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69" r:id="rId2"/>
    <p:sldId id="283" r:id="rId3"/>
    <p:sldId id="279" r:id="rId4"/>
    <p:sldId id="286" r:id="rId5"/>
    <p:sldId id="287" r:id="rId6"/>
    <p:sldId id="280" r:id="rId7"/>
    <p:sldId id="285" r:id="rId8"/>
    <p:sldId id="270" r:id="rId9"/>
    <p:sldId id="272" r:id="rId10"/>
    <p:sldId id="288" r:id="rId11"/>
    <p:sldId id="289" r:id="rId12"/>
    <p:sldId id="290" r:id="rId13"/>
    <p:sldId id="291" r:id="rId14"/>
    <p:sldId id="292" r:id="rId1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86050" autoAdjust="0"/>
  </p:normalViewPr>
  <p:slideViewPr>
    <p:cSldViewPr>
      <p:cViewPr varScale="1">
        <p:scale>
          <a:sx n="50" d="100"/>
          <a:sy n="50" d="100"/>
        </p:scale>
        <p:origin x="-96" y="-19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5689" tIns="47844" rIns="95689" bIns="47844"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5689" tIns="47844" rIns="95689" bIns="47844" rtlCol="0"/>
          <a:lstStyle>
            <a:lvl1pPr algn="r">
              <a:defRPr sz="1300"/>
            </a:lvl1pPr>
          </a:lstStyle>
          <a:p>
            <a:endParaRPr kumimoji="1" lang="ja-JP" altLang="en-US"/>
          </a:p>
        </p:txBody>
      </p:sp>
      <p:sp>
        <p:nvSpPr>
          <p:cNvPr id="4" name="フッター プレースホルダー 3"/>
          <p:cNvSpPr>
            <a:spLocks noGrp="1"/>
          </p:cNvSpPr>
          <p:nvPr>
            <p:ph type="ftr" sz="quarter" idx="2"/>
          </p:nvPr>
        </p:nvSpPr>
        <p:spPr>
          <a:xfrm>
            <a:off x="0" y="9440647"/>
            <a:ext cx="2949787" cy="496967"/>
          </a:xfrm>
          <a:prstGeom prst="rect">
            <a:avLst/>
          </a:prstGeom>
        </p:spPr>
        <p:txBody>
          <a:bodyPr vert="horz" lIns="95689" tIns="47844" rIns="95689" bIns="47844"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6967"/>
          </a:xfrm>
          <a:prstGeom prst="rect">
            <a:avLst/>
          </a:prstGeom>
        </p:spPr>
        <p:txBody>
          <a:bodyPr vert="horz" lIns="95689" tIns="47844" rIns="95689" bIns="47844" rtlCol="0" anchor="b"/>
          <a:lstStyle>
            <a:lvl1pPr algn="r">
              <a:defRPr sz="1300"/>
            </a:lvl1pPr>
          </a:lstStyle>
          <a:p>
            <a:fld id="{9F5FD9F2-2222-411F-816B-00BEFCA18716}" type="slidenum">
              <a:rPr kumimoji="1" lang="ja-JP" altLang="en-US" smtClean="0"/>
              <a:t>‹#›</a:t>
            </a:fld>
            <a:endParaRPr kumimoji="1" lang="ja-JP" altLang="en-US"/>
          </a:p>
        </p:txBody>
      </p:sp>
    </p:spTree>
    <p:extLst>
      <p:ext uri="{BB962C8B-B14F-4D97-AF65-F5344CB8AC3E}">
        <p14:creationId xmlns:p14="http://schemas.microsoft.com/office/powerpoint/2010/main" val="394413578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5689" tIns="47844" rIns="95689" bIns="4784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5689" tIns="47844" rIns="95689" bIns="47844" rtlCol="0"/>
          <a:lstStyle>
            <a:lvl1pPr algn="r">
              <a:defRPr sz="1300"/>
            </a:lvl1pPr>
          </a:lstStyle>
          <a:p>
            <a:endParaRPr kumimoji="1" lang="ja-JP" altLang="en-US"/>
          </a:p>
        </p:txBody>
      </p:sp>
      <p:sp>
        <p:nvSpPr>
          <p:cNvPr id="4" name="スライド イメージ プレースホルダー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5689" tIns="47844" rIns="95689" bIns="47844"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5689" tIns="47844" rIns="95689" bIns="4784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5689" tIns="47844" rIns="95689" bIns="4784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6967"/>
          </a:xfrm>
          <a:prstGeom prst="rect">
            <a:avLst/>
          </a:prstGeom>
        </p:spPr>
        <p:txBody>
          <a:bodyPr vert="horz" lIns="95689" tIns="47844" rIns="95689" bIns="47844" rtlCol="0" anchor="b"/>
          <a:lstStyle>
            <a:lvl1pPr algn="r">
              <a:defRPr sz="1300"/>
            </a:lvl1pPr>
          </a:lstStyle>
          <a:p>
            <a:fld id="{0FE01BF2-6F40-4270-B634-F34189B4C341}" type="slidenum">
              <a:rPr kumimoji="1" lang="ja-JP" altLang="en-US" smtClean="0"/>
              <a:t>‹#›</a:t>
            </a:fld>
            <a:endParaRPr kumimoji="1" lang="ja-JP" altLang="en-US"/>
          </a:p>
        </p:txBody>
      </p:sp>
    </p:spTree>
    <p:extLst>
      <p:ext uri="{BB962C8B-B14F-4D97-AF65-F5344CB8AC3E}">
        <p14:creationId xmlns:p14="http://schemas.microsoft.com/office/powerpoint/2010/main" val="220542340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＜総合的かつ包括的な相談支援体制の構築＞</a:t>
            </a:r>
            <a:endParaRPr kumimoji="1" lang="en-US" altLang="ja-JP" dirty="0" smtClean="0"/>
          </a:p>
          <a:p>
            <a:r>
              <a:rPr kumimoji="1" lang="ja-JP" altLang="en-US" dirty="0" smtClean="0"/>
              <a:t>○初任者研修：</a:t>
            </a:r>
            <a:endParaRPr kumimoji="1" lang="en-US" altLang="ja-JP" dirty="0" smtClean="0"/>
          </a:p>
          <a:p>
            <a:r>
              <a:rPr kumimoji="1" lang="ja-JP" altLang="en-US" dirty="0" smtClean="0"/>
              <a:t>・地域を基盤としたソーシャルワーカーとしての価値の獲得</a:t>
            </a:r>
            <a:endParaRPr kumimoji="1" lang="en-US" altLang="ja-JP" dirty="0" smtClean="0"/>
          </a:p>
          <a:p>
            <a:r>
              <a:rPr kumimoji="1" lang="ja-JP" altLang="en-US" dirty="0" smtClean="0"/>
              <a:t>・基本相談支援を基盤とした計画相談支援を実施できる知識と技術の獲得</a:t>
            </a:r>
            <a:endParaRPr kumimoji="1" lang="en-US" altLang="ja-JP" dirty="0" smtClean="0"/>
          </a:p>
          <a:p>
            <a:endParaRPr kumimoji="1" lang="en-US" altLang="ja-JP" dirty="0" smtClean="0"/>
          </a:p>
          <a:p>
            <a:r>
              <a:rPr kumimoji="1" lang="ja-JP" altLang="en-US" dirty="0" smtClean="0"/>
              <a:t>○現任研修：</a:t>
            </a:r>
            <a:endParaRPr kumimoji="1" lang="en-US" altLang="ja-JP" dirty="0" smtClean="0"/>
          </a:p>
          <a:p>
            <a:r>
              <a:rPr kumimoji="1" lang="ja-JP" altLang="en-US" dirty="0" smtClean="0"/>
              <a:t>・地域を基盤としたソーシャルワーカーとしての価値の再確認→相談支援</a:t>
            </a:r>
            <a:endParaRPr kumimoji="1" lang="en-US" altLang="ja-JP" dirty="0" smtClean="0"/>
          </a:p>
          <a:p>
            <a:r>
              <a:rPr kumimoji="1" lang="ja-JP" altLang="en-US" dirty="0" smtClean="0"/>
              <a:t>・個を地域で支える援助を実施できる知識と技術の獲得→チームアプローチ</a:t>
            </a:r>
            <a:endParaRPr kumimoji="1" lang="en-US" altLang="ja-JP" dirty="0" smtClean="0"/>
          </a:p>
          <a:p>
            <a:r>
              <a:rPr kumimoji="1" lang="ja-JP" altLang="en-US" dirty="0" smtClean="0"/>
              <a:t>・個を支える地域をつくる知識と技術の獲得→コミュニティワーク</a:t>
            </a:r>
            <a:endParaRPr kumimoji="1" lang="en-US" altLang="ja-JP" dirty="0" smtClean="0"/>
          </a:p>
          <a:p>
            <a:endParaRPr kumimoji="1" lang="en-US" altLang="ja-JP" dirty="0" smtClean="0"/>
          </a:p>
          <a:p>
            <a:r>
              <a:rPr kumimoji="1" lang="ja-JP" altLang="en-US" dirty="0" smtClean="0"/>
              <a:t>○主任研修：</a:t>
            </a:r>
            <a:endParaRPr kumimoji="1" lang="en-US" altLang="ja-JP" dirty="0" smtClean="0"/>
          </a:p>
          <a:p>
            <a:r>
              <a:rPr kumimoji="1" lang="ja-JP" altLang="en-US" dirty="0" smtClean="0"/>
              <a:t>・地域を基盤としたソーシャルワーカーとしての価値を説明できる</a:t>
            </a:r>
            <a:endParaRPr kumimoji="1" lang="en-US" altLang="ja-JP" dirty="0" smtClean="0"/>
          </a:p>
          <a:p>
            <a:r>
              <a:rPr kumimoji="1" lang="ja-JP" altLang="en-US" dirty="0" smtClean="0"/>
              <a:t>・チームアプローチを指導できる技術の獲得</a:t>
            </a:r>
            <a:endParaRPr kumimoji="1" lang="en-US" altLang="ja-JP" dirty="0" smtClean="0"/>
          </a:p>
          <a:p>
            <a:r>
              <a:rPr kumimoji="1" lang="ja-JP" altLang="en-US" dirty="0" smtClean="0"/>
              <a:t>・コミュニティワークを指導できる技術の獲得</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91C29F3-6A3A-4ED3-87DD-190008DCF418}" type="slidenum">
              <a:rPr kumimoji="1" lang="ja-JP" altLang="en-US" smtClean="0"/>
              <a:t>3</a:t>
            </a:fld>
            <a:endParaRPr kumimoji="1" lang="ja-JP" altLang="en-US"/>
          </a:p>
        </p:txBody>
      </p:sp>
    </p:spTree>
    <p:extLst>
      <p:ext uri="{BB962C8B-B14F-4D97-AF65-F5344CB8AC3E}">
        <p14:creationId xmlns:p14="http://schemas.microsoft.com/office/powerpoint/2010/main" val="10836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8</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691112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27584" y="1803527"/>
            <a:ext cx="8064896" cy="1481457"/>
          </a:xfrm>
        </p:spPr>
        <p:txBody>
          <a:bodyPr>
            <a:noAutofit/>
          </a:bodyPr>
          <a:lstStyle/>
          <a:p>
            <a:pPr marL="514350" indent="-514350" algn="l">
              <a:buFont typeface="+mj-ea"/>
              <a:buAutoNum type="circleNumDbPlain"/>
            </a:pPr>
            <a:r>
              <a:rPr kumimoji="1" lang="ja-JP" altLang="en-US" sz="3200" dirty="0" smtClean="0">
                <a:solidFill>
                  <a:schemeClr val="bg2">
                    <a:lumMod val="25000"/>
                  </a:schemeClr>
                </a:solidFill>
              </a:rPr>
              <a:t>今後のサービス管理責任者・</a:t>
            </a:r>
            <a:r>
              <a:rPr kumimoji="1" lang="en-US" altLang="ja-JP" sz="3200" dirty="0" smtClean="0">
                <a:solidFill>
                  <a:schemeClr val="bg2">
                    <a:lumMod val="25000"/>
                  </a:schemeClr>
                </a:solidFill>
              </a:rPr>
              <a:t/>
            </a:r>
            <a:br>
              <a:rPr kumimoji="1" lang="en-US" altLang="ja-JP" sz="3200" dirty="0" smtClean="0">
                <a:solidFill>
                  <a:schemeClr val="bg2">
                    <a:lumMod val="25000"/>
                  </a:schemeClr>
                </a:solidFill>
              </a:rPr>
            </a:br>
            <a:r>
              <a:rPr kumimoji="1" lang="ja-JP" altLang="en-US" sz="3200" dirty="0" smtClean="0">
                <a:solidFill>
                  <a:schemeClr val="bg2">
                    <a:lumMod val="25000"/>
                  </a:schemeClr>
                </a:solidFill>
              </a:rPr>
              <a:t>児童発達支援管理責任者研修について</a:t>
            </a:r>
            <a:endParaRPr kumimoji="1" lang="ja-JP" altLang="en-US" sz="3200" dirty="0">
              <a:solidFill>
                <a:schemeClr val="bg2">
                  <a:lumMod val="25000"/>
                </a:schemeClr>
              </a:solidFill>
            </a:endParaRPr>
          </a:p>
        </p:txBody>
      </p:sp>
      <p:sp>
        <p:nvSpPr>
          <p:cNvPr id="3" name="サブタイトル 2"/>
          <p:cNvSpPr>
            <a:spLocks noGrp="1"/>
          </p:cNvSpPr>
          <p:nvPr>
            <p:ph type="subTitle" idx="1"/>
          </p:nvPr>
        </p:nvSpPr>
        <p:spPr>
          <a:xfrm>
            <a:off x="1187624" y="4581128"/>
            <a:ext cx="6984776" cy="1752600"/>
          </a:xfrm>
        </p:spPr>
        <p:txBody>
          <a:bodyPr>
            <a:normAutofit fontScale="92500"/>
          </a:bodyPr>
          <a:lstStyle/>
          <a:p>
            <a:r>
              <a:rPr kumimoji="1" lang="ja-JP" altLang="en-US" sz="2800" dirty="0" smtClean="0">
                <a:solidFill>
                  <a:schemeClr val="tx1">
                    <a:lumMod val="85000"/>
                    <a:lumOff val="15000"/>
                  </a:schemeClr>
                </a:solidFill>
              </a:rPr>
              <a:t>厚生労働省社会・援護局　</a:t>
            </a:r>
            <a:endParaRPr kumimoji="1" lang="en-US" altLang="ja-JP" sz="2800" dirty="0" smtClean="0">
              <a:solidFill>
                <a:schemeClr val="tx1">
                  <a:lumMod val="85000"/>
                  <a:lumOff val="15000"/>
                </a:schemeClr>
              </a:solidFill>
            </a:endParaRPr>
          </a:p>
          <a:p>
            <a:r>
              <a:rPr kumimoji="1" lang="ja-JP" altLang="en-US" sz="2800" dirty="0" smtClean="0">
                <a:solidFill>
                  <a:schemeClr val="tx1">
                    <a:lumMod val="85000"/>
                    <a:lumOff val="15000"/>
                  </a:schemeClr>
                </a:solidFill>
              </a:rPr>
              <a:t>障害福祉部 障害福祉課 地域生活支援推進室</a:t>
            </a:r>
            <a:endParaRPr kumimoji="1" lang="en-US" altLang="ja-JP" sz="2800" dirty="0" smtClean="0">
              <a:solidFill>
                <a:schemeClr val="tx1">
                  <a:lumMod val="85000"/>
                  <a:lumOff val="15000"/>
                </a:schemeClr>
              </a:solidFill>
            </a:endParaRPr>
          </a:p>
          <a:p>
            <a:r>
              <a:rPr lang="ja-JP" altLang="en-US" sz="2800" dirty="0">
                <a:solidFill>
                  <a:schemeClr val="tx1">
                    <a:lumMod val="85000"/>
                    <a:lumOff val="15000"/>
                  </a:schemeClr>
                </a:solidFill>
              </a:rPr>
              <a:t>相談支援</a:t>
            </a:r>
            <a:r>
              <a:rPr lang="ja-JP" altLang="en-US" sz="2800" dirty="0" smtClean="0">
                <a:solidFill>
                  <a:schemeClr val="tx1">
                    <a:lumMod val="85000"/>
                    <a:lumOff val="15000"/>
                  </a:schemeClr>
                </a:solidFill>
              </a:rPr>
              <a:t>専門官　大平眞太郎</a:t>
            </a:r>
            <a:endParaRPr kumimoji="1" lang="ja-JP" altLang="en-US" sz="2800" dirty="0">
              <a:solidFill>
                <a:schemeClr val="tx1">
                  <a:lumMod val="85000"/>
                  <a:lumOff val="15000"/>
                </a:schemeClr>
              </a:solidFill>
            </a:endParaRPr>
          </a:p>
        </p:txBody>
      </p:sp>
      <p:sp>
        <p:nvSpPr>
          <p:cNvPr id="4" name="日付プレースホルダー 3"/>
          <p:cNvSpPr>
            <a:spLocks noGrp="1"/>
          </p:cNvSpPr>
          <p:nvPr>
            <p:ph type="dt" sz="half" idx="10"/>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6" name="タイトル 1"/>
          <p:cNvSpPr txBox="1">
            <a:spLocks/>
          </p:cNvSpPr>
          <p:nvPr/>
        </p:nvSpPr>
        <p:spPr>
          <a:xfrm>
            <a:off x="827584" y="2534193"/>
            <a:ext cx="8064896" cy="1800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514350" indent="-514350" algn="l">
              <a:buFont typeface="+mj-ea"/>
              <a:buAutoNum type="circleNumDbPlain" startAt="2"/>
            </a:pPr>
            <a:r>
              <a:rPr lang="ja-JP" altLang="en-US" sz="3200" dirty="0" smtClean="0">
                <a:solidFill>
                  <a:schemeClr val="bg2">
                    <a:lumMod val="25000"/>
                  </a:schemeClr>
                </a:solidFill>
              </a:rPr>
              <a:t>本研修の位置付け</a:t>
            </a:r>
            <a:endParaRPr lang="ja-JP" altLang="en-US" sz="3200" dirty="0">
              <a:solidFill>
                <a:schemeClr val="bg2">
                  <a:lumMod val="25000"/>
                </a:schemeClr>
              </a:solidFill>
            </a:endParaRPr>
          </a:p>
        </p:txBody>
      </p:sp>
      <p:sp>
        <p:nvSpPr>
          <p:cNvPr id="7" name="テキスト ボックス 6"/>
          <p:cNvSpPr txBox="1"/>
          <p:nvPr/>
        </p:nvSpPr>
        <p:spPr>
          <a:xfrm>
            <a:off x="827584" y="1314346"/>
            <a:ext cx="3528392" cy="523220"/>
          </a:xfrm>
          <a:prstGeom prst="rect">
            <a:avLst/>
          </a:prstGeom>
          <a:noFill/>
        </p:spPr>
        <p:txBody>
          <a:bodyPr wrap="square" rtlCol="0">
            <a:spAutoFit/>
          </a:bodyPr>
          <a:lstStyle/>
          <a:p>
            <a:r>
              <a:rPr kumimoji="1" lang="en-US" altLang="ja-JP" sz="2800" dirty="0" smtClean="0"/>
              <a:t>【</a:t>
            </a:r>
            <a:r>
              <a:rPr kumimoji="1" lang="ja-JP" altLang="en-US" sz="2800" dirty="0" smtClean="0"/>
              <a:t>講義１</a:t>
            </a:r>
            <a:r>
              <a:rPr kumimoji="1" lang="en-US" altLang="ja-JP" sz="2800" dirty="0" smtClean="0"/>
              <a:t>】</a:t>
            </a:r>
            <a:endParaRPr kumimoji="1" lang="ja-JP" altLang="en-US" sz="2800" dirty="0"/>
          </a:p>
        </p:txBody>
      </p:sp>
    </p:spTree>
    <p:extLst>
      <p:ext uri="{BB962C8B-B14F-4D97-AF65-F5344CB8AC3E}">
        <p14:creationId xmlns:p14="http://schemas.microsoft.com/office/powerpoint/2010/main" val="2855249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kumimoji="1" lang="ja-JP" altLang="en-US" dirty="0" smtClean="0"/>
              <a:t>３　講義２・３について</a:t>
            </a:r>
            <a:endParaRPr kumimoji="1" lang="ja-JP" altLang="en-US" dirty="0"/>
          </a:p>
        </p:txBody>
      </p:sp>
      <p:sp>
        <p:nvSpPr>
          <p:cNvPr id="3" name="コンテンツ プレースホルダー 2"/>
          <p:cNvSpPr>
            <a:spLocks noGrp="1"/>
          </p:cNvSpPr>
          <p:nvPr>
            <p:ph idx="1"/>
          </p:nvPr>
        </p:nvSpPr>
        <p:spPr>
          <a:xfrm>
            <a:off x="251520" y="1196753"/>
            <a:ext cx="8712968" cy="4896543"/>
          </a:xfrm>
        </p:spPr>
        <p:style>
          <a:lnRef idx="2">
            <a:schemeClr val="dk1"/>
          </a:lnRef>
          <a:fillRef idx="1">
            <a:schemeClr val="lt1"/>
          </a:fillRef>
          <a:effectRef idx="0">
            <a:schemeClr val="dk1"/>
          </a:effectRef>
          <a:fontRef idx="minor">
            <a:schemeClr val="dk1"/>
          </a:fontRef>
        </p:style>
        <p:txBody>
          <a:bodyPr>
            <a:normAutofit/>
          </a:bodyPr>
          <a:lstStyle/>
          <a:p>
            <a:pPr>
              <a:lnSpc>
                <a:spcPct val="110000"/>
              </a:lnSpc>
              <a:buFont typeface="Wingdings" panose="05000000000000000000" pitchFamily="2" charset="2"/>
              <a:buChar char="u"/>
            </a:pPr>
            <a:r>
              <a:rPr lang="ja-JP" altLang="en-US" dirty="0"/>
              <a:t>平成</a:t>
            </a:r>
            <a:r>
              <a:rPr lang="en-US" altLang="ja-JP" dirty="0"/>
              <a:t>28</a:t>
            </a:r>
            <a:r>
              <a:rPr lang="ja-JP" altLang="en-US" dirty="0" smtClean="0"/>
              <a:t>年に成立した改正障害者総合支援法・児童福祉法の内容、平成</a:t>
            </a:r>
            <a:r>
              <a:rPr lang="en-US" altLang="ja-JP" dirty="0" smtClean="0"/>
              <a:t>29</a:t>
            </a:r>
            <a:r>
              <a:rPr lang="ja-JP" altLang="en-US" dirty="0" smtClean="0"/>
              <a:t>年度の各制度の動向について解説します。</a:t>
            </a:r>
            <a:endParaRPr lang="en-US" altLang="ja-JP" dirty="0" smtClean="0"/>
          </a:p>
          <a:p>
            <a:pPr>
              <a:lnSpc>
                <a:spcPct val="110000"/>
              </a:lnSpc>
              <a:buFont typeface="Wingdings" panose="05000000000000000000" pitchFamily="2" charset="2"/>
              <a:buChar char="u"/>
            </a:pPr>
            <a:r>
              <a:rPr kumimoji="1" lang="ja-JP" altLang="en-US" dirty="0" smtClean="0"/>
              <a:t>平成</a:t>
            </a:r>
            <a:r>
              <a:rPr kumimoji="1" lang="en-US" altLang="ja-JP" dirty="0" smtClean="0"/>
              <a:t>29</a:t>
            </a:r>
            <a:r>
              <a:rPr kumimoji="1" lang="ja-JP" altLang="en-US" dirty="0" smtClean="0"/>
              <a:t>年４月に発出した「意思決定支援ガイドライン」および権利擁護にかかる制度について解説します。</a:t>
            </a:r>
            <a:endParaRPr kumimoji="1" lang="en-US" altLang="ja-JP" dirty="0" smtClean="0"/>
          </a:p>
          <a:p>
            <a:pPr marL="0" indent="0">
              <a:lnSpc>
                <a:spcPct val="110000"/>
              </a:lnSpc>
              <a:buNone/>
            </a:pPr>
            <a:r>
              <a:rPr lang="ja-JP" altLang="en-US" dirty="0" smtClean="0"/>
              <a:t>　情報提供と現行研修の講義を想定した</a:t>
            </a:r>
            <a:r>
              <a:rPr kumimoji="1" lang="ja-JP" altLang="en-US" dirty="0" smtClean="0"/>
              <a:t>行政説明となります。</a:t>
            </a:r>
            <a:endParaRPr kumimoji="1" lang="en-US" altLang="ja-JP" dirty="0" smtClean="0"/>
          </a:p>
          <a:p>
            <a:pPr marL="0" indent="0">
              <a:lnSpc>
                <a:spcPct val="110000"/>
              </a:lnSpc>
              <a:buNone/>
            </a:pPr>
            <a:endParaRPr kumimoji="1" lang="ja-JP" altLang="en-US" dirty="0"/>
          </a:p>
        </p:txBody>
      </p:sp>
      <p:sp>
        <p:nvSpPr>
          <p:cNvPr id="4" name="日付プレースホルダー 3"/>
          <p:cNvSpPr>
            <a:spLocks noGrp="1"/>
          </p:cNvSpPr>
          <p:nvPr>
            <p:ph type="dt" sz="half" idx="10"/>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Tree>
    <p:extLst>
      <p:ext uri="{BB962C8B-B14F-4D97-AF65-F5344CB8AC3E}">
        <p14:creationId xmlns:p14="http://schemas.microsoft.com/office/powerpoint/2010/main" val="2894921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lang="ja-JP" altLang="en-US" dirty="0"/>
              <a:t>４</a:t>
            </a:r>
            <a:r>
              <a:rPr kumimoji="1" lang="ja-JP" altLang="en-US" dirty="0" smtClean="0"/>
              <a:t>　講義４～９について</a:t>
            </a:r>
            <a:endParaRPr kumimoji="1" lang="ja-JP" altLang="en-US" dirty="0"/>
          </a:p>
        </p:txBody>
      </p:sp>
      <p:sp>
        <p:nvSpPr>
          <p:cNvPr id="3" name="コンテンツ プレースホルダー 2"/>
          <p:cNvSpPr>
            <a:spLocks noGrp="1"/>
          </p:cNvSpPr>
          <p:nvPr>
            <p:ph idx="1"/>
          </p:nvPr>
        </p:nvSpPr>
        <p:spPr>
          <a:xfrm>
            <a:off x="179512" y="1196753"/>
            <a:ext cx="8712968" cy="3168351"/>
          </a:xfrm>
        </p:spPr>
        <p:style>
          <a:lnRef idx="2">
            <a:schemeClr val="dk1"/>
          </a:lnRef>
          <a:fillRef idx="1">
            <a:schemeClr val="lt1"/>
          </a:fillRef>
          <a:effectRef idx="0">
            <a:schemeClr val="dk1"/>
          </a:effectRef>
          <a:fontRef idx="minor">
            <a:schemeClr val="dk1"/>
          </a:fontRef>
        </p:style>
        <p:txBody>
          <a:bodyPr>
            <a:normAutofit fontScale="85000" lnSpcReduction="10000"/>
          </a:bodyPr>
          <a:lstStyle/>
          <a:p>
            <a:pPr marL="0" indent="0">
              <a:lnSpc>
                <a:spcPct val="110000"/>
              </a:lnSpc>
              <a:buNone/>
            </a:pPr>
            <a:r>
              <a:rPr lang="en-US" altLang="ja-JP" dirty="0" smtClean="0"/>
              <a:t>【</a:t>
            </a:r>
            <a:r>
              <a:rPr lang="ja-JP" altLang="en-US" dirty="0" smtClean="0"/>
              <a:t>講義</a:t>
            </a:r>
            <a:r>
              <a:rPr lang="en-US" altLang="ja-JP" dirty="0"/>
              <a:t>4</a:t>
            </a:r>
            <a:r>
              <a:rPr lang="en-US" altLang="ja-JP" dirty="0" smtClean="0"/>
              <a:t>】</a:t>
            </a:r>
            <a:r>
              <a:rPr lang="ja-JP" altLang="en-US" dirty="0" smtClean="0"/>
              <a:t>サービス</a:t>
            </a:r>
            <a:r>
              <a:rPr lang="ja-JP" altLang="en-US" dirty="0"/>
              <a:t>管理</a:t>
            </a:r>
            <a:r>
              <a:rPr lang="ja-JP" altLang="en-US" dirty="0" smtClean="0"/>
              <a:t>責任者等の役割と業務</a:t>
            </a:r>
            <a:endParaRPr lang="en-US" altLang="ja-JP" dirty="0" smtClean="0"/>
          </a:p>
          <a:p>
            <a:pPr marL="0" indent="0">
              <a:lnSpc>
                <a:spcPct val="110000"/>
              </a:lnSpc>
              <a:buNone/>
            </a:pPr>
            <a:r>
              <a:rPr kumimoji="1" lang="en-US" altLang="ja-JP" dirty="0" smtClean="0"/>
              <a:t>【</a:t>
            </a:r>
            <a:r>
              <a:rPr kumimoji="1" lang="ja-JP" altLang="en-US" dirty="0" smtClean="0"/>
              <a:t>講義</a:t>
            </a:r>
            <a:r>
              <a:rPr kumimoji="1" lang="en-US" altLang="ja-JP" dirty="0" smtClean="0"/>
              <a:t>5】</a:t>
            </a:r>
            <a:r>
              <a:rPr kumimoji="1" lang="ja-JP" altLang="en-US" dirty="0" smtClean="0"/>
              <a:t>サービス</a:t>
            </a:r>
            <a:r>
              <a:rPr kumimoji="1" lang="ja-JP" altLang="en-US" dirty="0"/>
              <a:t>提供</a:t>
            </a:r>
            <a:r>
              <a:rPr kumimoji="1" lang="ja-JP" altLang="en-US" dirty="0" smtClean="0"/>
              <a:t>の基本的な考え方</a:t>
            </a:r>
            <a:endParaRPr kumimoji="1" lang="en-US" altLang="ja-JP" dirty="0" smtClean="0"/>
          </a:p>
          <a:p>
            <a:pPr marL="0" indent="0">
              <a:lnSpc>
                <a:spcPct val="110000"/>
              </a:lnSpc>
              <a:buNone/>
            </a:pPr>
            <a:r>
              <a:rPr lang="en-US" altLang="ja-JP" dirty="0" smtClean="0"/>
              <a:t>【</a:t>
            </a:r>
            <a:r>
              <a:rPr lang="ja-JP" altLang="en-US" dirty="0" smtClean="0"/>
              <a:t>講義</a:t>
            </a:r>
            <a:r>
              <a:rPr lang="en-US" altLang="ja-JP" dirty="0" smtClean="0"/>
              <a:t>6】</a:t>
            </a:r>
            <a:r>
              <a:rPr lang="ja-JP" altLang="en-US" dirty="0" smtClean="0"/>
              <a:t>サービス</a:t>
            </a:r>
            <a:r>
              <a:rPr lang="ja-JP" altLang="en-US" dirty="0"/>
              <a:t>提供</a:t>
            </a:r>
            <a:r>
              <a:rPr lang="ja-JP" altLang="en-US" dirty="0" smtClean="0"/>
              <a:t>のプロセス</a:t>
            </a:r>
            <a:endParaRPr lang="en-US" altLang="ja-JP" dirty="0" smtClean="0"/>
          </a:p>
          <a:p>
            <a:pPr marL="0" indent="0">
              <a:lnSpc>
                <a:spcPct val="110000"/>
              </a:lnSpc>
              <a:buNone/>
            </a:pPr>
            <a:r>
              <a:rPr lang="en-US" altLang="ja-JP" dirty="0" smtClean="0"/>
              <a:t>【</a:t>
            </a:r>
            <a:r>
              <a:rPr lang="ja-JP" altLang="en-US" dirty="0" smtClean="0"/>
              <a:t>講義</a:t>
            </a:r>
            <a:r>
              <a:rPr lang="en-US" altLang="ja-JP" dirty="0" smtClean="0"/>
              <a:t>7】</a:t>
            </a:r>
            <a:r>
              <a:rPr lang="ja-JP" altLang="en-US" dirty="0" smtClean="0"/>
              <a:t>サービス等利用計画等と個別支援計画の関係</a:t>
            </a:r>
            <a:endParaRPr lang="en-US" altLang="ja-JP" dirty="0" smtClean="0"/>
          </a:p>
          <a:p>
            <a:pPr marL="0" indent="0">
              <a:lnSpc>
                <a:spcPct val="110000"/>
              </a:lnSpc>
              <a:buNone/>
            </a:pPr>
            <a:r>
              <a:rPr lang="en-US" altLang="ja-JP" dirty="0" smtClean="0"/>
              <a:t>【</a:t>
            </a:r>
            <a:r>
              <a:rPr lang="ja-JP" altLang="en-US" dirty="0" smtClean="0"/>
              <a:t>講義</a:t>
            </a:r>
            <a:r>
              <a:rPr lang="en-US" altLang="ja-JP" dirty="0" smtClean="0"/>
              <a:t>8】</a:t>
            </a:r>
            <a:r>
              <a:rPr lang="ja-JP" altLang="en-US" dirty="0" smtClean="0"/>
              <a:t>サービス提供事業者の利用者主体のアセスメント</a:t>
            </a:r>
            <a:endParaRPr lang="en-US" altLang="ja-JP" dirty="0" smtClean="0"/>
          </a:p>
          <a:p>
            <a:pPr marL="0" indent="0">
              <a:lnSpc>
                <a:spcPct val="110000"/>
              </a:lnSpc>
              <a:buNone/>
            </a:pPr>
            <a:r>
              <a:rPr lang="en-US" altLang="ja-JP" dirty="0" smtClean="0"/>
              <a:t>【</a:t>
            </a:r>
            <a:r>
              <a:rPr lang="ja-JP" altLang="en-US" dirty="0" smtClean="0"/>
              <a:t>講義</a:t>
            </a:r>
            <a:r>
              <a:rPr lang="en-US" altLang="ja-JP" dirty="0" smtClean="0"/>
              <a:t>9】</a:t>
            </a:r>
            <a:r>
              <a:rPr lang="ja-JP" altLang="en-US" dirty="0" smtClean="0"/>
              <a:t>個別支援計画作成のポイントと作成手順</a:t>
            </a:r>
            <a:endParaRPr lang="en-US" altLang="ja-JP" dirty="0" smtClean="0"/>
          </a:p>
          <a:p>
            <a:pPr marL="0" indent="0">
              <a:lnSpc>
                <a:spcPct val="110000"/>
              </a:lnSpc>
              <a:buNone/>
            </a:pPr>
            <a:endParaRPr kumimoji="1" lang="ja-JP" altLang="en-US" dirty="0"/>
          </a:p>
        </p:txBody>
      </p:sp>
      <p:sp>
        <p:nvSpPr>
          <p:cNvPr id="4" name="日付プレースホルダー 3"/>
          <p:cNvSpPr>
            <a:spLocks noGrp="1"/>
          </p:cNvSpPr>
          <p:nvPr>
            <p:ph type="dt" sz="half" idx="10"/>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sp>
        <p:nvSpPr>
          <p:cNvPr id="6" name="下矢印 5"/>
          <p:cNvSpPr/>
          <p:nvPr/>
        </p:nvSpPr>
        <p:spPr>
          <a:xfrm>
            <a:off x="2985914" y="4509120"/>
            <a:ext cx="3096344" cy="4860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79884" y="5040750"/>
            <a:ext cx="8280920" cy="1384995"/>
          </a:xfrm>
          <a:prstGeom prst="rect">
            <a:avLst/>
          </a:prstGeom>
          <a:noFill/>
        </p:spPr>
        <p:txBody>
          <a:bodyPr wrap="square" rtlCol="0">
            <a:spAutoFit/>
          </a:bodyPr>
          <a:lstStyle/>
          <a:p>
            <a:r>
              <a:rPr lang="ja-JP" altLang="en-US" sz="2800" dirty="0"/>
              <a:t>基礎</a:t>
            </a:r>
            <a:r>
              <a:rPr lang="ja-JP" altLang="en-US" sz="2800" dirty="0" smtClean="0"/>
              <a:t>研修（モデル）講義部分の流れとポイントの伝達を行います</a:t>
            </a:r>
            <a:endParaRPr lang="en-US" altLang="ja-JP" sz="2800" dirty="0" smtClean="0"/>
          </a:p>
          <a:p>
            <a:r>
              <a:rPr lang="en-US" altLang="ja-JP" sz="2800" dirty="0" smtClean="0"/>
              <a:t>※</a:t>
            </a:r>
            <a:r>
              <a:rPr lang="ja-JP" altLang="en-US" sz="2800" dirty="0" smtClean="0"/>
              <a:t>一部時間は短縮します</a:t>
            </a:r>
            <a:endParaRPr kumimoji="1" lang="ja-JP" altLang="en-US" sz="2800" dirty="0"/>
          </a:p>
        </p:txBody>
      </p:sp>
    </p:spTree>
    <p:extLst>
      <p:ext uri="{BB962C8B-B14F-4D97-AF65-F5344CB8AC3E}">
        <p14:creationId xmlns:p14="http://schemas.microsoft.com/office/powerpoint/2010/main" val="3095469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lang="ja-JP" altLang="en-US" dirty="0" smtClean="0"/>
              <a:t>５</a:t>
            </a:r>
            <a:r>
              <a:rPr kumimoji="1" lang="ja-JP" altLang="en-US" dirty="0" smtClean="0"/>
              <a:t>　演習１・２について</a:t>
            </a:r>
            <a:endParaRPr kumimoji="1" lang="ja-JP" altLang="en-US" dirty="0"/>
          </a:p>
        </p:txBody>
      </p:sp>
      <p:sp>
        <p:nvSpPr>
          <p:cNvPr id="3" name="コンテンツ プレースホルダー 2"/>
          <p:cNvSpPr>
            <a:spLocks noGrp="1"/>
          </p:cNvSpPr>
          <p:nvPr>
            <p:ph idx="1"/>
          </p:nvPr>
        </p:nvSpPr>
        <p:spPr>
          <a:xfrm>
            <a:off x="179512" y="1196753"/>
            <a:ext cx="8712968" cy="3096343"/>
          </a:xfrm>
        </p:spPr>
        <p:style>
          <a:lnRef idx="2">
            <a:schemeClr val="dk1"/>
          </a:lnRef>
          <a:fillRef idx="1">
            <a:schemeClr val="lt1"/>
          </a:fillRef>
          <a:effectRef idx="0">
            <a:schemeClr val="dk1"/>
          </a:effectRef>
          <a:fontRef idx="minor">
            <a:schemeClr val="dk1"/>
          </a:fontRef>
        </p:style>
        <p:txBody>
          <a:bodyPr>
            <a:normAutofit lnSpcReduction="10000"/>
          </a:bodyPr>
          <a:lstStyle/>
          <a:p>
            <a:pPr marL="0" indent="0">
              <a:lnSpc>
                <a:spcPct val="110000"/>
              </a:lnSpc>
              <a:buNone/>
            </a:pPr>
            <a:r>
              <a:rPr lang="en-US" altLang="ja-JP" sz="2800" dirty="0" smtClean="0"/>
              <a:t>【</a:t>
            </a:r>
            <a:r>
              <a:rPr lang="ja-JP" altLang="en-US" sz="2800" dirty="0" smtClean="0"/>
              <a:t>演習１</a:t>
            </a:r>
            <a:r>
              <a:rPr lang="en-US" altLang="ja-JP" sz="2800" dirty="0" smtClean="0"/>
              <a:t>】</a:t>
            </a:r>
            <a:r>
              <a:rPr lang="ja-JP" altLang="en-US" sz="2800" dirty="0" smtClean="0"/>
              <a:t>個別支援計画の作成</a:t>
            </a:r>
            <a:endParaRPr lang="en-US" altLang="ja-JP" sz="2800" dirty="0" smtClean="0"/>
          </a:p>
          <a:p>
            <a:pPr>
              <a:lnSpc>
                <a:spcPct val="110000"/>
              </a:lnSpc>
              <a:buFont typeface="Wingdings" panose="05000000000000000000" pitchFamily="2" charset="2"/>
              <a:buChar char="l"/>
            </a:pPr>
            <a:r>
              <a:rPr kumimoji="1" lang="ja-JP" altLang="en-US" sz="2800" dirty="0" smtClean="0"/>
              <a:t>サービス担当者会議ロールプレイ</a:t>
            </a:r>
            <a:endParaRPr kumimoji="1" lang="en-US" altLang="ja-JP" sz="2800" dirty="0" smtClean="0"/>
          </a:p>
          <a:p>
            <a:pPr>
              <a:lnSpc>
                <a:spcPct val="110000"/>
              </a:lnSpc>
              <a:buFont typeface="Wingdings" panose="05000000000000000000" pitchFamily="2" charset="2"/>
              <a:buChar char="l"/>
            </a:pPr>
            <a:r>
              <a:rPr lang="ja-JP" altLang="en-US" sz="2800" dirty="0" smtClean="0"/>
              <a:t>個別</a:t>
            </a:r>
            <a:r>
              <a:rPr lang="ja-JP" altLang="en-US" sz="2800" dirty="0"/>
              <a:t>支援計画作成</a:t>
            </a:r>
            <a:r>
              <a:rPr lang="ja-JP" altLang="en-US" sz="2800" dirty="0" smtClean="0"/>
              <a:t>にあたる本人との面接</a:t>
            </a:r>
            <a:endParaRPr lang="en-US" altLang="ja-JP" sz="2800" dirty="0" smtClean="0"/>
          </a:p>
          <a:p>
            <a:pPr>
              <a:lnSpc>
                <a:spcPct val="110000"/>
              </a:lnSpc>
              <a:buFont typeface="Wingdings" panose="05000000000000000000" pitchFamily="2" charset="2"/>
              <a:buChar char="l"/>
            </a:pPr>
            <a:r>
              <a:rPr kumimoji="1" lang="ja-JP" altLang="en-US" sz="2800" dirty="0" smtClean="0"/>
              <a:t>個別支援計画の作成・発表</a:t>
            </a:r>
            <a:endParaRPr kumimoji="1" lang="en-US" altLang="ja-JP" sz="2800" dirty="0" smtClean="0"/>
          </a:p>
          <a:p>
            <a:pPr marL="0" indent="0">
              <a:lnSpc>
                <a:spcPct val="110000"/>
              </a:lnSpc>
              <a:buNone/>
            </a:pPr>
            <a:endParaRPr kumimoji="1" lang="en-US" altLang="ja-JP" sz="2800" dirty="0" smtClean="0"/>
          </a:p>
          <a:p>
            <a:pPr marL="0" indent="0">
              <a:lnSpc>
                <a:spcPct val="110000"/>
              </a:lnSpc>
              <a:buNone/>
            </a:pPr>
            <a:r>
              <a:rPr lang="en-US" altLang="ja-JP" sz="2800" dirty="0" smtClean="0"/>
              <a:t>【</a:t>
            </a:r>
            <a:r>
              <a:rPr lang="ja-JP" altLang="en-US" sz="2800" dirty="0" smtClean="0"/>
              <a:t>演習</a:t>
            </a:r>
            <a:r>
              <a:rPr lang="ja-JP" altLang="en-US" sz="2800" dirty="0"/>
              <a:t>２</a:t>
            </a:r>
            <a:r>
              <a:rPr lang="en-US" altLang="ja-JP" sz="2800" dirty="0" smtClean="0"/>
              <a:t>】</a:t>
            </a:r>
            <a:r>
              <a:rPr lang="ja-JP" altLang="en-US" sz="2800" dirty="0" smtClean="0"/>
              <a:t>個別支援計画の実施状況の把握及び記録方法</a:t>
            </a:r>
            <a:endParaRPr kumimoji="1" lang="ja-JP" altLang="en-US" sz="2800" dirty="0"/>
          </a:p>
        </p:txBody>
      </p:sp>
      <p:sp>
        <p:nvSpPr>
          <p:cNvPr id="4" name="日付プレースホルダー 3"/>
          <p:cNvSpPr>
            <a:spLocks noGrp="1"/>
          </p:cNvSpPr>
          <p:nvPr>
            <p:ph type="dt" sz="half" idx="10"/>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sp>
        <p:nvSpPr>
          <p:cNvPr id="6" name="下矢印 5"/>
          <p:cNvSpPr/>
          <p:nvPr/>
        </p:nvSpPr>
        <p:spPr>
          <a:xfrm>
            <a:off x="2882416" y="4509120"/>
            <a:ext cx="3096344" cy="4860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79884" y="5040758"/>
            <a:ext cx="8280920" cy="1384995"/>
          </a:xfrm>
          <a:prstGeom prst="rect">
            <a:avLst/>
          </a:prstGeom>
          <a:noFill/>
        </p:spPr>
        <p:txBody>
          <a:bodyPr wrap="square" rtlCol="0">
            <a:spAutoFit/>
          </a:bodyPr>
          <a:lstStyle/>
          <a:p>
            <a:r>
              <a:rPr lang="ja-JP" altLang="en-US" sz="2800" dirty="0"/>
              <a:t>基礎</a:t>
            </a:r>
            <a:r>
              <a:rPr lang="ja-JP" altLang="en-US" sz="2800" dirty="0" smtClean="0"/>
              <a:t>研修（モデル）演習部分の流れとポイントの伝達を行います</a:t>
            </a:r>
            <a:endParaRPr lang="en-US" altLang="ja-JP" sz="2800" dirty="0" smtClean="0"/>
          </a:p>
          <a:p>
            <a:r>
              <a:rPr kumimoji="1" lang="en-US" altLang="ja-JP" sz="2800" dirty="0" smtClean="0"/>
              <a:t>※</a:t>
            </a:r>
            <a:r>
              <a:rPr kumimoji="1" lang="ja-JP" altLang="en-US" sz="2800" dirty="0" smtClean="0"/>
              <a:t>ほぼ実際の時間数で実施します。</a:t>
            </a:r>
            <a:endParaRPr kumimoji="1" lang="ja-JP" altLang="en-US" sz="2800" dirty="0"/>
          </a:p>
        </p:txBody>
      </p:sp>
    </p:spTree>
    <p:extLst>
      <p:ext uri="{BB962C8B-B14F-4D97-AF65-F5344CB8AC3E}">
        <p14:creationId xmlns:p14="http://schemas.microsoft.com/office/powerpoint/2010/main" val="3203034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lang="ja-JP" altLang="en-US" dirty="0"/>
              <a:t>６</a:t>
            </a:r>
            <a:r>
              <a:rPr kumimoji="1" lang="ja-JP" altLang="en-US" dirty="0" smtClean="0"/>
              <a:t>　演習３・補足講義について</a:t>
            </a:r>
            <a:endParaRPr kumimoji="1" lang="ja-JP" altLang="en-US" dirty="0"/>
          </a:p>
        </p:txBody>
      </p:sp>
      <p:sp>
        <p:nvSpPr>
          <p:cNvPr id="3" name="コンテンツ プレースホルダー 2"/>
          <p:cNvSpPr>
            <a:spLocks noGrp="1"/>
          </p:cNvSpPr>
          <p:nvPr>
            <p:ph idx="1"/>
          </p:nvPr>
        </p:nvSpPr>
        <p:spPr>
          <a:xfrm>
            <a:off x="179512" y="1196753"/>
            <a:ext cx="8712968" cy="4896543"/>
          </a:xfrm>
        </p:spPr>
        <p:style>
          <a:lnRef idx="2">
            <a:schemeClr val="dk1"/>
          </a:lnRef>
          <a:fillRef idx="1">
            <a:schemeClr val="lt1"/>
          </a:fillRef>
          <a:effectRef idx="0">
            <a:schemeClr val="dk1"/>
          </a:effectRef>
          <a:fontRef idx="minor">
            <a:schemeClr val="dk1"/>
          </a:fontRef>
        </p:style>
        <p:txBody>
          <a:bodyPr>
            <a:normAutofit/>
          </a:bodyPr>
          <a:lstStyle/>
          <a:p>
            <a:pPr marL="0" indent="0">
              <a:lnSpc>
                <a:spcPct val="150000"/>
              </a:lnSpc>
              <a:buNone/>
            </a:pPr>
            <a:r>
              <a:rPr lang="ja-JP" altLang="en-US" sz="2800" dirty="0" smtClean="0">
                <a:solidFill>
                  <a:schemeClr val="tx1">
                    <a:lumMod val="85000"/>
                    <a:lumOff val="15000"/>
                  </a:schemeClr>
                </a:solidFill>
              </a:rPr>
              <a:t>演習３で</a:t>
            </a:r>
            <a:r>
              <a:rPr lang="ja-JP" altLang="en-US" sz="2800" dirty="0">
                <a:solidFill>
                  <a:schemeClr val="tx1">
                    <a:lumMod val="85000"/>
                    <a:lumOff val="15000"/>
                  </a:schemeClr>
                </a:solidFill>
              </a:rPr>
              <a:t>は、主に研修実施機関（都道府県、委託・指定事業者）により、直営、委託・指定などによる実施方法と、実施機関の役割などについて意見交換を行い、研修事業の改定を見据えた実施体制について協議します</a:t>
            </a:r>
            <a:r>
              <a:rPr lang="ja-JP" altLang="en-US" sz="2800" dirty="0" smtClean="0">
                <a:solidFill>
                  <a:schemeClr val="tx1">
                    <a:lumMod val="85000"/>
                    <a:lumOff val="15000"/>
                  </a:schemeClr>
                </a:solidFill>
              </a:rPr>
              <a:t>。</a:t>
            </a:r>
            <a:endParaRPr lang="en-US" altLang="ja-JP" sz="2800" dirty="0" smtClean="0">
              <a:solidFill>
                <a:schemeClr val="tx1">
                  <a:lumMod val="85000"/>
                  <a:lumOff val="15000"/>
                </a:schemeClr>
              </a:solidFill>
            </a:endParaRPr>
          </a:p>
          <a:p>
            <a:pPr marL="0" indent="0">
              <a:lnSpc>
                <a:spcPct val="150000"/>
              </a:lnSpc>
              <a:buNone/>
            </a:pPr>
            <a:r>
              <a:rPr lang="ja-JP" altLang="en-US" sz="2800" dirty="0">
                <a:solidFill>
                  <a:schemeClr val="tx1">
                    <a:lumMod val="85000"/>
                    <a:lumOff val="15000"/>
                  </a:schemeClr>
                </a:solidFill>
              </a:rPr>
              <a:t>補足講義</a:t>
            </a:r>
            <a:r>
              <a:rPr lang="ja-JP" altLang="en-US" sz="2800" dirty="0" smtClean="0">
                <a:solidFill>
                  <a:schemeClr val="tx1">
                    <a:lumMod val="85000"/>
                    <a:lumOff val="15000"/>
                  </a:schemeClr>
                </a:solidFill>
              </a:rPr>
              <a:t>では、一日目で実施した行政説明についての質問などにお応えし、理解を深める時間といたします。</a:t>
            </a:r>
            <a:endParaRPr lang="en-US" altLang="ja-JP" sz="2800" dirty="0">
              <a:solidFill>
                <a:schemeClr val="tx1">
                  <a:lumMod val="85000"/>
                  <a:lumOff val="15000"/>
                </a:schemeClr>
              </a:solidFill>
            </a:endParaRPr>
          </a:p>
        </p:txBody>
      </p:sp>
      <p:sp>
        <p:nvSpPr>
          <p:cNvPr id="4" name="日付プレースホルダー 3"/>
          <p:cNvSpPr>
            <a:spLocks noGrp="1"/>
          </p:cNvSpPr>
          <p:nvPr>
            <p:ph type="dt" sz="half" idx="10"/>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13</a:t>
            </a:fld>
            <a:endParaRPr kumimoji="1" lang="ja-JP" altLang="en-US"/>
          </a:p>
        </p:txBody>
      </p:sp>
    </p:spTree>
    <p:extLst>
      <p:ext uri="{BB962C8B-B14F-4D97-AF65-F5344CB8AC3E}">
        <p14:creationId xmlns:p14="http://schemas.microsoft.com/office/powerpoint/2010/main" val="2985731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a:bodyPr>
          <a:lstStyle/>
          <a:p>
            <a:r>
              <a:rPr lang="ja-JP" altLang="en-US" dirty="0" smtClean="0"/>
              <a:t>７</a:t>
            </a:r>
            <a:r>
              <a:rPr kumimoji="1" lang="ja-JP" altLang="en-US" dirty="0" smtClean="0"/>
              <a:t>　演習４・</a:t>
            </a:r>
            <a:r>
              <a:rPr lang="ja-JP" altLang="en-US" dirty="0"/>
              <a:t>全体のまとめ</a:t>
            </a:r>
            <a:r>
              <a:rPr kumimoji="1" lang="ja-JP" altLang="en-US" dirty="0" smtClean="0"/>
              <a:t>について</a:t>
            </a:r>
            <a:endParaRPr kumimoji="1" lang="ja-JP" altLang="en-US" dirty="0"/>
          </a:p>
        </p:txBody>
      </p:sp>
      <p:sp>
        <p:nvSpPr>
          <p:cNvPr id="3" name="コンテンツ プレースホルダー 2"/>
          <p:cNvSpPr>
            <a:spLocks noGrp="1"/>
          </p:cNvSpPr>
          <p:nvPr>
            <p:ph idx="1"/>
          </p:nvPr>
        </p:nvSpPr>
        <p:spPr>
          <a:xfrm>
            <a:off x="179512" y="1196753"/>
            <a:ext cx="8712968" cy="4896543"/>
          </a:xfrm>
        </p:spPr>
        <p:style>
          <a:lnRef idx="2">
            <a:schemeClr val="dk1"/>
          </a:lnRef>
          <a:fillRef idx="1">
            <a:schemeClr val="lt1"/>
          </a:fillRef>
          <a:effectRef idx="0">
            <a:schemeClr val="dk1"/>
          </a:effectRef>
          <a:fontRef idx="minor">
            <a:schemeClr val="dk1"/>
          </a:fontRef>
        </p:style>
        <p:txBody>
          <a:bodyPr>
            <a:normAutofit/>
          </a:bodyPr>
          <a:lstStyle/>
          <a:p>
            <a:pPr marL="0" indent="0">
              <a:lnSpc>
                <a:spcPct val="150000"/>
              </a:lnSpc>
              <a:buNone/>
            </a:pPr>
            <a:r>
              <a:rPr lang="ja-JP" altLang="en-US" sz="2800" dirty="0" smtClean="0">
                <a:solidFill>
                  <a:schemeClr val="tx1">
                    <a:lumMod val="85000"/>
                    <a:lumOff val="15000"/>
                  </a:schemeClr>
                </a:solidFill>
              </a:rPr>
              <a:t>演習４では、これまで分野別で実施してきた演習を共通で実施した本研修の内容について、分野別のＧｒになって振り返っていただきます。</a:t>
            </a:r>
            <a:r>
              <a:rPr lang="ja-JP" altLang="en-US" sz="2800" dirty="0">
                <a:solidFill>
                  <a:schemeClr val="tx1">
                    <a:lumMod val="85000"/>
                    <a:lumOff val="15000"/>
                  </a:schemeClr>
                </a:solidFill>
              </a:rPr>
              <a:t>　</a:t>
            </a:r>
            <a:r>
              <a:rPr lang="ja-JP" altLang="en-US" sz="2800" dirty="0" smtClean="0">
                <a:solidFill>
                  <a:schemeClr val="tx1">
                    <a:lumMod val="85000"/>
                    <a:lumOff val="15000"/>
                  </a:schemeClr>
                </a:solidFill>
              </a:rPr>
              <a:t>感想・意見等について意見交換をお願いします。</a:t>
            </a:r>
            <a:endParaRPr lang="en-US" altLang="ja-JP" sz="2800" dirty="0" smtClean="0">
              <a:solidFill>
                <a:schemeClr val="tx1">
                  <a:lumMod val="85000"/>
                  <a:lumOff val="15000"/>
                </a:schemeClr>
              </a:solidFill>
            </a:endParaRPr>
          </a:p>
          <a:p>
            <a:pPr marL="0" indent="0">
              <a:lnSpc>
                <a:spcPct val="150000"/>
              </a:lnSpc>
              <a:buNone/>
            </a:pPr>
            <a:r>
              <a:rPr lang="ja-JP" altLang="en-US" sz="2800" dirty="0">
                <a:solidFill>
                  <a:schemeClr val="tx1">
                    <a:lumMod val="85000"/>
                    <a:lumOff val="15000"/>
                  </a:schemeClr>
                </a:solidFill>
              </a:rPr>
              <a:t>最終講義</a:t>
            </a:r>
            <a:r>
              <a:rPr lang="ja-JP" altLang="en-US" sz="2800" dirty="0" smtClean="0">
                <a:solidFill>
                  <a:schemeClr val="tx1">
                    <a:lumMod val="85000"/>
                    <a:lumOff val="15000"/>
                  </a:schemeClr>
                </a:solidFill>
              </a:rPr>
              <a:t>は全体で集合し、まとめをさせていただきます。</a:t>
            </a:r>
            <a:endParaRPr lang="en-US" altLang="ja-JP" sz="2800" dirty="0">
              <a:solidFill>
                <a:schemeClr val="tx1">
                  <a:lumMod val="85000"/>
                  <a:lumOff val="15000"/>
                </a:schemeClr>
              </a:solidFill>
            </a:endParaRPr>
          </a:p>
        </p:txBody>
      </p:sp>
      <p:sp>
        <p:nvSpPr>
          <p:cNvPr id="4" name="日付プレースホルダー 3"/>
          <p:cNvSpPr>
            <a:spLocks noGrp="1"/>
          </p:cNvSpPr>
          <p:nvPr>
            <p:ph type="dt" sz="half" idx="10"/>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14</a:t>
            </a:fld>
            <a:endParaRPr kumimoji="1" lang="ja-JP" altLang="en-US"/>
          </a:p>
        </p:txBody>
      </p:sp>
    </p:spTree>
    <p:extLst>
      <p:ext uri="{BB962C8B-B14F-4D97-AF65-F5344CB8AC3E}">
        <p14:creationId xmlns:p14="http://schemas.microsoft.com/office/powerpoint/2010/main" val="2446560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dirty="0" smtClean="0">
                <a:solidFill>
                  <a:schemeClr val="bg2">
                    <a:lumMod val="25000"/>
                  </a:schemeClr>
                </a:solidFill>
              </a:rPr>
              <a:t>①　今後</a:t>
            </a:r>
            <a:r>
              <a:rPr lang="ja-JP" altLang="en-US" sz="3200" dirty="0">
                <a:solidFill>
                  <a:schemeClr val="bg2">
                    <a:lumMod val="25000"/>
                  </a:schemeClr>
                </a:solidFill>
              </a:rPr>
              <a:t>のサービス管理責任者・</a:t>
            </a:r>
            <a:r>
              <a:rPr lang="en-US" altLang="ja-JP" sz="3200" dirty="0">
                <a:solidFill>
                  <a:schemeClr val="bg2">
                    <a:lumMod val="25000"/>
                  </a:schemeClr>
                </a:solidFill>
              </a:rPr>
              <a:t/>
            </a:r>
            <a:br>
              <a:rPr lang="en-US" altLang="ja-JP" sz="3200" dirty="0">
                <a:solidFill>
                  <a:schemeClr val="bg2">
                    <a:lumMod val="25000"/>
                  </a:schemeClr>
                </a:solidFill>
              </a:rPr>
            </a:br>
            <a:r>
              <a:rPr lang="ja-JP" altLang="en-US" sz="3200" dirty="0">
                <a:solidFill>
                  <a:schemeClr val="bg2">
                    <a:lumMod val="25000"/>
                  </a:schemeClr>
                </a:solidFill>
              </a:rPr>
              <a:t>児童発達支援管理責任者研修について</a:t>
            </a:r>
            <a:endParaRPr kumimoji="1" lang="ja-JP" altLang="en-US" sz="3200"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1690046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下矢印 58"/>
          <p:cNvSpPr/>
          <p:nvPr/>
        </p:nvSpPr>
        <p:spPr>
          <a:xfrm>
            <a:off x="1956799" y="3227141"/>
            <a:ext cx="210910" cy="1576273"/>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cxnSp>
        <p:nvCxnSpPr>
          <p:cNvPr id="11" name="直線矢印コネクタ 10"/>
          <p:cNvCxnSpPr/>
          <p:nvPr/>
        </p:nvCxnSpPr>
        <p:spPr>
          <a:xfrm flipV="1">
            <a:off x="3128369" y="2878711"/>
            <a:ext cx="532851" cy="4468"/>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0" y="18139"/>
            <a:ext cx="9144000" cy="490066"/>
          </a:xfrm>
          <a:noFill/>
          <a:ln>
            <a:noFill/>
          </a:ln>
        </p:spPr>
        <p:txBody>
          <a:bodyPr>
            <a:noAutofit/>
          </a:bodyPr>
          <a:lstStyle/>
          <a:p>
            <a:r>
              <a:rPr lang="ja-JP" altLang="en-US" sz="1800" b="1" dirty="0"/>
              <a:t>サービス管理</a:t>
            </a:r>
            <a:r>
              <a:rPr lang="ja-JP" altLang="en-US" sz="1800" b="1" dirty="0" smtClean="0"/>
              <a:t>責任者及び児童発達支援管理責任者</a:t>
            </a:r>
            <a:r>
              <a:rPr kumimoji="1" lang="ja-JP" altLang="en-US" sz="1800" b="1" dirty="0" smtClean="0"/>
              <a:t>の研修制度の見直しイメージ（案）</a:t>
            </a:r>
            <a:endParaRPr kumimoji="1" lang="ja-JP" altLang="en-US" sz="1800" b="1" dirty="0"/>
          </a:p>
        </p:txBody>
      </p:sp>
      <p:sp>
        <p:nvSpPr>
          <p:cNvPr id="3" name="コンテンツ プレースホルダー 2"/>
          <p:cNvSpPr>
            <a:spLocks noGrp="1"/>
          </p:cNvSpPr>
          <p:nvPr>
            <p:ph idx="1"/>
          </p:nvPr>
        </p:nvSpPr>
        <p:spPr>
          <a:xfrm>
            <a:off x="46205" y="521853"/>
            <a:ext cx="9036497" cy="1755019"/>
          </a:xfrm>
          <a:ln w="19050">
            <a:solidFill>
              <a:schemeClr val="tx1"/>
            </a:solidFill>
          </a:ln>
        </p:spPr>
        <p:txBody>
          <a:bodyPr>
            <a:noAutofit/>
          </a:bodyPr>
          <a:lstStyle/>
          <a:p>
            <a:pPr marL="0" indent="0">
              <a:lnSpc>
                <a:spcPts val="1500"/>
              </a:lnSpc>
              <a:buNone/>
            </a:pPr>
            <a:r>
              <a:rPr lang="ja-JP" altLang="en-US" sz="1400" dirty="0" smtClean="0"/>
              <a:t>○現行の</a:t>
            </a:r>
            <a:r>
              <a:rPr lang="ja-JP" altLang="ja-JP" sz="1400" dirty="0" smtClean="0"/>
              <a:t>サービス</a:t>
            </a:r>
            <a:r>
              <a:rPr lang="ja-JP" altLang="ja-JP" sz="1400" dirty="0"/>
              <a:t>管理責任者等を養成するための研修は、1回</a:t>
            </a:r>
            <a:r>
              <a:rPr lang="ja-JP" altLang="ja-JP" sz="1400" dirty="0" smtClean="0"/>
              <a:t>限り</a:t>
            </a:r>
            <a:r>
              <a:rPr lang="ja-JP" altLang="en-US" sz="1400" dirty="0" smtClean="0"/>
              <a:t>であり振り返りや更新</a:t>
            </a:r>
            <a:r>
              <a:rPr lang="ja-JP" altLang="ja-JP" sz="1400" dirty="0" smtClean="0"/>
              <a:t>の機会</a:t>
            </a:r>
            <a:r>
              <a:rPr lang="ja-JP" altLang="en-US" sz="1400" dirty="0" smtClean="0"/>
              <a:t>は法定研修としては</a:t>
            </a:r>
            <a:r>
              <a:rPr lang="ja-JP" altLang="en-US" sz="1400" dirty="0"/>
              <a:t>なく</a:t>
            </a:r>
            <a:r>
              <a:rPr lang="ja-JP" altLang="ja-JP" sz="1400" dirty="0" smtClean="0"/>
              <a:t>、所属</a:t>
            </a:r>
            <a:r>
              <a:rPr lang="ja-JP" altLang="ja-JP" sz="1400" dirty="0"/>
              <a:t>事業所内外におけるキャリア形成が必ずしも十分では</a:t>
            </a:r>
            <a:r>
              <a:rPr lang="ja-JP" altLang="ja-JP" sz="1400" dirty="0" smtClean="0"/>
              <a:t>ない</a:t>
            </a:r>
            <a:r>
              <a:rPr lang="ja-JP" altLang="en-US" sz="1400" dirty="0" smtClean="0"/>
              <a:t>。</a:t>
            </a:r>
            <a:endParaRPr lang="en-US" altLang="ja-JP" sz="1400" dirty="0" smtClean="0"/>
          </a:p>
          <a:p>
            <a:pPr marL="0" indent="0">
              <a:lnSpc>
                <a:spcPts val="1500"/>
              </a:lnSpc>
              <a:buNone/>
            </a:pPr>
            <a:r>
              <a:rPr kumimoji="1" lang="ja-JP" altLang="en-US" sz="1400" dirty="0" smtClean="0"/>
              <a:t>○こうした現状において障害福祉サービス事業所等により提供されるサービスの質を担保するため、サービス管理責任者等がそのキャリアに応じた</a:t>
            </a:r>
            <a:r>
              <a:rPr lang="ja-JP" altLang="en-US" sz="1400" dirty="0" smtClean="0"/>
              <a:t>スキルアップを図れる機会を確保できる研修制度に見直す必要がある。</a:t>
            </a:r>
            <a:endParaRPr lang="en-US" altLang="ja-JP" sz="1400" dirty="0" smtClean="0"/>
          </a:p>
          <a:p>
            <a:pPr marL="0" indent="0">
              <a:lnSpc>
                <a:spcPts val="1500"/>
              </a:lnSpc>
              <a:buNone/>
            </a:pPr>
            <a:r>
              <a:rPr kumimoji="1" lang="ja-JP" altLang="en-US" sz="1400" dirty="0" smtClean="0"/>
              <a:t>○これまで一回のみであった研修を基礎研修、実践研修、更新研修と分け、基礎研修では主に個別支援計画作成に関する知識と技術を獲得し、</a:t>
            </a:r>
            <a:r>
              <a:rPr lang="ja-JP" altLang="en-US" sz="1400" dirty="0"/>
              <a:t>さらに</a:t>
            </a:r>
            <a:r>
              <a:rPr kumimoji="1" lang="ja-JP" altLang="en-US" sz="1400" dirty="0" smtClean="0"/>
              <a:t>一定の実務経験を経た後、実践研修で職員への指導等を含めたサービス管理全体についての知識と技術を獲得する。その後、</a:t>
            </a:r>
            <a:r>
              <a:rPr kumimoji="1" lang="en-US" altLang="ja-JP" sz="1400" dirty="0" smtClean="0"/>
              <a:t>5</a:t>
            </a:r>
            <a:r>
              <a:rPr kumimoji="1" lang="ja-JP" altLang="en-US" sz="1400" dirty="0" smtClean="0"/>
              <a:t>年</a:t>
            </a:r>
            <a:r>
              <a:rPr lang="ja-JP" altLang="en-US" sz="1400" dirty="0" smtClean="0"/>
              <a:t>毎に更新研修を受講し知識と技術を再確認および向上させる。</a:t>
            </a:r>
            <a:endParaRPr lang="en-US" altLang="ja-JP" sz="1400" dirty="0" smtClean="0"/>
          </a:p>
          <a:p>
            <a:pPr marL="0" indent="0">
              <a:lnSpc>
                <a:spcPts val="1500"/>
              </a:lnSpc>
              <a:buNone/>
            </a:pPr>
            <a:r>
              <a:rPr kumimoji="1" lang="ja-JP" altLang="en-US" sz="1400" dirty="0" smtClean="0"/>
              <a:t>○研修修了時には、知識・技術の獲得状況を確認するために小テストによる評価の実施も取り入れる予定。</a:t>
            </a:r>
            <a:endParaRPr kumimoji="1" lang="en-US" altLang="ja-JP" sz="1400" dirty="0" smtClean="0"/>
          </a:p>
        </p:txBody>
      </p:sp>
      <p:sp>
        <p:nvSpPr>
          <p:cNvPr id="4" name="コンテンツ プレースホルダー 2"/>
          <p:cNvSpPr txBox="1">
            <a:spLocks/>
          </p:cNvSpPr>
          <p:nvPr/>
        </p:nvSpPr>
        <p:spPr>
          <a:xfrm>
            <a:off x="179512" y="1916832"/>
            <a:ext cx="8712234" cy="21602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sz="1600" dirty="0" smtClean="0"/>
          </a:p>
          <a:p>
            <a:pPr marL="0" indent="0">
              <a:buFont typeface="Arial" panose="020B0604020202020204" pitchFamily="34" charset="0"/>
              <a:buNone/>
            </a:pPr>
            <a:endParaRPr lang="ja-JP" altLang="en-US" sz="1600" dirty="0"/>
          </a:p>
        </p:txBody>
      </p:sp>
      <p:sp>
        <p:nvSpPr>
          <p:cNvPr id="6" name="正方形/長方形 5"/>
          <p:cNvSpPr/>
          <p:nvPr/>
        </p:nvSpPr>
        <p:spPr>
          <a:xfrm>
            <a:off x="1187638" y="2383723"/>
            <a:ext cx="1966154" cy="84341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solidFill>
                  <a:schemeClr val="tx1"/>
                </a:solidFill>
              </a:rPr>
              <a:t>相談支援従事者初任者研修　</a:t>
            </a:r>
            <a:r>
              <a:rPr lang="ja-JP" altLang="en-US" sz="1400" dirty="0" smtClean="0">
                <a:solidFill>
                  <a:schemeClr val="tx1"/>
                </a:solidFill>
              </a:rPr>
              <a:t>講義</a:t>
            </a:r>
            <a:r>
              <a:rPr lang="ja-JP" altLang="en-US" sz="1400" dirty="0">
                <a:solidFill>
                  <a:schemeClr val="tx1"/>
                </a:solidFill>
              </a:rPr>
              <a:t>部分</a:t>
            </a:r>
            <a:endParaRPr kumimoji="1" lang="en-US" altLang="ja-JP" sz="1400" dirty="0" smtClean="0">
              <a:solidFill>
                <a:schemeClr val="tx1"/>
              </a:solidFill>
            </a:endParaRPr>
          </a:p>
          <a:p>
            <a:pPr algn="ctr"/>
            <a:r>
              <a:rPr lang="ja-JP" altLang="en-US" sz="1400" dirty="0" smtClean="0">
                <a:solidFill>
                  <a:schemeClr val="tx1"/>
                </a:solidFill>
              </a:rPr>
              <a:t>（１１．５ｈ）</a:t>
            </a:r>
            <a:endParaRPr kumimoji="1" lang="ja-JP" altLang="en-US" sz="1400" dirty="0">
              <a:solidFill>
                <a:schemeClr val="tx1"/>
              </a:solidFill>
            </a:endParaRPr>
          </a:p>
        </p:txBody>
      </p:sp>
      <p:cxnSp>
        <p:nvCxnSpPr>
          <p:cNvPr id="10" name="直線矢印コネクタ 9"/>
          <p:cNvCxnSpPr/>
          <p:nvPr/>
        </p:nvCxnSpPr>
        <p:spPr>
          <a:xfrm>
            <a:off x="759295" y="2878711"/>
            <a:ext cx="428344" cy="9768"/>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1130134" y="4719725"/>
            <a:ext cx="1572123" cy="1301563"/>
          </a:xfrm>
          <a:prstGeom prst="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kumimoji="1" lang="en-US" altLang="ja-JP" sz="1200" dirty="0" smtClean="0">
                <a:solidFill>
                  <a:schemeClr val="tx1"/>
                </a:solidFill>
              </a:rPr>
              <a:t>【</a:t>
            </a:r>
            <a:r>
              <a:rPr kumimoji="1" lang="ja-JP" altLang="en-US" sz="1200" dirty="0" smtClean="0">
                <a:solidFill>
                  <a:schemeClr val="tx1"/>
                </a:solidFill>
              </a:rPr>
              <a:t>カリキュラム改定</a:t>
            </a:r>
            <a:r>
              <a:rPr kumimoji="1" lang="en-US" altLang="ja-JP" sz="1200" dirty="0" smtClean="0">
                <a:solidFill>
                  <a:schemeClr val="tx1"/>
                </a:solidFill>
              </a:rPr>
              <a:t>】</a:t>
            </a:r>
          </a:p>
          <a:p>
            <a:pPr algn="ctr"/>
            <a:r>
              <a:rPr kumimoji="1" lang="ja-JP" altLang="en-US" sz="1400" dirty="0" smtClean="0">
                <a:solidFill>
                  <a:schemeClr val="tx1"/>
                </a:solidFill>
              </a:rPr>
              <a:t>相談支援</a:t>
            </a:r>
            <a:endParaRPr kumimoji="1" lang="en-US" altLang="ja-JP" sz="1400" dirty="0" smtClean="0">
              <a:solidFill>
                <a:schemeClr val="tx1"/>
              </a:solidFill>
            </a:endParaRPr>
          </a:p>
          <a:p>
            <a:pPr algn="ctr"/>
            <a:r>
              <a:rPr kumimoji="1" lang="ja-JP" altLang="en-US" sz="1400" dirty="0" smtClean="0">
                <a:solidFill>
                  <a:schemeClr val="tx1"/>
                </a:solidFill>
              </a:rPr>
              <a:t>従事者</a:t>
            </a:r>
            <a:endParaRPr kumimoji="1" lang="en-US" altLang="ja-JP" sz="1400" dirty="0" smtClean="0">
              <a:solidFill>
                <a:schemeClr val="tx1"/>
              </a:solidFill>
            </a:endParaRPr>
          </a:p>
          <a:p>
            <a:pPr algn="ctr"/>
            <a:r>
              <a:rPr kumimoji="1" lang="ja-JP" altLang="en-US" sz="1400" dirty="0" smtClean="0">
                <a:solidFill>
                  <a:schemeClr val="tx1"/>
                </a:solidFill>
              </a:rPr>
              <a:t>初任者研修</a:t>
            </a:r>
            <a:endParaRPr kumimoji="1" lang="en-US" altLang="ja-JP" sz="1400" dirty="0" smtClean="0">
              <a:solidFill>
                <a:schemeClr val="tx1"/>
              </a:solidFill>
            </a:endParaRPr>
          </a:p>
          <a:p>
            <a:pPr algn="ctr"/>
            <a:r>
              <a:rPr lang="ja-JP" altLang="en-US" sz="1400" dirty="0">
                <a:solidFill>
                  <a:schemeClr val="tx1"/>
                </a:solidFill>
              </a:rPr>
              <a:t>講義</a:t>
            </a:r>
            <a:r>
              <a:rPr lang="ja-JP" altLang="en-US" sz="1400" dirty="0" smtClean="0">
                <a:solidFill>
                  <a:schemeClr val="tx1"/>
                </a:solidFill>
              </a:rPr>
              <a:t>部分</a:t>
            </a:r>
            <a:endParaRPr lang="en-US" altLang="ja-JP" sz="1400" dirty="0" smtClean="0">
              <a:solidFill>
                <a:schemeClr val="tx1"/>
              </a:solidFill>
            </a:endParaRPr>
          </a:p>
          <a:p>
            <a:pPr algn="ctr"/>
            <a:r>
              <a:rPr kumimoji="1" lang="ja-JP" altLang="en-US" sz="1400" dirty="0" smtClean="0">
                <a:solidFill>
                  <a:schemeClr val="tx1"/>
                </a:solidFill>
              </a:rPr>
              <a:t>（</a:t>
            </a:r>
            <a:r>
              <a:rPr lang="ja-JP" altLang="en-US" sz="1400" dirty="0" smtClean="0">
                <a:solidFill>
                  <a:schemeClr val="tx1"/>
                </a:solidFill>
              </a:rPr>
              <a:t>１２</a:t>
            </a:r>
            <a:r>
              <a:rPr kumimoji="1" lang="ja-JP" altLang="en-US" sz="1400" dirty="0" smtClean="0">
                <a:solidFill>
                  <a:schemeClr val="tx1"/>
                </a:solidFill>
              </a:rPr>
              <a:t>ｈ程度）</a:t>
            </a:r>
            <a:endParaRPr kumimoji="1" lang="ja-JP" altLang="en-US" sz="1400" dirty="0">
              <a:solidFill>
                <a:schemeClr val="tx1"/>
              </a:solidFill>
            </a:endParaRPr>
          </a:p>
        </p:txBody>
      </p:sp>
      <p:sp>
        <p:nvSpPr>
          <p:cNvPr id="20" name="正方形/長方形 19"/>
          <p:cNvSpPr/>
          <p:nvPr/>
        </p:nvSpPr>
        <p:spPr>
          <a:xfrm>
            <a:off x="5085768" y="4719725"/>
            <a:ext cx="1465157" cy="1301563"/>
          </a:xfrm>
          <a:prstGeom prst="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kumimoji="1" lang="en-US" altLang="ja-JP" sz="1300" dirty="0" smtClean="0">
                <a:solidFill>
                  <a:schemeClr val="tx1"/>
                </a:solidFill>
              </a:rPr>
              <a:t>【</a:t>
            </a:r>
            <a:r>
              <a:rPr kumimoji="1" lang="ja-JP" altLang="en-US" sz="1300" dirty="0" smtClean="0">
                <a:solidFill>
                  <a:schemeClr val="tx1"/>
                </a:solidFill>
              </a:rPr>
              <a:t>新規創設</a:t>
            </a:r>
            <a:r>
              <a:rPr kumimoji="1" lang="en-US" altLang="ja-JP" sz="1300" dirty="0" smtClean="0">
                <a:solidFill>
                  <a:schemeClr val="tx1"/>
                </a:solidFill>
              </a:rPr>
              <a:t>】</a:t>
            </a:r>
          </a:p>
          <a:p>
            <a:pPr algn="ctr"/>
            <a:r>
              <a:rPr kumimoji="1" lang="ja-JP" altLang="en-US" sz="1300" dirty="0" smtClean="0">
                <a:solidFill>
                  <a:schemeClr val="tx1"/>
                </a:solidFill>
              </a:rPr>
              <a:t>サービス管理</a:t>
            </a:r>
            <a:endParaRPr kumimoji="1" lang="en-US" altLang="ja-JP" sz="1300" dirty="0" smtClean="0">
              <a:solidFill>
                <a:schemeClr val="tx1"/>
              </a:solidFill>
            </a:endParaRPr>
          </a:p>
          <a:p>
            <a:pPr algn="ctr"/>
            <a:r>
              <a:rPr kumimoji="1" lang="ja-JP" altLang="en-US" sz="1300" dirty="0" smtClean="0">
                <a:solidFill>
                  <a:schemeClr val="tx1"/>
                </a:solidFill>
              </a:rPr>
              <a:t>責任者等</a:t>
            </a:r>
            <a:endParaRPr kumimoji="1" lang="en-US" altLang="ja-JP" sz="1300" dirty="0" smtClean="0">
              <a:solidFill>
                <a:schemeClr val="tx1"/>
              </a:solidFill>
            </a:endParaRPr>
          </a:p>
          <a:p>
            <a:pPr algn="ctr"/>
            <a:r>
              <a:rPr kumimoji="1" lang="ja-JP" altLang="en-US" sz="1300" dirty="0" smtClean="0">
                <a:solidFill>
                  <a:schemeClr val="tx1"/>
                </a:solidFill>
              </a:rPr>
              <a:t>実践研修</a:t>
            </a:r>
            <a:endParaRPr kumimoji="1" lang="en-US" altLang="ja-JP" sz="1300" dirty="0" smtClean="0">
              <a:solidFill>
                <a:schemeClr val="tx1"/>
              </a:solidFill>
            </a:endParaRPr>
          </a:p>
          <a:p>
            <a:pPr algn="ctr"/>
            <a:r>
              <a:rPr lang="ja-JP" altLang="en-US" sz="1300" dirty="0" smtClean="0">
                <a:solidFill>
                  <a:schemeClr val="tx1"/>
                </a:solidFill>
              </a:rPr>
              <a:t>講義・演習</a:t>
            </a:r>
            <a:endParaRPr lang="en-US" altLang="ja-JP" sz="1300" dirty="0" smtClean="0">
              <a:solidFill>
                <a:schemeClr val="tx1"/>
              </a:solidFill>
            </a:endParaRPr>
          </a:p>
          <a:p>
            <a:pPr algn="ctr"/>
            <a:r>
              <a:rPr lang="ja-JP" altLang="en-US" sz="1300" dirty="0" smtClean="0">
                <a:solidFill>
                  <a:schemeClr val="tx1"/>
                </a:solidFill>
              </a:rPr>
              <a:t>（○○ｈ）</a:t>
            </a:r>
            <a:endParaRPr kumimoji="1" lang="ja-JP" altLang="en-US" sz="1300" dirty="0">
              <a:solidFill>
                <a:schemeClr val="tx1"/>
              </a:solidFill>
            </a:endParaRPr>
          </a:p>
        </p:txBody>
      </p:sp>
      <p:sp>
        <p:nvSpPr>
          <p:cNvPr id="22" name="正方形/長方形 21"/>
          <p:cNvSpPr/>
          <p:nvPr/>
        </p:nvSpPr>
        <p:spPr>
          <a:xfrm>
            <a:off x="7110484" y="4719725"/>
            <a:ext cx="1781263" cy="1282123"/>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sz="1300" dirty="0" smtClean="0">
                <a:solidFill>
                  <a:schemeClr val="tx1"/>
                </a:solidFill>
              </a:rPr>
              <a:t>【</a:t>
            </a:r>
            <a:r>
              <a:rPr lang="ja-JP" altLang="en-US" sz="1300" dirty="0" smtClean="0">
                <a:solidFill>
                  <a:schemeClr val="tx1"/>
                </a:solidFill>
              </a:rPr>
              <a:t>新規創設</a:t>
            </a:r>
            <a:r>
              <a:rPr lang="en-US" altLang="ja-JP" sz="1300" dirty="0" smtClean="0">
                <a:solidFill>
                  <a:schemeClr val="tx1"/>
                </a:solidFill>
              </a:rPr>
              <a:t>】</a:t>
            </a:r>
          </a:p>
          <a:p>
            <a:pPr algn="ctr"/>
            <a:r>
              <a:rPr lang="ja-JP" altLang="en-US" sz="1300" dirty="0" smtClean="0">
                <a:solidFill>
                  <a:schemeClr val="tx1"/>
                </a:solidFill>
              </a:rPr>
              <a:t>サービス管理</a:t>
            </a:r>
            <a:endParaRPr lang="en-US" altLang="ja-JP" sz="1300" dirty="0" smtClean="0">
              <a:solidFill>
                <a:schemeClr val="tx1"/>
              </a:solidFill>
            </a:endParaRPr>
          </a:p>
          <a:p>
            <a:pPr algn="ctr"/>
            <a:r>
              <a:rPr lang="ja-JP" altLang="en-US" sz="1300" dirty="0" smtClean="0">
                <a:solidFill>
                  <a:schemeClr val="tx1"/>
                </a:solidFill>
              </a:rPr>
              <a:t>責任者等　更新研修</a:t>
            </a:r>
            <a:endParaRPr lang="en-US" altLang="ja-JP" sz="1300" dirty="0" smtClean="0">
              <a:solidFill>
                <a:schemeClr val="tx1"/>
              </a:solidFill>
            </a:endParaRPr>
          </a:p>
          <a:p>
            <a:pPr algn="ctr"/>
            <a:r>
              <a:rPr lang="ja-JP" altLang="en-US" sz="1300" dirty="0" smtClean="0">
                <a:solidFill>
                  <a:schemeClr val="tx1"/>
                </a:solidFill>
              </a:rPr>
              <a:t>（○○ｈ）</a:t>
            </a:r>
            <a:endParaRPr lang="en-US" altLang="ja-JP" sz="1300" dirty="0" smtClean="0">
              <a:solidFill>
                <a:schemeClr val="tx1"/>
              </a:solidFill>
            </a:endParaRPr>
          </a:p>
          <a:p>
            <a:pPr algn="ctr"/>
            <a:r>
              <a:rPr lang="en-US" altLang="ja-JP" sz="1200" dirty="0" smtClean="0">
                <a:solidFill>
                  <a:schemeClr val="tx1"/>
                </a:solidFill>
              </a:rPr>
              <a:t>※</a:t>
            </a:r>
            <a:r>
              <a:rPr lang="ja-JP" altLang="en-US" sz="1200" dirty="0" smtClean="0">
                <a:solidFill>
                  <a:schemeClr val="tx1"/>
                </a:solidFill>
              </a:rPr>
              <a:t>実践研修修了後</a:t>
            </a:r>
            <a:endParaRPr lang="en-US" altLang="ja-JP" sz="1200" dirty="0" smtClean="0">
              <a:solidFill>
                <a:schemeClr val="tx1"/>
              </a:solidFill>
            </a:endParaRPr>
          </a:p>
          <a:p>
            <a:pPr algn="ctr"/>
            <a:r>
              <a:rPr lang="en-US" altLang="ja-JP" sz="1200" dirty="0" smtClean="0">
                <a:solidFill>
                  <a:schemeClr val="tx1"/>
                </a:solidFill>
              </a:rPr>
              <a:t>5</a:t>
            </a:r>
            <a:r>
              <a:rPr lang="ja-JP" altLang="en-US" sz="1200" dirty="0" smtClean="0">
                <a:solidFill>
                  <a:schemeClr val="tx1"/>
                </a:solidFill>
              </a:rPr>
              <a:t>年毎に受講</a:t>
            </a:r>
            <a:endParaRPr lang="ja-JP" altLang="en-US" sz="1200" dirty="0">
              <a:solidFill>
                <a:schemeClr val="tx1"/>
              </a:solidFill>
            </a:endParaRPr>
          </a:p>
        </p:txBody>
      </p:sp>
      <p:cxnSp>
        <p:nvCxnSpPr>
          <p:cNvPr id="23" name="直線矢印コネクタ 22"/>
          <p:cNvCxnSpPr/>
          <p:nvPr/>
        </p:nvCxnSpPr>
        <p:spPr>
          <a:xfrm>
            <a:off x="772992" y="5801834"/>
            <a:ext cx="360040" cy="4468"/>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2702257" y="5806302"/>
            <a:ext cx="2383511" cy="155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6550475" y="5807854"/>
            <a:ext cx="560009" cy="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4709730" y="3665459"/>
            <a:ext cx="4322397" cy="2534938"/>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dirty="0">
              <a:solidFill>
                <a:schemeClr val="tx1"/>
              </a:solidFill>
            </a:endParaRPr>
          </a:p>
        </p:txBody>
      </p:sp>
      <p:sp>
        <p:nvSpPr>
          <p:cNvPr id="29" name="正方形/長方形 28"/>
          <p:cNvSpPr/>
          <p:nvPr/>
        </p:nvSpPr>
        <p:spPr>
          <a:xfrm>
            <a:off x="6014715" y="6093296"/>
            <a:ext cx="1664925" cy="224146"/>
          </a:xfrm>
          <a:prstGeom prst="rect">
            <a:avLst/>
          </a:prstGeom>
          <a:solidFill>
            <a:schemeClr val="accent6">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実務者が</a:t>
            </a:r>
            <a:r>
              <a:rPr lang="ja-JP" altLang="en-US" sz="1200" dirty="0" smtClean="0">
                <a:solidFill>
                  <a:schemeClr val="tx1"/>
                </a:solidFill>
              </a:rPr>
              <a:t>対象</a:t>
            </a:r>
            <a:endParaRPr kumimoji="1" lang="ja-JP" altLang="en-US" sz="1200" dirty="0">
              <a:solidFill>
                <a:schemeClr val="tx1"/>
              </a:solidFill>
            </a:endParaRPr>
          </a:p>
        </p:txBody>
      </p:sp>
      <p:sp>
        <p:nvSpPr>
          <p:cNvPr id="33" name="下矢印 32"/>
          <p:cNvSpPr/>
          <p:nvPr/>
        </p:nvSpPr>
        <p:spPr>
          <a:xfrm>
            <a:off x="3774231" y="3227140"/>
            <a:ext cx="210910" cy="1492585"/>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7" name="正方形/長方形 6"/>
          <p:cNvSpPr/>
          <p:nvPr/>
        </p:nvSpPr>
        <p:spPr>
          <a:xfrm>
            <a:off x="3646927" y="2383723"/>
            <a:ext cx="3053670" cy="84341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solidFill>
                  <a:schemeClr val="tx1"/>
                </a:solidFill>
              </a:rPr>
              <a:t>サービス管理責任者等研修</a:t>
            </a:r>
            <a:endParaRPr kumimoji="1" lang="en-US" altLang="ja-JP" sz="1600" dirty="0" smtClean="0">
              <a:solidFill>
                <a:schemeClr val="tx1"/>
              </a:solidFill>
            </a:endParaRPr>
          </a:p>
          <a:p>
            <a:pPr algn="ctr"/>
            <a:r>
              <a:rPr lang="ja-JP" altLang="en-US" sz="1600" dirty="0">
                <a:solidFill>
                  <a:schemeClr val="tx1"/>
                </a:solidFill>
              </a:rPr>
              <a:t>共通</a:t>
            </a:r>
            <a:r>
              <a:rPr lang="ja-JP" altLang="en-US" sz="1600" dirty="0" smtClean="0">
                <a:solidFill>
                  <a:schemeClr val="tx1"/>
                </a:solidFill>
              </a:rPr>
              <a:t>講義・分野別演習</a:t>
            </a:r>
            <a:endParaRPr lang="en-US" altLang="ja-JP" sz="1600" dirty="0" smtClean="0">
              <a:solidFill>
                <a:schemeClr val="tx1"/>
              </a:solidFill>
            </a:endParaRPr>
          </a:p>
          <a:p>
            <a:pPr algn="ctr"/>
            <a:r>
              <a:rPr lang="ja-JP" altLang="en-US" sz="1600" dirty="0" smtClean="0">
                <a:solidFill>
                  <a:schemeClr val="tx1"/>
                </a:solidFill>
              </a:rPr>
              <a:t>（１９</a:t>
            </a:r>
            <a:r>
              <a:rPr lang="ja-JP" altLang="en-US" sz="1600" dirty="0">
                <a:solidFill>
                  <a:schemeClr val="tx1"/>
                </a:solidFill>
              </a:rPr>
              <a:t>ｈ</a:t>
            </a:r>
            <a:r>
              <a:rPr kumimoji="1" lang="ja-JP" altLang="en-US" sz="1600" dirty="0" smtClean="0">
                <a:solidFill>
                  <a:schemeClr val="tx1"/>
                </a:solidFill>
              </a:rPr>
              <a:t>）</a:t>
            </a:r>
            <a:endParaRPr kumimoji="1" lang="ja-JP" altLang="en-US" sz="1600" dirty="0">
              <a:solidFill>
                <a:schemeClr val="tx1"/>
              </a:solidFill>
            </a:endParaRPr>
          </a:p>
        </p:txBody>
      </p:sp>
      <p:sp>
        <p:nvSpPr>
          <p:cNvPr id="39" name="正方形/長方形 38"/>
          <p:cNvSpPr/>
          <p:nvPr/>
        </p:nvSpPr>
        <p:spPr>
          <a:xfrm>
            <a:off x="813951" y="3331210"/>
            <a:ext cx="8316401" cy="266008"/>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1600" dirty="0">
                <a:solidFill>
                  <a:schemeClr val="tx1"/>
                </a:solidFill>
              </a:rPr>
              <a:t>研修制度の見直し（</a:t>
            </a:r>
            <a:r>
              <a:rPr lang="en-US" altLang="ja-JP" sz="1600" dirty="0">
                <a:solidFill>
                  <a:schemeClr val="tx1"/>
                </a:solidFill>
              </a:rPr>
              <a:t>H30</a:t>
            </a:r>
            <a:r>
              <a:rPr lang="ja-JP" altLang="en-US" sz="1600" dirty="0">
                <a:solidFill>
                  <a:schemeClr val="tx1"/>
                </a:solidFill>
              </a:rPr>
              <a:t>年度）→新カリキュラムによる研修実施（</a:t>
            </a:r>
            <a:r>
              <a:rPr lang="en-US" altLang="ja-JP" sz="1600" dirty="0">
                <a:solidFill>
                  <a:schemeClr val="tx1"/>
                </a:solidFill>
              </a:rPr>
              <a:t>H31</a:t>
            </a:r>
            <a:r>
              <a:rPr lang="ja-JP" altLang="en-US" sz="1600" dirty="0">
                <a:solidFill>
                  <a:schemeClr val="tx1"/>
                </a:solidFill>
              </a:rPr>
              <a:t>年度～）</a:t>
            </a:r>
          </a:p>
        </p:txBody>
      </p:sp>
      <p:cxnSp>
        <p:nvCxnSpPr>
          <p:cNvPr id="12" name="直線コネクタ 11"/>
          <p:cNvCxnSpPr/>
          <p:nvPr/>
        </p:nvCxnSpPr>
        <p:spPr>
          <a:xfrm>
            <a:off x="0" y="446213"/>
            <a:ext cx="9144000" cy="0"/>
          </a:xfrm>
          <a:prstGeom prst="line">
            <a:avLst/>
          </a:prstGeom>
        </p:spPr>
        <p:style>
          <a:lnRef idx="3">
            <a:schemeClr val="accent3"/>
          </a:lnRef>
          <a:fillRef idx="0">
            <a:schemeClr val="accent3"/>
          </a:fillRef>
          <a:effectRef idx="2">
            <a:schemeClr val="accent3"/>
          </a:effectRef>
          <a:fontRef idx="minor">
            <a:schemeClr val="tx1"/>
          </a:fontRef>
        </p:style>
      </p:cxnSp>
      <p:sp>
        <p:nvSpPr>
          <p:cNvPr id="16" name="正方形/長方形 15"/>
          <p:cNvSpPr/>
          <p:nvPr/>
        </p:nvSpPr>
        <p:spPr>
          <a:xfrm>
            <a:off x="2842579" y="4719725"/>
            <a:ext cx="1360930" cy="1301563"/>
          </a:xfrm>
          <a:prstGeom prst="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kumimoji="1" lang="en-US" altLang="ja-JP" sz="1300" dirty="0" smtClean="0">
                <a:solidFill>
                  <a:schemeClr val="tx1"/>
                </a:solidFill>
              </a:rPr>
              <a:t>【</a:t>
            </a:r>
            <a:r>
              <a:rPr kumimoji="1" lang="ja-JP" altLang="en-US" sz="1300" dirty="0" smtClean="0">
                <a:solidFill>
                  <a:schemeClr val="tx1"/>
                </a:solidFill>
              </a:rPr>
              <a:t>新規創設</a:t>
            </a:r>
            <a:r>
              <a:rPr kumimoji="1" lang="en-US" altLang="ja-JP" sz="1300" dirty="0" smtClean="0">
                <a:solidFill>
                  <a:schemeClr val="tx1"/>
                </a:solidFill>
              </a:rPr>
              <a:t>】</a:t>
            </a:r>
          </a:p>
          <a:p>
            <a:pPr algn="ctr"/>
            <a:r>
              <a:rPr kumimoji="1" lang="ja-JP" altLang="en-US" sz="1300" dirty="0" smtClean="0">
                <a:solidFill>
                  <a:schemeClr val="tx1"/>
                </a:solidFill>
              </a:rPr>
              <a:t>サービス管理</a:t>
            </a:r>
            <a:endParaRPr kumimoji="1" lang="en-US" altLang="ja-JP" sz="1300" dirty="0" smtClean="0">
              <a:solidFill>
                <a:schemeClr val="tx1"/>
              </a:solidFill>
            </a:endParaRPr>
          </a:p>
          <a:p>
            <a:pPr algn="ctr"/>
            <a:r>
              <a:rPr kumimoji="1" lang="ja-JP" altLang="en-US" sz="1300" dirty="0" smtClean="0">
                <a:solidFill>
                  <a:schemeClr val="tx1"/>
                </a:solidFill>
              </a:rPr>
              <a:t>責任者等</a:t>
            </a:r>
            <a:endParaRPr kumimoji="1" lang="en-US" altLang="ja-JP" sz="1300" dirty="0" smtClean="0">
              <a:solidFill>
                <a:schemeClr val="tx1"/>
              </a:solidFill>
            </a:endParaRPr>
          </a:p>
          <a:p>
            <a:pPr algn="ctr"/>
            <a:r>
              <a:rPr lang="ja-JP" altLang="en-US" sz="1300" dirty="0">
                <a:solidFill>
                  <a:schemeClr val="tx1"/>
                </a:solidFill>
              </a:rPr>
              <a:t>基礎</a:t>
            </a:r>
            <a:r>
              <a:rPr lang="ja-JP" altLang="en-US" sz="1300" dirty="0" smtClean="0">
                <a:solidFill>
                  <a:schemeClr val="tx1"/>
                </a:solidFill>
              </a:rPr>
              <a:t>研修</a:t>
            </a:r>
            <a:endParaRPr lang="en-US" altLang="ja-JP" sz="1300" dirty="0">
              <a:solidFill>
                <a:schemeClr val="tx1"/>
              </a:solidFill>
            </a:endParaRPr>
          </a:p>
          <a:p>
            <a:pPr algn="ctr"/>
            <a:r>
              <a:rPr lang="ja-JP" altLang="en-US" sz="1300" dirty="0" smtClean="0">
                <a:solidFill>
                  <a:schemeClr val="tx1"/>
                </a:solidFill>
              </a:rPr>
              <a:t>講義・演習</a:t>
            </a:r>
            <a:endParaRPr lang="en-US" altLang="ja-JP" sz="1300" dirty="0" smtClean="0">
              <a:solidFill>
                <a:schemeClr val="tx1"/>
              </a:solidFill>
            </a:endParaRPr>
          </a:p>
          <a:p>
            <a:pPr algn="ctr"/>
            <a:r>
              <a:rPr lang="ja-JP" altLang="en-US" sz="1300" dirty="0" smtClean="0">
                <a:solidFill>
                  <a:schemeClr val="tx1"/>
                </a:solidFill>
              </a:rPr>
              <a:t>（○○ｈ）</a:t>
            </a:r>
            <a:endParaRPr lang="en-US" altLang="ja-JP" sz="1300" dirty="0" smtClean="0">
              <a:solidFill>
                <a:schemeClr val="tx1"/>
              </a:solidFill>
            </a:endParaRPr>
          </a:p>
        </p:txBody>
      </p:sp>
      <p:sp>
        <p:nvSpPr>
          <p:cNvPr id="47" name="テキスト ボックス 46"/>
          <p:cNvSpPr txBox="1"/>
          <p:nvPr/>
        </p:nvSpPr>
        <p:spPr>
          <a:xfrm>
            <a:off x="4217423" y="4653136"/>
            <a:ext cx="492443" cy="1174666"/>
          </a:xfrm>
          <a:prstGeom prst="rect">
            <a:avLst/>
          </a:prstGeom>
          <a:noFill/>
        </p:spPr>
        <p:txBody>
          <a:bodyPr vert="eaVert" wrap="square" rtlCol="0">
            <a:spAutoFit/>
          </a:bodyPr>
          <a:lstStyle/>
          <a:p>
            <a:pPr>
              <a:lnSpc>
                <a:spcPts val="1200"/>
              </a:lnSpc>
            </a:pPr>
            <a:r>
              <a:rPr lang="ja-JP" altLang="en-US" sz="1200" dirty="0"/>
              <a:t>基礎</a:t>
            </a:r>
            <a:r>
              <a:rPr lang="ja-JP" altLang="en-US" sz="1200" dirty="0" smtClean="0"/>
              <a:t>研修修了後</a:t>
            </a:r>
            <a:endParaRPr lang="en-US" altLang="ja-JP" sz="1200" dirty="0"/>
          </a:p>
          <a:p>
            <a:pPr>
              <a:lnSpc>
                <a:spcPts val="1200"/>
              </a:lnSpc>
            </a:pPr>
            <a:r>
              <a:rPr lang="en-US" altLang="ja-JP" sz="1200" dirty="0" smtClean="0"/>
              <a:t>2</a:t>
            </a:r>
            <a:r>
              <a:rPr kumimoji="1" lang="ja-JP" altLang="en-US" sz="1200" dirty="0" smtClean="0"/>
              <a:t>年以上の実務</a:t>
            </a:r>
            <a:endParaRPr kumimoji="1" lang="en-US" altLang="ja-JP" sz="1200" dirty="0" smtClean="0"/>
          </a:p>
        </p:txBody>
      </p:sp>
      <p:sp>
        <p:nvSpPr>
          <p:cNvPr id="34" name="円/楕円 33"/>
          <p:cNvSpPr/>
          <p:nvPr/>
        </p:nvSpPr>
        <p:spPr>
          <a:xfrm>
            <a:off x="786924" y="2276872"/>
            <a:ext cx="468053" cy="504056"/>
          </a:xfrm>
          <a:prstGeom prst="ellipse">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solidFill>
                  <a:schemeClr val="tx1"/>
                </a:solidFill>
                <a:latin typeface="HGP創英角ｺﾞｼｯｸUB" panose="020B0900000000000000" pitchFamily="50" charset="-128"/>
                <a:ea typeface="HGP創英角ｺﾞｼｯｸUB" panose="020B0900000000000000" pitchFamily="50" charset="-128"/>
              </a:rPr>
              <a:t>現</a:t>
            </a:r>
            <a:endParaRPr kumimoji="1"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35" name="円/楕円 34"/>
          <p:cNvSpPr/>
          <p:nvPr/>
        </p:nvSpPr>
        <p:spPr>
          <a:xfrm>
            <a:off x="786591" y="4615802"/>
            <a:ext cx="468053" cy="504056"/>
          </a:xfrm>
          <a:prstGeom prst="ellipse">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a:solidFill>
                  <a:schemeClr val="tx1"/>
                </a:solidFill>
                <a:latin typeface="HGP創英角ｺﾞｼｯｸUB" panose="020B0900000000000000" pitchFamily="50" charset="-128"/>
                <a:ea typeface="HGP創英角ｺﾞｼｯｸUB" panose="020B0900000000000000" pitchFamily="50" charset="-128"/>
              </a:rPr>
              <a:t>新</a:t>
            </a:r>
            <a:endParaRPr kumimoji="1"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49" name="正方形/長方形 48"/>
          <p:cNvSpPr/>
          <p:nvPr/>
        </p:nvSpPr>
        <p:spPr>
          <a:xfrm>
            <a:off x="2708914" y="3717032"/>
            <a:ext cx="6268621" cy="78999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nSpc>
                <a:spcPts val="1300"/>
              </a:lnSpc>
            </a:pPr>
            <a:r>
              <a:rPr kumimoji="1" lang="ja-JP" altLang="en-US" sz="1400" dirty="0" smtClean="0">
                <a:solidFill>
                  <a:schemeClr val="tx1"/>
                </a:solidFill>
              </a:rPr>
              <a:t>　　　　　　　　　　　　　　</a:t>
            </a:r>
            <a:r>
              <a:rPr kumimoji="1" lang="en-US" altLang="ja-JP" sz="1400" dirty="0" smtClean="0">
                <a:solidFill>
                  <a:schemeClr val="tx1"/>
                </a:solidFill>
              </a:rPr>
              <a:t>【</a:t>
            </a:r>
            <a:r>
              <a:rPr kumimoji="1" lang="ja-JP" altLang="en-US" sz="1400" dirty="0" smtClean="0">
                <a:solidFill>
                  <a:schemeClr val="tx1"/>
                </a:solidFill>
              </a:rPr>
              <a:t>新規創設</a:t>
            </a:r>
            <a:r>
              <a:rPr kumimoji="1" lang="en-US" altLang="ja-JP" sz="1400" dirty="0" smtClean="0">
                <a:solidFill>
                  <a:schemeClr val="tx1"/>
                </a:solidFill>
              </a:rPr>
              <a:t>】</a:t>
            </a:r>
            <a:r>
              <a:rPr kumimoji="1" lang="ja-JP" altLang="en-US" sz="1400" dirty="0" smtClean="0">
                <a:solidFill>
                  <a:schemeClr val="tx1"/>
                </a:solidFill>
              </a:rPr>
              <a:t>　分野別専門研修（任意研修）</a:t>
            </a:r>
            <a:endParaRPr kumimoji="1" lang="en-US" altLang="ja-JP" sz="1400" dirty="0" smtClean="0">
              <a:solidFill>
                <a:schemeClr val="tx1"/>
              </a:solidFill>
            </a:endParaRPr>
          </a:p>
          <a:p>
            <a:pPr>
              <a:lnSpc>
                <a:spcPts val="1300"/>
              </a:lnSpc>
            </a:pPr>
            <a:r>
              <a:rPr lang="en-US" altLang="ja-JP" sz="1100" dirty="0" smtClean="0">
                <a:solidFill>
                  <a:schemeClr val="tx1"/>
                </a:solidFill>
              </a:rPr>
              <a:t>※</a:t>
            </a:r>
            <a:r>
              <a:rPr lang="ja-JP" altLang="en-US" sz="1100" dirty="0" smtClean="0">
                <a:solidFill>
                  <a:schemeClr val="tx1"/>
                </a:solidFill>
              </a:rPr>
              <a:t>サービス管理責任者基礎および実践研修修了者以外でも受講可</a:t>
            </a:r>
            <a:endParaRPr lang="en-US" altLang="ja-JP" sz="1100" dirty="0" smtClean="0">
              <a:solidFill>
                <a:schemeClr val="tx1"/>
              </a:solidFill>
            </a:endParaRPr>
          </a:p>
          <a:p>
            <a:pPr>
              <a:lnSpc>
                <a:spcPts val="1300"/>
              </a:lnSpc>
            </a:pPr>
            <a:r>
              <a:rPr lang="en-US" altLang="ja-JP" sz="1100" dirty="0" smtClean="0">
                <a:solidFill>
                  <a:schemeClr val="tx1"/>
                </a:solidFill>
              </a:rPr>
              <a:t>※</a:t>
            </a:r>
            <a:r>
              <a:rPr lang="ja-JP" altLang="en-US" sz="1100" dirty="0" smtClean="0">
                <a:solidFill>
                  <a:schemeClr val="tx1"/>
                </a:solidFill>
              </a:rPr>
              <a:t>基礎研修終了後できるだけ早い時期に、従事する事業所に対応する分野を受講することが望ましい　</a:t>
            </a:r>
            <a:endParaRPr lang="en-US" altLang="ja-JP" sz="1100" dirty="0" smtClean="0">
              <a:solidFill>
                <a:schemeClr val="tx1"/>
              </a:solidFill>
            </a:endParaRPr>
          </a:p>
          <a:p>
            <a:pPr>
              <a:lnSpc>
                <a:spcPts val="1300"/>
              </a:lnSpc>
            </a:pPr>
            <a:r>
              <a:rPr kumimoji="1" lang="en-US" altLang="ja-JP" sz="1100" dirty="0" smtClean="0">
                <a:solidFill>
                  <a:schemeClr val="tx1"/>
                </a:solidFill>
              </a:rPr>
              <a:t>※</a:t>
            </a:r>
            <a:r>
              <a:rPr kumimoji="1" lang="ja-JP" altLang="en-US" sz="1100" dirty="0" smtClean="0">
                <a:solidFill>
                  <a:schemeClr val="tx1"/>
                </a:solidFill>
              </a:rPr>
              <a:t>一部必須化も検討</a:t>
            </a:r>
            <a:endParaRPr kumimoji="1" lang="en-US" altLang="ja-JP" sz="1100" dirty="0" smtClean="0">
              <a:solidFill>
                <a:schemeClr val="tx1"/>
              </a:solidFill>
            </a:endParaRPr>
          </a:p>
        </p:txBody>
      </p:sp>
      <p:cxnSp>
        <p:nvCxnSpPr>
          <p:cNvPr id="50" name="直線矢印コネクタ 49"/>
          <p:cNvCxnSpPr/>
          <p:nvPr/>
        </p:nvCxnSpPr>
        <p:spPr>
          <a:xfrm flipV="1">
            <a:off x="4791765" y="4474902"/>
            <a:ext cx="0" cy="133295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flipV="1">
            <a:off x="6818724" y="4506491"/>
            <a:ext cx="0" cy="129534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138852" y="2387539"/>
            <a:ext cx="648072" cy="3812858"/>
          </a:xfrm>
          <a:prstGeom prst="rect">
            <a:avLst/>
          </a:prstGeom>
        </p:spPr>
        <p:style>
          <a:lnRef idx="1">
            <a:schemeClr val="accent3"/>
          </a:lnRef>
          <a:fillRef idx="2">
            <a:schemeClr val="accent3"/>
          </a:fillRef>
          <a:effectRef idx="1">
            <a:schemeClr val="accent3"/>
          </a:effectRef>
          <a:fontRef idx="minor">
            <a:schemeClr val="dk1"/>
          </a:fontRef>
        </p:style>
        <p:txBody>
          <a:bodyPr vert="eaVert" rtlCol="0" anchor="ctr"/>
          <a:lstStyle/>
          <a:p>
            <a:pPr algn="ctr"/>
            <a:r>
              <a:rPr lang="ja-JP" altLang="en-US" sz="1600" b="1" dirty="0" smtClean="0">
                <a:solidFill>
                  <a:schemeClr val="tx1"/>
                </a:solidFill>
              </a:rPr>
              <a:t>（告示第５４４号）</a:t>
            </a:r>
            <a:endParaRPr lang="ja-JP" altLang="en-US" sz="1600" b="1" dirty="0">
              <a:solidFill>
                <a:schemeClr val="tx1"/>
              </a:solidFill>
            </a:endParaRPr>
          </a:p>
          <a:p>
            <a:pPr algn="ctr"/>
            <a:r>
              <a:rPr lang="ja-JP" altLang="en-US" sz="1600" b="1" dirty="0">
                <a:solidFill>
                  <a:schemeClr val="tx1"/>
                </a:solidFill>
              </a:rPr>
              <a:t>サービス管理責任者</a:t>
            </a:r>
            <a:r>
              <a:rPr kumimoji="1" lang="ja-JP" altLang="en-US" sz="1600" b="1" dirty="0" smtClean="0">
                <a:solidFill>
                  <a:schemeClr val="tx1"/>
                </a:solidFill>
              </a:rPr>
              <a:t>実務</a:t>
            </a:r>
            <a:r>
              <a:rPr lang="ja-JP" altLang="en-US" sz="1600" b="1" dirty="0" smtClean="0">
                <a:solidFill>
                  <a:schemeClr val="tx1"/>
                </a:solidFill>
              </a:rPr>
              <a:t>要件</a:t>
            </a:r>
            <a:endParaRPr lang="en-US" altLang="ja-JP" sz="1600" b="1" dirty="0" smtClean="0">
              <a:solidFill>
                <a:schemeClr val="tx1"/>
              </a:solidFill>
            </a:endParaRPr>
          </a:p>
        </p:txBody>
      </p:sp>
      <p:sp>
        <p:nvSpPr>
          <p:cNvPr id="8" name="正方形/長方形 7"/>
          <p:cNvSpPr/>
          <p:nvPr/>
        </p:nvSpPr>
        <p:spPr>
          <a:xfrm>
            <a:off x="1043608" y="6317442"/>
            <a:ext cx="3159901" cy="4718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100" dirty="0" smtClean="0"/>
              <a:t>制度等の基礎理解、</a:t>
            </a:r>
            <a:endParaRPr kumimoji="1" lang="en-US" altLang="ja-JP" sz="1100" dirty="0" smtClean="0"/>
          </a:p>
          <a:p>
            <a:r>
              <a:rPr kumimoji="1" lang="ja-JP" altLang="en-US" sz="1100" dirty="0" smtClean="0"/>
              <a:t>個別支援計画作成に関するスキルの獲得</a:t>
            </a:r>
            <a:endParaRPr kumimoji="1" lang="ja-JP" altLang="en-US" sz="1100" dirty="0"/>
          </a:p>
        </p:txBody>
      </p:sp>
      <p:sp>
        <p:nvSpPr>
          <p:cNvPr id="30" name="正方形/長方形 29"/>
          <p:cNvSpPr/>
          <p:nvPr/>
        </p:nvSpPr>
        <p:spPr>
          <a:xfrm>
            <a:off x="4271227" y="6317442"/>
            <a:ext cx="2599701" cy="4718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100" dirty="0" smtClean="0"/>
              <a:t>制度等の動向理解、支援会議の運営、</a:t>
            </a:r>
            <a:r>
              <a:rPr lang="ja-JP" altLang="en-US" sz="1100" dirty="0" smtClean="0"/>
              <a:t>指導・助言に関するスキル獲得</a:t>
            </a:r>
            <a:endParaRPr kumimoji="1" lang="ja-JP" altLang="en-US" sz="1100" dirty="0"/>
          </a:p>
        </p:txBody>
      </p:sp>
      <p:sp>
        <p:nvSpPr>
          <p:cNvPr id="32" name="正方形/長方形 31"/>
          <p:cNvSpPr/>
          <p:nvPr/>
        </p:nvSpPr>
        <p:spPr>
          <a:xfrm>
            <a:off x="6947305" y="6317441"/>
            <a:ext cx="2161199" cy="4718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100" dirty="0" smtClean="0"/>
              <a:t>制度等の動向理解、能力・スキルの維持・向上</a:t>
            </a:r>
            <a:endParaRPr kumimoji="1" lang="ja-JP" altLang="en-US" sz="1100" dirty="0"/>
          </a:p>
        </p:txBody>
      </p:sp>
      <p:sp>
        <p:nvSpPr>
          <p:cNvPr id="13" name="正方形/長方形 12"/>
          <p:cNvSpPr/>
          <p:nvPr/>
        </p:nvSpPr>
        <p:spPr>
          <a:xfrm>
            <a:off x="138852" y="6317442"/>
            <a:ext cx="675099" cy="47184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100" dirty="0" smtClean="0"/>
              <a:t>各研修の獲得目標</a:t>
            </a:r>
            <a:endParaRPr kumimoji="1" lang="ja-JP" altLang="en-US" sz="1100" dirty="0"/>
          </a:p>
        </p:txBody>
      </p:sp>
    </p:spTree>
    <p:extLst>
      <p:ext uri="{BB962C8B-B14F-4D97-AF65-F5344CB8AC3E}">
        <p14:creationId xmlns:p14="http://schemas.microsoft.com/office/powerpoint/2010/main" val="1573541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30622"/>
            <a:ext cx="8229600" cy="562074"/>
          </a:xfrm>
        </p:spPr>
        <p:txBody>
          <a:bodyPr>
            <a:normAutofit fontScale="90000"/>
          </a:bodyPr>
          <a:lstStyle/>
          <a:p>
            <a:pPr algn="l">
              <a:lnSpc>
                <a:spcPts val="1900"/>
              </a:lnSpc>
            </a:pPr>
            <a:r>
              <a:rPr kumimoji="1" lang="ja-JP" altLang="en-US" sz="2400" dirty="0" smtClean="0"/>
              <a:t>　　　　　　サービス管理責任者基礎研修標準カリキュラム案</a:t>
            </a:r>
            <a:r>
              <a:rPr kumimoji="1" lang="en-US" altLang="ja-JP" sz="2400" dirty="0" smtClean="0"/>
              <a:t/>
            </a:r>
            <a:br>
              <a:rPr kumimoji="1" lang="en-US" altLang="ja-JP" sz="2400" dirty="0" smtClean="0"/>
            </a:br>
            <a:r>
              <a:rPr kumimoji="1" lang="ja-JP" altLang="en-US" sz="2400" dirty="0" smtClean="0"/>
              <a:t>　　　　　　　　　　　　　　　　　　　　　　　　　　　　　</a:t>
            </a:r>
            <a:r>
              <a:rPr kumimoji="1" lang="ja-JP" altLang="en-US" sz="1600" dirty="0" smtClean="0"/>
              <a:t>平成</a:t>
            </a:r>
            <a:r>
              <a:rPr kumimoji="1" lang="en-US" altLang="ja-JP" sz="1600" dirty="0" smtClean="0"/>
              <a:t>28</a:t>
            </a:r>
            <a:r>
              <a:rPr kumimoji="1" lang="ja-JP" altLang="en-US" sz="1600" dirty="0" smtClean="0"/>
              <a:t>年度厚生労働科学研究より</a:t>
            </a:r>
            <a:endParaRPr kumimoji="1" lang="ja-JP" altLang="en-US" sz="1600" dirty="0"/>
          </a:p>
        </p:txBody>
      </p:sp>
      <p:sp>
        <p:nvSpPr>
          <p:cNvPr id="4" name="日付プレースホルダー 3"/>
          <p:cNvSpPr>
            <a:spLocks noGrp="1"/>
          </p:cNvSpPr>
          <p:nvPr>
            <p:ph type="dt" sz="half" idx="10"/>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451232195"/>
              </p:ext>
            </p:extLst>
          </p:nvPr>
        </p:nvGraphicFramePr>
        <p:xfrm>
          <a:off x="107504" y="1683464"/>
          <a:ext cx="8928991" cy="5129912"/>
        </p:xfrm>
        <a:graphic>
          <a:graphicData uri="http://schemas.openxmlformats.org/drawingml/2006/table">
            <a:tbl>
              <a:tblPr firstRow="1" firstCol="1" bandRow="1">
                <a:tableStyleId>{5C22544A-7EE6-4342-B048-85BDC9FD1C3A}</a:tableStyleId>
              </a:tblPr>
              <a:tblGrid>
                <a:gridCol w="369841"/>
                <a:gridCol w="2222447"/>
                <a:gridCol w="6336703"/>
              </a:tblGrid>
              <a:tr h="207103">
                <a:tc>
                  <a:txBody>
                    <a:bodyPr/>
                    <a:lstStyle/>
                    <a:p>
                      <a:pPr algn="r">
                        <a:lnSpc>
                          <a:spcPct val="100000"/>
                        </a:lnSpc>
                        <a:spcAft>
                          <a:spcPts val="0"/>
                        </a:spcAft>
                        <a:tabLst>
                          <a:tab pos="270510" algn="l"/>
                        </a:tabLst>
                      </a:pPr>
                      <a:r>
                        <a:rPr lang="en-US" sz="1400" kern="100" dirty="0">
                          <a:effectLst/>
                        </a:rPr>
                        <a:t> </a:t>
                      </a:r>
                      <a:endParaRPr lang="ja-JP" sz="1400" kern="100" dirty="0">
                        <a:effectLst/>
                        <a:latin typeface="Century"/>
                        <a:ea typeface="ＭＳ 明朝"/>
                        <a:cs typeface="Times New Roman"/>
                      </a:endParaRPr>
                    </a:p>
                  </a:txBody>
                  <a:tcPr marL="65374" marR="65374" marT="0" marB="0" anchor="ctr"/>
                </a:tc>
                <a:tc>
                  <a:txBody>
                    <a:bodyPr/>
                    <a:lstStyle/>
                    <a:p>
                      <a:pPr algn="ctr">
                        <a:lnSpc>
                          <a:spcPct val="100000"/>
                        </a:lnSpc>
                        <a:spcAft>
                          <a:spcPts val="0"/>
                        </a:spcAft>
                        <a:tabLst>
                          <a:tab pos="270510" algn="l"/>
                        </a:tabLst>
                      </a:pPr>
                      <a:r>
                        <a:rPr lang="ja-JP" sz="1400" kern="100">
                          <a:effectLst/>
                        </a:rPr>
                        <a:t>研修項目</a:t>
                      </a:r>
                      <a:endParaRPr lang="ja-JP" sz="1400" kern="100">
                        <a:effectLst/>
                        <a:latin typeface="Century"/>
                        <a:ea typeface="ＭＳ 明朝"/>
                        <a:cs typeface="Times New Roman"/>
                      </a:endParaRPr>
                    </a:p>
                  </a:txBody>
                  <a:tcPr marL="65374" marR="65374" marT="0" marB="0" anchor="ctr"/>
                </a:tc>
                <a:tc>
                  <a:txBody>
                    <a:bodyPr/>
                    <a:lstStyle/>
                    <a:p>
                      <a:pPr algn="ctr">
                        <a:lnSpc>
                          <a:spcPct val="100000"/>
                        </a:lnSpc>
                        <a:spcAft>
                          <a:spcPts val="0"/>
                        </a:spcAft>
                        <a:tabLst>
                          <a:tab pos="270510" algn="l"/>
                        </a:tabLst>
                      </a:pPr>
                      <a:r>
                        <a:rPr lang="ja-JP" sz="1400" kern="100">
                          <a:effectLst/>
                        </a:rPr>
                        <a:t>獲得目標</a:t>
                      </a:r>
                      <a:endParaRPr lang="ja-JP" sz="1400" kern="100">
                        <a:effectLst/>
                        <a:latin typeface="Century"/>
                        <a:ea typeface="ＭＳ 明朝"/>
                        <a:cs typeface="Times New Roman"/>
                      </a:endParaRPr>
                    </a:p>
                  </a:txBody>
                  <a:tcPr marL="65374" marR="65374" marT="0" marB="0" anchor="ctr"/>
                </a:tc>
              </a:tr>
              <a:tr h="396755">
                <a:tc>
                  <a:txBody>
                    <a:bodyPr/>
                    <a:lstStyle/>
                    <a:p>
                      <a:pPr algn="ctr">
                        <a:lnSpc>
                          <a:spcPct val="100000"/>
                        </a:lnSpc>
                        <a:spcAft>
                          <a:spcPts val="0"/>
                        </a:spcAft>
                        <a:tabLst>
                          <a:tab pos="270510" algn="l"/>
                        </a:tabLst>
                      </a:pPr>
                      <a:r>
                        <a:rPr lang="en-US" sz="1400" kern="100">
                          <a:effectLst/>
                        </a:rPr>
                        <a:t>1</a:t>
                      </a:r>
                      <a:endParaRPr lang="ja-JP" sz="1400" kern="100">
                        <a:effectLst/>
                        <a:latin typeface="Century"/>
                        <a:ea typeface="ＭＳ 明朝"/>
                        <a:cs typeface="Times New Roman"/>
                      </a:endParaRPr>
                    </a:p>
                  </a:txBody>
                  <a:tcPr marL="65374" marR="65374" marT="0" marB="0" anchor="ctr"/>
                </a:tc>
                <a:tc>
                  <a:txBody>
                    <a:bodyPr/>
                    <a:lstStyle/>
                    <a:p>
                      <a:pPr algn="just">
                        <a:lnSpc>
                          <a:spcPct val="100000"/>
                        </a:lnSpc>
                        <a:spcAft>
                          <a:spcPts val="0"/>
                        </a:spcAft>
                      </a:pPr>
                      <a:r>
                        <a:rPr lang="ja-JP" sz="1200" kern="100">
                          <a:effectLst/>
                        </a:rPr>
                        <a:t>障害者福祉施策及び児童福祉施策の歴史的変遷（講義）</a:t>
                      </a:r>
                      <a:endParaRPr lang="ja-JP" sz="1400" kern="100">
                        <a:effectLst/>
                        <a:latin typeface="Century"/>
                        <a:ea typeface="ＭＳ 明朝"/>
                        <a:cs typeface="Times New Roman"/>
                      </a:endParaRPr>
                    </a:p>
                  </a:txBody>
                  <a:tcPr marL="65374" marR="65374" marT="0" marB="0" anchor="ctr"/>
                </a:tc>
                <a:tc>
                  <a:txBody>
                    <a:bodyPr/>
                    <a:lstStyle/>
                    <a:p>
                      <a:pPr algn="l">
                        <a:lnSpc>
                          <a:spcPct val="100000"/>
                        </a:lnSpc>
                        <a:spcAft>
                          <a:spcPts val="0"/>
                        </a:spcAft>
                        <a:tabLst>
                          <a:tab pos="270510" algn="l"/>
                        </a:tabLst>
                      </a:pPr>
                      <a:r>
                        <a:rPr lang="ja-JP" sz="1200" kern="100">
                          <a:effectLst/>
                        </a:rPr>
                        <a:t>制度理解を通じて、障害者支援の制度改革を利用者主体から発信する力を身につける。</a:t>
                      </a:r>
                      <a:endParaRPr lang="ja-JP" sz="1400" kern="100">
                        <a:effectLst/>
                        <a:latin typeface="Century"/>
                        <a:ea typeface="ＭＳ 明朝"/>
                        <a:cs typeface="Times New Roman"/>
                      </a:endParaRPr>
                    </a:p>
                  </a:txBody>
                  <a:tcPr marL="65374" marR="65374" marT="0" marB="0" anchor="ctr"/>
                </a:tc>
              </a:tr>
              <a:tr h="669832">
                <a:tc>
                  <a:txBody>
                    <a:bodyPr/>
                    <a:lstStyle/>
                    <a:p>
                      <a:pPr algn="ctr">
                        <a:lnSpc>
                          <a:spcPct val="100000"/>
                        </a:lnSpc>
                        <a:spcAft>
                          <a:spcPts val="0"/>
                        </a:spcAft>
                        <a:tabLst>
                          <a:tab pos="270510" algn="l"/>
                        </a:tabLst>
                      </a:pPr>
                      <a:r>
                        <a:rPr lang="en-US" sz="1400" kern="100">
                          <a:effectLst/>
                        </a:rPr>
                        <a:t>2</a:t>
                      </a:r>
                      <a:endParaRPr lang="ja-JP" sz="1400" kern="100">
                        <a:effectLst/>
                        <a:latin typeface="Century"/>
                        <a:ea typeface="ＭＳ 明朝"/>
                        <a:cs typeface="Times New Roman"/>
                      </a:endParaRPr>
                    </a:p>
                  </a:txBody>
                  <a:tcPr marL="65374" marR="65374" marT="0" marB="0" anchor="ctr"/>
                </a:tc>
                <a:tc>
                  <a:txBody>
                    <a:bodyPr/>
                    <a:lstStyle/>
                    <a:p>
                      <a:pPr algn="just">
                        <a:lnSpc>
                          <a:spcPct val="100000"/>
                        </a:lnSpc>
                        <a:spcAft>
                          <a:spcPts val="0"/>
                        </a:spcAft>
                      </a:pPr>
                      <a:r>
                        <a:rPr lang="ja-JP" sz="1200" kern="100">
                          <a:effectLst/>
                        </a:rPr>
                        <a:t>サービス管理責任者等の役割と業務（講義）</a:t>
                      </a:r>
                      <a:endParaRPr lang="ja-JP" sz="1400" kern="100">
                        <a:effectLst/>
                        <a:latin typeface="Century"/>
                        <a:ea typeface="ＭＳ 明朝"/>
                        <a:cs typeface="Times New Roman"/>
                      </a:endParaRPr>
                    </a:p>
                  </a:txBody>
                  <a:tcPr marL="65374" marR="65374" marT="0" marB="0" anchor="ctr"/>
                </a:tc>
                <a:tc>
                  <a:txBody>
                    <a:bodyPr/>
                    <a:lstStyle/>
                    <a:p>
                      <a:pPr algn="l">
                        <a:lnSpc>
                          <a:spcPct val="100000"/>
                        </a:lnSpc>
                        <a:spcAft>
                          <a:spcPts val="0"/>
                        </a:spcAft>
                        <a:tabLst>
                          <a:tab pos="270510" algn="l"/>
                        </a:tabLst>
                      </a:pPr>
                      <a:r>
                        <a:rPr lang="ja-JP" sz="1200" kern="100">
                          <a:effectLst/>
                        </a:rPr>
                        <a:t>サービス管理責任者等の役割と業務を制度的に理解し、サービス管理責任者等と管理者の違い、サービス管理責任者等の業務上の責務（個別支援計画作成の業務、サービス提供プロセスの管理、サービス提供職員等に対する助言・指導等）を理解する。</a:t>
                      </a:r>
                      <a:endParaRPr lang="ja-JP" sz="1400" kern="100">
                        <a:effectLst/>
                        <a:latin typeface="Century"/>
                        <a:ea typeface="ＭＳ 明朝"/>
                        <a:cs typeface="Times New Roman"/>
                      </a:endParaRPr>
                    </a:p>
                  </a:txBody>
                  <a:tcPr marL="65374" marR="65374" marT="0" marB="0" anchor="ctr"/>
                </a:tc>
              </a:tr>
              <a:tr h="498319">
                <a:tc>
                  <a:txBody>
                    <a:bodyPr/>
                    <a:lstStyle/>
                    <a:p>
                      <a:pPr algn="ctr">
                        <a:lnSpc>
                          <a:spcPct val="100000"/>
                        </a:lnSpc>
                        <a:spcAft>
                          <a:spcPts val="0"/>
                        </a:spcAft>
                        <a:tabLst>
                          <a:tab pos="270510" algn="l"/>
                        </a:tabLst>
                      </a:pPr>
                      <a:r>
                        <a:rPr lang="en-US" sz="1400" kern="100">
                          <a:effectLst/>
                        </a:rPr>
                        <a:t>3</a:t>
                      </a:r>
                      <a:endParaRPr lang="ja-JP" sz="1400" kern="100">
                        <a:effectLst/>
                        <a:latin typeface="Century"/>
                        <a:ea typeface="ＭＳ 明朝"/>
                        <a:cs typeface="Times New Roman"/>
                      </a:endParaRPr>
                    </a:p>
                  </a:txBody>
                  <a:tcPr marL="65374" marR="65374" marT="0" marB="0" anchor="ctr"/>
                </a:tc>
                <a:tc>
                  <a:txBody>
                    <a:bodyPr/>
                    <a:lstStyle/>
                    <a:p>
                      <a:pPr algn="just">
                        <a:lnSpc>
                          <a:spcPct val="100000"/>
                        </a:lnSpc>
                        <a:spcAft>
                          <a:spcPts val="0"/>
                        </a:spcAft>
                      </a:pPr>
                      <a:r>
                        <a:rPr lang="ja-JP" sz="1200" kern="100">
                          <a:effectLst/>
                        </a:rPr>
                        <a:t>サービス提供の基本的な考え方（講義）</a:t>
                      </a:r>
                      <a:endParaRPr lang="ja-JP" sz="1400" kern="100">
                        <a:effectLst/>
                        <a:latin typeface="Century"/>
                        <a:ea typeface="ＭＳ 明朝"/>
                        <a:cs typeface="Times New Roman"/>
                      </a:endParaRPr>
                    </a:p>
                  </a:txBody>
                  <a:tcPr marL="65374" marR="65374" marT="0" marB="0" anchor="ctr"/>
                </a:tc>
                <a:tc>
                  <a:txBody>
                    <a:bodyPr/>
                    <a:lstStyle/>
                    <a:p>
                      <a:pPr algn="l">
                        <a:lnSpc>
                          <a:spcPct val="100000"/>
                        </a:lnSpc>
                        <a:spcAft>
                          <a:spcPts val="0"/>
                        </a:spcAft>
                        <a:tabLst>
                          <a:tab pos="270510" algn="l"/>
                        </a:tabLst>
                      </a:pPr>
                      <a:r>
                        <a:rPr lang="ja-JP" sz="1200" kern="100" dirty="0">
                          <a:effectLst/>
                        </a:rPr>
                        <a:t>サービス提供の基本的な考え方として、利用者主体の視点、自立支援の視点、エンパワメントの視点、</a:t>
                      </a:r>
                      <a:r>
                        <a:rPr lang="en-US" sz="1200" kern="100" dirty="0">
                          <a:effectLst/>
                        </a:rPr>
                        <a:t>ICF</a:t>
                      </a:r>
                      <a:r>
                        <a:rPr lang="ja-JP" sz="1200" kern="100" dirty="0">
                          <a:effectLst/>
                        </a:rPr>
                        <a:t>の視点、現実的な支援計画に基づくサービス提供、連携の必要性等を理解する。</a:t>
                      </a:r>
                      <a:endParaRPr lang="ja-JP" sz="1400" kern="100" dirty="0">
                        <a:effectLst/>
                        <a:latin typeface="Century"/>
                        <a:ea typeface="ＭＳ 明朝"/>
                        <a:cs typeface="Times New Roman"/>
                      </a:endParaRPr>
                    </a:p>
                  </a:txBody>
                  <a:tcPr marL="65374" marR="65374" marT="0" marB="0" anchor="ctr"/>
                </a:tc>
              </a:tr>
              <a:tr h="498319">
                <a:tc>
                  <a:txBody>
                    <a:bodyPr/>
                    <a:lstStyle/>
                    <a:p>
                      <a:pPr algn="ctr">
                        <a:lnSpc>
                          <a:spcPct val="100000"/>
                        </a:lnSpc>
                        <a:spcAft>
                          <a:spcPts val="0"/>
                        </a:spcAft>
                        <a:tabLst>
                          <a:tab pos="270510" algn="l"/>
                        </a:tabLst>
                      </a:pPr>
                      <a:r>
                        <a:rPr lang="en-US" sz="1400" kern="100">
                          <a:effectLst/>
                        </a:rPr>
                        <a:t>4</a:t>
                      </a:r>
                      <a:endParaRPr lang="ja-JP" sz="1400" kern="100">
                        <a:effectLst/>
                        <a:latin typeface="Century"/>
                        <a:ea typeface="ＭＳ 明朝"/>
                        <a:cs typeface="Times New Roman"/>
                      </a:endParaRPr>
                    </a:p>
                  </a:txBody>
                  <a:tcPr marL="65374" marR="65374" marT="0" marB="0" anchor="ctr"/>
                </a:tc>
                <a:tc>
                  <a:txBody>
                    <a:bodyPr/>
                    <a:lstStyle/>
                    <a:p>
                      <a:pPr algn="just">
                        <a:lnSpc>
                          <a:spcPct val="100000"/>
                        </a:lnSpc>
                        <a:spcAft>
                          <a:spcPts val="0"/>
                        </a:spcAft>
                      </a:pPr>
                      <a:r>
                        <a:rPr lang="ja-JP" sz="1200" kern="100">
                          <a:effectLst/>
                        </a:rPr>
                        <a:t>サービス提供のプロセス（講義）</a:t>
                      </a:r>
                      <a:endParaRPr lang="ja-JP" sz="1400" kern="100">
                        <a:effectLst/>
                        <a:latin typeface="Century"/>
                        <a:ea typeface="ＭＳ 明朝"/>
                        <a:cs typeface="Times New Roman"/>
                      </a:endParaRPr>
                    </a:p>
                  </a:txBody>
                  <a:tcPr marL="65374" marR="65374" marT="0" marB="0" anchor="ctr"/>
                </a:tc>
                <a:tc>
                  <a:txBody>
                    <a:bodyPr/>
                    <a:lstStyle/>
                    <a:p>
                      <a:pPr algn="l">
                        <a:lnSpc>
                          <a:spcPct val="100000"/>
                        </a:lnSpc>
                        <a:spcAft>
                          <a:spcPts val="0"/>
                        </a:spcAft>
                        <a:tabLst>
                          <a:tab pos="270510" algn="l"/>
                        </a:tabLst>
                      </a:pPr>
                      <a:r>
                        <a:rPr lang="ja-JP" sz="1200" kern="100">
                          <a:effectLst/>
                        </a:rPr>
                        <a:t>サービス提供のプロセスを理解し、</a:t>
                      </a:r>
                      <a:r>
                        <a:rPr lang="en-US" sz="1200" kern="100">
                          <a:effectLst/>
                        </a:rPr>
                        <a:t>PDCA</a:t>
                      </a:r>
                      <a:r>
                        <a:rPr lang="ja-JP" sz="1200" kern="100">
                          <a:effectLst/>
                        </a:rPr>
                        <a:t>サイクルでサービス提供できる実践力を獲得し、プロセスにおけるサービス内容のチェック方法を習得するとともに、個別支援計画の意義を理解する。</a:t>
                      </a:r>
                      <a:endParaRPr lang="ja-JP" sz="1400" kern="100">
                        <a:effectLst/>
                        <a:latin typeface="Century"/>
                        <a:ea typeface="ＭＳ 明朝"/>
                        <a:cs typeface="Times New Roman"/>
                      </a:endParaRPr>
                    </a:p>
                  </a:txBody>
                  <a:tcPr marL="65374" marR="65374" marT="0" marB="0" anchor="ctr"/>
                </a:tc>
              </a:tr>
              <a:tr h="841345">
                <a:tc>
                  <a:txBody>
                    <a:bodyPr/>
                    <a:lstStyle/>
                    <a:p>
                      <a:pPr algn="ctr">
                        <a:lnSpc>
                          <a:spcPct val="100000"/>
                        </a:lnSpc>
                        <a:spcAft>
                          <a:spcPts val="0"/>
                        </a:spcAft>
                        <a:tabLst>
                          <a:tab pos="270510" algn="l"/>
                        </a:tabLst>
                      </a:pPr>
                      <a:r>
                        <a:rPr lang="en-US" sz="1400" kern="100">
                          <a:effectLst/>
                        </a:rPr>
                        <a:t>5</a:t>
                      </a:r>
                      <a:endParaRPr lang="ja-JP" sz="1400" kern="100">
                        <a:effectLst/>
                        <a:latin typeface="Century"/>
                        <a:ea typeface="ＭＳ 明朝"/>
                        <a:cs typeface="Times New Roman"/>
                      </a:endParaRPr>
                    </a:p>
                  </a:txBody>
                  <a:tcPr marL="65374" marR="65374" marT="0" marB="0" anchor="ctr"/>
                </a:tc>
                <a:tc>
                  <a:txBody>
                    <a:bodyPr/>
                    <a:lstStyle/>
                    <a:p>
                      <a:pPr algn="just">
                        <a:lnSpc>
                          <a:spcPct val="100000"/>
                        </a:lnSpc>
                        <a:spcAft>
                          <a:spcPts val="0"/>
                        </a:spcAft>
                      </a:pPr>
                      <a:r>
                        <a:rPr lang="ja-JP" sz="1200" kern="100">
                          <a:effectLst/>
                        </a:rPr>
                        <a:t>サービス等利用計画等と個別支援計画の関係（講義）</a:t>
                      </a:r>
                      <a:endParaRPr lang="ja-JP" sz="1400" kern="100">
                        <a:effectLst/>
                        <a:latin typeface="Century"/>
                        <a:ea typeface="ＭＳ 明朝"/>
                        <a:cs typeface="Times New Roman"/>
                      </a:endParaRPr>
                    </a:p>
                  </a:txBody>
                  <a:tcPr marL="65374" marR="65374" marT="0" marB="0" anchor="ctr"/>
                </a:tc>
                <a:tc>
                  <a:txBody>
                    <a:bodyPr/>
                    <a:lstStyle/>
                    <a:p>
                      <a:pPr algn="l">
                        <a:lnSpc>
                          <a:spcPct val="100000"/>
                        </a:lnSpc>
                        <a:spcAft>
                          <a:spcPts val="0"/>
                        </a:spcAft>
                        <a:tabLst>
                          <a:tab pos="270510" algn="l"/>
                        </a:tabLst>
                      </a:pPr>
                      <a:r>
                        <a:rPr lang="ja-JP" sz="1200" kern="100">
                          <a:effectLst/>
                        </a:rPr>
                        <a:t>サービス等利用計画等における総合的な援助方針を導き出すプロセスを理解し、個別支援計画の出発点がサービス等利用計画等の総合的な援助方針であることを認識する。また、サービス等利用計画等が生活全体の範囲に及び、個別支援計画が生活全体をイメージしながらも事業所内サービスに重点を置いた計画であることを理解する。現状の相談支援体制を理解する。</a:t>
                      </a:r>
                      <a:endParaRPr lang="ja-JP" sz="1400" kern="100">
                        <a:effectLst/>
                        <a:latin typeface="Century"/>
                        <a:ea typeface="ＭＳ 明朝"/>
                        <a:cs typeface="Times New Roman"/>
                      </a:endParaRPr>
                    </a:p>
                  </a:txBody>
                  <a:tcPr marL="65374" marR="65374" marT="0" marB="0" anchor="ctr"/>
                </a:tc>
              </a:tr>
              <a:tr h="396755">
                <a:tc>
                  <a:txBody>
                    <a:bodyPr/>
                    <a:lstStyle/>
                    <a:p>
                      <a:pPr algn="ctr">
                        <a:lnSpc>
                          <a:spcPct val="100000"/>
                        </a:lnSpc>
                        <a:spcAft>
                          <a:spcPts val="0"/>
                        </a:spcAft>
                        <a:tabLst>
                          <a:tab pos="270510" algn="l"/>
                        </a:tabLst>
                      </a:pPr>
                      <a:r>
                        <a:rPr lang="en-US" sz="1400" kern="100">
                          <a:effectLst/>
                        </a:rPr>
                        <a:t>6</a:t>
                      </a:r>
                      <a:endParaRPr lang="ja-JP" sz="1400" kern="100">
                        <a:effectLst/>
                        <a:latin typeface="Century"/>
                        <a:ea typeface="ＭＳ 明朝"/>
                        <a:cs typeface="Times New Roman"/>
                      </a:endParaRPr>
                    </a:p>
                  </a:txBody>
                  <a:tcPr marL="65374" marR="65374" marT="0" marB="0" anchor="ctr"/>
                </a:tc>
                <a:tc>
                  <a:txBody>
                    <a:bodyPr/>
                    <a:lstStyle/>
                    <a:p>
                      <a:pPr algn="just">
                        <a:lnSpc>
                          <a:spcPct val="100000"/>
                        </a:lnSpc>
                        <a:spcAft>
                          <a:spcPts val="0"/>
                        </a:spcAft>
                      </a:pPr>
                      <a:r>
                        <a:rPr lang="ja-JP" sz="1200" kern="100">
                          <a:effectLst/>
                        </a:rPr>
                        <a:t>サービス提供事業所の利用者主体のアセスメント（講義）</a:t>
                      </a:r>
                      <a:endParaRPr lang="ja-JP" sz="1400" kern="100">
                        <a:effectLst/>
                        <a:latin typeface="Century"/>
                        <a:ea typeface="ＭＳ 明朝"/>
                        <a:cs typeface="Times New Roman"/>
                      </a:endParaRPr>
                    </a:p>
                  </a:txBody>
                  <a:tcPr marL="65374" marR="65374" marT="0" marB="0" anchor="ctr"/>
                </a:tc>
                <a:tc>
                  <a:txBody>
                    <a:bodyPr/>
                    <a:lstStyle/>
                    <a:p>
                      <a:pPr algn="l">
                        <a:lnSpc>
                          <a:spcPct val="100000"/>
                        </a:lnSpc>
                        <a:spcAft>
                          <a:spcPts val="0"/>
                        </a:spcAft>
                        <a:tabLst>
                          <a:tab pos="270510" algn="l"/>
                        </a:tabLst>
                      </a:pPr>
                      <a:r>
                        <a:rPr lang="ja-JP" sz="1200" kern="100">
                          <a:effectLst/>
                        </a:rPr>
                        <a:t>サービス提供事業所のアセスメントの考え方やアセスメントの手法を習得する。各分野における異なる視点について理解する。</a:t>
                      </a:r>
                      <a:endParaRPr lang="ja-JP" sz="1400" kern="100">
                        <a:effectLst/>
                        <a:latin typeface="Century"/>
                        <a:ea typeface="ＭＳ 明朝"/>
                        <a:cs typeface="Times New Roman"/>
                      </a:endParaRPr>
                    </a:p>
                  </a:txBody>
                  <a:tcPr marL="65374" marR="65374" marT="0" marB="0" anchor="ctr"/>
                </a:tc>
              </a:tr>
              <a:tr h="396755">
                <a:tc>
                  <a:txBody>
                    <a:bodyPr/>
                    <a:lstStyle/>
                    <a:p>
                      <a:pPr algn="ctr">
                        <a:lnSpc>
                          <a:spcPct val="100000"/>
                        </a:lnSpc>
                        <a:spcAft>
                          <a:spcPts val="0"/>
                        </a:spcAft>
                        <a:tabLst>
                          <a:tab pos="270510" algn="l"/>
                        </a:tabLst>
                      </a:pPr>
                      <a:r>
                        <a:rPr lang="en-US" sz="1400" kern="100">
                          <a:effectLst/>
                        </a:rPr>
                        <a:t>7</a:t>
                      </a:r>
                      <a:endParaRPr lang="ja-JP" sz="1400" kern="100">
                        <a:effectLst/>
                        <a:latin typeface="Century"/>
                        <a:ea typeface="ＭＳ 明朝"/>
                        <a:cs typeface="Times New Roman"/>
                      </a:endParaRPr>
                    </a:p>
                  </a:txBody>
                  <a:tcPr marL="65374" marR="65374" marT="0" marB="0" anchor="ctr"/>
                </a:tc>
                <a:tc>
                  <a:txBody>
                    <a:bodyPr/>
                    <a:lstStyle/>
                    <a:p>
                      <a:pPr algn="just">
                        <a:lnSpc>
                          <a:spcPct val="100000"/>
                        </a:lnSpc>
                        <a:spcAft>
                          <a:spcPts val="0"/>
                        </a:spcAft>
                      </a:pPr>
                      <a:r>
                        <a:rPr lang="ja-JP" sz="1200" kern="100" dirty="0">
                          <a:effectLst/>
                        </a:rPr>
                        <a:t>個別支援計画作成のポイントと作成手順（講義）</a:t>
                      </a:r>
                      <a:endParaRPr lang="ja-JP" sz="1400" kern="100" dirty="0">
                        <a:effectLst/>
                        <a:latin typeface="Century"/>
                        <a:ea typeface="ＭＳ 明朝"/>
                        <a:cs typeface="Times New Roman"/>
                      </a:endParaRPr>
                    </a:p>
                  </a:txBody>
                  <a:tcPr marL="65374" marR="65374" marT="0" marB="0" anchor="ctr"/>
                </a:tc>
                <a:tc>
                  <a:txBody>
                    <a:bodyPr/>
                    <a:lstStyle/>
                    <a:p>
                      <a:pPr algn="l">
                        <a:lnSpc>
                          <a:spcPct val="100000"/>
                        </a:lnSpc>
                        <a:spcAft>
                          <a:spcPts val="0"/>
                        </a:spcAft>
                        <a:tabLst>
                          <a:tab pos="270510" algn="l"/>
                        </a:tabLst>
                      </a:pPr>
                      <a:r>
                        <a:rPr lang="ja-JP" sz="1200" kern="100">
                          <a:effectLst/>
                        </a:rPr>
                        <a:t>個別支援計画がリスクマネジメントのみに陥らないように、エンパワメントの視点やストレングスモデルを理解するとともに、作成の手順を習得する。</a:t>
                      </a:r>
                      <a:endParaRPr lang="ja-JP" sz="1400" kern="100">
                        <a:effectLst/>
                        <a:latin typeface="Century"/>
                        <a:ea typeface="ＭＳ 明朝"/>
                        <a:cs typeface="Times New Roman"/>
                      </a:endParaRPr>
                    </a:p>
                  </a:txBody>
                  <a:tcPr marL="65374" marR="65374" marT="0" marB="0" anchor="ctr"/>
                </a:tc>
              </a:tr>
              <a:tr h="669832">
                <a:tc>
                  <a:txBody>
                    <a:bodyPr/>
                    <a:lstStyle/>
                    <a:p>
                      <a:pPr algn="ctr">
                        <a:lnSpc>
                          <a:spcPct val="100000"/>
                        </a:lnSpc>
                        <a:spcAft>
                          <a:spcPts val="0"/>
                        </a:spcAft>
                        <a:tabLst>
                          <a:tab pos="270510" algn="l"/>
                        </a:tabLst>
                      </a:pPr>
                      <a:r>
                        <a:rPr lang="en-US" sz="1400" kern="100">
                          <a:effectLst/>
                        </a:rPr>
                        <a:t>8</a:t>
                      </a:r>
                      <a:endParaRPr lang="ja-JP" sz="1400" kern="100">
                        <a:effectLst/>
                        <a:latin typeface="Century"/>
                        <a:ea typeface="ＭＳ 明朝"/>
                        <a:cs typeface="Times New Roman"/>
                      </a:endParaRPr>
                    </a:p>
                  </a:txBody>
                  <a:tcPr marL="65374" marR="65374" marT="0" marB="0" anchor="ctr"/>
                </a:tc>
                <a:tc>
                  <a:txBody>
                    <a:bodyPr/>
                    <a:lstStyle/>
                    <a:p>
                      <a:pPr algn="just">
                        <a:lnSpc>
                          <a:spcPct val="100000"/>
                        </a:lnSpc>
                        <a:spcAft>
                          <a:spcPts val="0"/>
                        </a:spcAft>
                      </a:pPr>
                      <a:r>
                        <a:rPr lang="ja-JP" sz="1200" kern="100">
                          <a:effectLst/>
                        </a:rPr>
                        <a:t>個別支援計画の作成（演習）</a:t>
                      </a:r>
                      <a:endParaRPr lang="ja-JP" sz="1400" kern="100">
                        <a:effectLst/>
                        <a:latin typeface="Century"/>
                        <a:ea typeface="ＭＳ 明朝"/>
                        <a:cs typeface="Times New Roman"/>
                      </a:endParaRPr>
                    </a:p>
                  </a:txBody>
                  <a:tcPr marL="65374" marR="65374" marT="0" marB="0" anchor="ctr"/>
                </a:tc>
                <a:tc>
                  <a:txBody>
                    <a:bodyPr/>
                    <a:lstStyle/>
                    <a:p>
                      <a:pPr algn="l">
                        <a:lnSpc>
                          <a:spcPct val="100000"/>
                        </a:lnSpc>
                        <a:spcAft>
                          <a:spcPts val="0"/>
                        </a:spcAft>
                        <a:tabLst>
                          <a:tab pos="270510" algn="l"/>
                        </a:tabLst>
                      </a:pPr>
                      <a:r>
                        <a:rPr lang="ja-JP" sz="1200" kern="100">
                          <a:effectLst/>
                        </a:rPr>
                        <a:t>サービス等利用計画を踏まえ、総合的な援助方針、長期目標及び短期目標を考慮して、個別支援計画の支援内容、担当者、連携の頻度等をグループワークにより検討。検討結果に基づき、支援目標、支援内容を設定し、個別支援計画を作成する。</a:t>
                      </a:r>
                      <a:endParaRPr lang="ja-JP" sz="1400" kern="100">
                        <a:effectLst/>
                        <a:latin typeface="Century"/>
                        <a:ea typeface="ＭＳ 明朝"/>
                        <a:cs typeface="Times New Roman"/>
                      </a:endParaRPr>
                    </a:p>
                  </a:txBody>
                  <a:tcPr marL="65374" marR="65374" marT="0" marB="0" anchor="ctr"/>
                </a:tc>
              </a:tr>
              <a:tr h="532549">
                <a:tc>
                  <a:txBody>
                    <a:bodyPr/>
                    <a:lstStyle/>
                    <a:p>
                      <a:pPr algn="ctr">
                        <a:lnSpc>
                          <a:spcPct val="100000"/>
                        </a:lnSpc>
                        <a:spcAft>
                          <a:spcPts val="0"/>
                        </a:spcAft>
                        <a:tabLst>
                          <a:tab pos="270510" algn="l"/>
                        </a:tabLst>
                      </a:pPr>
                      <a:r>
                        <a:rPr lang="en-US" sz="1400" kern="100">
                          <a:effectLst/>
                        </a:rPr>
                        <a:t>9</a:t>
                      </a:r>
                      <a:endParaRPr lang="ja-JP" sz="1400" kern="100">
                        <a:effectLst/>
                        <a:latin typeface="Century"/>
                        <a:ea typeface="ＭＳ 明朝"/>
                        <a:cs typeface="Times New Roman"/>
                      </a:endParaRPr>
                    </a:p>
                  </a:txBody>
                  <a:tcPr marL="65374" marR="65374" marT="0" marB="0" anchor="ctr"/>
                </a:tc>
                <a:tc>
                  <a:txBody>
                    <a:bodyPr/>
                    <a:lstStyle/>
                    <a:p>
                      <a:pPr algn="just">
                        <a:lnSpc>
                          <a:spcPct val="100000"/>
                        </a:lnSpc>
                        <a:spcAft>
                          <a:spcPts val="0"/>
                        </a:spcAft>
                      </a:pPr>
                      <a:r>
                        <a:rPr lang="ja-JP" sz="1200" kern="100">
                          <a:effectLst/>
                        </a:rPr>
                        <a:t>個別支援計画の実施状況の把握（モニタリング）および記録方法（講義）</a:t>
                      </a:r>
                      <a:endParaRPr lang="ja-JP" sz="1400" kern="100">
                        <a:effectLst/>
                        <a:latin typeface="Century"/>
                        <a:ea typeface="ＭＳ 明朝"/>
                        <a:cs typeface="Times New Roman"/>
                      </a:endParaRPr>
                    </a:p>
                  </a:txBody>
                  <a:tcPr marL="65374" marR="65374" marT="0" marB="0" anchor="ctr"/>
                </a:tc>
                <a:tc>
                  <a:txBody>
                    <a:bodyPr/>
                    <a:lstStyle/>
                    <a:p>
                      <a:pPr algn="l">
                        <a:lnSpc>
                          <a:spcPct val="100000"/>
                        </a:lnSpc>
                        <a:spcAft>
                          <a:spcPts val="0"/>
                        </a:spcAft>
                        <a:tabLst>
                          <a:tab pos="270510" algn="l"/>
                        </a:tabLst>
                      </a:pPr>
                      <a:r>
                        <a:rPr lang="ja-JP" sz="1200" kern="100" dirty="0">
                          <a:effectLst/>
                        </a:rPr>
                        <a:t>事業所のモニタリングについて、サービス等利用計画等との連動性を念頭に入れながら、モニタリングの視点・目的・手法等を理解する。</a:t>
                      </a:r>
                      <a:endParaRPr lang="ja-JP" sz="1400" kern="100" dirty="0">
                        <a:effectLst/>
                        <a:latin typeface="Century"/>
                        <a:ea typeface="ＭＳ 明朝"/>
                        <a:cs typeface="Times New Roman"/>
                      </a:endParaRPr>
                    </a:p>
                  </a:txBody>
                  <a:tcPr marL="65374" marR="65374" marT="0" marB="0" anchor="ctr"/>
                </a:tc>
              </a:tr>
            </a:tbl>
          </a:graphicData>
        </a:graphic>
      </p:graphicFrame>
      <p:sp>
        <p:nvSpPr>
          <p:cNvPr id="7" name="テキスト ボックス 6"/>
          <p:cNvSpPr txBox="1"/>
          <p:nvPr/>
        </p:nvSpPr>
        <p:spPr>
          <a:xfrm>
            <a:off x="107504" y="620688"/>
            <a:ext cx="8856984" cy="101566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171450" indent="-171450">
              <a:buFont typeface="Wingdings" panose="05000000000000000000" pitchFamily="2" charset="2"/>
              <a:buChar char="Ø"/>
            </a:pPr>
            <a:r>
              <a:rPr lang="ja-JP" altLang="ja-JP" sz="1200" dirty="0" smtClean="0"/>
              <a:t>障害</a:t>
            </a:r>
            <a:r>
              <a:rPr lang="ja-JP" altLang="ja-JP" sz="1200" dirty="0"/>
              <a:t>福祉サービス等提供事業者等の職員として、障害福祉サービス等の提供に関する基本的な理念や倫理等の基礎を押さえる。</a:t>
            </a:r>
          </a:p>
          <a:p>
            <a:pPr marL="171450" indent="-171450">
              <a:buFont typeface="Wingdings" panose="05000000000000000000" pitchFamily="2" charset="2"/>
              <a:buChar char="Ø"/>
            </a:pPr>
            <a:r>
              <a:rPr lang="ja-JP" altLang="ja-JP" sz="1200" dirty="0" smtClean="0"/>
              <a:t>サービス</a:t>
            </a:r>
            <a:r>
              <a:rPr lang="ja-JP" altLang="ja-JP" sz="1200" dirty="0"/>
              <a:t>等利用計画と個別支援計画の関係や、個々の利用者に応じた『個別支援計画』の意味・知識・技術等の原則論を押さえる。</a:t>
            </a:r>
          </a:p>
          <a:p>
            <a:pPr marL="171450" indent="-171450">
              <a:buFont typeface="Wingdings" panose="05000000000000000000" pitchFamily="2" charset="2"/>
              <a:buChar char="Ø"/>
            </a:pPr>
            <a:r>
              <a:rPr lang="ja-JP" altLang="ja-JP" sz="1200" dirty="0" smtClean="0"/>
              <a:t>『</a:t>
            </a:r>
            <a:r>
              <a:rPr lang="ja-JP" altLang="ja-JP" sz="1200" dirty="0"/>
              <a:t>個別支援計画』作成・修正の能力を、演習等を通じて獲得する</a:t>
            </a:r>
            <a:r>
              <a:rPr lang="ja-JP" altLang="ja-JP" sz="1200" dirty="0" smtClean="0"/>
              <a:t>。</a:t>
            </a:r>
            <a:endParaRPr lang="ja-JP" altLang="ja-JP" sz="1200" dirty="0"/>
          </a:p>
          <a:p>
            <a:pPr marL="171450" indent="-171450">
              <a:buFont typeface="Wingdings" panose="05000000000000000000" pitchFamily="2" charset="2"/>
              <a:buChar char="Ø"/>
            </a:pPr>
            <a:r>
              <a:rPr lang="ja-JP" altLang="ja-JP" sz="1200" dirty="0" smtClean="0"/>
              <a:t>修了</a:t>
            </a:r>
            <a:r>
              <a:rPr lang="ja-JP" altLang="ja-JP" sz="1200" dirty="0"/>
              <a:t>時の到達レベルはアセスメントからモニタリングまでの一連のプロセスを理解したうえで、個別支援計画を作成・修正することができるレベルとする。</a:t>
            </a:r>
          </a:p>
        </p:txBody>
      </p:sp>
    </p:spTree>
    <p:extLst>
      <p:ext uri="{BB962C8B-B14F-4D97-AF65-F5344CB8AC3E}">
        <p14:creationId xmlns:p14="http://schemas.microsoft.com/office/powerpoint/2010/main" val="129497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30622"/>
            <a:ext cx="8229600" cy="562074"/>
          </a:xfrm>
        </p:spPr>
        <p:txBody>
          <a:bodyPr>
            <a:normAutofit fontScale="90000"/>
          </a:bodyPr>
          <a:lstStyle/>
          <a:p>
            <a:pPr algn="l">
              <a:lnSpc>
                <a:spcPts val="2100"/>
              </a:lnSpc>
            </a:pPr>
            <a:r>
              <a:rPr kumimoji="1" lang="ja-JP" altLang="en-US" sz="2400" dirty="0" smtClean="0"/>
              <a:t>　　　　　　サービス管理責任者実践研修標準カリキュラム案</a:t>
            </a:r>
            <a:r>
              <a:rPr kumimoji="1" lang="en-US" altLang="ja-JP" sz="2400" dirty="0" smtClean="0"/>
              <a:t/>
            </a:r>
            <a:br>
              <a:rPr kumimoji="1" lang="en-US" altLang="ja-JP" sz="2400" dirty="0" smtClean="0"/>
            </a:br>
            <a:r>
              <a:rPr kumimoji="1" lang="ja-JP" altLang="en-US" sz="2400" dirty="0" smtClean="0"/>
              <a:t>　　　　　　　　　　　　　　　　　　　　　　　　　　　　　</a:t>
            </a:r>
            <a:r>
              <a:rPr kumimoji="1" lang="ja-JP" altLang="en-US" sz="1600" dirty="0" smtClean="0"/>
              <a:t>平成</a:t>
            </a:r>
            <a:r>
              <a:rPr kumimoji="1" lang="en-US" altLang="ja-JP" sz="1600" dirty="0" smtClean="0"/>
              <a:t>28</a:t>
            </a:r>
            <a:r>
              <a:rPr kumimoji="1" lang="ja-JP" altLang="en-US" sz="1600" dirty="0" smtClean="0"/>
              <a:t>年度厚生労働科学研究より</a:t>
            </a:r>
            <a:endParaRPr kumimoji="1" lang="ja-JP" altLang="en-US" sz="1600" dirty="0"/>
          </a:p>
        </p:txBody>
      </p:sp>
      <p:sp>
        <p:nvSpPr>
          <p:cNvPr id="4" name="日付プレースホルダー 3"/>
          <p:cNvSpPr>
            <a:spLocks noGrp="1"/>
          </p:cNvSpPr>
          <p:nvPr>
            <p:ph type="dt" sz="half" idx="10"/>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
        <p:nvSpPr>
          <p:cNvPr id="7" name="テキスト ボックス 6"/>
          <p:cNvSpPr txBox="1"/>
          <p:nvPr/>
        </p:nvSpPr>
        <p:spPr>
          <a:xfrm>
            <a:off x="107504" y="644495"/>
            <a:ext cx="8856984"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171450" indent="-171450">
              <a:buFont typeface="Wingdings" panose="05000000000000000000" pitchFamily="2" charset="2"/>
              <a:buChar char="Ø"/>
            </a:pPr>
            <a:r>
              <a:rPr lang="ja-JP" altLang="ja-JP" sz="1200" dirty="0"/>
              <a:t>サービス管理責任者等の本来業務を実践するために、個別支援計画の作成に携わっていることを前提として、サービス提供プロセスにおける「管理」、具体的には「支援会議の運営」、「サービス提供職員への助言・指導」について講義および演習を実施する。また 、演習等によるグループワーク等を実施する中で、各自が実際に作成した「個別支援計画」の内容等の質の向上を図る。</a:t>
            </a:r>
          </a:p>
          <a:p>
            <a:pPr marL="171450" indent="-171450">
              <a:buFont typeface="Wingdings" panose="05000000000000000000" pitchFamily="2" charset="2"/>
              <a:buChar char="Ø"/>
            </a:pPr>
            <a:r>
              <a:rPr lang="ja-JP" altLang="ja-JP" sz="1200" dirty="0" smtClean="0"/>
              <a:t>修了</a:t>
            </a:r>
            <a:r>
              <a:rPr lang="ja-JP" altLang="ja-JP" sz="1200" dirty="0"/>
              <a:t>時の到達レベルは、２年間の個別支援計画作成・修正の経験をベースに個別支援計画作成・修正について熟達し、関係機関との連絡調整や支援会議の運営、サービス提供職員に対する技術的な指導・助言等一連のサービスプロセス管理業務が行えるレベルとする</a:t>
            </a:r>
            <a:r>
              <a:rPr lang="ja-JP" altLang="ja-JP" sz="1200" dirty="0" smtClean="0"/>
              <a:t>。</a:t>
            </a:r>
            <a:endParaRPr lang="ja-JP" altLang="ja-JP" sz="1200" dirty="0"/>
          </a:p>
        </p:txBody>
      </p:sp>
      <p:graphicFrame>
        <p:nvGraphicFramePr>
          <p:cNvPr id="3" name="表 2"/>
          <p:cNvGraphicFramePr>
            <a:graphicFrameLocks noGrp="1"/>
          </p:cNvGraphicFramePr>
          <p:nvPr>
            <p:extLst>
              <p:ext uri="{D42A27DB-BD31-4B8C-83A1-F6EECF244321}">
                <p14:modId xmlns:p14="http://schemas.microsoft.com/office/powerpoint/2010/main" val="1896194459"/>
              </p:ext>
            </p:extLst>
          </p:nvPr>
        </p:nvGraphicFramePr>
        <p:xfrm>
          <a:off x="107504" y="1924514"/>
          <a:ext cx="8856984" cy="4888862"/>
        </p:xfrm>
        <a:graphic>
          <a:graphicData uri="http://schemas.openxmlformats.org/drawingml/2006/table">
            <a:tbl>
              <a:tblPr firstRow="1" firstCol="1" bandRow="1">
                <a:tableStyleId>{5C22544A-7EE6-4342-B048-85BDC9FD1C3A}</a:tableStyleId>
              </a:tblPr>
              <a:tblGrid>
                <a:gridCol w="398982"/>
                <a:gridCol w="2193306"/>
                <a:gridCol w="6264696"/>
              </a:tblGrid>
              <a:tr h="207033">
                <a:tc>
                  <a:txBody>
                    <a:bodyPr/>
                    <a:lstStyle/>
                    <a:p>
                      <a:pPr algn="r">
                        <a:spcAft>
                          <a:spcPts val="0"/>
                        </a:spcAft>
                        <a:tabLst>
                          <a:tab pos="270510" algn="l"/>
                        </a:tabLst>
                      </a:pPr>
                      <a:r>
                        <a:rPr lang="en-US" sz="1400" kern="100" dirty="0">
                          <a:effectLst/>
                        </a:rPr>
                        <a:t> </a:t>
                      </a:r>
                      <a:endParaRPr lang="ja-JP" sz="1400" kern="100" dirty="0">
                        <a:effectLst/>
                        <a:latin typeface="Century"/>
                        <a:ea typeface="ＭＳ 明朝"/>
                        <a:cs typeface="Times New Roman"/>
                      </a:endParaRPr>
                    </a:p>
                  </a:txBody>
                  <a:tcPr marL="58386" marR="58386" marT="0" marB="0"/>
                </a:tc>
                <a:tc>
                  <a:txBody>
                    <a:bodyPr/>
                    <a:lstStyle/>
                    <a:p>
                      <a:pPr algn="ctr">
                        <a:spcAft>
                          <a:spcPts val="0"/>
                        </a:spcAft>
                        <a:tabLst>
                          <a:tab pos="270510" algn="l"/>
                        </a:tabLst>
                      </a:pPr>
                      <a:r>
                        <a:rPr lang="ja-JP" sz="1400" kern="100">
                          <a:effectLst/>
                        </a:rPr>
                        <a:t>研修項目</a:t>
                      </a:r>
                      <a:endParaRPr lang="ja-JP" sz="1400" kern="100">
                        <a:effectLst/>
                        <a:latin typeface="Century"/>
                        <a:ea typeface="ＭＳ 明朝"/>
                        <a:cs typeface="Times New Roman"/>
                      </a:endParaRPr>
                    </a:p>
                  </a:txBody>
                  <a:tcPr marL="58386" marR="58386" marT="0" marB="0"/>
                </a:tc>
                <a:tc>
                  <a:txBody>
                    <a:bodyPr/>
                    <a:lstStyle/>
                    <a:p>
                      <a:pPr algn="ctr">
                        <a:spcAft>
                          <a:spcPts val="0"/>
                        </a:spcAft>
                        <a:tabLst>
                          <a:tab pos="270510" algn="l"/>
                        </a:tabLst>
                      </a:pPr>
                      <a:r>
                        <a:rPr lang="ja-JP" sz="1400" kern="100">
                          <a:effectLst/>
                        </a:rPr>
                        <a:t>獲得目標</a:t>
                      </a:r>
                      <a:endParaRPr lang="ja-JP" sz="1400" kern="100">
                        <a:effectLst/>
                        <a:latin typeface="Century"/>
                        <a:ea typeface="ＭＳ 明朝"/>
                        <a:cs typeface="Times New Roman"/>
                      </a:endParaRPr>
                    </a:p>
                  </a:txBody>
                  <a:tcPr marL="58386" marR="58386" marT="0" marB="0"/>
                </a:tc>
              </a:tr>
              <a:tr h="604378">
                <a:tc>
                  <a:txBody>
                    <a:bodyPr/>
                    <a:lstStyle/>
                    <a:p>
                      <a:pPr algn="ctr">
                        <a:lnSpc>
                          <a:spcPts val="1400"/>
                        </a:lnSpc>
                        <a:spcAft>
                          <a:spcPts val="0"/>
                        </a:spcAft>
                        <a:tabLst>
                          <a:tab pos="270510" algn="l"/>
                        </a:tabLst>
                      </a:pPr>
                      <a:r>
                        <a:rPr lang="en-US" sz="1400" kern="100">
                          <a:effectLst/>
                        </a:rPr>
                        <a:t>1</a:t>
                      </a:r>
                      <a:endParaRPr lang="ja-JP" sz="1400" kern="100">
                        <a:effectLst/>
                        <a:latin typeface="Century"/>
                        <a:ea typeface="ＭＳ 明朝"/>
                        <a:cs typeface="Times New Roman"/>
                      </a:endParaRPr>
                    </a:p>
                  </a:txBody>
                  <a:tcPr marL="58386" marR="58386" marT="0" marB="0" anchor="ctr"/>
                </a:tc>
                <a:tc>
                  <a:txBody>
                    <a:bodyPr/>
                    <a:lstStyle/>
                    <a:p>
                      <a:pPr algn="just">
                        <a:lnSpc>
                          <a:spcPts val="1400"/>
                        </a:lnSpc>
                        <a:spcAft>
                          <a:spcPts val="0"/>
                        </a:spcAft>
                      </a:pPr>
                      <a:r>
                        <a:rPr lang="ja-JP" sz="1200" kern="100">
                          <a:effectLst/>
                        </a:rPr>
                        <a:t>モニタリングの方法（講義・演習）</a:t>
                      </a:r>
                      <a:endParaRPr lang="ja-JP" sz="1400" kern="100">
                        <a:effectLst/>
                        <a:latin typeface="Century"/>
                        <a:ea typeface="ＭＳ 明朝"/>
                        <a:cs typeface="Times New Roman"/>
                      </a:endParaRPr>
                    </a:p>
                  </a:txBody>
                  <a:tcPr marL="58386" marR="58386" marT="0" marB="0" anchor="ctr"/>
                </a:tc>
                <a:tc>
                  <a:txBody>
                    <a:bodyPr/>
                    <a:lstStyle/>
                    <a:p>
                      <a:pPr algn="l">
                        <a:lnSpc>
                          <a:spcPts val="1400"/>
                        </a:lnSpc>
                        <a:spcAft>
                          <a:spcPts val="0"/>
                        </a:spcAft>
                        <a:tabLst>
                          <a:tab pos="270510" algn="l"/>
                        </a:tabLst>
                      </a:pPr>
                      <a:r>
                        <a:rPr lang="ja-JP" sz="1200" kern="100">
                          <a:effectLst/>
                        </a:rPr>
                        <a:t>事業所のモニタリングについて、サービス等利用計画等との連動性を念頭に入れながら、モニタリングの視点・目的・手法等を理解する。事例を通じて、モニタリングの演習を行い、その手法を獲得する。</a:t>
                      </a:r>
                      <a:endParaRPr lang="ja-JP" sz="1400" kern="100">
                        <a:effectLst/>
                        <a:latin typeface="Century"/>
                        <a:ea typeface="ＭＳ 明朝"/>
                        <a:cs typeface="Times New Roman"/>
                      </a:endParaRPr>
                    </a:p>
                  </a:txBody>
                  <a:tcPr marL="58386" marR="58386" marT="0" marB="0"/>
                </a:tc>
              </a:tr>
              <a:tr h="604378">
                <a:tc>
                  <a:txBody>
                    <a:bodyPr/>
                    <a:lstStyle/>
                    <a:p>
                      <a:pPr algn="ctr">
                        <a:lnSpc>
                          <a:spcPts val="1400"/>
                        </a:lnSpc>
                        <a:spcAft>
                          <a:spcPts val="0"/>
                        </a:spcAft>
                        <a:tabLst>
                          <a:tab pos="270510" algn="l"/>
                        </a:tabLst>
                      </a:pPr>
                      <a:r>
                        <a:rPr lang="en-US" sz="1400" kern="100">
                          <a:effectLst/>
                        </a:rPr>
                        <a:t>2</a:t>
                      </a:r>
                      <a:endParaRPr lang="ja-JP" sz="1400" kern="100">
                        <a:effectLst/>
                        <a:latin typeface="Century"/>
                        <a:ea typeface="ＭＳ 明朝"/>
                        <a:cs typeface="Times New Roman"/>
                      </a:endParaRPr>
                    </a:p>
                  </a:txBody>
                  <a:tcPr marL="58386" marR="58386" marT="0" marB="0" anchor="ctr"/>
                </a:tc>
                <a:tc>
                  <a:txBody>
                    <a:bodyPr/>
                    <a:lstStyle/>
                    <a:p>
                      <a:pPr algn="just">
                        <a:lnSpc>
                          <a:spcPts val="1400"/>
                        </a:lnSpc>
                        <a:spcAft>
                          <a:spcPts val="0"/>
                        </a:spcAft>
                      </a:pPr>
                      <a:r>
                        <a:rPr lang="ja-JP" sz="1200" kern="100">
                          <a:effectLst/>
                        </a:rPr>
                        <a:t>個別支援会議の運営方法（講義・演習）</a:t>
                      </a:r>
                      <a:endParaRPr lang="ja-JP" sz="1400" kern="100">
                        <a:effectLst/>
                        <a:latin typeface="Century"/>
                        <a:ea typeface="ＭＳ 明朝"/>
                        <a:cs typeface="Times New Roman"/>
                      </a:endParaRPr>
                    </a:p>
                  </a:txBody>
                  <a:tcPr marL="58386" marR="58386" marT="0" marB="0" anchor="ctr"/>
                </a:tc>
                <a:tc>
                  <a:txBody>
                    <a:bodyPr/>
                    <a:lstStyle/>
                    <a:p>
                      <a:pPr algn="l">
                        <a:lnSpc>
                          <a:spcPts val="1400"/>
                        </a:lnSpc>
                        <a:spcAft>
                          <a:spcPts val="0"/>
                        </a:spcAft>
                        <a:tabLst>
                          <a:tab pos="270510" algn="l"/>
                        </a:tabLst>
                      </a:pPr>
                      <a:r>
                        <a:rPr lang="ja-JP" sz="1200" kern="100">
                          <a:effectLst/>
                        </a:rPr>
                        <a:t>個別支援会議の意義、進行方法、行うべき事項（個別支援計画作成時、モニタリング時）等を理解する。演習においては、個別支援会議における合意形成過程をグループワークで体験し、サービス管理責任者等としての説明能力を獲得する。</a:t>
                      </a:r>
                      <a:endParaRPr lang="ja-JP" sz="1400" kern="100">
                        <a:effectLst/>
                        <a:latin typeface="Century"/>
                        <a:ea typeface="ＭＳ 明朝"/>
                        <a:cs typeface="Times New Roman"/>
                      </a:endParaRPr>
                    </a:p>
                  </a:txBody>
                  <a:tcPr marL="58386" marR="58386" marT="0" marB="0"/>
                </a:tc>
              </a:tr>
              <a:tr h="453284">
                <a:tc>
                  <a:txBody>
                    <a:bodyPr/>
                    <a:lstStyle/>
                    <a:p>
                      <a:pPr algn="ctr">
                        <a:lnSpc>
                          <a:spcPts val="1400"/>
                        </a:lnSpc>
                        <a:spcAft>
                          <a:spcPts val="0"/>
                        </a:spcAft>
                        <a:tabLst>
                          <a:tab pos="270510" algn="l"/>
                        </a:tabLst>
                      </a:pPr>
                      <a:r>
                        <a:rPr lang="en-US" sz="1400" kern="100">
                          <a:effectLst/>
                        </a:rPr>
                        <a:t>3</a:t>
                      </a:r>
                      <a:endParaRPr lang="ja-JP" sz="1400" kern="100">
                        <a:effectLst/>
                        <a:latin typeface="Century"/>
                        <a:ea typeface="ＭＳ 明朝"/>
                        <a:cs typeface="Times New Roman"/>
                      </a:endParaRPr>
                    </a:p>
                  </a:txBody>
                  <a:tcPr marL="58386" marR="58386" marT="0" marB="0" anchor="ctr"/>
                </a:tc>
                <a:tc>
                  <a:txBody>
                    <a:bodyPr/>
                    <a:lstStyle/>
                    <a:p>
                      <a:pPr algn="just">
                        <a:lnSpc>
                          <a:spcPts val="1400"/>
                        </a:lnSpc>
                        <a:spcAft>
                          <a:spcPts val="0"/>
                        </a:spcAft>
                      </a:pPr>
                      <a:r>
                        <a:rPr lang="ja-JP" sz="1200" kern="100">
                          <a:effectLst/>
                        </a:rPr>
                        <a:t>個別支援会議におけるサービス管理責任者等の役割（演習）</a:t>
                      </a:r>
                      <a:endParaRPr lang="ja-JP" sz="1400" kern="100">
                        <a:effectLst/>
                        <a:latin typeface="Century"/>
                        <a:ea typeface="ＭＳ 明朝"/>
                        <a:cs typeface="Times New Roman"/>
                      </a:endParaRPr>
                    </a:p>
                  </a:txBody>
                  <a:tcPr marL="58386" marR="58386" marT="0" marB="0" anchor="ctr"/>
                </a:tc>
                <a:tc>
                  <a:txBody>
                    <a:bodyPr/>
                    <a:lstStyle/>
                    <a:p>
                      <a:pPr algn="l">
                        <a:lnSpc>
                          <a:spcPts val="1400"/>
                        </a:lnSpc>
                        <a:spcAft>
                          <a:spcPts val="0"/>
                        </a:spcAft>
                        <a:tabLst>
                          <a:tab pos="270510" algn="l"/>
                        </a:tabLst>
                      </a:pPr>
                      <a:r>
                        <a:rPr lang="ja-JP" sz="1200" kern="100">
                          <a:effectLst/>
                        </a:rPr>
                        <a:t>グループワークの体験を基に、個別支援会議におけるサービス管理責任者等の役割について討議し、その役割についてまとめる。</a:t>
                      </a:r>
                      <a:endParaRPr lang="ja-JP" sz="1400" kern="100">
                        <a:effectLst/>
                        <a:latin typeface="Century"/>
                        <a:ea typeface="ＭＳ 明朝"/>
                        <a:cs typeface="Times New Roman"/>
                      </a:endParaRPr>
                    </a:p>
                  </a:txBody>
                  <a:tcPr marL="58386" marR="58386" marT="0" marB="0"/>
                </a:tc>
              </a:tr>
              <a:tr h="604378">
                <a:tc>
                  <a:txBody>
                    <a:bodyPr/>
                    <a:lstStyle/>
                    <a:p>
                      <a:pPr algn="ctr">
                        <a:lnSpc>
                          <a:spcPts val="1400"/>
                        </a:lnSpc>
                        <a:spcAft>
                          <a:spcPts val="0"/>
                        </a:spcAft>
                        <a:tabLst>
                          <a:tab pos="270510" algn="l"/>
                        </a:tabLst>
                      </a:pPr>
                      <a:r>
                        <a:rPr lang="en-US" sz="1400" kern="100">
                          <a:effectLst/>
                        </a:rPr>
                        <a:t>4</a:t>
                      </a:r>
                      <a:endParaRPr lang="ja-JP" sz="1400" kern="100">
                        <a:effectLst/>
                        <a:latin typeface="Century"/>
                        <a:ea typeface="ＭＳ 明朝"/>
                        <a:cs typeface="Times New Roman"/>
                      </a:endParaRPr>
                    </a:p>
                  </a:txBody>
                  <a:tcPr marL="58386" marR="58386" marT="0" marB="0" anchor="ctr"/>
                </a:tc>
                <a:tc>
                  <a:txBody>
                    <a:bodyPr/>
                    <a:lstStyle/>
                    <a:p>
                      <a:pPr algn="just">
                        <a:lnSpc>
                          <a:spcPts val="1400"/>
                        </a:lnSpc>
                        <a:spcAft>
                          <a:spcPts val="0"/>
                        </a:spcAft>
                      </a:pPr>
                      <a:r>
                        <a:rPr lang="ja-JP" sz="1200" kern="100">
                          <a:effectLst/>
                        </a:rPr>
                        <a:t>サービス提供職員への助言・指導について（講義）</a:t>
                      </a:r>
                      <a:endParaRPr lang="ja-JP" sz="1400" kern="100">
                        <a:effectLst/>
                        <a:latin typeface="Century"/>
                        <a:ea typeface="ＭＳ 明朝"/>
                        <a:cs typeface="Times New Roman"/>
                      </a:endParaRPr>
                    </a:p>
                  </a:txBody>
                  <a:tcPr marL="58386" marR="58386" marT="0" marB="0" anchor="ctr"/>
                </a:tc>
                <a:tc>
                  <a:txBody>
                    <a:bodyPr/>
                    <a:lstStyle/>
                    <a:p>
                      <a:pPr algn="l">
                        <a:lnSpc>
                          <a:spcPts val="1400"/>
                        </a:lnSpc>
                        <a:spcAft>
                          <a:spcPts val="0"/>
                        </a:spcAft>
                        <a:tabLst>
                          <a:tab pos="270510" algn="l"/>
                        </a:tabLst>
                      </a:pPr>
                      <a:r>
                        <a:rPr lang="ja-JP" sz="1200" kern="100">
                          <a:effectLst/>
                        </a:rPr>
                        <a:t>サービス提供職員への助言・指導の様々なアプローチ（</a:t>
                      </a:r>
                      <a:r>
                        <a:rPr lang="en-US" sz="1200" kern="100">
                          <a:effectLst/>
                        </a:rPr>
                        <a:t>OJT</a:t>
                      </a:r>
                      <a:r>
                        <a:rPr lang="ja-JP" sz="1200" kern="100">
                          <a:effectLst/>
                        </a:rPr>
                        <a:t>や事業所内外の研修会への参加、事例検討会や学会における発表等）、身につけるべきコーチング技法等、事業所における研修計画の立案等を理解する。</a:t>
                      </a:r>
                      <a:endParaRPr lang="ja-JP" sz="1400" kern="100">
                        <a:effectLst/>
                        <a:latin typeface="Century"/>
                        <a:ea typeface="ＭＳ 明朝"/>
                        <a:cs typeface="Times New Roman"/>
                      </a:endParaRPr>
                    </a:p>
                  </a:txBody>
                  <a:tcPr marL="58386" marR="58386" marT="0" marB="0"/>
                </a:tc>
              </a:tr>
              <a:tr h="345055">
                <a:tc>
                  <a:txBody>
                    <a:bodyPr/>
                    <a:lstStyle/>
                    <a:p>
                      <a:pPr algn="ctr">
                        <a:lnSpc>
                          <a:spcPts val="1400"/>
                        </a:lnSpc>
                        <a:spcAft>
                          <a:spcPts val="0"/>
                        </a:spcAft>
                        <a:tabLst>
                          <a:tab pos="270510" algn="l"/>
                        </a:tabLst>
                      </a:pPr>
                      <a:r>
                        <a:rPr lang="en-US" sz="1400" kern="100">
                          <a:effectLst/>
                        </a:rPr>
                        <a:t>5</a:t>
                      </a:r>
                      <a:endParaRPr lang="ja-JP" sz="1400" kern="100">
                        <a:effectLst/>
                        <a:latin typeface="Century"/>
                        <a:ea typeface="ＭＳ 明朝"/>
                        <a:cs typeface="Times New Roman"/>
                      </a:endParaRPr>
                    </a:p>
                  </a:txBody>
                  <a:tcPr marL="58386" marR="58386" marT="0" marB="0" anchor="ctr"/>
                </a:tc>
                <a:tc>
                  <a:txBody>
                    <a:bodyPr/>
                    <a:lstStyle/>
                    <a:p>
                      <a:pPr algn="just">
                        <a:lnSpc>
                          <a:spcPts val="1400"/>
                        </a:lnSpc>
                        <a:spcAft>
                          <a:spcPts val="0"/>
                        </a:spcAft>
                      </a:pPr>
                      <a:r>
                        <a:rPr lang="en-US" sz="1200" kern="100">
                          <a:effectLst/>
                        </a:rPr>
                        <a:t>OJT</a:t>
                      </a:r>
                      <a:r>
                        <a:rPr lang="ja-JP" sz="1200" kern="100">
                          <a:effectLst/>
                        </a:rPr>
                        <a:t>としての事例検討会の進め方（演習）</a:t>
                      </a:r>
                      <a:endParaRPr lang="ja-JP" sz="1400" kern="100">
                        <a:effectLst/>
                        <a:latin typeface="Century"/>
                        <a:ea typeface="ＭＳ 明朝"/>
                        <a:cs typeface="Times New Roman"/>
                      </a:endParaRPr>
                    </a:p>
                  </a:txBody>
                  <a:tcPr marL="58386" marR="58386" marT="0" marB="0" anchor="ctr"/>
                </a:tc>
                <a:tc>
                  <a:txBody>
                    <a:bodyPr/>
                    <a:lstStyle/>
                    <a:p>
                      <a:pPr algn="l">
                        <a:lnSpc>
                          <a:spcPts val="1400"/>
                        </a:lnSpc>
                        <a:spcAft>
                          <a:spcPts val="0"/>
                        </a:spcAft>
                        <a:tabLst>
                          <a:tab pos="270510" algn="l"/>
                        </a:tabLst>
                      </a:pPr>
                      <a:r>
                        <a:rPr lang="ja-JP" sz="1200" kern="100">
                          <a:effectLst/>
                        </a:rPr>
                        <a:t>持ち寄った事例を基に、事例検討会を実際に行い、事例検討会の進め方を習得する。</a:t>
                      </a:r>
                      <a:endParaRPr lang="ja-JP" sz="1400" kern="100">
                        <a:effectLst/>
                        <a:latin typeface="Century"/>
                        <a:ea typeface="ＭＳ 明朝"/>
                        <a:cs typeface="Times New Roman"/>
                      </a:endParaRPr>
                    </a:p>
                  </a:txBody>
                  <a:tcPr marL="58386" marR="58386" marT="0" marB="0"/>
                </a:tc>
              </a:tr>
              <a:tr h="453284">
                <a:tc>
                  <a:txBody>
                    <a:bodyPr/>
                    <a:lstStyle/>
                    <a:p>
                      <a:pPr algn="ctr">
                        <a:lnSpc>
                          <a:spcPts val="1400"/>
                        </a:lnSpc>
                        <a:spcAft>
                          <a:spcPts val="0"/>
                        </a:spcAft>
                        <a:tabLst>
                          <a:tab pos="270510" algn="l"/>
                        </a:tabLst>
                      </a:pPr>
                      <a:r>
                        <a:rPr lang="en-US" sz="1400" kern="100">
                          <a:effectLst/>
                        </a:rPr>
                        <a:t>6</a:t>
                      </a:r>
                      <a:endParaRPr lang="ja-JP" sz="1400" kern="100">
                        <a:effectLst/>
                        <a:latin typeface="Century"/>
                        <a:ea typeface="ＭＳ 明朝"/>
                        <a:cs typeface="Times New Roman"/>
                      </a:endParaRPr>
                    </a:p>
                  </a:txBody>
                  <a:tcPr marL="58386" marR="58386" marT="0" marB="0" anchor="ctr"/>
                </a:tc>
                <a:tc>
                  <a:txBody>
                    <a:bodyPr/>
                    <a:lstStyle/>
                    <a:p>
                      <a:pPr algn="just">
                        <a:lnSpc>
                          <a:spcPts val="1400"/>
                        </a:lnSpc>
                        <a:spcAft>
                          <a:spcPts val="0"/>
                        </a:spcAft>
                      </a:pPr>
                      <a:r>
                        <a:rPr lang="ja-JP" sz="1200" kern="100">
                          <a:effectLst/>
                        </a:rPr>
                        <a:t>障害者福祉施策及び児童福祉施策の最新の動向（講義）</a:t>
                      </a:r>
                      <a:endParaRPr lang="ja-JP" sz="1400" kern="100">
                        <a:effectLst/>
                        <a:latin typeface="Century"/>
                        <a:ea typeface="ＭＳ 明朝"/>
                        <a:cs typeface="Times New Roman"/>
                      </a:endParaRPr>
                    </a:p>
                  </a:txBody>
                  <a:tcPr marL="58386" marR="58386" marT="0" marB="0" anchor="ctr"/>
                </a:tc>
                <a:tc>
                  <a:txBody>
                    <a:bodyPr/>
                    <a:lstStyle/>
                    <a:p>
                      <a:pPr algn="l">
                        <a:lnSpc>
                          <a:spcPts val="1400"/>
                        </a:lnSpc>
                        <a:spcAft>
                          <a:spcPts val="0"/>
                        </a:spcAft>
                        <a:tabLst>
                          <a:tab pos="270510" algn="l"/>
                        </a:tabLst>
                      </a:pPr>
                      <a:r>
                        <a:rPr lang="ja-JP" sz="1200" kern="100">
                          <a:effectLst/>
                        </a:rPr>
                        <a:t>障害者福祉施策及び児童福祉施策の最新の動向を理解することによって、利用者の置かれている制度的環境の変化を認識する。</a:t>
                      </a:r>
                      <a:endParaRPr lang="ja-JP" sz="1400" kern="100">
                        <a:effectLst/>
                        <a:latin typeface="Century"/>
                        <a:ea typeface="ＭＳ 明朝"/>
                        <a:cs typeface="Times New Roman"/>
                      </a:endParaRPr>
                    </a:p>
                  </a:txBody>
                  <a:tcPr marL="58386" marR="58386" marT="0" marB="0"/>
                </a:tc>
              </a:tr>
              <a:tr h="345055">
                <a:tc>
                  <a:txBody>
                    <a:bodyPr/>
                    <a:lstStyle/>
                    <a:p>
                      <a:pPr algn="ctr">
                        <a:lnSpc>
                          <a:spcPts val="1400"/>
                        </a:lnSpc>
                        <a:spcAft>
                          <a:spcPts val="0"/>
                        </a:spcAft>
                        <a:tabLst>
                          <a:tab pos="270510" algn="l"/>
                        </a:tabLst>
                      </a:pPr>
                      <a:r>
                        <a:rPr lang="en-US" sz="1400" kern="100">
                          <a:effectLst/>
                        </a:rPr>
                        <a:t>7</a:t>
                      </a:r>
                      <a:endParaRPr lang="ja-JP" sz="1400" kern="100">
                        <a:effectLst/>
                        <a:latin typeface="Century"/>
                        <a:ea typeface="ＭＳ 明朝"/>
                        <a:cs typeface="Times New Roman"/>
                      </a:endParaRPr>
                    </a:p>
                  </a:txBody>
                  <a:tcPr marL="58386" marR="58386" marT="0" marB="0" anchor="ctr"/>
                </a:tc>
                <a:tc>
                  <a:txBody>
                    <a:bodyPr/>
                    <a:lstStyle/>
                    <a:p>
                      <a:pPr algn="just">
                        <a:lnSpc>
                          <a:spcPts val="1400"/>
                        </a:lnSpc>
                        <a:spcAft>
                          <a:spcPts val="0"/>
                        </a:spcAft>
                      </a:pPr>
                      <a:r>
                        <a:rPr lang="ja-JP" sz="1200" kern="100">
                          <a:effectLst/>
                        </a:rPr>
                        <a:t>（自立支援）協議会との連携（講義）</a:t>
                      </a:r>
                      <a:endParaRPr lang="ja-JP" sz="1400" kern="100">
                        <a:effectLst/>
                        <a:latin typeface="Century"/>
                        <a:ea typeface="ＭＳ 明朝"/>
                        <a:cs typeface="Times New Roman"/>
                      </a:endParaRPr>
                    </a:p>
                  </a:txBody>
                  <a:tcPr marL="58386" marR="58386" marT="0" marB="0" anchor="ctr"/>
                </a:tc>
                <a:tc>
                  <a:txBody>
                    <a:bodyPr/>
                    <a:lstStyle/>
                    <a:p>
                      <a:pPr algn="l">
                        <a:lnSpc>
                          <a:spcPts val="1400"/>
                        </a:lnSpc>
                        <a:spcAft>
                          <a:spcPts val="0"/>
                        </a:spcAft>
                        <a:tabLst>
                          <a:tab pos="270510" algn="l"/>
                        </a:tabLst>
                      </a:pPr>
                      <a:r>
                        <a:rPr lang="ja-JP" sz="1200" kern="100">
                          <a:effectLst/>
                        </a:rPr>
                        <a:t>（自立支援）協議会の意義、目的、活動内容、障害福祉計画等を理解し、（自立支援）協議会との連携の必要性を認識する。</a:t>
                      </a:r>
                      <a:endParaRPr lang="ja-JP" sz="1400" kern="100">
                        <a:effectLst/>
                        <a:latin typeface="Century"/>
                        <a:ea typeface="ＭＳ 明朝"/>
                        <a:cs typeface="Times New Roman"/>
                      </a:endParaRPr>
                    </a:p>
                  </a:txBody>
                  <a:tcPr marL="58386" marR="58386" marT="0" marB="0"/>
                </a:tc>
              </a:tr>
              <a:tr h="690109">
                <a:tc>
                  <a:txBody>
                    <a:bodyPr/>
                    <a:lstStyle/>
                    <a:p>
                      <a:pPr algn="ctr">
                        <a:lnSpc>
                          <a:spcPts val="1400"/>
                        </a:lnSpc>
                        <a:spcAft>
                          <a:spcPts val="0"/>
                        </a:spcAft>
                        <a:tabLst>
                          <a:tab pos="270510" algn="l"/>
                        </a:tabLst>
                      </a:pPr>
                      <a:r>
                        <a:rPr lang="en-US" sz="1400" kern="100">
                          <a:effectLst/>
                        </a:rPr>
                        <a:t>8</a:t>
                      </a:r>
                      <a:endParaRPr lang="ja-JP" sz="1400" kern="100">
                        <a:effectLst/>
                        <a:latin typeface="Century"/>
                        <a:ea typeface="ＭＳ 明朝"/>
                        <a:cs typeface="Times New Roman"/>
                      </a:endParaRPr>
                    </a:p>
                  </a:txBody>
                  <a:tcPr marL="58386" marR="58386" marT="0" marB="0" anchor="ctr"/>
                </a:tc>
                <a:tc>
                  <a:txBody>
                    <a:bodyPr/>
                    <a:lstStyle/>
                    <a:p>
                      <a:pPr algn="just">
                        <a:lnSpc>
                          <a:spcPts val="1400"/>
                        </a:lnSpc>
                        <a:spcAft>
                          <a:spcPts val="0"/>
                        </a:spcAft>
                      </a:pPr>
                      <a:r>
                        <a:rPr lang="ja-JP" sz="1200" kern="100">
                          <a:effectLst/>
                        </a:rPr>
                        <a:t>サービス担当者会議等における多職種連携や地域連携の実践的事例（報告・発表やシンポジウム）</a:t>
                      </a:r>
                      <a:endParaRPr lang="ja-JP" sz="1400" kern="100">
                        <a:effectLst/>
                        <a:latin typeface="Century"/>
                        <a:ea typeface="ＭＳ 明朝"/>
                        <a:cs typeface="Times New Roman"/>
                      </a:endParaRPr>
                    </a:p>
                  </a:txBody>
                  <a:tcPr marL="58386" marR="58386" marT="0" marB="0" anchor="ctr"/>
                </a:tc>
                <a:tc>
                  <a:txBody>
                    <a:bodyPr/>
                    <a:lstStyle/>
                    <a:p>
                      <a:pPr algn="l">
                        <a:lnSpc>
                          <a:spcPts val="1400"/>
                        </a:lnSpc>
                        <a:spcAft>
                          <a:spcPts val="0"/>
                        </a:spcAft>
                        <a:tabLst>
                          <a:tab pos="270510" algn="l"/>
                        </a:tabLst>
                      </a:pPr>
                      <a:r>
                        <a:rPr lang="ja-JP" sz="1200" kern="100" dirty="0">
                          <a:effectLst/>
                        </a:rPr>
                        <a:t>多職種との連携や地域との連携等の実践的事例に関して報告・発表やシンポジウムを行い、連携の意義を理解する。</a:t>
                      </a:r>
                      <a:endParaRPr lang="ja-JP" sz="1400" kern="100" dirty="0">
                        <a:effectLst/>
                        <a:latin typeface="Century"/>
                        <a:ea typeface="ＭＳ 明朝"/>
                        <a:cs typeface="Times New Roman"/>
                      </a:endParaRPr>
                    </a:p>
                  </a:txBody>
                  <a:tcPr marL="58386" marR="58386" marT="0" marB="0"/>
                </a:tc>
              </a:tr>
              <a:tr h="517582">
                <a:tc>
                  <a:txBody>
                    <a:bodyPr/>
                    <a:lstStyle/>
                    <a:p>
                      <a:pPr algn="ctr">
                        <a:lnSpc>
                          <a:spcPts val="1400"/>
                        </a:lnSpc>
                        <a:spcAft>
                          <a:spcPts val="0"/>
                        </a:spcAft>
                        <a:tabLst>
                          <a:tab pos="270510" algn="l"/>
                        </a:tabLst>
                      </a:pPr>
                      <a:r>
                        <a:rPr lang="en-US" sz="1400" kern="100">
                          <a:effectLst/>
                        </a:rPr>
                        <a:t>9</a:t>
                      </a:r>
                      <a:endParaRPr lang="ja-JP" sz="1400" kern="100">
                        <a:effectLst/>
                        <a:latin typeface="Century"/>
                        <a:ea typeface="ＭＳ 明朝"/>
                        <a:cs typeface="Times New Roman"/>
                      </a:endParaRPr>
                    </a:p>
                  </a:txBody>
                  <a:tcPr marL="58386" marR="58386" marT="0" marB="0" anchor="ctr"/>
                </a:tc>
                <a:tc>
                  <a:txBody>
                    <a:bodyPr/>
                    <a:lstStyle/>
                    <a:p>
                      <a:pPr algn="just">
                        <a:lnSpc>
                          <a:spcPts val="1400"/>
                        </a:lnSpc>
                        <a:spcAft>
                          <a:spcPts val="0"/>
                        </a:spcAft>
                      </a:pPr>
                      <a:r>
                        <a:rPr lang="ja-JP" sz="1200" kern="100">
                          <a:effectLst/>
                        </a:rPr>
                        <a:t>サービス担当者会議等における多職種連携や地域連携に関するまとめ（演習）</a:t>
                      </a:r>
                      <a:endParaRPr lang="ja-JP" sz="1400" kern="100">
                        <a:effectLst/>
                        <a:latin typeface="Century"/>
                        <a:ea typeface="ＭＳ 明朝"/>
                        <a:cs typeface="Times New Roman"/>
                      </a:endParaRPr>
                    </a:p>
                  </a:txBody>
                  <a:tcPr marL="58386" marR="58386" marT="0" marB="0" anchor="ctr"/>
                </a:tc>
                <a:tc>
                  <a:txBody>
                    <a:bodyPr/>
                    <a:lstStyle/>
                    <a:p>
                      <a:pPr algn="l">
                        <a:lnSpc>
                          <a:spcPts val="1400"/>
                        </a:lnSpc>
                        <a:spcAft>
                          <a:spcPts val="0"/>
                        </a:spcAft>
                        <a:tabLst>
                          <a:tab pos="270510" algn="l"/>
                        </a:tabLst>
                      </a:pPr>
                      <a:r>
                        <a:rPr lang="ja-JP" sz="1200" kern="100" dirty="0">
                          <a:effectLst/>
                        </a:rPr>
                        <a:t>シンポジウムの内容を踏まえ、グループワークにより多職種連携や地域連携の重要性、意義、ポイントを討議し、個々に連携に関してまとめる。</a:t>
                      </a:r>
                      <a:endParaRPr lang="ja-JP" sz="1400" kern="100" dirty="0">
                        <a:effectLst/>
                        <a:latin typeface="Century"/>
                        <a:ea typeface="ＭＳ 明朝"/>
                        <a:cs typeface="Times New Roman"/>
                      </a:endParaRPr>
                    </a:p>
                  </a:txBody>
                  <a:tcPr marL="58386" marR="58386" marT="0" marB="0"/>
                </a:tc>
              </a:tr>
            </a:tbl>
          </a:graphicData>
        </a:graphic>
      </p:graphicFrame>
    </p:spTree>
    <p:extLst>
      <p:ext uri="{BB962C8B-B14F-4D97-AF65-F5344CB8AC3E}">
        <p14:creationId xmlns:p14="http://schemas.microsoft.com/office/powerpoint/2010/main" val="3870177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96" y="44624"/>
            <a:ext cx="9001000" cy="490066"/>
          </a:xfrm>
        </p:spPr>
        <p:txBody>
          <a:bodyPr>
            <a:noAutofit/>
          </a:bodyPr>
          <a:lstStyle/>
          <a:p>
            <a:r>
              <a:rPr lang="ja-JP" altLang="en-US" sz="2400" b="1" dirty="0"/>
              <a:t>国及び都道府県</a:t>
            </a:r>
            <a:r>
              <a:rPr lang="ja-JP" altLang="en-US" sz="2400" b="1" dirty="0" smtClean="0"/>
              <a:t>研修における新カリキュラムの移行について（案）</a:t>
            </a:r>
            <a:endParaRPr kumimoji="1" lang="ja-JP" altLang="en-US" sz="2400" b="1" dirty="0"/>
          </a:p>
        </p:txBody>
      </p:sp>
      <p:graphicFrame>
        <p:nvGraphicFramePr>
          <p:cNvPr id="4" name="表 3"/>
          <p:cNvGraphicFramePr>
            <a:graphicFrameLocks noGrp="1"/>
          </p:cNvGraphicFramePr>
          <p:nvPr>
            <p:extLst>
              <p:ext uri="{D42A27DB-BD31-4B8C-83A1-F6EECF244321}">
                <p14:modId xmlns:p14="http://schemas.microsoft.com/office/powerpoint/2010/main" val="2438950844"/>
              </p:ext>
            </p:extLst>
          </p:nvPr>
        </p:nvGraphicFramePr>
        <p:xfrm>
          <a:off x="35496" y="548680"/>
          <a:ext cx="9036498" cy="6286337"/>
        </p:xfrm>
        <a:graphic>
          <a:graphicData uri="http://schemas.openxmlformats.org/drawingml/2006/table">
            <a:tbl>
              <a:tblPr>
                <a:tableStyleId>{5940675A-B579-460E-94D1-54222C63F5DA}</a:tableStyleId>
              </a:tblPr>
              <a:tblGrid>
                <a:gridCol w="293869"/>
                <a:gridCol w="505344"/>
                <a:gridCol w="1176755"/>
                <a:gridCol w="1176755"/>
                <a:gridCol w="1176755"/>
                <a:gridCol w="1176755"/>
                <a:gridCol w="1176755"/>
                <a:gridCol w="1176755"/>
                <a:gridCol w="1176755"/>
              </a:tblGrid>
              <a:tr h="504056">
                <a:tc gridSpan="3">
                  <a:txBody>
                    <a:bodyPr/>
                    <a:lstStyle/>
                    <a:p>
                      <a:pPr algn="ctr" fontAlgn="ctr"/>
                      <a:r>
                        <a:rPr lang="ja-JP" altLang="en-US" sz="2000" u="none" strike="noStrike" dirty="0">
                          <a:effectLst/>
                          <a:latin typeface="+mj-ea"/>
                          <a:ea typeface="+mj-ea"/>
                        </a:rPr>
                        <a:t>　</a:t>
                      </a:r>
                      <a:endParaRPr lang="ja-JP" altLang="en-US" sz="2000" b="0" i="0" u="none" strike="noStrike" dirty="0">
                        <a:solidFill>
                          <a:srgbClr val="000000"/>
                        </a:solidFill>
                        <a:effectLst/>
                        <a:latin typeface="+mj-ea"/>
                        <a:ea typeface="+mj-ea"/>
                      </a:endParaRPr>
                    </a:p>
                  </a:txBody>
                  <a:tcPr marL="0" marR="0" marT="0"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1600" u="none" strike="noStrike" dirty="0">
                          <a:effectLst/>
                          <a:latin typeface="+mj-ea"/>
                          <a:ea typeface="+mj-ea"/>
                        </a:rPr>
                        <a:t>H28</a:t>
                      </a:r>
                      <a:endParaRPr lang="en-US" sz="16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u="none" strike="noStrike" dirty="0">
                          <a:effectLst/>
                          <a:latin typeface="+mj-ea"/>
                          <a:ea typeface="+mj-ea"/>
                        </a:rPr>
                        <a:t>H29</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u="none" strike="noStrike" dirty="0">
                          <a:effectLst/>
                          <a:latin typeface="+mj-ea"/>
                          <a:ea typeface="+mj-ea"/>
                        </a:rPr>
                        <a:t>H30</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u="none" strike="noStrike" dirty="0">
                          <a:effectLst/>
                          <a:latin typeface="+mj-ea"/>
                          <a:ea typeface="+mj-ea"/>
                        </a:rPr>
                        <a:t>H31</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u="none" strike="noStrike" dirty="0">
                          <a:effectLst/>
                          <a:latin typeface="+mj-ea"/>
                          <a:ea typeface="+mj-ea"/>
                        </a:rPr>
                        <a:t>H32</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u="none" strike="noStrike" dirty="0">
                          <a:effectLst/>
                          <a:latin typeface="+mj-ea"/>
                          <a:ea typeface="+mj-ea"/>
                        </a:rPr>
                        <a:t>H33</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r>
              <a:tr h="859431">
                <a:tc rowSpan="7">
                  <a:txBody>
                    <a:bodyPr/>
                    <a:lstStyle/>
                    <a:p>
                      <a:pPr algn="ctr" fontAlgn="ctr"/>
                      <a:r>
                        <a:rPr lang="ja-JP"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サービス管理責任者等</a:t>
                      </a:r>
                      <a:endPar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gridSpan="2">
                  <a:txBody>
                    <a:bodyPr/>
                    <a:lstStyle/>
                    <a:p>
                      <a:pPr algn="ctr" fontAlgn="ctr"/>
                      <a:r>
                        <a:rPr lang="ja-JP" altLang="en-US" sz="1600" u="none" strike="noStrike" dirty="0" smtClean="0">
                          <a:effectLst/>
                          <a:latin typeface="+mj-ea"/>
                          <a:ea typeface="+mj-ea"/>
                        </a:rPr>
                        <a:t>告示等改定</a:t>
                      </a:r>
                      <a:r>
                        <a:rPr lang="ja-JP" altLang="en-US" sz="2000" u="none" strike="noStrike" dirty="0">
                          <a:effectLst/>
                          <a:latin typeface="+mj-ea"/>
                          <a:ea typeface="+mj-ea"/>
                        </a:rPr>
                        <a:t>　</a:t>
                      </a:r>
                      <a:endParaRPr lang="ja-JP" altLang="en-US" sz="2000" b="0" i="0" u="none" strike="noStrike" dirty="0">
                        <a:solidFill>
                          <a:srgbClr val="000000"/>
                        </a:solidFill>
                        <a:effectLst/>
                        <a:latin typeface="+mj-ea"/>
                        <a:ea typeface="+mj-ea"/>
                      </a:endParaRPr>
                    </a:p>
                  </a:txBody>
                  <a:tcPr marL="0" marR="0" marT="0" marB="0" anchor="ctr"/>
                </a:tc>
                <a:tc hMerge="1">
                  <a:txBody>
                    <a:bodyPr/>
                    <a:lstStyle/>
                    <a:p>
                      <a:pPr algn="ctr" fontAlgn="ctr"/>
                      <a:endParaRPr lang="ja-JP" altLang="en-US" sz="1600" b="0" i="0" u="none" strike="noStrike" dirty="0">
                        <a:solidFill>
                          <a:srgbClr val="000000"/>
                        </a:solidFill>
                        <a:effectLst/>
                        <a:latin typeface="+mj-ea"/>
                        <a:ea typeface="+mj-ea"/>
                      </a:endParaRPr>
                    </a:p>
                  </a:txBody>
                  <a:tcPr marL="0" marR="0" marT="0" marB="0" anchor="ct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400" u="none" strike="noStrike" dirty="0" smtClean="0">
                          <a:effectLst/>
                          <a:latin typeface="+mj-ea"/>
                          <a:ea typeface="+mj-ea"/>
                        </a:rPr>
                        <a:t>告示等改定</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solidFill>
                  </a:tcPr>
                </a:tc>
                <a:tc>
                  <a:txBody>
                    <a:bodyPr/>
                    <a:lstStyle/>
                    <a:p>
                      <a:pPr algn="ctr" fontAlgn="ctr"/>
                      <a:endParaRPr lang="en-US" altLang="ja-JP" sz="1400" u="none" strike="noStrike" dirty="0" smtClean="0">
                        <a:effectLst/>
                        <a:latin typeface="+mj-ea"/>
                        <a:ea typeface="+mj-ea"/>
                      </a:endParaRPr>
                    </a:p>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28575" cap="flat" cmpd="sng" algn="ctr">
                      <a:solidFill>
                        <a:schemeClr val="tx1"/>
                      </a:solidFill>
                      <a:prstDash val="solid"/>
                      <a:round/>
                      <a:headEnd type="none" w="med" len="med"/>
                      <a:tailEnd type="none" w="med" len="med"/>
                    </a:lnR>
                    <a:solidFill>
                      <a:schemeClr val="bg1">
                        <a:lumMod val="85000"/>
                      </a:schemeClr>
                    </a:solidFill>
                  </a:tcPr>
                </a:tc>
              </a:tr>
              <a:tr h="820475">
                <a:tc vMerge="1">
                  <a:txBody>
                    <a:bodyPr/>
                    <a:lstStyle/>
                    <a:p>
                      <a:endParaRPr kumimoji="1" lang="ja-JP" altLang="en-US"/>
                    </a:p>
                  </a:txBody>
                  <a:tcPr/>
                </a:tc>
                <a:tc rowSpan="3">
                  <a:txBody>
                    <a:bodyPr/>
                    <a:lstStyle/>
                    <a:p>
                      <a:pPr algn="ctr" fontAlgn="ctr"/>
                      <a:r>
                        <a:rPr lang="ja-JP" altLang="en-US" sz="1400" u="none" strike="noStrike" dirty="0">
                          <a:effectLst/>
                          <a:latin typeface="+mj-ea"/>
                          <a:ea typeface="+mj-ea"/>
                        </a:rPr>
                        <a:t>国研修</a:t>
                      </a:r>
                      <a:endParaRPr lang="ja-JP" altLang="en-US" sz="1400" b="0" i="0" u="none" strike="noStrike" dirty="0">
                        <a:solidFill>
                          <a:srgbClr val="000000"/>
                        </a:solidFill>
                        <a:effectLst/>
                        <a:latin typeface="+mj-ea"/>
                        <a:ea typeface="+mj-ea"/>
                      </a:endParaRPr>
                    </a:p>
                  </a:txBody>
                  <a:tcPr marL="0" marR="0" marT="0" marB="0" vert="eaVert" anchor="ctr"/>
                </a:tc>
                <a:tc>
                  <a:txBody>
                    <a:bodyPr/>
                    <a:lstStyle/>
                    <a:p>
                      <a:pPr algn="ctr" fontAlgn="ctr"/>
                      <a:r>
                        <a:rPr lang="ja-JP" altLang="en-US" sz="1600" b="0" i="0" u="none" strike="noStrike" dirty="0" smtClean="0">
                          <a:solidFill>
                            <a:srgbClr val="000000"/>
                          </a:solidFill>
                          <a:effectLst/>
                          <a:latin typeface="+mj-ea"/>
                          <a:ea typeface="+mj-ea"/>
                        </a:rPr>
                        <a:t>現行研修</a:t>
                      </a:r>
                      <a:endParaRPr lang="ja-JP" altLang="en-US" sz="1600" b="0" i="0" u="none" strike="noStrike" dirty="0">
                        <a:solidFill>
                          <a:srgbClr val="000000"/>
                        </a:solidFill>
                        <a:effectLst/>
                        <a:latin typeface="+mj-ea"/>
                        <a:ea typeface="+mj-ea"/>
                      </a:endParaRPr>
                    </a:p>
                  </a:txBody>
                  <a:tcPr marL="0" marR="0" marT="0" marB="0" anchor="ctr"/>
                </a:tc>
                <a:tc>
                  <a:txBody>
                    <a:bodyPr/>
                    <a:lstStyle/>
                    <a:p>
                      <a:pPr algn="ctr" fontAlgn="ctr"/>
                      <a:r>
                        <a:rPr lang="en-US" altLang="ja-JP" sz="1400" u="none" strike="noStrike" dirty="0" smtClean="0">
                          <a:effectLst/>
                          <a:latin typeface="+mj-ea"/>
                          <a:ea typeface="+mj-ea"/>
                        </a:rPr>
                        <a:t>Point</a:t>
                      </a:r>
                    </a:p>
                    <a:p>
                      <a:pPr algn="ctr" fontAlgn="ctr"/>
                      <a:r>
                        <a:rPr lang="ja-JP" altLang="en-US" sz="1400" u="none" strike="noStrike" dirty="0" smtClean="0">
                          <a:effectLst/>
                          <a:latin typeface="+mj-ea"/>
                          <a:ea typeface="+mj-ea"/>
                        </a:rPr>
                        <a:t>旧カリキュラム</a:t>
                      </a: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28575" cap="flat" cmpd="sng" algn="ctr">
                      <a:solidFill>
                        <a:schemeClr val="tx1"/>
                      </a:solidFill>
                      <a:prstDash val="solid"/>
                      <a:round/>
                      <a:headEnd type="none" w="med" len="med"/>
                      <a:tailEnd type="none" w="med" len="med"/>
                    </a:lnR>
                    <a:solidFill>
                      <a:schemeClr val="bg1">
                        <a:lumMod val="85000"/>
                      </a:schemeClr>
                    </a:solidFill>
                  </a:tcPr>
                </a:tc>
              </a:tr>
              <a:tr h="82047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600" b="0" i="0" u="none" strike="noStrike" dirty="0" smtClean="0">
                          <a:solidFill>
                            <a:srgbClr val="000000"/>
                          </a:solidFill>
                          <a:effectLst/>
                          <a:latin typeface="+mj-ea"/>
                          <a:ea typeface="+mj-ea"/>
                        </a:rPr>
                        <a:t>基礎研修</a:t>
                      </a:r>
                      <a:endParaRPr lang="ja-JP" altLang="en-US" sz="1600" b="0" i="0" u="none" strike="noStrike" dirty="0">
                        <a:solidFill>
                          <a:srgbClr val="000000"/>
                        </a:solidFill>
                        <a:effectLst/>
                        <a:latin typeface="+mj-ea"/>
                        <a:ea typeface="+mj-ea"/>
                      </a:endParaRPr>
                    </a:p>
                  </a:txBody>
                  <a:tcPr marL="0" marR="0" marT="0" marB="0" anchor="ct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400" u="none" strike="noStrike" dirty="0">
                          <a:effectLst/>
                          <a:latin typeface="+mj-ea"/>
                          <a:ea typeface="+mj-ea"/>
                        </a:rPr>
                        <a:t>新カリキュラム確定部分伝達</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28575" cap="flat" cmpd="sng" algn="ctr">
                      <a:solidFill>
                        <a:schemeClr val="tx1"/>
                      </a:solidFill>
                      <a:prstDash val="solid"/>
                      <a:round/>
                      <a:headEnd type="none" w="med" len="med"/>
                      <a:tailEnd type="none" w="med" len="med"/>
                    </a:lnR>
                  </a:tcPr>
                </a:tc>
              </a:tr>
              <a:tr h="82047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400" b="0" i="0" u="none" strike="noStrike" dirty="0" smtClean="0">
                          <a:solidFill>
                            <a:schemeClr val="tx1"/>
                          </a:solidFill>
                          <a:effectLst/>
                          <a:latin typeface="+mj-ea"/>
                          <a:ea typeface="+mj-ea"/>
                        </a:rPr>
                        <a:t>実践研修</a:t>
                      </a:r>
                      <a:endParaRPr lang="en-US" altLang="ja-JP" sz="1400" b="0" i="0" u="none" strike="noStrike" dirty="0" smtClean="0">
                        <a:solidFill>
                          <a:schemeClr val="tx1"/>
                        </a:solidFill>
                        <a:effectLst/>
                        <a:latin typeface="+mj-ea"/>
                        <a:ea typeface="+mj-ea"/>
                      </a:endParaRPr>
                    </a:p>
                    <a:p>
                      <a:pPr algn="ctr" fontAlgn="ctr"/>
                      <a:r>
                        <a:rPr lang="ja-JP" altLang="en-US" sz="1400" b="0" i="0" u="none" strike="noStrike" dirty="0" smtClean="0">
                          <a:solidFill>
                            <a:schemeClr val="tx1"/>
                          </a:solidFill>
                          <a:effectLst/>
                          <a:latin typeface="+mj-ea"/>
                          <a:ea typeface="+mj-ea"/>
                        </a:rPr>
                        <a:t>（更新研修）</a:t>
                      </a:r>
                      <a:endParaRPr lang="ja-JP" altLang="en-US" sz="1400" b="0" i="0" u="none" strike="noStrike" dirty="0">
                        <a:solidFill>
                          <a:srgbClr val="000000"/>
                        </a:solidFill>
                        <a:effectLst/>
                        <a:latin typeface="+mj-ea"/>
                        <a:ea typeface="+mj-ea"/>
                      </a:endParaRPr>
                    </a:p>
                  </a:txBody>
                  <a:tcPr marL="0" marR="0" marT="0" marB="0" anchor="ct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28575" cap="flat" cmpd="sng" algn="ctr">
                      <a:solidFill>
                        <a:schemeClr val="tx1"/>
                      </a:solidFill>
                      <a:prstDash val="solid"/>
                      <a:round/>
                      <a:headEnd type="none" w="med" len="med"/>
                      <a:tailEnd type="none" w="med" len="med"/>
                    </a:lnR>
                  </a:tcPr>
                </a:tc>
              </a:tr>
              <a:tr h="820475">
                <a:tc vMerge="1">
                  <a:txBody>
                    <a:bodyPr/>
                    <a:lstStyle/>
                    <a:p>
                      <a:endParaRPr kumimoji="1" lang="ja-JP" altLang="en-US"/>
                    </a:p>
                  </a:txBody>
                  <a:tcPr/>
                </a:tc>
                <a:tc rowSpan="3">
                  <a:txBody>
                    <a:bodyPr/>
                    <a:lstStyle/>
                    <a:p>
                      <a:pPr algn="ctr" fontAlgn="ctr"/>
                      <a:r>
                        <a:rPr lang="ja-JP" altLang="en-US" sz="1400" u="none" strike="noStrike" dirty="0">
                          <a:effectLst/>
                          <a:latin typeface="+mj-ea"/>
                          <a:ea typeface="+mj-ea"/>
                        </a:rPr>
                        <a:t>都道府県研修</a:t>
                      </a:r>
                      <a:endParaRPr lang="ja-JP" altLang="en-US" sz="1400" b="0" i="0" u="none" strike="noStrike" dirty="0">
                        <a:solidFill>
                          <a:srgbClr val="000000"/>
                        </a:solidFill>
                        <a:effectLst/>
                        <a:latin typeface="+mj-ea"/>
                        <a:ea typeface="+mj-ea"/>
                      </a:endParaRPr>
                    </a:p>
                  </a:txBody>
                  <a:tcPr marL="0" marR="0" marT="0" marB="0" vert="eaVert" anchor="ctr">
                    <a:lnB w="28575"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smtClean="0">
                          <a:solidFill>
                            <a:srgbClr val="000000"/>
                          </a:solidFill>
                          <a:effectLst/>
                          <a:latin typeface="+mj-ea"/>
                          <a:ea typeface="+mj-ea"/>
                        </a:rPr>
                        <a:t>現行研修</a:t>
                      </a:r>
                      <a:endParaRPr lang="ja-JP" altLang="en-US" sz="1600" b="0" i="0" u="none" strike="noStrike" dirty="0">
                        <a:solidFill>
                          <a:srgbClr val="000000"/>
                        </a:solidFill>
                        <a:effectLst/>
                        <a:latin typeface="+mj-ea"/>
                        <a:ea typeface="+mj-ea"/>
                      </a:endParaRPr>
                    </a:p>
                  </a:txBody>
                  <a:tcPr marL="0" marR="0" marT="0" marB="0" anchor="ct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28575" cap="flat" cmpd="sng" algn="ctr">
                      <a:solidFill>
                        <a:schemeClr val="tx1"/>
                      </a:solidFill>
                      <a:prstDash val="solid"/>
                      <a:round/>
                      <a:headEnd type="none" w="med" len="med"/>
                      <a:tailEnd type="none" w="med" len="med"/>
                    </a:lnR>
                    <a:solidFill>
                      <a:schemeClr val="bg1">
                        <a:lumMod val="85000"/>
                      </a:schemeClr>
                    </a:solidFill>
                  </a:tcPr>
                </a:tc>
              </a:tr>
              <a:tr h="82047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600" b="0" i="0" u="none" strike="noStrike" dirty="0" smtClean="0">
                          <a:solidFill>
                            <a:schemeClr val="tx1"/>
                          </a:solidFill>
                          <a:effectLst/>
                          <a:latin typeface="+mj-ea"/>
                          <a:ea typeface="+mj-ea"/>
                        </a:rPr>
                        <a:t>基礎研修</a:t>
                      </a:r>
                      <a:endParaRPr lang="ja-JP" altLang="en-US" sz="1600" b="0" i="0" u="none" strike="noStrike" dirty="0">
                        <a:solidFill>
                          <a:srgbClr val="000000"/>
                        </a:solidFill>
                        <a:effectLst/>
                        <a:latin typeface="+mj-ea"/>
                        <a:ea typeface="+mj-ea"/>
                      </a:endParaRPr>
                    </a:p>
                  </a:txBody>
                  <a:tcPr marL="0" marR="0" marT="0" marB="0" anchor="ct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28575" cap="flat" cmpd="sng" algn="ctr">
                      <a:solidFill>
                        <a:schemeClr val="tx1"/>
                      </a:solidFill>
                      <a:prstDash val="solid"/>
                      <a:round/>
                      <a:headEnd type="none" w="med" len="med"/>
                      <a:tailEnd type="none" w="med" len="med"/>
                    </a:lnR>
                  </a:tcPr>
                </a:tc>
              </a:tr>
              <a:tr h="82047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400" b="0" i="0" u="none" strike="noStrike" dirty="0" smtClean="0">
                          <a:solidFill>
                            <a:schemeClr val="tx1"/>
                          </a:solidFill>
                          <a:effectLst/>
                          <a:latin typeface="+mj-ea"/>
                          <a:ea typeface="+mj-ea"/>
                        </a:rPr>
                        <a:t>実践研修</a:t>
                      </a:r>
                      <a:endParaRPr lang="en-US" altLang="ja-JP" sz="1400" b="0" i="0" u="none" strike="noStrike" dirty="0" smtClean="0">
                        <a:solidFill>
                          <a:schemeClr val="tx1"/>
                        </a:solidFill>
                        <a:effectLst/>
                        <a:latin typeface="+mj-ea"/>
                        <a:ea typeface="+mj-ea"/>
                      </a:endParaRPr>
                    </a:p>
                    <a:p>
                      <a:pPr algn="ctr" fontAlgn="ctr"/>
                      <a:r>
                        <a:rPr lang="ja-JP" altLang="en-US" sz="1400" b="0" i="0" u="none" strike="noStrike" dirty="0" smtClean="0">
                          <a:solidFill>
                            <a:schemeClr val="tx1"/>
                          </a:solidFill>
                          <a:effectLst/>
                          <a:latin typeface="+mj-ea"/>
                          <a:ea typeface="+mj-ea"/>
                        </a:rPr>
                        <a:t>（更新研修）</a:t>
                      </a:r>
                      <a:endParaRPr lang="ja-JP" altLang="en-US" sz="1400" b="0" i="0" u="none" strike="noStrike" dirty="0">
                        <a:solidFill>
                          <a:srgbClr val="000000"/>
                        </a:solidFill>
                        <a:effectLst/>
                        <a:latin typeface="+mj-ea"/>
                        <a:ea typeface="+mj-ea"/>
                      </a:endParaRPr>
                    </a:p>
                  </a:txBody>
                  <a:tcPr marL="0" marR="0" marT="0" marB="0" anchor="ctr">
                    <a:lnB w="28575"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a:effectLst/>
                          <a:latin typeface="+mj-ea"/>
                          <a:ea typeface="+mj-ea"/>
                        </a:rPr>
                        <a:t>　</a:t>
                      </a:r>
                      <a:endParaRPr lang="ja-JP" altLang="en-US" sz="1400" b="0" i="0" u="none" strike="noStrike">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bl>
          </a:graphicData>
        </a:graphic>
      </p:graphicFrame>
      <p:cxnSp>
        <p:nvCxnSpPr>
          <p:cNvPr id="6" name="直線コネクタ 5"/>
          <p:cNvCxnSpPr/>
          <p:nvPr/>
        </p:nvCxnSpPr>
        <p:spPr>
          <a:xfrm>
            <a:off x="0" y="505816"/>
            <a:ext cx="9144000" cy="0"/>
          </a:xfrm>
          <a:prstGeom prst="line">
            <a:avLst/>
          </a:prstGeom>
          <a:ln/>
        </p:spPr>
        <p:style>
          <a:lnRef idx="2">
            <a:schemeClr val="accent3"/>
          </a:lnRef>
          <a:fillRef idx="0">
            <a:schemeClr val="accent3"/>
          </a:fillRef>
          <a:effectRef idx="1">
            <a:schemeClr val="accent3"/>
          </a:effectRef>
          <a:fontRef idx="minor">
            <a:schemeClr val="tx1"/>
          </a:fontRef>
        </p:style>
      </p:cxnSp>
      <p:sp>
        <p:nvSpPr>
          <p:cNvPr id="9" name="ホームベース 8"/>
          <p:cNvSpPr/>
          <p:nvPr/>
        </p:nvSpPr>
        <p:spPr>
          <a:xfrm>
            <a:off x="6732240" y="2852936"/>
            <a:ext cx="2304256"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a:latin typeface="+mj-ea"/>
              </a:rPr>
              <a:t>新カリキュラム</a:t>
            </a:r>
            <a:endParaRPr lang="en-US" altLang="ja-JP" sz="1400" dirty="0">
              <a:latin typeface="+mj-ea"/>
            </a:endParaRPr>
          </a:p>
          <a:p>
            <a:pPr algn="ctr" fontAlgn="ctr"/>
            <a:r>
              <a:rPr lang="en-US" altLang="ja-JP" sz="1400" dirty="0">
                <a:solidFill>
                  <a:srgbClr val="000000"/>
                </a:solidFill>
                <a:latin typeface="+mj-ea"/>
              </a:rPr>
              <a:t>Point</a:t>
            </a:r>
            <a:r>
              <a:rPr lang="ja-JP" altLang="en-US" sz="1400" dirty="0">
                <a:solidFill>
                  <a:srgbClr val="000000"/>
                </a:solidFill>
                <a:latin typeface="+mj-ea"/>
              </a:rPr>
              <a:t>研修</a:t>
            </a:r>
          </a:p>
        </p:txBody>
      </p:sp>
      <p:sp>
        <p:nvSpPr>
          <p:cNvPr id="11" name="ホームベース 10"/>
          <p:cNvSpPr/>
          <p:nvPr/>
        </p:nvSpPr>
        <p:spPr>
          <a:xfrm>
            <a:off x="5508104" y="5301208"/>
            <a:ext cx="3528392"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latin typeface="+mj-ea"/>
              </a:rPr>
              <a:t>新カリキュラムによる研修実施</a:t>
            </a:r>
            <a:endParaRPr lang="en-US" altLang="ja-JP" sz="1400" dirty="0" smtClean="0">
              <a:latin typeface="+mj-ea"/>
            </a:endParaRPr>
          </a:p>
          <a:p>
            <a:pPr algn="ctr" fontAlgn="ctr"/>
            <a:r>
              <a:rPr lang="ja-JP" altLang="en-US" sz="1400" dirty="0" smtClean="0">
                <a:solidFill>
                  <a:srgbClr val="000000"/>
                </a:solidFill>
                <a:latin typeface="+mj-ea"/>
              </a:rPr>
              <a:t>（統一研修）</a:t>
            </a:r>
            <a:endParaRPr lang="ja-JP" altLang="en-US" sz="1400" dirty="0">
              <a:solidFill>
                <a:srgbClr val="000000"/>
              </a:solidFill>
              <a:latin typeface="+mj-ea"/>
            </a:endParaRPr>
          </a:p>
        </p:txBody>
      </p:sp>
      <p:sp>
        <p:nvSpPr>
          <p:cNvPr id="13" name="ホームベース 12"/>
          <p:cNvSpPr/>
          <p:nvPr/>
        </p:nvSpPr>
        <p:spPr>
          <a:xfrm>
            <a:off x="2123728" y="4509120"/>
            <a:ext cx="3384376" cy="576064"/>
          </a:xfrm>
          <a:prstGeom prst="homePlate">
            <a:avLst/>
          </a:prstGeom>
        </p:spPr>
        <p:style>
          <a:lnRef idx="1">
            <a:schemeClr val="accent6"/>
          </a:lnRef>
          <a:fillRef idx="2">
            <a:schemeClr val="accent6"/>
          </a:fillRef>
          <a:effectRef idx="1">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latin typeface="+mj-ea"/>
              </a:rPr>
              <a:t>旧カリキュラムによる研修実施</a:t>
            </a:r>
            <a:endParaRPr lang="en-US" altLang="ja-JP" sz="1400" dirty="0" smtClean="0">
              <a:latin typeface="+mj-ea"/>
            </a:endParaRPr>
          </a:p>
          <a:p>
            <a:pPr algn="ctr" fontAlgn="ctr"/>
            <a:r>
              <a:rPr lang="ja-JP" altLang="en-US" sz="1400" dirty="0" smtClean="0">
                <a:solidFill>
                  <a:srgbClr val="000000"/>
                </a:solidFill>
                <a:latin typeface="+mj-ea"/>
              </a:rPr>
              <a:t>（分野別研修）</a:t>
            </a:r>
            <a:endParaRPr lang="en-US" altLang="ja-JP" sz="1400" dirty="0" smtClean="0">
              <a:solidFill>
                <a:srgbClr val="000000"/>
              </a:solidFill>
              <a:latin typeface="+mj-ea"/>
            </a:endParaRPr>
          </a:p>
        </p:txBody>
      </p:sp>
      <p:sp>
        <p:nvSpPr>
          <p:cNvPr id="16" name="ホームベース 15"/>
          <p:cNvSpPr/>
          <p:nvPr/>
        </p:nvSpPr>
        <p:spPr>
          <a:xfrm>
            <a:off x="4427984" y="2852936"/>
            <a:ext cx="2268484"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a:latin typeface="+mj-ea"/>
              </a:rPr>
              <a:t>新カリキュラム</a:t>
            </a:r>
            <a:endParaRPr lang="en-US" altLang="ja-JP" sz="1400" dirty="0">
              <a:latin typeface="+mj-ea"/>
            </a:endParaRPr>
          </a:p>
          <a:p>
            <a:pPr algn="ctr" fontAlgn="ctr"/>
            <a:r>
              <a:rPr lang="ja-JP" altLang="en-US" sz="1400" dirty="0">
                <a:solidFill>
                  <a:srgbClr val="000000"/>
                </a:solidFill>
                <a:latin typeface="+mj-ea"/>
              </a:rPr>
              <a:t>伝達研修</a:t>
            </a:r>
          </a:p>
        </p:txBody>
      </p:sp>
      <p:sp>
        <p:nvSpPr>
          <p:cNvPr id="17" name="ホームベース 16"/>
          <p:cNvSpPr/>
          <p:nvPr/>
        </p:nvSpPr>
        <p:spPr>
          <a:xfrm>
            <a:off x="4427984" y="3645024"/>
            <a:ext cx="2268484"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solidFill>
                  <a:srgbClr val="000000"/>
                </a:solidFill>
                <a:latin typeface="+mj-ea"/>
              </a:rPr>
              <a:t>新カリキュラム</a:t>
            </a:r>
            <a:endParaRPr lang="en-US" altLang="ja-JP" sz="1400" dirty="0" smtClean="0">
              <a:solidFill>
                <a:srgbClr val="000000"/>
              </a:solidFill>
              <a:latin typeface="+mj-ea"/>
            </a:endParaRPr>
          </a:p>
          <a:p>
            <a:pPr algn="ctr" fontAlgn="ctr"/>
            <a:r>
              <a:rPr lang="ja-JP" altLang="en-US" sz="1400" dirty="0" smtClean="0">
                <a:solidFill>
                  <a:srgbClr val="000000"/>
                </a:solidFill>
                <a:latin typeface="+mj-ea"/>
              </a:rPr>
              <a:t>伝達</a:t>
            </a:r>
            <a:r>
              <a:rPr lang="ja-JP" altLang="en-US" sz="1400" dirty="0">
                <a:solidFill>
                  <a:srgbClr val="000000"/>
                </a:solidFill>
                <a:latin typeface="+mj-ea"/>
              </a:rPr>
              <a:t>研修</a:t>
            </a:r>
          </a:p>
        </p:txBody>
      </p:sp>
      <p:sp>
        <p:nvSpPr>
          <p:cNvPr id="12" name="ホームベース 11"/>
          <p:cNvSpPr/>
          <p:nvPr/>
        </p:nvSpPr>
        <p:spPr>
          <a:xfrm>
            <a:off x="6732240" y="3645024"/>
            <a:ext cx="2304256"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a:latin typeface="+mj-ea"/>
              </a:rPr>
              <a:t>新カリキュラム</a:t>
            </a:r>
            <a:endParaRPr lang="en-US" altLang="ja-JP" sz="1400" dirty="0">
              <a:latin typeface="+mj-ea"/>
            </a:endParaRPr>
          </a:p>
          <a:p>
            <a:pPr algn="ctr" fontAlgn="ctr"/>
            <a:r>
              <a:rPr lang="en-US" altLang="ja-JP" sz="1400" dirty="0">
                <a:solidFill>
                  <a:srgbClr val="000000"/>
                </a:solidFill>
                <a:latin typeface="+mj-ea"/>
              </a:rPr>
              <a:t>Point</a:t>
            </a:r>
            <a:r>
              <a:rPr lang="ja-JP" altLang="en-US" sz="1400" dirty="0">
                <a:solidFill>
                  <a:srgbClr val="000000"/>
                </a:solidFill>
                <a:latin typeface="+mj-ea"/>
              </a:rPr>
              <a:t>研修</a:t>
            </a:r>
          </a:p>
        </p:txBody>
      </p:sp>
      <p:sp>
        <p:nvSpPr>
          <p:cNvPr id="14" name="ホームベース 13"/>
          <p:cNvSpPr/>
          <p:nvPr/>
        </p:nvSpPr>
        <p:spPr>
          <a:xfrm>
            <a:off x="5562226" y="6165304"/>
            <a:ext cx="3528392" cy="504056"/>
          </a:xfrm>
          <a:prstGeom prst="homePlate">
            <a:avLst/>
          </a:prstGeom>
        </p:spPr>
        <p:style>
          <a:lnRef idx="1">
            <a:schemeClr val="accent3"/>
          </a:lnRef>
          <a:fillRef idx="2">
            <a:schemeClr val="accent3"/>
          </a:fillRef>
          <a:effectRef idx="1">
            <a:schemeClr val="accent3"/>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latin typeface="+mj-ea"/>
              </a:rPr>
              <a:t>新カリキュラムによる研修実施</a:t>
            </a:r>
            <a:endParaRPr lang="en-US" altLang="ja-JP" sz="1400" dirty="0" smtClean="0">
              <a:latin typeface="+mj-ea"/>
            </a:endParaRPr>
          </a:p>
          <a:p>
            <a:pPr algn="ctr" fontAlgn="ctr"/>
            <a:r>
              <a:rPr lang="ja-JP" altLang="en-US" sz="1400" dirty="0" smtClean="0">
                <a:solidFill>
                  <a:srgbClr val="000000"/>
                </a:solidFill>
                <a:latin typeface="+mj-ea"/>
              </a:rPr>
              <a:t>（統一研修）</a:t>
            </a:r>
            <a:endParaRPr lang="ja-JP" altLang="en-US" sz="1400" dirty="0">
              <a:solidFill>
                <a:srgbClr val="000000"/>
              </a:solidFill>
              <a:latin typeface="+mj-ea"/>
            </a:endParaRPr>
          </a:p>
        </p:txBody>
      </p:sp>
    </p:spTree>
    <p:extLst>
      <p:ext uri="{BB962C8B-B14F-4D97-AF65-F5344CB8AC3E}">
        <p14:creationId xmlns:p14="http://schemas.microsoft.com/office/powerpoint/2010/main" val="24288742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solidFill>
                  <a:schemeClr val="bg2">
                    <a:lumMod val="25000"/>
                  </a:schemeClr>
                </a:solidFill>
              </a:rPr>
              <a:t>②本研修</a:t>
            </a:r>
            <a:r>
              <a:rPr lang="ja-JP" altLang="en-US" dirty="0">
                <a:solidFill>
                  <a:schemeClr val="bg2">
                    <a:lumMod val="25000"/>
                  </a:schemeClr>
                </a:solidFill>
              </a:rPr>
              <a:t>の</a:t>
            </a:r>
            <a:r>
              <a:rPr lang="ja-JP" altLang="en-US" dirty="0" smtClean="0">
                <a:solidFill>
                  <a:schemeClr val="bg2">
                    <a:lumMod val="25000"/>
                  </a:schemeClr>
                </a:solidFill>
              </a:rPr>
              <a:t>位置付け</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Tree>
    <p:extLst>
      <p:ext uri="{BB962C8B-B14F-4D97-AF65-F5344CB8AC3E}">
        <p14:creationId xmlns:p14="http://schemas.microsoft.com/office/powerpoint/2010/main" val="99814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504056"/>
          </a:xfrm>
        </p:spPr>
        <p:txBody>
          <a:bodyPr>
            <a:noAutofit/>
          </a:bodyPr>
          <a:lstStyle/>
          <a:p>
            <a:pPr algn="l"/>
            <a:r>
              <a:rPr lang="ja-JP" altLang="en-US" sz="3600" dirty="0" smtClean="0">
                <a:solidFill>
                  <a:schemeClr val="bg2">
                    <a:lumMod val="25000"/>
                  </a:schemeClr>
                </a:solidFill>
              </a:rPr>
              <a:t>１　経緯 </a:t>
            </a:r>
            <a:r>
              <a:rPr lang="ja-JP" altLang="en-US" sz="2800" dirty="0" smtClean="0">
                <a:solidFill>
                  <a:schemeClr val="bg2">
                    <a:lumMod val="25000"/>
                  </a:schemeClr>
                </a:solidFill>
              </a:rPr>
              <a:t>（平成１８年度</a:t>
            </a:r>
            <a:r>
              <a:rPr lang="ja-JP" altLang="en-US" sz="2800" dirty="0" smtClean="0">
                <a:solidFill>
                  <a:schemeClr val="bg2">
                    <a:lumMod val="25000"/>
                  </a:schemeClr>
                </a:solidFill>
              </a:rPr>
              <a:t>～</a:t>
            </a:r>
            <a:r>
              <a:rPr lang="ja-JP" altLang="en-US" sz="2800" dirty="0">
                <a:solidFill>
                  <a:schemeClr val="bg2">
                    <a:lumMod val="25000"/>
                  </a:schemeClr>
                </a:solidFill>
              </a:rPr>
              <a:t>２８</a:t>
            </a:r>
            <a:r>
              <a:rPr lang="ja-JP" altLang="en-US" sz="2800" dirty="0" smtClean="0">
                <a:solidFill>
                  <a:schemeClr val="bg2">
                    <a:lumMod val="25000"/>
                  </a:schemeClr>
                </a:solidFill>
              </a:rPr>
              <a:t>年度</a:t>
            </a:r>
            <a:r>
              <a:rPr lang="ja-JP" altLang="en-US" sz="2800" dirty="0" smtClean="0">
                <a:solidFill>
                  <a:schemeClr val="bg2">
                    <a:lumMod val="25000"/>
                  </a:schemeClr>
                </a:solidFill>
              </a:rPr>
              <a:t>）</a:t>
            </a:r>
            <a:endParaRPr kumimoji="1" lang="ja-JP" altLang="en-US" sz="2800" dirty="0">
              <a:solidFill>
                <a:schemeClr val="bg2">
                  <a:lumMod val="25000"/>
                </a:schemeClr>
              </a:solidFill>
            </a:endParaRPr>
          </a:p>
        </p:txBody>
      </p:sp>
      <p:sp>
        <p:nvSpPr>
          <p:cNvPr id="3" name="コンテンツ プレースホルダー 2"/>
          <p:cNvSpPr>
            <a:spLocks noGrp="1"/>
          </p:cNvSpPr>
          <p:nvPr>
            <p:ph idx="1"/>
          </p:nvPr>
        </p:nvSpPr>
        <p:spPr>
          <a:xfrm>
            <a:off x="72008" y="1052736"/>
            <a:ext cx="8964488" cy="4968552"/>
          </a:xfrm>
        </p:spPr>
        <p:style>
          <a:lnRef idx="2">
            <a:schemeClr val="dk1"/>
          </a:lnRef>
          <a:fillRef idx="1">
            <a:schemeClr val="lt1"/>
          </a:fillRef>
          <a:effectRef idx="0">
            <a:schemeClr val="dk1"/>
          </a:effectRef>
          <a:fontRef idx="minor">
            <a:schemeClr val="dk1"/>
          </a:fontRef>
        </p:style>
        <p:txBody>
          <a:bodyPr>
            <a:noAutofit/>
          </a:bodyPr>
          <a:lstStyle/>
          <a:p>
            <a:pPr marL="361950" lvl="1" indent="-346075">
              <a:lnSpc>
                <a:spcPct val="120000"/>
              </a:lnSpc>
              <a:buFont typeface="Wingdings" panose="05000000000000000000" pitchFamily="2" charset="2"/>
              <a:buChar char="u"/>
            </a:pPr>
            <a:r>
              <a:rPr lang="ja-JP" altLang="ja-JP" sz="2000" dirty="0"/>
              <a:t>当初は伝達研修として、都道府県研修と同様のカリキュラムで実施していたが、平成２２年度からは都道府県研修と一部内容が相違している。（「３留意点」を参照）</a:t>
            </a:r>
            <a:endParaRPr lang="ja-JP" altLang="ja-JP" sz="2000" strike="dblStrike" dirty="0"/>
          </a:p>
          <a:p>
            <a:pPr marL="361950" lvl="0" indent="-346075">
              <a:lnSpc>
                <a:spcPct val="120000"/>
              </a:lnSpc>
              <a:buFont typeface="Wingdings" panose="05000000000000000000" pitchFamily="2" charset="2"/>
              <a:buChar char="u"/>
            </a:pPr>
            <a:r>
              <a:rPr lang="ja-JP" altLang="ja-JP" sz="2000" dirty="0"/>
              <a:t>平成２２年度から、分野ごとの演習方法やテキストの内容について統一化を図っている。</a:t>
            </a:r>
            <a:endParaRPr lang="ja-JP" altLang="ja-JP" sz="2000" strike="dblStrike" dirty="0"/>
          </a:p>
          <a:p>
            <a:pPr marL="361950" lvl="0" indent="-346075">
              <a:lnSpc>
                <a:spcPct val="120000"/>
              </a:lnSpc>
              <a:buFont typeface="Wingdings" panose="05000000000000000000" pitchFamily="2" charset="2"/>
              <a:buChar char="u"/>
            </a:pPr>
            <a:r>
              <a:rPr lang="ja-JP" altLang="ja-JP" sz="2000" dirty="0"/>
              <a:t>平成２４年度から、児童発達支援管理責任者についても本研修の対象とした。</a:t>
            </a:r>
            <a:endParaRPr lang="ja-JP" altLang="ja-JP" sz="2000" strike="dblStrike" dirty="0"/>
          </a:p>
          <a:p>
            <a:pPr marL="361950" lvl="0" indent="-346075">
              <a:lnSpc>
                <a:spcPct val="120000"/>
              </a:lnSpc>
              <a:buFont typeface="Wingdings" panose="05000000000000000000" pitchFamily="2" charset="2"/>
              <a:buChar char="u"/>
            </a:pPr>
            <a:r>
              <a:rPr lang="ja-JP" altLang="ja-JP" sz="2000" dirty="0"/>
              <a:t>平成２５年度は、障害者総合支援法の改正に対応（相談支援専門員との連携）</a:t>
            </a:r>
            <a:endParaRPr lang="ja-JP" altLang="ja-JP" sz="2000" strike="dblStrike" dirty="0"/>
          </a:p>
          <a:p>
            <a:pPr marL="361950" lvl="0" indent="-346075">
              <a:lnSpc>
                <a:spcPct val="120000"/>
              </a:lnSpc>
              <a:buFont typeface="Wingdings" panose="05000000000000000000" pitchFamily="2" charset="2"/>
              <a:buChar char="u"/>
            </a:pPr>
            <a:r>
              <a:rPr lang="ja-JP" altLang="ja-JP" sz="2000" dirty="0"/>
              <a:t>Ｈ２６年度は、伝達研修部分が強い→情報交換・企画部分を一部強化する（全体で県発表、分野で意見交換）</a:t>
            </a:r>
            <a:endParaRPr lang="ja-JP" altLang="ja-JP" sz="2000" strike="dblStrike" dirty="0"/>
          </a:p>
          <a:p>
            <a:pPr marL="361950" lvl="1" indent="-346075">
              <a:lnSpc>
                <a:spcPct val="120000"/>
              </a:lnSpc>
              <a:buFont typeface="Wingdings" panose="05000000000000000000" pitchFamily="2" charset="2"/>
              <a:buChar char="u"/>
            </a:pPr>
            <a:r>
              <a:rPr lang="ja-JP" altLang="ja-JP" sz="2000" dirty="0"/>
              <a:t>Ｈ２６は、企画運営・情報交換を強化、講義・演習部分は、都道府県研修でのポイントを押さえた短縮版（資料は標準で作成）</a:t>
            </a:r>
            <a:endParaRPr lang="ja-JP" altLang="ja-JP" sz="2000" strike="dblStrike" dirty="0"/>
          </a:p>
          <a:p>
            <a:pPr marL="361950" lvl="1" indent="-346075">
              <a:lnSpc>
                <a:spcPct val="120000"/>
              </a:lnSpc>
              <a:buFont typeface="Wingdings" panose="05000000000000000000" pitchFamily="2" charset="2"/>
              <a:buChar char="u"/>
            </a:pPr>
            <a:r>
              <a:rPr lang="ja-JP" altLang="ja-JP" sz="2000" dirty="0"/>
              <a:t>Ｈ２７・２８は基本的にＨ２６を踏襲</a:t>
            </a:r>
            <a:endParaRPr lang="ja-JP" altLang="ja-JP" sz="2000" strike="dblStrike" dirty="0"/>
          </a:p>
          <a:p>
            <a:pPr marL="628650">
              <a:lnSpc>
                <a:spcPct val="120000"/>
              </a:lnSpc>
              <a:buFont typeface="Wingdings" panose="05000000000000000000" pitchFamily="2" charset="2"/>
              <a:buChar char="Ø"/>
            </a:pPr>
            <a:endParaRPr kumimoji="1" lang="en-US" altLang="ja-JP" sz="2000" dirty="0" smtClean="0">
              <a:solidFill>
                <a:schemeClr val="tx1">
                  <a:lumMod val="85000"/>
                  <a:lumOff val="15000"/>
                </a:schemeClr>
              </a:solidFill>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8</a:t>
            </a:fld>
            <a:endParaRPr kumimoji="1" lang="ja-JP" altLang="en-US"/>
          </a:p>
        </p:txBody>
      </p:sp>
    </p:spTree>
    <p:extLst>
      <p:ext uri="{BB962C8B-B14F-4D97-AF65-F5344CB8AC3E}">
        <p14:creationId xmlns:p14="http://schemas.microsoft.com/office/powerpoint/2010/main" val="57080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507288" cy="490066"/>
          </a:xfrm>
        </p:spPr>
        <p:txBody>
          <a:bodyPr>
            <a:noAutofit/>
          </a:bodyPr>
          <a:lstStyle/>
          <a:p>
            <a:pPr algn="l"/>
            <a:r>
              <a:rPr kumimoji="1" lang="ja-JP" altLang="en-US" sz="3600" dirty="0" smtClean="0">
                <a:solidFill>
                  <a:schemeClr val="bg2">
                    <a:lumMod val="25000"/>
                  </a:schemeClr>
                </a:solidFill>
              </a:rPr>
              <a:t>２　</a:t>
            </a:r>
            <a:r>
              <a:rPr kumimoji="1" lang="ja-JP" altLang="en-US" sz="3600" dirty="0" smtClean="0">
                <a:solidFill>
                  <a:schemeClr val="bg2">
                    <a:lumMod val="25000"/>
                  </a:schemeClr>
                </a:solidFill>
              </a:rPr>
              <a:t>平成</a:t>
            </a:r>
            <a:r>
              <a:rPr lang="ja-JP" altLang="en-US" sz="3600" dirty="0">
                <a:solidFill>
                  <a:schemeClr val="bg2">
                    <a:lumMod val="25000"/>
                  </a:schemeClr>
                </a:solidFill>
              </a:rPr>
              <a:t>２９</a:t>
            </a:r>
            <a:r>
              <a:rPr kumimoji="1" lang="ja-JP" altLang="en-US" sz="3600" dirty="0" smtClean="0">
                <a:solidFill>
                  <a:schemeClr val="bg2">
                    <a:lumMod val="25000"/>
                  </a:schemeClr>
                </a:solidFill>
              </a:rPr>
              <a:t>年度</a:t>
            </a:r>
            <a:r>
              <a:rPr kumimoji="1" lang="ja-JP" altLang="en-US" sz="3600" dirty="0" smtClean="0">
                <a:solidFill>
                  <a:schemeClr val="bg2">
                    <a:lumMod val="25000"/>
                  </a:schemeClr>
                </a:solidFill>
              </a:rPr>
              <a:t>研修の位置づけ</a:t>
            </a:r>
            <a:endParaRPr kumimoji="1" lang="ja-JP" altLang="en-US" sz="3600" dirty="0">
              <a:solidFill>
                <a:schemeClr val="bg2">
                  <a:lumMod val="25000"/>
                </a:schemeClr>
              </a:solidFill>
            </a:endParaRPr>
          </a:p>
        </p:txBody>
      </p:sp>
      <p:sp>
        <p:nvSpPr>
          <p:cNvPr id="3" name="コンテンツ プレースホルダー 2"/>
          <p:cNvSpPr>
            <a:spLocks noGrp="1"/>
          </p:cNvSpPr>
          <p:nvPr>
            <p:ph idx="1"/>
          </p:nvPr>
        </p:nvSpPr>
        <p:spPr>
          <a:xfrm>
            <a:off x="72008" y="836712"/>
            <a:ext cx="8964488" cy="3528392"/>
          </a:xfrm>
        </p:spPr>
        <p:style>
          <a:lnRef idx="2">
            <a:schemeClr val="dk1"/>
          </a:lnRef>
          <a:fillRef idx="1">
            <a:schemeClr val="lt1"/>
          </a:fillRef>
          <a:effectRef idx="0">
            <a:schemeClr val="dk1"/>
          </a:effectRef>
          <a:fontRef idx="minor">
            <a:schemeClr val="dk1"/>
          </a:fontRef>
        </p:style>
        <p:txBody>
          <a:bodyPr>
            <a:noAutofit/>
          </a:bodyPr>
          <a:lstStyle/>
          <a:p>
            <a:pPr>
              <a:buFont typeface="Wingdings" panose="05000000000000000000" pitchFamily="2" charset="2"/>
              <a:buChar char="u"/>
            </a:pPr>
            <a:r>
              <a:rPr lang="ja-JP" altLang="ja-JP" sz="2800" u="sng" dirty="0" smtClean="0"/>
              <a:t>平成</a:t>
            </a:r>
            <a:r>
              <a:rPr lang="ja-JP" altLang="ja-JP" sz="2800" u="sng" dirty="0"/>
              <a:t>３１年度以降に各都道府県による研修事業が新制度へ円滑に移行するための研修と位置付け</a:t>
            </a:r>
            <a:r>
              <a:rPr lang="ja-JP" altLang="ja-JP" sz="2800" dirty="0"/>
              <a:t>、以下の内容を中心とし実施する。</a:t>
            </a:r>
            <a:endParaRPr lang="ja-JP" altLang="ja-JP" sz="2800" strike="dblStrike" dirty="0"/>
          </a:p>
          <a:p>
            <a:pPr lvl="1">
              <a:buFont typeface="Wingdings" panose="05000000000000000000" pitchFamily="2" charset="2"/>
              <a:buChar char="Ø"/>
            </a:pPr>
            <a:r>
              <a:rPr lang="ja-JP" altLang="ja-JP" dirty="0"/>
              <a:t>平成３０年度のサービス管理責任者等養成研修カリキュラム改定に関する情報提供</a:t>
            </a:r>
            <a:endParaRPr lang="ja-JP" altLang="ja-JP" strike="dblStrike" dirty="0"/>
          </a:p>
          <a:p>
            <a:pPr lvl="1">
              <a:buFont typeface="Wingdings" panose="05000000000000000000" pitchFamily="2" charset="2"/>
              <a:buChar char="Ø"/>
            </a:pPr>
            <a:r>
              <a:rPr lang="ja-JP" altLang="ja-JP" dirty="0"/>
              <a:t>厚生労働科学研究にて開発された全分野共通のモデル研修プログラムの一部</a:t>
            </a:r>
            <a:r>
              <a:rPr lang="ja-JP" altLang="ja-JP" dirty="0" smtClean="0"/>
              <a:t>実施</a:t>
            </a:r>
            <a:endParaRPr lang="ja-JP" altLang="ja-JP" strike="dblStrike" dirty="0"/>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sp>
        <p:nvSpPr>
          <p:cNvPr id="6" name="テキスト ボックス 5"/>
          <p:cNvSpPr txBox="1"/>
          <p:nvPr/>
        </p:nvSpPr>
        <p:spPr>
          <a:xfrm>
            <a:off x="107504" y="5498360"/>
            <a:ext cx="8928992" cy="1261884"/>
          </a:xfrm>
          <a:prstGeom prst="rect">
            <a:avLst/>
          </a:prstGeom>
          <a:noFill/>
        </p:spPr>
        <p:txBody>
          <a:bodyPr wrap="square" rtlCol="0">
            <a:spAutoFit/>
          </a:bodyPr>
          <a:lstStyle/>
          <a:p>
            <a:pPr algn="ctr"/>
            <a:r>
              <a:rPr lang="ja-JP" altLang="ja-JP" sz="2800" u="sng" dirty="0" smtClean="0"/>
              <a:t>本年度</a:t>
            </a:r>
            <a:r>
              <a:rPr lang="ja-JP" altLang="ja-JP" sz="2800" u="sng" dirty="0"/>
              <a:t>の研修は試行的要素を</a:t>
            </a:r>
            <a:r>
              <a:rPr lang="ja-JP" altLang="ja-JP" sz="2800" u="sng" dirty="0" smtClean="0"/>
              <a:t>含む</a:t>
            </a:r>
            <a:endParaRPr lang="ja-JP" altLang="ja-JP" sz="2800" u="sng" strike="dblStrike" dirty="0"/>
          </a:p>
          <a:p>
            <a:r>
              <a:rPr lang="ja-JP" altLang="ja-JP" sz="2400" dirty="0" smtClean="0"/>
              <a:t>※</a:t>
            </a:r>
            <a:r>
              <a:rPr lang="ja-JP" altLang="ja-JP" sz="2400" dirty="0"/>
              <a:t>平成２９年度及び３０年度における各都道府県研修は、現行の標準カリキュラムにより実施する。</a:t>
            </a:r>
            <a:endParaRPr lang="ja-JP" altLang="ja-JP" sz="2400" strike="dblStrike" dirty="0"/>
          </a:p>
        </p:txBody>
      </p:sp>
      <p:sp>
        <p:nvSpPr>
          <p:cNvPr id="8" name="下矢印 7"/>
          <p:cNvSpPr/>
          <p:nvPr/>
        </p:nvSpPr>
        <p:spPr>
          <a:xfrm>
            <a:off x="2591780" y="4581128"/>
            <a:ext cx="3960440"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958780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2871</TotalTime>
  <Words>2541</Words>
  <Application>Microsoft Office PowerPoint</Application>
  <PresentationFormat>画面に合わせる (4:3)</PresentationFormat>
  <Paragraphs>256</Paragraphs>
  <Slides>14</Slides>
  <Notes>2</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今後のサービス管理責任者・ 児童発達支援管理責任者研修について</vt:lpstr>
      <vt:lpstr>①　今後のサービス管理責任者・ 児童発達支援管理責任者研修について</vt:lpstr>
      <vt:lpstr>サービス管理責任者及び児童発達支援管理責任者の研修制度の見直しイメージ（案）</vt:lpstr>
      <vt:lpstr>　　　　　　サービス管理責任者基礎研修標準カリキュラム案 　　　　　　　　　　　　　　　　　　　　　　　　　　　　　平成28年度厚生労働科学研究より</vt:lpstr>
      <vt:lpstr>　　　　　　サービス管理責任者実践研修標準カリキュラム案 　　　　　　　　　　　　　　　　　　　　　　　　　　　　　平成28年度厚生労働科学研究より</vt:lpstr>
      <vt:lpstr>国及び都道府県研修における新カリキュラムの移行について（案）</vt:lpstr>
      <vt:lpstr>②本研修の位置付け</vt:lpstr>
      <vt:lpstr>１　経緯 （平成１８年度～２８年度）</vt:lpstr>
      <vt:lpstr>２　平成２９年度研修の位置づけ</vt:lpstr>
      <vt:lpstr>３　講義２・３について</vt:lpstr>
      <vt:lpstr>４　講義４～９について</vt:lpstr>
      <vt:lpstr>５　演習１・２について</vt:lpstr>
      <vt:lpstr>６　演習３・補足講義について</vt:lpstr>
      <vt:lpstr>７　演習４・全体のまとめについて</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平成２８年度相談支援従事者指導者養成研修  本研修の位置づけについて</dc:title>
  <dc:creator>大平 眞太郎(oohira-shintarou)</dc:creator>
  <cp:lastModifiedBy>厚生労働省ネットワークシステム</cp:lastModifiedBy>
  <cp:revision>182</cp:revision>
  <cp:lastPrinted>2016-05-09T08:10:12Z</cp:lastPrinted>
  <dcterms:created xsi:type="dcterms:W3CDTF">2016-04-12T03:51:30Z</dcterms:created>
  <dcterms:modified xsi:type="dcterms:W3CDTF">2017-08-28T08:54:09Z</dcterms:modified>
</cp:coreProperties>
</file>