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drawings/drawing2.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4355" r:id="rId4"/>
    <p:sldMasterId id="2147484368" r:id="rId5"/>
    <p:sldMasterId id="2147484406" r:id="rId6"/>
    <p:sldMasterId id="2147484431" r:id="rId7"/>
    <p:sldMasterId id="2147484443" r:id="rId8"/>
    <p:sldMasterId id="2147484470" r:id="rId9"/>
    <p:sldMasterId id="2147484495" r:id="rId10"/>
    <p:sldMasterId id="2147484698" r:id="rId11"/>
    <p:sldMasterId id="2147484712" r:id="rId12"/>
  </p:sldMasterIdLst>
  <p:notesMasterIdLst>
    <p:notesMasterId r:id="rId158"/>
  </p:notesMasterIdLst>
  <p:handoutMasterIdLst>
    <p:handoutMasterId r:id="rId159"/>
  </p:handoutMasterIdLst>
  <p:sldIdLst>
    <p:sldId id="1758" r:id="rId13"/>
    <p:sldId id="1543" r:id="rId14"/>
    <p:sldId id="1762" r:id="rId15"/>
    <p:sldId id="1474" r:id="rId16"/>
    <p:sldId id="2413" r:id="rId17"/>
    <p:sldId id="2414" r:id="rId18"/>
    <p:sldId id="2415" r:id="rId19"/>
    <p:sldId id="2416" r:id="rId20"/>
    <p:sldId id="2417" r:id="rId21"/>
    <p:sldId id="2418" r:id="rId22"/>
    <p:sldId id="2419" r:id="rId23"/>
    <p:sldId id="2420" r:id="rId24"/>
    <p:sldId id="2421" r:id="rId25"/>
    <p:sldId id="2422" r:id="rId26"/>
    <p:sldId id="2145" r:id="rId27"/>
    <p:sldId id="2424" r:id="rId28"/>
    <p:sldId id="2425" r:id="rId29"/>
    <p:sldId id="2426" r:id="rId30"/>
    <p:sldId id="2427" r:id="rId31"/>
    <p:sldId id="2428" r:id="rId32"/>
    <p:sldId id="2429" r:id="rId33"/>
    <p:sldId id="2430" r:id="rId34"/>
    <p:sldId id="2431" r:id="rId35"/>
    <p:sldId id="2432" r:id="rId36"/>
    <p:sldId id="2435" r:id="rId37"/>
    <p:sldId id="2445" r:id="rId38"/>
    <p:sldId id="2446" r:id="rId39"/>
    <p:sldId id="2410" r:id="rId40"/>
    <p:sldId id="2447" r:id="rId41"/>
    <p:sldId id="2448" r:id="rId42"/>
    <p:sldId id="2449" r:id="rId43"/>
    <p:sldId id="2450" r:id="rId44"/>
    <p:sldId id="2451" r:id="rId45"/>
    <p:sldId id="2452" r:id="rId46"/>
    <p:sldId id="2453" r:id="rId47"/>
    <p:sldId id="2454" r:id="rId48"/>
    <p:sldId id="2455" r:id="rId49"/>
    <p:sldId id="2456" r:id="rId50"/>
    <p:sldId id="2457" r:id="rId51"/>
    <p:sldId id="2458" r:id="rId52"/>
    <p:sldId id="2459" r:id="rId53"/>
    <p:sldId id="1834" r:id="rId54"/>
    <p:sldId id="1945" r:id="rId55"/>
    <p:sldId id="1835" r:id="rId56"/>
    <p:sldId id="1836" r:id="rId57"/>
    <p:sldId id="1837" r:id="rId58"/>
    <p:sldId id="1838" r:id="rId59"/>
    <p:sldId id="1839" r:id="rId60"/>
    <p:sldId id="1840" r:id="rId61"/>
    <p:sldId id="1841" r:id="rId62"/>
    <p:sldId id="1842" r:id="rId63"/>
    <p:sldId id="1946" r:id="rId64"/>
    <p:sldId id="1843" r:id="rId65"/>
    <p:sldId id="1844" r:id="rId66"/>
    <p:sldId id="1845" r:id="rId67"/>
    <p:sldId id="2048" r:id="rId68"/>
    <p:sldId id="2395" r:id="rId69"/>
    <p:sldId id="2396" r:id="rId70"/>
    <p:sldId id="1848" r:id="rId71"/>
    <p:sldId id="2169" r:id="rId72"/>
    <p:sldId id="1849" r:id="rId73"/>
    <p:sldId id="1850" r:id="rId74"/>
    <p:sldId id="1851" r:id="rId75"/>
    <p:sldId id="1852" r:id="rId76"/>
    <p:sldId id="1853" r:id="rId77"/>
    <p:sldId id="1854" r:id="rId78"/>
    <p:sldId id="1855" r:id="rId79"/>
    <p:sldId id="1856" r:id="rId80"/>
    <p:sldId id="1857" r:id="rId81"/>
    <p:sldId id="1947" r:id="rId82"/>
    <p:sldId id="2307" r:id="rId83"/>
    <p:sldId id="2308" r:id="rId84"/>
    <p:sldId id="2309" r:id="rId85"/>
    <p:sldId id="2310" r:id="rId86"/>
    <p:sldId id="2311" r:id="rId87"/>
    <p:sldId id="2312" r:id="rId88"/>
    <p:sldId id="2313" r:id="rId89"/>
    <p:sldId id="2314" r:id="rId90"/>
    <p:sldId id="2315" r:id="rId91"/>
    <p:sldId id="2316" r:id="rId92"/>
    <p:sldId id="2317" r:id="rId93"/>
    <p:sldId id="2318" r:id="rId94"/>
    <p:sldId id="2319" r:id="rId95"/>
    <p:sldId id="2320" r:id="rId96"/>
    <p:sldId id="2321" r:id="rId97"/>
    <p:sldId id="2322" r:id="rId98"/>
    <p:sldId id="2323" r:id="rId99"/>
    <p:sldId id="2324" r:id="rId100"/>
    <p:sldId id="2325" r:id="rId101"/>
    <p:sldId id="2326" r:id="rId102"/>
    <p:sldId id="2327" r:id="rId103"/>
    <p:sldId id="2328" r:id="rId104"/>
    <p:sldId id="2329" r:id="rId105"/>
    <p:sldId id="2330" r:id="rId106"/>
    <p:sldId id="2331" r:id="rId107"/>
    <p:sldId id="2332" r:id="rId108"/>
    <p:sldId id="2333" r:id="rId109"/>
    <p:sldId id="2334" r:id="rId110"/>
    <p:sldId id="2221" r:id="rId111"/>
    <p:sldId id="2222" r:id="rId112"/>
    <p:sldId id="2223" r:id="rId113"/>
    <p:sldId id="2224" r:id="rId114"/>
    <p:sldId id="2226" r:id="rId115"/>
    <p:sldId id="2364" r:id="rId116"/>
    <p:sldId id="2460" r:id="rId117"/>
    <p:sldId id="2462" r:id="rId118"/>
    <p:sldId id="2463" r:id="rId119"/>
    <p:sldId id="2476" r:id="rId120"/>
    <p:sldId id="2465" r:id="rId121"/>
    <p:sldId id="2466" r:id="rId122"/>
    <p:sldId id="2467" r:id="rId123"/>
    <p:sldId id="2468" r:id="rId124"/>
    <p:sldId id="2469" r:id="rId125"/>
    <p:sldId id="2470" r:id="rId126"/>
    <p:sldId id="2471" r:id="rId127"/>
    <p:sldId id="2472" r:id="rId128"/>
    <p:sldId id="2473" r:id="rId129"/>
    <p:sldId id="2474" r:id="rId130"/>
    <p:sldId id="2475" r:id="rId131"/>
    <p:sldId id="2253" r:id="rId132"/>
    <p:sldId id="2254" r:id="rId133"/>
    <p:sldId id="2255" r:id="rId134"/>
    <p:sldId id="2256" r:id="rId135"/>
    <p:sldId id="2258" r:id="rId136"/>
    <p:sldId id="2259" r:id="rId137"/>
    <p:sldId id="2261" r:id="rId138"/>
    <p:sldId id="2262" r:id="rId139"/>
    <p:sldId id="2398" r:id="rId140"/>
    <p:sldId id="2399" r:id="rId141"/>
    <p:sldId id="2266" r:id="rId142"/>
    <p:sldId id="2408" r:id="rId143"/>
    <p:sldId id="2409" r:id="rId144"/>
    <p:sldId id="2375" r:id="rId145"/>
    <p:sldId id="2376" r:id="rId146"/>
    <p:sldId id="2274" r:id="rId147"/>
    <p:sldId id="2275" r:id="rId148"/>
    <p:sldId id="2276" r:id="rId149"/>
    <p:sldId id="2277" r:id="rId150"/>
    <p:sldId id="2278" r:id="rId151"/>
    <p:sldId id="2279" r:id="rId152"/>
    <p:sldId id="2280" r:id="rId153"/>
    <p:sldId id="2281" r:id="rId154"/>
    <p:sldId id="2282" r:id="rId155"/>
    <p:sldId id="2290" r:id="rId156"/>
    <p:sldId id="2176" r:id="rId157"/>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3366FF"/>
    <a:srgbClr val="FF7C80"/>
    <a:srgbClr val="D6ECEE"/>
    <a:srgbClr val="CCFFFF"/>
    <a:srgbClr val="FFFFCC"/>
    <a:srgbClr val="FFFF99"/>
    <a:srgbClr val="3B8289"/>
    <a:srgbClr val="FCE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99081" autoAdjust="0"/>
  </p:normalViewPr>
  <p:slideViewPr>
    <p:cSldViewPr>
      <p:cViewPr varScale="1">
        <p:scale>
          <a:sx n="49" d="100"/>
          <a:sy n="49" d="100"/>
        </p:scale>
        <p:origin x="-102" y="-42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526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54" Type="http://schemas.openxmlformats.org/officeDocument/2006/relationships/slide" Target="slides/slide142.xml"/><Relationship Id="rId159" Type="http://schemas.openxmlformats.org/officeDocument/2006/relationships/handoutMaster" Target="handoutMasters/handoutMaster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160"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slide" Target="slides/slide14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slide" Target="slides/slide136.xml"/><Relationship Id="rId151" Type="http://schemas.openxmlformats.org/officeDocument/2006/relationships/slide" Target="slides/slide139.xml"/><Relationship Id="rId156"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v>セルフ率</c:v>
          </c:tx>
          <c:spPr>
            <a:solidFill>
              <a:schemeClr val="accent3">
                <a:lumMod val="40000"/>
                <a:lumOff val="60000"/>
              </a:schemeClr>
            </a:solidFill>
            <a:ln>
              <a:solidFill>
                <a:schemeClr val="bg1">
                  <a:lumMod val="50000"/>
                </a:schemeClr>
              </a:solidFill>
            </a:ln>
          </c:spPr>
          <c:invertIfNegative val="0"/>
          <c:dLbls>
            <c:txPr>
              <a:bodyPr/>
              <a:lstStyle/>
              <a:p>
                <a:pPr>
                  <a:defRPr sz="600"/>
                </a:pPr>
                <a:endParaRPr lang="ja-JP"/>
              </a:p>
            </c:txPr>
            <c:dLblPos val="inBase"/>
            <c:showLegendKey val="0"/>
            <c:showVal val="1"/>
            <c:showCatName val="0"/>
            <c:showSerName val="0"/>
            <c:showPercent val="0"/>
            <c:showBubbleSize val="0"/>
            <c:showLeaderLines val="0"/>
          </c:dLbls>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36</c:v>
                  </c:pt>
                  <c:pt idx="1">
                    <c:v>21</c:v>
                  </c:pt>
                  <c:pt idx="2">
                    <c:v>24</c:v>
                  </c:pt>
                  <c:pt idx="3">
                    <c:v>38</c:v>
                  </c:pt>
                  <c:pt idx="4">
                    <c:v>23</c:v>
                  </c:pt>
                  <c:pt idx="5">
                    <c:v>1</c:v>
                  </c:pt>
                  <c:pt idx="6">
                    <c:v>33</c:v>
                  </c:pt>
                  <c:pt idx="7">
                    <c:v>35</c:v>
                  </c:pt>
                  <c:pt idx="8">
                    <c:v>1</c:v>
                  </c:pt>
                  <c:pt idx="9">
                    <c:v>1</c:v>
                  </c:pt>
                  <c:pt idx="10">
                    <c:v>40</c:v>
                  </c:pt>
                  <c:pt idx="11">
                    <c:v>34</c:v>
                  </c:pt>
                  <c:pt idx="12">
                    <c:v>42</c:v>
                  </c:pt>
                  <c:pt idx="13">
                    <c:v>1</c:v>
                  </c:pt>
                  <c:pt idx="14">
                    <c:v>1</c:v>
                  </c:pt>
                  <c:pt idx="15">
                    <c:v>46</c:v>
                  </c:pt>
                  <c:pt idx="16">
                    <c:v>1</c:v>
                  </c:pt>
                  <c:pt idx="17">
                    <c:v>1</c:v>
                  </c:pt>
                  <c:pt idx="18">
                    <c:v>1</c:v>
                  </c:pt>
                  <c:pt idx="19">
                    <c:v>22</c:v>
                  </c:pt>
                  <c:pt idx="20">
                    <c:v>1</c:v>
                  </c:pt>
                  <c:pt idx="21">
                    <c:v>39</c:v>
                  </c:pt>
                  <c:pt idx="22">
                    <c:v>29</c:v>
                  </c:pt>
                  <c:pt idx="23">
                    <c:v>1</c:v>
                  </c:pt>
                  <c:pt idx="24">
                    <c:v>43</c:v>
                  </c:pt>
                  <c:pt idx="25">
                    <c:v>44</c:v>
                  </c:pt>
                  <c:pt idx="26">
                    <c:v>30</c:v>
                  </c:pt>
                  <c:pt idx="27">
                    <c:v>47</c:v>
                  </c:pt>
                  <c:pt idx="28">
                    <c:v>41</c:v>
                  </c:pt>
                  <c:pt idx="29">
                    <c:v>1</c:v>
                  </c:pt>
                  <c:pt idx="30">
                    <c:v>37</c:v>
                  </c:pt>
                  <c:pt idx="31">
                    <c:v>1</c:v>
                  </c:pt>
                  <c:pt idx="32">
                    <c:v>24</c:v>
                  </c:pt>
                  <c:pt idx="33">
                    <c:v>24</c:v>
                  </c:pt>
                  <c:pt idx="34">
                    <c:v>45</c:v>
                  </c:pt>
                  <c:pt idx="35">
                    <c:v>1</c:v>
                  </c:pt>
                  <c:pt idx="36">
                    <c:v>1</c:v>
                  </c:pt>
                  <c:pt idx="37">
                    <c:v>1</c:v>
                  </c:pt>
                  <c:pt idx="38">
                    <c:v>1</c:v>
                  </c:pt>
                  <c:pt idx="39">
                    <c:v>31</c:v>
                  </c:pt>
                  <c:pt idx="40">
                    <c:v>1</c:v>
                  </c:pt>
                  <c:pt idx="41">
                    <c:v>1</c:v>
                  </c:pt>
                  <c:pt idx="42">
                    <c:v>24</c:v>
                  </c:pt>
                  <c:pt idx="43">
                    <c:v>32</c:v>
                  </c:pt>
                  <c:pt idx="44">
                    <c:v>1</c:v>
                  </c:pt>
                  <c:pt idx="45">
                    <c:v>1</c:v>
                  </c:pt>
                  <c:pt idx="46">
                    <c:v>24</c:v>
                  </c:pt>
                </c:lvl>
              </c:multiLvlStrCache>
            </c:multiLvlStrRef>
          </c:cat>
          <c:val>
            <c:numRef>
              <c:f>'グラフ (H26.3)'!$E$2:$E$48</c:f>
              <c:numCache>
                <c:formatCode>0.0_ </c:formatCode>
                <c:ptCount val="47"/>
                <c:pt idx="0">
                  <c:v>52.948354974128677</c:v>
                </c:pt>
                <c:pt idx="1">
                  <c:v>0.3003003003003003</c:v>
                </c:pt>
                <c:pt idx="2">
                  <c:v>26.037906137184113</c:v>
                </c:pt>
                <c:pt idx="3">
                  <c:v>47.918412964515227</c:v>
                </c:pt>
                <c:pt idx="4">
                  <c:v>6.5088757396449708</c:v>
                </c:pt>
                <c:pt idx="5">
                  <c:v>1.0359869138495092</c:v>
                </c:pt>
                <c:pt idx="6">
                  <c:v>9.7650721766204356</c:v>
                </c:pt>
                <c:pt idx="7">
                  <c:v>26.9077695102959</c:v>
                </c:pt>
                <c:pt idx="8">
                  <c:v>20.516795865633075</c:v>
                </c:pt>
                <c:pt idx="9">
                  <c:v>8.6632057105775466</c:v>
                </c:pt>
                <c:pt idx="10">
                  <c:v>40.290469973890339</c:v>
                </c:pt>
                <c:pt idx="11">
                  <c:v>33.880633773910191</c:v>
                </c:pt>
                <c:pt idx="12">
                  <c:v>36.382007334780333</c:v>
                </c:pt>
                <c:pt idx="13">
                  <c:v>52.961744138214726</c:v>
                </c:pt>
                <c:pt idx="14">
                  <c:v>1.2127512127512128</c:v>
                </c:pt>
                <c:pt idx="15">
                  <c:v>1.5374331550802141</c:v>
                </c:pt>
                <c:pt idx="16">
                  <c:v>3.0480656506447832</c:v>
                </c:pt>
                <c:pt idx="17">
                  <c:v>7.8734363502575428</c:v>
                </c:pt>
                <c:pt idx="18">
                  <c:v>2.1630615640599005</c:v>
                </c:pt>
                <c:pt idx="19">
                  <c:v>2.178454192778275</c:v>
                </c:pt>
                <c:pt idx="20">
                  <c:v>7.5039246467817904</c:v>
                </c:pt>
                <c:pt idx="21">
                  <c:v>16.147569244914379</c:v>
                </c:pt>
                <c:pt idx="22">
                  <c:v>29.815448545587873</c:v>
                </c:pt>
                <c:pt idx="23">
                  <c:v>7.6173377789176708</c:v>
                </c:pt>
                <c:pt idx="24">
                  <c:v>14.839112777257107</c:v>
                </c:pt>
                <c:pt idx="25">
                  <c:v>46.232476635514018</c:v>
                </c:pt>
                <c:pt idx="26">
                  <c:v>46.492197515582866</c:v>
                </c:pt>
                <c:pt idx="27">
                  <c:v>27.100686833260269</c:v>
                </c:pt>
                <c:pt idx="28">
                  <c:v>23.888055972013994</c:v>
                </c:pt>
                <c:pt idx="29">
                  <c:v>47.058823529411761</c:v>
                </c:pt>
                <c:pt idx="30">
                  <c:v>7.3271413828689376</c:v>
                </c:pt>
                <c:pt idx="31">
                  <c:v>5.9001512859304084</c:v>
                </c:pt>
                <c:pt idx="32">
                  <c:v>32.541270635317659</c:v>
                </c:pt>
                <c:pt idx="33">
                  <c:v>37.495076801890512</c:v>
                </c:pt>
                <c:pt idx="34">
                  <c:v>0.15043249341857842</c:v>
                </c:pt>
                <c:pt idx="35">
                  <c:v>0.22796352583586624</c:v>
                </c:pt>
                <c:pt idx="36">
                  <c:v>0.52049446974625901</c:v>
                </c:pt>
                <c:pt idx="37">
                  <c:v>25.171080035703657</c:v>
                </c:pt>
                <c:pt idx="38">
                  <c:v>8.5943775100401609</c:v>
                </c:pt>
                <c:pt idx="39">
                  <c:v>17.294107870024099</c:v>
                </c:pt>
                <c:pt idx="40">
                  <c:v>19.596977329974809</c:v>
                </c:pt>
                <c:pt idx="41">
                  <c:v>14.144927536231883</c:v>
                </c:pt>
                <c:pt idx="42">
                  <c:v>3.3523868376332455</c:v>
                </c:pt>
                <c:pt idx="43">
                  <c:v>0</c:v>
                </c:pt>
                <c:pt idx="44">
                  <c:v>0.24067388688327318</c:v>
                </c:pt>
                <c:pt idx="45">
                  <c:v>2.4279783620581203</c:v>
                </c:pt>
                <c:pt idx="46">
                  <c:v>1.6488046166529264</c:v>
                </c:pt>
              </c:numCache>
            </c:numRef>
          </c:val>
        </c:ser>
        <c:ser>
          <c:idx val="0"/>
          <c:order val="1"/>
          <c:tx>
            <c:v>進捗率</c:v>
          </c:tx>
          <c:spPr>
            <a:solidFill>
              <a:schemeClr val="tx2">
                <a:lumMod val="20000"/>
                <a:lumOff val="80000"/>
              </a:schemeClr>
            </a:solidFill>
            <a:ln>
              <a:solidFill>
                <a:schemeClr val="bg1">
                  <a:lumMod val="50000"/>
                </a:schemeClr>
              </a:solidFill>
            </a:ln>
          </c:spPr>
          <c:invertIfNegative val="0"/>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36</c:v>
                  </c:pt>
                  <c:pt idx="1">
                    <c:v>21</c:v>
                  </c:pt>
                  <c:pt idx="2">
                    <c:v>24</c:v>
                  </c:pt>
                  <c:pt idx="3">
                    <c:v>38</c:v>
                  </c:pt>
                  <c:pt idx="4">
                    <c:v>23</c:v>
                  </c:pt>
                  <c:pt idx="5">
                    <c:v>1</c:v>
                  </c:pt>
                  <c:pt idx="6">
                    <c:v>33</c:v>
                  </c:pt>
                  <c:pt idx="7">
                    <c:v>35</c:v>
                  </c:pt>
                  <c:pt idx="8">
                    <c:v>1</c:v>
                  </c:pt>
                  <c:pt idx="9">
                    <c:v>1</c:v>
                  </c:pt>
                  <c:pt idx="10">
                    <c:v>40</c:v>
                  </c:pt>
                  <c:pt idx="11">
                    <c:v>34</c:v>
                  </c:pt>
                  <c:pt idx="12">
                    <c:v>42</c:v>
                  </c:pt>
                  <c:pt idx="13">
                    <c:v>1</c:v>
                  </c:pt>
                  <c:pt idx="14">
                    <c:v>1</c:v>
                  </c:pt>
                  <c:pt idx="15">
                    <c:v>46</c:v>
                  </c:pt>
                  <c:pt idx="16">
                    <c:v>1</c:v>
                  </c:pt>
                  <c:pt idx="17">
                    <c:v>1</c:v>
                  </c:pt>
                  <c:pt idx="18">
                    <c:v>1</c:v>
                  </c:pt>
                  <c:pt idx="19">
                    <c:v>22</c:v>
                  </c:pt>
                  <c:pt idx="20">
                    <c:v>1</c:v>
                  </c:pt>
                  <c:pt idx="21">
                    <c:v>39</c:v>
                  </c:pt>
                  <c:pt idx="22">
                    <c:v>29</c:v>
                  </c:pt>
                  <c:pt idx="23">
                    <c:v>1</c:v>
                  </c:pt>
                  <c:pt idx="24">
                    <c:v>43</c:v>
                  </c:pt>
                  <c:pt idx="25">
                    <c:v>44</c:v>
                  </c:pt>
                  <c:pt idx="26">
                    <c:v>30</c:v>
                  </c:pt>
                  <c:pt idx="27">
                    <c:v>47</c:v>
                  </c:pt>
                  <c:pt idx="28">
                    <c:v>41</c:v>
                  </c:pt>
                  <c:pt idx="29">
                    <c:v>1</c:v>
                  </c:pt>
                  <c:pt idx="30">
                    <c:v>37</c:v>
                  </c:pt>
                  <c:pt idx="31">
                    <c:v>1</c:v>
                  </c:pt>
                  <c:pt idx="32">
                    <c:v>24</c:v>
                  </c:pt>
                  <c:pt idx="33">
                    <c:v>24</c:v>
                  </c:pt>
                  <c:pt idx="34">
                    <c:v>45</c:v>
                  </c:pt>
                  <c:pt idx="35">
                    <c:v>1</c:v>
                  </c:pt>
                  <c:pt idx="36">
                    <c:v>1</c:v>
                  </c:pt>
                  <c:pt idx="37">
                    <c:v>1</c:v>
                  </c:pt>
                  <c:pt idx="38">
                    <c:v>1</c:v>
                  </c:pt>
                  <c:pt idx="39">
                    <c:v>31</c:v>
                  </c:pt>
                  <c:pt idx="40">
                    <c:v>1</c:v>
                  </c:pt>
                  <c:pt idx="41">
                    <c:v>1</c:v>
                  </c:pt>
                  <c:pt idx="42">
                    <c:v>24</c:v>
                  </c:pt>
                  <c:pt idx="43">
                    <c:v>32</c:v>
                  </c:pt>
                  <c:pt idx="44">
                    <c:v>1</c:v>
                  </c:pt>
                  <c:pt idx="45">
                    <c:v>1</c:v>
                  </c:pt>
                  <c:pt idx="46">
                    <c:v>24</c:v>
                  </c:pt>
                </c:lvl>
              </c:multiLvlStrCache>
            </c:multiLvlStrRef>
          </c:cat>
          <c:val>
            <c:numRef>
              <c:f>'グラフ (H26.3)'!$H$2:$H$48</c:f>
              <c:numCache>
                <c:formatCode>0.0_ </c:formatCode>
                <c:ptCount val="47"/>
                <c:pt idx="0">
                  <c:v>46.667497201898556</c:v>
                </c:pt>
                <c:pt idx="1">
                  <c:v>99.649674687193439</c:v>
                </c:pt>
                <c:pt idx="2">
                  <c:v>73.862093862815897</c:v>
                </c:pt>
                <c:pt idx="3">
                  <c:v>51.608839538265642</c:v>
                </c:pt>
                <c:pt idx="4">
                  <c:v>93.392602092867349</c:v>
                </c:pt>
                <c:pt idx="5">
                  <c:v>98.964013086150487</c:v>
                </c:pt>
                <c:pt idx="6">
                  <c:v>89.98083409102496</c:v>
                </c:pt>
                <c:pt idx="7">
                  <c:v>72.730161524186855</c:v>
                </c:pt>
                <c:pt idx="8">
                  <c:v>79.483204134366929</c:v>
                </c:pt>
                <c:pt idx="9">
                  <c:v>91.336794289422457</c:v>
                </c:pt>
                <c:pt idx="10">
                  <c:v>58.876129265530324</c:v>
                </c:pt>
                <c:pt idx="11">
                  <c:v>65.841019930551539</c:v>
                </c:pt>
                <c:pt idx="12">
                  <c:v>62.687432475400222</c:v>
                </c:pt>
                <c:pt idx="13">
                  <c:v>47.038255861785274</c:v>
                </c:pt>
                <c:pt idx="14">
                  <c:v>98.787248787248785</c:v>
                </c:pt>
                <c:pt idx="15">
                  <c:v>95.858400178253135</c:v>
                </c:pt>
                <c:pt idx="16">
                  <c:v>96.951934349355213</c:v>
                </c:pt>
                <c:pt idx="17">
                  <c:v>92.126563649742451</c:v>
                </c:pt>
                <c:pt idx="18">
                  <c:v>97.836938435940098</c:v>
                </c:pt>
                <c:pt idx="19">
                  <c:v>97.761897730872192</c:v>
                </c:pt>
                <c:pt idx="20">
                  <c:v>92.496075353218203</c:v>
                </c:pt>
                <c:pt idx="21">
                  <c:v>83.246993240806432</c:v>
                </c:pt>
                <c:pt idx="22">
                  <c:v>70.074674760479766</c:v>
                </c:pt>
                <c:pt idx="23">
                  <c:v>92.382662221082327</c:v>
                </c:pt>
                <c:pt idx="24">
                  <c:v>83.774565596125512</c:v>
                </c:pt>
                <c:pt idx="25">
                  <c:v>52.21490691825251</c:v>
                </c:pt>
                <c:pt idx="26">
                  <c:v>53.392996991415849</c:v>
                </c:pt>
                <c:pt idx="27">
                  <c:v>68.252201064740149</c:v>
                </c:pt>
                <c:pt idx="28">
                  <c:v>75.195875694240016</c:v>
                </c:pt>
                <c:pt idx="29">
                  <c:v>52.941176470588239</c:v>
                </c:pt>
                <c:pt idx="30">
                  <c:v>92.261758925455837</c:v>
                </c:pt>
                <c:pt idx="31">
                  <c:v>94.099848714069594</c:v>
                </c:pt>
                <c:pt idx="32">
                  <c:v>67.358729364682347</c:v>
                </c:pt>
                <c:pt idx="33">
                  <c:v>62.404923198109493</c:v>
                </c:pt>
                <c:pt idx="34">
                  <c:v>98.040114035384974</c:v>
                </c:pt>
                <c:pt idx="35">
                  <c:v>99.772036474164139</c:v>
                </c:pt>
                <c:pt idx="36">
                  <c:v>99.479505530253746</c:v>
                </c:pt>
                <c:pt idx="37">
                  <c:v>74.828919964296347</c:v>
                </c:pt>
                <c:pt idx="38">
                  <c:v>91.405622489959839</c:v>
                </c:pt>
                <c:pt idx="39">
                  <c:v>82.51511575306813</c:v>
                </c:pt>
                <c:pt idx="40">
                  <c:v>80.403022670025194</c:v>
                </c:pt>
                <c:pt idx="41">
                  <c:v>85.855072463768124</c:v>
                </c:pt>
                <c:pt idx="42">
                  <c:v>96.547613162366758</c:v>
                </c:pt>
                <c:pt idx="43">
                  <c:v>99.768089053803351</c:v>
                </c:pt>
                <c:pt idx="44">
                  <c:v>99.759326113116728</c:v>
                </c:pt>
                <c:pt idx="45">
                  <c:v>97.572021637941873</c:v>
                </c:pt>
                <c:pt idx="46">
                  <c:v>98.251195383347081</c:v>
                </c:pt>
              </c:numCache>
            </c:numRef>
          </c:val>
        </c:ser>
        <c:dLbls>
          <c:showLegendKey val="0"/>
          <c:showVal val="0"/>
          <c:showCatName val="0"/>
          <c:showSerName val="0"/>
          <c:showPercent val="0"/>
          <c:showBubbleSize val="0"/>
        </c:dLbls>
        <c:gapWidth val="150"/>
        <c:overlap val="100"/>
        <c:axId val="140711424"/>
        <c:axId val="140712960"/>
      </c:barChart>
      <c:lineChart>
        <c:grouping val="standard"/>
        <c:varyColors val="0"/>
        <c:ser>
          <c:idx val="1"/>
          <c:order val="2"/>
          <c:tx>
            <c:v>進捗率平均</c:v>
          </c:tx>
          <c:spPr>
            <a:ln w="19050">
              <a:solidFill>
                <a:srgbClr val="FF0000"/>
              </a:solidFill>
            </a:ln>
          </c:spPr>
          <c:marker>
            <c:symbol val="none"/>
          </c:marker>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36</c:v>
                  </c:pt>
                  <c:pt idx="1">
                    <c:v>21</c:v>
                  </c:pt>
                  <c:pt idx="2">
                    <c:v>24</c:v>
                  </c:pt>
                  <c:pt idx="3">
                    <c:v>38</c:v>
                  </c:pt>
                  <c:pt idx="4">
                    <c:v>23</c:v>
                  </c:pt>
                  <c:pt idx="5">
                    <c:v>1</c:v>
                  </c:pt>
                  <c:pt idx="6">
                    <c:v>33</c:v>
                  </c:pt>
                  <c:pt idx="7">
                    <c:v>35</c:v>
                  </c:pt>
                  <c:pt idx="8">
                    <c:v>1</c:v>
                  </c:pt>
                  <c:pt idx="9">
                    <c:v>1</c:v>
                  </c:pt>
                  <c:pt idx="10">
                    <c:v>40</c:v>
                  </c:pt>
                  <c:pt idx="11">
                    <c:v>34</c:v>
                  </c:pt>
                  <c:pt idx="12">
                    <c:v>42</c:v>
                  </c:pt>
                  <c:pt idx="13">
                    <c:v>1</c:v>
                  </c:pt>
                  <c:pt idx="14">
                    <c:v>1</c:v>
                  </c:pt>
                  <c:pt idx="15">
                    <c:v>46</c:v>
                  </c:pt>
                  <c:pt idx="16">
                    <c:v>1</c:v>
                  </c:pt>
                  <c:pt idx="17">
                    <c:v>1</c:v>
                  </c:pt>
                  <c:pt idx="18">
                    <c:v>1</c:v>
                  </c:pt>
                  <c:pt idx="19">
                    <c:v>22</c:v>
                  </c:pt>
                  <c:pt idx="20">
                    <c:v>1</c:v>
                  </c:pt>
                  <c:pt idx="21">
                    <c:v>39</c:v>
                  </c:pt>
                  <c:pt idx="22">
                    <c:v>29</c:v>
                  </c:pt>
                  <c:pt idx="23">
                    <c:v>1</c:v>
                  </c:pt>
                  <c:pt idx="24">
                    <c:v>43</c:v>
                  </c:pt>
                  <c:pt idx="25">
                    <c:v>44</c:v>
                  </c:pt>
                  <c:pt idx="26">
                    <c:v>30</c:v>
                  </c:pt>
                  <c:pt idx="27">
                    <c:v>47</c:v>
                  </c:pt>
                  <c:pt idx="28">
                    <c:v>41</c:v>
                  </c:pt>
                  <c:pt idx="29">
                    <c:v>1</c:v>
                  </c:pt>
                  <c:pt idx="30">
                    <c:v>37</c:v>
                  </c:pt>
                  <c:pt idx="31">
                    <c:v>1</c:v>
                  </c:pt>
                  <c:pt idx="32">
                    <c:v>24</c:v>
                  </c:pt>
                  <c:pt idx="33">
                    <c:v>24</c:v>
                  </c:pt>
                  <c:pt idx="34">
                    <c:v>45</c:v>
                  </c:pt>
                  <c:pt idx="35">
                    <c:v>1</c:v>
                  </c:pt>
                  <c:pt idx="36">
                    <c:v>1</c:v>
                  </c:pt>
                  <c:pt idx="37">
                    <c:v>1</c:v>
                  </c:pt>
                  <c:pt idx="38">
                    <c:v>1</c:v>
                  </c:pt>
                  <c:pt idx="39">
                    <c:v>31</c:v>
                  </c:pt>
                  <c:pt idx="40">
                    <c:v>1</c:v>
                  </c:pt>
                  <c:pt idx="41">
                    <c:v>1</c:v>
                  </c:pt>
                  <c:pt idx="42">
                    <c:v>24</c:v>
                  </c:pt>
                  <c:pt idx="43">
                    <c:v>32</c:v>
                  </c:pt>
                  <c:pt idx="44">
                    <c:v>1</c:v>
                  </c:pt>
                  <c:pt idx="45">
                    <c:v>1</c:v>
                  </c:pt>
                  <c:pt idx="46">
                    <c:v>24</c:v>
                  </c:pt>
                </c:lvl>
              </c:multiLvlStrCache>
            </c:multiLvlStrRef>
          </c:cat>
          <c:val>
            <c:numRef>
              <c:f>'グラフ (H26.3)'!$D$2:$D$48</c:f>
              <c:numCache>
                <c:formatCode>0.0_);[Red]\(0.0\)</c:formatCode>
                <c:ptCount val="47"/>
                <c:pt idx="0">
                  <c:v>99.5</c:v>
                </c:pt>
                <c:pt idx="1">
                  <c:v>99.5</c:v>
                </c:pt>
                <c:pt idx="2">
                  <c:v>99.5</c:v>
                </c:pt>
                <c:pt idx="3">
                  <c:v>99.5</c:v>
                </c:pt>
                <c:pt idx="4">
                  <c:v>99.5</c:v>
                </c:pt>
                <c:pt idx="5">
                  <c:v>99.5</c:v>
                </c:pt>
                <c:pt idx="6">
                  <c:v>99.5</c:v>
                </c:pt>
                <c:pt idx="7">
                  <c:v>99.5</c:v>
                </c:pt>
                <c:pt idx="8">
                  <c:v>99.5</c:v>
                </c:pt>
                <c:pt idx="9">
                  <c:v>99.5</c:v>
                </c:pt>
                <c:pt idx="10">
                  <c:v>99.5</c:v>
                </c:pt>
                <c:pt idx="11">
                  <c:v>99.5</c:v>
                </c:pt>
                <c:pt idx="12">
                  <c:v>99.5</c:v>
                </c:pt>
                <c:pt idx="13">
                  <c:v>99.5</c:v>
                </c:pt>
                <c:pt idx="14">
                  <c:v>99.5</c:v>
                </c:pt>
                <c:pt idx="15">
                  <c:v>99.5</c:v>
                </c:pt>
                <c:pt idx="16">
                  <c:v>99.5</c:v>
                </c:pt>
                <c:pt idx="17">
                  <c:v>99.5</c:v>
                </c:pt>
                <c:pt idx="18">
                  <c:v>99.5</c:v>
                </c:pt>
                <c:pt idx="19">
                  <c:v>99.5</c:v>
                </c:pt>
                <c:pt idx="20">
                  <c:v>99.5</c:v>
                </c:pt>
                <c:pt idx="21">
                  <c:v>99.5</c:v>
                </c:pt>
                <c:pt idx="22">
                  <c:v>99.5</c:v>
                </c:pt>
                <c:pt idx="23">
                  <c:v>99.5</c:v>
                </c:pt>
                <c:pt idx="24">
                  <c:v>99.5</c:v>
                </c:pt>
                <c:pt idx="25">
                  <c:v>99.5</c:v>
                </c:pt>
                <c:pt idx="26">
                  <c:v>99.5</c:v>
                </c:pt>
                <c:pt idx="27">
                  <c:v>99.5</c:v>
                </c:pt>
                <c:pt idx="28">
                  <c:v>99.5</c:v>
                </c:pt>
                <c:pt idx="29">
                  <c:v>99.5</c:v>
                </c:pt>
                <c:pt idx="30">
                  <c:v>99.5</c:v>
                </c:pt>
                <c:pt idx="31">
                  <c:v>99.5</c:v>
                </c:pt>
                <c:pt idx="32">
                  <c:v>99.5</c:v>
                </c:pt>
                <c:pt idx="33">
                  <c:v>99.5</c:v>
                </c:pt>
                <c:pt idx="34">
                  <c:v>99.5</c:v>
                </c:pt>
                <c:pt idx="35">
                  <c:v>99.5</c:v>
                </c:pt>
                <c:pt idx="36">
                  <c:v>99.5</c:v>
                </c:pt>
                <c:pt idx="37">
                  <c:v>99.5</c:v>
                </c:pt>
                <c:pt idx="38">
                  <c:v>99.5</c:v>
                </c:pt>
                <c:pt idx="39">
                  <c:v>99.5</c:v>
                </c:pt>
                <c:pt idx="40">
                  <c:v>99.5</c:v>
                </c:pt>
                <c:pt idx="41">
                  <c:v>99.5</c:v>
                </c:pt>
                <c:pt idx="42">
                  <c:v>99.5</c:v>
                </c:pt>
                <c:pt idx="43">
                  <c:v>99.5</c:v>
                </c:pt>
                <c:pt idx="44">
                  <c:v>99.5</c:v>
                </c:pt>
                <c:pt idx="45">
                  <c:v>99.5</c:v>
                </c:pt>
                <c:pt idx="46">
                  <c:v>99.5</c:v>
                </c:pt>
              </c:numCache>
            </c:numRef>
          </c:val>
          <c:smooth val="0"/>
        </c:ser>
        <c:ser>
          <c:idx val="3"/>
          <c:order val="3"/>
          <c:tx>
            <c:v>セルフ率平均</c:v>
          </c:tx>
          <c:spPr>
            <a:ln w="19050"/>
          </c:spPr>
          <c:marker>
            <c:symbol val="none"/>
          </c:marker>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36</c:v>
                  </c:pt>
                  <c:pt idx="1">
                    <c:v>21</c:v>
                  </c:pt>
                  <c:pt idx="2">
                    <c:v>24</c:v>
                  </c:pt>
                  <c:pt idx="3">
                    <c:v>38</c:v>
                  </c:pt>
                  <c:pt idx="4">
                    <c:v>23</c:v>
                  </c:pt>
                  <c:pt idx="5">
                    <c:v>1</c:v>
                  </c:pt>
                  <c:pt idx="6">
                    <c:v>33</c:v>
                  </c:pt>
                  <c:pt idx="7">
                    <c:v>35</c:v>
                  </c:pt>
                  <c:pt idx="8">
                    <c:v>1</c:v>
                  </c:pt>
                  <c:pt idx="9">
                    <c:v>1</c:v>
                  </c:pt>
                  <c:pt idx="10">
                    <c:v>40</c:v>
                  </c:pt>
                  <c:pt idx="11">
                    <c:v>34</c:v>
                  </c:pt>
                  <c:pt idx="12">
                    <c:v>42</c:v>
                  </c:pt>
                  <c:pt idx="13">
                    <c:v>1</c:v>
                  </c:pt>
                  <c:pt idx="14">
                    <c:v>1</c:v>
                  </c:pt>
                  <c:pt idx="15">
                    <c:v>46</c:v>
                  </c:pt>
                  <c:pt idx="16">
                    <c:v>1</c:v>
                  </c:pt>
                  <c:pt idx="17">
                    <c:v>1</c:v>
                  </c:pt>
                  <c:pt idx="18">
                    <c:v>1</c:v>
                  </c:pt>
                  <c:pt idx="19">
                    <c:v>22</c:v>
                  </c:pt>
                  <c:pt idx="20">
                    <c:v>1</c:v>
                  </c:pt>
                  <c:pt idx="21">
                    <c:v>39</c:v>
                  </c:pt>
                  <c:pt idx="22">
                    <c:v>29</c:v>
                  </c:pt>
                  <c:pt idx="23">
                    <c:v>1</c:v>
                  </c:pt>
                  <c:pt idx="24">
                    <c:v>43</c:v>
                  </c:pt>
                  <c:pt idx="25">
                    <c:v>44</c:v>
                  </c:pt>
                  <c:pt idx="26">
                    <c:v>30</c:v>
                  </c:pt>
                  <c:pt idx="27">
                    <c:v>47</c:v>
                  </c:pt>
                  <c:pt idx="28">
                    <c:v>41</c:v>
                  </c:pt>
                  <c:pt idx="29">
                    <c:v>1</c:v>
                  </c:pt>
                  <c:pt idx="30">
                    <c:v>37</c:v>
                  </c:pt>
                  <c:pt idx="31">
                    <c:v>1</c:v>
                  </c:pt>
                  <c:pt idx="32">
                    <c:v>24</c:v>
                  </c:pt>
                  <c:pt idx="33">
                    <c:v>24</c:v>
                  </c:pt>
                  <c:pt idx="34">
                    <c:v>45</c:v>
                  </c:pt>
                  <c:pt idx="35">
                    <c:v>1</c:v>
                  </c:pt>
                  <c:pt idx="36">
                    <c:v>1</c:v>
                  </c:pt>
                  <c:pt idx="37">
                    <c:v>1</c:v>
                  </c:pt>
                  <c:pt idx="38">
                    <c:v>1</c:v>
                  </c:pt>
                  <c:pt idx="39">
                    <c:v>31</c:v>
                  </c:pt>
                  <c:pt idx="40">
                    <c:v>1</c:v>
                  </c:pt>
                  <c:pt idx="41">
                    <c:v>1</c:v>
                  </c:pt>
                  <c:pt idx="42">
                    <c:v>24</c:v>
                  </c:pt>
                  <c:pt idx="43">
                    <c:v>32</c:v>
                  </c:pt>
                  <c:pt idx="44">
                    <c:v>1</c:v>
                  </c:pt>
                  <c:pt idx="45">
                    <c:v>1</c:v>
                  </c:pt>
                  <c:pt idx="46">
                    <c:v>24</c:v>
                  </c:pt>
                </c:lvl>
              </c:multiLvlStrCache>
            </c:multiLvlStrRef>
          </c:cat>
          <c:val>
            <c:numRef>
              <c:f>'グラフ (H26.3)'!$F$2:$F$48</c:f>
              <c:numCache>
                <c:formatCode>0.0_ </c:formatCode>
                <c:ptCount val="47"/>
                <c:pt idx="0">
                  <c:v>28.7</c:v>
                </c:pt>
                <c:pt idx="1">
                  <c:v>28.7</c:v>
                </c:pt>
                <c:pt idx="2">
                  <c:v>28.7</c:v>
                </c:pt>
                <c:pt idx="3">
                  <c:v>28.7</c:v>
                </c:pt>
                <c:pt idx="4">
                  <c:v>28.7</c:v>
                </c:pt>
                <c:pt idx="5">
                  <c:v>28.7</c:v>
                </c:pt>
                <c:pt idx="6">
                  <c:v>28.7</c:v>
                </c:pt>
                <c:pt idx="7">
                  <c:v>28.7</c:v>
                </c:pt>
                <c:pt idx="8">
                  <c:v>28.7</c:v>
                </c:pt>
                <c:pt idx="9">
                  <c:v>28.7</c:v>
                </c:pt>
                <c:pt idx="10">
                  <c:v>28.7</c:v>
                </c:pt>
                <c:pt idx="11">
                  <c:v>28.7</c:v>
                </c:pt>
                <c:pt idx="12">
                  <c:v>28.7</c:v>
                </c:pt>
                <c:pt idx="13">
                  <c:v>28.7</c:v>
                </c:pt>
                <c:pt idx="14">
                  <c:v>28.7</c:v>
                </c:pt>
                <c:pt idx="15">
                  <c:v>28.7</c:v>
                </c:pt>
                <c:pt idx="16">
                  <c:v>28.7</c:v>
                </c:pt>
                <c:pt idx="17">
                  <c:v>28.7</c:v>
                </c:pt>
                <c:pt idx="18">
                  <c:v>28.7</c:v>
                </c:pt>
                <c:pt idx="19">
                  <c:v>28.7</c:v>
                </c:pt>
                <c:pt idx="20">
                  <c:v>28.7</c:v>
                </c:pt>
                <c:pt idx="21">
                  <c:v>28.7</c:v>
                </c:pt>
                <c:pt idx="22">
                  <c:v>28.7</c:v>
                </c:pt>
                <c:pt idx="23">
                  <c:v>28.7</c:v>
                </c:pt>
                <c:pt idx="24">
                  <c:v>28.7</c:v>
                </c:pt>
                <c:pt idx="25">
                  <c:v>28.7</c:v>
                </c:pt>
                <c:pt idx="26">
                  <c:v>28.7</c:v>
                </c:pt>
                <c:pt idx="27">
                  <c:v>28.7</c:v>
                </c:pt>
                <c:pt idx="28">
                  <c:v>28.7</c:v>
                </c:pt>
                <c:pt idx="29">
                  <c:v>28.7</c:v>
                </c:pt>
                <c:pt idx="30">
                  <c:v>28.7</c:v>
                </c:pt>
                <c:pt idx="31">
                  <c:v>28.7</c:v>
                </c:pt>
                <c:pt idx="32">
                  <c:v>28.7</c:v>
                </c:pt>
                <c:pt idx="33">
                  <c:v>28.7</c:v>
                </c:pt>
                <c:pt idx="34">
                  <c:v>28.7</c:v>
                </c:pt>
                <c:pt idx="35">
                  <c:v>28.7</c:v>
                </c:pt>
                <c:pt idx="36">
                  <c:v>28.7</c:v>
                </c:pt>
                <c:pt idx="37">
                  <c:v>28.7</c:v>
                </c:pt>
                <c:pt idx="38">
                  <c:v>28.7</c:v>
                </c:pt>
                <c:pt idx="39">
                  <c:v>28.7</c:v>
                </c:pt>
                <c:pt idx="40">
                  <c:v>28.7</c:v>
                </c:pt>
                <c:pt idx="41">
                  <c:v>28.7</c:v>
                </c:pt>
                <c:pt idx="42">
                  <c:v>28.7</c:v>
                </c:pt>
                <c:pt idx="43">
                  <c:v>28.7</c:v>
                </c:pt>
                <c:pt idx="44">
                  <c:v>28.7</c:v>
                </c:pt>
                <c:pt idx="45">
                  <c:v>28.7</c:v>
                </c:pt>
                <c:pt idx="46">
                  <c:v>28.7</c:v>
                </c:pt>
              </c:numCache>
            </c:numRef>
          </c:val>
          <c:smooth val="0"/>
        </c:ser>
        <c:ser>
          <c:idx val="4"/>
          <c:order val="4"/>
          <c:tx>
            <c:v>合計</c:v>
          </c:tx>
          <c:spPr>
            <a:ln>
              <a:noFill/>
            </a:ln>
          </c:spPr>
          <c:marker>
            <c:symbol val="none"/>
          </c:marker>
          <c:dLbls>
            <c:dLbl>
              <c:idx val="38"/>
              <c:layout>
                <c:manualLayout>
                  <c:x val="-1.9801128967010452E-2"/>
                  <c:y val="-3.4575086805555544E-2"/>
                </c:manualLayout>
              </c:layout>
              <c:dLblPos val="r"/>
              <c:showLegendKey val="0"/>
              <c:showVal val="1"/>
              <c:showCatName val="0"/>
              <c:showSerName val="0"/>
              <c:showPercent val="0"/>
              <c:showBubbleSize val="0"/>
            </c:dLbl>
            <c:txPr>
              <a:bodyPr/>
              <a:lstStyle/>
              <a:p>
                <a:pPr>
                  <a:defRPr sz="600"/>
                </a:pPr>
                <a:endParaRPr lang="ja-JP"/>
              </a:p>
            </c:txPr>
            <c:dLblPos val="t"/>
            <c:showLegendKey val="0"/>
            <c:showVal val="1"/>
            <c:showCatName val="0"/>
            <c:showSerName val="0"/>
            <c:showPercent val="0"/>
            <c:showBubbleSize val="0"/>
            <c:showLeaderLines val="0"/>
          </c:dLbls>
          <c:cat>
            <c:multiLvlStrRef>
              <c:f>'グラフ (H26.3)'!$A$2:$B$48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36</c:v>
                  </c:pt>
                  <c:pt idx="1">
                    <c:v>21</c:v>
                  </c:pt>
                  <c:pt idx="2">
                    <c:v>24</c:v>
                  </c:pt>
                  <c:pt idx="3">
                    <c:v>38</c:v>
                  </c:pt>
                  <c:pt idx="4">
                    <c:v>23</c:v>
                  </c:pt>
                  <c:pt idx="5">
                    <c:v>1</c:v>
                  </c:pt>
                  <c:pt idx="6">
                    <c:v>33</c:v>
                  </c:pt>
                  <c:pt idx="7">
                    <c:v>35</c:v>
                  </c:pt>
                  <c:pt idx="8">
                    <c:v>1</c:v>
                  </c:pt>
                  <c:pt idx="9">
                    <c:v>1</c:v>
                  </c:pt>
                  <c:pt idx="10">
                    <c:v>40</c:v>
                  </c:pt>
                  <c:pt idx="11">
                    <c:v>34</c:v>
                  </c:pt>
                  <c:pt idx="12">
                    <c:v>42</c:v>
                  </c:pt>
                  <c:pt idx="13">
                    <c:v>1</c:v>
                  </c:pt>
                  <c:pt idx="14">
                    <c:v>1</c:v>
                  </c:pt>
                  <c:pt idx="15">
                    <c:v>46</c:v>
                  </c:pt>
                  <c:pt idx="16">
                    <c:v>1</c:v>
                  </c:pt>
                  <c:pt idx="17">
                    <c:v>1</c:v>
                  </c:pt>
                  <c:pt idx="18">
                    <c:v>1</c:v>
                  </c:pt>
                  <c:pt idx="19">
                    <c:v>22</c:v>
                  </c:pt>
                  <c:pt idx="20">
                    <c:v>1</c:v>
                  </c:pt>
                  <c:pt idx="21">
                    <c:v>39</c:v>
                  </c:pt>
                  <c:pt idx="22">
                    <c:v>29</c:v>
                  </c:pt>
                  <c:pt idx="23">
                    <c:v>1</c:v>
                  </c:pt>
                  <c:pt idx="24">
                    <c:v>43</c:v>
                  </c:pt>
                  <c:pt idx="25">
                    <c:v>44</c:v>
                  </c:pt>
                  <c:pt idx="26">
                    <c:v>30</c:v>
                  </c:pt>
                  <c:pt idx="27">
                    <c:v>47</c:v>
                  </c:pt>
                  <c:pt idx="28">
                    <c:v>41</c:v>
                  </c:pt>
                  <c:pt idx="29">
                    <c:v>1</c:v>
                  </c:pt>
                  <c:pt idx="30">
                    <c:v>37</c:v>
                  </c:pt>
                  <c:pt idx="31">
                    <c:v>1</c:v>
                  </c:pt>
                  <c:pt idx="32">
                    <c:v>24</c:v>
                  </c:pt>
                  <c:pt idx="33">
                    <c:v>24</c:v>
                  </c:pt>
                  <c:pt idx="34">
                    <c:v>45</c:v>
                  </c:pt>
                  <c:pt idx="35">
                    <c:v>1</c:v>
                  </c:pt>
                  <c:pt idx="36">
                    <c:v>1</c:v>
                  </c:pt>
                  <c:pt idx="37">
                    <c:v>1</c:v>
                  </c:pt>
                  <c:pt idx="38">
                    <c:v>1</c:v>
                  </c:pt>
                  <c:pt idx="39">
                    <c:v>31</c:v>
                  </c:pt>
                  <c:pt idx="40">
                    <c:v>1</c:v>
                  </c:pt>
                  <c:pt idx="41">
                    <c:v>1</c:v>
                  </c:pt>
                  <c:pt idx="42">
                    <c:v>24</c:v>
                  </c:pt>
                  <c:pt idx="43">
                    <c:v>32</c:v>
                  </c:pt>
                  <c:pt idx="44">
                    <c:v>1</c:v>
                  </c:pt>
                  <c:pt idx="45">
                    <c:v>1</c:v>
                  </c:pt>
                  <c:pt idx="46">
                    <c:v>24</c:v>
                  </c:pt>
                </c:lvl>
              </c:multiLvlStrCache>
            </c:multiLvlStrRef>
          </c:cat>
          <c:val>
            <c:numRef>
              <c:f>'グラフ (H26.3)'!$C$2:$C$48</c:f>
              <c:numCache>
                <c:formatCode>0.0_ </c:formatCode>
                <c:ptCount val="47"/>
                <c:pt idx="0">
                  <c:v>99.615852176027232</c:v>
                </c:pt>
                <c:pt idx="1">
                  <c:v>99.949974987493746</c:v>
                </c:pt>
                <c:pt idx="2">
                  <c:v>99.9</c:v>
                </c:pt>
                <c:pt idx="3">
                  <c:v>99.527252502780868</c:v>
                </c:pt>
                <c:pt idx="4">
                  <c:v>99.901477832512313</c:v>
                </c:pt>
                <c:pt idx="5">
                  <c:v>100</c:v>
                </c:pt>
                <c:pt idx="6">
                  <c:v>99.745906267645395</c:v>
                </c:pt>
                <c:pt idx="7">
                  <c:v>99.637931034482762</c:v>
                </c:pt>
                <c:pt idx="8">
                  <c:v>100</c:v>
                </c:pt>
                <c:pt idx="9">
                  <c:v>100</c:v>
                </c:pt>
                <c:pt idx="10">
                  <c:v>99.166599239420663</c:v>
                </c:pt>
                <c:pt idx="11">
                  <c:v>99.72165370446173</c:v>
                </c:pt>
                <c:pt idx="12">
                  <c:v>99.069439810180555</c:v>
                </c:pt>
                <c:pt idx="13">
                  <c:v>100</c:v>
                </c:pt>
                <c:pt idx="14">
                  <c:v>100</c:v>
                </c:pt>
                <c:pt idx="15">
                  <c:v>97.395833333333343</c:v>
                </c:pt>
                <c:pt idx="16">
                  <c:v>100</c:v>
                </c:pt>
                <c:pt idx="17">
                  <c:v>100</c:v>
                </c:pt>
                <c:pt idx="18">
                  <c:v>100</c:v>
                </c:pt>
                <c:pt idx="19">
                  <c:v>99.940351923650468</c:v>
                </c:pt>
                <c:pt idx="20">
                  <c:v>100</c:v>
                </c:pt>
                <c:pt idx="21">
                  <c:v>99.394562485720812</c:v>
                </c:pt>
                <c:pt idx="22">
                  <c:v>99.890123306067636</c:v>
                </c:pt>
                <c:pt idx="23">
                  <c:v>100</c:v>
                </c:pt>
                <c:pt idx="24">
                  <c:v>98.613678373382626</c:v>
                </c:pt>
                <c:pt idx="25">
                  <c:v>98.447383553766528</c:v>
                </c:pt>
                <c:pt idx="26">
                  <c:v>99.885194506998715</c:v>
                </c:pt>
                <c:pt idx="27">
                  <c:v>95.352887898000418</c:v>
                </c:pt>
                <c:pt idx="28">
                  <c:v>99.083931666254017</c:v>
                </c:pt>
                <c:pt idx="29">
                  <c:v>100</c:v>
                </c:pt>
                <c:pt idx="30">
                  <c:v>99.588900308324767</c:v>
                </c:pt>
                <c:pt idx="31">
                  <c:v>100</c:v>
                </c:pt>
                <c:pt idx="32">
                  <c:v>99.9</c:v>
                </c:pt>
                <c:pt idx="33">
                  <c:v>99.9</c:v>
                </c:pt>
                <c:pt idx="34">
                  <c:v>98.190546528803551</c:v>
                </c:pt>
                <c:pt idx="35">
                  <c:v>100</c:v>
                </c:pt>
                <c:pt idx="36">
                  <c:v>100</c:v>
                </c:pt>
                <c:pt idx="37">
                  <c:v>100</c:v>
                </c:pt>
                <c:pt idx="38">
                  <c:v>100</c:v>
                </c:pt>
                <c:pt idx="39">
                  <c:v>99.809223623092237</c:v>
                </c:pt>
                <c:pt idx="40">
                  <c:v>100</c:v>
                </c:pt>
                <c:pt idx="41">
                  <c:v>100</c:v>
                </c:pt>
                <c:pt idx="42">
                  <c:v>99.9</c:v>
                </c:pt>
                <c:pt idx="43">
                  <c:v>99.768089053803351</c:v>
                </c:pt>
                <c:pt idx="44">
                  <c:v>100</c:v>
                </c:pt>
                <c:pt idx="45">
                  <c:v>100</c:v>
                </c:pt>
                <c:pt idx="46">
                  <c:v>99.9</c:v>
                </c:pt>
              </c:numCache>
            </c:numRef>
          </c:val>
          <c:smooth val="0"/>
        </c:ser>
        <c:dLbls>
          <c:showLegendKey val="0"/>
          <c:showVal val="0"/>
          <c:showCatName val="0"/>
          <c:showSerName val="0"/>
          <c:showPercent val="0"/>
          <c:showBubbleSize val="0"/>
        </c:dLbls>
        <c:marker val="1"/>
        <c:smooth val="0"/>
        <c:axId val="140711424"/>
        <c:axId val="140712960"/>
      </c:lineChart>
      <c:catAx>
        <c:axId val="140711424"/>
        <c:scaling>
          <c:orientation val="minMax"/>
        </c:scaling>
        <c:delete val="0"/>
        <c:axPos val="b"/>
        <c:majorTickMark val="out"/>
        <c:minorTickMark val="none"/>
        <c:tickLblPos val="nextTo"/>
        <c:spPr>
          <a:ln>
            <a:noFill/>
          </a:ln>
        </c:spPr>
        <c:txPr>
          <a:bodyPr rot="0" vert="wordArtVertRtl"/>
          <a:lstStyle/>
          <a:p>
            <a:pPr>
              <a:defRPr sz="900" b="1">
                <a:latin typeface="HGｺﾞｼｯｸM" pitchFamily="49" charset="-128"/>
                <a:ea typeface="HGｺﾞｼｯｸM" pitchFamily="49" charset="-128"/>
              </a:defRPr>
            </a:pPr>
            <a:endParaRPr lang="ja-JP"/>
          </a:p>
        </c:txPr>
        <c:crossAx val="140712960"/>
        <c:crosses val="autoZero"/>
        <c:auto val="1"/>
        <c:lblAlgn val="ctr"/>
        <c:lblOffset val="100"/>
        <c:noMultiLvlLbl val="0"/>
      </c:catAx>
      <c:valAx>
        <c:axId val="140712960"/>
        <c:scaling>
          <c:orientation val="minMax"/>
          <c:max val="100"/>
          <c:min val="0"/>
        </c:scaling>
        <c:delete val="0"/>
        <c:axPos val="l"/>
        <c:majorGridlines/>
        <c:numFmt formatCode="0.0_ " sourceLinked="1"/>
        <c:majorTickMark val="out"/>
        <c:minorTickMark val="none"/>
        <c:tickLblPos val="nextTo"/>
        <c:txPr>
          <a:bodyPr/>
          <a:lstStyle/>
          <a:p>
            <a:pPr>
              <a:defRPr sz="900" b="1">
                <a:solidFill>
                  <a:schemeClr val="bg1"/>
                </a:solidFill>
                <a:latin typeface="+mj-ea"/>
                <a:ea typeface="+mj-ea"/>
              </a:defRPr>
            </a:pPr>
            <a:endParaRPr lang="ja-JP"/>
          </a:p>
        </c:txPr>
        <c:crossAx val="140711424"/>
        <c:crosses val="autoZero"/>
        <c:crossBetween val="between"/>
        <c:majorUnit val="400"/>
      </c:valAx>
    </c:plotArea>
    <c:legend>
      <c:legendPos val="r"/>
      <c:layout>
        <c:manualLayout>
          <c:xMode val="edge"/>
          <c:yMode val="edge"/>
          <c:x val="0.82353646456585394"/>
          <c:y val="0.16835677083333334"/>
          <c:w val="0.11453233355750972"/>
          <c:h val="0.24436284722222223"/>
        </c:manualLayout>
      </c:layout>
      <c:overlay val="1"/>
      <c:spPr>
        <a:solidFill>
          <a:schemeClr val="bg1">
            <a:lumMod val="95000"/>
          </a:schemeClr>
        </a:solidFill>
        <a:ln>
          <a:solidFill>
            <a:schemeClr val="bg1">
              <a:lumMod val="85000"/>
            </a:schemeClr>
          </a:solidFill>
        </a:ln>
      </c:sp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ja-JP" altLang="en-US" sz="2000" dirty="0" smtClean="0"/>
              <a:t>地域移行支援</a:t>
            </a:r>
            <a:endParaRPr lang="en-US" altLang="ja-JP" sz="2000" dirty="0"/>
          </a:p>
        </c:rich>
      </c:tx>
      <c:layout>
        <c:manualLayout>
          <c:xMode val="edge"/>
          <c:yMode val="edge"/>
          <c:x val="0.33153586233474058"/>
          <c:y val="0"/>
        </c:manualLayout>
      </c:layout>
      <c:overlay val="0"/>
    </c:title>
    <c:autoTitleDeleted val="0"/>
    <c:plotArea>
      <c:layout>
        <c:manualLayout>
          <c:layoutTarget val="inner"/>
          <c:xMode val="edge"/>
          <c:yMode val="edge"/>
          <c:x val="0.10410519358489359"/>
          <c:y val="0.1178357943590182"/>
          <c:w val="0.81743365614743368"/>
          <c:h val="0.8234903545302259"/>
        </c:manualLayout>
      </c:layout>
      <c:barChart>
        <c:barDir val="col"/>
        <c:grouping val="stacked"/>
        <c:varyColors val="0"/>
        <c:ser>
          <c:idx val="0"/>
          <c:order val="0"/>
          <c:tx>
            <c:strRef>
              <c:f>Sheet1!$B$1</c:f>
              <c:strCache>
                <c:ptCount val="1"/>
                <c:pt idx="0">
                  <c:v>身体</c:v>
                </c:pt>
              </c:strCache>
            </c:strRef>
          </c:tx>
          <c:spPr>
            <a:solidFill>
              <a:srgbClr val="FF99CC"/>
            </a:solidFill>
            <a:ln>
              <a:solidFill>
                <a:srgbClr val="000000"/>
              </a:solidFill>
            </a:ln>
          </c:spPr>
          <c:invertIfNegative val="0"/>
          <c:dLbls>
            <c:txPr>
              <a:bodyPr rot="-5400000"/>
              <a:lstStyle/>
              <a:p>
                <a:pPr>
                  <a:defRPr sz="800" baseline="0"/>
                </a:pPr>
                <a:endParaRPr lang="ja-JP"/>
              </a:p>
            </c:txPr>
            <c:showLegendKey val="0"/>
            <c:showVal val="1"/>
            <c:showCatName val="0"/>
            <c:showSerName val="0"/>
            <c:showPercent val="0"/>
            <c:showBubbleSize val="0"/>
            <c:showLeaderLines val="0"/>
          </c:dLbls>
          <c:cat>
            <c:strRef>
              <c:f>Sheet1!$A$2:$A$62</c:f>
              <c:strCache>
                <c:ptCount val="17"/>
                <c:pt idx="0">
                  <c:v>H24.4</c:v>
                </c:pt>
                <c:pt idx="1">
                  <c:v>H25.4</c:v>
                </c:pt>
                <c:pt idx="2">
                  <c:v>H26.4</c:v>
                </c:pt>
                <c:pt idx="3">
                  <c:v>H27.4</c:v>
                </c:pt>
                <c:pt idx="4">
                  <c:v>H28.4</c:v>
                </c:pt>
                <c:pt idx="5">
                  <c:v>H28.5</c:v>
                </c:pt>
                <c:pt idx="6">
                  <c:v>H28.6</c:v>
                </c:pt>
                <c:pt idx="7">
                  <c:v>H28.7</c:v>
                </c:pt>
                <c:pt idx="8">
                  <c:v>H28.8</c:v>
                </c:pt>
                <c:pt idx="9">
                  <c:v>H28.9</c:v>
                </c:pt>
                <c:pt idx="10">
                  <c:v>H28.10</c:v>
                </c:pt>
                <c:pt idx="11">
                  <c:v>H28.11</c:v>
                </c:pt>
                <c:pt idx="12">
                  <c:v>H28.12</c:v>
                </c:pt>
                <c:pt idx="13">
                  <c:v>H29.1</c:v>
                </c:pt>
                <c:pt idx="14">
                  <c:v>H29.2</c:v>
                </c:pt>
                <c:pt idx="15">
                  <c:v>H29.3</c:v>
                </c:pt>
                <c:pt idx="16">
                  <c:v>H29.4</c:v>
                </c:pt>
              </c:strCache>
            </c:strRef>
          </c:cat>
          <c:val>
            <c:numRef>
              <c:f>Sheet1!$B$2:$B$62</c:f>
              <c:numCache>
                <c:formatCode>General</c:formatCode>
                <c:ptCount val="17"/>
                <c:pt idx="0">
                  <c:v>12</c:v>
                </c:pt>
                <c:pt idx="1">
                  <c:v>25</c:v>
                </c:pt>
                <c:pt idx="2">
                  <c:v>29</c:v>
                </c:pt>
                <c:pt idx="3">
                  <c:v>38</c:v>
                </c:pt>
                <c:pt idx="4">
                  <c:v>19</c:v>
                </c:pt>
                <c:pt idx="5">
                  <c:v>17</c:v>
                </c:pt>
                <c:pt idx="6">
                  <c:v>15</c:v>
                </c:pt>
                <c:pt idx="7">
                  <c:v>20</c:v>
                </c:pt>
                <c:pt idx="8">
                  <c:v>14</c:v>
                </c:pt>
                <c:pt idx="9">
                  <c:v>14</c:v>
                </c:pt>
                <c:pt idx="10">
                  <c:v>15</c:v>
                </c:pt>
                <c:pt idx="11">
                  <c:v>13</c:v>
                </c:pt>
                <c:pt idx="12">
                  <c:v>15</c:v>
                </c:pt>
                <c:pt idx="13">
                  <c:v>17</c:v>
                </c:pt>
                <c:pt idx="14">
                  <c:v>12</c:v>
                </c:pt>
                <c:pt idx="15">
                  <c:v>14</c:v>
                </c:pt>
                <c:pt idx="16">
                  <c:v>14</c:v>
                </c:pt>
              </c:numCache>
            </c:numRef>
          </c:val>
        </c:ser>
        <c:ser>
          <c:idx val="1"/>
          <c:order val="1"/>
          <c:tx>
            <c:strRef>
              <c:f>Sheet1!$C$1</c:f>
              <c:strCache>
                <c:ptCount val="1"/>
                <c:pt idx="0">
                  <c:v>知的</c:v>
                </c:pt>
              </c:strCache>
            </c:strRef>
          </c:tx>
          <c:spPr>
            <a:solidFill>
              <a:srgbClr val="92D050"/>
            </a:solidFill>
            <a:ln>
              <a:solidFill>
                <a:srgbClr val="000000"/>
              </a:solidFill>
            </a:ln>
          </c:spPr>
          <c:invertIfNegative val="0"/>
          <c:dLbls>
            <c:spPr>
              <a:noFill/>
            </c:spPr>
            <c:txPr>
              <a:bodyPr rot="-5400000"/>
              <a:lstStyle/>
              <a:p>
                <a:pPr>
                  <a:defRPr sz="800">
                    <a:solidFill>
                      <a:schemeClr val="bg1"/>
                    </a:solidFill>
                  </a:defRPr>
                </a:pPr>
                <a:endParaRPr lang="ja-JP"/>
              </a:p>
            </c:txPr>
            <c:showLegendKey val="0"/>
            <c:showVal val="1"/>
            <c:showCatName val="0"/>
            <c:showSerName val="0"/>
            <c:showPercent val="0"/>
            <c:showBubbleSize val="0"/>
            <c:showLeaderLines val="0"/>
          </c:dLbls>
          <c:cat>
            <c:strRef>
              <c:f>Sheet1!$A$2:$A$62</c:f>
              <c:strCache>
                <c:ptCount val="17"/>
                <c:pt idx="0">
                  <c:v>H24.4</c:v>
                </c:pt>
                <c:pt idx="1">
                  <c:v>H25.4</c:v>
                </c:pt>
                <c:pt idx="2">
                  <c:v>H26.4</c:v>
                </c:pt>
                <c:pt idx="3">
                  <c:v>H27.4</c:v>
                </c:pt>
                <c:pt idx="4">
                  <c:v>H28.4</c:v>
                </c:pt>
                <c:pt idx="5">
                  <c:v>H28.5</c:v>
                </c:pt>
                <c:pt idx="6">
                  <c:v>H28.6</c:v>
                </c:pt>
                <c:pt idx="7">
                  <c:v>H28.7</c:v>
                </c:pt>
                <c:pt idx="8">
                  <c:v>H28.8</c:v>
                </c:pt>
                <c:pt idx="9">
                  <c:v>H28.9</c:v>
                </c:pt>
                <c:pt idx="10">
                  <c:v>H28.10</c:v>
                </c:pt>
                <c:pt idx="11">
                  <c:v>H28.11</c:v>
                </c:pt>
                <c:pt idx="12">
                  <c:v>H28.12</c:v>
                </c:pt>
                <c:pt idx="13">
                  <c:v>H29.1</c:v>
                </c:pt>
                <c:pt idx="14">
                  <c:v>H29.2</c:v>
                </c:pt>
                <c:pt idx="15">
                  <c:v>H29.3</c:v>
                </c:pt>
                <c:pt idx="16">
                  <c:v>H29.4</c:v>
                </c:pt>
              </c:strCache>
            </c:strRef>
          </c:cat>
          <c:val>
            <c:numRef>
              <c:f>Sheet1!$C$2:$C$62</c:f>
              <c:numCache>
                <c:formatCode>General</c:formatCode>
                <c:ptCount val="17"/>
                <c:pt idx="0">
                  <c:v>16</c:v>
                </c:pt>
                <c:pt idx="1">
                  <c:v>56</c:v>
                </c:pt>
                <c:pt idx="2">
                  <c:v>47</c:v>
                </c:pt>
                <c:pt idx="3">
                  <c:v>46</c:v>
                </c:pt>
                <c:pt idx="4">
                  <c:v>55</c:v>
                </c:pt>
                <c:pt idx="5">
                  <c:v>60</c:v>
                </c:pt>
                <c:pt idx="6">
                  <c:v>63</c:v>
                </c:pt>
                <c:pt idx="7">
                  <c:v>62</c:v>
                </c:pt>
                <c:pt idx="8">
                  <c:v>70</c:v>
                </c:pt>
                <c:pt idx="9">
                  <c:v>77</c:v>
                </c:pt>
                <c:pt idx="10">
                  <c:v>67</c:v>
                </c:pt>
                <c:pt idx="11">
                  <c:v>70</c:v>
                </c:pt>
                <c:pt idx="12">
                  <c:v>80</c:v>
                </c:pt>
                <c:pt idx="13">
                  <c:v>85</c:v>
                </c:pt>
                <c:pt idx="14">
                  <c:v>91</c:v>
                </c:pt>
                <c:pt idx="15">
                  <c:v>83</c:v>
                </c:pt>
                <c:pt idx="16">
                  <c:v>64</c:v>
                </c:pt>
              </c:numCache>
            </c:numRef>
          </c:val>
        </c:ser>
        <c:ser>
          <c:idx val="2"/>
          <c:order val="2"/>
          <c:tx>
            <c:strRef>
              <c:f>Sheet1!$D$1</c:f>
              <c:strCache>
                <c:ptCount val="1"/>
                <c:pt idx="0">
                  <c:v>精神</c:v>
                </c:pt>
              </c:strCache>
            </c:strRef>
          </c:tx>
          <c:spPr>
            <a:solidFill>
              <a:schemeClr val="accent1"/>
            </a:solidFill>
            <a:ln>
              <a:solidFill>
                <a:srgbClr val="000000"/>
              </a:solidFill>
            </a:ln>
          </c:spPr>
          <c:invertIfNegative val="0"/>
          <c:dLbls>
            <c:txPr>
              <a:bodyPr rot="-5400000" vert="horz"/>
              <a:lstStyle/>
              <a:p>
                <a:pPr>
                  <a:defRPr sz="800"/>
                </a:pPr>
                <a:endParaRPr lang="ja-JP"/>
              </a:p>
            </c:txPr>
            <c:showLegendKey val="0"/>
            <c:showVal val="1"/>
            <c:showCatName val="0"/>
            <c:showSerName val="0"/>
            <c:showPercent val="0"/>
            <c:showBubbleSize val="0"/>
            <c:showLeaderLines val="0"/>
          </c:dLbls>
          <c:cat>
            <c:strRef>
              <c:f>Sheet1!$A$2:$A$62</c:f>
              <c:strCache>
                <c:ptCount val="17"/>
                <c:pt idx="0">
                  <c:v>H24.4</c:v>
                </c:pt>
                <c:pt idx="1">
                  <c:v>H25.4</c:v>
                </c:pt>
                <c:pt idx="2">
                  <c:v>H26.4</c:v>
                </c:pt>
                <c:pt idx="3">
                  <c:v>H27.4</c:v>
                </c:pt>
                <c:pt idx="4">
                  <c:v>H28.4</c:v>
                </c:pt>
                <c:pt idx="5">
                  <c:v>H28.5</c:v>
                </c:pt>
                <c:pt idx="6">
                  <c:v>H28.6</c:v>
                </c:pt>
                <c:pt idx="7">
                  <c:v>H28.7</c:v>
                </c:pt>
                <c:pt idx="8">
                  <c:v>H28.8</c:v>
                </c:pt>
                <c:pt idx="9">
                  <c:v>H28.9</c:v>
                </c:pt>
                <c:pt idx="10">
                  <c:v>H28.10</c:v>
                </c:pt>
                <c:pt idx="11">
                  <c:v>H28.11</c:v>
                </c:pt>
                <c:pt idx="12">
                  <c:v>H28.12</c:v>
                </c:pt>
                <c:pt idx="13">
                  <c:v>H29.1</c:v>
                </c:pt>
                <c:pt idx="14">
                  <c:v>H29.2</c:v>
                </c:pt>
                <c:pt idx="15">
                  <c:v>H29.3</c:v>
                </c:pt>
                <c:pt idx="16">
                  <c:v>H29.4</c:v>
                </c:pt>
              </c:strCache>
            </c:strRef>
          </c:cat>
          <c:val>
            <c:numRef>
              <c:f>Sheet1!$D$2:$D$62</c:f>
              <c:numCache>
                <c:formatCode>General</c:formatCode>
                <c:ptCount val="17"/>
                <c:pt idx="0">
                  <c:v>188</c:v>
                </c:pt>
                <c:pt idx="1">
                  <c:v>389</c:v>
                </c:pt>
                <c:pt idx="2">
                  <c:v>382</c:v>
                </c:pt>
                <c:pt idx="3">
                  <c:v>364</c:v>
                </c:pt>
                <c:pt idx="4">
                  <c:v>386</c:v>
                </c:pt>
                <c:pt idx="5">
                  <c:v>391</c:v>
                </c:pt>
                <c:pt idx="6">
                  <c:v>407</c:v>
                </c:pt>
                <c:pt idx="7">
                  <c:v>424</c:v>
                </c:pt>
                <c:pt idx="8">
                  <c:v>424</c:v>
                </c:pt>
                <c:pt idx="9">
                  <c:v>421</c:v>
                </c:pt>
                <c:pt idx="10">
                  <c:v>421</c:v>
                </c:pt>
                <c:pt idx="11">
                  <c:v>449</c:v>
                </c:pt>
                <c:pt idx="12">
                  <c:v>458</c:v>
                </c:pt>
                <c:pt idx="13">
                  <c:v>462</c:v>
                </c:pt>
                <c:pt idx="14">
                  <c:v>440</c:v>
                </c:pt>
                <c:pt idx="15">
                  <c:v>455</c:v>
                </c:pt>
                <c:pt idx="16">
                  <c:v>432</c:v>
                </c:pt>
              </c:numCache>
            </c:numRef>
          </c:val>
        </c:ser>
        <c:ser>
          <c:idx val="3"/>
          <c:order val="3"/>
          <c:tx>
            <c:strRef>
              <c:f>Sheet1!$E$1</c:f>
              <c:strCache>
                <c:ptCount val="1"/>
                <c:pt idx="0">
                  <c:v>合計</c:v>
                </c:pt>
              </c:strCache>
            </c:strRef>
          </c:tx>
          <c:spPr>
            <a:noFill/>
          </c:spPr>
          <c:invertIfNegative val="0"/>
          <c:dLbls>
            <c:dLbl>
              <c:idx val="1"/>
              <c:layout>
                <c:manualLayout>
                  <c:x val="-3.6512870097766916E-3"/>
                  <c:y val="0.26876150657823494"/>
                </c:manualLayout>
              </c:layout>
              <c:dLblPos val="ctr"/>
              <c:showLegendKey val="0"/>
              <c:showVal val="1"/>
              <c:showCatName val="0"/>
              <c:showSerName val="0"/>
              <c:showPercent val="0"/>
              <c:showBubbleSize val="0"/>
            </c:dLbl>
            <c:dLbl>
              <c:idx val="3"/>
              <c:layout>
                <c:manualLayout>
                  <c:x val="-8.9551681757582492E-4"/>
                  <c:y val="0.26947282232366432"/>
                </c:manualLayout>
              </c:layout>
              <c:dLblPos val="ctr"/>
              <c:showLegendKey val="0"/>
              <c:showVal val="1"/>
              <c:showCatName val="0"/>
              <c:showSerName val="0"/>
              <c:showPercent val="0"/>
              <c:showBubbleSize val="0"/>
            </c:dLbl>
            <c:dLbl>
              <c:idx val="4"/>
              <c:layout>
                <c:manualLayout>
                  <c:x val="-6.1565193898062143E-3"/>
                  <c:y val="0.23780507815448432"/>
                </c:manualLayout>
              </c:layout>
              <c:dLblPos val="ctr"/>
              <c:showLegendKey val="0"/>
              <c:showVal val="1"/>
              <c:showCatName val="0"/>
              <c:showSerName val="0"/>
              <c:showPercent val="0"/>
              <c:showBubbleSize val="0"/>
            </c:dLbl>
            <c:dLbl>
              <c:idx val="7"/>
              <c:layout>
                <c:manualLayout>
                  <c:x val="1.8602750581112391E-3"/>
                  <c:y val="0.23638228257694846"/>
                </c:manualLayout>
              </c:layout>
              <c:dLblPos val="ctr"/>
              <c:showLegendKey val="0"/>
              <c:showVal val="1"/>
              <c:showCatName val="0"/>
              <c:showSerName val="0"/>
              <c:showPercent val="0"/>
              <c:showBubbleSize val="0"/>
            </c:dLbl>
            <c:dLbl>
              <c:idx val="9"/>
              <c:layout>
                <c:manualLayout>
                  <c:x val="-8.9551681757582492E-4"/>
                  <c:y val="0.25300311436513223"/>
                </c:manualLayout>
              </c:layout>
              <c:dLblPos val="ctr"/>
              <c:showLegendKey val="0"/>
              <c:showVal val="1"/>
              <c:showCatName val="0"/>
              <c:showSerName val="0"/>
              <c:showPercent val="0"/>
              <c:showBubbleSize val="0"/>
            </c:dLbl>
            <c:dLbl>
              <c:idx val="10"/>
              <c:layout>
                <c:manualLayout>
                  <c:x val="-8.9551681757582492E-4"/>
                  <c:y val="0.25371443011056161"/>
                </c:manualLayout>
              </c:layout>
              <c:dLblPos val="ctr"/>
              <c:showLegendKey val="0"/>
              <c:showVal val="1"/>
              <c:showCatName val="0"/>
              <c:showSerName val="0"/>
              <c:showPercent val="0"/>
              <c:showBubbleSize val="0"/>
            </c:dLbl>
            <c:dLbl>
              <c:idx val="21"/>
              <c:layout>
                <c:manualLayout>
                  <c:x val="1.8598193950672148E-3"/>
                  <c:y val="0.25091921356537378"/>
                </c:manualLayout>
              </c:layout>
              <c:dLblPos val="ctr"/>
              <c:showLegendKey val="0"/>
              <c:showVal val="1"/>
              <c:showCatName val="0"/>
              <c:showSerName val="0"/>
              <c:showPercent val="0"/>
              <c:showBubbleSize val="0"/>
            </c:dLbl>
            <c:spPr>
              <a:noFill/>
            </c:spPr>
            <c:txPr>
              <a:bodyPr/>
              <a:lstStyle/>
              <a:p>
                <a:pPr>
                  <a:defRPr sz="800" baseline="0"/>
                </a:pPr>
                <a:endParaRPr lang="ja-JP"/>
              </a:p>
            </c:txPr>
            <c:dLblPos val="inBase"/>
            <c:showLegendKey val="0"/>
            <c:showVal val="1"/>
            <c:showCatName val="0"/>
            <c:showSerName val="0"/>
            <c:showPercent val="0"/>
            <c:showBubbleSize val="0"/>
            <c:showLeaderLines val="0"/>
          </c:dLbls>
          <c:cat>
            <c:strRef>
              <c:f>Sheet1!$A$2:$A$62</c:f>
              <c:strCache>
                <c:ptCount val="17"/>
                <c:pt idx="0">
                  <c:v>H24.4</c:v>
                </c:pt>
                <c:pt idx="1">
                  <c:v>H25.4</c:v>
                </c:pt>
                <c:pt idx="2">
                  <c:v>H26.4</c:v>
                </c:pt>
                <c:pt idx="3">
                  <c:v>H27.4</c:v>
                </c:pt>
                <c:pt idx="4">
                  <c:v>H28.4</c:v>
                </c:pt>
                <c:pt idx="5">
                  <c:v>H28.5</c:v>
                </c:pt>
                <c:pt idx="6">
                  <c:v>H28.6</c:v>
                </c:pt>
                <c:pt idx="7">
                  <c:v>H28.7</c:v>
                </c:pt>
                <c:pt idx="8">
                  <c:v>H28.8</c:v>
                </c:pt>
                <c:pt idx="9">
                  <c:v>H28.9</c:v>
                </c:pt>
                <c:pt idx="10">
                  <c:v>H28.10</c:v>
                </c:pt>
                <c:pt idx="11">
                  <c:v>H28.11</c:v>
                </c:pt>
                <c:pt idx="12">
                  <c:v>H28.12</c:v>
                </c:pt>
                <c:pt idx="13">
                  <c:v>H29.1</c:v>
                </c:pt>
                <c:pt idx="14">
                  <c:v>H29.2</c:v>
                </c:pt>
                <c:pt idx="15">
                  <c:v>H29.3</c:v>
                </c:pt>
                <c:pt idx="16">
                  <c:v>H29.4</c:v>
                </c:pt>
              </c:strCache>
            </c:strRef>
          </c:cat>
          <c:val>
            <c:numRef>
              <c:f>Sheet1!$E$2:$E$62</c:f>
              <c:numCache>
                <c:formatCode>General</c:formatCode>
                <c:ptCount val="17"/>
                <c:pt idx="0">
                  <c:v>216</c:v>
                </c:pt>
                <c:pt idx="1">
                  <c:v>470</c:v>
                </c:pt>
                <c:pt idx="2">
                  <c:v>458</c:v>
                </c:pt>
                <c:pt idx="3">
                  <c:v>448</c:v>
                </c:pt>
                <c:pt idx="4">
                  <c:v>460</c:v>
                </c:pt>
                <c:pt idx="5">
                  <c:v>468</c:v>
                </c:pt>
                <c:pt idx="6">
                  <c:v>485</c:v>
                </c:pt>
                <c:pt idx="7">
                  <c:v>506</c:v>
                </c:pt>
                <c:pt idx="8">
                  <c:v>508</c:v>
                </c:pt>
                <c:pt idx="9">
                  <c:v>512</c:v>
                </c:pt>
                <c:pt idx="10">
                  <c:v>503</c:v>
                </c:pt>
                <c:pt idx="11">
                  <c:v>532</c:v>
                </c:pt>
                <c:pt idx="12">
                  <c:v>553</c:v>
                </c:pt>
                <c:pt idx="13">
                  <c:v>564</c:v>
                </c:pt>
                <c:pt idx="14">
                  <c:v>543</c:v>
                </c:pt>
                <c:pt idx="15">
                  <c:v>552</c:v>
                </c:pt>
                <c:pt idx="16">
                  <c:v>510</c:v>
                </c:pt>
              </c:numCache>
            </c:numRef>
          </c:val>
        </c:ser>
        <c:dLbls>
          <c:showLegendKey val="0"/>
          <c:showVal val="0"/>
          <c:showCatName val="0"/>
          <c:showSerName val="0"/>
          <c:showPercent val="0"/>
          <c:showBubbleSize val="0"/>
        </c:dLbls>
        <c:gapWidth val="25"/>
        <c:overlap val="100"/>
        <c:axId val="142165888"/>
        <c:axId val="142167424"/>
      </c:barChart>
      <c:catAx>
        <c:axId val="142165888"/>
        <c:scaling>
          <c:orientation val="minMax"/>
        </c:scaling>
        <c:delete val="0"/>
        <c:axPos val="b"/>
        <c:majorTickMark val="none"/>
        <c:minorTickMark val="none"/>
        <c:tickLblPos val="nextTo"/>
        <c:txPr>
          <a:bodyPr rot="-2700000" anchor="t" anchorCtr="0"/>
          <a:lstStyle/>
          <a:p>
            <a:pPr>
              <a:defRPr sz="600" baseline="0"/>
            </a:pPr>
            <a:endParaRPr lang="ja-JP"/>
          </a:p>
        </c:txPr>
        <c:crossAx val="142167424"/>
        <c:crosses val="autoZero"/>
        <c:auto val="1"/>
        <c:lblAlgn val="ctr"/>
        <c:lblOffset val="0"/>
        <c:tickLblSkip val="1"/>
        <c:noMultiLvlLbl val="0"/>
      </c:catAx>
      <c:valAx>
        <c:axId val="142167424"/>
        <c:scaling>
          <c:orientation val="minMax"/>
          <c:max val="700"/>
        </c:scaling>
        <c:delete val="0"/>
        <c:axPos val="l"/>
        <c:majorGridlines/>
        <c:numFmt formatCode="#,##0_);\(#,##0\)" sourceLinked="0"/>
        <c:majorTickMark val="none"/>
        <c:minorTickMark val="none"/>
        <c:tickLblPos val="nextTo"/>
        <c:txPr>
          <a:bodyPr/>
          <a:lstStyle/>
          <a:p>
            <a:pPr>
              <a:defRPr sz="800"/>
            </a:pPr>
            <a:endParaRPr lang="ja-JP"/>
          </a:p>
        </c:txPr>
        <c:crossAx val="142165888"/>
        <c:crosses val="autoZero"/>
        <c:crossBetween val="between"/>
      </c:valAx>
    </c:plotArea>
    <c:legend>
      <c:legendPos val="r"/>
      <c:legendEntry>
        <c:idx val="0"/>
        <c:delete val="1"/>
      </c:legendEntry>
      <c:layout>
        <c:manualLayout>
          <c:xMode val="edge"/>
          <c:yMode val="edge"/>
          <c:x val="0.11232996680924341"/>
          <c:y val="0.11955377661747045"/>
          <c:w val="0.11593264810854349"/>
          <c:h val="0.1059199191380855"/>
        </c:manualLayout>
      </c:layout>
      <c:overlay val="0"/>
      <c:spPr>
        <a:solidFill>
          <a:schemeClr val="bg1"/>
        </a:solidFill>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ja-JP" sz="2000" dirty="0"/>
              <a:t>地域定着支援</a:t>
            </a:r>
            <a:endParaRPr lang="en-US" sz="2000" dirty="0"/>
          </a:p>
        </c:rich>
      </c:tx>
      <c:layout>
        <c:manualLayout>
          <c:xMode val="edge"/>
          <c:yMode val="edge"/>
          <c:x val="0.36955056069038922"/>
          <c:y val="1.8559934828655164E-4"/>
        </c:manualLayout>
      </c:layout>
      <c:overlay val="0"/>
    </c:title>
    <c:autoTitleDeleted val="0"/>
    <c:plotArea>
      <c:layout>
        <c:manualLayout>
          <c:layoutTarget val="inner"/>
          <c:xMode val="edge"/>
          <c:yMode val="edge"/>
          <c:x val="0.13183548602126646"/>
          <c:y val="0.11901692504281487"/>
          <c:w val="0.84979849909149885"/>
          <c:h val="0.83692184111819423"/>
        </c:manualLayout>
      </c:layout>
      <c:barChart>
        <c:barDir val="col"/>
        <c:grouping val="stacked"/>
        <c:varyColors val="0"/>
        <c:ser>
          <c:idx val="0"/>
          <c:order val="0"/>
          <c:tx>
            <c:strRef>
              <c:f>Sheet1!$B$1</c:f>
              <c:strCache>
                <c:ptCount val="1"/>
                <c:pt idx="0">
                  <c:v>身体</c:v>
                </c:pt>
              </c:strCache>
            </c:strRef>
          </c:tx>
          <c:spPr>
            <a:solidFill>
              <a:srgbClr val="FF99CC"/>
            </a:solidFill>
            <a:ln>
              <a:solidFill>
                <a:srgbClr val="000000"/>
              </a:solidFill>
            </a:ln>
          </c:spPr>
          <c:invertIfNegative val="0"/>
          <c:dLbls>
            <c:txPr>
              <a:bodyPr rot="-5400000"/>
              <a:lstStyle/>
              <a:p>
                <a:pPr>
                  <a:defRPr sz="800" baseline="0"/>
                </a:pPr>
                <a:endParaRPr lang="ja-JP"/>
              </a:p>
            </c:txPr>
            <c:showLegendKey val="0"/>
            <c:showVal val="1"/>
            <c:showCatName val="0"/>
            <c:showSerName val="0"/>
            <c:showPercent val="0"/>
            <c:showBubbleSize val="0"/>
            <c:showLeaderLines val="0"/>
          </c:dLbls>
          <c:cat>
            <c:strRef>
              <c:f>Sheet1!$A$2:$A$62</c:f>
              <c:strCache>
                <c:ptCount val="17"/>
                <c:pt idx="0">
                  <c:v>H24.4</c:v>
                </c:pt>
                <c:pt idx="1">
                  <c:v>H25.4</c:v>
                </c:pt>
                <c:pt idx="2">
                  <c:v>H26.4</c:v>
                </c:pt>
                <c:pt idx="3">
                  <c:v>H27.4</c:v>
                </c:pt>
                <c:pt idx="4">
                  <c:v>H28.4</c:v>
                </c:pt>
                <c:pt idx="5">
                  <c:v>H28.5</c:v>
                </c:pt>
                <c:pt idx="6">
                  <c:v>H28.6</c:v>
                </c:pt>
                <c:pt idx="7">
                  <c:v>H28.7</c:v>
                </c:pt>
                <c:pt idx="8">
                  <c:v>H28.8</c:v>
                </c:pt>
                <c:pt idx="9">
                  <c:v>H28.9</c:v>
                </c:pt>
                <c:pt idx="10">
                  <c:v>H28.10</c:v>
                </c:pt>
                <c:pt idx="11">
                  <c:v>H28.11</c:v>
                </c:pt>
                <c:pt idx="12">
                  <c:v>H28.12</c:v>
                </c:pt>
                <c:pt idx="13">
                  <c:v>H29.1</c:v>
                </c:pt>
                <c:pt idx="14">
                  <c:v>H29.2</c:v>
                </c:pt>
                <c:pt idx="15">
                  <c:v>H29.3</c:v>
                </c:pt>
                <c:pt idx="16">
                  <c:v>H29.4</c:v>
                </c:pt>
              </c:strCache>
            </c:strRef>
          </c:cat>
          <c:val>
            <c:numRef>
              <c:f>Sheet1!$B$2:$B$62</c:f>
              <c:numCache>
                <c:formatCode>General</c:formatCode>
                <c:ptCount val="17"/>
                <c:pt idx="0">
                  <c:v>68</c:v>
                </c:pt>
                <c:pt idx="1">
                  <c:v>199</c:v>
                </c:pt>
                <c:pt idx="2">
                  <c:v>291</c:v>
                </c:pt>
                <c:pt idx="3">
                  <c:v>331</c:v>
                </c:pt>
                <c:pt idx="4">
                  <c:v>371</c:v>
                </c:pt>
                <c:pt idx="5">
                  <c:v>365</c:v>
                </c:pt>
                <c:pt idx="6">
                  <c:v>354</c:v>
                </c:pt>
                <c:pt idx="7">
                  <c:v>368</c:v>
                </c:pt>
                <c:pt idx="8">
                  <c:v>368</c:v>
                </c:pt>
                <c:pt idx="9">
                  <c:v>370</c:v>
                </c:pt>
                <c:pt idx="10">
                  <c:v>381</c:v>
                </c:pt>
                <c:pt idx="11">
                  <c:v>364</c:v>
                </c:pt>
                <c:pt idx="12">
                  <c:v>370</c:v>
                </c:pt>
                <c:pt idx="13">
                  <c:v>373</c:v>
                </c:pt>
                <c:pt idx="14">
                  <c:v>386</c:v>
                </c:pt>
                <c:pt idx="15">
                  <c:v>388</c:v>
                </c:pt>
                <c:pt idx="16">
                  <c:v>382</c:v>
                </c:pt>
              </c:numCache>
            </c:numRef>
          </c:val>
        </c:ser>
        <c:ser>
          <c:idx val="1"/>
          <c:order val="1"/>
          <c:tx>
            <c:strRef>
              <c:f>Sheet1!$C$1</c:f>
              <c:strCache>
                <c:ptCount val="1"/>
                <c:pt idx="0">
                  <c:v>知的</c:v>
                </c:pt>
              </c:strCache>
            </c:strRef>
          </c:tx>
          <c:spPr>
            <a:solidFill>
              <a:srgbClr val="92D050"/>
            </a:solidFill>
            <a:ln>
              <a:solidFill>
                <a:srgbClr val="000000"/>
              </a:solidFill>
            </a:ln>
          </c:spPr>
          <c:invertIfNegative val="0"/>
          <c:dLbls>
            <c:txPr>
              <a:bodyPr rot="-5400000"/>
              <a:lstStyle/>
              <a:p>
                <a:pPr>
                  <a:defRPr sz="800">
                    <a:solidFill>
                      <a:schemeClr val="bg1"/>
                    </a:solidFill>
                  </a:defRPr>
                </a:pPr>
                <a:endParaRPr lang="ja-JP"/>
              </a:p>
            </c:txPr>
            <c:showLegendKey val="0"/>
            <c:showVal val="1"/>
            <c:showCatName val="0"/>
            <c:showSerName val="0"/>
            <c:showPercent val="0"/>
            <c:showBubbleSize val="0"/>
            <c:showLeaderLines val="0"/>
          </c:dLbls>
          <c:cat>
            <c:strRef>
              <c:f>Sheet1!$A$2:$A$62</c:f>
              <c:strCache>
                <c:ptCount val="17"/>
                <c:pt idx="0">
                  <c:v>H24.4</c:v>
                </c:pt>
                <c:pt idx="1">
                  <c:v>H25.4</c:v>
                </c:pt>
                <c:pt idx="2">
                  <c:v>H26.4</c:v>
                </c:pt>
                <c:pt idx="3">
                  <c:v>H27.4</c:v>
                </c:pt>
                <c:pt idx="4">
                  <c:v>H28.4</c:v>
                </c:pt>
                <c:pt idx="5">
                  <c:v>H28.5</c:v>
                </c:pt>
                <c:pt idx="6">
                  <c:v>H28.6</c:v>
                </c:pt>
                <c:pt idx="7">
                  <c:v>H28.7</c:v>
                </c:pt>
                <c:pt idx="8">
                  <c:v>H28.8</c:v>
                </c:pt>
                <c:pt idx="9">
                  <c:v>H28.9</c:v>
                </c:pt>
                <c:pt idx="10">
                  <c:v>H28.10</c:v>
                </c:pt>
                <c:pt idx="11">
                  <c:v>H28.11</c:v>
                </c:pt>
                <c:pt idx="12">
                  <c:v>H28.12</c:v>
                </c:pt>
                <c:pt idx="13">
                  <c:v>H29.1</c:v>
                </c:pt>
                <c:pt idx="14">
                  <c:v>H29.2</c:v>
                </c:pt>
                <c:pt idx="15">
                  <c:v>H29.3</c:v>
                </c:pt>
                <c:pt idx="16">
                  <c:v>H29.4</c:v>
                </c:pt>
              </c:strCache>
            </c:strRef>
          </c:cat>
          <c:val>
            <c:numRef>
              <c:f>Sheet1!$C$2:$C$62</c:f>
              <c:numCache>
                <c:formatCode>General</c:formatCode>
                <c:ptCount val="17"/>
                <c:pt idx="0">
                  <c:v>120</c:v>
                </c:pt>
                <c:pt idx="1">
                  <c:v>468</c:v>
                </c:pt>
                <c:pt idx="2">
                  <c:v>564</c:v>
                </c:pt>
                <c:pt idx="3">
                  <c:v>635</c:v>
                </c:pt>
                <c:pt idx="4">
                  <c:v>719</c:v>
                </c:pt>
                <c:pt idx="5">
                  <c:v>736</c:v>
                </c:pt>
                <c:pt idx="6">
                  <c:v>752</c:v>
                </c:pt>
                <c:pt idx="7">
                  <c:v>780</c:v>
                </c:pt>
                <c:pt idx="8">
                  <c:v>778</c:v>
                </c:pt>
                <c:pt idx="9">
                  <c:v>783</c:v>
                </c:pt>
                <c:pt idx="10">
                  <c:v>786</c:v>
                </c:pt>
                <c:pt idx="11">
                  <c:v>781</c:v>
                </c:pt>
                <c:pt idx="12">
                  <c:v>796</c:v>
                </c:pt>
                <c:pt idx="13">
                  <c:v>794</c:v>
                </c:pt>
                <c:pt idx="14">
                  <c:v>799</c:v>
                </c:pt>
                <c:pt idx="15">
                  <c:v>815</c:v>
                </c:pt>
                <c:pt idx="16">
                  <c:v>820</c:v>
                </c:pt>
              </c:numCache>
            </c:numRef>
          </c:val>
        </c:ser>
        <c:ser>
          <c:idx val="2"/>
          <c:order val="2"/>
          <c:tx>
            <c:strRef>
              <c:f>Sheet1!$D$1</c:f>
              <c:strCache>
                <c:ptCount val="1"/>
                <c:pt idx="0">
                  <c:v>精神</c:v>
                </c:pt>
              </c:strCache>
            </c:strRef>
          </c:tx>
          <c:spPr>
            <a:solidFill>
              <a:schemeClr val="accent1"/>
            </a:solidFill>
            <a:ln>
              <a:solidFill>
                <a:srgbClr val="000000"/>
              </a:solidFill>
            </a:ln>
          </c:spPr>
          <c:invertIfNegative val="0"/>
          <c:dLbls>
            <c:txPr>
              <a:bodyPr rot="-5400000"/>
              <a:lstStyle/>
              <a:p>
                <a:pPr>
                  <a:defRPr sz="800"/>
                </a:pPr>
                <a:endParaRPr lang="ja-JP"/>
              </a:p>
            </c:txPr>
            <c:dLblPos val="ctr"/>
            <c:showLegendKey val="0"/>
            <c:showVal val="1"/>
            <c:showCatName val="0"/>
            <c:showSerName val="0"/>
            <c:showPercent val="0"/>
            <c:showBubbleSize val="0"/>
            <c:showLeaderLines val="0"/>
          </c:dLbls>
          <c:cat>
            <c:strRef>
              <c:f>Sheet1!$A$2:$A$62</c:f>
              <c:strCache>
                <c:ptCount val="17"/>
                <c:pt idx="0">
                  <c:v>H24.4</c:v>
                </c:pt>
                <c:pt idx="1">
                  <c:v>H25.4</c:v>
                </c:pt>
                <c:pt idx="2">
                  <c:v>H26.4</c:v>
                </c:pt>
                <c:pt idx="3">
                  <c:v>H27.4</c:v>
                </c:pt>
                <c:pt idx="4">
                  <c:v>H28.4</c:v>
                </c:pt>
                <c:pt idx="5">
                  <c:v>H28.5</c:v>
                </c:pt>
                <c:pt idx="6">
                  <c:v>H28.6</c:v>
                </c:pt>
                <c:pt idx="7">
                  <c:v>H28.7</c:v>
                </c:pt>
                <c:pt idx="8">
                  <c:v>H28.8</c:v>
                </c:pt>
                <c:pt idx="9">
                  <c:v>H28.9</c:v>
                </c:pt>
                <c:pt idx="10">
                  <c:v>H28.10</c:v>
                </c:pt>
                <c:pt idx="11">
                  <c:v>H28.11</c:v>
                </c:pt>
                <c:pt idx="12">
                  <c:v>H28.12</c:v>
                </c:pt>
                <c:pt idx="13">
                  <c:v>H29.1</c:v>
                </c:pt>
                <c:pt idx="14">
                  <c:v>H29.2</c:v>
                </c:pt>
                <c:pt idx="15">
                  <c:v>H29.3</c:v>
                </c:pt>
                <c:pt idx="16">
                  <c:v>H29.4</c:v>
                </c:pt>
              </c:strCache>
            </c:strRef>
          </c:cat>
          <c:val>
            <c:numRef>
              <c:f>Sheet1!$D$2:$D$62</c:f>
              <c:numCache>
                <c:formatCode>General</c:formatCode>
                <c:ptCount val="17"/>
                <c:pt idx="0">
                  <c:v>95</c:v>
                </c:pt>
                <c:pt idx="1">
                  <c:v>624</c:v>
                </c:pt>
                <c:pt idx="2">
                  <c:v>927</c:v>
                </c:pt>
                <c:pt idx="3">
                  <c:v>1173</c:v>
                </c:pt>
                <c:pt idx="4">
                  <c:v>1342</c:v>
                </c:pt>
                <c:pt idx="5">
                  <c:v>1362</c:v>
                </c:pt>
                <c:pt idx="6">
                  <c:v>1395</c:v>
                </c:pt>
                <c:pt idx="7">
                  <c:v>1414</c:v>
                </c:pt>
                <c:pt idx="8">
                  <c:v>1441</c:v>
                </c:pt>
                <c:pt idx="9">
                  <c:v>1455</c:v>
                </c:pt>
                <c:pt idx="10">
                  <c:v>1500</c:v>
                </c:pt>
                <c:pt idx="11">
                  <c:v>1483</c:v>
                </c:pt>
                <c:pt idx="12">
                  <c:v>1515</c:v>
                </c:pt>
                <c:pt idx="13">
                  <c:v>1526</c:v>
                </c:pt>
                <c:pt idx="14">
                  <c:v>1506</c:v>
                </c:pt>
                <c:pt idx="15">
                  <c:v>1527</c:v>
                </c:pt>
                <c:pt idx="16">
                  <c:v>1498</c:v>
                </c:pt>
              </c:numCache>
            </c:numRef>
          </c:val>
        </c:ser>
        <c:dLbls>
          <c:showLegendKey val="0"/>
          <c:showVal val="0"/>
          <c:showCatName val="0"/>
          <c:showSerName val="0"/>
          <c:showPercent val="0"/>
          <c:showBubbleSize val="0"/>
        </c:dLbls>
        <c:gapWidth val="35"/>
        <c:overlap val="100"/>
        <c:axId val="142230272"/>
        <c:axId val="142231808"/>
      </c:barChart>
      <c:lineChart>
        <c:grouping val="standard"/>
        <c:varyColors val="0"/>
        <c:ser>
          <c:idx val="3"/>
          <c:order val="3"/>
          <c:tx>
            <c:strRef>
              <c:f>Sheet1!$E$1</c:f>
              <c:strCache>
                <c:ptCount val="1"/>
                <c:pt idx="0">
                  <c:v>列1</c:v>
                </c:pt>
              </c:strCache>
            </c:strRef>
          </c:tx>
          <c:spPr>
            <a:ln>
              <a:noFill/>
            </a:ln>
          </c:spPr>
          <c:marker>
            <c:symbol val="none"/>
          </c:marker>
          <c:dLbls>
            <c:spPr>
              <a:noFill/>
            </c:spPr>
            <c:txPr>
              <a:bodyPr/>
              <a:lstStyle/>
              <a:p>
                <a:pPr>
                  <a:defRPr sz="700"/>
                </a:pPr>
                <a:endParaRPr lang="ja-JP"/>
              </a:p>
            </c:txPr>
            <c:dLblPos val="t"/>
            <c:showLegendKey val="0"/>
            <c:showVal val="1"/>
            <c:showCatName val="0"/>
            <c:showSerName val="0"/>
            <c:showPercent val="0"/>
            <c:showBubbleSize val="0"/>
            <c:showLeaderLines val="0"/>
          </c:dLbls>
          <c:cat>
            <c:strRef>
              <c:f>Sheet1!$A$2:$A$62</c:f>
              <c:strCache>
                <c:ptCount val="17"/>
                <c:pt idx="0">
                  <c:v>H24.4</c:v>
                </c:pt>
                <c:pt idx="1">
                  <c:v>H25.4</c:v>
                </c:pt>
                <c:pt idx="2">
                  <c:v>H26.4</c:v>
                </c:pt>
                <c:pt idx="3">
                  <c:v>H27.4</c:v>
                </c:pt>
                <c:pt idx="4">
                  <c:v>H28.4</c:v>
                </c:pt>
                <c:pt idx="5">
                  <c:v>H28.5</c:v>
                </c:pt>
                <c:pt idx="6">
                  <c:v>H28.6</c:v>
                </c:pt>
                <c:pt idx="7">
                  <c:v>H28.7</c:v>
                </c:pt>
                <c:pt idx="8">
                  <c:v>H28.8</c:v>
                </c:pt>
                <c:pt idx="9">
                  <c:v>H28.9</c:v>
                </c:pt>
                <c:pt idx="10">
                  <c:v>H28.10</c:v>
                </c:pt>
                <c:pt idx="11">
                  <c:v>H28.11</c:v>
                </c:pt>
                <c:pt idx="12">
                  <c:v>H28.12</c:v>
                </c:pt>
                <c:pt idx="13">
                  <c:v>H29.1</c:v>
                </c:pt>
                <c:pt idx="14">
                  <c:v>H29.2</c:v>
                </c:pt>
                <c:pt idx="15">
                  <c:v>H29.3</c:v>
                </c:pt>
                <c:pt idx="16">
                  <c:v>H29.4</c:v>
                </c:pt>
              </c:strCache>
            </c:strRef>
          </c:cat>
          <c:val>
            <c:numRef>
              <c:f>Sheet1!$E$2:$E$62</c:f>
              <c:numCache>
                <c:formatCode>#,##0_);[Red]\(#,##0\)</c:formatCode>
                <c:ptCount val="17"/>
                <c:pt idx="0">
                  <c:v>283</c:v>
                </c:pt>
                <c:pt idx="1">
                  <c:v>1291</c:v>
                </c:pt>
                <c:pt idx="2">
                  <c:v>1782</c:v>
                </c:pt>
                <c:pt idx="3">
                  <c:v>2139</c:v>
                </c:pt>
                <c:pt idx="4">
                  <c:v>2432</c:v>
                </c:pt>
                <c:pt idx="5">
                  <c:v>2463</c:v>
                </c:pt>
                <c:pt idx="6">
                  <c:v>2501</c:v>
                </c:pt>
                <c:pt idx="7">
                  <c:v>2562</c:v>
                </c:pt>
                <c:pt idx="8">
                  <c:v>2587</c:v>
                </c:pt>
                <c:pt idx="9">
                  <c:v>2608</c:v>
                </c:pt>
                <c:pt idx="10">
                  <c:v>2667</c:v>
                </c:pt>
                <c:pt idx="11">
                  <c:v>2628</c:v>
                </c:pt>
                <c:pt idx="12">
                  <c:v>2681</c:v>
                </c:pt>
                <c:pt idx="13">
                  <c:v>2693</c:v>
                </c:pt>
                <c:pt idx="14">
                  <c:v>2691</c:v>
                </c:pt>
                <c:pt idx="15">
                  <c:v>2730</c:v>
                </c:pt>
                <c:pt idx="16">
                  <c:v>2700</c:v>
                </c:pt>
              </c:numCache>
            </c:numRef>
          </c:val>
          <c:smooth val="0"/>
        </c:ser>
        <c:dLbls>
          <c:showLegendKey val="0"/>
          <c:showVal val="0"/>
          <c:showCatName val="0"/>
          <c:showSerName val="0"/>
          <c:showPercent val="0"/>
          <c:showBubbleSize val="0"/>
        </c:dLbls>
        <c:marker val="1"/>
        <c:smooth val="0"/>
        <c:axId val="142230272"/>
        <c:axId val="142231808"/>
      </c:lineChart>
      <c:catAx>
        <c:axId val="142230272"/>
        <c:scaling>
          <c:orientation val="minMax"/>
        </c:scaling>
        <c:delete val="0"/>
        <c:axPos val="b"/>
        <c:majorTickMark val="none"/>
        <c:minorTickMark val="none"/>
        <c:tickLblPos val="nextTo"/>
        <c:txPr>
          <a:bodyPr rot="-2700000"/>
          <a:lstStyle/>
          <a:p>
            <a:pPr>
              <a:defRPr sz="600" baseline="0"/>
            </a:pPr>
            <a:endParaRPr lang="ja-JP"/>
          </a:p>
        </c:txPr>
        <c:crossAx val="142231808"/>
        <c:crosses val="autoZero"/>
        <c:auto val="1"/>
        <c:lblAlgn val="ctr"/>
        <c:lblOffset val="0"/>
        <c:tickLblSkip val="1"/>
        <c:noMultiLvlLbl val="0"/>
      </c:catAx>
      <c:valAx>
        <c:axId val="142231808"/>
        <c:scaling>
          <c:orientation val="minMax"/>
          <c:max val="3500"/>
        </c:scaling>
        <c:delete val="0"/>
        <c:axPos val="l"/>
        <c:majorGridlines/>
        <c:numFmt formatCode="#,##0_);\(#,##0\)" sourceLinked="0"/>
        <c:majorTickMark val="none"/>
        <c:minorTickMark val="none"/>
        <c:tickLblPos val="nextTo"/>
        <c:txPr>
          <a:bodyPr/>
          <a:lstStyle/>
          <a:p>
            <a:pPr>
              <a:defRPr sz="800"/>
            </a:pPr>
            <a:endParaRPr lang="ja-JP"/>
          </a:p>
        </c:txPr>
        <c:crossAx val="142230272"/>
        <c:crosses val="autoZero"/>
        <c:crossBetween val="between"/>
        <c:majorUnit val="500"/>
      </c:valAx>
    </c:plotArea>
    <c:legend>
      <c:legendPos val="r"/>
      <c:legendEntry>
        <c:idx val="3"/>
        <c:delete val="1"/>
      </c:legendEntry>
      <c:layout>
        <c:manualLayout>
          <c:xMode val="edge"/>
          <c:yMode val="edge"/>
          <c:x val="0.15086506284441903"/>
          <c:y val="0.13092286199889044"/>
          <c:w val="0.11414889819031063"/>
          <c:h val="9.6875367748458147E-2"/>
        </c:manualLayout>
      </c:layout>
      <c:overlay val="0"/>
      <c:spPr>
        <a:solidFill>
          <a:schemeClr val="bg1"/>
        </a:solidFill>
      </c:spPr>
    </c:legend>
    <c:plotVisOnly val="1"/>
    <c:dispBlanksAs val="gap"/>
    <c:showDLblsOverMax val="0"/>
  </c:chart>
  <c:txPr>
    <a:bodyPr/>
    <a:lstStyle/>
    <a:p>
      <a:pPr>
        <a:defRPr sz="12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1"/>
          <c:tx>
            <c:v>セルフ率</c:v>
          </c:tx>
          <c:spPr>
            <a:solidFill>
              <a:schemeClr val="accent3">
                <a:lumMod val="40000"/>
                <a:lumOff val="60000"/>
              </a:schemeClr>
            </a:solidFill>
            <a:ln>
              <a:solidFill>
                <a:schemeClr val="bg1">
                  <a:lumMod val="50000"/>
                </a:schemeClr>
              </a:solidFill>
            </a:ln>
          </c:spPr>
          <c:invertIfNegative val="0"/>
          <c:dLbls>
            <c:txPr>
              <a:bodyPr/>
              <a:lstStyle/>
              <a:p>
                <a:pPr>
                  <a:defRPr sz="600"/>
                </a:pPr>
                <a:endParaRPr lang="ja-JP"/>
              </a:p>
            </c:txPr>
            <c:dLblPos val="inBase"/>
            <c:showLegendKey val="0"/>
            <c:showVal val="1"/>
            <c:showCatName val="0"/>
            <c:showSerName val="0"/>
            <c:showPercent val="0"/>
            <c:showBubbleSize val="0"/>
            <c:showLeaderLines val="0"/>
          </c:dLbls>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39</c:v>
                  </c:pt>
                  <c:pt idx="1">
                    <c:v>9</c:v>
                  </c:pt>
                  <c:pt idx="2">
                    <c:v>18</c:v>
                  </c:pt>
                  <c:pt idx="3">
                    <c:v>34</c:v>
                  </c:pt>
                  <c:pt idx="4">
                    <c:v>17</c:v>
                  </c:pt>
                  <c:pt idx="5">
                    <c:v>11</c:v>
                  </c:pt>
                  <c:pt idx="6">
                    <c:v>31</c:v>
                  </c:pt>
                  <c:pt idx="7">
                    <c:v>29</c:v>
                  </c:pt>
                  <c:pt idx="8">
                    <c:v>10</c:v>
                  </c:pt>
                  <c:pt idx="9">
                    <c:v>13</c:v>
                  </c:pt>
                  <c:pt idx="10">
                    <c:v>37</c:v>
                  </c:pt>
                  <c:pt idx="11">
                    <c:v>28</c:v>
                  </c:pt>
                  <c:pt idx="12">
                    <c:v>42</c:v>
                  </c:pt>
                  <c:pt idx="13">
                    <c:v>43</c:v>
                  </c:pt>
                  <c:pt idx="14">
                    <c:v>26</c:v>
                  </c:pt>
                  <c:pt idx="15">
                    <c:v>32</c:v>
                  </c:pt>
                  <c:pt idx="16">
                    <c:v>30</c:v>
                  </c:pt>
                  <c:pt idx="17">
                    <c:v>8</c:v>
                  </c:pt>
                  <c:pt idx="18">
                    <c:v>14</c:v>
                  </c:pt>
                  <c:pt idx="19">
                    <c:v>23</c:v>
                  </c:pt>
                  <c:pt idx="20">
                    <c:v>20</c:v>
                  </c:pt>
                  <c:pt idx="21">
                    <c:v>35</c:v>
                  </c:pt>
                  <c:pt idx="22">
                    <c:v>19</c:v>
                  </c:pt>
                  <c:pt idx="23">
                    <c:v>24</c:v>
                  </c:pt>
                  <c:pt idx="24">
                    <c:v>44</c:v>
                  </c:pt>
                  <c:pt idx="25">
                    <c:v>46</c:v>
                  </c:pt>
                  <c:pt idx="26">
                    <c:v>33</c:v>
                  </c:pt>
                  <c:pt idx="27">
                    <c:v>47</c:v>
                  </c:pt>
                  <c:pt idx="28">
                    <c:v>38</c:v>
                  </c:pt>
                  <c:pt idx="29">
                    <c:v>1</c:v>
                  </c:pt>
                  <c:pt idx="30">
                    <c:v>40</c:v>
                  </c:pt>
                  <c:pt idx="31">
                    <c:v>1</c:v>
                  </c:pt>
                  <c:pt idx="32">
                    <c:v>41</c:v>
                  </c:pt>
                  <c:pt idx="33">
                    <c:v>16</c:v>
                  </c:pt>
                  <c:pt idx="34">
                    <c:v>27</c:v>
                  </c:pt>
                  <c:pt idx="35">
                    <c:v>1</c:v>
                  </c:pt>
                  <c:pt idx="36">
                    <c:v>7</c:v>
                  </c:pt>
                  <c:pt idx="37">
                    <c:v>15</c:v>
                  </c:pt>
                  <c:pt idx="38">
                    <c:v>45</c:v>
                  </c:pt>
                  <c:pt idx="39">
                    <c:v>36</c:v>
                  </c:pt>
                  <c:pt idx="40">
                    <c:v>1</c:v>
                  </c:pt>
                  <c:pt idx="41">
                    <c:v>21</c:v>
                  </c:pt>
                  <c:pt idx="42">
                    <c:v>12</c:v>
                  </c:pt>
                  <c:pt idx="43">
                    <c:v>22</c:v>
                  </c:pt>
                  <c:pt idx="44">
                    <c:v>1</c:v>
                  </c:pt>
                  <c:pt idx="45">
                    <c:v>6</c:v>
                  </c:pt>
                  <c:pt idx="46">
                    <c:v>25</c:v>
                  </c:pt>
                </c:lvl>
              </c:multiLvlStrCache>
            </c:multiLvlStrRef>
          </c:cat>
          <c:val>
            <c:numRef>
              <c:f>'グラフ (H26.6)'!$E$2:$E$48</c:f>
              <c:numCache>
                <c:formatCode>0.0_ </c:formatCode>
                <c:ptCount val="47"/>
                <c:pt idx="0">
                  <c:v>34.091577945122481</c:v>
                </c:pt>
                <c:pt idx="1">
                  <c:v>0.2998974035198485</c:v>
                </c:pt>
                <c:pt idx="2">
                  <c:v>5.9401558073654392</c:v>
                </c:pt>
                <c:pt idx="3">
                  <c:v>24.698489272565695</c:v>
                </c:pt>
                <c:pt idx="4">
                  <c:v>0.42475031569280225</c:v>
                </c:pt>
                <c:pt idx="5">
                  <c:v>0.4068445614454948</c:v>
                </c:pt>
                <c:pt idx="6">
                  <c:v>17.91954792177857</c:v>
                </c:pt>
                <c:pt idx="7">
                  <c:v>1.9968850817666035</c:v>
                </c:pt>
                <c:pt idx="8">
                  <c:v>3.765849214182674</c:v>
                </c:pt>
                <c:pt idx="9">
                  <c:v>2.9009669889963319</c:v>
                </c:pt>
                <c:pt idx="10">
                  <c:v>16.238320920785377</c:v>
                </c:pt>
                <c:pt idx="11">
                  <c:v>16.092023065833732</c:v>
                </c:pt>
                <c:pt idx="12">
                  <c:v>22.071383619527108</c:v>
                </c:pt>
                <c:pt idx="13">
                  <c:v>48.396870977324483</c:v>
                </c:pt>
                <c:pt idx="14">
                  <c:v>1.1471196640130383</c:v>
                </c:pt>
                <c:pt idx="15">
                  <c:v>1.6348018841784429</c:v>
                </c:pt>
                <c:pt idx="16">
                  <c:v>0.48309178743961351</c:v>
                </c:pt>
                <c:pt idx="17">
                  <c:v>0.80622347949080631</c:v>
                </c:pt>
                <c:pt idx="18">
                  <c:v>2.6226734348561762</c:v>
                </c:pt>
                <c:pt idx="19">
                  <c:v>0.18255313600208631</c:v>
                </c:pt>
                <c:pt idx="20">
                  <c:v>1.3017306245297215</c:v>
                </c:pt>
                <c:pt idx="21">
                  <c:v>8.1931336342497616</c:v>
                </c:pt>
                <c:pt idx="22">
                  <c:v>15.858272402652609</c:v>
                </c:pt>
                <c:pt idx="23">
                  <c:v>8.4184487711458669</c:v>
                </c:pt>
                <c:pt idx="24">
                  <c:v>13.173173173173172</c:v>
                </c:pt>
                <c:pt idx="25">
                  <c:v>22.565622353937343</c:v>
                </c:pt>
                <c:pt idx="26">
                  <c:v>42.16801245893916</c:v>
                </c:pt>
                <c:pt idx="27">
                  <c:v>22.957420759080396</c:v>
                </c:pt>
                <c:pt idx="28">
                  <c:v>10.282574568288853</c:v>
                </c:pt>
                <c:pt idx="29">
                  <c:v>4.6452609511199379</c:v>
                </c:pt>
                <c:pt idx="30">
                  <c:v>2.0657742521897204</c:v>
                </c:pt>
                <c:pt idx="31">
                  <c:v>0.49136786188579018</c:v>
                </c:pt>
                <c:pt idx="32">
                  <c:v>26.186399217221133</c:v>
                </c:pt>
                <c:pt idx="33">
                  <c:v>19.039466570553255</c:v>
                </c:pt>
                <c:pt idx="34">
                  <c:v>0.50490616366580932</c:v>
                </c:pt>
                <c:pt idx="35">
                  <c:v>0.34619823054237725</c:v>
                </c:pt>
                <c:pt idx="36">
                  <c:v>0.30717247734602982</c:v>
                </c:pt>
                <c:pt idx="37">
                  <c:v>8.92114554727344</c:v>
                </c:pt>
                <c:pt idx="38">
                  <c:v>5.636604774535809</c:v>
                </c:pt>
                <c:pt idx="39">
                  <c:v>9.1308616578615176</c:v>
                </c:pt>
                <c:pt idx="40">
                  <c:v>14.588329336530775</c:v>
                </c:pt>
                <c:pt idx="41">
                  <c:v>2.6981939508232395</c:v>
                </c:pt>
                <c:pt idx="42">
                  <c:v>1.4056705347529608</c:v>
                </c:pt>
                <c:pt idx="43">
                  <c:v>0.58379737740255078</c:v>
                </c:pt>
                <c:pt idx="44">
                  <c:v>0.45862412761714855</c:v>
                </c:pt>
                <c:pt idx="45">
                  <c:v>0.46826222684703434</c:v>
                </c:pt>
                <c:pt idx="46">
                  <c:v>0.7392924787682531</c:v>
                </c:pt>
              </c:numCache>
            </c:numRef>
          </c:val>
        </c:ser>
        <c:ser>
          <c:idx val="0"/>
          <c:order val="2"/>
          <c:tx>
            <c:v>進捗率</c:v>
          </c:tx>
          <c:spPr>
            <a:solidFill>
              <a:schemeClr val="accent2">
                <a:lumMod val="40000"/>
                <a:lumOff val="60000"/>
              </a:schemeClr>
            </a:solidFill>
            <a:ln>
              <a:solidFill>
                <a:schemeClr val="bg1">
                  <a:lumMod val="50000"/>
                </a:schemeClr>
              </a:solidFill>
            </a:ln>
          </c:spPr>
          <c:invertIfNegative val="0"/>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39</c:v>
                  </c:pt>
                  <c:pt idx="1">
                    <c:v>9</c:v>
                  </c:pt>
                  <c:pt idx="2">
                    <c:v>18</c:v>
                  </c:pt>
                  <c:pt idx="3">
                    <c:v>34</c:v>
                  </c:pt>
                  <c:pt idx="4">
                    <c:v>17</c:v>
                  </c:pt>
                  <c:pt idx="5">
                    <c:v>11</c:v>
                  </c:pt>
                  <c:pt idx="6">
                    <c:v>31</c:v>
                  </c:pt>
                  <c:pt idx="7">
                    <c:v>29</c:v>
                  </c:pt>
                  <c:pt idx="8">
                    <c:v>10</c:v>
                  </c:pt>
                  <c:pt idx="9">
                    <c:v>13</c:v>
                  </c:pt>
                  <c:pt idx="10">
                    <c:v>37</c:v>
                  </c:pt>
                  <c:pt idx="11">
                    <c:v>28</c:v>
                  </c:pt>
                  <c:pt idx="12">
                    <c:v>42</c:v>
                  </c:pt>
                  <c:pt idx="13">
                    <c:v>43</c:v>
                  </c:pt>
                  <c:pt idx="14">
                    <c:v>26</c:v>
                  </c:pt>
                  <c:pt idx="15">
                    <c:v>32</c:v>
                  </c:pt>
                  <c:pt idx="16">
                    <c:v>30</c:v>
                  </c:pt>
                  <c:pt idx="17">
                    <c:v>8</c:v>
                  </c:pt>
                  <c:pt idx="18">
                    <c:v>14</c:v>
                  </c:pt>
                  <c:pt idx="19">
                    <c:v>23</c:v>
                  </c:pt>
                  <c:pt idx="20">
                    <c:v>20</c:v>
                  </c:pt>
                  <c:pt idx="21">
                    <c:v>35</c:v>
                  </c:pt>
                  <c:pt idx="22">
                    <c:v>19</c:v>
                  </c:pt>
                  <c:pt idx="23">
                    <c:v>24</c:v>
                  </c:pt>
                  <c:pt idx="24">
                    <c:v>44</c:v>
                  </c:pt>
                  <c:pt idx="25">
                    <c:v>46</c:v>
                  </c:pt>
                  <c:pt idx="26">
                    <c:v>33</c:v>
                  </c:pt>
                  <c:pt idx="27">
                    <c:v>47</c:v>
                  </c:pt>
                  <c:pt idx="28">
                    <c:v>38</c:v>
                  </c:pt>
                  <c:pt idx="29">
                    <c:v>1</c:v>
                  </c:pt>
                  <c:pt idx="30">
                    <c:v>40</c:v>
                  </c:pt>
                  <c:pt idx="31">
                    <c:v>1</c:v>
                  </c:pt>
                  <c:pt idx="32">
                    <c:v>41</c:v>
                  </c:pt>
                  <c:pt idx="33">
                    <c:v>16</c:v>
                  </c:pt>
                  <c:pt idx="34">
                    <c:v>27</c:v>
                  </c:pt>
                  <c:pt idx="35">
                    <c:v>1</c:v>
                  </c:pt>
                  <c:pt idx="36">
                    <c:v>7</c:v>
                  </c:pt>
                  <c:pt idx="37">
                    <c:v>15</c:v>
                  </c:pt>
                  <c:pt idx="38">
                    <c:v>45</c:v>
                  </c:pt>
                  <c:pt idx="39">
                    <c:v>36</c:v>
                  </c:pt>
                  <c:pt idx="40">
                    <c:v>1</c:v>
                  </c:pt>
                  <c:pt idx="41">
                    <c:v>21</c:v>
                  </c:pt>
                  <c:pt idx="42">
                    <c:v>12</c:v>
                  </c:pt>
                  <c:pt idx="43">
                    <c:v>22</c:v>
                  </c:pt>
                  <c:pt idx="44">
                    <c:v>1</c:v>
                  </c:pt>
                  <c:pt idx="45">
                    <c:v>6</c:v>
                  </c:pt>
                  <c:pt idx="46">
                    <c:v>25</c:v>
                  </c:pt>
                </c:lvl>
              </c:multiLvlStrCache>
            </c:multiLvlStrRef>
          </c:cat>
          <c:val>
            <c:numRef>
              <c:f>'グラフ (H26.6)'!$H$2:$H$48</c:f>
              <c:numCache>
                <c:formatCode>0.0_ </c:formatCode>
                <c:ptCount val="47"/>
                <c:pt idx="0">
                  <c:v>63.806905234269095</c:v>
                </c:pt>
                <c:pt idx="1">
                  <c:v>99.621244462263604</c:v>
                </c:pt>
                <c:pt idx="2">
                  <c:v>93.794966919104624</c:v>
                </c:pt>
                <c:pt idx="3">
                  <c:v>73.819427055368763</c:v>
                </c:pt>
                <c:pt idx="4">
                  <c:v>99.311911007870293</c:v>
                </c:pt>
                <c:pt idx="5">
                  <c:v>99.473638287843386</c:v>
                </c:pt>
                <c:pt idx="6">
                  <c:v>81.093924801478437</c:v>
                </c:pt>
                <c:pt idx="7">
                  <c:v>97.246835591708418</c:v>
                </c:pt>
                <c:pt idx="8">
                  <c:v>96.143124464039275</c:v>
                </c:pt>
                <c:pt idx="9">
                  <c:v>96.899365789705826</c:v>
                </c:pt>
                <c:pt idx="10">
                  <c:v>81.882958841119404</c:v>
                </c:pt>
                <c:pt idx="11">
                  <c:v>83.156814420752653</c:v>
                </c:pt>
                <c:pt idx="12">
                  <c:v>75.297465251854121</c:v>
                </c:pt>
                <c:pt idx="13">
                  <c:v>48.610025839381564</c:v>
                </c:pt>
                <c:pt idx="14">
                  <c:v>98.124815619123254</c:v>
                </c:pt>
                <c:pt idx="15">
                  <c:v>97.066141641050606</c:v>
                </c:pt>
                <c:pt idx="16">
                  <c:v>98.714500990895388</c:v>
                </c:pt>
                <c:pt idx="17">
                  <c:v>99.151361703599818</c:v>
                </c:pt>
                <c:pt idx="18">
                  <c:v>97.124162008181798</c:v>
                </c:pt>
                <c:pt idx="19">
                  <c:v>99.401916413407093</c:v>
                </c:pt>
                <c:pt idx="20">
                  <c:v>98.413155329852017</c:v>
                </c:pt>
                <c:pt idx="21">
                  <c:v>90.139078874156425</c:v>
                </c:pt>
                <c:pt idx="22">
                  <c:v>83.866175433203097</c:v>
                </c:pt>
                <c:pt idx="23">
                  <c:v>90.907857006772815</c:v>
                </c:pt>
                <c:pt idx="24">
                  <c:v>81.915347672058132</c:v>
                </c:pt>
                <c:pt idx="25">
                  <c:v>70.184586255496711</c:v>
                </c:pt>
                <c:pt idx="26">
                  <c:v>56.354364631458864</c:v>
                </c:pt>
                <c:pt idx="27">
                  <c:v>66.945472864186002</c:v>
                </c:pt>
                <c:pt idx="28">
                  <c:v>87.830632978880956</c:v>
                </c:pt>
                <c:pt idx="29">
                  <c:v>95.354739048880063</c:v>
                </c:pt>
                <c:pt idx="30">
                  <c:v>95.594006251360952</c:v>
                </c:pt>
                <c:pt idx="31">
                  <c:v>99.508632138114208</c:v>
                </c:pt>
                <c:pt idx="32">
                  <c:v>71.460800113962435</c:v>
                </c:pt>
                <c:pt idx="33">
                  <c:v>80.699906126489964</c:v>
                </c:pt>
                <c:pt idx="34">
                  <c:v>98.748119554942363</c:v>
                </c:pt>
                <c:pt idx="35">
                  <c:v>99.65380176945763</c:v>
                </c:pt>
                <c:pt idx="36">
                  <c:v>99.592827522653977</c:v>
                </c:pt>
                <c:pt idx="37">
                  <c:v>90.820598074576608</c:v>
                </c:pt>
                <c:pt idx="38">
                  <c:v>88.849610764311308</c:v>
                </c:pt>
                <c:pt idx="39">
                  <c:v>89.078422514965524</c:v>
                </c:pt>
                <c:pt idx="40">
                  <c:v>85.411670663469224</c:v>
                </c:pt>
                <c:pt idx="41">
                  <c:v>96.998096453399768</c:v>
                </c:pt>
                <c:pt idx="42">
                  <c:v>98.456942212394765</c:v>
                </c:pt>
                <c:pt idx="43">
                  <c:v>99.058228754689807</c:v>
                </c:pt>
                <c:pt idx="44">
                  <c:v>99.541375872382858</c:v>
                </c:pt>
                <c:pt idx="45">
                  <c:v>99.431737773152975</c:v>
                </c:pt>
                <c:pt idx="46">
                  <c:v>98.538882942801564</c:v>
                </c:pt>
              </c:numCache>
            </c:numRef>
          </c:val>
        </c:ser>
        <c:dLbls>
          <c:showLegendKey val="0"/>
          <c:showVal val="0"/>
          <c:showCatName val="0"/>
          <c:showSerName val="0"/>
          <c:showPercent val="0"/>
          <c:showBubbleSize val="0"/>
        </c:dLbls>
        <c:gapWidth val="150"/>
        <c:overlap val="100"/>
        <c:axId val="141153408"/>
        <c:axId val="141154944"/>
      </c:barChart>
      <c:lineChart>
        <c:grouping val="standard"/>
        <c:varyColors val="0"/>
        <c:ser>
          <c:idx val="1"/>
          <c:order val="0"/>
          <c:tx>
            <c:v>進捗率平均</c:v>
          </c:tx>
          <c:spPr>
            <a:ln w="19050">
              <a:solidFill>
                <a:srgbClr val="FF0000"/>
              </a:solidFill>
            </a:ln>
          </c:spPr>
          <c:marker>
            <c:symbol val="none"/>
          </c:marker>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39</c:v>
                  </c:pt>
                  <c:pt idx="1">
                    <c:v>9</c:v>
                  </c:pt>
                  <c:pt idx="2">
                    <c:v>18</c:v>
                  </c:pt>
                  <c:pt idx="3">
                    <c:v>34</c:v>
                  </c:pt>
                  <c:pt idx="4">
                    <c:v>17</c:v>
                  </c:pt>
                  <c:pt idx="5">
                    <c:v>11</c:v>
                  </c:pt>
                  <c:pt idx="6">
                    <c:v>31</c:v>
                  </c:pt>
                  <c:pt idx="7">
                    <c:v>29</c:v>
                  </c:pt>
                  <c:pt idx="8">
                    <c:v>10</c:v>
                  </c:pt>
                  <c:pt idx="9">
                    <c:v>13</c:v>
                  </c:pt>
                  <c:pt idx="10">
                    <c:v>37</c:v>
                  </c:pt>
                  <c:pt idx="11">
                    <c:v>28</c:v>
                  </c:pt>
                  <c:pt idx="12">
                    <c:v>42</c:v>
                  </c:pt>
                  <c:pt idx="13">
                    <c:v>43</c:v>
                  </c:pt>
                  <c:pt idx="14">
                    <c:v>26</c:v>
                  </c:pt>
                  <c:pt idx="15">
                    <c:v>32</c:v>
                  </c:pt>
                  <c:pt idx="16">
                    <c:v>30</c:v>
                  </c:pt>
                  <c:pt idx="17">
                    <c:v>8</c:v>
                  </c:pt>
                  <c:pt idx="18">
                    <c:v>14</c:v>
                  </c:pt>
                  <c:pt idx="19">
                    <c:v>23</c:v>
                  </c:pt>
                  <c:pt idx="20">
                    <c:v>20</c:v>
                  </c:pt>
                  <c:pt idx="21">
                    <c:v>35</c:v>
                  </c:pt>
                  <c:pt idx="22">
                    <c:v>19</c:v>
                  </c:pt>
                  <c:pt idx="23">
                    <c:v>24</c:v>
                  </c:pt>
                  <c:pt idx="24">
                    <c:v>44</c:v>
                  </c:pt>
                  <c:pt idx="25">
                    <c:v>46</c:v>
                  </c:pt>
                  <c:pt idx="26">
                    <c:v>33</c:v>
                  </c:pt>
                  <c:pt idx="27">
                    <c:v>47</c:v>
                  </c:pt>
                  <c:pt idx="28">
                    <c:v>38</c:v>
                  </c:pt>
                  <c:pt idx="29">
                    <c:v>1</c:v>
                  </c:pt>
                  <c:pt idx="30">
                    <c:v>40</c:v>
                  </c:pt>
                  <c:pt idx="31">
                    <c:v>1</c:v>
                  </c:pt>
                  <c:pt idx="32">
                    <c:v>41</c:v>
                  </c:pt>
                  <c:pt idx="33">
                    <c:v>16</c:v>
                  </c:pt>
                  <c:pt idx="34">
                    <c:v>27</c:v>
                  </c:pt>
                  <c:pt idx="35">
                    <c:v>1</c:v>
                  </c:pt>
                  <c:pt idx="36">
                    <c:v>7</c:v>
                  </c:pt>
                  <c:pt idx="37">
                    <c:v>15</c:v>
                  </c:pt>
                  <c:pt idx="38">
                    <c:v>45</c:v>
                  </c:pt>
                  <c:pt idx="39">
                    <c:v>36</c:v>
                  </c:pt>
                  <c:pt idx="40">
                    <c:v>1</c:v>
                  </c:pt>
                  <c:pt idx="41">
                    <c:v>21</c:v>
                  </c:pt>
                  <c:pt idx="42">
                    <c:v>12</c:v>
                  </c:pt>
                  <c:pt idx="43">
                    <c:v>22</c:v>
                  </c:pt>
                  <c:pt idx="44">
                    <c:v>1</c:v>
                  </c:pt>
                  <c:pt idx="45">
                    <c:v>6</c:v>
                  </c:pt>
                  <c:pt idx="46">
                    <c:v>25</c:v>
                  </c:pt>
                </c:lvl>
              </c:multiLvlStrCache>
            </c:multiLvlStrRef>
          </c:cat>
          <c:val>
            <c:numRef>
              <c:f>'グラフ (H26.6)'!$D$2:$D$48</c:f>
              <c:numCache>
                <c:formatCode>0.0_ </c:formatCode>
                <c:ptCount val="47"/>
                <c:pt idx="0">
                  <c:v>98.2</c:v>
                </c:pt>
                <c:pt idx="1">
                  <c:v>98.2</c:v>
                </c:pt>
                <c:pt idx="2">
                  <c:v>98.2</c:v>
                </c:pt>
                <c:pt idx="3">
                  <c:v>98.2</c:v>
                </c:pt>
                <c:pt idx="4">
                  <c:v>98.2</c:v>
                </c:pt>
                <c:pt idx="5">
                  <c:v>98.2</c:v>
                </c:pt>
                <c:pt idx="6">
                  <c:v>98.2</c:v>
                </c:pt>
                <c:pt idx="7">
                  <c:v>98.2</c:v>
                </c:pt>
                <c:pt idx="8">
                  <c:v>98.2</c:v>
                </c:pt>
                <c:pt idx="9">
                  <c:v>98.2</c:v>
                </c:pt>
                <c:pt idx="10">
                  <c:v>98.2</c:v>
                </c:pt>
                <c:pt idx="11">
                  <c:v>98.2</c:v>
                </c:pt>
                <c:pt idx="12">
                  <c:v>98.2</c:v>
                </c:pt>
                <c:pt idx="13">
                  <c:v>98.2</c:v>
                </c:pt>
                <c:pt idx="14">
                  <c:v>98.2</c:v>
                </c:pt>
                <c:pt idx="15">
                  <c:v>98.2</c:v>
                </c:pt>
                <c:pt idx="16">
                  <c:v>98.2</c:v>
                </c:pt>
                <c:pt idx="17">
                  <c:v>98.2</c:v>
                </c:pt>
                <c:pt idx="18">
                  <c:v>98.2</c:v>
                </c:pt>
                <c:pt idx="19">
                  <c:v>98.2</c:v>
                </c:pt>
                <c:pt idx="20">
                  <c:v>98.2</c:v>
                </c:pt>
                <c:pt idx="21">
                  <c:v>98.2</c:v>
                </c:pt>
                <c:pt idx="22">
                  <c:v>98.2</c:v>
                </c:pt>
                <c:pt idx="23">
                  <c:v>98.2</c:v>
                </c:pt>
                <c:pt idx="24">
                  <c:v>98.2</c:v>
                </c:pt>
                <c:pt idx="25">
                  <c:v>98.2</c:v>
                </c:pt>
                <c:pt idx="26">
                  <c:v>98.2</c:v>
                </c:pt>
                <c:pt idx="27">
                  <c:v>98.2</c:v>
                </c:pt>
                <c:pt idx="28">
                  <c:v>98.2</c:v>
                </c:pt>
                <c:pt idx="29">
                  <c:v>98.2</c:v>
                </c:pt>
                <c:pt idx="30">
                  <c:v>98.2</c:v>
                </c:pt>
                <c:pt idx="31">
                  <c:v>98.2</c:v>
                </c:pt>
                <c:pt idx="32">
                  <c:v>98.2</c:v>
                </c:pt>
                <c:pt idx="33">
                  <c:v>98.2</c:v>
                </c:pt>
                <c:pt idx="34">
                  <c:v>98.2</c:v>
                </c:pt>
                <c:pt idx="35">
                  <c:v>98.2</c:v>
                </c:pt>
                <c:pt idx="36">
                  <c:v>98.2</c:v>
                </c:pt>
                <c:pt idx="37">
                  <c:v>98.2</c:v>
                </c:pt>
                <c:pt idx="38">
                  <c:v>98.2</c:v>
                </c:pt>
                <c:pt idx="39">
                  <c:v>98.2</c:v>
                </c:pt>
                <c:pt idx="40">
                  <c:v>98.2</c:v>
                </c:pt>
                <c:pt idx="41">
                  <c:v>98.2</c:v>
                </c:pt>
                <c:pt idx="42">
                  <c:v>98.2</c:v>
                </c:pt>
                <c:pt idx="43">
                  <c:v>98.2</c:v>
                </c:pt>
                <c:pt idx="44">
                  <c:v>98.2</c:v>
                </c:pt>
                <c:pt idx="45">
                  <c:v>98.2</c:v>
                </c:pt>
                <c:pt idx="46">
                  <c:v>98.2</c:v>
                </c:pt>
              </c:numCache>
            </c:numRef>
          </c:val>
          <c:smooth val="0"/>
        </c:ser>
        <c:ser>
          <c:idx val="3"/>
          <c:order val="3"/>
          <c:tx>
            <c:v>セルフ率平均</c:v>
          </c:tx>
          <c:spPr>
            <a:ln w="19050"/>
          </c:spPr>
          <c:marker>
            <c:symbol val="none"/>
          </c:marker>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39</c:v>
                  </c:pt>
                  <c:pt idx="1">
                    <c:v>9</c:v>
                  </c:pt>
                  <c:pt idx="2">
                    <c:v>18</c:v>
                  </c:pt>
                  <c:pt idx="3">
                    <c:v>34</c:v>
                  </c:pt>
                  <c:pt idx="4">
                    <c:v>17</c:v>
                  </c:pt>
                  <c:pt idx="5">
                    <c:v>11</c:v>
                  </c:pt>
                  <c:pt idx="6">
                    <c:v>31</c:v>
                  </c:pt>
                  <c:pt idx="7">
                    <c:v>29</c:v>
                  </c:pt>
                  <c:pt idx="8">
                    <c:v>10</c:v>
                  </c:pt>
                  <c:pt idx="9">
                    <c:v>13</c:v>
                  </c:pt>
                  <c:pt idx="10">
                    <c:v>37</c:v>
                  </c:pt>
                  <c:pt idx="11">
                    <c:v>28</c:v>
                  </c:pt>
                  <c:pt idx="12">
                    <c:v>42</c:v>
                  </c:pt>
                  <c:pt idx="13">
                    <c:v>43</c:v>
                  </c:pt>
                  <c:pt idx="14">
                    <c:v>26</c:v>
                  </c:pt>
                  <c:pt idx="15">
                    <c:v>32</c:v>
                  </c:pt>
                  <c:pt idx="16">
                    <c:v>30</c:v>
                  </c:pt>
                  <c:pt idx="17">
                    <c:v>8</c:v>
                  </c:pt>
                  <c:pt idx="18">
                    <c:v>14</c:v>
                  </c:pt>
                  <c:pt idx="19">
                    <c:v>23</c:v>
                  </c:pt>
                  <c:pt idx="20">
                    <c:v>20</c:v>
                  </c:pt>
                  <c:pt idx="21">
                    <c:v>35</c:v>
                  </c:pt>
                  <c:pt idx="22">
                    <c:v>19</c:v>
                  </c:pt>
                  <c:pt idx="23">
                    <c:v>24</c:v>
                  </c:pt>
                  <c:pt idx="24">
                    <c:v>44</c:v>
                  </c:pt>
                  <c:pt idx="25">
                    <c:v>46</c:v>
                  </c:pt>
                  <c:pt idx="26">
                    <c:v>33</c:v>
                  </c:pt>
                  <c:pt idx="27">
                    <c:v>47</c:v>
                  </c:pt>
                  <c:pt idx="28">
                    <c:v>38</c:v>
                  </c:pt>
                  <c:pt idx="29">
                    <c:v>1</c:v>
                  </c:pt>
                  <c:pt idx="30">
                    <c:v>40</c:v>
                  </c:pt>
                  <c:pt idx="31">
                    <c:v>1</c:v>
                  </c:pt>
                  <c:pt idx="32">
                    <c:v>41</c:v>
                  </c:pt>
                  <c:pt idx="33">
                    <c:v>16</c:v>
                  </c:pt>
                  <c:pt idx="34">
                    <c:v>27</c:v>
                  </c:pt>
                  <c:pt idx="35">
                    <c:v>1</c:v>
                  </c:pt>
                  <c:pt idx="36">
                    <c:v>7</c:v>
                  </c:pt>
                  <c:pt idx="37">
                    <c:v>15</c:v>
                  </c:pt>
                  <c:pt idx="38">
                    <c:v>45</c:v>
                  </c:pt>
                  <c:pt idx="39">
                    <c:v>36</c:v>
                  </c:pt>
                  <c:pt idx="40">
                    <c:v>1</c:v>
                  </c:pt>
                  <c:pt idx="41">
                    <c:v>21</c:v>
                  </c:pt>
                  <c:pt idx="42">
                    <c:v>12</c:v>
                  </c:pt>
                  <c:pt idx="43">
                    <c:v>22</c:v>
                  </c:pt>
                  <c:pt idx="44">
                    <c:v>1</c:v>
                  </c:pt>
                  <c:pt idx="45">
                    <c:v>6</c:v>
                  </c:pt>
                  <c:pt idx="46">
                    <c:v>25</c:v>
                  </c:pt>
                </c:lvl>
              </c:multiLvlStrCache>
            </c:multiLvlStrRef>
          </c:cat>
          <c:val>
            <c:numRef>
              <c:f>'グラフ (H26.6)'!$F$2:$F$48</c:f>
              <c:numCache>
                <c:formatCode>0.0_ </c:formatCode>
                <c:ptCount val="47"/>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17</c:v>
                </c:pt>
                <c:pt idx="41">
                  <c:v>17</c:v>
                </c:pt>
                <c:pt idx="42">
                  <c:v>17</c:v>
                </c:pt>
                <c:pt idx="43">
                  <c:v>17</c:v>
                </c:pt>
                <c:pt idx="44">
                  <c:v>17</c:v>
                </c:pt>
                <c:pt idx="45">
                  <c:v>17</c:v>
                </c:pt>
                <c:pt idx="46">
                  <c:v>17</c:v>
                </c:pt>
              </c:numCache>
            </c:numRef>
          </c:val>
          <c:smooth val="0"/>
        </c:ser>
        <c:ser>
          <c:idx val="4"/>
          <c:order val="4"/>
          <c:tx>
            <c:v>合計</c:v>
          </c:tx>
          <c:spPr>
            <a:ln>
              <a:noFill/>
            </a:ln>
          </c:spPr>
          <c:marker>
            <c:symbol val="none"/>
          </c:marker>
          <c:dLbls>
            <c:dLbl>
              <c:idx val="26"/>
              <c:layout>
                <c:manualLayout>
                  <c:x val="-2.11474594425895E-2"/>
                  <c:y val="-3.2896100667576811E-2"/>
                </c:manualLayout>
              </c:layout>
              <c:dLblPos val="r"/>
              <c:showLegendKey val="0"/>
              <c:showVal val="1"/>
              <c:showCatName val="0"/>
              <c:showSerName val="0"/>
              <c:showPercent val="0"/>
              <c:showBubbleSize val="0"/>
            </c:dLbl>
            <c:dLbl>
              <c:idx val="27"/>
              <c:layout>
                <c:manualLayout>
                  <c:x val="-1.9801128967010452E-2"/>
                  <c:y val="-8.0096415831885939E-2"/>
                </c:manualLayout>
              </c:layout>
              <c:dLblPos val="r"/>
              <c:showLegendKey val="0"/>
              <c:showVal val="1"/>
              <c:showCatName val="0"/>
              <c:showSerName val="0"/>
              <c:showPercent val="0"/>
              <c:showBubbleSize val="0"/>
            </c:dLbl>
            <c:dLbl>
              <c:idx val="38"/>
              <c:layout>
                <c:manualLayout>
                  <c:x val="-1.9801128967010452E-2"/>
                  <c:y val="-4.3385059592978836E-2"/>
                </c:manualLayout>
              </c:layout>
              <c:dLblPos val="r"/>
              <c:showLegendKey val="0"/>
              <c:showVal val="1"/>
              <c:showCatName val="0"/>
              <c:showSerName val="0"/>
              <c:showPercent val="0"/>
              <c:showBubbleSize val="0"/>
            </c:dLbl>
            <c:txPr>
              <a:bodyPr/>
              <a:lstStyle/>
              <a:p>
                <a:pPr>
                  <a:defRPr sz="600"/>
                </a:pPr>
                <a:endParaRPr lang="ja-JP"/>
              </a:p>
            </c:txPr>
            <c:dLblPos val="t"/>
            <c:showLegendKey val="0"/>
            <c:showVal val="1"/>
            <c:showCatName val="0"/>
            <c:showSerName val="0"/>
            <c:showPercent val="0"/>
            <c:showBubbleSize val="0"/>
            <c:showLeaderLines val="0"/>
          </c:dLbls>
          <c:cat>
            <c:multiLvlStrRef>
              <c:f>'グラフ (H26.6)'!$A$2:$B$48</c:f>
              <c:multiLvlStrCache>
                <c:ptCount val="47"/>
                <c:lvl>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lvl>
                <c:lvl>
                  <c:pt idx="0">
                    <c:v>39</c:v>
                  </c:pt>
                  <c:pt idx="1">
                    <c:v>9</c:v>
                  </c:pt>
                  <c:pt idx="2">
                    <c:v>18</c:v>
                  </c:pt>
                  <c:pt idx="3">
                    <c:v>34</c:v>
                  </c:pt>
                  <c:pt idx="4">
                    <c:v>17</c:v>
                  </c:pt>
                  <c:pt idx="5">
                    <c:v>11</c:v>
                  </c:pt>
                  <c:pt idx="6">
                    <c:v>31</c:v>
                  </c:pt>
                  <c:pt idx="7">
                    <c:v>29</c:v>
                  </c:pt>
                  <c:pt idx="8">
                    <c:v>10</c:v>
                  </c:pt>
                  <c:pt idx="9">
                    <c:v>13</c:v>
                  </c:pt>
                  <c:pt idx="10">
                    <c:v>37</c:v>
                  </c:pt>
                  <c:pt idx="11">
                    <c:v>28</c:v>
                  </c:pt>
                  <c:pt idx="12">
                    <c:v>42</c:v>
                  </c:pt>
                  <c:pt idx="13">
                    <c:v>43</c:v>
                  </c:pt>
                  <c:pt idx="14">
                    <c:v>26</c:v>
                  </c:pt>
                  <c:pt idx="15">
                    <c:v>32</c:v>
                  </c:pt>
                  <c:pt idx="16">
                    <c:v>30</c:v>
                  </c:pt>
                  <c:pt idx="17">
                    <c:v>8</c:v>
                  </c:pt>
                  <c:pt idx="18">
                    <c:v>14</c:v>
                  </c:pt>
                  <c:pt idx="19">
                    <c:v>23</c:v>
                  </c:pt>
                  <c:pt idx="20">
                    <c:v>20</c:v>
                  </c:pt>
                  <c:pt idx="21">
                    <c:v>35</c:v>
                  </c:pt>
                  <c:pt idx="22">
                    <c:v>19</c:v>
                  </c:pt>
                  <c:pt idx="23">
                    <c:v>24</c:v>
                  </c:pt>
                  <c:pt idx="24">
                    <c:v>44</c:v>
                  </c:pt>
                  <c:pt idx="25">
                    <c:v>46</c:v>
                  </c:pt>
                  <c:pt idx="26">
                    <c:v>33</c:v>
                  </c:pt>
                  <c:pt idx="27">
                    <c:v>47</c:v>
                  </c:pt>
                  <c:pt idx="28">
                    <c:v>38</c:v>
                  </c:pt>
                  <c:pt idx="29">
                    <c:v>1</c:v>
                  </c:pt>
                  <c:pt idx="30">
                    <c:v>40</c:v>
                  </c:pt>
                  <c:pt idx="31">
                    <c:v>1</c:v>
                  </c:pt>
                  <c:pt idx="32">
                    <c:v>41</c:v>
                  </c:pt>
                  <c:pt idx="33">
                    <c:v>16</c:v>
                  </c:pt>
                  <c:pt idx="34">
                    <c:v>27</c:v>
                  </c:pt>
                  <c:pt idx="35">
                    <c:v>1</c:v>
                  </c:pt>
                  <c:pt idx="36">
                    <c:v>7</c:v>
                  </c:pt>
                  <c:pt idx="37">
                    <c:v>15</c:v>
                  </c:pt>
                  <c:pt idx="38">
                    <c:v>45</c:v>
                  </c:pt>
                  <c:pt idx="39">
                    <c:v>36</c:v>
                  </c:pt>
                  <c:pt idx="40">
                    <c:v>1</c:v>
                  </c:pt>
                  <c:pt idx="41">
                    <c:v>21</c:v>
                  </c:pt>
                  <c:pt idx="42">
                    <c:v>12</c:v>
                  </c:pt>
                  <c:pt idx="43">
                    <c:v>22</c:v>
                  </c:pt>
                  <c:pt idx="44">
                    <c:v>1</c:v>
                  </c:pt>
                  <c:pt idx="45">
                    <c:v>6</c:v>
                  </c:pt>
                  <c:pt idx="46">
                    <c:v>25</c:v>
                  </c:pt>
                </c:lvl>
              </c:multiLvlStrCache>
            </c:multiLvlStrRef>
          </c:cat>
          <c:val>
            <c:numRef>
              <c:f>'グラフ (H26.6)'!$C$2:$C$48</c:f>
              <c:numCache>
                <c:formatCode>0.0_ </c:formatCode>
                <c:ptCount val="47"/>
                <c:pt idx="0">
                  <c:v>97.898483179391576</c:v>
                </c:pt>
                <c:pt idx="1">
                  <c:v>99.921141865783454</c:v>
                </c:pt>
                <c:pt idx="2">
                  <c:v>99.735122726470067</c:v>
                </c:pt>
                <c:pt idx="3">
                  <c:v>98.517916327934458</c:v>
                </c:pt>
                <c:pt idx="4">
                  <c:v>99.736661323563098</c:v>
                </c:pt>
                <c:pt idx="5">
                  <c:v>99.880482849288882</c:v>
                </c:pt>
                <c:pt idx="6">
                  <c:v>99.01347272325701</c:v>
                </c:pt>
                <c:pt idx="7">
                  <c:v>99.243720673475025</c:v>
                </c:pt>
                <c:pt idx="8">
                  <c:v>99.908973678221955</c:v>
                </c:pt>
                <c:pt idx="9">
                  <c:v>99.800332778702156</c:v>
                </c:pt>
                <c:pt idx="10">
                  <c:v>98.121279761904773</c:v>
                </c:pt>
                <c:pt idx="11">
                  <c:v>99.248837486586382</c:v>
                </c:pt>
                <c:pt idx="12">
                  <c:v>97.368848871381232</c:v>
                </c:pt>
                <c:pt idx="13">
                  <c:v>97.006896816706046</c:v>
                </c:pt>
                <c:pt idx="14">
                  <c:v>99.271935283136287</c:v>
                </c:pt>
                <c:pt idx="15">
                  <c:v>98.70094352522905</c:v>
                </c:pt>
                <c:pt idx="16">
                  <c:v>99.197592778335007</c:v>
                </c:pt>
                <c:pt idx="17">
                  <c:v>99.957585183090629</c:v>
                </c:pt>
                <c:pt idx="18">
                  <c:v>99.74683544303798</c:v>
                </c:pt>
                <c:pt idx="19">
                  <c:v>99.584469549409178</c:v>
                </c:pt>
                <c:pt idx="20">
                  <c:v>99.714885954381742</c:v>
                </c:pt>
                <c:pt idx="21">
                  <c:v>98.332212508406187</c:v>
                </c:pt>
                <c:pt idx="22">
                  <c:v>99.724447835855699</c:v>
                </c:pt>
                <c:pt idx="23">
                  <c:v>99.326305777918677</c:v>
                </c:pt>
                <c:pt idx="24">
                  <c:v>95.088520845231301</c:v>
                </c:pt>
                <c:pt idx="25">
                  <c:v>92.750208609434054</c:v>
                </c:pt>
                <c:pt idx="26">
                  <c:v>98.522377090398024</c:v>
                </c:pt>
                <c:pt idx="27">
                  <c:v>89.902893623266394</c:v>
                </c:pt>
                <c:pt idx="28">
                  <c:v>98.113207547169807</c:v>
                </c:pt>
                <c:pt idx="29">
                  <c:v>100</c:v>
                </c:pt>
                <c:pt idx="30">
                  <c:v>97.659780503550678</c:v>
                </c:pt>
                <c:pt idx="31">
                  <c:v>100</c:v>
                </c:pt>
                <c:pt idx="32">
                  <c:v>97.647199331183572</c:v>
                </c:pt>
                <c:pt idx="33">
                  <c:v>99.739372697043223</c:v>
                </c:pt>
                <c:pt idx="34">
                  <c:v>99.253025718608171</c:v>
                </c:pt>
                <c:pt idx="35">
                  <c:v>100</c:v>
                </c:pt>
                <c:pt idx="36">
                  <c:v>99.9</c:v>
                </c:pt>
                <c:pt idx="37">
                  <c:v>99.741743621850048</c:v>
                </c:pt>
                <c:pt idx="38">
                  <c:v>94.486215538847119</c:v>
                </c:pt>
                <c:pt idx="39">
                  <c:v>98.20928417282704</c:v>
                </c:pt>
                <c:pt idx="40">
                  <c:v>100</c:v>
                </c:pt>
                <c:pt idx="41">
                  <c:v>99.696290404223006</c:v>
                </c:pt>
                <c:pt idx="42">
                  <c:v>99.862612747147722</c:v>
                </c:pt>
                <c:pt idx="43">
                  <c:v>99.642026132092354</c:v>
                </c:pt>
                <c:pt idx="44">
                  <c:v>100</c:v>
                </c:pt>
                <c:pt idx="45">
                  <c:v>99.9</c:v>
                </c:pt>
                <c:pt idx="46">
                  <c:v>99.278175421569813</c:v>
                </c:pt>
              </c:numCache>
            </c:numRef>
          </c:val>
          <c:smooth val="0"/>
        </c:ser>
        <c:dLbls>
          <c:showLegendKey val="0"/>
          <c:showVal val="0"/>
          <c:showCatName val="0"/>
          <c:showSerName val="0"/>
          <c:showPercent val="0"/>
          <c:showBubbleSize val="0"/>
        </c:dLbls>
        <c:marker val="1"/>
        <c:smooth val="0"/>
        <c:axId val="141153408"/>
        <c:axId val="141154944"/>
      </c:lineChart>
      <c:catAx>
        <c:axId val="141153408"/>
        <c:scaling>
          <c:orientation val="minMax"/>
        </c:scaling>
        <c:delete val="0"/>
        <c:axPos val="b"/>
        <c:majorTickMark val="out"/>
        <c:minorTickMark val="none"/>
        <c:tickLblPos val="nextTo"/>
        <c:spPr>
          <a:ln>
            <a:noFill/>
          </a:ln>
        </c:spPr>
        <c:txPr>
          <a:bodyPr rot="0" vert="wordArtVertRtl"/>
          <a:lstStyle/>
          <a:p>
            <a:pPr>
              <a:defRPr sz="900" b="1">
                <a:latin typeface="HGｺﾞｼｯｸM" pitchFamily="49" charset="-128"/>
                <a:ea typeface="HGｺﾞｼｯｸM" pitchFamily="49" charset="-128"/>
              </a:defRPr>
            </a:pPr>
            <a:endParaRPr lang="ja-JP"/>
          </a:p>
        </c:txPr>
        <c:crossAx val="141154944"/>
        <c:crosses val="autoZero"/>
        <c:auto val="1"/>
        <c:lblAlgn val="ctr"/>
        <c:lblOffset val="100"/>
        <c:noMultiLvlLbl val="0"/>
      </c:catAx>
      <c:valAx>
        <c:axId val="141154944"/>
        <c:scaling>
          <c:orientation val="minMax"/>
          <c:max val="100"/>
          <c:min val="0"/>
        </c:scaling>
        <c:delete val="0"/>
        <c:axPos val="l"/>
        <c:majorGridlines/>
        <c:numFmt formatCode="0.0_ " sourceLinked="1"/>
        <c:majorTickMark val="out"/>
        <c:minorTickMark val="none"/>
        <c:tickLblPos val="nextTo"/>
        <c:txPr>
          <a:bodyPr/>
          <a:lstStyle/>
          <a:p>
            <a:pPr>
              <a:defRPr sz="900" b="1">
                <a:solidFill>
                  <a:schemeClr val="bg1"/>
                </a:solidFill>
                <a:latin typeface="+mj-ea"/>
                <a:ea typeface="+mj-ea"/>
              </a:defRPr>
            </a:pPr>
            <a:endParaRPr lang="ja-JP"/>
          </a:p>
        </c:txPr>
        <c:crossAx val="141153408"/>
        <c:crosses val="autoZero"/>
        <c:crossBetween val="between"/>
        <c:majorUnit val="1000"/>
      </c:valAx>
    </c:plotArea>
    <c:legend>
      <c:legendPos val="l"/>
      <c:layout>
        <c:manualLayout>
          <c:xMode val="edge"/>
          <c:yMode val="edge"/>
          <c:x val="0.82395425105437814"/>
          <c:y val="0.19495051606503816"/>
          <c:w val="0.1133408840917591"/>
          <c:h val="0.26439816088080825"/>
        </c:manualLayout>
      </c:layout>
      <c:overlay val="1"/>
      <c:spPr>
        <a:solidFill>
          <a:schemeClr val="bg1">
            <a:lumMod val="95000"/>
          </a:schemeClr>
        </a:solidFill>
        <a:ln>
          <a:solidFill>
            <a:schemeClr val="bg1">
              <a:lumMod val="85000"/>
            </a:schemeClr>
          </a:solidFill>
        </a:ln>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47692139748514E-2"/>
          <c:y val="0.13095238095238773"/>
          <c:w val="0.91733583934920004"/>
          <c:h val="0.69909073865769922"/>
        </c:manualLayout>
      </c:layout>
      <c:barChart>
        <c:barDir val="bar"/>
        <c:grouping val="percentStacked"/>
        <c:varyColors val="0"/>
        <c:ser>
          <c:idx val="0"/>
          <c:order val="0"/>
          <c:spPr>
            <a:pattFill prst="lgConfetti"/>
          </c:spPr>
          <c:invertIfNegative val="0"/>
          <c:dPt>
            <c:idx val="0"/>
            <c:invertIfNegative val="0"/>
            <c:bubble3D val="0"/>
            <c:spPr>
              <a:pattFill prst="smConfetti"/>
            </c:spPr>
          </c:dPt>
          <c:val>
            <c:numRef>
              <c:f>Sheet1!$B$4</c:f>
              <c:numCache>
                <c:formatCode>0%</c:formatCode>
                <c:ptCount val="1"/>
                <c:pt idx="0">
                  <c:v>0.5</c:v>
                </c:pt>
              </c:numCache>
            </c:numRef>
          </c:val>
        </c:ser>
        <c:ser>
          <c:idx val="1"/>
          <c:order val="1"/>
          <c:spPr>
            <a:pattFill prst="pct25"/>
          </c:spPr>
          <c:invertIfNegative val="0"/>
          <c:val>
            <c:numRef>
              <c:f>Sheet1!$C$4</c:f>
              <c:numCache>
                <c:formatCode>0%</c:formatCode>
                <c:ptCount val="1"/>
                <c:pt idx="0">
                  <c:v>0.27</c:v>
                </c:pt>
              </c:numCache>
            </c:numRef>
          </c:val>
        </c:ser>
        <c:ser>
          <c:idx val="2"/>
          <c:order val="2"/>
          <c:spPr>
            <a:pattFill prst="pct10"/>
          </c:spPr>
          <c:invertIfNegative val="0"/>
          <c:val>
            <c:numRef>
              <c:f>Sheet1!$D$4</c:f>
              <c:numCache>
                <c:formatCode>0%</c:formatCode>
                <c:ptCount val="1"/>
                <c:pt idx="0">
                  <c:v>0.23</c:v>
                </c:pt>
              </c:numCache>
            </c:numRef>
          </c:val>
        </c:ser>
        <c:dLbls>
          <c:showLegendKey val="0"/>
          <c:showVal val="0"/>
          <c:showCatName val="0"/>
          <c:showSerName val="0"/>
          <c:showPercent val="0"/>
          <c:showBubbleSize val="0"/>
        </c:dLbls>
        <c:gapWidth val="150"/>
        <c:overlap val="100"/>
        <c:axId val="275847808"/>
        <c:axId val="275861888"/>
      </c:barChart>
      <c:catAx>
        <c:axId val="275847808"/>
        <c:scaling>
          <c:orientation val="minMax"/>
        </c:scaling>
        <c:delete val="1"/>
        <c:axPos val="l"/>
        <c:majorTickMark val="out"/>
        <c:minorTickMark val="none"/>
        <c:tickLblPos val="none"/>
        <c:crossAx val="275861888"/>
        <c:crosses val="autoZero"/>
        <c:auto val="1"/>
        <c:lblAlgn val="ctr"/>
        <c:lblOffset val="100"/>
        <c:noMultiLvlLbl val="0"/>
      </c:catAx>
      <c:valAx>
        <c:axId val="275861888"/>
        <c:scaling>
          <c:orientation val="minMax"/>
        </c:scaling>
        <c:delete val="0"/>
        <c:axPos val="b"/>
        <c:majorGridlines/>
        <c:numFmt formatCode="0%" sourceLinked="1"/>
        <c:majorTickMark val="out"/>
        <c:minorTickMark val="none"/>
        <c:tickLblPos val="nextTo"/>
        <c:crossAx val="275847808"/>
        <c:crosses val="autoZero"/>
        <c:crossBetween val="between"/>
      </c:valAx>
    </c:plotArea>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78924831599409"/>
          <c:y val="2.5323883294718755E-2"/>
          <c:w val="0.82707351616108837"/>
          <c:h val="0.8730652311299818"/>
        </c:manualLayout>
      </c:layout>
      <c:barChart>
        <c:barDir val="bar"/>
        <c:grouping val="clustered"/>
        <c:varyColors val="0"/>
        <c:ser>
          <c:idx val="0"/>
          <c:order val="0"/>
          <c:tx>
            <c:strRef>
              <c:f>都道府県別!$B$3:$B$4</c:f>
              <c:strCache>
                <c:ptCount val="1"/>
                <c:pt idx="0">
                  <c:v>地域移行支援</c:v>
                </c:pt>
              </c:strCache>
            </c:strRef>
          </c:tx>
          <c:spPr>
            <a:solidFill>
              <a:schemeClr val="bg1"/>
            </a:solidFill>
            <a:ln>
              <a:solidFill>
                <a:schemeClr val="tx1">
                  <a:lumMod val="50000"/>
                  <a:lumOff val="50000"/>
                </a:schemeClr>
              </a:solidFill>
            </a:ln>
          </c:spPr>
          <c:invertIfNegative val="0"/>
          <c:dLbls>
            <c:txPr>
              <a:bodyPr/>
              <a:lstStyle/>
              <a:p>
                <a:pPr>
                  <a:defRPr sz="800"/>
                </a:pPr>
                <a:endParaRPr lang="ja-JP"/>
              </a:p>
            </c:txPr>
            <c:dLblPos val="outEnd"/>
            <c:showLegendKey val="0"/>
            <c:showVal val="1"/>
            <c:showCatName val="0"/>
            <c:showSerName val="0"/>
            <c:showPercent val="0"/>
            <c:showBubbleSize val="0"/>
            <c:showLeaderLines val="0"/>
          </c:dLbls>
          <c:cat>
            <c:strRef>
              <c:f>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都道府県別!$B$29:$B$51</c:f>
              <c:numCache>
                <c:formatCode>#,##0_);[Red]\(#,##0\)</c:formatCode>
                <c:ptCount val="23"/>
                <c:pt idx="0">
                  <c:v>7</c:v>
                </c:pt>
                <c:pt idx="1">
                  <c:v>7</c:v>
                </c:pt>
                <c:pt idx="2">
                  <c:v>38</c:v>
                </c:pt>
                <c:pt idx="3">
                  <c:v>24</c:v>
                </c:pt>
                <c:pt idx="4">
                  <c:v>7</c:v>
                </c:pt>
                <c:pt idx="5">
                  <c:v>8</c:v>
                </c:pt>
                <c:pt idx="6">
                  <c:v>1</c:v>
                </c:pt>
                <c:pt idx="7">
                  <c:v>16</c:v>
                </c:pt>
                <c:pt idx="8">
                  <c:v>10</c:v>
                </c:pt>
                <c:pt idx="9">
                  <c:v>2</c:v>
                </c:pt>
                <c:pt idx="10">
                  <c:v>9</c:v>
                </c:pt>
                <c:pt idx="11">
                  <c:v>1</c:v>
                </c:pt>
                <c:pt idx="12">
                  <c:v>0</c:v>
                </c:pt>
                <c:pt idx="13">
                  <c:v>32</c:v>
                </c:pt>
                <c:pt idx="14">
                  <c:v>4</c:v>
                </c:pt>
                <c:pt idx="15">
                  <c:v>23</c:v>
                </c:pt>
                <c:pt idx="16">
                  <c:v>5</c:v>
                </c:pt>
                <c:pt idx="17">
                  <c:v>3</c:v>
                </c:pt>
                <c:pt idx="18">
                  <c:v>0</c:v>
                </c:pt>
                <c:pt idx="19">
                  <c:v>11</c:v>
                </c:pt>
                <c:pt idx="20">
                  <c:v>1</c:v>
                </c:pt>
                <c:pt idx="21">
                  <c:v>2</c:v>
                </c:pt>
                <c:pt idx="22">
                  <c:v>1</c:v>
                </c:pt>
              </c:numCache>
            </c:numRef>
          </c:val>
        </c:ser>
        <c:ser>
          <c:idx val="1"/>
          <c:order val="1"/>
          <c:tx>
            <c:strRef>
              <c:f>都道府県別!$C$3:$C$4</c:f>
              <c:strCache>
                <c:ptCount val="1"/>
                <c:pt idx="0">
                  <c:v>地域定着支援</c:v>
                </c:pt>
              </c:strCache>
            </c:strRef>
          </c:tx>
          <c:spPr>
            <a:solidFill>
              <a:srgbClr val="FFC000"/>
            </a:solidFill>
            <a:ln>
              <a:solidFill>
                <a:schemeClr val="tx1">
                  <a:lumMod val="50000"/>
                  <a:lumOff val="50000"/>
                </a:schemeClr>
              </a:solidFill>
            </a:ln>
          </c:spPr>
          <c:invertIfNegative val="0"/>
          <c:dLbls>
            <c:dLbl>
              <c:idx val="2"/>
              <c:layout>
                <c:manualLayout>
                  <c:x val="-8.6545188988142244E-2"/>
                  <c:y val="-2.3675915526638287E-2"/>
                </c:manualLayout>
              </c:layout>
              <c:dLblPos val="outEnd"/>
              <c:showLegendKey val="0"/>
              <c:showVal val="1"/>
              <c:showCatName val="0"/>
              <c:showSerName val="0"/>
              <c:showPercent val="0"/>
              <c:showBubbleSize val="0"/>
            </c:dLbl>
            <c:txPr>
              <a:bodyPr/>
              <a:lstStyle/>
              <a:p>
                <a:pPr>
                  <a:defRPr sz="800"/>
                </a:pPr>
                <a:endParaRPr lang="ja-JP"/>
              </a:p>
            </c:txPr>
            <c:dLblPos val="outEnd"/>
            <c:showLegendKey val="0"/>
            <c:showVal val="1"/>
            <c:showCatName val="0"/>
            <c:showSerName val="0"/>
            <c:showPercent val="0"/>
            <c:showBubbleSize val="0"/>
            <c:showLeaderLines val="0"/>
          </c:dLbls>
          <c:cat>
            <c:strRef>
              <c:f>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都道府県別!$C$29:$C$51</c:f>
              <c:numCache>
                <c:formatCode>#,##0_ </c:formatCode>
                <c:ptCount val="23"/>
                <c:pt idx="0">
                  <c:v>13</c:v>
                </c:pt>
                <c:pt idx="1">
                  <c:v>38</c:v>
                </c:pt>
                <c:pt idx="2">
                  <c:v>574</c:v>
                </c:pt>
                <c:pt idx="3">
                  <c:v>131</c:v>
                </c:pt>
                <c:pt idx="4">
                  <c:v>2</c:v>
                </c:pt>
                <c:pt idx="5">
                  <c:v>48</c:v>
                </c:pt>
                <c:pt idx="6">
                  <c:v>0</c:v>
                </c:pt>
                <c:pt idx="7">
                  <c:v>89</c:v>
                </c:pt>
                <c:pt idx="8">
                  <c:v>178</c:v>
                </c:pt>
                <c:pt idx="9">
                  <c:v>34</c:v>
                </c:pt>
                <c:pt idx="10">
                  <c:v>15</c:v>
                </c:pt>
                <c:pt idx="11">
                  <c:v>1</c:v>
                </c:pt>
                <c:pt idx="12">
                  <c:v>0</c:v>
                </c:pt>
                <c:pt idx="13">
                  <c:v>78</c:v>
                </c:pt>
                <c:pt idx="14">
                  <c:v>4</c:v>
                </c:pt>
                <c:pt idx="15">
                  <c:v>49</c:v>
                </c:pt>
                <c:pt idx="16">
                  <c:v>8</c:v>
                </c:pt>
                <c:pt idx="17">
                  <c:v>8</c:v>
                </c:pt>
                <c:pt idx="18">
                  <c:v>8</c:v>
                </c:pt>
                <c:pt idx="19">
                  <c:v>13</c:v>
                </c:pt>
                <c:pt idx="20">
                  <c:v>23</c:v>
                </c:pt>
                <c:pt idx="21">
                  <c:v>2</c:v>
                </c:pt>
                <c:pt idx="22">
                  <c:v>2</c:v>
                </c:pt>
              </c:numCache>
            </c:numRef>
          </c:val>
        </c:ser>
        <c:dLbls>
          <c:showLegendKey val="0"/>
          <c:showVal val="0"/>
          <c:showCatName val="0"/>
          <c:showSerName val="0"/>
          <c:showPercent val="0"/>
          <c:showBubbleSize val="0"/>
        </c:dLbls>
        <c:gapWidth val="80"/>
        <c:axId val="69312896"/>
        <c:axId val="69314432"/>
      </c:barChart>
      <c:catAx>
        <c:axId val="69312896"/>
        <c:scaling>
          <c:orientation val="maxMin"/>
        </c:scaling>
        <c:delete val="0"/>
        <c:axPos val="l"/>
        <c:numFmt formatCode="General" sourceLinked="1"/>
        <c:majorTickMark val="out"/>
        <c:minorTickMark val="none"/>
        <c:tickLblPos val="nextTo"/>
        <c:txPr>
          <a:bodyPr/>
          <a:lstStyle/>
          <a:p>
            <a:pPr>
              <a:defRPr sz="900"/>
            </a:pPr>
            <a:endParaRPr lang="ja-JP"/>
          </a:p>
        </c:txPr>
        <c:crossAx val="69314432"/>
        <c:crosses val="autoZero"/>
        <c:auto val="1"/>
        <c:lblAlgn val="ctr"/>
        <c:lblOffset val="100"/>
        <c:noMultiLvlLbl val="0"/>
      </c:catAx>
      <c:valAx>
        <c:axId val="69314432"/>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69312896"/>
        <c:crosses val="autoZero"/>
        <c:crossBetween val="between"/>
        <c:majorUnit val="50"/>
      </c:valAx>
      <c:spPr>
        <a:solidFill>
          <a:schemeClr val="bg2"/>
        </a:solidFill>
      </c:spPr>
    </c:plotArea>
    <c:legend>
      <c:legendPos val="r"/>
      <c:layout>
        <c:manualLayout>
          <c:xMode val="edge"/>
          <c:yMode val="edge"/>
          <c:x val="0.28017604768535725"/>
          <c:y val="0.92904614532537944"/>
          <c:w val="0.56414146824021627"/>
          <c:h val="5.1625359227361833E-2"/>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78924831599409"/>
          <c:y val="2.5323883294718755E-2"/>
          <c:w val="0.82707351616108837"/>
          <c:h val="0.96037084004458639"/>
        </c:manualLayout>
      </c:layout>
      <c:barChart>
        <c:barDir val="bar"/>
        <c:grouping val="clustered"/>
        <c:varyColors val="0"/>
        <c:ser>
          <c:idx val="0"/>
          <c:order val="0"/>
          <c:tx>
            <c:strRef>
              <c:f>都道府県別!$B$3:$B$4</c:f>
              <c:strCache>
                <c:ptCount val="1"/>
                <c:pt idx="0">
                  <c:v>地域移行支援</c:v>
                </c:pt>
              </c:strCache>
            </c:strRef>
          </c:tx>
          <c:spPr>
            <a:solidFill>
              <a:schemeClr val="bg1"/>
            </a:solidFill>
            <a:ln>
              <a:solidFill>
                <a:schemeClr val="tx1">
                  <a:lumMod val="50000"/>
                  <a:lumOff val="50000"/>
                </a:schemeClr>
              </a:solidFill>
            </a:ln>
          </c:spPr>
          <c:invertIfNegative val="0"/>
          <c:dLbls>
            <c:txPr>
              <a:bodyPr/>
              <a:lstStyle/>
              <a:p>
                <a:pPr>
                  <a:defRPr sz="800"/>
                </a:pPr>
                <a:endParaRPr lang="ja-JP"/>
              </a:p>
            </c:txPr>
            <c:dLblPos val="outEnd"/>
            <c:showLegendKey val="0"/>
            <c:showVal val="1"/>
            <c:showCatName val="0"/>
            <c:showSerName val="0"/>
            <c:showPercent val="0"/>
            <c:showBubbleSize val="0"/>
            <c:showLeaderLines val="0"/>
          </c:dLbls>
          <c:cat>
            <c:strRef>
              <c:f>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都道府県別!$B$5:$B$28</c:f>
              <c:numCache>
                <c:formatCode>#,##0_);[Red]\(#,##0\)</c:formatCode>
                <c:ptCount val="24"/>
                <c:pt idx="0">
                  <c:v>18</c:v>
                </c:pt>
                <c:pt idx="1">
                  <c:v>2</c:v>
                </c:pt>
                <c:pt idx="2">
                  <c:v>4</c:v>
                </c:pt>
                <c:pt idx="3">
                  <c:v>6</c:v>
                </c:pt>
                <c:pt idx="4">
                  <c:v>3</c:v>
                </c:pt>
                <c:pt idx="5">
                  <c:v>1</c:v>
                </c:pt>
                <c:pt idx="6">
                  <c:v>10</c:v>
                </c:pt>
                <c:pt idx="7">
                  <c:v>1</c:v>
                </c:pt>
                <c:pt idx="8">
                  <c:v>8</c:v>
                </c:pt>
                <c:pt idx="9">
                  <c:v>3</c:v>
                </c:pt>
                <c:pt idx="10">
                  <c:v>17</c:v>
                </c:pt>
                <c:pt idx="11">
                  <c:v>21</c:v>
                </c:pt>
                <c:pt idx="12">
                  <c:v>55</c:v>
                </c:pt>
                <c:pt idx="13">
                  <c:v>16</c:v>
                </c:pt>
                <c:pt idx="14">
                  <c:v>13</c:v>
                </c:pt>
                <c:pt idx="15">
                  <c:v>3</c:v>
                </c:pt>
                <c:pt idx="16">
                  <c:v>13</c:v>
                </c:pt>
                <c:pt idx="17">
                  <c:v>5</c:v>
                </c:pt>
                <c:pt idx="18">
                  <c:v>7</c:v>
                </c:pt>
                <c:pt idx="19">
                  <c:v>41</c:v>
                </c:pt>
                <c:pt idx="20">
                  <c:v>0</c:v>
                </c:pt>
                <c:pt idx="21">
                  <c:v>16</c:v>
                </c:pt>
                <c:pt idx="22">
                  <c:v>18</c:v>
                </c:pt>
                <c:pt idx="23">
                  <c:v>2</c:v>
                </c:pt>
              </c:numCache>
            </c:numRef>
          </c:val>
        </c:ser>
        <c:ser>
          <c:idx val="1"/>
          <c:order val="1"/>
          <c:tx>
            <c:strRef>
              <c:f>都道府県別!$C$3:$C$4</c:f>
              <c:strCache>
                <c:ptCount val="1"/>
                <c:pt idx="0">
                  <c:v>地域定着支援</c:v>
                </c:pt>
              </c:strCache>
            </c:strRef>
          </c:tx>
          <c:spPr>
            <a:solidFill>
              <a:srgbClr val="FFC000"/>
            </a:solidFill>
            <a:ln>
              <a:solidFill>
                <a:schemeClr val="tx1">
                  <a:lumMod val="50000"/>
                  <a:lumOff val="50000"/>
                </a:schemeClr>
              </a:solidFill>
            </a:ln>
          </c:spPr>
          <c:invertIfNegative val="0"/>
          <c:dLbls>
            <c:dLbl>
              <c:idx val="11"/>
              <c:layout>
                <c:manualLayout>
                  <c:x val="-3.7037037037037035E-2"/>
                  <c:y val="-2.2875818170748708E-3"/>
                </c:manualLayout>
              </c:layout>
              <c:dLblPos val="outEnd"/>
              <c:showLegendKey val="0"/>
              <c:showVal val="1"/>
              <c:showCatName val="0"/>
              <c:showSerName val="0"/>
              <c:showPercent val="0"/>
              <c:showBubbleSize val="0"/>
            </c:dLbl>
            <c:txPr>
              <a:bodyPr/>
              <a:lstStyle/>
              <a:p>
                <a:pPr>
                  <a:defRPr sz="800"/>
                </a:pPr>
                <a:endParaRPr lang="ja-JP"/>
              </a:p>
            </c:txPr>
            <c:dLblPos val="outEnd"/>
            <c:showLegendKey val="0"/>
            <c:showVal val="1"/>
            <c:showCatName val="0"/>
            <c:showSerName val="0"/>
            <c:showPercent val="0"/>
            <c:showBubbleSize val="0"/>
            <c:showLeaderLines val="0"/>
          </c:dLbls>
          <c:cat>
            <c:strRef>
              <c:f>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都道府県別!$C$5:$C$28</c:f>
              <c:numCache>
                <c:formatCode>#,##0_ </c:formatCode>
                <c:ptCount val="24"/>
                <c:pt idx="0">
                  <c:v>120</c:v>
                </c:pt>
                <c:pt idx="1">
                  <c:v>30</c:v>
                </c:pt>
                <c:pt idx="2">
                  <c:v>21</c:v>
                </c:pt>
                <c:pt idx="3">
                  <c:v>5</c:v>
                </c:pt>
                <c:pt idx="4">
                  <c:v>33</c:v>
                </c:pt>
                <c:pt idx="5">
                  <c:v>3</c:v>
                </c:pt>
                <c:pt idx="6">
                  <c:v>31</c:v>
                </c:pt>
                <c:pt idx="7">
                  <c:v>30</c:v>
                </c:pt>
                <c:pt idx="8">
                  <c:v>20</c:v>
                </c:pt>
                <c:pt idx="9">
                  <c:v>14</c:v>
                </c:pt>
                <c:pt idx="10">
                  <c:v>38</c:v>
                </c:pt>
                <c:pt idx="11">
                  <c:v>192</c:v>
                </c:pt>
                <c:pt idx="12">
                  <c:v>153</c:v>
                </c:pt>
                <c:pt idx="13">
                  <c:v>27</c:v>
                </c:pt>
                <c:pt idx="14">
                  <c:v>90</c:v>
                </c:pt>
                <c:pt idx="15">
                  <c:v>22</c:v>
                </c:pt>
                <c:pt idx="16">
                  <c:v>59</c:v>
                </c:pt>
                <c:pt idx="17">
                  <c:v>4</c:v>
                </c:pt>
                <c:pt idx="18">
                  <c:v>16</c:v>
                </c:pt>
                <c:pt idx="19">
                  <c:v>41</c:v>
                </c:pt>
                <c:pt idx="20">
                  <c:v>4</c:v>
                </c:pt>
                <c:pt idx="21">
                  <c:v>67</c:v>
                </c:pt>
                <c:pt idx="22">
                  <c:v>63</c:v>
                </c:pt>
                <c:pt idx="23">
                  <c:v>18</c:v>
                </c:pt>
              </c:numCache>
            </c:numRef>
          </c:val>
        </c:ser>
        <c:dLbls>
          <c:showLegendKey val="0"/>
          <c:showVal val="0"/>
          <c:showCatName val="0"/>
          <c:showSerName val="0"/>
          <c:showPercent val="0"/>
          <c:showBubbleSize val="0"/>
        </c:dLbls>
        <c:gapWidth val="80"/>
        <c:axId val="69446656"/>
        <c:axId val="69452544"/>
      </c:barChart>
      <c:catAx>
        <c:axId val="69446656"/>
        <c:scaling>
          <c:orientation val="maxMin"/>
        </c:scaling>
        <c:delete val="0"/>
        <c:axPos val="l"/>
        <c:majorTickMark val="out"/>
        <c:minorTickMark val="none"/>
        <c:tickLblPos val="nextTo"/>
        <c:txPr>
          <a:bodyPr/>
          <a:lstStyle/>
          <a:p>
            <a:pPr>
              <a:defRPr sz="900"/>
            </a:pPr>
            <a:endParaRPr lang="ja-JP"/>
          </a:p>
        </c:txPr>
        <c:crossAx val="69452544"/>
        <c:crosses val="autoZero"/>
        <c:auto val="1"/>
        <c:lblAlgn val="ctr"/>
        <c:lblOffset val="100"/>
        <c:noMultiLvlLbl val="0"/>
      </c:catAx>
      <c:valAx>
        <c:axId val="69452544"/>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69446656"/>
        <c:crosses val="autoZero"/>
        <c:crossBetween val="between"/>
        <c:majorUnit val="50"/>
      </c:valAx>
      <c:spPr>
        <a:solidFill>
          <a:schemeClr val="bg2"/>
        </a:solidFill>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7462817147859"/>
          <c:y val="0.21694421681452714"/>
          <c:w val="0.82956891179969405"/>
          <c:h val="0.61785394472749733"/>
        </c:manualLayout>
      </c:layout>
      <c:lineChart>
        <c:grouping val="standard"/>
        <c:varyColors val="0"/>
        <c:ser>
          <c:idx val="0"/>
          <c:order val="0"/>
          <c:tx>
            <c:strRef>
              <c:f>地域定着!$B$1</c:f>
              <c:strCache>
                <c:ptCount val="1"/>
                <c:pt idx="0">
                  <c:v>身体障害者</c:v>
                </c:pt>
              </c:strCache>
            </c:strRef>
          </c:tx>
          <c:spPr>
            <a:ln w="25400"/>
          </c:spPr>
          <c:marker>
            <c:symbol val="diamond"/>
            <c:size val="3"/>
          </c:marker>
          <c:dLbls>
            <c:dLbl>
              <c:idx val="0"/>
              <c:layout>
                <c:manualLayout>
                  <c:x val="-0.04"/>
                  <c:y val="1.6806718982174614E-2"/>
                </c:manualLayout>
              </c:layout>
              <c:dLblPos val="r"/>
              <c:showLegendKey val="0"/>
              <c:showVal val="1"/>
              <c:showCatName val="0"/>
              <c:showSerName val="0"/>
              <c:showPercent val="0"/>
              <c:showBubbleSize val="0"/>
            </c:dLbl>
            <c:dLbl>
              <c:idx val="1"/>
              <c:delete val="1"/>
            </c:dLbl>
            <c:dLbl>
              <c:idx val="2"/>
              <c:layout>
                <c:manualLayout>
                  <c:x val="-3.7430956968529223E-2"/>
                  <c:y val="1.9607838812536929E-2"/>
                </c:manualLayout>
              </c:layout>
              <c:dLblPos val="r"/>
              <c:showLegendKey val="0"/>
              <c:showVal val="1"/>
              <c:showCatName val="0"/>
              <c:showSerName val="0"/>
              <c:showPercent val="0"/>
              <c:showBubbleSize val="0"/>
            </c:dLbl>
            <c:dLbl>
              <c:idx val="3"/>
              <c:delete val="1"/>
            </c:dLbl>
            <c:dLbl>
              <c:idx val="4"/>
              <c:layout>
                <c:manualLayout>
                  <c:x val="-4.1374539165263305E-2"/>
                  <c:y val="1.9607838812536929E-2"/>
                </c:manualLayout>
              </c:layout>
              <c:dLblPos val="r"/>
              <c:showLegendKey val="0"/>
              <c:showVal val="1"/>
              <c:showCatName val="0"/>
              <c:showSerName val="0"/>
              <c:showPercent val="0"/>
              <c:showBubbleSize val="0"/>
            </c:dLbl>
            <c:dLbl>
              <c:idx val="5"/>
              <c:delete val="1"/>
            </c:dLbl>
            <c:dLbl>
              <c:idx val="6"/>
              <c:layout>
                <c:manualLayout>
                  <c:x val="-4.3943582196734075E-2"/>
                  <c:y val="2.5210078473261767E-2"/>
                </c:manualLayout>
              </c:layout>
              <c:dLblPos val="r"/>
              <c:showLegendKey val="0"/>
              <c:showVal val="1"/>
              <c:showCatName val="0"/>
              <c:showSerName val="0"/>
              <c:showPercent val="0"/>
              <c:showBubbleSize val="0"/>
            </c:dLbl>
            <c:dLbl>
              <c:idx val="7"/>
              <c:delete val="1"/>
            </c:dLbl>
            <c:dLbl>
              <c:idx val="8"/>
              <c:layout>
                <c:manualLayout>
                  <c:x val="-4.1374539165263305E-2"/>
                  <c:y val="2.2408958642899348E-2"/>
                </c:manualLayout>
              </c:layout>
              <c:dLblPos val="r"/>
              <c:showLegendKey val="0"/>
              <c:showVal val="1"/>
              <c:showCatName val="0"/>
              <c:showSerName val="0"/>
              <c:showPercent val="0"/>
              <c:showBubbleSize val="0"/>
            </c:dLbl>
            <c:dLbl>
              <c:idx val="9"/>
              <c:delete val="1"/>
            </c:dLbl>
            <c:dLbl>
              <c:idx val="10"/>
              <c:layout>
                <c:manualLayout>
                  <c:x val="-4.3943784483586948E-2"/>
                  <c:y val="1.680671898217451E-2"/>
                </c:manualLayout>
              </c:layout>
              <c:dLblPos val="r"/>
              <c:showLegendKey val="0"/>
              <c:showVal val="1"/>
              <c:showCatName val="0"/>
              <c:showSerName val="0"/>
              <c:showPercent val="0"/>
              <c:showBubbleSize val="0"/>
            </c:dLbl>
            <c:dLbl>
              <c:idx val="11"/>
              <c:delete val="1"/>
            </c:dLbl>
            <c:dLbl>
              <c:idx val="12"/>
              <c:layout>
                <c:manualLayout>
                  <c:x val="-4.3943582196733985E-2"/>
                  <c:y val="1.9607838812536929E-2"/>
                </c:manualLayout>
              </c:layout>
              <c:dLblPos val="r"/>
              <c:showLegendKey val="0"/>
              <c:showVal val="1"/>
              <c:showCatName val="0"/>
              <c:showSerName val="0"/>
              <c:showPercent val="0"/>
              <c:showBubbleSize val="0"/>
            </c:dLbl>
            <c:dLbl>
              <c:idx val="13"/>
              <c:delete val="1"/>
            </c:dLbl>
            <c:dLbl>
              <c:idx val="14"/>
              <c:layout>
                <c:manualLayout>
                  <c:x val="-4.2218319832323117E-2"/>
                  <c:y val="1.7182130584192441E-2"/>
                </c:manualLayout>
              </c:layout>
              <c:dLblPos val="r"/>
              <c:showLegendKey val="0"/>
              <c:showVal val="1"/>
              <c:showCatName val="0"/>
              <c:showSerName val="0"/>
              <c:showPercent val="0"/>
              <c:showBubbleSize val="0"/>
            </c:dLbl>
            <c:dLbl>
              <c:idx val="15"/>
              <c:delete val="1"/>
            </c:dLbl>
            <c:dLbl>
              <c:idx val="16"/>
              <c:layout>
                <c:manualLayout>
                  <c:x val="-3.9820238297550936E-2"/>
                  <c:y val="1.7182130584192441E-2"/>
                </c:manualLayout>
              </c:layout>
              <c:dLblPos val="r"/>
              <c:showLegendKey val="0"/>
              <c:showVal val="1"/>
              <c:showCatName val="0"/>
              <c:showSerName val="0"/>
              <c:showPercent val="0"/>
              <c:showBubbleSize val="0"/>
            </c:dLbl>
            <c:dLbl>
              <c:idx val="17"/>
              <c:delete val="1"/>
            </c:dLbl>
            <c:dLbl>
              <c:idx val="18"/>
              <c:layout>
                <c:manualLayout>
                  <c:x val="-4.5342896494373751E-2"/>
                  <c:y val="3.0927835051546393E-2"/>
                </c:manualLayout>
              </c:layout>
              <c:dLblPos val="r"/>
              <c:showLegendKey val="0"/>
              <c:showVal val="1"/>
              <c:showCatName val="0"/>
              <c:showSerName val="0"/>
              <c:showPercent val="0"/>
              <c:showBubbleSize val="0"/>
            </c:dLbl>
            <c:dLbl>
              <c:idx val="19"/>
              <c:delete val="1"/>
            </c:dLbl>
            <c:dLbl>
              <c:idx val="20"/>
              <c:layout>
                <c:manualLayout>
                  <c:x val="-5.164660733519387E-2"/>
                  <c:y val="3.0279053217543251E-2"/>
                </c:manualLayout>
              </c:layout>
              <c:dLblPos val="r"/>
              <c:showLegendKey val="0"/>
              <c:showVal val="1"/>
              <c:showCatName val="0"/>
              <c:showSerName val="0"/>
              <c:showPercent val="0"/>
              <c:showBubbleSize val="0"/>
            </c:dLbl>
            <c:dLbl>
              <c:idx val="21"/>
              <c:delete val="1"/>
            </c:dLbl>
            <c:dLbl>
              <c:idx val="22"/>
              <c:layout>
                <c:manualLayout>
                  <c:x val="-5.0134772147193273E-2"/>
                  <c:y val="3.6078782494878801E-2"/>
                </c:manualLayout>
              </c:layout>
              <c:dLblPos val="r"/>
              <c:showLegendKey val="0"/>
              <c:showVal val="1"/>
              <c:showCatName val="0"/>
              <c:showSerName val="0"/>
              <c:showPercent val="0"/>
              <c:showBubbleSize val="0"/>
            </c:dLbl>
            <c:dLbl>
              <c:idx val="23"/>
              <c:layout>
                <c:manualLayout>
                  <c:x val="-2.4450049340675236E-2"/>
                  <c:y val="2.9962738856349612E-2"/>
                </c:manualLayout>
              </c:layout>
              <c:dLblPos val="r"/>
              <c:showLegendKey val="0"/>
              <c:showVal val="1"/>
              <c:showCatName val="0"/>
              <c:showSerName val="0"/>
              <c:showPercent val="0"/>
              <c:showBubbleSize val="0"/>
            </c:dLbl>
            <c:dLbl>
              <c:idx val="24"/>
              <c:delete val="1"/>
            </c:dLbl>
            <c:dLbl>
              <c:idx val="25"/>
              <c:delete val="1"/>
            </c:dLbl>
            <c:dLbl>
              <c:idx val="26"/>
              <c:layout>
                <c:manualLayout>
                  <c:x val="-5.2315085501044738E-2"/>
                  <c:y val="3.0086101577979477E-2"/>
                </c:manualLayout>
              </c:layout>
              <c:dLblPos val="r"/>
              <c:showLegendKey val="0"/>
              <c:showVal val="1"/>
              <c:showCatName val="0"/>
              <c:showSerName val="0"/>
              <c:showPercent val="0"/>
              <c:showBubbleSize val="0"/>
            </c:dLbl>
            <c:dLbl>
              <c:idx val="27"/>
              <c:layout>
                <c:manualLayout>
                  <c:x val="-3.209893679468917E-2"/>
                  <c:y val="3.0339225651840399E-2"/>
                </c:manualLayout>
              </c:layout>
              <c:dLblPos val="r"/>
              <c:showLegendKey val="0"/>
              <c:showVal val="1"/>
              <c:showCatName val="0"/>
              <c:showSerName val="0"/>
              <c:showPercent val="0"/>
              <c:showBubbleSize val="0"/>
            </c:dLbl>
            <c:dLbl>
              <c:idx val="28"/>
              <c:delete val="1"/>
            </c:dLbl>
            <c:dLbl>
              <c:idx val="29"/>
              <c:delete val="1"/>
            </c:dLbl>
            <c:dLbl>
              <c:idx val="30"/>
              <c:layout>
                <c:manualLayout>
                  <c:x val="-5.5353968415880674E-2"/>
                  <c:y val="3.6103507692660949E-2"/>
                </c:manualLayout>
              </c:layout>
              <c:dLblPos val="r"/>
              <c:showLegendKey val="0"/>
              <c:showVal val="1"/>
              <c:showCatName val="0"/>
              <c:showSerName val="0"/>
              <c:showPercent val="0"/>
              <c:showBubbleSize val="0"/>
            </c:dLbl>
            <c:dLbl>
              <c:idx val="31"/>
              <c:delete val="1"/>
            </c:dLbl>
            <c:dLbl>
              <c:idx val="32"/>
              <c:layout>
                <c:manualLayout>
                  <c:x val="-2.9692256006420534E-2"/>
                  <c:y val="3.5646071003043948E-2"/>
                </c:manualLayout>
              </c:layout>
              <c:dLblPos val="r"/>
              <c:showLegendKey val="0"/>
              <c:showVal val="1"/>
              <c:showCatName val="0"/>
              <c:showSerName val="0"/>
              <c:showPercent val="0"/>
              <c:showBubbleSize val="0"/>
            </c:dLbl>
            <c:dLbl>
              <c:idx val="33"/>
              <c:delete val="1"/>
            </c:dLbl>
            <c:dLbl>
              <c:idx val="35"/>
              <c:delete val="1"/>
            </c:dLbl>
            <c:dLbl>
              <c:idx val="37"/>
              <c:delete val="1"/>
            </c:dLbl>
            <c:dLbl>
              <c:idx val="39"/>
              <c:delete val="1"/>
            </c:dLbl>
            <c:dLbl>
              <c:idx val="41"/>
              <c:delete val="1"/>
            </c:dLbl>
            <c:dLbl>
              <c:idx val="43"/>
              <c:delete val="1"/>
            </c:dLbl>
            <c:dLbl>
              <c:idx val="44"/>
              <c:layout>
                <c:manualLayout>
                  <c:x val="-3.0408881799365406E-2"/>
                  <c:y val="3.6482092176171162E-2"/>
                </c:manualLayout>
              </c:layout>
              <c:dLblPos val="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地域定着!$A$2:$A$49</c:f>
              <c:strCache>
                <c:ptCount val="47"/>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pt idx="42">
                  <c:v>H27.10月</c:v>
                </c:pt>
                <c:pt idx="44">
                  <c:v>H27.12月</c:v>
                </c:pt>
                <c:pt idx="46">
                  <c:v>H28.2月</c:v>
                </c:pt>
              </c:strCache>
            </c:strRef>
          </c:cat>
          <c:val>
            <c:numRef>
              <c:f>地域定着!$B$2:$B$49</c:f>
              <c:numCache>
                <c:formatCode>0_);[Red]\(0\)</c:formatCode>
                <c:ptCount val="48"/>
                <c:pt idx="0">
                  <c:v>68</c:v>
                </c:pt>
                <c:pt idx="1">
                  <c:v>79</c:v>
                </c:pt>
                <c:pt idx="2">
                  <c:v>97</c:v>
                </c:pt>
                <c:pt idx="3">
                  <c:v>117</c:v>
                </c:pt>
                <c:pt idx="4">
                  <c:v>132</c:v>
                </c:pt>
                <c:pt idx="5">
                  <c:v>136</c:v>
                </c:pt>
                <c:pt idx="6">
                  <c:v>149</c:v>
                </c:pt>
                <c:pt idx="7">
                  <c:v>151</c:v>
                </c:pt>
                <c:pt idx="8">
                  <c:v>158</c:v>
                </c:pt>
                <c:pt idx="9">
                  <c:v>173</c:v>
                </c:pt>
                <c:pt idx="10">
                  <c:v>181</c:v>
                </c:pt>
                <c:pt idx="11">
                  <c:v>189</c:v>
                </c:pt>
                <c:pt idx="12">
                  <c:v>199</c:v>
                </c:pt>
                <c:pt idx="13">
                  <c:v>206</c:v>
                </c:pt>
                <c:pt idx="14">
                  <c:v>218</c:v>
                </c:pt>
                <c:pt idx="15">
                  <c:v>231</c:v>
                </c:pt>
                <c:pt idx="16">
                  <c:v>236</c:v>
                </c:pt>
                <c:pt idx="17">
                  <c:v>251</c:v>
                </c:pt>
                <c:pt idx="18">
                  <c:v>247</c:v>
                </c:pt>
                <c:pt idx="19">
                  <c:v>253</c:v>
                </c:pt>
                <c:pt idx="20">
                  <c:v>264</c:v>
                </c:pt>
                <c:pt idx="21">
                  <c:v>270</c:v>
                </c:pt>
                <c:pt idx="22" formatCode="#,##0_ ">
                  <c:v>282</c:v>
                </c:pt>
                <c:pt idx="23" formatCode="#,##0_ ">
                  <c:v>286</c:v>
                </c:pt>
                <c:pt idx="24">
                  <c:v>291</c:v>
                </c:pt>
                <c:pt idx="25" formatCode="#,##0_ ">
                  <c:v>303</c:v>
                </c:pt>
                <c:pt idx="26" formatCode="#,##0_ ">
                  <c:v>302</c:v>
                </c:pt>
                <c:pt idx="27" formatCode="#,##0_ ">
                  <c:v>309</c:v>
                </c:pt>
                <c:pt idx="28" formatCode="#,##0_ ">
                  <c:v>322</c:v>
                </c:pt>
                <c:pt idx="29" formatCode="#,##0_ ">
                  <c:v>335</c:v>
                </c:pt>
                <c:pt idx="30" formatCode="#,##0_);[Red]\(#,##0\)">
                  <c:v>334</c:v>
                </c:pt>
                <c:pt idx="31" formatCode="#,##0_ ">
                  <c:v>338</c:v>
                </c:pt>
                <c:pt idx="32" formatCode="#,##0_ ">
                  <c:v>335</c:v>
                </c:pt>
                <c:pt idx="33" formatCode="#,##0_ ">
                  <c:v>333</c:v>
                </c:pt>
                <c:pt idx="34" formatCode="#,##0_ ">
                  <c:v>335</c:v>
                </c:pt>
                <c:pt idx="35">
                  <c:v>337</c:v>
                </c:pt>
                <c:pt idx="36" formatCode="#,##0_ ">
                  <c:v>331</c:v>
                </c:pt>
                <c:pt idx="37">
                  <c:v>328</c:v>
                </c:pt>
                <c:pt idx="38" formatCode="#,##0_ ">
                  <c:v>336</c:v>
                </c:pt>
                <c:pt idx="39">
                  <c:v>340</c:v>
                </c:pt>
                <c:pt idx="40" formatCode="#,##0_ ">
                  <c:v>335</c:v>
                </c:pt>
                <c:pt idx="41">
                  <c:v>343</c:v>
                </c:pt>
                <c:pt idx="42" formatCode="#,##0_ ">
                  <c:v>346</c:v>
                </c:pt>
                <c:pt idx="43">
                  <c:v>360</c:v>
                </c:pt>
                <c:pt idx="44" formatCode="#,##0_ ">
                  <c:v>362</c:v>
                </c:pt>
                <c:pt idx="45" formatCode="0_ ">
                  <c:v>359</c:v>
                </c:pt>
                <c:pt idx="46" formatCode="#,##0_ ">
                  <c:v>358</c:v>
                </c:pt>
                <c:pt idx="47" formatCode="0_ ">
                  <c:v>369</c:v>
                </c:pt>
              </c:numCache>
            </c:numRef>
          </c:val>
          <c:smooth val="0"/>
        </c:ser>
        <c:ser>
          <c:idx val="1"/>
          <c:order val="1"/>
          <c:tx>
            <c:strRef>
              <c:f>地域定着!$C$1</c:f>
              <c:strCache>
                <c:ptCount val="1"/>
                <c:pt idx="0">
                  <c:v>知的障害者</c:v>
                </c:pt>
              </c:strCache>
            </c:strRef>
          </c:tx>
          <c:spPr>
            <a:ln w="25400"/>
          </c:spPr>
          <c:marker>
            <c:symbol val="square"/>
            <c:size val="3"/>
          </c:marker>
          <c:dLbls>
            <c:dLbl>
              <c:idx val="0"/>
              <c:layout>
                <c:manualLayout>
                  <c:x val="-6.7064969479971079E-2"/>
                  <c:y val="-3.6414557794711443E-2"/>
                </c:manualLayout>
              </c:layout>
              <c:dLblPos val="r"/>
              <c:showLegendKey val="0"/>
              <c:showVal val="1"/>
              <c:showCatName val="0"/>
              <c:showSerName val="0"/>
              <c:showPercent val="0"/>
              <c:showBubbleSize val="0"/>
            </c:dLbl>
            <c:dLbl>
              <c:idx val="1"/>
              <c:delete val="1"/>
            </c:dLbl>
            <c:dLbl>
              <c:idx val="2"/>
              <c:layout>
                <c:manualLayout>
                  <c:x val="-2.9555127551502105E-2"/>
                  <c:y val="1.9607922721000082E-2"/>
                </c:manualLayout>
              </c:layout>
              <c:dLblPos val="r"/>
              <c:showLegendKey val="0"/>
              <c:showVal val="1"/>
              <c:showCatName val="0"/>
              <c:showSerName val="0"/>
              <c:showPercent val="0"/>
              <c:showBubbleSize val="0"/>
            </c:dLbl>
            <c:dLbl>
              <c:idx val="3"/>
              <c:delete val="1"/>
            </c:dLbl>
            <c:dLbl>
              <c:idx val="4"/>
              <c:layout>
                <c:manualLayout>
                  <c:x val="-4.6512625228204853E-2"/>
                  <c:y val="1.9607838812536929E-2"/>
                </c:manualLayout>
              </c:layout>
              <c:dLblPos val="r"/>
              <c:showLegendKey val="0"/>
              <c:showVal val="1"/>
              <c:showCatName val="0"/>
              <c:showSerName val="0"/>
              <c:showPercent val="0"/>
              <c:showBubbleSize val="0"/>
            </c:dLbl>
            <c:dLbl>
              <c:idx val="5"/>
              <c:delete val="1"/>
            </c:dLbl>
            <c:dLbl>
              <c:idx val="6"/>
              <c:layout>
                <c:manualLayout>
                  <c:x val="-4.3943582196734075E-2"/>
                  <c:y val="2.2408958642899348E-2"/>
                </c:manualLayout>
              </c:layout>
              <c:dLblPos val="r"/>
              <c:showLegendKey val="0"/>
              <c:showVal val="1"/>
              <c:showCatName val="0"/>
              <c:showSerName val="0"/>
              <c:showPercent val="0"/>
              <c:showBubbleSize val="0"/>
            </c:dLbl>
            <c:dLbl>
              <c:idx val="7"/>
              <c:delete val="1"/>
            </c:dLbl>
            <c:dLbl>
              <c:idx val="8"/>
              <c:layout>
                <c:manualLayout>
                  <c:x val="-3.8805496133792527E-2"/>
                  <c:y val="2.2408958642899348E-2"/>
                </c:manualLayout>
              </c:layout>
              <c:dLblPos val="r"/>
              <c:showLegendKey val="0"/>
              <c:showVal val="1"/>
              <c:showCatName val="0"/>
              <c:showSerName val="0"/>
              <c:showPercent val="0"/>
              <c:showBubbleSize val="0"/>
            </c:dLbl>
            <c:dLbl>
              <c:idx val="9"/>
              <c:delete val="1"/>
            </c:dLbl>
            <c:dLbl>
              <c:idx val="10"/>
              <c:layout>
                <c:manualLayout>
                  <c:x val="-4.3943582196734172E-2"/>
                  <c:y val="2.2408958642899348E-2"/>
                </c:manualLayout>
              </c:layout>
              <c:dLblPos val="r"/>
              <c:showLegendKey val="0"/>
              <c:showVal val="1"/>
              <c:showCatName val="0"/>
              <c:showSerName val="0"/>
              <c:showPercent val="0"/>
              <c:showBubbleSize val="0"/>
            </c:dLbl>
            <c:dLbl>
              <c:idx val="11"/>
              <c:delete val="1"/>
            </c:dLbl>
            <c:dLbl>
              <c:idx val="12"/>
              <c:layout>
                <c:manualLayout>
                  <c:x val="-4.3943582196733985E-2"/>
                  <c:y val="1.9607838812536929E-2"/>
                </c:manualLayout>
              </c:layout>
              <c:dLblPos val="r"/>
              <c:showLegendKey val="0"/>
              <c:showVal val="1"/>
              <c:showCatName val="0"/>
              <c:showSerName val="0"/>
              <c:showPercent val="0"/>
              <c:showBubbleSize val="0"/>
            </c:dLbl>
            <c:dLbl>
              <c:idx val="13"/>
              <c:delete val="1"/>
            </c:dLbl>
            <c:dLbl>
              <c:idx val="14"/>
              <c:layout>
                <c:manualLayout>
                  <c:x val="-4.4616401367095299E-2"/>
                  <c:y val="2.0618556701030927E-2"/>
                </c:manualLayout>
              </c:layout>
              <c:dLblPos val="r"/>
              <c:showLegendKey val="0"/>
              <c:showVal val="1"/>
              <c:showCatName val="0"/>
              <c:showSerName val="0"/>
              <c:showPercent val="0"/>
              <c:showBubbleSize val="0"/>
            </c:dLbl>
            <c:dLbl>
              <c:idx val="15"/>
              <c:delete val="1"/>
            </c:dLbl>
            <c:dLbl>
              <c:idx val="16"/>
              <c:layout>
                <c:manualLayout>
                  <c:x val="-3.7422156762778755E-2"/>
                  <c:y val="2.0618556701030927E-2"/>
                </c:manualLayout>
              </c:layout>
              <c:dLblPos val="r"/>
              <c:showLegendKey val="0"/>
              <c:showVal val="1"/>
              <c:showCatName val="0"/>
              <c:showSerName val="0"/>
              <c:showPercent val="0"/>
              <c:showBubbleSize val="0"/>
            </c:dLbl>
            <c:dLbl>
              <c:idx val="17"/>
              <c:delete val="1"/>
            </c:dLbl>
            <c:dLbl>
              <c:idx val="18"/>
              <c:layout>
                <c:manualLayout>
                  <c:x val="-4.5585093942465113E-2"/>
                  <c:y val="3.0927835051546393E-2"/>
                </c:manualLayout>
              </c:layout>
              <c:dLblPos val="r"/>
              <c:showLegendKey val="0"/>
              <c:showVal val="1"/>
              <c:showCatName val="0"/>
              <c:showSerName val="0"/>
              <c:showPercent val="0"/>
              <c:showBubbleSize val="0"/>
            </c:dLbl>
            <c:dLbl>
              <c:idx val="19"/>
              <c:delete val="1"/>
            </c:dLbl>
            <c:dLbl>
              <c:idx val="20"/>
              <c:layout>
                <c:manualLayout>
                  <c:x val="-4.661653783853905E-2"/>
                  <c:y val="2.4223415795590363E-2"/>
                </c:manualLayout>
              </c:layout>
              <c:dLblPos val="r"/>
              <c:showLegendKey val="0"/>
              <c:showVal val="1"/>
              <c:showCatName val="0"/>
              <c:showSerName val="0"/>
              <c:showPercent val="0"/>
              <c:showBubbleSize val="0"/>
            </c:dLbl>
            <c:dLbl>
              <c:idx val="21"/>
              <c:delete val="1"/>
            </c:dLbl>
            <c:dLbl>
              <c:idx val="22"/>
              <c:layout>
                <c:manualLayout>
                  <c:x val="-5.5054449069842998E-2"/>
                  <c:y val="3.008616471469764E-2"/>
                </c:manualLayout>
              </c:layout>
              <c:dLblPos val="r"/>
              <c:showLegendKey val="0"/>
              <c:showVal val="1"/>
              <c:showCatName val="0"/>
              <c:showSerName val="0"/>
              <c:showPercent val="0"/>
              <c:showBubbleSize val="0"/>
            </c:dLbl>
            <c:dLbl>
              <c:idx val="23"/>
              <c:layout>
                <c:manualLayout>
                  <c:x val="-2.4458237046561925E-2"/>
                  <c:y val="2.3970191085079688E-2"/>
                </c:manualLayout>
              </c:layout>
              <c:dLblPos val="r"/>
              <c:showLegendKey val="0"/>
              <c:showVal val="1"/>
              <c:showCatName val="0"/>
              <c:showSerName val="0"/>
              <c:showPercent val="0"/>
              <c:showBubbleSize val="0"/>
            </c:dLbl>
            <c:dLbl>
              <c:idx val="24"/>
              <c:delete val="1"/>
            </c:dLbl>
            <c:dLbl>
              <c:idx val="25"/>
              <c:layout>
                <c:manualLayout>
                  <c:x val="-2.2989459448770969E-2"/>
                  <c:y val="2.9956870104771105E-2"/>
                </c:manualLayout>
              </c:layout>
              <c:dLblPos val="r"/>
              <c:showLegendKey val="0"/>
              <c:showVal val="1"/>
              <c:showCatName val="0"/>
              <c:showSerName val="0"/>
              <c:showPercent val="0"/>
              <c:showBubbleSize val="0"/>
            </c:dLbl>
            <c:dLbl>
              <c:idx val="26"/>
              <c:delete val="1"/>
            </c:dLbl>
            <c:dLbl>
              <c:idx val="27"/>
              <c:layout>
                <c:manualLayout>
                  <c:x val="-3.207857018827287E-2"/>
                  <c:y val="2.4271514910300922E-2"/>
                </c:manualLayout>
              </c:layout>
              <c:dLblPos val="r"/>
              <c:showLegendKey val="0"/>
              <c:showVal val="1"/>
              <c:showCatName val="0"/>
              <c:showSerName val="0"/>
              <c:showPercent val="0"/>
              <c:showBubbleSize val="0"/>
            </c:dLbl>
            <c:dLbl>
              <c:idx val="28"/>
              <c:delete val="1"/>
            </c:dLbl>
            <c:dLbl>
              <c:idx val="29"/>
              <c:delete val="1"/>
            </c:dLbl>
            <c:dLbl>
              <c:idx val="30"/>
              <c:layout>
                <c:manualLayout>
                  <c:x val="-5.5353968415880674E-2"/>
                  <c:y val="1.8051753846330475E-2"/>
                </c:manualLayout>
              </c:layout>
              <c:dLblPos val="r"/>
              <c:showLegendKey val="0"/>
              <c:showVal val="1"/>
              <c:showCatName val="0"/>
              <c:showSerName val="0"/>
              <c:showPercent val="0"/>
              <c:showBubbleSize val="0"/>
            </c:dLbl>
            <c:dLbl>
              <c:idx val="31"/>
              <c:delete val="1"/>
            </c:dLbl>
            <c:dLbl>
              <c:idx val="32"/>
              <c:layout>
                <c:manualLayout>
                  <c:x val="-1.981570511574229E-2"/>
                  <c:y val="2.3764047335362633E-2"/>
                </c:manualLayout>
              </c:layout>
              <c:dLblPos val="r"/>
              <c:showLegendKey val="0"/>
              <c:showVal val="1"/>
              <c:showCatName val="0"/>
              <c:showSerName val="0"/>
              <c:showPercent val="0"/>
              <c:showBubbleSize val="0"/>
            </c:dLbl>
            <c:dLbl>
              <c:idx val="33"/>
              <c:delete val="1"/>
            </c:dLbl>
            <c:dLbl>
              <c:idx val="35"/>
              <c:delete val="1"/>
            </c:dLbl>
            <c:dLbl>
              <c:idx val="37"/>
              <c:delete val="1"/>
            </c:dLbl>
            <c:dLbl>
              <c:idx val="39"/>
              <c:delete val="1"/>
            </c:dLbl>
            <c:dLbl>
              <c:idx val="41"/>
              <c:delete val="1"/>
            </c:dLbl>
            <c:dLbl>
              <c:idx val="43"/>
              <c:delete val="1"/>
            </c:dLbl>
            <c:dLbl>
              <c:idx val="44"/>
              <c:layout>
                <c:manualLayout>
                  <c:x val="-3.0408881799365406E-2"/>
                  <c:y val="-3.6482092176171162E-2"/>
                </c:manualLayout>
              </c:layout>
              <c:dLblPos val="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地域定着!$A$2:$A$49</c:f>
              <c:strCache>
                <c:ptCount val="47"/>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pt idx="42">
                  <c:v>H27.10月</c:v>
                </c:pt>
                <c:pt idx="44">
                  <c:v>H27.12月</c:v>
                </c:pt>
                <c:pt idx="46">
                  <c:v>H28.2月</c:v>
                </c:pt>
              </c:strCache>
            </c:strRef>
          </c:cat>
          <c:val>
            <c:numRef>
              <c:f>地域定着!$C$2:$C$49</c:f>
              <c:numCache>
                <c:formatCode>0_);[Red]\(0\)</c:formatCode>
                <c:ptCount val="48"/>
                <c:pt idx="0">
                  <c:v>120</c:v>
                </c:pt>
                <c:pt idx="1">
                  <c:v>167</c:v>
                </c:pt>
                <c:pt idx="2">
                  <c:v>206</c:v>
                </c:pt>
                <c:pt idx="3">
                  <c:v>257</c:v>
                </c:pt>
                <c:pt idx="4">
                  <c:v>279</c:v>
                </c:pt>
                <c:pt idx="5">
                  <c:v>305</c:v>
                </c:pt>
                <c:pt idx="6">
                  <c:v>338</c:v>
                </c:pt>
                <c:pt idx="7">
                  <c:v>350</c:v>
                </c:pt>
                <c:pt idx="8">
                  <c:v>364</c:v>
                </c:pt>
                <c:pt idx="9">
                  <c:v>416</c:v>
                </c:pt>
                <c:pt idx="10">
                  <c:v>434</c:v>
                </c:pt>
                <c:pt idx="11">
                  <c:v>446</c:v>
                </c:pt>
                <c:pt idx="12">
                  <c:v>468</c:v>
                </c:pt>
                <c:pt idx="13">
                  <c:v>477</c:v>
                </c:pt>
                <c:pt idx="14">
                  <c:v>476</c:v>
                </c:pt>
                <c:pt idx="15">
                  <c:v>486</c:v>
                </c:pt>
                <c:pt idx="16">
                  <c:v>499</c:v>
                </c:pt>
                <c:pt idx="17">
                  <c:v>497</c:v>
                </c:pt>
                <c:pt idx="18">
                  <c:v>512</c:v>
                </c:pt>
                <c:pt idx="19">
                  <c:v>522</c:v>
                </c:pt>
                <c:pt idx="20">
                  <c:v>522</c:v>
                </c:pt>
                <c:pt idx="21">
                  <c:v>537</c:v>
                </c:pt>
                <c:pt idx="22" formatCode="#,##0_ ">
                  <c:v>551</c:v>
                </c:pt>
                <c:pt idx="23" formatCode="#,##0_ ">
                  <c:v>560</c:v>
                </c:pt>
                <c:pt idx="24">
                  <c:v>564</c:v>
                </c:pt>
                <c:pt idx="25" formatCode="#,##0_ ">
                  <c:v>592</c:v>
                </c:pt>
                <c:pt idx="26" formatCode="#,##0_ ">
                  <c:v>583</c:v>
                </c:pt>
                <c:pt idx="27" formatCode="#,##0_ ">
                  <c:v>583</c:v>
                </c:pt>
                <c:pt idx="28" formatCode="#,##0_ ">
                  <c:v>595</c:v>
                </c:pt>
                <c:pt idx="29" formatCode="#,##0_ ">
                  <c:v>603</c:v>
                </c:pt>
                <c:pt idx="30" formatCode="#,##0_);[Red]\(#,##0\)">
                  <c:v>612</c:v>
                </c:pt>
                <c:pt idx="31" formatCode="#,##0_ ">
                  <c:v>627</c:v>
                </c:pt>
                <c:pt idx="32" formatCode="#,##0_ ">
                  <c:v>627</c:v>
                </c:pt>
                <c:pt idx="33" formatCode="#,##0_ ">
                  <c:v>632</c:v>
                </c:pt>
                <c:pt idx="34" formatCode="#,##0_ ">
                  <c:v>642</c:v>
                </c:pt>
                <c:pt idx="35">
                  <c:v>642</c:v>
                </c:pt>
                <c:pt idx="36" formatCode="#,##0_ ">
                  <c:v>635</c:v>
                </c:pt>
                <c:pt idx="37">
                  <c:v>634</c:v>
                </c:pt>
                <c:pt idx="38" formatCode="#,##0_ ">
                  <c:v>653</c:v>
                </c:pt>
                <c:pt idx="39">
                  <c:v>657</c:v>
                </c:pt>
                <c:pt idx="40" formatCode="#,##0_ ">
                  <c:v>668</c:v>
                </c:pt>
                <c:pt idx="41">
                  <c:v>666</c:v>
                </c:pt>
                <c:pt idx="42" formatCode="#,##0_ ">
                  <c:v>667</c:v>
                </c:pt>
                <c:pt idx="43">
                  <c:v>686</c:v>
                </c:pt>
                <c:pt idx="44" formatCode="#,##0_ ">
                  <c:v>702</c:v>
                </c:pt>
                <c:pt idx="45" formatCode="0_ ">
                  <c:v>710</c:v>
                </c:pt>
                <c:pt idx="46" formatCode="#,##0_ ">
                  <c:v>719</c:v>
                </c:pt>
                <c:pt idx="47" formatCode="0_ ">
                  <c:v>725</c:v>
                </c:pt>
              </c:numCache>
            </c:numRef>
          </c:val>
          <c:smooth val="0"/>
        </c:ser>
        <c:ser>
          <c:idx val="2"/>
          <c:order val="2"/>
          <c:tx>
            <c:strRef>
              <c:f>地域定着!$D$1</c:f>
              <c:strCache>
                <c:ptCount val="1"/>
                <c:pt idx="0">
                  <c:v>精神障害者</c:v>
                </c:pt>
              </c:strCache>
            </c:strRef>
          </c:tx>
          <c:spPr>
            <a:ln w="25400"/>
          </c:spPr>
          <c:marker>
            <c:symbol val="triangle"/>
            <c:size val="3"/>
          </c:marker>
          <c:dLbls>
            <c:dLbl>
              <c:idx val="0"/>
              <c:layout>
                <c:manualLayout>
                  <c:x val="-3.4861913937058446E-2"/>
                  <c:y val="-2.8716992276628888E-4"/>
                </c:manualLayout>
              </c:layout>
              <c:dLblPos val="r"/>
              <c:showLegendKey val="0"/>
              <c:showVal val="1"/>
              <c:showCatName val="0"/>
              <c:showSerName val="0"/>
              <c:showPercent val="0"/>
              <c:showBubbleSize val="0"/>
            </c:dLbl>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6"/>
              <c:layout>
                <c:manualLayout>
                  <c:x val="-5.6917812198200184E-2"/>
                  <c:y val="-5.5996616814226317E-2"/>
                </c:manualLayout>
              </c:layout>
              <c:dLblPos val="r"/>
              <c:showLegendKey val="0"/>
              <c:showVal val="1"/>
              <c:showCatName val="0"/>
              <c:showSerName val="0"/>
              <c:showPercent val="0"/>
              <c:showBubbleSize val="0"/>
            </c:dLbl>
            <c:dLbl>
              <c:idx val="17"/>
              <c:delete val="1"/>
            </c:dLbl>
            <c:dLbl>
              <c:idx val="18"/>
              <c:layout>
                <c:manualLayout>
                  <c:x val="-5.1433608817145524E-2"/>
                  <c:y val="-5.0022415016979432E-2"/>
                </c:manualLayout>
              </c:layout>
              <c:dLblPos val="r"/>
              <c:showLegendKey val="0"/>
              <c:showVal val="1"/>
              <c:showCatName val="0"/>
              <c:showSerName val="0"/>
              <c:showPercent val="0"/>
              <c:showBubbleSize val="0"/>
            </c:dLbl>
            <c:dLbl>
              <c:idx val="19"/>
              <c:delete val="1"/>
            </c:dLbl>
            <c:dLbl>
              <c:idx val="21"/>
              <c:delete val="1"/>
            </c:dLbl>
            <c:dLbl>
              <c:idx val="23"/>
              <c:layout>
                <c:manualLayout>
                  <c:x val="-2.9405560855903783E-2"/>
                  <c:y val="-5.7902716474261248E-2"/>
                </c:manualLayout>
              </c:layout>
              <c:dLblPos val="r"/>
              <c:showLegendKey val="0"/>
              <c:showVal val="1"/>
              <c:showCatName val="0"/>
              <c:showSerName val="0"/>
              <c:showPercent val="0"/>
              <c:showBubbleSize val="0"/>
            </c:dLbl>
            <c:dLbl>
              <c:idx val="24"/>
              <c:delete val="1"/>
            </c:dLbl>
            <c:dLbl>
              <c:idx val="25"/>
              <c:delete val="1"/>
            </c:dLbl>
            <c:dLbl>
              <c:idx val="27"/>
              <c:delete val="1"/>
            </c:dLbl>
            <c:dLbl>
              <c:idx val="28"/>
              <c:layout>
                <c:manualLayout>
                  <c:x val="-5.9594088358246915E-2"/>
                  <c:y val="-5.8702710744475153E-2"/>
                </c:manualLayout>
              </c:layout>
              <c:dLblPos val="r"/>
              <c:showLegendKey val="0"/>
              <c:showVal val="1"/>
              <c:showCatName val="0"/>
              <c:showSerName val="0"/>
              <c:showPercent val="0"/>
              <c:showBubbleSize val="0"/>
            </c:dLbl>
            <c:dLbl>
              <c:idx val="29"/>
              <c:delete val="1"/>
            </c:dLbl>
            <c:dLbl>
              <c:idx val="30"/>
              <c:layout>
                <c:manualLayout>
                  <c:x val="-5.8951732440347966E-2"/>
                  <c:y val="-7.6193242870902747E-2"/>
                </c:manualLayout>
              </c:layout>
              <c:dLblPos val="r"/>
              <c:showLegendKey val="0"/>
              <c:showVal val="1"/>
              <c:showCatName val="0"/>
              <c:showSerName val="0"/>
              <c:showPercent val="0"/>
              <c:showBubbleSize val="0"/>
            </c:dLbl>
            <c:dLbl>
              <c:idx val="31"/>
              <c:delete val="1"/>
            </c:dLbl>
            <c:dLbl>
              <c:idx val="32"/>
              <c:layout>
                <c:manualLayout>
                  <c:x val="-1.3556538198921511E-2"/>
                  <c:y val="-0.11087471809431053"/>
                </c:manualLayout>
              </c:layout>
              <c:dLblPos val="r"/>
              <c:showLegendKey val="0"/>
              <c:showVal val="1"/>
              <c:showCatName val="0"/>
              <c:showSerName val="0"/>
              <c:showPercent val="0"/>
              <c:showBubbleSize val="0"/>
            </c:dLbl>
            <c:dLbl>
              <c:idx val="33"/>
              <c:delete val="1"/>
            </c:dLbl>
            <c:dLbl>
              <c:idx val="35"/>
              <c:delete val="1"/>
            </c:dLbl>
            <c:dLbl>
              <c:idx val="37"/>
              <c:delete val="1"/>
            </c:dLbl>
            <c:dLbl>
              <c:idx val="39"/>
              <c:delete val="1"/>
            </c:dLbl>
            <c:dLbl>
              <c:idx val="41"/>
              <c:delete val="1"/>
            </c:dLbl>
            <c:dLbl>
              <c:idx val="43"/>
              <c:delete val="1"/>
            </c:dLbl>
            <c:dLbl>
              <c:idx val="44"/>
              <c:layout>
                <c:manualLayout>
                  <c:x val="-2.0431617088122977E-2"/>
                  <c:y val="-7.091218635933616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地域定着!$A$2:$A$49</c:f>
              <c:strCache>
                <c:ptCount val="47"/>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pt idx="42">
                  <c:v>H27.10月</c:v>
                </c:pt>
                <c:pt idx="44">
                  <c:v>H27.12月</c:v>
                </c:pt>
                <c:pt idx="46">
                  <c:v>H28.2月</c:v>
                </c:pt>
              </c:strCache>
            </c:strRef>
          </c:cat>
          <c:val>
            <c:numRef>
              <c:f>地域定着!$D$2:$D$49</c:f>
              <c:numCache>
                <c:formatCode>0_);[Red]\(0\)</c:formatCode>
                <c:ptCount val="48"/>
                <c:pt idx="0">
                  <c:v>95</c:v>
                </c:pt>
                <c:pt idx="1">
                  <c:v>138</c:v>
                </c:pt>
                <c:pt idx="2">
                  <c:v>207</c:v>
                </c:pt>
                <c:pt idx="3">
                  <c:v>298</c:v>
                </c:pt>
                <c:pt idx="4">
                  <c:v>341</c:v>
                </c:pt>
                <c:pt idx="5">
                  <c:v>406</c:v>
                </c:pt>
                <c:pt idx="6">
                  <c:v>430</c:v>
                </c:pt>
                <c:pt idx="7">
                  <c:v>484</c:v>
                </c:pt>
                <c:pt idx="8">
                  <c:v>542</c:v>
                </c:pt>
                <c:pt idx="9">
                  <c:v>574</c:v>
                </c:pt>
                <c:pt idx="10">
                  <c:v>612</c:v>
                </c:pt>
                <c:pt idx="11">
                  <c:v>646</c:v>
                </c:pt>
                <c:pt idx="12">
                  <c:v>624</c:v>
                </c:pt>
                <c:pt idx="13">
                  <c:v>706</c:v>
                </c:pt>
                <c:pt idx="14">
                  <c:v>722</c:v>
                </c:pt>
                <c:pt idx="15">
                  <c:v>717</c:v>
                </c:pt>
                <c:pt idx="16">
                  <c:v>752</c:v>
                </c:pt>
                <c:pt idx="17">
                  <c:v>762</c:v>
                </c:pt>
                <c:pt idx="18">
                  <c:v>806</c:v>
                </c:pt>
                <c:pt idx="19">
                  <c:v>805</c:v>
                </c:pt>
                <c:pt idx="20">
                  <c:v>847</c:v>
                </c:pt>
                <c:pt idx="21">
                  <c:v>877</c:v>
                </c:pt>
                <c:pt idx="22" formatCode="#,##0_ ">
                  <c:v>893</c:v>
                </c:pt>
                <c:pt idx="23" formatCode="#,##0_ ">
                  <c:v>917</c:v>
                </c:pt>
                <c:pt idx="24">
                  <c:v>927</c:v>
                </c:pt>
                <c:pt idx="25" formatCode="#,##0_ ">
                  <c:v>975</c:v>
                </c:pt>
                <c:pt idx="26" formatCode="#,##0_ ">
                  <c:v>999</c:v>
                </c:pt>
                <c:pt idx="27" formatCode="#,##0_ ">
                  <c:v>996</c:v>
                </c:pt>
                <c:pt idx="28" formatCode="#,##0_ ">
                  <c:v>1031</c:v>
                </c:pt>
                <c:pt idx="29" formatCode="#,##0_ ">
                  <c:v>1051</c:v>
                </c:pt>
                <c:pt idx="30" formatCode="#,##0_);[Red]\(#,##0\)">
                  <c:v>1095</c:v>
                </c:pt>
                <c:pt idx="31" formatCode="#,##0_ ">
                  <c:v>1110</c:v>
                </c:pt>
                <c:pt idx="32" formatCode="#,##0_ ">
                  <c:v>1102</c:v>
                </c:pt>
                <c:pt idx="33" formatCode="#,##0_ ">
                  <c:v>1134</c:v>
                </c:pt>
                <c:pt idx="34" formatCode="#,##0_ ">
                  <c:v>1157</c:v>
                </c:pt>
                <c:pt idx="35" formatCode="#,##0_);[Red]\(#,##0\)">
                  <c:v>1184</c:v>
                </c:pt>
                <c:pt idx="36" formatCode="#,##0_ ">
                  <c:v>1173</c:v>
                </c:pt>
                <c:pt idx="37" formatCode="#,##0_);[Red]\(#,##0\)">
                  <c:v>1190</c:v>
                </c:pt>
                <c:pt idx="38" formatCode="#,##0_ ">
                  <c:v>1204</c:v>
                </c:pt>
                <c:pt idx="39" formatCode="#,##0_);[Red]\(#,##0\)">
                  <c:v>1188</c:v>
                </c:pt>
                <c:pt idx="40" formatCode="#,##0_ ">
                  <c:v>1206</c:v>
                </c:pt>
                <c:pt idx="41" formatCode="#,##0_);[Red]\(#,##0\)">
                  <c:v>1199</c:v>
                </c:pt>
                <c:pt idx="42" formatCode="#,##0_ ">
                  <c:v>1215</c:v>
                </c:pt>
                <c:pt idx="43" formatCode="#,##0_);[Red]\(#,##0\)">
                  <c:v>1218</c:v>
                </c:pt>
                <c:pt idx="44" formatCode="#,##0_ ">
                  <c:v>1245</c:v>
                </c:pt>
                <c:pt idx="45" formatCode="#,##0_ ">
                  <c:v>1290</c:v>
                </c:pt>
                <c:pt idx="46" formatCode="#,##0_ ">
                  <c:v>1310</c:v>
                </c:pt>
                <c:pt idx="47" formatCode="#,##0_ ">
                  <c:v>1321</c:v>
                </c:pt>
              </c:numCache>
            </c:numRef>
          </c:val>
          <c:smooth val="0"/>
        </c:ser>
        <c:ser>
          <c:idx val="3"/>
          <c:order val="3"/>
          <c:tx>
            <c:strRef>
              <c:f>地域定着!$G$1</c:f>
              <c:strCache>
                <c:ptCount val="1"/>
                <c:pt idx="0">
                  <c:v>合計（障害児及び難病等対象者を含む）</c:v>
                </c:pt>
              </c:strCache>
            </c:strRef>
          </c:tx>
          <c:spPr>
            <a:ln w="22225">
              <a:solidFill>
                <a:srgbClr val="FFC000"/>
              </a:solidFill>
            </a:ln>
          </c:spPr>
          <c:marker>
            <c:symbol val="diamond"/>
            <c:size val="4"/>
            <c:spPr>
              <a:solidFill>
                <a:srgbClr val="FFC000"/>
              </a:solidFill>
              <a:ln>
                <a:solidFill>
                  <a:srgbClr val="FFC000"/>
                </a:solidFill>
              </a:ln>
            </c:spPr>
          </c:marker>
          <c:dLbls>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7"/>
              <c:delete val="1"/>
            </c:dLbl>
            <c:dLbl>
              <c:idx val="19"/>
              <c:delete val="1"/>
            </c:dLbl>
            <c:dLbl>
              <c:idx val="21"/>
              <c:delete val="1"/>
            </c:dLbl>
            <c:dLbl>
              <c:idx val="23"/>
              <c:delete val="1"/>
            </c:dLbl>
            <c:dLbl>
              <c:idx val="25"/>
              <c:delete val="1"/>
            </c:dLbl>
            <c:dLbl>
              <c:idx val="27"/>
              <c:delete val="1"/>
            </c:dLbl>
            <c:dLbl>
              <c:idx val="29"/>
              <c:delete val="1"/>
            </c:dLbl>
            <c:dLbl>
              <c:idx val="31"/>
              <c:delete val="1"/>
            </c:dLbl>
            <c:dLbl>
              <c:idx val="32"/>
              <c:layout>
                <c:manualLayout>
                  <c:x val="-3.3949454968052586E-2"/>
                  <c:y val="-6.0648990353971845E-2"/>
                </c:manualLayout>
              </c:layout>
              <c:dLblPos val="r"/>
              <c:showLegendKey val="0"/>
              <c:showVal val="1"/>
              <c:showCatName val="0"/>
              <c:showSerName val="0"/>
              <c:showPercent val="0"/>
              <c:showBubbleSize val="0"/>
            </c:dLbl>
            <c:dLbl>
              <c:idx val="33"/>
              <c:delete val="1"/>
            </c:dLbl>
            <c:dLbl>
              <c:idx val="35"/>
              <c:delete val="1"/>
            </c:dLbl>
            <c:dLbl>
              <c:idx val="37"/>
              <c:delete val="1"/>
            </c:dLbl>
            <c:dLbl>
              <c:idx val="39"/>
              <c:delete val="1"/>
            </c:dLbl>
            <c:dLbl>
              <c:idx val="41"/>
              <c:delete val="1"/>
            </c:dLbl>
            <c:dLbl>
              <c:idx val="43"/>
              <c:delete val="1"/>
            </c:dLbl>
            <c:dLblPos val="t"/>
            <c:showLegendKey val="0"/>
            <c:showVal val="1"/>
            <c:showCatName val="0"/>
            <c:showSerName val="0"/>
            <c:showPercent val="0"/>
            <c:showBubbleSize val="0"/>
            <c:showLeaderLines val="0"/>
          </c:dLbls>
          <c:cat>
            <c:strRef>
              <c:f>地域定着!$A$2:$A$49</c:f>
              <c:strCache>
                <c:ptCount val="47"/>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pt idx="42">
                  <c:v>H27.10月</c:v>
                </c:pt>
                <c:pt idx="44">
                  <c:v>H27.12月</c:v>
                </c:pt>
                <c:pt idx="46">
                  <c:v>H28.2月</c:v>
                </c:pt>
              </c:strCache>
            </c:strRef>
          </c:cat>
          <c:val>
            <c:numRef>
              <c:f>地域定着!$G$2:$G$49</c:f>
              <c:numCache>
                <c:formatCode>#,##0_);[Red]\(#,##0\)</c:formatCode>
                <c:ptCount val="48"/>
                <c:pt idx="0">
                  <c:v>283</c:v>
                </c:pt>
                <c:pt idx="1">
                  <c:v>384</c:v>
                </c:pt>
                <c:pt idx="2">
                  <c:v>510</c:v>
                </c:pt>
                <c:pt idx="3">
                  <c:v>672</c:v>
                </c:pt>
                <c:pt idx="4">
                  <c:v>753</c:v>
                </c:pt>
                <c:pt idx="5">
                  <c:v>848</c:v>
                </c:pt>
                <c:pt idx="6">
                  <c:v>918</c:v>
                </c:pt>
                <c:pt idx="7">
                  <c:v>986</c:v>
                </c:pt>
                <c:pt idx="8">
                  <c:v>1065</c:v>
                </c:pt>
                <c:pt idx="9">
                  <c:v>1164</c:v>
                </c:pt>
                <c:pt idx="10">
                  <c:v>1228</c:v>
                </c:pt>
                <c:pt idx="11">
                  <c:v>1282</c:v>
                </c:pt>
                <c:pt idx="12">
                  <c:v>1291</c:v>
                </c:pt>
                <c:pt idx="13">
                  <c:v>1389</c:v>
                </c:pt>
                <c:pt idx="14">
                  <c:v>1416</c:v>
                </c:pt>
                <c:pt idx="15">
                  <c:v>1434</c:v>
                </c:pt>
                <c:pt idx="16">
                  <c:v>1488</c:v>
                </c:pt>
                <c:pt idx="17">
                  <c:v>1512</c:v>
                </c:pt>
                <c:pt idx="18">
                  <c:v>1567</c:v>
                </c:pt>
                <c:pt idx="19">
                  <c:v>1582</c:v>
                </c:pt>
                <c:pt idx="20">
                  <c:v>1635</c:v>
                </c:pt>
                <c:pt idx="21">
                  <c:v>1686</c:v>
                </c:pt>
                <c:pt idx="22">
                  <c:v>1730</c:v>
                </c:pt>
                <c:pt idx="23">
                  <c:v>1767</c:v>
                </c:pt>
                <c:pt idx="24">
                  <c:v>1785</c:v>
                </c:pt>
                <c:pt idx="25">
                  <c:v>1873</c:v>
                </c:pt>
                <c:pt idx="26">
                  <c:v>1886</c:v>
                </c:pt>
                <c:pt idx="27">
                  <c:v>1892</c:v>
                </c:pt>
                <c:pt idx="28">
                  <c:v>1951</c:v>
                </c:pt>
                <c:pt idx="29">
                  <c:v>1992</c:v>
                </c:pt>
                <c:pt idx="30">
                  <c:v>2044</c:v>
                </c:pt>
                <c:pt idx="31">
                  <c:v>2079</c:v>
                </c:pt>
                <c:pt idx="32">
                  <c:v>2068</c:v>
                </c:pt>
                <c:pt idx="33">
                  <c:v>2103</c:v>
                </c:pt>
                <c:pt idx="34">
                  <c:v>2138</c:v>
                </c:pt>
                <c:pt idx="35">
                  <c:v>2167</c:v>
                </c:pt>
                <c:pt idx="36">
                  <c:v>2143</c:v>
                </c:pt>
                <c:pt idx="37">
                  <c:v>2155</c:v>
                </c:pt>
                <c:pt idx="38">
                  <c:v>2196</c:v>
                </c:pt>
                <c:pt idx="39">
                  <c:v>2188</c:v>
                </c:pt>
                <c:pt idx="40">
                  <c:v>2212</c:v>
                </c:pt>
                <c:pt idx="41">
                  <c:v>2212</c:v>
                </c:pt>
                <c:pt idx="42">
                  <c:v>2232</c:v>
                </c:pt>
                <c:pt idx="43">
                  <c:v>2267</c:v>
                </c:pt>
                <c:pt idx="44">
                  <c:v>2313</c:v>
                </c:pt>
                <c:pt idx="45">
                  <c:v>2363</c:v>
                </c:pt>
                <c:pt idx="46">
                  <c:v>2391</c:v>
                </c:pt>
                <c:pt idx="47">
                  <c:v>2419</c:v>
                </c:pt>
              </c:numCache>
            </c:numRef>
          </c:val>
          <c:smooth val="0"/>
        </c:ser>
        <c:dLbls>
          <c:dLblPos val="t"/>
          <c:showLegendKey val="0"/>
          <c:showVal val="1"/>
          <c:showCatName val="0"/>
          <c:showSerName val="0"/>
          <c:showPercent val="0"/>
          <c:showBubbleSize val="0"/>
        </c:dLbls>
        <c:marker val="1"/>
        <c:smooth val="0"/>
        <c:axId val="73274112"/>
        <c:axId val="73275648"/>
      </c:lineChart>
      <c:catAx>
        <c:axId val="73274112"/>
        <c:scaling>
          <c:orientation val="minMax"/>
        </c:scaling>
        <c:delete val="0"/>
        <c:axPos val="b"/>
        <c:majorTickMark val="out"/>
        <c:minorTickMark val="none"/>
        <c:tickLblPos val="nextTo"/>
        <c:txPr>
          <a:bodyPr/>
          <a:lstStyle/>
          <a:p>
            <a:pPr>
              <a:defRPr sz="500"/>
            </a:pPr>
            <a:endParaRPr lang="ja-JP"/>
          </a:p>
        </c:txPr>
        <c:crossAx val="73275648"/>
        <c:crosses val="autoZero"/>
        <c:auto val="1"/>
        <c:lblAlgn val="ctr"/>
        <c:lblOffset val="100"/>
        <c:noMultiLvlLbl val="0"/>
      </c:catAx>
      <c:valAx>
        <c:axId val="73275648"/>
        <c:scaling>
          <c:orientation val="minMax"/>
        </c:scaling>
        <c:delete val="0"/>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1.1426465024386127E-2"/>
              <c:y val="8.1814705288535766E-2"/>
            </c:manualLayout>
          </c:layout>
          <c:overlay val="0"/>
        </c:title>
        <c:numFmt formatCode="0_);[Red]\(0\)" sourceLinked="1"/>
        <c:majorTickMark val="out"/>
        <c:minorTickMark val="none"/>
        <c:tickLblPos val="nextTo"/>
        <c:crossAx val="73274112"/>
        <c:crosses val="autoZero"/>
        <c:crossBetween val="between"/>
      </c:valAx>
    </c:plotArea>
    <c:legend>
      <c:legendPos val="l"/>
      <c:layout>
        <c:manualLayout>
          <c:xMode val="edge"/>
          <c:yMode val="edge"/>
          <c:x val="0.13650001281176261"/>
          <c:y val="1.9420036282968935E-2"/>
          <c:w val="0.62962973044015202"/>
          <c:h val="0.25558700705389903"/>
        </c:manualLayout>
      </c:layout>
      <c:overlay val="1"/>
    </c:legend>
    <c:plotVisOnly val="1"/>
    <c:dispBlanksAs val="gap"/>
    <c:showDLblsOverMax val="0"/>
  </c:chart>
  <c:txPr>
    <a:bodyPr/>
    <a:lstStyle/>
    <a:p>
      <a:pPr>
        <a:defRPr sz="600"/>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441059687863498E-2"/>
          <c:y val="0.23230635378093145"/>
          <c:w val="0.88337270341207352"/>
          <c:h val="0.59449862458247571"/>
        </c:manualLayout>
      </c:layout>
      <c:lineChart>
        <c:grouping val="standard"/>
        <c:varyColors val="0"/>
        <c:ser>
          <c:idx val="0"/>
          <c:order val="0"/>
          <c:tx>
            <c:strRef>
              <c:f>地域移行!$B$1</c:f>
              <c:strCache>
                <c:ptCount val="1"/>
                <c:pt idx="0">
                  <c:v>身体障害者</c:v>
                </c:pt>
              </c:strCache>
            </c:strRef>
          </c:tx>
          <c:marker>
            <c:symbol val="diamond"/>
            <c:size val="3"/>
          </c:marker>
          <c:dLbls>
            <c:dLbl>
              <c:idx val="0"/>
              <c:layout>
                <c:manualLayout>
                  <c:x val="-5.6420867349970982E-2"/>
                  <c:y val="2.4607407701634214E-2"/>
                </c:manualLayout>
              </c:layout>
              <c:dLblPos val="r"/>
              <c:showLegendKey val="0"/>
              <c:showVal val="1"/>
              <c:showCatName val="0"/>
              <c:showSerName val="0"/>
              <c:showPercent val="0"/>
              <c:showBubbleSize val="0"/>
            </c:dLbl>
            <c:dLbl>
              <c:idx val="1"/>
              <c:delete val="1"/>
            </c:dLbl>
            <c:dLbl>
              <c:idx val="2"/>
              <c:layout>
                <c:manualLayout>
                  <c:x val="-4.646633383482026E-2"/>
                  <c:y val="2.5050484565737188E-2"/>
                </c:manualLayout>
              </c:layout>
              <c:dLblPos val="r"/>
              <c:showLegendKey val="0"/>
              <c:showVal val="1"/>
              <c:showCatName val="0"/>
              <c:showSerName val="0"/>
              <c:showPercent val="0"/>
              <c:showBubbleSize val="0"/>
            </c:dLbl>
            <c:dLbl>
              <c:idx val="3"/>
              <c:delete val="1"/>
            </c:dLbl>
            <c:dLbl>
              <c:idx val="4"/>
              <c:layout>
                <c:manualLayout>
                  <c:x val="-4.6490415346936431E-2"/>
                  <c:y val="2.9707213433725205E-2"/>
                </c:manualLayout>
              </c:layout>
              <c:dLblPos val="r"/>
              <c:showLegendKey val="0"/>
              <c:showVal val="1"/>
              <c:showCatName val="0"/>
              <c:showSerName val="0"/>
              <c:showPercent val="0"/>
              <c:showBubbleSize val="0"/>
            </c:dLbl>
            <c:dLbl>
              <c:idx val="5"/>
              <c:delete val="1"/>
            </c:dLbl>
            <c:dLbl>
              <c:idx val="6"/>
              <c:layout>
                <c:manualLayout>
                  <c:x val="-1.1875565334621061E-2"/>
                  <c:y val="2.5803328776728487E-2"/>
                </c:manualLayout>
              </c:layout>
              <c:dLblPos val="r"/>
              <c:showLegendKey val="0"/>
              <c:showVal val="1"/>
              <c:showCatName val="0"/>
              <c:showSerName val="0"/>
              <c:showPercent val="0"/>
              <c:showBubbleSize val="0"/>
            </c:dLbl>
            <c:dLbl>
              <c:idx val="7"/>
              <c:delete val="1"/>
            </c:dLbl>
            <c:dLbl>
              <c:idx val="8"/>
              <c:layout>
                <c:manualLayout>
                  <c:x val="-2.2796742320638153E-2"/>
                  <c:y val="2.5803328776728598E-2"/>
                </c:manualLayout>
              </c:layout>
              <c:dLblPos val="r"/>
              <c:showLegendKey val="0"/>
              <c:showVal val="1"/>
              <c:showCatName val="0"/>
              <c:showSerName val="0"/>
              <c:showPercent val="0"/>
              <c:showBubbleSize val="0"/>
            </c:dLbl>
            <c:dLbl>
              <c:idx val="9"/>
              <c:delete val="1"/>
            </c:dLbl>
            <c:dLbl>
              <c:idx val="10"/>
              <c:layout>
                <c:manualLayout>
                  <c:x val="-2.0018918773904597E-2"/>
                  <c:y val="3.0354831643180431E-2"/>
                </c:manualLayout>
              </c:layout>
              <c:dLblPos val="r"/>
              <c:showLegendKey val="0"/>
              <c:showVal val="1"/>
              <c:showCatName val="0"/>
              <c:showSerName val="0"/>
              <c:showPercent val="0"/>
              <c:showBubbleSize val="0"/>
            </c:dLbl>
            <c:dLbl>
              <c:idx val="11"/>
              <c:delete val="1"/>
            </c:dLbl>
            <c:dLbl>
              <c:idx val="12"/>
              <c:layout>
                <c:manualLayout>
                  <c:x val="-1.6861090882073219E-2"/>
                  <c:y val="1.5903517395983443E-2"/>
                </c:manualLayout>
              </c:layout>
              <c:dLblPos val="r"/>
              <c:showLegendKey val="0"/>
              <c:showVal val="1"/>
              <c:showCatName val="0"/>
              <c:showSerName val="0"/>
              <c:showPercent val="0"/>
              <c:showBubbleSize val="0"/>
            </c:dLbl>
            <c:dLbl>
              <c:idx val="13"/>
              <c:delete val="1"/>
            </c:dLbl>
            <c:dLbl>
              <c:idx val="14"/>
              <c:layout>
                <c:manualLayout>
                  <c:x val="-2.8384811551622945E-2"/>
                  <c:y val="1.943634001780185E-2"/>
                </c:manualLayout>
              </c:layout>
              <c:dLblPos val="r"/>
              <c:showLegendKey val="0"/>
              <c:showVal val="1"/>
              <c:showCatName val="0"/>
              <c:showSerName val="0"/>
              <c:showPercent val="0"/>
              <c:showBubbleSize val="0"/>
            </c:dLbl>
            <c:dLbl>
              <c:idx val="15"/>
              <c:delete val="1"/>
            </c:dLbl>
            <c:dLbl>
              <c:idx val="16"/>
              <c:layout>
                <c:manualLayout>
                  <c:x val="-2.5820507607408116E-2"/>
                  <c:y val="1.943634001780185E-2"/>
                </c:manualLayout>
              </c:layout>
              <c:dLblPos val="r"/>
              <c:showLegendKey val="0"/>
              <c:showVal val="1"/>
              <c:showCatName val="0"/>
              <c:showSerName val="0"/>
              <c:showPercent val="0"/>
              <c:showBubbleSize val="0"/>
            </c:dLbl>
            <c:dLbl>
              <c:idx val="17"/>
              <c:delete val="1"/>
            </c:dLbl>
            <c:dLbl>
              <c:idx val="18"/>
              <c:layout>
                <c:manualLayout>
                  <c:x val="-2.5820507607408116E-2"/>
                  <c:y val="1.6792606810235082E-2"/>
                </c:manualLayout>
              </c:layout>
              <c:dLblPos val="r"/>
              <c:showLegendKey val="0"/>
              <c:showVal val="1"/>
              <c:showCatName val="0"/>
              <c:showSerName val="0"/>
              <c:showPercent val="0"/>
              <c:showBubbleSize val="0"/>
            </c:dLbl>
            <c:dLbl>
              <c:idx val="19"/>
              <c:delete val="1"/>
            </c:dLbl>
            <c:dLbl>
              <c:idx val="20"/>
              <c:delete val="1"/>
            </c:dLbl>
            <c:dLbl>
              <c:idx val="21"/>
              <c:layout>
                <c:manualLayout>
                  <c:x val="-6.9597700881732352E-2"/>
                  <c:y val="2.4558039881676656E-2"/>
                </c:manualLayout>
              </c:layout>
              <c:dLblPos val="r"/>
              <c:showLegendKey val="0"/>
              <c:showVal val="1"/>
              <c:showCatName val="0"/>
              <c:showSerName val="0"/>
              <c:showPercent val="0"/>
              <c:showBubbleSize val="0"/>
            </c:dLbl>
            <c:dLbl>
              <c:idx val="22"/>
              <c:layout>
                <c:manualLayout>
                  <c:x val="-5.6420867349971079E-2"/>
                  <c:y val="1.2303703850817107E-2"/>
                </c:manualLayout>
              </c:layout>
              <c:dLblPos val="r"/>
              <c:showLegendKey val="0"/>
              <c:showVal val="1"/>
              <c:showCatName val="0"/>
              <c:showSerName val="0"/>
              <c:showPercent val="0"/>
              <c:showBubbleSize val="0"/>
            </c:dLbl>
            <c:dLbl>
              <c:idx val="23"/>
              <c:delete val="1"/>
            </c:dLbl>
            <c:dLbl>
              <c:idx val="24"/>
              <c:layout>
                <c:manualLayout>
                  <c:x val="-5.8717187968257735E-2"/>
                  <c:y val="1.2303703850817107E-2"/>
                </c:manualLayout>
              </c:layout>
              <c:dLblPos val="r"/>
              <c:showLegendKey val="0"/>
              <c:showVal val="1"/>
              <c:showCatName val="0"/>
              <c:showSerName val="0"/>
              <c:showPercent val="0"/>
              <c:showBubbleSize val="0"/>
            </c:dLbl>
            <c:dLbl>
              <c:idx val="25"/>
              <c:delete val="1"/>
            </c:dLbl>
            <c:dLbl>
              <c:idx val="26"/>
              <c:layout>
                <c:manualLayout>
                  <c:x val="-4.8793265610254426E-2"/>
                  <c:y val="1.8299520106509724E-2"/>
                </c:manualLayout>
              </c:layout>
              <c:dLblPos val="r"/>
              <c:showLegendKey val="0"/>
              <c:showVal val="1"/>
              <c:showCatName val="0"/>
              <c:showSerName val="0"/>
              <c:showPercent val="0"/>
              <c:showBubbleSize val="0"/>
            </c:dLbl>
            <c:dLbl>
              <c:idx val="27"/>
              <c:delete val="1"/>
            </c:dLbl>
            <c:dLbl>
              <c:idx val="28"/>
              <c:layout>
                <c:manualLayout>
                  <c:x val="-5.2899387696091357E-2"/>
                  <c:y val="1.8234497585072541E-2"/>
                </c:manualLayout>
              </c:layout>
              <c:dLblPos val="r"/>
              <c:showLegendKey val="0"/>
              <c:showVal val="1"/>
              <c:showCatName val="0"/>
              <c:showSerName val="0"/>
              <c:showPercent val="0"/>
              <c:showBubbleSize val="0"/>
            </c:dLbl>
            <c:dLbl>
              <c:idx val="29"/>
              <c:delete val="1"/>
            </c:dLbl>
            <c:dLbl>
              <c:idx val="30"/>
              <c:layout>
                <c:manualLayout>
                  <c:x val="-3.7632700269769601E-2"/>
                  <c:y val="1.7323727582007845E-2"/>
                </c:manualLayout>
              </c:layout>
              <c:dLblPos val="r"/>
              <c:showLegendKey val="0"/>
              <c:showVal val="1"/>
              <c:showCatName val="0"/>
              <c:showSerName val="0"/>
              <c:showPercent val="0"/>
              <c:showBubbleSize val="0"/>
            </c:dLbl>
            <c:dLbl>
              <c:idx val="31"/>
              <c:delete val="1"/>
            </c:dLbl>
            <c:dLbl>
              <c:idx val="32"/>
              <c:layout>
                <c:manualLayout>
                  <c:x val="-1.8962581490409042E-2"/>
                  <c:y val="2.2907565268523562E-2"/>
                </c:manualLayout>
              </c:layout>
              <c:dLblPos val="r"/>
              <c:showLegendKey val="0"/>
              <c:showVal val="1"/>
              <c:showCatName val="0"/>
              <c:showSerName val="0"/>
              <c:showPercent val="0"/>
              <c:showBubbleSize val="0"/>
            </c:dLbl>
            <c:dLbl>
              <c:idx val="33"/>
              <c:delete val="1"/>
            </c:dLbl>
            <c:dLbl>
              <c:idx val="35"/>
              <c:delete val="1"/>
            </c:dLbl>
            <c:dLbl>
              <c:idx val="37"/>
              <c:delete val="1"/>
            </c:dLbl>
            <c:dLbl>
              <c:idx val="39"/>
              <c:delete val="1"/>
            </c:dLbl>
            <c:dLbl>
              <c:idx val="41"/>
              <c:delete val="1"/>
            </c:dLbl>
            <c:dLbl>
              <c:idx val="43"/>
              <c:delete val="1"/>
            </c:dLbl>
            <c:dLbl>
              <c:idx val="44"/>
              <c:layout>
                <c:manualLayout>
                  <c:x val="-9.0580935206752318E-3"/>
                  <c:y val="5.9075757448894817E-3"/>
                </c:manualLayout>
              </c:layout>
              <c:dLblPos val="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地域移行!$A$2:$A$49</c:f>
              <c:strCache>
                <c:ptCount val="47"/>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pt idx="42">
                  <c:v>H27.10月</c:v>
                </c:pt>
                <c:pt idx="44">
                  <c:v>H27.12月</c:v>
                </c:pt>
                <c:pt idx="46">
                  <c:v>H28.2月</c:v>
                </c:pt>
              </c:strCache>
            </c:strRef>
          </c:cat>
          <c:val>
            <c:numRef>
              <c:f>地域移行!$B$2:$B$49</c:f>
              <c:numCache>
                <c:formatCode>0_);[Red]\(0\)</c:formatCode>
                <c:ptCount val="48"/>
                <c:pt idx="0">
                  <c:v>12</c:v>
                </c:pt>
                <c:pt idx="1">
                  <c:v>17</c:v>
                </c:pt>
                <c:pt idx="2">
                  <c:v>18</c:v>
                </c:pt>
                <c:pt idx="3">
                  <c:v>18</c:v>
                </c:pt>
                <c:pt idx="4">
                  <c:v>26</c:v>
                </c:pt>
                <c:pt idx="5">
                  <c:v>30</c:v>
                </c:pt>
                <c:pt idx="6">
                  <c:v>21</c:v>
                </c:pt>
                <c:pt idx="7">
                  <c:v>25</c:v>
                </c:pt>
                <c:pt idx="8">
                  <c:v>27</c:v>
                </c:pt>
                <c:pt idx="9">
                  <c:v>32</c:v>
                </c:pt>
                <c:pt idx="10">
                  <c:v>26</c:v>
                </c:pt>
                <c:pt idx="11">
                  <c:v>27</c:v>
                </c:pt>
                <c:pt idx="12">
                  <c:v>25</c:v>
                </c:pt>
                <c:pt idx="13">
                  <c:v>32</c:v>
                </c:pt>
                <c:pt idx="14">
                  <c:v>28</c:v>
                </c:pt>
                <c:pt idx="15">
                  <c:v>30</c:v>
                </c:pt>
                <c:pt idx="16">
                  <c:v>29</c:v>
                </c:pt>
                <c:pt idx="17">
                  <c:v>30</c:v>
                </c:pt>
                <c:pt idx="18">
                  <c:v>32</c:v>
                </c:pt>
                <c:pt idx="19">
                  <c:v>30</c:v>
                </c:pt>
                <c:pt idx="20">
                  <c:v>30</c:v>
                </c:pt>
                <c:pt idx="21">
                  <c:v>31</c:v>
                </c:pt>
                <c:pt idx="22" formatCode="#,##0_ ">
                  <c:v>35</c:v>
                </c:pt>
                <c:pt idx="23">
                  <c:v>35</c:v>
                </c:pt>
                <c:pt idx="24">
                  <c:v>29</c:v>
                </c:pt>
                <c:pt idx="25" formatCode="#,##0_ ">
                  <c:v>29</c:v>
                </c:pt>
                <c:pt idx="26" formatCode="#,##0_ ">
                  <c:v>33</c:v>
                </c:pt>
                <c:pt idx="27" formatCode="#,##0_ ">
                  <c:v>36</c:v>
                </c:pt>
                <c:pt idx="28" formatCode="#,##0_ ">
                  <c:v>36</c:v>
                </c:pt>
                <c:pt idx="29" formatCode="#,##0_ ">
                  <c:v>32</c:v>
                </c:pt>
                <c:pt idx="30" formatCode="#,##0_);[Red]\(#,##0\)">
                  <c:v>34</c:v>
                </c:pt>
                <c:pt idx="31" formatCode="#,##0_ ">
                  <c:v>33</c:v>
                </c:pt>
                <c:pt idx="32" formatCode="#,##0_ ">
                  <c:v>40</c:v>
                </c:pt>
                <c:pt idx="33" formatCode="#,##0_ ">
                  <c:v>37</c:v>
                </c:pt>
                <c:pt idx="34" formatCode="#,##0_ ">
                  <c:v>41</c:v>
                </c:pt>
                <c:pt idx="35">
                  <c:v>44</c:v>
                </c:pt>
                <c:pt idx="36" formatCode="#,##0_ ">
                  <c:v>38</c:v>
                </c:pt>
                <c:pt idx="37">
                  <c:v>36</c:v>
                </c:pt>
                <c:pt idx="38" formatCode="#,##0_ ">
                  <c:v>34</c:v>
                </c:pt>
                <c:pt idx="39">
                  <c:v>31</c:v>
                </c:pt>
                <c:pt idx="40" formatCode="#,##0_ ">
                  <c:v>30</c:v>
                </c:pt>
                <c:pt idx="41">
                  <c:v>26</c:v>
                </c:pt>
                <c:pt idx="42" formatCode="#,##0_ ">
                  <c:v>26</c:v>
                </c:pt>
                <c:pt idx="43">
                  <c:v>24</c:v>
                </c:pt>
                <c:pt idx="44" formatCode="#,##0_ ">
                  <c:v>21</c:v>
                </c:pt>
                <c:pt idx="45">
                  <c:v>12</c:v>
                </c:pt>
                <c:pt idx="46" formatCode="#,##0_ ">
                  <c:v>15</c:v>
                </c:pt>
                <c:pt idx="47" formatCode="0_ ">
                  <c:v>18</c:v>
                </c:pt>
              </c:numCache>
            </c:numRef>
          </c:val>
          <c:smooth val="0"/>
        </c:ser>
        <c:ser>
          <c:idx val="1"/>
          <c:order val="1"/>
          <c:tx>
            <c:strRef>
              <c:f>地域移行!$C$1</c:f>
              <c:strCache>
                <c:ptCount val="1"/>
                <c:pt idx="0">
                  <c:v>知的障害者</c:v>
                </c:pt>
              </c:strCache>
            </c:strRef>
          </c:tx>
          <c:marker>
            <c:symbol val="square"/>
            <c:size val="3"/>
          </c:marker>
          <c:dLbls>
            <c:dLbl>
              <c:idx val="0"/>
              <c:layout>
                <c:manualLayout>
                  <c:x val="-5.6420867349970982E-2"/>
                  <c:y val="-4.0986834552481838E-2"/>
                </c:manualLayout>
              </c:layout>
              <c:dLblPos val="r"/>
              <c:showLegendKey val="0"/>
              <c:showVal val="1"/>
              <c:showCatName val="0"/>
              <c:showSerName val="0"/>
              <c:showPercent val="0"/>
              <c:showBubbleSize val="0"/>
            </c:dLbl>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7"/>
              <c:delete val="1"/>
            </c:dLbl>
            <c:dLbl>
              <c:idx val="19"/>
              <c:delete val="1"/>
            </c:dLbl>
            <c:dLbl>
              <c:idx val="21"/>
              <c:delete val="1"/>
            </c:dLbl>
            <c:dLbl>
              <c:idx val="23"/>
              <c:delete val="1"/>
            </c:dLbl>
            <c:dLbl>
              <c:idx val="24"/>
              <c:layout>
                <c:manualLayout>
                  <c:x val="-5.8717187968257735E-2"/>
                  <c:y val="-6.5594242254116045E-2"/>
                </c:manualLayout>
              </c:layout>
              <c:dLblPos val="r"/>
              <c:showLegendKey val="0"/>
              <c:showVal val="1"/>
              <c:showCatName val="0"/>
              <c:showSerName val="0"/>
              <c:showPercent val="0"/>
              <c:showBubbleSize val="0"/>
            </c:dLbl>
            <c:dLbl>
              <c:idx val="25"/>
              <c:delete val="1"/>
            </c:dLbl>
            <c:dLbl>
              <c:idx val="26"/>
              <c:layout>
                <c:manualLayout>
                  <c:x val="-5.3510673420364564E-2"/>
                  <c:y val="-4.678300997754848E-2"/>
                </c:manualLayout>
              </c:layout>
              <c:dLblPos val="r"/>
              <c:showLegendKey val="0"/>
              <c:showVal val="1"/>
              <c:showCatName val="0"/>
              <c:showSerName val="0"/>
              <c:showPercent val="0"/>
              <c:showBubbleSize val="0"/>
            </c:dLbl>
            <c:dLbl>
              <c:idx val="27"/>
              <c:delete val="1"/>
            </c:dLbl>
            <c:dLbl>
              <c:idx val="29"/>
              <c:delete val="1"/>
            </c:dLbl>
            <c:dLbl>
              <c:idx val="31"/>
              <c:delete val="1"/>
            </c:dLbl>
            <c:dLbl>
              <c:idx val="33"/>
              <c:delete val="1"/>
            </c:dLbl>
            <c:dLbl>
              <c:idx val="35"/>
              <c:delete val="1"/>
            </c:dLbl>
            <c:dLbl>
              <c:idx val="37"/>
              <c:delete val="1"/>
            </c:dLbl>
            <c:dLbl>
              <c:idx val="39"/>
              <c:delete val="1"/>
            </c:dLbl>
            <c:dLbl>
              <c:idx val="41"/>
              <c:delete val="1"/>
            </c:dLbl>
            <c:dLbl>
              <c:idx val="43"/>
              <c:delete val="1"/>
            </c:dLbl>
            <c:dLblPos val="t"/>
            <c:showLegendKey val="0"/>
            <c:showVal val="1"/>
            <c:showCatName val="0"/>
            <c:showSerName val="0"/>
            <c:showPercent val="0"/>
            <c:showBubbleSize val="0"/>
            <c:showLeaderLines val="0"/>
          </c:dLbls>
          <c:cat>
            <c:strRef>
              <c:f>地域移行!$A$2:$A$49</c:f>
              <c:strCache>
                <c:ptCount val="47"/>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pt idx="42">
                  <c:v>H27.10月</c:v>
                </c:pt>
                <c:pt idx="44">
                  <c:v>H27.12月</c:v>
                </c:pt>
                <c:pt idx="46">
                  <c:v>H28.2月</c:v>
                </c:pt>
              </c:strCache>
            </c:strRef>
          </c:cat>
          <c:val>
            <c:numRef>
              <c:f>地域移行!$C$2:$C$49</c:f>
              <c:numCache>
                <c:formatCode>0_);[Red]\(0\)</c:formatCode>
                <c:ptCount val="48"/>
                <c:pt idx="0">
                  <c:v>16</c:v>
                </c:pt>
                <c:pt idx="1">
                  <c:v>25</c:v>
                </c:pt>
                <c:pt idx="2">
                  <c:v>40</c:v>
                </c:pt>
                <c:pt idx="3">
                  <c:v>41</c:v>
                </c:pt>
                <c:pt idx="4">
                  <c:v>42</c:v>
                </c:pt>
                <c:pt idx="5">
                  <c:v>52</c:v>
                </c:pt>
                <c:pt idx="6">
                  <c:v>55</c:v>
                </c:pt>
                <c:pt idx="7">
                  <c:v>60</c:v>
                </c:pt>
                <c:pt idx="8">
                  <c:v>70</c:v>
                </c:pt>
                <c:pt idx="9">
                  <c:v>67</c:v>
                </c:pt>
                <c:pt idx="10">
                  <c:v>83</c:v>
                </c:pt>
                <c:pt idx="11">
                  <c:v>78</c:v>
                </c:pt>
                <c:pt idx="12">
                  <c:v>56</c:v>
                </c:pt>
                <c:pt idx="13">
                  <c:v>61</c:v>
                </c:pt>
                <c:pt idx="14">
                  <c:v>49</c:v>
                </c:pt>
                <c:pt idx="15">
                  <c:v>53</c:v>
                </c:pt>
                <c:pt idx="16">
                  <c:v>57</c:v>
                </c:pt>
                <c:pt idx="17">
                  <c:v>56</c:v>
                </c:pt>
                <c:pt idx="18">
                  <c:v>52</c:v>
                </c:pt>
                <c:pt idx="19">
                  <c:v>58</c:v>
                </c:pt>
                <c:pt idx="20">
                  <c:v>68</c:v>
                </c:pt>
                <c:pt idx="21">
                  <c:v>65</c:v>
                </c:pt>
                <c:pt idx="22" formatCode="#,##0_ ">
                  <c:v>71</c:v>
                </c:pt>
                <c:pt idx="23">
                  <c:v>63</c:v>
                </c:pt>
                <c:pt idx="24">
                  <c:v>47</c:v>
                </c:pt>
                <c:pt idx="25" formatCode="#,##0_ ">
                  <c:v>49</c:v>
                </c:pt>
                <c:pt idx="26" formatCode="#,##0_ ">
                  <c:v>51</c:v>
                </c:pt>
                <c:pt idx="27" formatCode="#,##0_ ">
                  <c:v>40</c:v>
                </c:pt>
                <c:pt idx="28" formatCode="#,##0_ ">
                  <c:v>41</c:v>
                </c:pt>
                <c:pt idx="29" formatCode="#,##0_ ">
                  <c:v>47</c:v>
                </c:pt>
                <c:pt idx="30" formatCode="#,##0_);[Red]\(#,##0\)">
                  <c:v>57</c:v>
                </c:pt>
                <c:pt idx="31" formatCode="#,##0_ ">
                  <c:v>63</c:v>
                </c:pt>
                <c:pt idx="32" formatCode="#,##0_ ">
                  <c:v>65</c:v>
                </c:pt>
                <c:pt idx="33" formatCode="#,##0_ ">
                  <c:v>69</c:v>
                </c:pt>
                <c:pt idx="34" formatCode="#,##0_ ">
                  <c:v>69</c:v>
                </c:pt>
                <c:pt idx="35">
                  <c:v>74</c:v>
                </c:pt>
                <c:pt idx="36" formatCode="#,##0_ ">
                  <c:v>46</c:v>
                </c:pt>
                <c:pt idx="37">
                  <c:v>58</c:v>
                </c:pt>
                <c:pt idx="38" formatCode="#,##0_ ">
                  <c:v>66</c:v>
                </c:pt>
                <c:pt idx="39">
                  <c:v>72</c:v>
                </c:pt>
                <c:pt idx="40" formatCode="#,##0_ ">
                  <c:v>62</c:v>
                </c:pt>
                <c:pt idx="41">
                  <c:v>58</c:v>
                </c:pt>
                <c:pt idx="42" formatCode="#,##0_ ">
                  <c:v>56</c:v>
                </c:pt>
                <c:pt idx="43">
                  <c:v>62</c:v>
                </c:pt>
                <c:pt idx="44" formatCode="#,##0_ ">
                  <c:v>65</c:v>
                </c:pt>
                <c:pt idx="45">
                  <c:v>66</c:v>
                </c:pt>
                <c:pt idx="46" formatCode="#,##0_ ">
                  <c:v>67</c:v>
                </c:pt>
                <c:pt idx="47" formatCode="0_ ">
                  <c:v>71</c:v>
                </c:pt>
              </c:numCache>
            </c:numRef>
          </c:val>
          <c:smooth val="0"/>
        </c:ser>
        <c:ser>
          <c:idx val="2"/>
          <c:order val="2"/>
          <c:tx>
            <c:strRef>
              <c:f>地域移行!$D$1</c:f>
              <c:strCache>
                <c:ptCount val="1"/>
                <c:pt idx="0">
                  <c:v>精神障害者</c:v>
                </c:pt>
              </c:strCache>
            </c:strRef>
          </c:tx>
          <c:marker>
            <c:symbol val="triangle"/>
            <c:size val="3"/>
          </c:marker>
          <c:dLbls>
            <c:dLbl>
              <c:idx val="0"/>
              <c:layout>
                <c:manualLayout>
                  <c:x val="-5.9204439553195355E-2"/>
                  <c:y val="2.8683130701664731E-2"/>
                </c:manualLayout>
              </c:layout>
              <c:dLblPos val="r"/>
              <c:showLegendKey val="0"/>
              <c:showVal val="1"/>
              <c:showCatName val="0"/>
              <c:showSerName val="0"/>
              <c:showPercent val="0"/>
              <c:showBubbleSize val="0"/>
            </c:dLbl>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7"/>
              <c:delete val="1"/>
            </c:dLbl>
            <c:dLbl>
              <c:idx val="19"/>
              <c:delete val="1"/>
            </c:dLbl>
            <c:dLbl>
              <c:idx val="21"/>
              <c:delete val="1"/>
            </c:dLbl>
            <c:dLbl>
              <c:idx val="22"/>
              <c:layout>
                <c:manualLayout>
                  <c:x val="-7.5923819619588398E-2"/>
                  <c:y val="5.8693628756926977E-2"/>
                </c:manualLayout>
              </c:layout>
              <c:dLblPos val="r"/>
              <c:showLegendKey val="0"/>
              <c:showVal val="1"/>
              <c:showCatName val="0"/>
              <c:showSerName val="0"/>
              <c:showPercent val="0"/>
              <c:showBubbleSize val="0"/>
            </c:dLbl>
            <c:dLbl>
              <c:idx val="23"/>
              <c:delete val="1"/>
            </c:dLbl>
            <c:dLbl>
              <c:idx val="24"/>
              <c:layout>
                <c:manualLayout>
                  <c:x val="-6.7829551302828972E-2"/>
                  <c:y val="5.9442390328707496E-2"/>
                </c:manualLayout>
              </c:layout>
              <c:dLblPos val="r"/>
              <c:showLegendKey val="0"/>
              <c:showVal val="1"/>
              <c:showCatName val="0"/>
              <c:showSerName val="0"/>
              <c:showPercent val="0"/>
              <c:showBubbleSize val="0"/>
            </c:dLbl>
            <c:dLbl>
              <c:idx val="25"/>
              <c:delete val="1"/>
            </c:dLbl>
            <c:dLbl>
              <c:idx val="27"/>
              <c:delete val="1"/>
            </c:dLbl>
            <c:dLbl>
              <c:idx val="29"/>
              <c:delete val="1"/>
            </c:dLbl>
            <c:dLbl>
              <c:idx val="31"/>
              <c:delete val="1"/>
            </c:dLbl>
            <c:dLbl>
              <c:idx val="33"/>
              <c:delete val="1"/>
            </c:dLbl>
            <c:dLbl>
              <c:idx val="35"/>
              <c:delete val="1"/>
            </c:dLbl>
            <c:dLbl>
              <c:idx val="37"/>
              <c:delete val="1"/>
            </c:dLbl>
            <c:dLbl>
              <c:idx val="39"/>
              <c:delete val="1"/>
            </c:dLbl>
            <c:dLbl>
              <c:idx val="41"/>
              <c:delete val="1"/>
            </c:dLbl>
            <c:dLbl>
              <c:idx val="43"/>
              <c:delete val="1"/>
            </c:dLbl>
            <c:dLblPos val="b"/>
            <c:showLegendKey val="0"/>
            <c:showVal val="1"/>
            <c:showCatName val="0"/>
            <c:showSerName val="0"/>
            <c:showPercent val="0"/>
            <c:showBubbleSize val="0"/>
            <c:showLeaderLines val="0"/>
          </c:dLbls>
          <c:cat>
            <c:strRef>
              <c:f>地域移行!$A$2:$A$49</c:f>
              <c:strCache>
                <c:ptCount val="47"/>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pt idx="42">
                  <c:v>H27.10月</c:v>
                </c:pt>
                <c:pt idx="44">
                  <c:v>H27.12月</c:v>
                </c:pt>
                <c:pt idx="46">
                  <c:v>H28.2月</c:v>
                </c:pt>
              </c:strCache>
            </c:strRef>
          </c:cat>
          <c:val>
            <c:numRef>
              <c:f>地域移行!$D$2:$D$49</c:f>
              <c:numCache>
                <c:formatCode>0_);[Red]\(0\)</c:formatCode>
                <c:ptCount val="48"/>
                <c:pt idx="0">
                  <c:v>188</c:v>
                </c:pt>
                <c:pt idx="1">
                  <c:v>213</c:v>
                </c:pt>
                <c:pt idx="2">
                  <c:v>277</c:v>
                </c:pt>
                <c:pt idx="3">
                  <c:v>316</c:v>
                </c:pt>
                <c:pt idx="4">
                  <c:v>335</c:v>
                </c:pt>
                <c:pt idx="5">
                  <c:v>385</c:v>
                </c:pt>
                <c:pt idx="6">
                  <c:v>386</c:v>
                </c:pt>
                <c:pt idx="7">
                  <c:v>383</c:v>
                </c:pt>
                <c:pt idx="8">
                  <c:v>391</c:v>
                </c:pt>
                <c:pt idx="9">
                  <c:v>412</c:v>
                </c:pt>
                <c:pt idx="10">
                  <c:v>407</c:v>
                </c:pt>
                <c:pt idx="11">
                  <c:v>442</c:v>
                </c:pt>
                <c:pt idx="12">
                  <c:v>389</c:v>
                </c:pt>
                <c:pt idx="13">
                  <c:v>407</c:v>
                </c:pt>
                <c:pt idx="14">
                  <c:v>427</c:v>
                </c:pt>
                <c:pt idx="15">
                  <c:v>427</c:v>
                </c:pt>
                <c:pt idx="16">
                  <c:v>432</c:v>
                </c:pt>
                <c:pt idx="17">
                  <c:v>445</c:v>
                </c:pt>
                <c:pt idx="18">
                  <c:v>427</c:v>
                </c:pt>
                <c:pt idx="19">
                  <c:v>421</c:v>
                </c:pt>
                <c:pt idx="20">
                  <c:v>427</c:v>
                </c:pt>
                <c:pt idx="21">
                  <c:v>407</c:v>
                </c:pt>
                <c:pt idx="22" formatCode="#,##0_ ">
                  <c:v>397</c:v>
                </c:pt>
                <c:pt idx="23">
                  <c:v>414</c:v>
                </c:pt>
                <c:pt idx="24">
                  <c:v>382</c:v>
                </c:pt>
                <c:pt idx="25" formatCode="#,##0_ ">
                  <c:v>393</c:v>
                </c:pt>
                <c:pt idx="26" formatCode="#,##0_ ">
                  <c:v>404</c:v>
                </c:pt>
                <c:pt idx="27" formatCode="#,##0_ ">
                  <c:v>378</c:v>
                </c:pt>
                <c:pt idx="28" formatCode="#,##0_ ">
                  <c:v>387</c:v>
                </c:pt>
                <c:pt idx="29" formatCode="#,##0_ ">
                  <c:v>407</c:v>
                </c:pt>
                <c:pt idx="30" formatCode="#,##0_);[Red]\(#,##0\)">
                  <c:v>404</c:v>
                </c:pt>
                <c:pt idx="31" formatCode="#,##0_ ">
                  <c:v>387</c:v>
                </c:pt>
                <c:pt idx="32" formatCode="#,##0_ ">
                  <c:v>379</c:v>
                </c:pt>
                <c:pt idx="33" formatCode="#,##0_ ">
                  <c:v>396</c:v>
                </c:pt>
                <c:pt idx="34" formatCode="#,##0_ ">
                  <c:v>384</c:v>
                </c:pt>
                <c:pt idx="35">
                  <c:v>382</c:v>
                </c:pt>
                <c:pt idx="36" formatCode="#,##0_ ">
                  <c:v>364</c:v>
                </c:pt>
                <c:pt idx="37">
                  <c:v>343</c:v>
                </c:pt>
                <c:pt idx="38" formatCode="#,##0_ ">
                  <c:v>357</c:v>
                </c:pt>
                <c:pt idx="39">
                  <c:v>375</c:v>
                </c:pt>
                <c:pt idx="40" formatCode="#,##0_ ">
                  <c:v>374</c:v>
                </c:pt>
                <c:pt idx="41">
                  <c:v>372</c:v>
                </c:pt>
                <c:pt idx="42" formatCode="#,##0_ ">
                  <c:v>393</c:v>
                </c:pt>
                <c:pt idx="43">
                  <c:v>397</c:v>
                </c:pt>
                <c:pt idx="44" formatCode="#,##0_ ">
                  <c:v>410</c:v>
                </c:pt>
                <c:pt idx="45">
                  <c:v>406</c:v>
                </c:pt>
                <c:pt idx="46" formatCode="#,##0_ ">
                  <c:v>386</c:v>
                </c:pt>
                <c:pt idx="47" formatCode="0_ ">
                  <c:v>406</c:v>
                </c:pt>
              </c:numCache>
            </c:numRef>
          </c:val>
          <c:smooth val="0"/>
        </c:ser>
        <c:ser>
          <c:idx val="3"/>
          <c:order val="3"/>
          <c:tx>
            <c:strRef>
              <c:f>地域移行!$G$1</c:f>
              <c:strCache>
                <c:ptCount val="1"/>
                <c:pt idx="0">
                  <c:v>合計（障害児及び難病等対象者を含む）</c:v>
                </c:pt>
              </c:strCache>
            </c:strRef>
          </c:tx>
          <c:spPr>
            <a:ln w="22225">
              <a:solidFill>
                <a:srgbClr val="FFC000"/>
              </a:solidFill>
            </a:ln>
          </c:spPr>
          <c:marker>
            <c:symbol val="diamond"/>
            <c:size val="4"/>
            <c:spPr>
              <a:solidFill>
                <a:srgbClr val="FFC000"/>
              </a:solidFill>
              <a:ln>
                <a:solidFill>
                  <a:srgbClr val="FFC000"/>
                </a:solidFill>
              </a:ln>
            </c:spPr>
          </c:marker>
          <c:dLbls>
            <c:dLbl>
              <c:idx val="1"/>
              <c:delete val="1"/>
            </c:dLbl>
            <c:dLbl>
              <c:idx val="3"/>
              <c:delete val="1"/>
            </c:dLbl>
            <c:dLbl>
              <c:idx val="5"/>
              <c:delete val="1"/>
            </c:dLbl>
            <c:dLbl>
              <c:idx val="7"/>
              <c:delete val="1"/>
            </c:dLbl>
            <c:dLbl>
              <c:idx val="9"/>
              <c:delete val="1"/>
            </c:dLbl>
            <c:dLbl>
              <c:idx val="11"/>
              <c:delete val="1"/>
            </c:dLbl>
            <c:dLbl>
              <c:idx val="13"/>
              <c:delete val="1"/>
            </c:dLbl>
            <c:dLbl>
              <c:idx val="15"/>
              <c:delete val="1"/>
            </c:dLbl>
            <c:dLbl>
              <c:idx val="17"/>
              <c:delete val="1"/>
            </c:dLbl>
            <c:dLbl>
              <c:idx val="19"/>
              <c:delete val="1"/>
            </c:dLbl>
            <c:dLbl>
              <c:idx val="21"/>
              <c:delete val="1"/>
            </c:dLbl>
            <c:dLbl>
              <c:idx val="23"/>
              <c:delete val="1"/>
            </c:dLbl>
            <c:dLbl>
              <c:idx val="25"/>
              <c:delete val="1"/>
            </c:dLbl>
            <c:dLbl>
              <c:idx val="27"/>
              <c:delete val="1"/>
            </c:dLbl>
            <c:dLbl>
              <c:idx val="29"/>
              <c:delete val="1"/>
            </c:dLbl>
            <c:dLbl>
              <c:idx val="31"/>
              <c:delete val="1"/>
            </c:dLbl>
            <c:dLbl>
              <c:idx val="33"/>
              <c:delete val="1"/>
            </c:dLbl>
            <c:dLbl>
              <c:idx val="35"/>
              <c:delete val="1"/>
            </c:dLbl>
            <c:dLbl>
              <c:idx val="37"/>
              <c:delete val="1"/>
            </c:dLbl>
            <c:dLbl>
              <c:idx val="39"/>
              <c:delete val="1"/>
            </c:dLbl>
            <c:dLbl>
              <c:idx val="41"/>
              <c:delete val="1"/>
            </c:dLbl>
            <c:dLbl>
              <c:idx val="43"/>
              <c:delete val="1"/>
            </c:dLbl>
            <c:dLblPos val="ctr"/>
            <c:showLegendKey val="0"/>
            <c:showVal val="1"/>
            <c:showCatName val="0"/>
            <c:showSerName val="0"/>
            <c:showPercent val="0"/>
            <c:showBubbleSize val="0"/>
            <c:showLeaderLines val="0"/>
          </c:dLbls>
          <c:cat>
            <c:strRef>
              <c:f>地域移行!$A$2:$A$49</c:f>
              <c:strCache>
                <c:ptCount val="47"/>
                <c:pt idx="0">
                  <c:v>H24.4月</c:v>
                </c:pt>
                <c:pt idx="2">
                  <c:v>H24.6月</c:v>
                </c:pt>
                <c:pt idx="4">
                  <c:v>H24.8月</c:v>
                </c:pt>
                <c:pt idx="6">
                  <c:v>H24.10月</c:v>
                </c:pt>
                <c:pt idx="8">
                  <c:v>H24.12月</c:v>
                </c:pt>
                <c:pt idx="10">
                  <c:v>H25.2月</c:v>
                </c:pt>
                <c:pt idx="12">
                  <c:v>H25.4月</c:v>
                </c:pt>
                <c:pt idx="14">
                  <c:v>H25.6月</c:v>
                </c:pt>
                <c:pt idx="16">
                  <c:v>H25.8月</c:v>
                </c:pt>
                <c:pt idx="18">
                  <c:v>H25.10月</c:v>
                </c:pt>
                <c:pt idx="20">
                  <c:v>H25.12月</c:v>
                </c:pt>
                <c:pt idx="22">
                  <c:v>H26.2月</c:v>
                </c:pt>
                <c:pt idx="24">
                  <c:v>H26.4月</c:v>
                </c:pt>
                <c:pt idx="26">
                  <c:v>H26.6月</c:v>
                </c:pt>
                <c:pt idx="28">
                  <c:v>H26.8月</c:v>
                </c:pt>
                <c:pt idx="30">
                  <c:v>H26.10月</c:v>
                </c:pt>
                <c:pt idx="32">
                  <c:v>H26.12月</c:v>
                </c:pt>
                <c:pt idx="34">
                  <c:v>H27.2月</c:v>
                </c:pt>
                <c:pt idx="36">
                  <c:v>H27.4月</c:v>
                </c:pt>
                <c:pt idx="38">
                  <c:v>H27.6月</c:v>
                </c:pt>
                <c:pt idx="40">
                  <c:v>H27.8月</c:v>
                </c:pt>
                <c:pt idx="42">
                  <c:v>H27.10月</c:v>
                </c:pt>
                <c:pt idx="44">
                  <c:v>H27.12月</c:v>
                </c:pt>
                <c:pt idx="46">
                  <c:v>H28.2月</c:v>
                </c:pt>
              </c:strCache>
            </c:strRef>
          </c:cat>
          <c:val>
            <c:numRef>
              <c:f>地域移行!$G$2:$G$49</c:f>
              <c:numCache>
                <c:formatCode>0_);[Red]\(0\)</c:formatCode>
                <c:ptCount val="48"/>
                <c:pt idx="0">
                  <c:v>216</c:v>
                </c:pt>
                <c:pt idx="1">
                  <c:v>255</c:v>
                </c:pt>
                <c:pt idx="2">
                  <c:v>335</c:v>
                </c:pt>
                <c:pt idx="3">
                  <c:v>375</c:v>
                </c:pt>
                <c:pt idx="4">
                  <c:v>403</c:v>
                </c:pt>
                <c:pt idx="5">
                  <c:v>467</c:v>
                </c:pt>
                <c:pt idx="6">
                  <c:v>462</c:v>
                </c:pt>
                <c:pt idx="7">
                  <c:v>468</c:v>
                </c:pt>
                <c:pt idx="8">
                  <c:v>488</c:v>
                </c:pt>
                <c:pt idx="9">
                  <c:v>511</c:v>
                </c:pt>
                <c:pt idx="10">
                  <c:v>516</c:v>
                </c:pt>
                <c:pt idx="11">
                  <c:v>547</c:v>
                </c:pt>
                <c:pt idx="12">
                  <c:v>471</c:v>
                </c:pt>
                <c:pt idx="13">
                  <c:v>501</c:v>
                </c:pt>
                <c:pt idx="14">
                  <c:v>504</c:v>
                </c:pt>
                <c:pt idx="15">
                  <c:v>510</c:v>
                </c:pt>
                <c:pt idx="16">
                  <c:v>518</c:v>
                </c:pt>
                <c:pt idx="17">
                  <c:v>531</c:v>
                </c:pt>
                <c:pt idx="18">
                  <c:v>511</c:v>
                </c:pt>
                <c:pt idx="19">
                  <c:v>509</c:v>
                </c:pt>
                <c:pt idx="20">
                  <c:v>525</c:v>
                </c:pt>
                <c:pt idx="21">
                  <c:v>503</c:v>
                </c:pt>
                <c:pt idx="22">
                  <c:v>503</c:v>
                </c:pt>
                <c:pt idx="23">
                  <c:v>512</c:v>
                </c:pt>
                <c:pt idx="24">
                  <c:v>458</c:v>
                </c:pt>
                <c:pt idx="25">
                  <c:v>471</c:v>
                </c:pt>
                <c:pt idx="26">
                  <c:v>488</c:v>
                </c:pt>
                <c:pt idx="27">
                  <c:v>454</c:v>
                </c:pt>
                <c:pt idx="28">
                  <c:v>464</c:v>
                </c:pt>
                <c:pt idx="29">
                  <c:v>486</c:v>
                </c:pt>
                <c:pt idx="30">
                  <c:v>495</c:v>
                </c:pt>
                <c:pt idx="31">
                  <c:v>483</c:v>
                </c:pt>
                <c:pt idx="32">
                  <c:v>484</c:v>
                </c:pt>
                <c:pt idx="33">
                  <c:v>502</c:v>
                </c:pt>
                <c:pt idx="34">
                  <c:v>494</c:v>
                </c:pt>
                <c:pt idx="35">
                  <c:v>500</c:v>
                </c:pt>
                <c:pt idx="36">
                  <c:v>448</c:v>
                </c:pt>
                <c:pt idx="37">
                  <c:v>438</c:v>
                </c:pt>
                <c:pt idx="38">
                  <c:v>457</c:v>
                </c:pt>
                <c:pt idx="39">
                  <c:v>478</c:v>
                </c:pt>
                <c:pt idx="40">
                  <c:v>466</c:v>
                </c:pt>
                <c:pt idx="41">
                  <c:v>456</c:v>
                </c:pt>
                <c:pt idx="42">
                  <c:v>475</c:v>
                </c:pt>
                <c:pt idx="43">
                  <c:v>483</c:v>
                </c:pt>
                <c:pt idx="44">
                  <c:v>496</c:v>
                </c:pt>
                <c:pt idx="45">
                  <c:v>484</c:v>
                </c:pt>
                <c:pt idx="46">
                  <c:v>468</c:v>
                </c:pt>
                <c:pt idx="47">
                  <c:v>495</c:v>
                </c:pt>
              </c:numCache>
            </c:numRef>
          </c:val>
          <c:smooth val="0"/>
        </c:ser>
        <c:dLbls>
          <c:dLblPos val="ctr"/>
          <c:showLegendKey val="0"/>
          <c:showVal val="1"/>
          <c:showCatName val="0"/>
          <c:showSerName val="0"/>
          <c:showPercent val="0"/>
          <c:showBubbleSize val="0"/>
        </c:dLbls>
        <c:marker val="1"/>
        <c:smooth val="0"/>
        <c:axId val="72163328"/>
        <c:axId val="72164864"/>
      </c:lineChart>
      <c:catAx>
        <c:axId val="72163328"/>
        <c:scaling>
          <c:orientation val="minMax"/>
        </c:scaling>
        <c:delete val="0"/>
        <c:axPos val="b"/>
        <c:majorTickMark val="out"/>
        <c:minorTickMark val="none"/>
        <c:tickLblPos val="nextTo"/>
        <c:crossAx val="72164864"/>
        <c:crosses val="autoZero"/>
        <c:auto val="1"/>
        <c:lblAlgn val="ctr"/>
        <c:lblOffset val="100"/>
        <c:noMultiLvlLbl val="0"/>
      </c:catAx>
      <c:valAx>
        <c:axId val="72164864"/>
        <c:scaling>
          <c:orientation val="minMax"/>
        </c:scaling>
        <c:delete val="0"/>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0"/>
              <c:y val="1.0980550508109563E-2"/>
            </c:manualLayout>
          </c:layout>
          <c:overlay val="0"/>
        </c:title>
        <c:numFmt formatCode="0_);[Red]\(0\)" sourceLinked="1"/>
        <c:majorTickMark val="out"/>
        <c:minorTickMark val="none"/>
        <c:tickLblPos val="nextTo"/>
        <c:crossAx val="72163328"/>
        <c:crosses val="autoZero"/>
        <c:crossBetween val="between"/>
      </c:valAx>
    </c:plotArea>
    <c:legend>
      <c:legendPos val="l"/>
      <c:layout>
        <c:manualLayout>
          <c:xMode val="edge"/>
          <c:yMode val="edge"/>
          <c:x val="0.14689145202767107"/>
          <c:y val="5.5086390640099511E-3"/>
          <c:w val="0.59779104970832708"/>
          <c:h val="0.25210226514334366"/>
        </c:manualLayout>
      </c:layout>
      <c:overlay val="1"/>
    </c:legend>
    <c:plotVisOnly val="1"/>
    <c:dispBlanksAs val="gap"/>
    <c:showDLblsOverMax val="0"/>
  </c:chart>
  <c:txPr>
    <a:bodyPr/>
    <a:lstStyle/>
    <a:p>
      <a:pPr>
        <a:defRPr sz="600"/>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6191972780793136E-2"/>
          <c:y val="8.8184646150427731E-2"/>
          <c:w val="0.90761605443841376"/>
          <c:h val="0.79408885123875128"/>
        </c:manualLayout>
      </c:layout>
      <c:bar3DChart>
        <c:barDir val="col"/>
        <c:grouping val="stacked"/>
        <c:varyColors val="0"/>
        <c:ser>
          <c:idx val="0"/>
          <c:order val="0"/>
          <c:tx>
            <c:strRef>
              <c:f>Sheet1!$B$1</c:f>
              <c:strCache>
                <c:ptCount val="1"/>
                <c:pt idx="0">
                  <c:v>列1</c:v>
                </c:pt>
              </c:strCache>
            </c:strRef>
          </c:tx>
          <c:spPr>
            <a:solidFill>
              <a:srgbClr val="1F497D">
                <a:lumMod val="20000"/>
                <a:lumOff val="80000"/>
              </a:srgbClr>
            </a:solidFill>
          </c:spPr>
          <c:invertIfNegative val="0"/>
          <c:dLbls>
            <c:numFmt formatCode="#,##0_);\(#,##0\)" sourceLinked="0"/>
            <c:showLegendKey val="0"/>
            <c:showVal val="1"/>
            <c:showCatName val="0"/>
            <c:showSerName val="0"/>
            <c:showPercent val="0"/>
            <c:showBubbleSize val="0"/>
            <c:showLeaderLines val="0"/>
          </c:dLbls>
          <c:cat>
            <c:strRef>
              <c:f>Sheet1!$A$2:$A$4</c:f>
              <c:strCache>
                <c:ptCount val="3"/>
                <c:pt idx="0">
                  <c:v>H27</c:v>
                </c:pt>
                <c:pt idx="1">
                  <c:v>H28</c:v>
                </c:pt>
                <c:pt idx="2">
                  <c:v>H29</c:v>
                </c:pt>
              </c:strCache>
            </c:strRef>
          </c:cat>
          <c:val>
            <c:numRef>
              <c:f>Sheet1!$B$2:$B$4</c:f>
              <c:numCache>
                <c:formatCode>General</c:formatCode>
                <c:ptCount val="3"/>
                <c:pt idx="0">
                  <c:v>4309</c:v>
                </c:pt>
                <c:pt idx="1">
                  <c:v>5418</c:v>
                </c:pt>
                <c:pt idx="2">
                  <c:v>6648</c:v>
                </c:pt>
              </c:numCache>
            </c:numRef>
          </c:val>
        </c:ser>
        <c:dLbls>
          <c:showLegendKey val="0"/>
          <c:showVal val="1"/>
          <c:showCatName val="0"/>
          <c:showSerName val="0"/>
          <c:showPercent val="0"/>
          <c:showBubbleSize val="0"/>
        </c:dLbls>
        <c:gapWidth val="95"/>
        <c:gapDepth val="95"/>
        <c:shape val="box"/>
        <c:axId val="73394816"/>
        <c:axId val="127848832"/>
        <c:axId val="0"/>
      </c:bar3DChart>
      <c:catAx>
        <c:axId val="73394816"/>
        <c:scaling>
          <c:orientation val="minMax"/>
        </c:scaling>
        <c:delete val="0"/>
        <c:axPos val="b"/>
        <c:majorTickMark val="none"/>
        <c:minorTickMark val="none"/>
        <c:tickLblPos val="nextTo"/>
        <c:crossAx val="127848832"/>
        <c:crosses val="autoZero"/>
        <c:auto val="1"/>
        <c:lblAlgn val="ctr"/>
        <c:lblOffset val="100"/>
        <c:noMultiLvlLbl val="0"/>
      </c:catAx>
      <c:valAx>
        <c:axId val="127848832"/>
        <c:scaling>
          <c:orientation val="minMax"/>
        </c:scaling>
        <c:delete val="1"/>
        <c:axPos val="l"/>
        <c:numFmt formatCode="General" sourceLinked="1"/>
        <c:majorTickMark val="none"/>
        <c:minorTickMark val="none"/>
        <c:tickLblPos val="none"/>
        <c:crossAx val="73394816"/>
        <c:crosses val="autoZero"/>
        <c:crossBetween val="between"/>
      </c:valAx>
    </c:plotArea>
    <c:plotVisOnly val="1"/>
    <c:dispBlanksAs val="gap"/>
    <c:showDLblsOverMax val="0"/>
  </c:chart>
  <c:txPr>
    <a:bodyPr/>
    <a:lstStyle/>
    <a:p>
      <a:pPr>
        <a:defRPr sz="900">
          <a:latin typeface="メイリオ" pitchFamily="50" charset="-128"/>
          <a:ea typeface="メイリオ" pitchFamily="50" charset="-128"/>
        </a:defRPr>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6191957507366904E-2"/>
          <c:y val="0.11240100607750912"/>
          <c:w val="0.90761608498526614"/>
          <c:h val="0.73754365080901618"/>
        </c:manualLayout>
      </c:layout>
      <c:bar3DChart>
        <c:barDir val="col"/>
        <c:grouping val="stacked"/>
        <c:varyColors val="0"/>
        <c:ser>
          <c:idx val="0"/>
          <c:order val="0"/>
          <c:tx>
            <c:strRef>
              <c:f>Sheet1!$B$1</c:f>
              <c:strCache>
                <c:ptCount val="1"/>
                <c:pt idx="0">
                  <c:v>列1</c:v>
                </c:pt>
              </c:strCache>
            </c:strRef>
          </c:tx>
          <c:spPr>
            <a:solidFill>
              <a:srgbClr val="1F497D">
                <a:lumMod val="20000"/>
                <a:lumOff val="80000"/>
              </a:srgbClr>
            </a:solidFill>
          </c:spPr>
          <c:invertIfNegative val="0"/>
          <c:dLbls>
            <c:numFmt formatCode="#,##0_);\(#,##0\)" sourceLinked="0"/>
            <c:showLegendKey val="0"/>
            <c:showVal val="1"/>
            <c:showCatName val="0"/>
            <c:showSerName val="0"/>
            <c:showPercent val="0"/>
            <c:showBubbleSize val="0"/>
            <c:showLeaderLines val="0"/>
          </c:dLbls>
          <c:cat>
            <c:strRef>
              <c:f>Sheet1!$A$2:$A$4</c:f>
              <c:strCache>
                <c:ptCount val="3"/>
                <c:pt idx="0">
                  <c:v>H27</c:v>
                </c:pt>
                <c:pt idx="1">
                  <c:v>H28</c:v>
                </c:pt>
                <c:pt idx="2">
                  <c:v>H29</c:v>
                </c:pt>
              </c:strCache>
            </c:strRef>
          </c:cat>
          <c:val>
            <c:numRef>
              <c:f>Sheet1!$B$2:$B$4</c:f>
              <c:numCache>
                <c:formatCode>General</c:formatCode>
                <c:ptCount val="3"/>
                <c:pt idx="0">
                  <c:v>3146</c:v>
                </c:pt>
                <c:pt idx="1">
                  <c:v>3736</c:v>
                </c:pt>
                <c:pt idx="2">
                  <c:v>4375</c:v>
                </c:pt>
              </c:numCache>
            </c:numRef>
          </c:val>
        </c:ser>
        <c:dLbls>
          <c:showLegendKey val="0"/>
          <c:showVal val="1"/>
          <c:showCatName val="0"/>
          <c:showSerName val="0"/>
          <c:showPercent val="0"/>
          <c:showBubbleSize val="0"/>
        </c:dLbls>
        <c:gapWidth val="95"/>
        <c:gapDepth val="95"/>
        <c:shape val="box"/>
        <c:axId val="151198336"/>
        <c:axId val="151208320"/>
        <c:axId val="0"/>
      </c:bar3DChart>
      <c:catAx>
        <c:axId val="151198336"/>
        <c:scaling>
          <c:orientation val="minMax"/>
        </c:scaling>
        <c:delete val="0"/>
        <c:axPos val="b"/>
        <c:majorTickMark val="none"/>
        <c:minorTickMark val="none"/>
        <c:tickLblPos val="nextTo"/>
        <c:crossAx val="151208320"/>
        <c:crosses val="autoZero"/>
        <c:auto val="1"/>
        <c:lblAlgn val="ctr"/>
        <c:lblOffset val="100"/>
        <c:noMultiLvlLbl val="0"/>
      </c:catAx>
      <c:valAx>
        <c:axId val="151208320"/>
        <c:scaling>
          <c:orientation val="minMax"/>
        </c:scaling>
        <c:delete val="1"/>
        <c:axPos val="l"/>
        <c:numFmt formatCode="General" sourceLinked="1"/>
        <c:majorTickMark val="none"/>
        <c:minorTickMark val="none"/>
        <c:tickLblPos val="none"/>
        <c:crossAx val="151198336"/>
        <c:crosses val="autoZero"/>
        <c:crossBetween val="between"/>
      </c:valAx>
    </c:plotArea>
    <c:plotVisOnly val="1"/>
    <c:dispBlanksAs val="gap"/>
    <c:showDLblsOverMax val="0"/>
  </c:chart>
  <c:txPr>
    <a:bodyPr/>
    <a:lstStyle/>
    <a:p>
      <a:pPr>
        <a:defRPr sz="900">
          <a:latin typeface="メイリオ" pitchFamily="50" charset="-128"/>
          <a:ea typeface="メイリオ" pitchFamily="50" charset="-128"/>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0.81609</cdr:x>
      <cdr:y>0.18414</cdr:y>
    </cdr:from>
    <cdr:to>
      <cdr:x>1</cdr:x>
      <cdr:y>0.27764</cdr:y>
    </cdr:to>
    <cdr:sp macro="" textlink="">
      <cdr:nvSpPr>
        <cdr:cNvPr id="3" name="テキスト ボックス 34"/>
        <cdr:cNvSpPr txBox="1"/>
      </cdr:nvSpPr>
      <cdr:spPr>
        <a:xfrm xmlns:a="http://schemas.openxmlformats.org/drawingml/2006/main">
          <a:off x="2556285" y="389695"/>
          <a:ext cx="576062" cy="1978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smtClean="0">
              <a:solidFill>
                <a:prstClr val="black"/>
              </a:solidFill>
              <a:latin typeface="HGPｺﾞｼｯｸM" pitchFamily="50" charset="-128"/>
              <a:ea typeface="HGPｺﾞｼｯｸM" pitchFamily="50" charset="-128"/>
            </a:rPr>
            <a:t>単位：人</a:t>
          </a:r>
          <a:endParaRPr lang="ja-JP" altLang="en-US" sz="800" dirty="0">
            <a:solidFill>
              <a:prstClr val="black"/>
            </a:solidFill>
            <a:latin typeface="HGPｺﾞｼｯｸM" pitchFamily="50" charset="-128"/>
            <a:ea typeface="HGPｺﾞｼｯｸM"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0.80952</cdr:x>
      <cdr:y>0.22587</cdr:y>
    </cdr:from>
    <cdr:to>
      <cdr:x>1</cdr:x>
      <cdr:y>0.33625</cdr:y>
    </cdr:to>
    <cdr:sp macro="" textlink="">
      <cdr:nvSpPr>
        <cdr:cNvPr id="3" name="テキスト ボックス 34"/>
        <cdr:cNvSpPr txBox="1"/>
      </cdr:nvSpPr>
      <cdr:spPr>
        <a:xfrm xmlns:a="http://schemas.openxmlformats.org/drawingml/2006/main">
          <a:off x="2448266" y="440856"/>
          <a:ext cx="57607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smtClean="0">
              <a:solidFill>
                <a:prstClr val="black"/>
              </a:solidFill>
              <a:latin typeface="HGPｺﾞｼｯｸM" pitchFamily="50" charset="-128"/>
              <a:ea typeface="HGPｺﾞｼｯｸM" pitchFamily="50" charset="-128"/>
            </a:rPr>
            <a:t>単位：人</a:t>
          </a:r>
          <a:endParaRPr lang="ja-JP" altLang="en-US" sz="800" dirty="0">
            <a:solidFill>
              <a:prstClr val="black"/>
            </a:solidFill>
            <a:latin typeface="HGPｺﾞｼｯｸM" pitchFamily="50" charset="-128"/>
            <a:ea typeface="HGPｺﾞｼｯｸM"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0.25758</cdr:x>
      <cdr:y>0.12997</cdr:y>
    </cdr:from>
    <cdr:to>
      <cdr:x>0.63258</cdr:x>
      <cdr:y>0.21267</cdr:y>
    </cdr:to>
    <cdr:sp macro="" textlink="">
      <cdr:nvSpPr>
        <cdr:cNvPr id="2" name="角丸四角形吹き出し 1"/>
        <cdr:cNvSpPr/>
      </cdr:nvSpPr>
      <cdr:spPr>
        <a:xfrm xmlns:a="http://schemas.openxmlformats.org/drawingml/2006/main">
          <a:off x="1224132" y="792088"/>
          <a:ext cx="1782196" cy="504002"/>
        </a:xfrm>
        <a:prstGeom xmlns:a="http://schemas.openxmlformats.org/drawingml/2006/main" prst="wedgeRoundRectCallout">
          <a:avLst>
            <a:gd name="adj1" fmla="val 41092"/>
            <a:gd name="adj2" fmla="val -21994"/>
            <a:gd name="adj3" fmla="val 16667"/>
          </a:avLst>
        </a:prstGeom>
        <a:solidFill xmlns:a="http://schemas.openxmlformats.org/drawingml/2006/main">
          <a:srgbClr val="FFFFFF"/>
        </a:solidFill>
        <a:ln xmlns:a="http://schemas.openxmlformats.org/drawingml/2006/main" w="25400" cap="flat" cmpd="sng" algn="ctr">
          <a:solidFill>
            <a:srgbClr val="BBE0E3">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rIns="72000" rtlCol="0" anchor="ctr"/>
        <a:lstStyle xmlns:a="http://schemas.openxmlformats.org/drawingml/2006/main">
          <a:defPPr>
            <a:defRPr lang="ja-JP"/>
          </a:defPPr>
          <a:lvl1pPr algn="l" rtl="0" fontAlgn="base">
            <a:spcBef>
              <a:spcPct val="0"/>
            </a:spcBef>
            <a:spcAft>
              <a:spcPct val="0"/>
            </a:spcAft>
            <a:defRPr kumimoji="1" kern="1200">
              <a:solidFill>
                <a:srgbClr val="FFFFFF"/>
              </a:solidFill>
              <a:latin typeface="Arial"/>
              <a:ea typeface="ＭＳ Ｐゴシック"/>
            </a:defRPr>
          </a:lvl1pPr>
          <a:lvl2pPr marL="457147" algn="l" rtl="0" fontAlgn="base">
            <a:spcBef>
              <a:spcPct val="0"/>
            </a:spcBef>
            <a:spcAft>
              <a:spcPct val="0"/>
            </a:spcAft>
            <a:defRPr kumimoji="1" kern="1200">
              <a:solidFill>
                <a:srgbClr val="FFFFFF"/>
              </a:solidFill>
              <a:latin typeface="Arial"/>
              <a:ea typeface="ＭＳ Ｐゴシック"/>
            </a:defRPr>
          </a:lvl2pPr>
          <a:lvl3pPr marL="914293" algn="l" rtl="0" fontAlgn="base">
            <a:spcBef>
              <a:spcPct val="0"/>
            </a:spcBef>
            <a:spcAft>
              <a:spcPct val="0"/>
            </a:spcAft>
            <a:defRPr kumimoji="1" kern="1200">
              <a:solidFill>
                <a:srgbClr val="FFFFFF"/>
              </a:solidFill>
              <a:latin typeface="Arial"/>
              <a:ea typeface="ＭＳ Ｐゴシック"/>
            </a:defRPr>
          </a:lvl3pPr>
          <a:lvl4pPr marL="1371440" algn="l" rtl="0" fontAlgn="base">
            <a:spcBef>
              <a:spcPct val="0"/>
            </a:spcBef>
            <a:spcAft>
              <a:spcPct val="0"/>
            </a:spcAft>
            <a:defRPr kumimoji="1" kern="1200">
              <a:solidFill>
                <a:srgbClr val="FFFFFF"/>
              </a:solidFill>
              <a:latin typeface="Arial"/>
              <a:ea typeface="ＭＳ Ｐゴシック"/>
            </a:defRPr>
          </a:lvl4pPr>
          <a:lvl5pPr marL="1828587" algn="l" rtl="0" fontAlgn="base">
            <a:spcBef>
              <a:spcPct val="0"/>
            </a:spcBef>
            <a:spcAft>
              <a:spcPct val="0"/>
            </a:spcAft>
            <a:defRPr kumimoji="1" kern="1200">
              <a:solidFill>
                <a:srgbClr val="FFFFFF"/>
              </a:solidFill>
              <a:latin typeface="Arial"/>
              <a:ea typeface="ＭＳ Ｐゴシック"/>
            </a:defRPr>
          </a:lvl5pPr>
          <a:lvl6pPr marL="2285733" algn="l" defTabSz="914293" rtl="0" eaLnBrk="1" latinLnBrk="0" hangingPunct="1">
            <a:defRPr kumimoji="1" kern="1200">
              <a:solidFill>
                <a:srgbClr val="FFFFFF"/>
              </a:solidFill>
              <a:latin typeface="Arial"/>
              <a:ea typeface="ＭＳ Ｐゴシック"/>
            </a:defRPr>
          </a:lvl6pPr>
          <a:lvl7pPr marL="2742879" algn="l" defTabSz="914293" rtl="0" eaLnBrk="1" latinLnBrk="0" hangingPunct="1">
            <a:defRPr kumimoji="1" kern="1200">
              <a:solidFill>
                <a:srgbClr val="FFFFFF"/>
              </a:solidFill>
              <a:latin typeface="Arial"/>
              <a:ea typeface="ＭＳ Ｐゴシック"/>
            </a:defRPr>
          </a:lvl7pPr>
          <a:lvl8pPr marL="3200026" algn="l" defTabSz="914293" rtl="0" eaLnBrk="1" latinLnBrk="0" hangingPunct="1">
            <a:defRPr kumimoji="1" kern="1200">
              <a:solidFill>
                <a:srgbClr val="FFFFFF"/>
              </a:solidFill>
              <a:latin typeface="Arial"/>
              <a:ea typeface="ＭＳ Ｐゴシック"/>
            </a:defRPr>
          </a:lvl8pPr>
          <a:lvl9pPr marL="3657173" algn="l" defTabSz="914293" rtl="0" eaLnBrk="1" latinLnBrk="0" hangingPunct="1">
            <a:defRPr kumimoji="1" kern="1200">
              <a:solidFill>
                <a:srgbClr val="FFFFFF"/>
              </a:solidFill>
              <a:latin typeface="Arial"/>
              <a:ea typeface="ＭＳ Ｐゴシック"/>
            </a:defRPr>
          </a:lvl9pPr>
        </a:lstStyle>
        <a:p xmlns:a="http://schemas.openxmlformats.org/drawingml/2006/main">
          <a:pPr algn="ctr" fontAlgn="base">
            <a:spcBef>
              <a:spcPct val="0"/>
            </a:spcBef>
            <a:spcAft>
              <a:spcPct val="0"/>
            </a:spcAft>
          </a:pPr>
          <a:r>
            <a:rPr lang="en-US" altLang="ja-JP" sz="900" dirty="0" smtClean="0">
              <a:solidFill>
                <a:srgbClr val="000000"/>
              </a:solidFill>
            </a:rPr>
            <a:t>27</a:t>
          </a:r>
          <a:r>
            <a:rPr lang="ja-JP" altLang="en-US" sz="900" dirty="0" smtClean="0">
              <a:solidFill>
                <a:srgbClr val="000000"/>
              </a:solidFill>
            </a:rPr>
            <a:t>年度の目標値  </a:t>
          </a:r>
          <a:r>
            <a:rPr lang="en-US" altLang="ja-JP" sz="900" dirty="0">
              <a:solidFill>
                <a:srgbClr val="000000"/>
              </a:solidFill>
            </a:rPr>
            <a:t>3,141</a:t>
          </a:r>
          <a:r>
            <a:rPr lang="ja-JP" altLang="en-US" sz="900" dirty="0" smtClean="0">
              <a:solidFill>
                <a:srgbClr val="000000"/>
              </a:solidFill>
            </a:rPr>
            <a:t>／月</a:t>
          </a:r>
          <a:endParaRPr lang="en-US" altLang="ja-JP" sz="900" dirty="0" smtClean="0">
            <a:solidFill>
              <a:srgbClr val="000000"/>
            </a:solidFill>
          </a:endParaRPr>
        </a:p>
        <a:p xmlns:a="http://schemas.openxmlformats.org/drawingml/2006/main">
          <a:pPr algn="ctr" fontAlgn="base">
            <a:spcBef>
              <a:spcPct val="0"/>
            </a:spcBef>
            <a:spcAft>
              <a:spcPct val="0"/>
            </a:spcAft>
          </a:pPr>
          <a:r>
            <a:rPr lang="en-US" altLang="ja-JP" sz="900" dirty="0" smtClean="0">
              <a:solidFill>
                <a:srgbClr val="000000"/>
              </a:solidFill>
            </a:rPr>
            <a:t>28</a:t>
          </a:r>
          <a:r>
            <a:rPr lang="ja-JP" altLang="en-US" sz="900" dirty="0" smtClean="0">
              <a:solidFill>
                <a:srgbClr val="000000"/>
              </a:solidFill>
            </a:rPr>
            <a:t>年度の目標値  </a:t>
          </a:r>
          <a:r>
            <a:rPr lang="en-US" altLang="ja-JP" sz="900" dirty="0">
              <a:solidFill>
                <a:srgbClr val="000000"/>
              </a:solidFill>
            </a:rPr>
            <a:t>3,731</a:t>
          </a:r>
          <a:r>
            <a:rPr lang="ja-JP" altLang="en-US" sz="900" dirty="0" smtClean="0">
              <a:solidFill>
                <a:srgbClr val="000000"/>
              </a:solidFill>
            </a:rPr>
            <a:t>／月</a:t>
          </a:r>
          <a:endParaRPr lang="en-US" altLang="ja-JP" sz="900" dirty="0">
            <a:solidFill>
              <a:srgbClr val="000000"/>
            </a:solidFill>
          </a:endParaRPr>
        </a:p>
        <a:p xmlns:a="http://schemas.openxmlformats.org/drawingml/2006/main">
          <a:pPr algn="ctr"/>
          <a:r>
            <a:rPr lang="en-US" altLang="ja-JP" sz="900" dirty="0" smtClean="0">
              <a:solidFill>
                <a:srgbClr val="000000"/>
              </a:solidFill>
            </a:rPr>
            <a:t>29</a:t>
          </a:r>
          <a:r>
            <a:rPr lang="ja-JP" altLang="en-US" sz="900" dirty="0" smtClean="0">
              <a:solidFill>
                <a:srgbClr val="000000"/>
              </a:solidFill>
            </a:rPr>
            <a:t>年度</a:t>
          </a:r>
          <a:r>
            <a:rPr lang="ja-JP" altLang="en-US" sz="900" dirty="0">
              <a:solidFill>
                <a:srgbClr val="000000"/>
              </a:solidFill>
            </a:rPr>
            <a:t>の目標値  </a:t>
          </a:r>
          <a:r>
            <a:rPr lang="en-US" altLang="ja-JP" sz="900" dirty="0">
              <a:solidFill>
                <a:srgbClr val="000000"/>
              </a:solidFill>
            </a:rPr>
            <a:t>4,368</a:t>
          </a:r>
          <a:r>
            <a:rPr lang="ja-JP" altLang="en-US" sz="900" dirty="0" smtClean="0">
              <a:solidFill>
                <a:srgbClr val="000000"/>
              </a:solidFill>
            </a:rPr>
            <a:t>／月</a:t>
          </a:r>
          <a:endParaRPr lang="en-US" altLang="ja-JP" sz="900" dirty="0">
            <a:solidFill>
              <a:srgbClr val="0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0.27692</cdr:x>
      <cdr:y>0.13184</cdr:y>
    </cdr:from>
    <cdr:to>
      <cdr:x>0.63077</cdr:x>
      <cdr:y>0.21574</cdr:y>
    </cdr:to>
    <cdr:sp macro="" textlink="">
      <cdr:nvSpPr>
        <cdr:cNvPr id="2" name="角丸四角形吹き出し 1"/>
        <cdr:cNvSpPr/>
      </cdr:nvSpPr>
      <cdr:spPr>
        <a:xfrm xmlns:a="http://schemas.openxmlformats.org/drawingml/2006/main">
          <a:off x="1296144" y="792088"/>
          <a:ext cx="1656196" cy="504058"/>
        </a:xfrm>
        <a:prstGeom xmlns:a="http://schemas.openxmlformats.org/drawingml/2006/main" prst="wedgeRoundRectCallout">
          <a:avLst>
            <a:gd name="adj1" fmla="val 31334"/>
            <a:gd name="adj2" fmla="val -26481"/>
            <a:gd name="adj3" fmla="val 16667"/>
          </a:avLst>
        </a:prstGeom>
        <a:solidFill xmlns:a="http://schemas.openxmlformats.org/drawingml/2006/main">
          <a:srgbClr val="FFFFFF"/>
        </a:solidFill>
        <a:ln xmlns:a="http://schemas.openxmlformats.org/drawingml/2006/main" w="25400" cap="flat" cmpd="sng" algn="ctr">
          <a:solidFill>
            <a:srgbClr val="BBE0E3">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rIns="72000" rtlCol="0" anchor="ctr"/>
        <a:lstStyle xmlns:a="http://schemas.openxmlformats.org/drawingml/2006/main">
          <a:defPPr>
            <a:defRPr lang="ja-JP"/>
          </a:defPPr>
          <a:lvl1pPr algn="l" rtl="0" fontAlgn="base">
            <a:spcBef>
              <a:spcPct val="0"/>
            </a:spcBef>
            <a:spcAft>
              <a:spcPct val="0"/>
            </a:spcAft>
            <a:defRPr kumimoji="1" kern="1200">
              <a:solidFill>
                <a:srgbClr val="FFFFFF"/>
              </a:solidFill>
              <a:latin typeface="Arial"/>
              <a:ea typeface="ＭＳ Ｐゴシック"/>
            </a:defRPr>
          </a:lvl1pPr>
          <a:lvl2pPr marL="457147" algn="l" rtl="0" fontAlgn="base">
            <a:spcBef>
              <a:spcPct val="0"/>
            </a:spcBef>
            <a:spcAft>
              <a:spcPct val="0"/>
            </a:spcAft>
            <a:defRPr kumimoji="1" kern="1200">
              <a:solidFill>
                <a:srgbClr val="FFFFFF"/>
              </a:solidFill>
              <a:latin typeface="Arial"/>
              <a:ea typeface="ＭＳ Ｐゴシック"/>
            </a:defRPr>
          </a:lvl2pPr>
          <a:lvl3pPr marL="914293" algn="l" rtl="0" fontAlgn="base">
            <a:spcBef>
              <a:spcPct val="0"/>
            </a:spcBef>
            <a:spcAft>
              <a:spcPct val="0"/>
            </a:spcAft>
            <a:defRPr kumimoji="1" kern="1200">
              <a:solidFill>
                <a:srgbClr val="FFFFFF"/>
              </a:solidFill>
              <a:latin typeface="Arial"/>
              <a:ea typeface="ＭＳ Ｐゴシック"/>
            </a:defRPr>
          </a:lvl3pPr>
          <a:lvl4pPr marL="1371440" algn="l" rtl="0" fontAlgn="base">
            <a:spcBef>
              <a:spcPct val="0"/>
            </a:spcBef>
            <a:spcAft>
              <a:spcPct val="0"/>
            </a:spcAft>
            <a:defRPr kumimoji="1" kern="1200">
              <a:solidFill>
                <a:srgbClr val="FFFFFF"/>
              </a:solidFill>
              <a:latin typeface="Arial"/>
              <a:ea typeface="ＭＳ Ｐゴシック"/>
            </a:defRPr>
          </a:lvl4pPr>
          <a:lvl5pPr marL="1828587" algn="l" rtl="0" fontAlgn="base">
            <a:spcBef>
              <a:spcPct val="0"/>
            </a:spcBef>
            <a:spcAft>
              <a:spcPct val="0"/>
            </a:spcAft>
            <a:defRPr kumimoji="1" kern="1200">
              <a:solidFill>
                <a:srgbClr val="FFFFFF"/>
              </a:solidFill>
              <a:latin typeface="Arial"/>
              <a:ea typeface="ＭＳ Ｐゴシック"/>
            </a:defRPr>
          </a:lvl5pPr>
          <a:lvl6pPr marL="2285733" algn="l" defTabSz="914293" rtl="0" eaLnBrk="1" latinLnBrk="0" hangingPunct="1">
            <a:defRPr kumimoji="1" kern="1200">
              <a:solidFill>
                <a:srgbClr val="FFFFFF"/>
              </a:solidFill>
              <a:latin typeface="Arial"/>
              <a:ea typeface="ＭＳ Ｐゴシック"/>
            </a:defRPr>
          </a:lvl6pPr>
          <a:lvl7pPr marL="2742879" algn="l" defTabSz="914293" rtl="0" eaLnBrk="1" latinLnBrk="0" hangingPunct="1">
            <a:defRPr kumimoji="1" kern="1200">
              <a:solidFill>
                <a:srgbClr val="FFFFFF"/>
              </a:solidFill>
              <a:latin typeface="Arial"/>
              <a:ea typeface="ＭＳ Ｐゴシック"/>
            </a:defRPr>
          </a:lvl7pPr>
          <a:lvl8pPr marL="3200026" algn="l" defTabSz="914293" rtl="0" eaLnBrk="1" latinLnBrk="0" hangingPunct="1">
            <a:defRPr kumimoji="1" kern="1200">
              <a:solidFill>
                <a:srgbClr val="FFFFFF"/>
              </a:solidFill>
              <a:latin typeface="Arial"/>
              <a:ea typeface="ＭＳ Ｐゴシック"/>
            </a:defRPr>
          </a:lvl8pPr>
          <a:lvl9pPr marL="3657173" algn="l" defTabSz="914293" rtl="0" eaLnBrk="1" latinLnBrk="0" hangingPunct="1">
            <a:defRPr kumimoji="1" kern="1200">
              <a:solidFill>
                <a:srgbClr val="FFFFFF"/>
              </a:solidFill>
              <a:latin typeface="Arial"/>
              <a:ea typeface="ＭＳ Ｐゴシック"/>
            </a:defRPr>
          </a:lvl9pPr>
        </a:lstStyle>
        <a:p xmlns:a="http://schemas.openxmlformats.org/drawingml/2006/main">
          <a:pPr algn="ctr" fontAlgn="base">
            <a:spcBef>
              <a:spcPct val="0"/>
            </a:spcBef>
            <a:spcAft>
              <a:spcPct val="0"/>
            </a:spcAft>
          </a:pPr>
          <a:r>
            <a:rPr lang="en-US" altLang="ja-JP" sz="900" dirty="0" smtClean="0">
              <a:solidFill>
                <a:srgbClr val="000000"/>
              </a:solidFill>
            </a:rPr>
            <a:t>27</a:t>
          </a:r>
          <a:r>
            <a:rPr lang="ja-JP" altLang="en-US" sz="900" dirty="0" smtClean="0">
              <a:solidFill>
                <a:srgbClr val="000000"/>
              </a:solidFill>
            </a:rPr>
            <a:t>年度の目標値 </a:t>
          </a:r>
          <a:r>
            <a:rPr lang="en-US" altLang="ja-JP" sz="900" dirty="0" smtClean="0">
              <a:solidFill>
                <a:srgbClr val="000000"/>
              </a:solidFill>
            </a:rPr>
            <a:t>4,305</a:t>
          </a:r>
          <a:r>
            <a:rPr lang="ja-JP" altLang="en-US" sz="900" dirty="0" smtClean="0">
              <a:solidFill>
                <a:srgbClr val="000000"/>
              </a:solidFill>
            </a:rPr>
            <a:t>／月</a:t>
          </a:r>
          <a:endParaRPr lang="en-US" altLang="ja-JP" sz="900" dirty="0" smtClean="0">
            <a:solidFill>
              <a:srgbClr val="000000"/>
            </a:solidFill>
          </a:endParaRPr>
        </a:p>
        <a:p xmlns:a="http://schemas.openxmlformats.org/drawingml/2006/main">
          <a:pPr algn="ctr" fontAlgn="base">
            <a:spcBef>
              <a:spcPct val="0"/>
            </a:spcBef>
            <a:spcAft>
              <a:spcPct val="0"/>
            </a:spcAft>
          </a:pPr>
          <a:r>
            <a:rPr lang="en-US" altLang="ja-JP" sz="900" dirty="0" smtClean="0">
              <a:solidFill>
                <a:srgbClr val="000000"/>
              </a:solidFill>
            </a:rPr>
            <a:t>28</a:t>
          </a:r>
          <a:r>
            <a:rPr lang="ja-JP" altLang="en-US" sz="900" dirty="0" smtClean="0">
              <a:solidFill>
                <a:srgbClr val="000000"/>
              </a:solidFill>
            </a:rPr>
            <a:t>年度の目標値 </a:t>
          </a:r>
          <a:r>
            <a:rPr lang="en-US" altLang="ja-JP" sz="900" dirty="0">
              <a:solidFill>
                <a:srgbClr val="000000"/>
              </a:solidFill>
            </a:rPr>
            <a:t>5,417</a:t>
          </a:r>
          <a:r>
            <a:rPr lang="ja-JP" altLang="en-US" sz="900" dirty="0" smtClean="0">
              <a:solidFill>
                <a:srgbClr val="000000"/>
              </a:solidFill>
            </a:rPr>
            <a:t>／月</a:t>
          </a:r>
          <a:endParaRPr lang="en-US" altLang="ja-JP" sz="900" dirty="0">
            <a:solidFill>
              <a:srgbClr val="000000"/>
            </a:solidFill>
          </a:endParaRPr>
        </a:p>
        <a:p xmlns:a="http://schemas.openxmlformats.org/drawingml/2006/main">
          <a:pPr algn="ctr"/>
          <a:r>
            <a:rPr lang="en-US" altLang="ja-JP" sz="900" dirty="0" smtClean="0">
              <a:solidFill>
                <a:srgbClr val="000000"/>
              </a:solidFill>
            </a:rPr>
            <a:t>29</a:t>
          </a:r>
          <a:r>
            <a:rPr lang="ja-JP" altLang="en-US" sz="900" dirty="0" smtClean="0">
              <a:solidFill>
                <a:srgbClr val="000000"/>
              </a:solidFill>
            </a:rPr>
            <a:t>年度</a:t>
          </a:r>
          <a:r>
            <a:rPr lang="ja-JP" altLang="en-US" sz="900" dirty="0">
              <a:solidFill>
                <a:srgbClr val="000000"/>
              </a:solidFill>
            </a:rPr>
            <a:t>の目標値 </a:t>
          </a:r>
          <a:r>
            <a:rPr lang="en-US" altLang="ja-JP" sz="900" dirty="0" smtClean="0">
              <a:solidFill>
                <a:srgbClr val="000000"/>
              </a:solidFill>
            </a:rPr>
            <a:t>6,648</a:t>
          </a:r>
          <a:r>
            <a:rPr lang="ja-JP" altLang="en-US" sz="900" dirty="0" smtClean="0">
              <a:solidFill>
                <a:srgbClr val="000000"/>
              </a:solidFill>
            </a:rPr>
            <a:t>／月</a:t>
          </a:r>
          <a:endParaRPr lang="ja-JP" altLang="en-US" sz="900"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263" cy="496888"/>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24" tIns="45712" rIns="91424" bIns="45712" rtlCol="0"/>
          <a:lstStyle>
            <a:lvl1pPr algn="r">
              <a:defRPr sz="1200"/>
            </a:lvl1pPr>
          </a:lstStyle>
          <a:p>
            <a:fld id="{C84DDC26-932E-4441-AAE8-0381B097C1FB}" type="datetimeFigureOut">
              <a:rPr kumimoji="1" lang="ja-JP" altLang="en-US" smtClean="0"/>
              <a:t>2017/8/29</a:t>
            </a:fld>
            <a:endParaRPr kumimoji="1" lang="ja-JP" altLang="en-US"/>
          </a:p>
        </p:txBody>
      </p:sp>
      <p:sp>
        <p:nvSpPr>
          <p:cNvPr id="4" name="フッター プレースホルダー 3"/>
          <p:cNvSpPr>
            <a:spLocks noGrp="1"/>
          </p:cNvSpPr>
          <p:nvPr>
            <p:ph type="ftr" sz="quarter" idx="2"/>
          </p:nvPr>
        </p:nvSpPr>
        <p:spPr>
          <a:xfrm>
            <a:off x="2" y="9440864"/>
            <a:ext cx="2950263" cy="496887"/>
          </a:xfrm>
          <a:prstGeom prst="rect">
            <a:avLst/>
          </a:prstGeom>
        </p:spPr>
        <p:txBody>
          <a:bodyPr vert="horz" lIns="91424" tIns="45712" rIns="91424"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24" tIns="45712" rIns="91424" bIns="45712" rtlCol="0" anchor="b"/>
          <a:lstStyle>
            <a:lvl1pPr algn="r">
              <a:defRPr sz="1200"/>
            </a:lvl1pPr>
          </a:lstStyle>
          <a:p>
            <a:fld id="{3ED4BF3B-0B8A-491E-86C2-FE9C9305D7BD}" type="slidenum">
              <a:rPr kumimoji="1" lang="ja-JP" altLang="en-US" smtClean="0"/>
              <a:t>‹#›</a:t>
            </a:fld>
            <a:endParaRPr kumimoji="1" lang="ja-JP" altLang="en-US"/>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50263" cy="4968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2288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200" y="4721227"/>
            <a:ext cx="5444806" cy="4471988"/>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440864"/>
            <a:ext cx="2950263" cy="496887"/>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83212" cy="372745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n-lt"/>
                <a:ea typeface="+mn-ea"/>
              </a:rPr>
              <a:t>障害者支援施設等の介護保険適用除外施設を退所して、介護保険施設等に入所した場合については、当該介護保険適用除外施設の所在市町村の給付費が過度に重くならないよう</a:t>
            </a:r>
            <a:endParaRPr kumimoji="1" lang="ja-JP" altLang="en-US" dirty="0"/>
          </a:p>
        </p:txBody>
      </p:sp>
      <p:sp>
        <p:nvSpPr>
          <p:cNvPr id="4" name="スライド番号プレースホルダー 3"/>
          <p:cNvSpPr>
            <a:spLocks noGrp="1"/>
          </p:cNvSpPr>
          <p:nvPr>
            <p:ph type="sldNum" sz="quarter" idx="10"/>
          </p:nvPr>
        </p:nvSpPr>
        <p:spPr/>
        <p:txBody>
          <a:bodyPr/>
          <a:lstStyle/>
          <a:p>
            <a:fld id="{3823AD55-F3B3-4303-B863-AFDE909BDC9D}" type="slidenum">
              <a:rPr kumimoji="1" lang="ja-JP" altLang="en-US" smtClean="0"/>
              <a:t>13</a:t>
            </a:fld>
            <a:endParaRPr kumimoji="1" lang="ja-JP" altLang="en-US"/>
          </a:p>
        </p:txBody>
      </p:sp>
    </p:spTree>
    <p:extLst>
      <p:ext uri="{BB962C8B-B14F-4D97-AF65-F5344CB8AC3E}">
        <p14:creationId xmlns:p14="http://schemas.microsoft.com/office/powerpoint/2010/main" val="324921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238DC9-B30E-4E1E-9716-5CCE1149913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97676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xfrm>
            <a:off x="714375" y="746125"/>
            <a:ext cx="5380038" cy="3725863"/>
          </a:xfrm>
          <a:ln/>
        </p:spPr>
      </p:sp>
      <p:sp>
        <p:nvSpPr>
          <p:cNvPr id="39940" name="Rectangle 3"/>
          <p:cNvSpPr>
            <a:spLocks noGrp="1" noChangeArrowheads="1"/>
          </p:cNvSpPr>
          <p:nvPr>
            <p:ph type="body" idx="1"/>
          </p:nvPr>
        </p:nvSpPr>
        <p:spPr>
          <a:xfrm>
            <a:off x="906682" y="4721226"/>
            <a:ext cx="4993851" cy="4471988"/>
          </a:xfrm>
          <a:noFill/>
          <a:ln/>
        </p:spPr>
        <p:txBody>
          <a:bodyPr lIns="91286" tIns="45645" rIns="91286" bIns="45645"/>
          <a:lstStyle/>
          <a:p>
            <a:pPr eaLnBrk="1" hangingPunct="1"/>
            <a:r>
              <a:rPr lang="ja-JP" altLang="en-US" dirty="0" smtClean="0"/>
              <a:t>障害者総合支援法による支援の全体像</a:t>
            </a:r>
            <a:endParaRPr lang="ja-JP"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　</a:t>
            </a:r>
            <a:r>
              <a:rPr lang="ja-JP" altLang="en-US" sz="1100" dirty="0"/>
              <a:t>２０１２（平成</a:t>
            </a:r>
            <a:r>
              <a:rPr lang="en-US" altLang="ja-JP" sz="1100" dirty="0"/>
              <a:t>24</a:t>
            </a:r>
            <a:r>
              <a:rPr lang="ja-JP" altLang="en-US" sz="1100" dirty="0"/>
              <a:t>）年に児童福祉法が改正され、それまで障害種別毎に細分化されていた障害児サービスを、障害児通所支援と障害児入所支援に再編された。また一部障害者総合支援法で提供されていたサービスについても、児童福祉法上のサービスに再編した。これは障害児を障害児であるまえに児童であるということを重んじ、その健やかな成長、発達のために支援が行われる必要があるという理念に則った再編でもある。</a:t>
            </a:r>
          </a:p>
        </p:txBody>
      </p:sp>
      <p:sp>
        <p:nvSpPr>
          <p:cNvPr id="4" name="スライド番号プレースホルダー 3"/>
          <p:cNvSpPr>
            <a:spLocks noGrp="1"/>
          </p:cNvSpPr>
          <p:nvPr>
            <p:ph type="sldNum" sz="quarter" idx="10"/>
          </p:nvPr>
        </p:nvSpPr>
        <p:spPr/>
        <p:txBody>
          <a:bodyPr/>
          <a:lstStyle/>
          <a:p>
            <a:fld id="{855F01DB-B1C0-44E8-9D69-584C56B00D39}" type="slidenum">
              <a:rPr kumimoji="1" lang="ja-JP" altLang="en-US" smtClean="0"/>
              <a:t>17</a:t>
            </a:fld>
            <a:endParaRPr kumimoji="1" lang="ja-JP" altLang="en-US"/>
          </a:p>
        </p:txBody>
      </p:sp>
    </p:spTree>
    <p:extLst>
      <p:ext uri="{BB962C8B-B14F-4D97-AF65-F5344CB8AC3E}">
        <p14:creationId xmlns:p14="http://schemas.microsoft.com/office/powerpoint/2010/main" val="1060296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ln/>
        </p:spPr>
      </p:sp>
      <p:sp>
        <p:nvSpPr>
          <p:cNvPr id="71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96" eaLnBrk="0" hangingPunct="0">
              <a:spcBef>
                <a:spcPct val="30000"/>
              </a:spcBef>
              <a:defRPr kumimoji="1" sz="1200">
                <a:solidFill>
                  <a:schemeClr val="tx1"/>
                </a:solidFill>
                <a:latin typeface="Arial" pitchFamily="34" charset="0"/>
                <a:ea typeface="ＭＳ Ｐ明朝" pitchFamily="18" charset="-128"/>
              </a:defRPr>
            </a:lvl1pPr>
            <a:lvl2pPr marL="742885" indent="-285725" defTabSz="917496" eaLnBrk="0" hangingPunct="0">
              <a:spcBef>
                <a:spcPct val="30000"/>
              </a:spcBef>
              <a:defRPr kumimoji="1" sz="1200">
                <a:solidFill>
                  <a:schemeClr val="tx1"/>
                </a:solidFill>
                <a:latin typeface="Arial" pitchFamily="34" charset="0"/>
                <a:ea typeface="ＭＳ Ｐ明朝" pitchFamily="18" charset="-128"/>
              </a:defRPr>
            </a:lvl2pPr>
            <a:lvl3pPr marL="1142901" indent="-228580" defTabSz="917496" eaLnBrk="0" hangingPunct="0">
              <a:spcBef>
                <a:spcPct val="30000"/>
              </a:spcBef>
              <a:defRPr kumimoji="1" sz="1200">
                <a:solidFill>
                  <a:schemeClr val="tx1"/>
                </a:solidFill>
                <a:latin typeface="Arial" pitchFamily="34" charset="0"/>
                <a:ea typeface="ＭＳ Ｐ明朝" pitchFamily="18" charset="-128"/>
              </a:defRPr>
            </a:lvl3pPr>
            <a:lvl4pPr marL="1600062" indent="-228580" defTabSz="917496" eaLnBrk="0" hangingPunct="0">
              <a:spcBef>
                <a:spcPct val="30000"/>
              </a:spcBef>
              <a:defRPr kumimoji="1" sz="1200">
                <a:solidFill>
                  <a:schemeClr val="tx1"/>
                </a:solidFill>
                <a:latin typeface="Arial" pitchFamily="34" charset="0"/>
                <a:ea typeface="ＭＳ Ｐ明朝" pitchFamily="18" charset="-128"/>
              </a:defRPr>
            </a:lvl4pPr>
            <a:lvl5pPr marL="2057222" indent="-228580" defTabSz="917496" eaLnBrk="0" hangingPunct="0">
              <a:spcBef>
                <a:spcPct val="30000"/>
              </a:spcBef>
              <a:defRPr kumimoji="1" sz="1200">
                <a:solidFill>
                  <a:schemeClr val="tx1"/>
                </a:solidFill>
                <a:latin typeface="Arial" pitchFamily="34" charset="0"/>
                <a:ea typeface="ＭＳ Ｐ明朝" pitchFamily="18" charset="-128"/>
              </a:defRPr>
            </a:lvl5pPr>
            <a:lvl6pPr marL="2514382"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543"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8703"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5864"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14A13E16-3218-4C8F-AD71-11A7DEA6A624}" type="slidenum">
              <a:rPr lang="en-US" altLang="ja-JP" smtClean="0">
                <a:solidFill>
                  <a:srgbClr val="000000"/>
                </a:solidFill>
                <a:ea typeface="ＭＳ Ｐゴシック" pitchFamily="50" charset="-128"/>
              </a:rPr>
              <a:pPr eaLnBrk="1" hangingPunct="1">
                <a:spcBef>
                  <a:spcPct val="0"/>
                </a:spcBef>
              </a:pPr>
              <a:t>21</a:t>
            </a:fld>
            <a:endParaRPr lang="en-US" altLang="ja-JP" smtClean="0">
              <a:solidFill>
                <a:srgbClr val="000000"/>
              </a:solidFill>
              <a:ea typeface="ＭＳ Ｐゴシック"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ln/>
        </p:spPr>
      </p:sp>
      <p:sp>
        <p:nvSpPr>
          <p:cNvPr id="81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81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96" eaLnBrk="0" hangingPunct="0">
              <a:spcBef>
                <a:spcPct val="30000"/>
              </a:spcBef>
              <a:defRPr kumimoji="1" sz="1200">
                <a:solidFill>
                  <a:schemeClr val="tx1"/>
                </a:solidFill>
                <a:latin typeface="Arial" pitchFamily="34" charset="0"/>
                <a:ea typeface="ＭＳ Ｐ明朝" pitchFamily="18" charset="-128"/>
              </a:defRPr>
            </a:lvl1pPr>
            <a:lvl2pPr marL="742885" indent="-285725" defTabSz="917496" eaLnBrk="0" hangingPunct="0">
              <a:spcBef>
                <a:spcPct val="30000"/>
              </a:spcBef>
              <a:defRPr kumimoji="1" sz="1200">
                <a:solidFill>
                  <a:schemeClr val="tx1"/>
                </a:solidFill>
                <a:latin typeface="Arial" pitchFamily="34" charset="0"/>
                <a:ea typeface="ＭＳ Ｐ明朝" pitchFamily="18" charset="-128"/>
              </a:defRPr>
            </a:lvl2pPr>
            <a:lvl3pPr marL="1142901" indent="-228580" defTabSz="917496" eaLnBrk="0" hangingPunct="0">
              <a:spcBef>
                <a:spcPct val="30000"/>
              </a:spcBef>
              <a:defRPr kumimoji="1" sz="1200">
                <a:solidFill>
                  <a:schemeClr val="tx1"/>
                </a:solidFill>
                <a:latin typeface="Arial" pitchFamily="34" charset="0"/>
                <a:ea typeface="ＭＳ Ｐ明朝" pitchFamily="18" charset="-128"/>
              </a:defRPr>
            </a:lvl3pPr>
            <a:lvl4pPr marL="1600062" indent="-228580" defTabSz="917496" eaLnBrk="0" hangingPunct="0">
              <a:spcBef>
                <a:spcPct val="30000"/>
              </a:spcBef>
              <a:defRPr kumimoji="1" sz="1200">
                <a:solidFill>
                  <a:schemeClr val="tx1"/>
                </a:solidFill>
                <a:latin typeface="Arial" pitchFamily="34" charset="0"/>
                <a:ea typeface="ＭＳ Ｐ明朝" pitchFamily="18" charset="-128"/>
              </a:defRPr>
            </a:lvl4pPr>
            <a:lvl5pPr marL="2057222" indent="-228580" defTabSz="917496" eaLnBrk="0" hangingPunct="0">
              <a:spcBef>
                <a:spcPct val="30000"/>
              </a:spcBef>
              <a:defRPr kumimoji="1" sz="1200">
                <a:solidFill>
                  <a:schemeClr val="tx1"/>
                </a:solidFill>
                <a:latin typeface="Arial" pitchFamily="34" charset="0"/>
                <a:ea typeface="ＭＳ Ｐ明朝" pitchFamily="18" charset="-128"/>
              </a:defRPr>
            </a:lvl5pPr>
            <a:lvl6pPr marL="2514382"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543"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8703"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5864"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530BA043-C62B-4B87-AF44-9B090A385520}" type="slidenum">
              <a:rPr lang="en-US" altLang="ja-JP" smtClean="0">
                <a:solidFill>
                  <a:srgbClr val="000000"/>
                </a:solidFill>
                <a:ea typeface="ＭＳ Ｐゴシック" pitchFamily="50" charset="-128"/>
              </a:rPr>
              <a:pPr eaLnBrk="1" hangingPunct="1">
                <a:spcBef>
                  <a:spcPct val="0"/>
                </a:spcBef>
              </a:pPr>
              <a:t>22</a:t>
            </a:fld>
            <a:endParaRPr lang="en-US" altLang="ja-JP" smtClean="0">
              <a:solidFill>
                <a:srgbClr val="000000"/>
              </a:solidFill>
              <a:ea typeface="ＭＳ Ｐゴシック"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92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96" eaLnBrk="0" hangingPunct="0">
              <a:spcBef>
                <a:spcPct val="30000"/>
              </a:spcBef>
              <a:defRPr kumimoji="1" sz="1200">
                <a:solidFill>
                  <a:schemeClr val="tx1"/>
                </a:solidFill>
                <a:latin typeface="Arial" pitchFamily="34" charset="0"/>
                <a:ea typeface="ＭＳ Ｐ明朝" pitchFamily="18" charset="-128"/>
              </a:defRPr>
            </a:lvl1pPr>
            <a:lvl2pPr marL="742885" indent="-285725" defTabSz="917496" eaLnBrk="0" hangingPunct="0">
              <a:spcBef>
                <a:spcPct val="30000"/>
              </a:spcBef>
              <a:defRPr kumimoji="1" sz="1200">
                <a:solidFill>
                  <a:schemeClr val="tx1"/>
                </a:solidFill>
                <a:latin typeface="Arial" pitchFamily="34" charset="0"/>
                <a:ea typeface="ＭＳ Ｐ明朝" pitchFamily="18" charset="-128"/>
              </a:defRPr>
            </a:lvl2pPr>
            <a:lvl3pPr marL="1142901" indent="-228580" defTabSz="917496" eaLnBrk="0" hangingPunct="0">
              <a:spcBef>
                <a:spcPct val="30000"/>
              </a:spcBef>
              <a:defRPr kumimoji="1" sz="1200">
                <a:solidFill>
                  <a:schemeClr val="tx1"/>
                </a:solidFill>
                <a:latin typeface="Arial" pitchFamily="34" charset="0"/>
                <a:ea typeface="ＭＳ Ｐ明朝" pitchFamily="18" charset="-128"/>
              </a:defRPr>
            </a:lvl3pPr>
            <a:lvl4pPr marL="1600062" indent="-228580" defTabSz="917496" eaLnBrk="0" hangingPunct="0">
              <a:spcBef>
                <a:spcPct val="30000"/>
              </a:spcBef>
              <a:defRPr kumimoji="1" sz="1200">
                <a:solidFill>
                  <a:schemeClr val="tx1"/>
                </a:solidFill>
                <a:latin typeface="Arial" pitchFamily="34" charset="0"/>
                <a:ea typeface="ＭＳ Ｐ明朝" pitchFamily="18" charset="-128"/>
              </a:defRPr>
            </a:lvl4pPr>
            <a:lvl5pPr marL="2057222" indent="-228580" defTabSz="917496" eaLnBrk="0" hangingPunct="0">
              <a:spcBef>
                <a:spcPct val="30000"/>
              </a:spcBef>
              <a:defRPr kumimoji="1" sz="1200">
                <a:solidFill>
                  <a:schemeClr val="tx1"/>
                </a:solidFill>
                <a:latin typeface="Arial" pitchFamily="34" charset="0"/>
                <a:ea typeface="ＭＳ Ｐ明朝" pitchFamily="18" charset="-128"/>
              </a:defRPr>
            </a:lvl5pPr>
            <a:lvl6pPr marL="2514382"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543"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8703"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5864" indent="-228580" defTabSz="917496"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6987F38D-3708-42B0-A8CB-BFD5CCC19697}" type="slidenum">
              <a:rPr lang="en-US" altLang="ja-JP" smtClean="0">
                <a:solidFill>
                  <a:srgbClr val="000000"/>
                </a:solidFill>
                <a:ea typeface="ＭＳ Ｐゴシック" pitchFamily="50" charset="-128"/>
              </a:rPr>
              <a:pPr eaLnBrk="1" hangingPunct="1">
                <a:spcBef>
                  <a:spcPct val="0"/>
                </a:spcBef>
              </a:pPr>
              <a:t>23</a:t>
            </a:fld>
            <a:endParaRPr lang="en-US" altLang="ja-JP" smtClean="0">
              <a:solidFill>
                <a:srgbClr val="000000"/>
              </a:solidFill>
              <a:ea typeface="ＭＳ Ｐゴシック"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24</a:t>
            </a:fld>
            <a:endParaRPr lang="en-US" altLang="ja-JP">
              <a:solidFill>
                <a:prstClr val="black"/>
              </a:solidFill>
            </a:endParaRPr>
          </a:p>
        </p:txBody>
      </p:sp>
    </p:spTree>
    <p:extLst>
      <p:ext uri="{BB962C8B-B14F-4D97-AF65-F5344CB8AC3E}">
        <p14:creationId xmlns:p14="http://schemas.microsoft.com/office/powerpoint/2010/main" val="397999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5784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4225925" cy="2927350"/>
          </a:xfrm>
        </p:spPr>
      </p:sp>
      <p:sp>
        <p:nvSpPr>
          <p:cNvPr id="3" name="ノート プレースホルダー 2"/>
          <p:cNvSpPr>
            <a:spLocks noGrp="1"/>
          </p:cNvSpPr>
          <p:nvPr>
            <p:ph type="body" idx="1"/>
          </p:nvPr>
        </p:nvSpPr>
        <p:spPr>
          <a:xfrm>
            <a:off x="681210" y="3889553"/>
            <a:ext cx="5444806" cy="5303665"/>
          </a:xfrm>
        </p:spPr>
        <p:txBody>
          <a:bodyPr/>
          <a:lstStyle/>
          <a:p>
            <a:endParaRPr lang="en-US" altLang="ja-JP" sz="16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28</a:t>
            </a:fld>
            <a:endParaRPr lang="en-US" altLang="ja-JP">
              <a:solidFill>
                <a:prstClr val="black"/>
              </a:solidFill>
            </a:endParaRPr>
          </a:p>
        </p:txBody>
      </p:sp>
    </p:spTree>
    <p:extLst>
      <p:ext uri="{BB962C8B-B14F-4D97-AF65-F5344CB8AC3E}">
        <p14:creationId xmlns:p14="http://schemas.microsoft.com/office/powerpoint/2010/main" val="286274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714375" y="746125"/>
            <a:ext cx="5380038" cy="3725863"/>
          </a:xfrm>
          <a:ln/>
        </p:spPr>
      </p:sp>
      <p:sp>
        <p:nvSpPr>
          <p:cNvPr id="124931"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30</a:t>
            </a:fld>
            <a:endParaRPr lang="en-US" altLang="ja-JP">
              <a:solidFill>
                <a:prstClr val="black"/>
              </a:solidFill>
            </a:endParaRPr>
          </a:p>
        </p:txBody>
      </p:sp>
    </p:spTree>
    <p:extLst>
      <p:ext uri="{BB962C8B-B14F-4D97-AF65-F5344CB8AC3E}">
        <p14:creationId xmlns:p14="http://schemas.microsoft.com/office/powerpoint/2010/main" val="2214728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1625"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33</a:t>
            </a:fld>
            <a:endParaRPr lang="en-US" altLang="ja-JP" dirty="0" smtClean="0">
              <a:ea typeface="ＭＳ Ｐゴシック" charset="-128"/>
            </a:endParaRPr>
          </a:p>
        </p:txBody>
      </p:sp>
    </p:spTree>
    <p:extLst>
      <p:ext uri="{BB962C8B-B14F-4D97-AF65-F5344CB8AC3E}">
        <p14:creationId xmlns:p14="http://schemas.microsoft.com/office/powerpoint/2010/main" val="3729431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2950"/>
            <a:ext cx="5386388" cy="37290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pPr>
                <a:defRPr/>
              </a:pPr>
              <a:t>34</a:t>
            </a:fld>
            <a:endParaRPr lang="en-US" altLang="ja-JP"/>
          </a:p>
        </p:txBody>
      </p:sp>
    </p:spTree>
    <p:extLst>
      <p:ext uri="{BB962C8B-B14F-4D97-AF65-F5344CB8AC3E}">
        <p14:creationId xmlns:p14="http://schemas.microsoft.com/office/powerpoint/2010/main" val="2677657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kumimoji="1" lang="ja-JP" altLang="en-US" smtClean="0"/>
              <a:t>35</a:t>
            </a:fld>
            <a:endParaRPr kumimoji="1" lang="ja-JP" altLang="en-US"/>
          </a:p>
        </p:txBody>
      </p:sp>
    </p:spTree>
    <p:extLst>
      <p:ext uri="{BB962C8B-B14F-4D97-AF65-F5344CB8AC3E}">
        <p14:creationId xmlns:p14="http://schemas.microsoft.com/office/powerpoint/2010/main" val="1082944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kumimoji="1" lang="ja-JP" altLang="en-US" smtClean="0"/>
              <a:t>36</a:t>
            </a:fld>
            <a:endParaRPr kumimoji="1" lang="ja-JP" altLang="en-US"/>
          </a:p>
        </p:txBody>
      </p:sp>
    </p:spTree>
    <p:extLst>
      <p:ext uri="{BB962C8B-B14F-4D97-AF65-F5344CB8AC3E}">
        <p14:creationId xmlns:p14="http://schemas.microsoft.com/office/powerpoint/2010/main" val="1082944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3212" cy="3727450"/>
          </a:xfrm>
        </p:spPr>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39</a:t>
            </a:fld>
            <a:endParaRPr lang="en-US" altLang="ja-JP">
              <a:solidFill>
                <a:prstClr val="black"/>
              </a:solidFill>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067739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3212" cy="3727450"/>
          </a:xfrm>
        </p:spPr>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40</a:t>
            </a:fld>
            <a:endParaRPr lang="en-US" altLang="ja-JP">
              <a:solidFill>
                <a:prstClr val="black"/>
              </a:solidFill>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067739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83212" cy="372745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42</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上から下の関係性ではなく、双方向的な関係性。</a:t>
            </a:r>
            <a:endParaRPr kumimoji="1" lang="en-US" altLang="ja-JP" dirty="0" smtClean="0"/>
          </a:p>
          <a:p>
            <a:r>
              <a:rPr kumimoji="1" lang="ja-JP" altLang="en-US" dirty="0" smtClean="0"/>
              <a:t>サービス等利用計画に沿って個別支援計画が作られるが、個別支援計画の変更によってサービス等利用計画が変更していくこともある。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54</a:t>
            </a:fld>
            <a:endParaRPr lang="en-US" altLang="ja-JP"/>
          </a:p>
        </p:txBody>
      </p:sp>
    </p:spTree>
    <p:extLst>
      <p:ext uri="{BB962C8B-B14F-4D97-AF65-F5344CB8AC3E}">
        <p14:creationId xmlns:p14="http://schemas.microsoft.com/office/powerpoint/2010/main" val="431842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65</a:t>
            </a:fld>
            <a:endParaRPr lang="en-US" altLang="ja-JP"/>
          </a:p>
        </p:txBody>
      </p:sp>
    </p:spTree>
    <p:extLst>
      <p:ext uri="{BB962C8B-B14F-4D97-AF65-F5344CB8AC3E}">
        <p14:creationId xmlns:p14="http://schemas.microsoft.com/office/powerpoint/2010/main" val="28232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xfrm>
            <a:off x="715963" y="747713"/>
            <a:ext cx="5376862" cy="3724275"/>
          </a:xfrm>
          <a:ln/>
        </p:spPr>
      </p:sp>
      <p:sp>
        <p:nvSpPr>
          <p:cNvPr id="37892" name="Rectangle 3"/>
          <p:cNvSpPr>
            <a:spLocks noGrp="1" noChangeArrowheads="1"/>
          </p:cNvSpPr>
          <p:nvPr>
            <p:ph type="body" idx="1"/>
          </p:nvPr>
        </p:nvSpPr>
        <p:spPr>
          <a:xfrm>
            <a:off x="681206" y="4721226"/>
            <a:ext cx="5444806" cy="4470400"/>
          </a:xfrm>
          <a:noFill/>
          <a:ln/>
        </p:spPr>
        <p:txBody>
          <a:bodyPr/>
          <a:lstStyle/>
          <a:p>
            <a:pPr eaLnBrk="1" hangingPunct="1"/>
            <a:endParaRPr lang="ja-JP" altLang="ja-JP" smtClean="0"/>
          </a:p>
        </p:txBody>
      </p:sp>
      <p:sp>
        <p:nvSpPr>
          <p:cNvPr id="6" name="スライド番号プレースホルダ 5"/>
          <p:cNvSpPr>
            <a:spLocks noGrp="1"/>
          </p:cNvSpPr>
          <p:nvPr>
            <p:ph type="sldNum" sz="quarter" idx="10"/>
          </p:nvPr>
        </p:nvSpPr>
        <p:spPr/>
        <p:txBody>
          <a:bodyPr/>
          <a:lstStyle/>
          <a:p>
            <a:pPr>
              <a:defRPr/>
            </a:pPr>
            <a:fld id="{EC20383E-FBA8-4BC3-9BA5-27668B12A746}" type="slidenum">
              <a:rPr lang="en-US" altLang="ja-JP" smtClean="0"/>
              <a:pPr>
                <a:defRPr/>
              </a:pPr>
              <a:t>5</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主な加算の説明</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71</a:t>
            </a:fld>
            <a:endParaRPr lang="en-US" altLang="ja-JP"/>
          </a:p>
        </p:txBody>
      </p:sp>
    </p:spTree>
    <p:extLst>
      <p:ext uri="{BB962C8B-B14F-4D97-AF65-F5344CB8AC3E}">
        <p14:creationId xmlns:p14="http://schemas.microsoft.com/office/powerpoint/2010/main" val="755875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xfrm>
            <a:off x="714375" y="746125"/>
            <a:ext cx="5380038" cy="3725863"/>
          </a:xfrm>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A405C2F-10CD-42F1-A9C6-F0FC491D9C23}" type="slidenum">
              <a:rPr lang="en-US" altLang="ja-JP" smtClean="0">
                <a:ea typeface="ＭＳ Ｐゴシック" charset="-128"/>
              </a:rPr>
              <a:pPr/>
              <a:t>77</a:t>
            </a:fld>
            <a:endParaRPr lang="en-US" altLang="ja-JP" dirty="0" smtClean="0">
              <a:ea typeface="ＭＳ Ｐゴシック" charset="-128"/>
            </a:endParaRPr>
          </a:p>
        </p:txBody>
      </p:sp>
      <p:sp>
        <p:nvSpPr>
          <p:cNvPr id="22531" name="Rectangle 2"/>
          <p:cNvSpPr>
            <a:spLocks noGrp="1" noRot="1" noChangeAspect="1" noChangeArrowheads="1" noTextEdit="1"/>
          </p:cNvSpPr>
          <p:nvPr>
            <p:ph type="sldImg"/>
          </p:nvPr>
        </p:nvSpPr>
        <p:spPr>
          <a:xfrm>
            <a:off x="714375" y="746125"/>
            <a:ext cx="5381625" cy="3725863"/>
          </a:xfrm>
          <a:ln/>
        </p:spPr>
      </p:sp>
      <p:sp>
        <p:nvSpPr>
          <p:cNvPr id="22532" name="Rectangle 3"/>
          <p:cNvSpPr>
            <a:spLocks noGrp="1" noChangeArrowheads="1"/>
          </p:cNvSpPr>
          <p:nvPr>
            <p:ph type="body" idx="1"/>
          </p:nvPr>
        </p:nvSpPr>
        <p:spPr>
          <a:noFill/>
          <a:ln/>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xfrm>
            <a:off x="714375" y="746125"/>
            <a:ext cx="5381625" cy="3725863"/>
          </a:xfrm>
          <a:ln/>
        </p:spPr>
      </p:sp>
      <p:sp>
        <p:nvSpPr>
          <p:cNvPr id="2355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3556" name="スライド番号プレースホルダ 3"/>
          <p:cNvSpPr>
            <a:spLocks noGrp="1"/>
          </p:cNvSpPr>
          <p:nvPr>
            <p:ph type="sldNum" sz="quarter" idx="5"/>
          </p:nvPr>
        </p:nvSpPr>
        <p:spPr>
          <a:noFill/>
        </p:spPr>
        <p:txBody>
          <a:bodyPr/>
          <a:lstStyle/>
          <a:p>
            <a:fld id="{2265B46F-4AAB-4D13-A2CA-EEB2ED788A56}" type="slidenum">
              <a:rPr lang="en-US" altLang="ja-JP" smtClean="0">
                <a:ea typeface="ＭＳ Ｐゴシック" charset="-128"/>
              </a:rPr>
              <a:pPr/>
              <a:t>79</a:t>
            </a:fld>
            <a:endParaRPr lang="en-US" altLang="ja-JP" dirty="0"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102</a:t>
            </a:fld>
            <a:endParaRPr lang="en-US" altLang="ja-JP"/>
          </a:p>
        </p:txBody>
      </p:sp>
    </p:spTree>
    <p:extLst>
      <p:ext uri="{BB962C8B-B14F-4D97-AF65-F5344CB8AC3E}">
        <p14:creationId xmlns:p14="http://schemas.microsoft.com/office/powerpoint/2010/main" val="1307854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103</a:t>
            </a:fld>
            <a:endParaRPr lang="en-US" altLang="ja-JP"/>
          </a:p>
        </p:txBody>
      </p:sp>
    </p:spTree>
    <p:extLst>
      <p:ext uri="{BB962C8B-B14F-4D97-AF65-F5344CB8AC3E}">
        <p14:creationId xmlns:p14="http://schemas.microsoft.com/office/powerpoint/2010/main" val="1307854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105</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EA72BD-9F2E-413B-8920-3406F58D3013}" type="slidenum">
              <a:rPr lang="ja-JP" altLang="en-US" smtClean="0">
                <a:solidFill>
                  <a:prstClr val="black"/>
                </a:solidFill>
              </a:rPr>
              <a:pPr/>
              <a:t>108</a:t>
            </a:fld>
            <a:endParaRPr lang="ja-JP" altLang="en-US">
              <a:solidFill>
                <a:prstClr val="black"/>
              </a:solidFill>
            </a:endParaRPr>
          </a:p>
        </p:txBody>
      </p:sp>
    </p:spTree>
    <p:extLst>
      <p:ext uri="{BB962C8B-B14F-4D97-AF65-F5344CB8AC3E}">
        <p14:creationId xmlns:p14="http://schemas.microsoft.com/office/powerpoint/2010/main" val="2617081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110</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111</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6</a:t>
            </a:fld>
            <a:endParaRPr lang="en-US" altLang="ja-JP">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9613" y="744538"/>
            <a:ext cx="5387975" cy="373062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113</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714375" y="744538"/>
            <a:ext cx="5381625" cy="3725862"/>
          </a:xfrm>
          <a:noFill/>
          <a:ln>
            <a:solidFill>
              <a:srgbClr val="000000"/>
            </a:solidFill>
            <a:miter lim="800000"/>
            <a:headEnd/>
            <a:tailEnd/>
          </a:ln>
        </p:spPr>
      </p:sp>
      <p:sp>
        <p:nvSpPr>
          <p:cNvPr id="38915" name="Rectangle 3"/>
          <p:cNvSpPr>
            <a:spLocks noGrp="1" noChangeArrowheads="1"/>
          </p:cNvSpPr>
          <p:nvPr>
            <p:ph type="body" idx="1"/>
          </p:nvPr>
        </p:nvSpPr>
        <p:spPr bwMode="auto">
          <a:xfrm>
            <a:off x="681206" y="4721239"/>
            <a:ext cx="5444806" cy="4475162"/>
          </a:xfrm>
          <a:noFill/>
        </p:spPr>
        <p:txBody>
          <a:bodyPr wrap="square" numCol="1" anchor="t" anchorCtr="0" compatLnSpc="1">
            <a:prstTxWarp prst="textNoShape">
              <a:avLst/>
            </a:prstTxWarp>
          </a:bodyPr>
          <a:lstStyle/>
          <a:p>
            <a:pPr eaLnBrk="1" hangingPunct="1"/>
            <a:endParaRPr lang="ja-JP" altLang="ja-JP" dirty="0" smtClean="0">
              <a:ea typeface="ＭＳ Ｐ明朝"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78B252-E54B-4364-8152-66D2E8EA868D}" type="slidenum">
              <a:rPr lang="en-US" altLang="ja-JP">
                <a:solidFill>
                  <a:prstClr val="black"/>
                </a:solidFill>
              </a:rPr>
              <a:pPr>
                <a:defRPr/>
              </a:pPr>
              <a:t>119</a:t>
            </a:fld>
            <a:endParaRPr lang="en-US" altLang="ja-JP">
              <a:solidFill>
                <a:prstClr val="black"/>
              </a:solidFill>
            </a:endParaRPr>
          </a:p>
        </p:txBody>
      </p:sp>
      <p:sp>
        <p:nvSpPr>
          <p:cNvPr id="7171" name="Rectangle 2"/>
          <p:cNvSpPr>
            <a:spLocks noGrp="1" noRot="1" noChangeAspect="1" noChangeArrowheads="1" noTextEdit="1"/>
          </p:cNvSpPr>
          <p:nvPr>
            <p:ph type="sldImg"/>
          </p:nvPr>
        </p:nvSpPr>
        <p:spPr bwMode="auto">
          <a:xfrm>
            <a:off x="711200" y="742950"/>
            <a:ext cx="5386388" cy="3729038"/>
          </a:xfrm>
          <a:noFill/>
          <a:ln>
            <a:solidFill>
              <a:srgbClr val="000000"/>
            </a:solidFill>
            <a:miter lim="800000"/>
            <a:headEnd/>
            <a:tailEnd/>
          </a:ln>
        </p:spPr>
      </p:sp>
      <p:sp>
        <p:nvSpPr>
          <p:cNvPr id="7172" name="Rectangle 3"/>
          <p:cNvSpPr>
            <a:spLocks noGrp="1" noChangeArrowheads="1"/>
          </p:cNvSpPr>
          <p:nvPr>
            <p:ph type="body" idx="1"/>
          </p:nvPr>
        </p:nvSpPr>
        <p:spPr bwMode="auto">
          <a:xfrm>
            <a:off x="681201" y="4721229"/>
            <a:ext cx="5444806" cy="4475163"/>
          </a:xfrm>
          <a:noFill/>
        </p:spPr>
        <p:txBody>
          <a:bodyPr wrap="square" numCol="1" anchor="t" anchorCtr="0" compatLnSpc="1">
            <a:prstTxWarp prst="textNoShape">
              <a:avLst/>
            </a:prstTxWarp>
          </a:bodyPr>
          <a:lstStyle/>
          <a:p>
            <a:pPr eaLnBrk="1" hangingPunct="1">
              <a:spcBef>
                <a:spcPct val="0"/>
              </a:spcBef>
            </a:pPr>
            <a:endParaRPr lang="ja-JP" altLang="ja-JP" dirty="0" smtClean="0">
              <a:ea typeface="ＭＳ Ｐ明朝"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83212" cy="3727450"/>
          </a:xfrm>
        </p:spPr>
      </p:sp>
      <p:sp>
        <p:nvSpPr>
          <p:cNvPr id="3" name="ノート プレースホルダ 2"/>
          <p:cNvSpPr>
            <a:spLocks noGrp="1"/>
          </p:cNvSpPr>
          <p:nvPr>
            <p:ph type="body" idx="1"/>
          </p:nvPr>
        </p:nvSpPr>
        <p:spPr/>
        <p:txBody>
          <a:bodyPr>
            <a:normAutofit/>
          </a:bodyPr>
          <a:lstStyle/>
          <a:p>
            <a:r>
              <a:rPr kumimoji="1" lang="ja-JP" altLang="en-US" dirty="0" smtClean="0"/>
              <a:t>ＷＳ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121</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14375" y="746125"/>
            <a:ext cx="5381625" cy="3725863"/>
          </a:xfrm>
          <a:ln/>
        </p:spPr>
      </p:sp>
      <p:sp>
        <p:nvSpPr>
          <p:cNvPr id="75779" name="Rectangle 3"/>
          <p:cNvSpPr>
            <a:spLocks noGrp="1" noChangeArrowheads="1"/>
          </p:cNvSpPr>
          <p:nvPr>
            <p:ph type="body" idx="1"/>
          </p:nvPr>
        </p:nvSpPr>
        <p:spPr>
          <a:xfrm>
            <a:off x="905089" y="4719640"/>
            <a:ext cx="4997028" cy="4475162"/>
          </a:xfrm>
          <a:noFill/>
          <a:ln/>
        </p:spPr>
        <p:txBody>
          <a:bodyPr/>
          <a:lstStyle/>
          <a:p>
            <a:pPr eaLnBrk="1" hangingPunct="1"/>
            <a:endParaRPr lang="ja-JP" altLang="ja-JP" smtClean="0">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123</a:t>
            </a:fld>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125</a:t>
            </a:fld>
            <a:endParaRPr lang="en-US" altLang="ja-JP"/>
          </a:p>
        </p:txBody>
      </p:sp>
    </p:spTree>
    <p:extLst>
      <p:ext uri="{BB962C8B-B14F-4D97-AF65-F5344CB8AC3E}">
        <p14:creationId xmlns:p14="http://schemas.microsoft.com/office/powerpoint/2010/main" val="2420352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126</a:t>
            </a:fld>
            <a:endParaRPr lang="en-US" altLang="ja-JP"/>
          </a:p>
        </p:txBody>
      </p:sp>
    </p:spTree>
    <p:extLst>
      <p:ext uri="{BB962C8B-B14F-4D97-AF65-F5344CB8AC3E}">
        <p14:creationId xmlns:p14="http://schemas.microsoft.com/office/powerpoint/2010/main" val="1288092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a:xfrm>
            <a:off x="714375" y="746125"/>
            <a:ext cx="5380038" cy="3725863"/>
          </a:xfrm>
          <a:ln/>
        </p:spPr>
      </p:sp>
      <p:sp>
        <p:nvSpPr>
          <p:cNvPr id="839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839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EB3F09D-3A82-4F09-AECB-C5EEBAE0E866}" type="slidenum">
              <a:rPr lang="en-US" altLang="ja-JP" smtClean="0">
                <a:solidFill>
                  <a:srgbClr val="000000"/>
                </a:solidFill>
              </a:rPr>
              <a:pPr eaLnBrk="1" hangingPunct="1"/>
              <a:t>131</a:t>
            </a:fld>
            <a:endParaRPr lang="en-US" altLang="ja-JP"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FB7181-9080-48D8-BDF4-47D3799C57E6}" type="slidenum">
              <a:rPr lang="ja-JP" altLang="en-US" smtClean="0">
                <a:solidFill>
                  <a:prstClr val="black"/>
                </a:solidFill>
              </a:rPr>
              <a:pPr/>
              <a:t>134</a:t>
            </a:fld>
            <a:endParaRPr lang="ja-JP" altLang="en-US">
              <a:solidFill>
                <a:prstClr val="black"/>
              </a:solidFill>
            </a:endParaRPr>
          </a:p>
        </p:txBody>
      </p:sp>
    </p:spTree>
    <p:extLst>
      <p:ext uri="{BB962C8B-B14F-4D97-AF65-F5344CB8AC3E}">
        <p14:creationId xmlns:p14="http://schemas.microsoft.com/office/powerpoint/2010/main" val="875951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136</a:t>
            </a:fld>
            <a:endParaRPr lang="en-US" altLang="ja-JP"/>
          </a:p>
        </p:txBody>
      </p:sp>
    </p:spTree>
    <p:extLst>
      <p:ext uri="{BB962C8B-B14F-4D97-AF65-F5344CB8AC3E}">
        <p14:creationId xmlns:p14="http://schemas.microsoft.com/office/powerpoint/2010/main" val="405251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r>
              <a:rPr kumimoji="1" lang="ja-JP" altLang="en-US" dirty="0" smtClean="0"/>
              <a:t>利用者が選べる←選ぶことへの支援が必要（相談支援専門員）</a:t>
            </a:r>
            <a:endParaRPr kumimoji="1" lang="en-US" altLang="ja-JP" dirty="0" smtClean="0"/>
          </a:p>
          <a:p>
            <a:r>
              <a:rPr kumimoji="1" lang="ja-JP" altLang="en-US" dirty="0" smtClean="0"/>
              <a:t>利用者が選べる→選ばれるサービスとしての質の向上（サービス管理責任者）</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8</a:t>
            </a:fld>
            <a:endParaRPr lang="en-US" altLang="ja-JP">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139</a:t>
            </a:fld>
            <a:endParaRPr lang="en-US" altLang="ja-JP"/>
          </a:p>
        </p:txBody>
      </p:sp>
    </p:spTree>
    <p:extLst>
      <p:ext uri="{BB962C8B-B14F-4D97-AF65-F5344CB8AC3E}">
        <p14:creationId xmlns:p14="http://schemas.microsoft.com/office/powerpoint/2010/main" val="35889441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714375" y="746125"/>
            <a:ext cx="5380038" cy="3725863"/>
          </a:xfrm>
          <a:ln/>
        </p:spPr>
      </p:sp>
      <p:sp>
        <p:nvSpPr>
          <p:cNvPr id="40963"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140</a:t>
            </a:fld>
            <a:endParaRPr lang="en-US" altLang="ja-JP"/>
          </a:p>
        </p:txBody>
      </p:sp>
    </p:spTree>
    <p:extLst>
      <p:ext uri="{BB962C8B-B14F-4D97-AF65-F5344CB8AC3E}">
        <p14:creationId xmlns:p14="http://schemas.microsoft.com/office/powerpoint/2010/main" val="3127311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20C5F5-BAA3-42CD-8770-32C2E4B0B318}" type="slidenum">
              <a:rPr lang="ja-JP" altLang="en-US" smtClean="0">
                <a:solidFill>
                  <a:prstClr val="black"/>
                </a:solidFill>
              </a:rPr>
              <a:pPr/>
              <a:t>144</a:t>
            </a:fld>
            <a:endParaRPr lang="ja-JP" altLang="en-US">
              <a:solidFill>
                <a:prstClr val="black"/>
              </a:solidFill>
            </a:endParaRPr>
          </a:p>
        </p:txBody>
      </p:sp>
    </p:spTree>
    <p:extLst>
      <p:ext uri="{BB962C8B-B14F-4D97-AF65-F5344CB8AC3E}">
        <p14:creationId xmlns:p14="http://schemas.microsoft.com/office/powerpoint/2010/main" val="41444536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145</a:t>
            </a:fld>
            <a:endParaRPr lang="en-US" altLang="ja-JP"/>
          </a:p>
        </p:txBody>
      </p:sp>
    </p:spTree>
    <p:extLst>
      <p:ext uri="{BB962C8B-B14F-4D97-AF65-F5344CB8AC3E}">
        <p14:creationId xmlns:p14="http://schemas.microsoft.com/office/powerpoint/2010/main" val="61645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885" indent="-285725" eaLnBrk="0" hangingPunct="0">
              <a:spcBef>
                <a:spcPct val="30000"/>
              </a:spcBef>
              <a:defRPr kumimoji="1" sz="1200">
                <a:solidFill>
                  <a:schemeClr val="tx1"/>
                </a:solidFill>
                <a:latin typeface="Calibri" pitchFamily="34" charset="0"/>
                <a:ea typeface="ＭＳ Ｐゴシック" pitchFamily="50" charset="-128"/>
              </a:defRPr>
            </a:lvl2pPr>
            <a:lvl3pPr marL="1142901" indent="-228580" eaLnBrk="0" hangingPunct="0">
              <a:spcBef>
                <a:spcPct val="30000"/>
              </a:spcBef>
              <a:defRPr kumimoji="1" sz="1200">
                <a:solidFill>
                  <a:schemeClr val="tx1"/>
                </a:solidFill>
                <a:latin typeface="Calibri" pitchFamily="34" charset="0"/>
                <a:ea typeface="ＭＳ Ｐゴシック" pitchFamily="50" charset="-128"/>
              </a:defRPr>
            </a:lvl3pPr>
            <a:lvl4pPr marL="1600062" indent="-228580" eaLnBrk="0" hangingPunct="0">
              <a:spcBef>
                <a:spcPct val="30000"/>
              </a:spcBef>
              <a:defRPr kumimoji="1" sz="1200">
                <a:solidFill>
                  <a:schemeClr val="tx1"/>
                </a:solidFill>
                <a:latin typeface="Calibri" pitchFamily="34" charset="0"/>
                <a:ea typeface="ＭＳ Ｐゴシック" pitchFamily="50" charset="-128"/>
              </a:defRPr>
            </a:lvl4pPr>
            <a:lvl5pPr marL="2057222" indent="-228580" eaLnBrk="0" hangingPunct="0">
              <a:spcBef>
                <a:spcPct val="30000"/>
              </a:spcBef>
              <a:defRPr kumimoji="1" sz="1200">
                <a:solidFill>
                  <a:schemeClr val="tx1"/>
                </a:solidFill>
                <a:latin typeface="Calibri" pitchFamily="34" charset="0"/>
                <a:ea typeface="ＭＳ Ｐゴシック" pitchFamily="50" charset="-128"/>
              </a:defRPr>
            </a:lvl5pPr>
            <a:lvl6pPr marL="2514382" indent="-2285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543" indent="-2285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703" indent="-2285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864" indent="-22858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FA951047-6A95-40F0-BCB0-86F321D4214A}" type="slidenum">
              <a:rPr lang="en-US" altLang="ja-JP" smtClean="0">
                <a:solidFill>
                  <a:srgbClr val="000000"/>
                </a:solidFill>
                <a:latin typeface="Arial" pitchFamily="34" charset="0"/>
              </a:rPr>
              <a:pPr eaLnBrk="1" hangingPunct="1">
                <a:spcBef>
                  <a:spcPct val="0"/>
                </a:spcBef>
              </a:pPr>
              <a:t>9</a:t>
            </a:fld>
            <a:endParaRPr lang="en-US" altLang="ja-JP" smtClean="0">
              <a:solidFill>
                <a:srgbClr val="000000"/>
              </a:solidFill>
              <a:latin typeface="Arial" pitchFamily="34" charset="0"/>
            </a:endParaRPr>
          </a:p>
        </p:txBody>
      </p:sp>
      <p:sp>
        <p:nvSpPr>
          <p:cNvPr id="74755" name="Rectangle 2"/>
          <p:cNvSpPr>
            <a:spLocks noGrp="1" noRot="1" noChangeAspect="1" noChangeArrowheads="1" noTextEdit="1"/>
          </p:cNvSpPr>
          <p:nvPr>
            <p:ph type="sldImg"/>
          </p:nvPr>
        </p:nvSpPr>
        <p:spPr bwMode="auto">
          <a:xfrm>
            <a:off x="715963" y="747713"/>
            <a:ext cx="537845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a:xfrm>
            <a:off x="680720" y="4721187"/>
            <a:ext cx="5445760" cy="4470977"/>
          </a:xfrm>
        </p:spPr>
        <p:txBody>
          <a:bodyPr/>
          <a:lstStyle/>
          <a:p>
            <a:pPr eaLnBrk="1" hangingPunct="1">
              <a:defRPr/>
            </a:pPr>
            <a:r>
              <a:rPr lang="ja-JP" altLang="en-US" dirty="0" smtClean="0"/>
              <a:t>総合支援法に移行するまでの間、早期に改正が必要な制度へ対応するための措置（つなぎ法）</a:t>
            </a:r>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15963" y="746125"/>
            <a:ext cx="5378450" cy="3724275"/>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基本理念に共生社会の実現を明記</a:t>
            </a:r>
          </a:p>
        </p:txBody>
      </p:sp>
      <p:sp>
        <p:nvSpPr>
          <p:cNvPr id="41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603FFB-232E-4F37-9469-10D25BA7261C}" type="slidenum">
              <a:rPr lang="ja-JP" altLang="en-US" smtClean="0">
                <a:solidFill>
                  <a:prstClr val="black"/>
                </a:solidFill>
              </a:rPr>
              <a:pPr/>
              <a:t>10</a:t>
            </a:fld>
            <a:endParaRPr lang="ja-JP" alt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11</a:t>
            </a:fld>
            <a:endParaRPr lang="en-US" altLang="ja-JP"/>
          </a:p>
        </p:txBody>
      </p:sp>
    </p:spTree>
    <p:extLst>
      <p:ext uri="{BB962C8B-B14F-4D97-AF65-F5344CB8AC3E}">
        <p14:creationId xmlns:p14="http://schemas.microsoft.com/office/powerpoint/2010/main" val="144627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138588-1A66-4117-9737-7FFBC6A6A66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38755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32625-4A0B-43ED-BF57-206EC35F920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057585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9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9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08230A-A128-41BA-A69B-0DDBE9BC4D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529328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95300" y="1600200"/>
            <a:ext cx="89154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5300" y="3938648"/>
            <a:ext cx="89154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1ED78C-4FEC-4A07-9660-CFE3617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93086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9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7112" indent="0" algn="ctr">
              <a:buNone/>
              <a:defRPr/>
            </a:lvl2pPr>
            <a:lvl3pPr marL="914224" indent="0" algn="ctr">
              <a:buNone/>
              <a:defRPr/>
            </a:lvl3pPr>
            <a:lvl4pPr marL="1371336" indent="0" algn="ctr">
              <a:buNone/>
              <a:defRPr/>
            </a:lvl4pPr>
            <a:lvl5pPr marL="1828448" indent="0" algn="ctr">
              <a:buNone/>
              <a:defRPr/>
            </a:lvl5pPr>
            <a:lvl6pPr marL="2285561" indent="0" algn="ctr">
              <a:buNone/>
              <a:defRPr/>
            </a:lvl6pPr>
            <a:lvl7pPr marL="2742674" indent="0" algn="ctr">
              <a:buNone/>
              <a:defRPr/>
            </a:lvl7pPr>
            <a:lvl8pPr marL="3199784" indent="0" algn="ctr">
              <a:buNone/>
              <a:defRPr/>
            </a:lvl8pPr>
            <a:lvl9pPr marL="3656897"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D0776-07AC-46CA-87BF-E2184DC65D4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2541627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E148A3-2F01-468B-97F2-DB9D07A916C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238622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12" indent="0">
              <a:buNone/>
              <a:defRPr sz="1800"/>
            </a:lvl2pPr>
            <a:lvl3pPr marL="914224" indent="0">
              <a:buNone/>
              <a:defRPr sz="1600"/>
            </a:lvl3pPr>
            <a:lvl4pPr marL="1371336" indent="0">
              <a:buNone/>
              <a:defRPr sz="1400"/>
            </a:lvl4pPr>
            <a:lvl5pPr marL="1828448" indent="0">
              <a:buNone/>
              <a:defRPr sz="1400"/>
            </a:lvl5pPr>
            <a:lvl6pPr marL="2285561" indent="0">
              <a:buNone/>
              <a:defRPr sz="1400"/>
            </a:lvl6pPr>
            <a:lvl7pPr marL="2742674" indent="0">
              <a:buNone/>
              <a:defRPr sz="1400"/>
            </a:lvl7pPr>
            <a:lvl8pPr marL="3199784" indent="0">
              <a:buNone/>
              <a:defRPr sz="1400"/>
            </a:lvl8pPr>
            <a:lvl9pPr marL="3656897"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27D2C-C156-4854-8ED5-B498825477F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7045383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7429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F46C3-8D9C-4133-B0C6-BB6084F292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732864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12" indent="0">
              <a:buNone/>
              <a:defRPr sz="2000" b="1"/>
            </a:lvl2pPr>
            <a:lvl3pPr marL="914224" indent="0">
              <a:buNone/>
              <a:defRPr sz="1800" b="1"/>
            </a:lvl3pPr>
            <a:lvl4pPr marL="1371336" indent="0">
              <a:buNone/>
              <a:defRPr sz="1600" b="1"/>
            </a:lvl4pPr>
            <a:lvl5pPr marL="1828448" indent="0">
              <a:buNone/>
              <a:defRPr sz="1600" b="1"/>
            </a:lvl5pPr>
            <a:lvl6pPr marL="2285561" indent="0">
              <a:buNone/>
              <a:defRPr sz="1600" b="1"/>
            </a:lvl6pPr>
            <a:lvl7pPr marL="2742674" indent="0">
              <a:buNone/>
              <a:defRPr sz="1600" b="1"/>
            </a:lvl7pPr>
            <a:lvl8pPr marL="3199784" indent="0">
              <a:buNone/>
              <a:defRPr sz="1600" b="1"/>
            </a:lvl8pPr>
            <a:lvl9pPr marL="3656897"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12" indent="0">
              <a:buNone/>
              <a:defRPr sz="2000" b="1"/>
            </a:lvl2pPr>
            <a:lvl3pPr marL="914224" indent="0">
              <a:buNone/>
              <a:defRPr sz="1800" b="1"/>
            </a:lvl3pPr>
            <a:lvl4pPr marL="1371336" indent="0">
              <a:buNone/>
              <a:defRPr sz="1600" b="1"/>
            </a:lvl4pPr>
            <a:lvl5pPr marL="1828448" indent="0">
              <a:buNone/>
              <a:defRPr sz="1600" b="1"/>
            </a:lvl5pPr>
            <a:lvl6pPr marL="2285561" indent="0">
              <a:buNone/>
              <a:defRPr sz="1600" b="1"/>
            </a:lvl6pPr>
            <a:lvl7pPr marL="2742674" indent="0">
              <a:buNone/>
              <a:defRPr sz="1600" b="1"/>
            </a:lvl7pPr>
            <a:lvl8pPr marL="3199784" indent="0">
              <a:buNone/>
              <a:defRPr sz="1600" b="1"/>
            </a:lvl8pPr>
            <a:lvl9pPr marL="3656897"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4296C0-752C-4DDD-9B9E-713DCEDA167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325339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1E34FC-85E2-42F8-A291-9841FE233C8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44901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5DBC96-1DB8-4B93-B21F-95C4ECA2D59D}"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1678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2" indent="0">
              <a:buNone/>
              <a:defRPr sz="1200"/>
            </a:lvl2pPr>
            <a:lvl3pPr marL="914224" indent="0">
              <a:buNone/>
              <a:defRPr sz="1000"/>
            </a:lvl3pPr>
            <a:lvl4pPr marL="1371336" indent="0">
              <a:buNone/>
              <a:defRPr sz="900"/>
            </a:lvl4pPr>
            <a:lvl5pPr marL="1828448" indent="0">
              <a:buNone/>
              <a:defRPr sz="900"/>
            </a:lvl5pPr>
            <a:lvl6pPr marL="2285561" indent="0">
              <a:buNone/>
              <a:defRPr sz="900"/>
            </a:lvl6pPr>
            <a:lvl7pPr marL="2742674" indent="0">
              <a:buNone/>
              <a:defRPr sz="900"/>
            </a:lvl7pPr>
            <a:lvl8pPr marL="3199784" indent="0">
              <a:buNone/>
              <a:defRPr sz="900"/>
            </a:lvl8pPr>
            <a:lvl9pPr marL="3656897"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259C74-97F6-455F-BE4B-C577A80A4DC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537037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6"/>
            <a:ext cx="5943600" cy="4114800"/>
          </a:xfrm>
        </p:spPr>
        <p:txBody>
          <a:bodyPr/>
          <a:lstStyle>
            <a:lvl1pPr marL="0" indent="0">
              <a:buNone/>
              <a:defRPr sz="3200"/>
            </a:lvl1pPr>
            <a:lvl2pPr marL="457112" indent="0">
              <a:buNone/>
              <a:defRPr sz="2800"/>
            </a:lvl2pPr>
            <a:lvl3pPr marL="914224" indent="0">
              <a:buNone/>
              <a:defRPr sz="2400"/>
            </a:lvl3pPr>
            <a:lvl4pPr marL="1371336" indent="0">
              <a:buNone/>
              <a:defRPr sz="2000"/>
            </a:lvl4pPr>
            <a:lvl5pPr marL="1828448" indent="0">
              <a:buNone/>
              <a:defRPr sz="2000"/>
            </a:lvl5pPr>
            <a:lvl6pPr marL="2285561" indent="0">
              <a:buNone/>
              <a:defRPr sz="2000"/>
            </a:lvl6pPr>
            <a:lvl7pPr marL="2742674" indent="0">
              <a:buNone/>
              <a:defRPr sz="2000"/>
            </a:lvl7pPr>
            <a:lvl8pPr marL="3199784" indent="0">
              <a:buNone/>
              <a:defRPr sz="2000"/>
            </a:lvl8pPr>
            <a:lvl9pPr marL="3656897"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400"/>
            </a:lvl1pPr>
            <a:lvl2pPr marL="457112" indent="0">
              <a:buNone/>
              <a:defRPr sz="1200"/>
            </a:lvl2pPr>
            <a:lvl3pPr marL="914224" indent="0">
              <a:buNone/>
              <a:defRPr sz="1000"/>
            </a:lvl3pPr>
            <a:lvl4pPr marL="1371336" indent="0">
              <a:buNone/>
              <a:defRPr sz="900"/>
            </a:lvl4pPr>
            <a:lvl5pPr marL="1828448" indent="0">
              <a:buNone/>
              <a:defRPr sz="900"/>
            </a:lvl5pPr>
            <a:lvl6pPr marL="2285561" indent="0">
              <a:buNone/>
              <a:defRPr sz="900"/>
            </a:lvl6pPr>
            <a:lvl7pPr marL="2742674" indent="0">
              <a:buNone/>
              <a:defRPr sz="900"/>
            </a:lvl7pPr>
            <a:lvl8pPr marL="3199784" indent="0">
              <a:buNone/>
              <a:defRPr sz="900"/>
            </a:lvl8pPr>
            <a:lvl9pPr marL="3656897"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31DE0C-AF71-4A5A-8FC6-63899FD7ED2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7796381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820B10-E208-4EB2-98CE-65046AEE33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019637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42952" y="609600"/>
            <a:ext cx="6149975"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AD16CB-16E3-41D8-AAB0-BF02E8EB859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05800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00" y="6245226"/>
            <a:ext cx="2311400" cy="476250"/>
          </a:xfrm>
        </p:spPr>
        <p:txBody>
          <a:bodyPr/>
          <a:lstStyle>
            <a:lvl1pPr>
              <a:defRPr/>
            </a:lvl1pPr>
          </a:lstStyle>
          <a:p>
            <a:pPr>
              <a:defRPr/>
            </a:pPr>
            <a:endParaRPr lang="en-US" altLang="ja-JP">
              <a:solidFill>
                <a:srgbClr val="000000"/>
              </a:solidFill>
            </a:endParaRPr>
          </a:p>
        </p:txBody>
      </p:sp>
      <p:sp>
        <p:nvSpPr>
          <p:cNvPr id="4" name="フッター プレースホルダ 3"/>
          <p:cNvSpPr>
            <a:spLocks noGrp="1"/>
          </p:cNvSpPr>
          <p:nvPr>
            <p:ph type="ftr" sz="quarter" idx="11"/>
          </p:nvPr>
        </p:nvSpPr>
        <p:spPr>
          <a:xfrm>
            <a:off x="3384550" y="6245226"/>
            <a:ext cx="3136900" cy="476250"/>
          </a:xfrm>
        </p:spPr>
        <p:txBody>
          <a:bodyPr/>
          <a:lstStyle>
            <a:lvl1pPr>
              <a:defRPr/>
            </a:lvl1pPr>
          </a:lstStyle>
          <a:p>
            <a:pPr>
              <a:defRPr/>
            </a:pPr>
            <a:endParaRPr lang="en-US" altLang="ja-JP">
              <a:solidFill>
                <a:srgbClr val="000000"/>
              </a:solidFill>
            </a:endParaRPr>
          </a:p>
        </p:txBody>
      </p:sp>
      <p:sp>
        <p:nvSpPr>
          <p:cNvPr id="5" name="スライド番号プレースホルダ 4"/>
          <p:cNvSpPr>
            <a:spLocks noGrp="1"/>
          </p:cNvSpPr>
          <p:nvPr>
            <p:ph type="sldNum" sz="quarter" idx="12"/>
          </p:nvPr>
        </p:nvSpPr>
        <p:spPr>
          <a:xfrm>
            <a:off x="7683501" y="6624639"/>
            <a:ext cx="2311400" cy="476250"/>
          </a:xfrm>
        </p:spPr>
        <p:txBody>
          <a:bodyPr/>
          <a:lstStyle>
            <a:lvl1pPr>
              <a:defRPr/>
            </a:lvl1pPr>
          </a:lstStyle>
          <a:p>
            <a:pPr>
              <a:defRPr/>
            </a:pPr>
            <a:fld id="{A6400CC3-7BE3-4B92-89A7-B0F66E7B88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96129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74" y="2130536"/>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23218924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4523157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011"/>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3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34925299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7"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9"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61078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4"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4207083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9687728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0938709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2" y="27307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2" y="1435111"/>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41915931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31609965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26165322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6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1" y="27466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38858082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41839276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77" y="609600"/>
            <a:ext cx="8420101"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30778590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DA0E01F-102F-43DC-85C9-13EC88F4599C}"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02964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B8AF27B-1364-475C-B13A-2C8396CCC19F}"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58348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F4C3BD2-2270-432B-AB84-AA8A95236C27}"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15932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D9CB00D-9321-4E3F-BCB0-ABF4227875A5}"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75454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1DFAC30-114A-435A-BCC8-73AAFA65A732}"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5422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4C965C8-8D24-462D-ADF1-6BCB019FD637}"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69232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092595-45B2-4F07-9F34-4EBA597F98A9}"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9923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19D05C2-4807-4A6F-A0BB-E7BAEC563ECE}"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5635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92EC38-C943-43B0-93E6-3FC0E3BE429E}"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59800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AF5832-FB38-4947-8109-10ECCFBA99BF}"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4978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B326B70-7714-4F58-BB86-0EC96F7DD1F4}" type="datetime1">
              <a:rPr lang="ja-JP" altLang="en-US" smtClean="0">
                <a:solidFill>
                  <a:prstClr val="black">
                    <a:tint val="75000"/>
                  </a:prstClr>
                </a:solidFill>
              </a:rPr>
              <a:pPr/>
              <a:t>2017/8/29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40684E-F53A-4539-9688-3036CC7082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2406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03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22"/>
            <a:ext cx="8420100"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03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22"/>
            <a:ext cx="8420100"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3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3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3"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9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7112" indent="0" algn="ctr">
              <a:buNone/>
              <a:defRPr/>
            </a:lvl2pPr>
            <a:lvl3pPr marL="914224" indent="0" algn="ctr">
              <a:buNone/>
              <a:defRPr/>
            </a:lvl3pPr>
            <a:lvl4pPr marL="1371336" indent="0" algn="ctr">
              <a:buNone/>
              <a:defRPr/>
            </a:lvl4pPr>
            <a:lvl5pPr marL="1828448" indent="0" algn="ctr">
              <a:buNone/>
              <a:defRPr/>
            </a:lvl5pPr>
            <a:lvl6pPr marL="2285561" indent="0" algn="ctr">
              <a:buNone/>
              <a:defRPr/>
            </a:lvl6pPr>
            <a:lvl7pPr marL="2742674" indent="0" algn="ctr">
              <a:buNone/>
              <a:defRPr/>
            </a:lvl7pPr>
            <a:lvl8pPr marL="3199784" indent="0" algn="ctr">
              <a:buNone/>
              <a:defRPr/>
            </a:lvl8pPr>
            <a:lvl9pPr marL="3656897"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D0776-07AC-46CA-87BF-E2184DC65D4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15876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E148A3-2F01-468B-97F2-DB9D07A916C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165425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12" indent="0">
              <a:buNone/>
              <a:defRPr sz="1800"/>
            </a:lvl2pPr>
            <a:lvl3pPr marL="914224" indent="0">
              <a:buNone/>
              <a:defRPr sz="1600"/>
            </a:lvl3pPr>
            <a:lvl4pPr marL="1371336" indent="0">
              <a:buNone/>
              <a:defRPr sz="1400"/>
            </a:lvl4pPr>
            <a:lvl5pPr marL="1828448" indent="0">
              <a:buNone/>
              <a:defRPr sz="1400"/>
            </a:lvl5pPr>
            <a:lvl6pPr marL="2285561" indent="0">
              <a:buNone/>
              <a:defRPr sz="1400"/>
            </a:lvl6pPr>
            <a:lvl7pPr marL="2742674" indent="0">
              <a:buNone/>
              <a:defRPr sz="1400"/>
            </a:lvl7pPr>
            <a:lvl8pPr marL="3199784" indent="0">
              <a:buNone/>
              <a:defRPr sz="1400"/>
            </a:lvl8pPr>
            <a:lvl9pPr marL="3656897"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27D2C-C156-4854-8ED5-B498825477F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86786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7429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F46C3-8D9C-4133-B0C6-BB6084F292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4936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12" indent="0">
              <a:buNone/>
              <a:defRPr sz="2000" b="1"/>
            </a:lvl2pPr>
            <a:lvl3pPr marL="914224" indent="0">
              <a:buNone/>
              <a:defRPr sz="1800" b="1"/>
            </a:lvl3pPr>
            <a:lvl4pPr marL="1371336" indent="0">
              <a:buNone/>
              <a:defRPr sz="1600" b="1"/>
            </a:lvl4pPr>
            <a:lvl5pPr marL="1828448" indent="0">
              <a:buNone/>
              <a:defRPr sz="1600" b="1"/>
            </a:lvl5pPr>
            <a:lvl6pPr marL="2285561" indent="0">
              <a:buNone/>
              <a:defRPr sz="1600" b="1"/>
            </a:lvl6pPr>
            <a:lvl7pPr marL="2742674" indent="0">
              <a:buNone/>
              <a:defRPr sz="1600" b="1"/>
            </a:lvl7pPr>
            <a:lvl8pPr marL="3199784" indent="0">
              <a:buNone/>
              <a:defRPr sz="1600" b="1"/>
            </a:lvl8pPr>
            <a:lvl9pPr marL="3656897"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12" indent="0">
              <a:buNone/>
              <a:defRPr sz="2000" b="1"/>
            </a:lvl2pPr>
            <a:lvl3pPr marL="914224" indent="0">
              <a:buNone/>
              <a:defRPr sz="1800" b="1"/>
            </a:lvl3pPr>
            <a:lvl4pPr marL="1371336" indent="0">
              <a:buNone/>
              <a:defRPr sz="1600" b="1"/>
            </a:lvl4pPr>
            <a:lvl5pPr marL="1828448" indent="0">
              <a:buNone/>
              <a:defRPr sz="1600" b="1"/>
            </a:lvl5pPr>
            <a:lvl6pPr marL="2285561" indent="0">
              <a:buNone/>
              <a:defRPr sz="1600" b="1"/>
            </a:lvl6pPr>
            <a:lvl7pPr marL="2742674" indent="0">
              <a:buNone/>
              <a:defRPr sz="1600" b="1"/>
            </a:lvl7pPr>
            <a:lvl8pPr marL="3199784" indent="0">
              <a:buNone/>
              <a:defRPr sz="1600" b="1"/>
            </a:lvl8pPr>
            <a:lvl9pPr marL="3656897"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4296C0-752C-4DDD-9B9E-713DCEDA167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277812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1E34FC-85E2-42F8-A291-9841FE233C8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10629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5DBC96-1DB8-4B93-B21F-95C4ECA2D59D}"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7689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2" indent="0">
              <a:buNone/>
              <a:defRPr sz="1200"/>
            </a:lvl2pPr>
            <a:lvl3pPr marL="914224" indent="0">
              <a:buNone/>
              <a:defRPr sz="1000"/>
            </a:lvl3pPr>
            <a:lvl4pPr marL="1371336" indent="0">
              <a:buNone/>
              <a:defRPr sz="900"/>
            </a:lvl4pPr>
            <a:lvl5pPr marL="1828448" indent="0">
              <a:buNone/>
              <a:defRPr sz="900"/>
            </a:lvl5pPr>
            <a:lvl6pPr marL="2285561" indent="0">
              <a:buNone/>
              <a:defRPr sz="900"/>
            </a:lvl6pPr>
            <a:lvl7pPr marL="2742674" indent="0">
              <a:buNone/>
              <a:defRPr sz="900"/>
            </a:lvl7pPr>
            <a:lvl8pPr marL="3199784" indent="0">
              <a:buNone/>
              <a:defRPr sz="900"/>
            </a:lvl8pPr>
            <a:lvl9pPr marL="3656897"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259C74-97F6-455F-BE4B-C577A80A4DC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07250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6"/>
            <a:ext cx="5943600" cy="4114800"/>
          </a:xfrm>
        </p:spPr>
        <p:txBody>
          <a:bodyPr/>
          <a:lstStyle>
            <a:lvl1pPr marL="0" indent="0">
              <a:buNone/>
              <a:defRPr sz="3200"/>
            </a:lvl1pPr>
            <a:lvl2pPr marL="457112" indent="0">
              <a:buNone/>
              <a:defRPr sz="2800"/>
            </a:lvl2pPr>
            <a:lvl3pPr marL="914224" indent="0">
              <a:buNone/>
              <a:defRPr sz="2400"/>
            </a:lvl3pPr>
            <a:lvl4pPr marL="1371336" indent="0">
              <a:buNone/>
              <a:defRPr sz="2000"/>
            </a:lvl4pPr>
            <a:lvl5pPr marL="1828448" indent="0">
              <a:buNone/>
              <a:defRPr sz="2000"/>
            </a:lvl5pPr>
            <a:lvl6pPr marL="2285561" indent="0">
              <a:buNone/>
              <a:defRPr sz="2000"/>
            </a:lvl6pPr>
            <a:lvl7pPr marL="2742674" indent="0">
              <a:buNone/>
              <a:defRPr sz="2000"/>
            </a:lvl7pPr>
            <a:lvl8pPr marL="3199784" indent="0">
              <a:buNone/>
              <a:defRPr sz="2000"/>
            </a:lvl8pPr>
            <a:lvl9pPr marL="3656897"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400"/>
            </a:lvl1pPr>
            <a:lvl2pPr marL="457112" indent="0">
              <a:buNone/>
              <a:defRPr sz="1200"/>
            </a:lvl2pPr>
            <a:lvl3pPr marL="914224" indent="0">
              <a:buNone/>
              <a:defRPr sz="1000"/>
            </a:lvl3pPr>
            <a:lvl4pPr marL="1371336" indent="0">
              <a:buNone/>
              <a:defRPr sz="900"/>
            </a:lvl4pPr>
            <a:lvl5pPr marL="1828448" indent="0">
              <a:buNone/>
              <a:defRPr sz="900"/>
            </a:lvl5pPr>
            <a:lvl6pPr marL="2285561" indent="0">
              <a:buNone/>
              <a:defRPr sz="900"/>
            </a:lvl6pPr>
            <a:lvl7pPr marL="2742674" indent="0">
              <a:buNone/>
              <a:defRPr sz="900"/>
            </a:lvl7pPr>
            <a:lvl8pPr marL="3199784" indent="0">
              <a:buNone/>
              <a:defRPr sz="900"/>
            </a:lvl8pPr>
            <a:lvl9pPr marL="3656897"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31DE0C-AF71-4A5A-8FC6-63899FD7ED2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89234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820B10-E208-4EB2-98CE-65046AEE33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830337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42952" y="609600"/>
            <a:ext cx="6149975"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AD16CB-16E3-41D8-AAB0-BF02E8EB859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284448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9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7112" indent="0" algn="ctr">
              <a:buNone/>
              <a:defRPr/>
            </a:lvl2pPr>
            <a:lvl3pPr marL="914224" indent="0" algn="ctr">
              <a:buNone/>
              <a:defRPr/>
            </a:lvl3pPr>
            <a:lvl4pPr marL="1371336" indent="0" algn="ctr">
              <a:buNone/>
              <a:defRPr/>
            </a:lvl4pPr>
            <a:lvl5pPr marL="1828448" indent="0" algn="ctr">
              <a:buNone/>
              <a:defRPr/>
            </a:lvl5pPr>
            <a:lvl6pPr marL="2285561" indent="0" algn="ctr">
              <a:buNone/>
              <a:defRPr/>
            </a:lvl6pPr>
            <a:lvl7pPr marL="2742674" indent="0" algn="ctr">
              <a:buNone/>
              <a:defRPr/>
            </a:lvl7pPr>
            <a:lvl8pPr marL="3199784" indent="0" algn="ctr">
              <a:buNone/>
              <a:defRPr/>
            </a:lvl8pPr>
            <a:lvl9pPr marL="3656897"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D0776-07AC-46CA-87BF-E2184DC65D4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1027815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E148A3-2F01-468B-97F2-DB9D07A916C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3951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112" indent="0">
              <a:buNone/>
              <a:defRPr sz="1800"/>
            </a:lvl2pPr>
            <a:lvl3pPr marL="914224" indent="0">
              <a:buNone/>
              <a:defRPr sz="1600"/>
            </a:lvl3pPr>
            <a:lvl4pPr marL="1371336" indent="0">
              <a:buNone/>
              <a:defRPr sz="1400"/>
            </a:lvl4pPr>
            <a:lvl5pPr marL="1828448" indent="0">
              <a:buNone/>
              <a:defRPr sz="1400"/>
            </a:lvl5pPr>
            <a:lvl6pPr marL="2285561" indent="0">
              <a:buNone/>
              <a:defRPr sz="1400"/>
            </a:lvl6pPr>
            <a:lvl7pPr marL="2742674" indent="0">
              <a:buNone/>
              <a:defRPr sz="1400"/>
            </a:lvl7pPr>
            <a:lvl8pPr marL="3199784" indent="0">
              <a:buNone/>
              <a:defRPr sz="1400"/>
            </a:lvl8pPr>
            <a:lvl9pPr marL="3656897"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27D2C-C156-4854-8ED5-B498825477F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5745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7429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F46C3-8D9C-4133-B0C6-BB6084F292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51131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12" indent="0">
              <a:buNone/>
              <a:defRPr sz="2000" b="1"/>
            </a:lvl2pPr>
            <a:lvl3pPr marL="914224" indent="0">
              <a:buNone/>
              <a:defRPr sz="1800" b="1"/>
            </a:lvl3pPr>
            <a:lvl4pPr marL="1371336" indent="0">
              <a:buNone/>
              <a:defRPr sz="1600" b="1"/>
            </a:lvl4pPr>
            <a:lvl5pPr marL="1828448" indent="0">
              <a:buNone/>
              <a:defRPr sz="1600" b="1"/>
            </a:lvl5pPr>
            <a:lvl6pPr marL="2285561" indent="0">
              <a:buNone/>
              <a:defRPr sz="1600" b="1"/>
            </a:lvl6pPr>
            <a:lvl7pPr marL="2742674" indent="0">
              <a:buNone/>
              <a:defRPr sz="1600" b="1"/>
            </a:lvl7pPr>
            <a:lvl8pPr marL="3199784" indent="0">
              <a:buNone/>
              <a:defRPr sz="1600" b="1"/>
            </a:lvl8pPr>
            <a:lvl9pPr marL="3656897"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12" indent="0">
              <a:buNone/>
              <a:defRPr sz="2000" b="1"/>
            </a:lvl2pPr>
            <a:lvl3pPr marL="914224" indent="0">
              <a:buNone/>
              <a:defRPr sz="1800" b="1"/>
            </a:lvl3pPr>
            <a:lvl4pPr marL="1371336" indent="0">
              <a:buNone/>
              <a:defRPr sz="1600" b="1"/>
            </a:lvl4pPr>
            <a:lvl5pPr marL="1828448" indent="0">
              <a:buNone/>
              <a:defRPr sz="1600" b="1"/>
            </a:lvl5pPr>
            <a:lvl6pPr marL="2285561" indent="0">
              <a:buNone/>
              <a:defRPr sz="1600" b="1"/>
            </a:lvl6pPr>
            <a:lvl7pPr marL="2742674" indent="0">
              <a:buNone/>
              <a:defRPr sz="1600" b="1"/>
            </a:lvl7pPr>
            <a:lvl8pPr marL="3199784" indent="0">
              <a:buNone/>
              <a:defRPr sz="1600" b="1"/>
            </a:lvl8pPr>
            <a:lvl9pPr marL="3656897"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4296C0-752C-4DDD-9B9E-713DCEDA167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955948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1E34FC-85E2-42F8-A291-9841FE233C8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312670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5DBC96-1DB8-4B93-B21F-95C4ECA2D59D}"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82989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2" indent="0">
              <a:buNone/>
              <a:defRPr sz="1200"/>
            </a:lvl2pPr>
            <a:lvl3pPr marL="914224" indent="0">
              <a:buNone/>
              <a:defRPr sz="1000"/>
            </a:lvl3pPr>
            <a:lvl4pPr marL="1371336" indent="0">
              <a:buNone/>
              <a:defRPr sz="900"/>
            </a:lvl4pPr>
            <a:lvl5pPr marL="1828448" indent="0">
              <a:buNone/>
              <a:defRPr sz="900"/>
            </a:lvl5pPr>
            <a:lvl6pPr marL="2285561" indent="0">
              <a:buNone/>
              <a:defRPr sz="900"/>
            </a:lvl6pPr>
            <a:lvl7pPr marL="2742674" indent="0">
              <a:buNone/>
              <a:defRPr sz="900"/>
            </a:lvl7pPr>
            <a:lvl8pPr marL="3199784" indent="0">
              <a:buNone/>
              <a:defRPr sz="900"/>
            </a:lvl8pPr>
            <a:lvl9pPr marL="3656897"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259C74-97F6-455F-BE4B-C577A80A4DC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20977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6"/>
            <a:ext cx="5943600" cy="4114800"/>
          </a:xfrm>
        </p:spPr>
        <p:txBody>
          <a:bodyPr/>
          <a:lstStyle>
            <a:lvl1pPr marL="0" indent="0">
              <a:buNone/>
              <a:defRPr sz="3200"/>
            </a:lvl1pPr>
            <a:lvl2pPr marL="457112" indent="0">
              <a:buNone/>
              <a:defRPr sz="2800"/>
            </a:lvl2pPr>
            <a:lvl3pPr marL="914224" indent="0">
              <a:buNone/>
              <a:defRPr sz="2400"/>
            </a:lvl3pPr>
            <a:lvl4pPr marL="1371336" indent="0">
              <a:buNone/>
              <a:defRPr sz="2000"/>
            </a:lvl4pPr>
            <a:lvl5pPr marL="1828448" indent="0">
              <a:buNone/>
              <a:defRPr sz="2000"/>
            </a:lvl5pPr>
            <a:lvl6pPr marL="2285561" indent="0">
              <a:buNone/>
              <a:defRPr sz="2000"/>
            </a:lvl6pPr>
            <a:lvl7pPr marL="2742674" indent="0">
              <a:buNone/>
              <a:defRPr sz="2000"/>
            </a:lvl7pPr>
            <a:lvl8pPr marL="3199784" indent="0">
              <a:buNone/>
              <a:defRPr sz="2000"/>
            </a:lvl8pPr>
            <a:lvl9pPr marL="3656897"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400"/>
            </a:lvl1pPr>
            <a:lvl2pPr marL="457112" indent="0">
              <a:buNone/>
              <a:defRPr sz="1200"/>
            </a:lvl2pPr>
            <a:lvl3pPr marL="914224" indent="0">
              <a:buNone/>
              <a:defRPr sz="1000"/>
            </a:lvl3pPr>
            <a:lvl4pPr marL="1371336" indent="0">
              <a:buNone/>
              <a:defRPr sz="900"/>
            </a:lvl4pPr>
            <a:lvl5pPr marL="1828448" indent="0">
              <a:buNone/>
              <a:defRPr sz="900"/>
            </a:lvl5pPr>
            <a:lvl6pPr marL="2285561" indent="0">
              <a:buNone/>
              <a:defRPr sz="900"/>
            </a:lvl6pPr>
            <a:lvl7pPr marL="2742674" indent="0">
              <a:buNone/>
              <a:defRPr sz="900"/>
            </a:lvl7pPr>
            <a:lvl8pPr marL="3199784" indent="0">
              <a:buNone/>
              <a:defRPr sz="900"/>
            </a:lvl8pPr>
            <a:lvl9pPr marL="3656897"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31DE0C-AF71-4A5A-8FC6-63899FD7ED2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46716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820B10-E208-4EB2-98CE-65046AEE33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1222754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42952" y="609600"/>
            <a:ext cx="6149975"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AD16CB-16E3-41D8-AAB0-BF02E8EB859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33610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00" y="6245226"/>
            <a:ext cx="2311400" cy="476250"/>
          </a:xfrm>
        </p:spPr>
        <p:txBody>
          <a:bodyPr/>
          <a:lstStyle>
            <a:lvl1pPr>
              <a:defRPr/>
            </a:lvl1pPr>
          </a:lstStyle>
          <a:p>
            <a:pPr>
              <a:defRPr/>
            </a:pPr>
            <a:endParaRPr lang="en-US" altLang="ja-JP">
              <a:solidFill>
                <a:srgbClr val="000000"/>
              </a:solidFill>
            </a:endParaRPr>
          </a:p>
        </p:txBody>
      </p:sp>
      <p:sp>
        <p:nvSpPr>
          <p:cNvPr id="4" name="フッター プレースホルダ 3"/>
          <p:cNvSpPr>
            <a:spLocks noGrp="1"/>
          </p:cNvSpPr>
          <p:nvPr>
            <p:ph type="ftr" sz="quarter" idx="11"/>
          </p:nvPr>
        </p:nvSpPr>
        <p:spPr>
          <a:xfrm>
            <a:off x="3384550" y="6245226"/>
            <a:ext cx="3136900" cy="476250"/>
          </a:xfrm>
        </p:spPr>
        <p:txBody>
          <a:bodyPr/>
          <a:lstStyle>
            <a:lvl1pPr>
              <a:defRPr/>
            </a:lvl1pPr>
          </a:lstStyle>
          <a:p>
            <a:pPr>
              <a:defRPr/>
            </a:pPr>
            <a:endParaRPr lang="en-US" altLang="ja-JP">
              <a:solidFill>
                <a:srgbClr val="000000"/>
              </a:solidFill>
            </a:endParaRPr>
          </a:p>
        </p:txBody>
      </p:sp>
      <p:sp>
        <p:nvSpPr>
          <p:cNvPr id="5" name="スライド番号プレースホルダ 4"/>
          <p:cNvSpPr>
            <a:spLocks noGrp="1"/>
          </p:cNvSpPr>
          <p:nvPr>
            <p:ph type="sldNum" sz="quarter" idx="12"/>
          </p:nvPr>
        </p:nvSpPr>
        <p:spPr>
          <a:xfrm>
            <a:off x="7683501" y="6624639"/>
            <a:ext cx="2311400" cy="476250"/>
          </a:xfrm>
        </p:spPr>
        <p:txBody>
          <a:bodyPr/>
          <a:lstStyle>
            <a:lvl1pPr>
              <a:defRPr/>
            </a:lvl1pPr>
          </a:lstStyle>
          <a:p>
            <a:pPr>
              <a:defRPr/>
            </a:pPr>
            <a:fld id="{A6400CC3-7BE3-4B92-89A7-B0F66E7B88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48054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576" indent="0" algn="ctr">
              <a:buNone/>
              <a:defRPr>
                <a:solidFill>
                  <a:schemeClr val="tx1">
                    <a:tint val="75000"/>
                  </a:schemeClr>
                </a:solidFill>
              </a:defRPr>
            </a:lvl2pPr>
            <a:lvl3pPr marL="913154" indent="0" algn="ctr">
              <a:buNone/>
              <a:defRPr>
                <a:solidFill>
                  <a:schemeClr val="tx1">
                    <a:tint val="75000"/>
                  </a:schemeClr>
                </a:solidFill>
              </a:defRPr>
            </a:lvl3pPr>
            <a:lvl4pPr marL="1369732" indent="0" algn="ctr">
              <a:buNone/>
              <a:defRPr>
                <a:solidFill>
                  <a:schemeClr val="tx1">
                    <a:tint val="75000"/>
                  </a:schemeClr>
                </a:solidFill>
              </a:defRPr>
            </a:lvl4pPr>
            <a:lvl5pPr marL="1826308" indent="0" algn="ctr">
              <a:buNone/>
              <a:defRPr>
                <a:solidFill>
                  <a:schemeClr val="tx1">
                    <a:tint val="75000"/>
                  </a:schemeClr>
                </a:solidFill>
              </a:defRPr>
            </a:lvl5pPr>
            <a:lvl6pPr marL="2282887" indent="0" algn="ctr">
              <a:buNone/>
              <a:defRPr>
                <a:solidFill>
                  <a:schemeClr val="tx1">
                    <a:tint val="75000"/>
                  </a:schemeClr>
                </a:solidFill>
              </a:defRPr>
            </a:lvl6pPr>
            <a:lvl7pPr marL="2739469" indent="0" algn="ctr">
              <a:buNone/>
              <a:defRPr>
                <a:solidFill>
                  <a:schemeClr val="tx1">
                    <a:tint val="75000"/>
                  </a:schemeClr>
                </a:solidFill>
              </a:defRPr>
            </a:lvl7pPr>
            <a:lvl8pPr marL="3196042" indent="0" algn="ctr">
              <a:buNone/>
              <a:defRPr>
                <a:solidFill>
                  <a:schemeClr val="tx1">
                    <a:tint val="75000"/>
                  </a:schemeClr>
                </a:solidFill>
              </a:defRPr>
            </a:lvl8pPr>
            <a:lvl9pPr marL="3652622"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9BC99DB-6D76-4F60-95AB-30BBF658C1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7845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684EDC7-3869-421D-BB35-1698C2C7976B}"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711015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576" indent="0">
              <a:buNone/>
              <a:defRPr sz="1800">
                <a:solidFill>
                  <a:schemeClr val="tx1">
                    <a:tint val="75000"/>
                  </a:schemeClr>
                </a:solidFill>
              </a:defRPr>
            </a:lvl2pPr>
            <a:lvl3pPr marL="913154" indent="0">
              <a:buNone/>
              <a:defRPr sz="1600">
                <a:solidFill>
                  <a:schemeClr val="tx1">
                    <a:tint val="75000"/>
                  </a:schemeClr>
                </a:solidFill>
              </a:defRPr>
            </a:lvl3pPr>
            <a:lvl4pPr marL="1369732" indent="0">
              <a:buNone/>
              <a:defRPr sz="1400">
                <a:solidFill>
                  <a:schemeClr val="tx1">
                    <a:tint val="75000"/>
                  </a:schemeClr>
                </a:solidFill>
              </a:defRPr>
            </a:lvl4pPr>
            <a:lvl5pPr marL="1826308" indent="0">
              <a:buNone/>
              <a:defRPr sz="1400">
                <a:solidFill>
                  <a:schemeClr val="tx1">
                    <a:tint val="75000"/>
                  </a:schemeClr>
                </a:solidFill>
              </a:defRPr>
            </a:lvl5pPr>
            <a:lvl6pPr marL="2282887" indent="0">
              <a:buNone/>
              <a:defRPr sz="1400">
                <a:solidFill>
                  <a:schemeClr val="tx1">
                    <a:tint val="75000"/>
                  </a:schemeClr>
                </a:solidFill>
              </a:defRPr>
            </a:lvl6pPr>
            <a:lvl7pPr marL="2739469" indent="0">
              <a:buNone/>
              <a:defRPr sz="1400">
                <a:solidFill>
                  <a:schemeClr val="tx1">
                    <a:tint val="75000"/>
                  </a:schemeClr>
                </a:solidFill>
              </a:defRPr>
            </a:lvl7pPr>
            <a:lvl8pPr marL="3196042" indent="0">
              <a:buNone/>
              <a:defRPr sz="1400">
                <a:solidFill>
                  <a:schemeClr val="tx1">
                    <a:tint val="75000"/>
                  </a:schemeClr>
                </a:solidFill>
              </a:defRPr>
            </a:lvl8pPr>
            <a:lvl9pPr marL="3652622"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64D617E-2084-41CC-BF14-E47A0429B03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879440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36576" y="160022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448302" y="160022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AC4DDCF-F256-4D39-B72F-744C5328B48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03067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6576" indent="0">
              <a:buNone/>
              <a:defRPr sz="2000" b="1"/>
            </a:lvl2pPr>
            <a:lvl3pPr marL="913154" indent="0">
              <a:buNone/>
              <a:defRPr sz="1800" b="1"/>
            </a:lvl3pPr>
            <a:lvl4pPr marL="1369732" indent="0">
              <a:buNone/>
              <a:defRPr sz="1600" b="1"/>
            </a:lvl4pPr>
            <a:lvl5pPr marL="1826308" indent="0">
              <a:buNone/>
              <a:defRPr sz="1600" b="1"/>
            </a:lvl5pPr>
            <a:lvl6pPr marL="2282887" indent="0">
              <a:buNone/>
              <a:defRPr sz="1600" b="1"/>
            </a:lvl6pPr>
            <a:lvl7pPr marL="2739469" indent="0">
              <a:buNone/>
              <a:defRPr sz="1600" b="1"/>
            </a:lvl7pPr>
            <a:lvl8pPr marL="3196042" indent="0">
              <a:buNone/>
              <a:defRPr sz="1600" b="1"/>
            </a:lvl8pPr>
            <a:lvl9pPr marL="3652622"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21" y="1535113"/>
            <a:ext cx="4378589" cy="639762"/>
          </a:xfrm>
        </p:spPr>
        <p:txBody>
          <a:bodyPr anchor="b"/>
          <a:lstStyle>
            <a:lvl1pPr marL="0" indent="0">
              <a:buNone/>
              <a:defRPr sz="2400" b="1"/>
            </a:lvl1pPr>
            <a:lvl2pPr marL="456576" indent="0">
              <a:buNone/>
              <a:defRPr sz="2000" b="1"/>
            </a:lvl2pPr>
            <a:lvl3pPr marL="913154" indent="0">
              <a:buNone/>
              <a:defRPr sz="1800" b="1"/>
            </a:lvl3pPr>
            <a:lvl4pPr marL="1369732" indent="0">
              <a:buNone/>
              <a:defRPr sz="1600" b="1"/>
            </a:lvl4pPr>
            <a:lvl5pPr marL="1826308" indent="0">
              <a:buNone/>
              <a:defRPr sz="1600" b="1"/>
            </a:lvl5pPr>
            <a:lvl6pPr marL="2282887" indent="0">
              <a:buNone/>
              <a:defRPr sz="1600" b="1"/>
            </a:lvl6pPr>
            <a:lvl7pPr marL="2739469" indent="0">
              <a:buNone/>
              <a:defRPr sz="1600" b="1"/>
            </a:lvl7pPr>
            <a:lvl8pPr marL="3196042" indent="0">
              <a:buNone/>
              <a:defRPr sz="1600" b="1"/>
            </a:lvl8pPr>
            <a:lvl9pPr marL="3652622"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2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48BE1068-8C9A-4B85-8C9E-F9016B39900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35718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7B5FD0F1-4BE9-41EB-84BC-B51581C691E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34214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1CFA5BA1-A749-4398-BCF8-9F4D8CF1838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0360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85"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9" y="1435103"/>
            <a:ext cx="3259006" cy="4691063"/>
          </a:xfrm>
        </p:spPr>
        <p:txBody>
          <a:bodyPr/>
          <a:lstStyle>
            <a:lvl1pPr marL="0" indent="0">
              <a:buNone/>
              <a:defRPr sz="1400"/>
            </a:lvl1pPr>
            <a:lvl2pPr marL="456576" indent="0">
              <a:buNone/>
              <a:defRPr sz="1200"/>
            </a:lvl2pPr>
            <a:lvl3pPr marL="913154" indent="0">
              <a:buNone/>
              <a:defRPr sz="1000"/>
            </a:lvl3pPr>
            <a:lvl4pPr marL="1369732" indent="0">
              <a:buNone/>
              <a:defRPr sz="1000"/>
            </a:lvl4pPr>
            <a:lvl5pPr marL="1826308" indent="0">
              <a:buNone/>
              <a:defRPr sz="1000"/>
            </a:lvl5pPr>
            <a:lvl6pPr marL="2282887" indent="0">
              <a:buNone/>
              <a:defRPr sz="1000"/>
            </a:lvl6pPr>
            <a:lvl7pPr marL="2739469" indent="0">
              <a:buNone/>
              <a:defRPr sz="1000"/>
            </a:lvl7pPr>
            <a:lvl8pPr marL="3196042" indent="0">
              <a:buNone/>
              <a:defRPr sz="1000"/>
            </a:lvl8pPr>
            <a:lvl9pPr marL="3652622"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446B292-E0E0-47E7-8BD3-C35F1DBCFF2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214355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6"/>
            <a:ext cx="5943600" cy="4114800"/>
          </a:xfrm>
        </p:spPr>
        <p:txBody>
          <a:bodyPr rtlCol="0">
            <a:normAutofit/>
          </a:bodyPr>
          <a:lstStyle>
            <a:lvl1pPr marL="0" indent="0">
              <a:buNone/>
              <a:defRPr sz="3200"/>
            </a:lvl1pPr>
            <a:lvl2pPr marL="456576" indent="0">
              <a:buNone/>
              <a:defRPr sz="2800"/>
            </a:lvl2pPr>
            <a:lvl3pPr marL="913154" indent="0">
              <a:buNone/>
              <a:defRPr sz="2400"/>
            </a:lvl3pPr>
            <a:lvl4pPr marL="1369732" indent="0">
              <a:buNone/>
              <a:defRPr sz="2000"/>
            </a:lvl4pPr>
            <a:lvl5pPr marL="1826308" indent="0">
              <a:buNone/>
              <a:defRPr sz="2000"/>
            </a:lvl5pPr>
            <a:lvl6pPr marL="2282887" indent="0">
              <a:buNone/>
              <a:defRPr sz="2000"/>
            </a:lvl6pPr>
            <a:lvl7pPr marL="2739469" indent="0">
              <a:buNone/>
              <a:defRPr sz="2000"/>
            </a:lvl7pPr>
            <a:lvl8pPr marL="3196042" indent="0">
              <a:buNone/>
              <a:defRPr sz="2000"/>
            </a:lvl8pPr>
            <a:lvl9pPr marL="3652622"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6576" indent="0">
              <a:buNone/>
              <a:defRPr sz="1200"/>
            </a:lvl2pPr>
            <a:lvl3pPr marL="913154" indent="0">
              <a:buNone/>
              <a:defRPr sz="1000"/>
            </a:lvl3pPr>
            <a:lvl4pPr marL="1369732" indent="0">
              <a:buNone/>
              <a:defRPr sz="1000"/>
            </a:lvl4pPr>
            <a:lvl5pPr marL="1826308" indent="0">
              <a:buNone/>
              <a:defRPr sz="1000"/>
            </a:lvl5pPr>
            <a:lvl6pPr marL="2282887" indent="0">
              <a:buNone/>
              <a:defRPr sz="1000"/>
            </a:lvl6pPr>
            <a:lvl7pPr marL="2739469" indent="0">
              <a:buNone/>
              <a:defRPr sz="1000"/>
            </a:lvl7pPr>
            <a:lvl8pPr marL="3196042" indent="0">
              <a:buNone/>
              <a:defRPr sz="1000"/>
            </a:lvl8pPr>
            <a:lvl9pPr marL="3652622" indent="0">
              <a:buNone/>
              <a:defRPr sz="10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9B4315D-5C34-4BC0-84C8-87193A264BE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2696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C8D4782-5A6C-459F-92D1-8140A6C5422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507193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57" y="274643"/>
            <a:ext cx="2414589"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36591" y="274643"/>
            <a:ext cx="7078663"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238E3A5-4DF6-44C9-892D-A7F2DD210ED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8855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3"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77" y="213054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a:p>
        </p:txBody>
      </p:sp>
    </p:spTree>
    <p:extLst>
      <p:ext uri="{BB962C8B-B14F-4D97-AF65-F5344CB8AC3E}">
        <p14:creationId xmlns:p14="http://schemas.microsoft.com/office/powerpoint/2010/main" val="6330997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a:p>
        </p:txBody>
      </p:sp>
    </p:spTree>
    <p:extLst>
      <p:ext uri="{BB962C8B-B14F-4D97-AF65-F5344CB8AC3E}">
        <p14:creationId xmlns:p14="http://schemas.microsoft.com/office/powerpoint/2010/main" val="24005548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01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3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a:p>
        </p:txBody>
      </p:sp>
    </p:spTree>
    <p:extLst>
      <p:ext uri="{BB962C8B-B14F-4D97-AF65-F5344CB8AC3E}">
        <p14:creationId xmlns:p14="http://schemas.microsoft.com/office/powerpoint/2010/main" val="840683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7"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9"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a:p>
        </p:txBody>
      </p:sp>
    </p:spTree>
    <p:extLst>
      <p:ext uri="{BB962C8B-B14F-4D97-AF65-F5344CB8AC3E}">
        <p14:creationId xmlns:p14="http://schemas.microsoft.com/office/powerpoint/2010/main" val="8941387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36"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3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a:p>
        </p:txBody>
      </p:sp>
    </p:spTree>
    <p:extLst>
      <p:ext uri="{BB962C8B-B14F-4D97-AF65-F5344CB8AC3E}">
        <p14:creationId xmlns:p14="http://schemas.microsoft.com/office/powerpoint/2010/main" val="3069547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a:p>
        </p:txBody>
      </p:sp>
    </p:spTree>
    <p:extLst>
      <p:ext uri="{BB962C8B-B14F-4D97-AF65-F5344CB8AC3E}">
        <p14:creationId xmlns:p14="http://schemas.microsoft.com/office/powerpoint/2010/main" val="28702192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a:p>
        </p:txBody>
      </p:sp>
    </p:spTree>
    <p:extLst>
      <p:ext uri="{BB962C8B-B14F-4D97-AF65-F5344CB8AC3E}">
        <p14:creationId xmlns:p14="http://schemas.microsoft.com/office/powerpoint/2010/main" val="23995917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02" y="27307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2" y="1435111"/>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a:p>
        </p:txBody>
      </p:sp>
    </p:spTree>
    <p:extLst>
      <p:ext uri="{BB962C8B-B14F-4D97-AF65-F5344CB8AC3E}">
        <p14:creationId xmlns:p14="http://schemas.microsoft.com/office/powerpoint/2010/main" val="8200842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a:p>
        </p:txBody>
      </p:sp>
    </p:spTree>
    <p:extLst>
      <p:ext uri="{BB962C8B-B14F-4D97-AF65-F5344CB8AC3E}">
        <p14:creationId xmlns:p14="http://schemas.microsoft.com/office/powerpoint/2010/main" val="159579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a:p>
        </p:txBody>
      </p:sp>
    </p:spTree>
    <p:extLst>
      <p:ext uri="{BB962C8B-B14F-4D97-AF65-F5344CB8AC3E}">
        <p14:creationId xmlns:p14="http://schemas.microsoft.com/office/powerpoint/2010/main" val="110065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6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1" y="27466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a:p>
        </p:txBody>
      </p:sp>
    </p:spTree>
    <p:extLst>
      <p:ext uri="{BB962C8B-B14F-4D97-AF65-F5344CB8AC3E}">
        <p14:creationId xmlns:p14="http://schemas.microsoft.com/office/powerpoint/2010/main" val="15038944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a:p>
        </p:txBody>
      </p:sp>
    </p:spTree>
    <p:extLst>
      <p:ext uri="{BB962C8B-B14F-4D97-AF65-F5344CB8AC3E}">
        <p14:creationId xmlns:p14="http://schemas.microsoft.com/office/powerpoint/2010/main" val="29214529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3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41065E-EF04-4079-9228-9A300567FA2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7000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230FA-7F7D-42EF-9995-5BF2BCA922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008564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852243-13BF-45CC-A6C1-1EC027EB04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24831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41C8D8-CCCD-4F61-9EA7-59D26E275A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65898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1B8E38-02BB-42A9-B260-70D002EA93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9929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1B8A4C-45AF-49B2-8526-BF85791E32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486587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1BE6175-D1E6-4B44-BF0A-ACF8DD0A772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024968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10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34195C-99C5-4356-823E-BB38B83260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670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4588"/>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1"/>
            <a:ext cx="8420100" cy="4114800"/>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8788"/>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defRPr sz="1500">
                <a:latin typeface="Times New Roman"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8400"/>
            <a:ext cx="3136900" cy="458788"/>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lgn="ctr">
              <a:defRPr sz="1500">
                <a:latin typeface="Times New Roman"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759700" y="6453253"/>
            <a:ext cx="2063750" cy="314325"/>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lgn="r">
              <a:defRPr sz="1500">
                <a:latin typeface="+mn-ea"/>
                <a:ea typeface="ＭＳ Ｐゴシック" pitchFamily="50" charset="-128"/>
              </a:defRPr>
            </a:lvl1pPr>
          </a:lstStyle>
          <a:p>
            <a:pPr>
              <a:defRPr/>
            </a:pPr>
            <a:fld id="{8190F147-1A02-4CC7-B751-C0621C3EAE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67428641"/>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112"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224"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336"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448"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834" indent="-342834" algn="l" rtl="0" eaLnBrk="0" fontAlgn="base" hangingPunct="0">
        <a:spcBef>
          <a:spcPct val="20000"/>
        </a:spcBef>
        <a:spcAft>
          <a:spcPct val="0"/>
        </a:spcAft>
        <a:buChar char="•"/>
        <a:defRPr kumimoji="1" sz="3200">
          <a:solidFill>
            <a:schemeClr val="tx1"/>
          </a:solidFill>
          <a:latin typeface="+mn-lt"/>
          <a:ea typeface="+mn-ea"/>
          <a:cs typeface="+mn-cs"/>
        </a:defRPr>
      </a:lvl1pPr>
      <a:lvl2pPr marL="742807" indent="-287282" algn="l" rtl="0" eaLnBrk="0" fontAlgn="base" hangingPunct="0">
        <a:spcBef>
          <a:spcPct val="20000"/>
        </a:spcBef>
        <a:spcAft>
          <a:spcPct val="0"/>
        </a:spcAft>
        <a:buChar char="–"/>
        <a:defRPr kumimoji="1" sz="2800">
          <a:solidFill>
            <a:schemeClr val="tx1"/>
          </a:solidFill>
          <a:latin typeface="+mn-lt"/>
          <a:ea typeface="+mn-ea"/>
        </a:defRPr>
      </a:lvl2pPr>
      <a:lvl3pPr marL="1142780" indent="-228556" algn="l" rtl="0" eaLnBrk="0" fontAlgn="base" hangingPunct="0">
        <a:spcBef>
          <a:spcPct val="20000"/>
        </a:spcBef>
        <a:spcAft>
          <a:spcPct val="0"/>
        </a:spcAft>
        <a:buChar char="•"/>
        <a:defRPr kumimoji="1" sz="2400">
          <a:solidFill>
            <a:schemeClr val="tx1"/>
          </a:solidFill>
          <a:latin typeface="+mn-lt"/>
          <a:ea typeface="+mn-ea"/>
        </a:defRPr>
      </a:lvl3pPr>
      <a:lvl4pPr marL="1599892" indent="-228556" algn="l" rtl="0" eaLnBrk="0" fontAlgn="base" hangingPunct="0">
        <a:spcBef>
          <a:spcPct val="20000"/>
        </a:spcBef>
        <a:spcAft>
          <a:spcPct val="0"/>
        </a:spcAft>
        <a:buChar char="–"/>
        <a:defRPr kumimoji="1" sz="2000">
          <a:solidFill>
            <a:schemeClr val="tx1"/>
          </a:solidFill>
          <a:latin typeface="+mn-lt"/>
          <a:ea typeface="+mn-ea"/>
        </a:defRPr>
      </a:lvl4pPr>
      <a:lvl5pPr marL="2057004" indent="-230144" algn="l" rtl="0" eaLnBrk="0" fontAlgn="base" hangingPunct="0">
        <a:spcBef>
          <a:spcPct val="20000"/>
        </a:spcBef>
        <a:spcAft>
          <a:spcPct val="0"/>
        </a:spcAft>
        <a:buChar char="»"/>
        <a:defRPr kumimoji="1" sz="2000">
          <a:solidFill>
            <a:schemeClr val="tx1"/>
          </a:solidFill>
          <a:latin typeface="+mn-lt"/>
          <a:ea typeface="+mn-ea"/>
        </a:defRPr>
      </a:lvl5pPr>
      <a:lvl6pPr marL="2514117" indent="-230144" algn="l" rtl="0" fontAlgn="base">
        <a:spcBef>
          <a:spcPct val="20000"/>
        </a:spcBef>
        <a:spcAft>
          <a:spcPct val="0"/>
        </a:spcAft>
        <a:buChar char="»"/>
        <a:defRPr kumimoji="1" sz="2000">
          <a:solidFill>
            <a:schemeClr val="tx1"/>
          </a:solidFill>
          <a:latin typeface="+mn-lt"/>
          <a:ea typeface="+mn-ea"/>
        </a:defRPr>
      </a:lvl6pPr>
      <a:lvl7pPr marL="2971229" indent="-230144" algn="l" rtl="0" fontAlgn="base">
        <a:spcBef>
          <a:spcPct val="20000"/>
        </a:spcBef>
        <a:spcAft>
          <a:spcPct val="0"/>
        </a:spcAft>
        <a:buChar char="»"/>
        <a:defRPr kumimoji="1" sz="2000">
          <a:solidFill>
            <a:schemeClr val="tx1"/>
          </a:solidFill>
          <a:latin typeface="+mn-lt"/>
          <a:ea typeface="+mn-ea"/>
        </a:defRPr>
      </a:lvl7pPr>
      <a:lvl8pPr marL="3428340" indent="-230144" algn="l" rtl="0" fontAlgn="base">
        <a:spcBef>
          <a:spcPct val="20000"/>
        </a:spcBef>
        <a:spcAft>
          <a:spcPct val="0"/>
        </a:spcAft>
        <a:buChar char="»"/>
        <a:defRPr kumimoji="1" sz="2000">
          <a:solidFill>
            <a:schemeClr val="tx1"/>
          </a:solidFill>
          <a:latin typeface="+mn-lt"/>
          <a:ea typeface="+mn-ea"/>
        </a:defRPr>
      </a:lvl8pPr>
      <a:lvl9pPr marL="3885454" indent="-23014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24" rtl="0" eaLnBrk="1" latinLnBrk="0" hangingPunct="1">
        <a:defRPr kumimoji="1" sz="1800" kern="1200">
          <a:solidFill>
            <a:schemeClr val="tx1"/>
          </a:solidFill>
          <a:latin typeface="+mn-lt"/>
          <a:ea typeface="+mn-ea"/>
          <a:cs typeface="+mn-cs"/>
        </a:defRPr>
      </a:lvl1pPr>
      <a:lvl2pPr marL="457112" algn="l" defTabSz="914224" rtl="0" eaLnBrk="1" latinLnBrk="0" hangingPunct="1">
        <a:defRPr kumimoji="1" sz="1800" kern="1200">
          <a:solidFill>
            <a:schemeClr val="tx1"/>
          </a:solidFill>
          <a:latin typeface="+mn-lt"/>
          <a:ea typeface="+mn-ea"/>
          <a:cs typeface="+mn-cs"/>
        </a:defRPr>
      </a:lvl2pPr>
      <a:lvl3pPr marL="914224" algn="l" defTabSz="914224" rtl="0" eaLnBrk="1" latinLnBrk="0" hangingPunct="1">
        <a:defRPr kumimoji="1" sz="1800" kern="1200">
          <a:solidFill>
            <a:schemeClr val="tx1"/>
          </a:solidFill>
          <a:latin typeface="+mn-lt"/>
          <a:ea typeface="+mn-ea"/>
          <a:cs typeface="+mn-cs"/>
        </a:defRPr>
      </a:lvl3pPr>
      <a:lvl4pPr marL="1371336" algn="l" defTabSz="914224" rtl="0" eaLnBrk="1" latinLnBrk="0" hangingPunct="1">
        <a:defRPr kumimoji="1" sz="1800" kern="1200">
          <a:solidFill>
            <a:schemeClr val="tx1"/>
          </a:solidFill>
          <a:latin typeface="+mn-lt"/>
          <a:ea typeface="+mn-ea"/>
          <a:cs typeface="+mn-cs"/>
        </a:defRPr>
      </a:lvl4pPr>
      <a:lvl5pPr marL="1828448" algn="l" defTabSz="914224" rtl="0" eaLnBrk="1" latinLnBrk="0" hangingPunct="1">
        <a:defRPr kumimoji="1" sz="1800" kern="1200">
          <a:solidFill>
            <a:schemeClr val="tx1"/>
          </a:solidFill>
          <a:latin typeface="+mn-lt"/>
          <a:ea typeface="+mn-ea"/>
          <a:cs typeface="+mn-cs"/>
        </a:defRPr>
      </a:lvl5pPr>
      <a:lvl6pPr marL="2285561" algn="l" defTabSz="914224" rtl="0" eaLnBrk="1" latinLnBrk="0" hangingPunct="1">
        <a:defRPr kumimoji="1" sz="1800" kern="1200">
          <a:solidFill>
            <a:schemeClr val="tx1"/>
          </a:solidFill>
          <a:latin typeface="+mn-lt"/>
          <a:ea typeface="+mn-ea"/>
          <a:cs typeface="+mn-cs"/>
        </a:defRPr>
      </a:lvl6pPr>
      <a:lvl7pPr marL="2742674" algn="l" defTabSz="914224" rtl="0" eaLnBrk="1" latinLnBrk="0" hangingPunct="1">
        <a:defRPr kumimoji="1" sz="1800" kern="1200">
          <a:solidFill>
            <a:schemeClr val="tx1"/>
          </a:solidFill>
          <a:latin typeface="+mn-lt"/>
          <a:ea typeface="+mn-ea"/>
          <a:cs typeface="+mn-cs"/>
        </a:defRPr>
      </a:lvl7pPr>
      <a:lvl8pPr marL="3199784" algn="l" defTabSz="914224" rtl="0" eaLnBrk="1" latinLnBrk="0" hangingPunct="1">
        <a:defRPr kumimoji="1" sz="1800" kern="1200">
          <a:solidFill>
            <a:schemeClr val="tx1"/>
          </a:solidFill>
          <a:latin typeface="+mn-lt"/>
          <a:ea typeface="+mn-ea"/>
          <a:cs typeface="+mn-cs"/>
        </a:defRPr>
      </a:lvl8pPr>
      <a:lvl9pPr marL="3656897" algn="l" defTabSz="914224"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3"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3" y="1600214"/>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61"/>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3" y="6356461"/>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17296" y="6525392"/>
            <a:ext cx="2311400" cy="365125"/>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577917687"/>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 id="214748471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5590767-9226-4CBE-ADAC-80AF0A9FCE60}" type="datetime1">
              <a:rPr lang="ja-JP" altLang="en-US" smtClean="0">
                <a:solidFill>
                  <a:prstClr val="black">
                    <a:tint val="75000"/>
                  </a:prstClr>
                </a:solidFill>
                <a:latin typeface="Calibri"/>
                <a:ea typeface="ＭＳ Ｐゴシック"/>
              </a:rPr>
              <a:pPr fontAlgn="auto">
                <a:spcBef>
                  <a:spcPts val="0"/>
                </a:spcBef>
                <a:spcAft>
                  <a:spcPts val="0"/>
                </a:spcAft>
              </a:pPr>
              <a:t>2017/8/29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440684E-F53A-4539-9688-3036CC7082EF}"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04311456"/>
      </p:ext>
    </p:extLst>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0"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81"/>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3384550" y="6356481"/>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481"/>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0"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81"/>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3384550" y="6356481"/>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481"/>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4588"/>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1"/>
            <a:ext cx="8420100" cy="4114800"/>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8788"/>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defRPr sz="1500">
                <a:latin typeface="Times New Roman"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8400"/>
            <a:ext cx="3136900" cy="458788"/>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lgn="ctr">
              <a:defRPr sz="1500">
                <a:latin typeface="Times New Roman"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759700" y="6453253"/>
            <a:ext cx="2063750" cy="314325"/>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lgn="r">
              <a:defRPr sz="1500">
                <a:latin typeface="+mn-ea"/>
                <a:ea typeface="ＭＳ Ｐゴシック" pitchFamily="50" charset="-128"/>
              </a:defRPr>
            </a:lvl1pPr>
          </a:lstStyle>
          <a:p>
            <a:pPr>
              <a:defRPr/>
            </a:pPr>
            <a:fld id="{8190F147-1A02-4CC7-B751-C0621C3EAE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6275031"/>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112"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224"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336"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448"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834" indent="-342834" algn="l" rtl="0" eaLnBrk="0" fontAlgn="base" hangingPunct="0">
        <a:spcBef>
          <a:spcPct val="20000"/>
        </a:spcBef>
        <a:spcAft>
          <a:spcPct val="0"/>
        </a:spcAft>
        <a:buChar char="•"/>
        <a:defRPr kumimoji="1" sz="3200">
          <a:solidFill>
            <a:schemeClr val="tx1"/>
          </a:solidFill>
          <a:latin typeface="+mn-lt"/>
          <a:ea typeface="+mn-ea"/>
          <a:cs typeface="+mn-cs"/>
        </a:defRPr>
      </a:lvl1pPr>
      <a:lvl2pPr marL="742807" indent="-287282" algn="l" rtl="0" eaLnBrk="0" fontAlgn="base" hangingPunct="0">
        <a:spcBef>
          <a:spcPct val="20000"/>
        </a:spcBef>
        <a:spcAft>
          <a:spcPct val="0"/>
        </a:spcAft>
        <a:buChar char="–"/>
        <a:defRPr kumimoji="1" sz="2800">
          <a:solidFill>
            <a:schemeClr val="tx1"/>
          </a:solidFill>
          <a:latin typeface="+mn-lt"/>
          <a:ea typeface="+mn-ea"/>
        </a:defRPr>
      </a:lvl2pPr>
      <a:lvl3pPr marL="1142780" indent="-228556" algn="l" rtl="0" eaLnBrk="0" fontAlgn="base" hangingPunct="0">
        <a:spcBef>
          <a:spcPct val="20000"/>
        </a:spcBef>
        <a:spcAft>
          <a:spcPct val="0"/>
        </a:spcAft>
        <a:buChar char="•"/>
        <a:defRPr kumimoji="1" sz="2400">
          <a:solidFill>
            <a:schemeClr val="tx1"/>
          </a:solidFill>
          <a:latin typeface="+mn-lt"/>
          <a:ea typeface="+mn-ea"/>
        </a:defRPr>
      </a:lvl3pPr>
      <a:lvl4pPr marL="1599892" indent="-228556" algn="l" rtl="0" eaLnBrk="0" fontAlgn="base" hangingPunct="0">
        <a:spcBef>
          <a:spcPct val="20000"/>
        </a:spcBef>
        <a:spcAft>
          <a:spcPct val="0"/>
        </a:spcAft>
        <a:buChar char="–"/>
        <a:defRPr kumimoji="1" sz="2000">
          <a:solidFill>
            <a:schemeClr val="tx1"/>
          </a:solidFill>
          <a:latin typeface="+mn-lt"/>
          <a:ea typeface="+mn-ea"/>
        </a:defRPr>
      </a:lvl4pPr>
      <a:lvl5pPr marL="2057004" indent="-230144" algn="l" rtl="0" eaLnBrk="0" fontAlgn="base" hangingPunct="0">
        <a:spcBef>
          <a:spcPct val="20000"/>
        </a:spcBef>
        <a:spcAft>
          <a:spcPct val="0"/>
        </a:spcAft>
        <a:buChar char="»"/>
        <a:defRPr kumimoji="1" sz="2000">
          <a:solidFill>
            <a:schemeClr val="tx1"/>
          </a:solidFill>
          <a:latin typeface="+mn-lt"/>
          <a:ea typeface="+mn-ea"/>
        </a:defRPr>
      </a:lvl5pPr>
      <a:lvl6pPr marL="2514117" indent="-230144" algn="l" rtl="0" fontAlgn="base">
        <a:spcBef>
          <a:spcPct val="20000"/>
        </a:spcBef>
        <a:spcAft>
          <a:spcPct val="0"/>
        </a:spcAft>
        <a:buChar char="»"/>
        <a:defRPr kumimoji="1" sz="2000">
          <a:solidFill>
            <a:schemeClr val="tx1"/>
          </a:solidFill>
          <a:latin typeface="+mn-lt"/>
          <a:ea typeface="+mn-ea"/>
        </a:defRPr>
      </a:lvl6pPr>
      <a:lvl7pPr marL="2971229" indent="-230144" algn="l" rtl="0" fontAlgn="base">
        <a:spcBef>
          <a:spcPct val="20000"/>
        </a:spcBef>
        <a:spcAft>
          <a:spcPct val="0"/>
        </a:spcAft>
        <a:buChar char="»"/>
        <a:defRPr kumimoji="1" sz="2000">
          <a:solidFill>
            <a:schemeClr val="tx1"/>
          </a:solidFill>
          <a:latin typeface="+mn-lt"/>
          <a:ea typeface="+mn-ea"/>
        </a:defRPr>
      </a:lvl7pPr>
      <a:lvl8pPr marL="3428340" indent="-230144" algn="l" rtl="0" fontAlgn="base">
        <a:spcBef>
          <a:spcPct val="20000"/>
        </a:spcBef>
        <a:spcAft>
          <a:spcPct val="0"/>
        </a:spcAft>
        <a:buChar char="»"/>
        <a:defRPr kumimoji="1" sz="2000">
          <a:solidFill>
            <a:schemeClr val="tx1"/>
          </a:solidFill>
          <a:latin typeface="+mn-lt"/>
          <a:ea typeface="+mn-ea"/>
        </a:defRPr>
      </a:lvl8pPr>
      <a:lvl9pPr marL="3885454" indent="-23014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24" rtl="0" eaLnBrk="1" latinLnBrk="0" hangingPunct="1">
        <a:defRPr kumimoji="1" sz="1800" kern="1200">
          <a:solidFill>
            <a:schemeClr val="tx1"/>
          </a:solidFill>
          <a:latin typeface="+mn-lt"/>
          <a:ea typeface="+mn-ea"/>
          <a:cs typeface="+mn-cs"/>
        </a:defRPr>
      </a:lvl1pPr>
      <a:lvl2pPr marL="457112" algn="l" defTabSz="914224" rtl="0" eaLnBrk="1" latinLnBrk="0" hangingPunct="1">
        <a:defRPr kumimoji="1" sz="1800" kern="1200">
          <a:solidFill>
            <a:schemeClr val="tx1"/>
          </a:solidFill>
          <a:latin typeface="+mn-lt"/>
          <a:ea typeface="+mn-ea"/>
          <a:cs typeface="+mn-cs"/>
        </a:defRPr>
      </a:lvl2pPr>
      <a:lvl3pPr marL="914224" algn="l" defTabSz="914224" rtl="0" eaLnBrk="1" latinLnBrk="0" hangingPunct="1">
        <a:defRPr kumimoji="1" sz="1800" kern="1200">
          <a:solidFill>
            <a:schemeClr val="tx1"/>
          </a:solidFill>
          <a:latin typeface="+mn-lt"/>
          <a:ea typeface="+mn-ea"/>
          <a:cs typeface="+mn-cs"/>
        </a:defRPr>
      </a:lvl3pPr>
      <a:lvl4pPr marL="1371336" algn="l" defTabSz="914224" rtl="0" eaLnBrk="1" latinLnBrk="0" hangingPunct="1">
        <a:defRPr kumimoji="1" sz="1800" kern="1200">
          <a:solidFill>
            <a:schemeClr val="tx1"/>
          </a:solidFill>
          <a:latin typeface="+mn-lt"/>
          <a:ea typeface="+mn-ea"/>
          <a:cs typeface="+mn-cs"/>
        </a:defRPr>
      </a:lvl4pPr>
      <a:lvl5pPr marL="1828448" algn="l" defTabSz="914224" rtl="0" eaLnBrk="1" latinLnBrk="0" hangingPunct="1">
        <a:defRPr kumimoji="1" sz="1800" kern="1200">
          <a:solidFill>
            <a:schemeClr val="tx1"/>
          </a:solidFill>
          <a:latin typeface="+mn-lt"/>
          <a:ea typeface="+mn-ea"/>
          <a:cs typeface="+mn-cs"/>
        </a:defRPr>
      </a:lvl5pPr>
      <a:lvl6pPr marL="2285561" algn="l" defTabSz="914224" rtl="0" eaLnBrk="1" latinLnBrk="0" hangingPunct="1">
        <a:defRPr kumimoji="1" sz="1800" kern="1200">
          <a:solidFill>
            <a:schemeClr val="tx1"/>
          </a:solidFill>
          <a:latin typeface="+mn-lt"/>
          <a:ea typeface="+mn-ea"/>
          <a:cs typeface="+mn-cs"/>
        </a:defRPr>
      </a:lvl6pPr>
      <a:lvl7pPr marL="2742674" algn="l" defTabSz="914224" rtl="0" eaLnBrk="1" latinLnBrk="0" hangingPunct="1">
        <a:defRPr kumimoji="1" sz="1800" kern="1200">
          <a:solidFill>
            <a:schemeClr val="tx1"/>
          </a:solidFill>
          <a:latin typeface="+mn-lt"/>
          <a:ea typeface="+mn-ea"/>
          <a:cs typeface="+mn-cs"/>
        </a:defRPr>
      </a:lvl7pPr>
      <a:lvl8pPr marL="3199784" algn="l" defTabSz="914224" rtl="0" eaLnBrk="1" latinLnBrk="0" hangingPunct="1">
        <a:defRPr kumimoji="1" sz="1800" kern="1200">
          <a:solidFill>
            <a:schemeClr val="tx1"/>
          </a:solidFill>
          <a:latin typeface="+mn-lt"/>
          <a:ea typeface="+mn-ea"/>
          <a:cs typeface="+mn-cs"/>
        </a:defRPr>
      </a:lvl8pPr>
      <a:lvl9pPr marL="3656897" algn="l" defTabSz="914224"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4588"/>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1"/>
            <a:ext cx="8420100" cy="4114800"/>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8788"/>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defRPr sz="1500">
                <a:latin typeface="Times New Roman"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8400"/>
            <a:ext cx="3136900" cy="458788"/>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lgn="ctr">
              <a:defRPr sz="1500">
                <a:latin typeface="Times New Roman"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759700" y="6453253"/>
            <a:ext cx="2063750" cy="314325"/>
          </a:xfrm>
          <a:prstGeom prst="rect">
            <a:avLst/>
          </a:prstGeom>
          <a:noFill/>
          <a:ln w="9525">
            <a:noFill/>
            <a:miter lim="800000"/>
            <a:headEnd/>
            <a:tailEnd/>
          </a:ln>
          <a:effectLst/>
        </p:spPr>
        <p:txBody>
          <a:bodyPr vert="horz" wrap="square" lIns="91414" tIns="45707" rIns="91414" bIns="45707" numCol="1" anchor="t" anchorCtr="0" compatLnSpc="1">
            <a:prstTxWarp prst="textNoShape">
              <a:avLst/>
            </a:prstTxWarp>
          </a:bodyPr>
          <a:lstStyle>
            <a:lvl1pPr algn="r">
              <a:defRPr sz="1500">
                <a:latin typeface="+mn-ea"/>
                <a:ea typeface="ＭＳ Ｐゴシック" pitchFamily="50" charset="-128"/>
              </a:defRPr>
            </a:lvl1pPr>
          </a:lstStyle>
          <a:p>
            <a:pPr>
              <a:defRPr/>
            </a:pPr>
            <a:fld id="{8190F147-1A02-4CC7-B751-C0621C3EAE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397130"/>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112"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224"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336"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448"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834" indent="-342834" algn="l" rtl="0" eaLnBrk="0" fontAlgn="base" hangingPunct="0">
        <a:spcBef>
          <a:spcPct val="20000"/>
        </a:spcBef>
        <a:spcAft>
          <a:spcPct val="0"/>
        </a:spcAft>
        <a:buChar char="•"/>
        <a:defRPr kumimoji="1" sz="3200">
          <a:solidFill>
            <a:schemeClr val="tx1"/>
          </a:solidFill>
          <a:latin typeface="+mn-lt"/>
          <a:ea typeface="+mn-ea"/>
          <a:cs typeface="+mn-cs"/>
        </a:defRPr>
      </a:lvl1pPr>
      <a:lvl2pPr marL="742807" indent="-287282" algn="l" rtl="0" eaLnBrk="0" fontAlgn="base" hangingPunct="0">
        <a:spcBef>
          <a:spcPct val="20000"/>
        </a:spcBef>
        <a:spcAft>
          <a:spcPct val="0"/>
        </a:spcAft>
        <a:buChar char="–"/>
        <a:defRPr kumimoji="1" sz="2800">
          <a:solidFill>
            <a:schemeClr val="tx1"/>
          </a:solidFill>
          <a:latin typeface="+mn-lt"/>
          <a:ea typeface="+mn-ea"/>
        </a:defRPr>
      </a:lvl2pPr>
      <a:lvl3pPr marL="1142780" indent="-228556" algn="l" rtl="0" eaLnBrk="0" fontAlgn="base" hangingPunct="0">
        <a:spcBef>
          <a:spcPct val="20000"/>
        </a:spcBef>
        <a:spcAft>
          <a:spcPct val="0"/>
        </a:spcAft>
        <a:buChar char="•"/>
        <a:defRPr kumimoji="1" sz="2400">
          <a:solidFill>
            <a:schemeClr val="tx1"/>
          </a:solidFill>
          <a:latin typeface="+mn-lt"/>
          <a:ea typeface="+mn-ea"/>
        </a:defRPr>
      </a:lvl3pPr>
      <a:lvl4pPr marL="1599892" indent="-228556" algn="l" rtl="0" eaLnBrk="0" fontAlgn="base" hangingPunct="0">
        <a:spcBef>
          <a:spcPct val="20000"/>
        </a:spcBef>
        <a:spcAft>
          <a:spcPct val="0"/>
        </a:spcAft>
        <a:buChar char="–"/>
        <a:defRPr kumimoji="1" sz="2000">
          <a:solidFill>
            <a:schemeClr val="tx1"/>
          </a:solidFill>
          <a:latin typeface="+mn-lt"/>
          <a:ea typeface="+mn-ea"/>
        </a:defRPr>
      </a:lvl4pPr>
      <a:lvl5pPr marL="2057004" indent="-230144" algn="l" rtl="0" eaLnBrk="0" fontAlgn="base" hangingPunct="0">
        <a:spcBef>
          <a:spcPct val="20000"/>
        </a:spcBef>
        <a:spcAft>
          <a:spcPct val="0"/>
        </a:spcAft>
        <a:buChar char="»"/>
        <a:defRPr kumimoji="1" sz="2000">
          <a:solidFill>
            <a:schemeClr val="tx1"/>
          </a:solidFill>
          <a:latin typeface="+mn-lt"/>
          <a:ea typeface="+mn-ea"/>
        </a:defRPr>
      </a:lvl5pPr>
      <a:lvl6pPr marL="2514117" indent="-230144" algn="l" rtl="0" fontAlgn="base">
        <a:spcBef>
          <a:spcPct val="20000"/>
        </a:spcBef>
        <a:spcAft>
          <a:spcPct val="0"/>
        </a:spcAft>
        <a:buChar char="»"/>
        <a:defRPr kumimoji="1" sz="2000">
          <a:solidFill>
            <a:schemeClr val="tx1"/>
          </a:solidFill>
          <a:latin typeface="+mn-lt"/>
          <a:ea typeface="+mn-ea"/>
        </a:defRPr>
      </a:lvl6pPr>
      <a:lvl7pPr marL="2971229" indent="-230144" algn="l" rtl="0" fontAlgn="base">
        <a:spcBef>
          <a:spcPct val="20000"/>
        </a:spcBef>
        <a:spcAft>
          <a:spcPct val="0"/>
        </a:spcAft>
        <a:buChar char="»"/>
        <a:defRPr kumimoji="1" sz="2000">
          <a:solidFill>
            <a:schemeClr val="tx1"/>
          </a:solidFill>
          <a:latin typeface="+mn-lt"/>
          <a:ea typeface="+mn-ea"/>
        </a:defRPr>
      </a:lvl7pPr>
      <a:lvl8pPr marL="3428340" indent="-230144" algn="l" rtl="0" fontAlgn="base">
        <a:spcBef>
          <a:spcPct val="20000"/>
        </a:spcBef>
        <a:spcAft>
          <a:spcPct val="0"/>
        </a:spcAft>
        <a:buChar char="»"/>
        <a:defRPr kumimoji="1" sz="2000">
          <a:solidFill>
            <a:schemeClr val="tx1"/>
          </a:solidFill>
          <a:latin typeface="+mn-lt"/>
          <a:ea typeface="+mn-ea"/>
        </a:defRPr>
      </a:lvl8pPr>
      <a:lvl9pPr marL="3885454" indent="-23014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24" rtl="0" eaLnBrk="1" latinLnBrk="0" hangingPunct="1">
        <a:defRPr kumimoji="1" sz="1800" kern="1200">
          <a:solidFill>
            <a:schemeClr val="tx1"/>
          </a:solidFill>
          <a:latin typeface="+mn-lt"/>
          <a:ea typeface="+mn-ea"/>
          <a:cs typeface="+mn-cs"/>
        </a:defRPr>
      </a:lvl1pPr>
      <a:lvl2pPr marL="457112" algn="l" defTabSz="914224" rtl="0" eaLnBrk="1" latinLnBrk="0" hangingPunct="1">
        <a:defRPr kumimoji="1" sz="1800" kern="1200">
          <a:solidFill>
            <a:schemeClr val="tx1"/>
          </a:solidFill>
          <a:latin typeface="+mn-lt"/>
          <a:ea typeface="+mn-ea"/>
          <a:cs typeface="+mn-cs"/>
        </a:defRPr>
      </a:lvl2pPr>
      <a:lvl3pPr marL="914224" algn="l" defTabSz="914224" rtl="0" eaLnBrk="1" latinLnBrk="0" hangingPunct="1">
        <a:defRPr kumimoji="1" sz="1800" kern="1200">
          <a:solidFill>
            <a:schemeClr val="tx1"/>
          </a:solidFill>
          <a:latin typeface="+mn-lt"/>
          <a:ea typeface="+mn-ea"/>
          <a:cs typeface="+mn-cs"/>
        </a:defRPr>
      </a:lvl3pPr>
      <a:lvl4pPr marL="1371336" algn="l" defTabSz="914224" rtl="0" eaLnBrk="1" latinLnBrk="0" hangingPunct="1">
        <a:defRPr kumimoji="1" sz="1800" kern="1200">
          <a:solidFill>
            <a:schemeClr val="tx1"/>
          </a:solidFill>
          <a:latin typeface="+mn-lt"/>
          <a:ea typeface="+mn-ea"/>
          <a:cs typeface="+mn-cs"/>
        </a:defRPr>
      </a:lvl4pPr>
      <a:lvl5pPr marL="1828448" algn="l" defTabSz="914224" rtl="0" eaLnBrk="1" latinLnBrk="0" hangingPunct="1">
        <a:defRPr kumimoji="1" sz="1800" kern="1200">
          <a:solidFill>
            <a:schemeClr val="tx1"/>
          </a:solidFill>
          <a:latin typeface="+mn-lt"/>
          <a:ea typeface="+mn-ea"/>
          <a:cs typeface="+mn-cs"/>
        </a:defRPr>
      </a:lvl5pPr>
      <a:lvl6pPr marL="2285561" algn="l" defTabSz="914224" rtl="0" eaLnBrk="1" latinLnBrk="0" hangingPunct="1">
        <a:defRPr kumimoji="1" sz="1800" kern="1200">
          <a:solidFill>
            <a:schemeClr val="tx1"/>
          </a:solidFill>
          <a:latin typeface="+mn-lt"/>
          <a:ea typeface="+mn-ea"/>
          <a:cs typeface="+mn-cs"/>
        </a:defRPr>
      </a:lvl6pPr>
      <a:lvl7pPr marL="2742674" algn="l" defTabSz="914224" rtl="0" eaLnBrk="1" latinLnBrk="0" hangingPunct="1">
        <a:defRPr kumimoji="1" sz="1800" kern="1200">
          <a:solidFill>
            <a:schemeClr val="tx1"/>
          </a:solidFill>
          <a:latin typeface="+mn-lt"/>
          <a:ea typeface="+mn-ea"/>
          <a:cs typeface="+mn-cs"/>
        </a:defRPr>
      </a:lvl7pPr>
      <a:lvl8pPr marL="3199784" algn="l" defTabSz="914224" rtl="0" eaLnBrk="1" latinLnBrk="0" hangingPunct="1">
        <a:defRPr kumimoji="1" sz="1800" kern="1200">
          <a:solidFill>
            <a:schemeClr val="tx1"/>
          </a:solidFill>
          <a:latin typeface="+mn-lt"/>
          <a:ea typeface="+mn-ea"/>
          <a:cs typeface="+mn-cs"/>
        </a:defRPr>
      </a:lvl8pPr>
      <a:lvl9pPr marL="3656897" algn="l" defTabSz="914224"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315" tIns="45659" rIns="91315" bIns="45659"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315" tIns="45659" rIns="91315" bIns="45659"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394"/>
            <a:ext cx="2311400" cy="365125"/>
          </a:xfrm>
          <a:prstGeom prst="rect">
            <a:avLst/>
          </a:prstGeom>
        </p:spPr>
        <p:txBody>
          <a:bodyPr vert="horz" lIns="91315" tIns="45659" rIns="91315" bIns="45659" rtlCol="0" anchor="ctr"/>
          <a:lstStyle>
            <a:lvl1pPr algn="l" defTabSz="627123" fontAlgn="base">
              <a:spcBef>
                <a:spcPct val="0"/>
              </a:spcBef>
              <a:spcAft>
                <a:spcPct val="0"/>
              </a:spcAft>
              <a:defRPr sz="1200">
                <a:solidFill>
                  <a:schemeClr val="tx1">
                    <a:tint val="75000"/>
                  </a:schemeClr>
                </a:solidFill>
                <a:ea typeface="ＭＳ Ｐゴシック" pitchFamily="50" charset="-128"/>
              </a:defRPr>
            </a:lvl1pPr>
          </a:lstStyle>
          <a:p>
            <a:pPr>
              <a:defRPr/>
            </a:pPr>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94"/>
            <a:ext cx="3136900" cy="365125"/>
          </a:xfrm>
          <a:prstGeom prst="rect">
            <a:avLst/>
          </a:prstGeom>
        </p:spPr>
        <p:txBody>
          <a:bodyPr vert="horz" lIns="91315" tIns="45659" rIns="91315" bIns="45659" rtlCol="0" anchor="ctr"/>
          <a:lstStyle>
            <a:lvl1pPr algn="ctr" defTabSz="627123" fontAlgn="base">
              <a:spcBef>
                <a:spcPct val="0"/>
              </a:spcBef>
              <a:spcAft>
                <a:spcPct val="0"/>
              </a:spcAft>
              <a:defRPr sz="1200">
                <a:solidFill>
                  <a:schemeClr val="tx1">
                    <a:tint val="75000"/>
                  </a:schemeClr>
                </a:solidFill>
                <a:ea typeface="ＭＳ Ｐゴシック" pitchFamily="50" charset="-128"/>
              </a:defRPr>
            </a:lvl1pPr>
          </a:lstStyle>
          <a:p>
            <a:pPr>
              <a:defRPr/>
            </a:pPr>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1" y="6356394"/>
            <a:ext cx="2311400" cy="365125"/>
          </a:xfrm>
          <a:prstGeom prst="rect">
            <a:avLst/>
          </a:prstGeom>
        </p:spPr>
        <p:txBody>
          <a:bodyPr vert="horz" lIns="91315" tIns="45659" rIns="91315" bIns="45659" rtlCol="0" anchor="ctr"/>
          <a:lstStyle>
            <a:lvl1pPr algn="r" defTabSz="627123" fontAlgn="base">
              <a:spcBef>
                <a:spcPct val="0"/>
              </a:spcBef>
              <a:spcAft>
                <a:spcPct val="0"/>
              </a:spcAft>
              <a:defRPr sz="1200">
                <a:solidFill>
                  <a:schemeClr val="tx1">
                    <a:tint val="75000"/>
                  </a:schemeClr>
                </a:solidFill>
                <a:ea typeface="ＭＳ Ｐゴシック" pitchFamily="50" charset="-128"/>
              </a:defRPr>
            </a:lvl1pPr>
          </a:lstStyle>
          <a:p>
            <a:pPr>
              <a:defRPr/>
            </a:pPr>
            <a:fld id="{B60FBA27-1312-47E2-A5F8-22FE224737D3}"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4030856"/>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576"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154"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69732"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308"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432" indent="-34243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937" indent="-28536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42" indent="-228289"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022" indent="-228289"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4602" indent="-228289"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1177" indent="-228289" algn="l" defTabSz="91315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759" indent="-228289" algn="l" defTabSz="91315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334" indent="-228289" algn="l" defTabSz="91315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0909" indent="-228289" algn="l" defTabSz="91315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154" rtl="0" eaLnBrk="1" latinLnBrk="0" hangingPunct="1">
        <a:defRPr kumimoji="1" sz="1800" kern="1200">
          <a:solidFill>
            <a:schemeClr val="tx1"/>
          </a:solidFill>
          <a:latin typeface="+mn-lt"/>
          <a:ea typeface="+mn-ea"/>
          <a:cs typeface="+mn-cs"/>
        </a:defRPr>
      </a:lvl1pPr>
      <a:lvl2pPr marL="456576" algn="l" defTabSz="913154" rtl="0" eaLnBrk="1" latinLnBrk="0" hangingPunct="1">
        <a:defRPr kumimoji="1" sz="1800" kern="1200">
          <a:solidFill>
            <a:schemeClr val="tx1"/>
          </a:solidFill>
          <a:latin typeface="+mn-lt"/>
          <a:ea typeface="+mn-ea"/>
          <a:cs typeface="+mn-cs"/>
        </a:defRPr>
      </a:lvl2pPr>
      <a:lvl3pPr marL="913154" algn="l" defTabSz="913154" rtl="0" eaLnBrk="1" latinLnBrk="0" hangingPunct="1">
        <a:defRPr kumimoji="1" sz="1800" kern="1200">
          <a:solidFill>
            <a:schemeClr val="tx1"/>
          </a:solidFill>
          <a:latin typeface="+mn-lt"/>
          <a:ea typeface="+mn-ea"/>
          <a:cs typeface="+mn-cs"/>
        </a:defRPr>
      </a:lvl3pPr>
      <a:lvl4pPr marL="1369732" algn="l" defTabSz="913154" rtl="0" eaLnBrk="1" latinLnBrk="0" hangingPunct="1">
        <a:defRPr kumimoji="1" sz="1800" kern="1200">
          <a:solidFill>
            <a:schemeClr val="tx1"/>
          </a:solidFill>
          <a:latin typeface="+mn-lt"/>
          <a:ea typeface="+mn-ea"/>
          <a:cs typeface="+mn-cs"/>
        </a:defRPr>
      </a:lvl4pPr>
      <a:lvl5pPr marL="1826308" algn="l" defTabSz="913154" rtl="0" eaLnBrk="1" latinLnBrk="0" hangingPunct="1">
        <a:defRPr kumimoji="1" sz="1800" kern="1200">
          <a:solidFill>
            <a:schemeClr val="tx1"/>
          </a:solidFill>
          <a:latin typeface="+mn-lt"/>
          <a:ea typeface="+mn-ea"/>
          <a:cs typeface="+mn-cs"/>
        </a:defRPr>
      </a:lvl5pPr>
      <a:lvl6pPr marL="2282887" algn="l" defTabSz="913154" rtl="0" eaLnBrk="1" latinLnBrk="0" hangingPunct="1">
        <a:defRPr kumimoji="1" sz="1800" kern="1200">
          <a:solidFill>
            <a:schemeClr val="tx1"/>
          </a:solidFill>
          <a:latin typeface="+mn-lt"/>
          <a:ea typeface="+mn-ea"/>
          <a:cs typeface="+mn-cs"/>
        </a:defRPr>
      </a:lvl6pPr>
      <a:lvl7pPr marL="2739469" algn="l" defTabSz="913154" rtl="0" eaLnBrk="1" latinLnBrk="0" hangingPunct="1">
        <a:defRPr kumimoji="1" sz="1800" kern="1200">
          <a:solidFill>
            <a:schemeClr val="tx1"/>
          </a:solidFill>
          <a:latin typeface="+mn-lt"/>
          <a:ea typeface="+mn-ea"/>
          <a:cs typeface="+mn-cs"/>
        </a:defRPr>
      </a:lvl7pPr>
      <a:lvl8pPr marL="3196042" algn="l" defTabSz="913154" rtl="0" eaLnBrk="1" latinLnBrk="0" hangingPunct="1">
        <a:defRPr kumimoji="1" sz="1800" kern="1200">
          <a:solidFill>
            <a:schemeClr val="tx1"/>
          </a:solidFill>
          <a:latin typeface="+mn-lt"/>
          <a:ea typeface="+mn-ea"/>
          <a:cs typeface="+mn-cs"/>
        </a:defRPr>
      </a:lvl8pPr>
      <a:lvl9pPr marL="3652622" algn="l" defTabSz="913154"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3"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3" y="1600214"/>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6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3" y="635646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17296" y="6525396"/>
            <a:ext cx="2311400" cy="365125"/>
          </a:xfrm>
          <a:prstGeom prst="rect">
            <a:avLst/>
          </a:prstGeom>
        </p:spPr>
        <p:txBody>
          <a:bodyPr vert="horz" lIns="91430" tIns="45714" rIns="91430" bIns="45714" rtlCol="0" anchor="ctr"/>
          <a:lstStyle>
            <a:lvl1pPr algn="r">
              <a:defRPr sz="1200">
                <a:solidFill>
                  <a:srgbClr val="002060"/>
                </a:solidFill>
              </a:defRPr>
            </a:lvl1pPr>
          </a:lstStyle>
          <a:p>
            <a:pPr>
              <a:defRPr/>
            </a:pPr>
            <a:fld id="{1E457E58-6B06-4798-8352-5D5C8AE39DA2}" type="slidenum">
              <a:rPr lang="ja-JP" altLang="en-US" smtClean="0"/>
              <a:pPr>
                <a:defRPr/>
              </a:pPr>
              <a:t>‹#›</a:t>
            </a:fld>
            <a:endParaRPr lang="ja-JP" altLang="en-US"/>
          </a:p>
        </p:txBody>
      </p:sp>
    </p:spTree>
    <p:extLst>
      <p:ext uri="{BB962C8B-B14F-4D97-AF65-F5344CB8AC3E}">
        <p14:creationId xmlns:p14="http://schemas.microsoft.com/office/powerpoint/2010/main" val="1419438835"/>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10152" y="6597352"/>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32E20429-DD0D-46BB-94ED-DC42A92842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29431350"/>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hlw.go.jp/kinkyu/catch_phrase/index.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4.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05.x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image" Target="../media/image21.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104.xml"/></Relationships>
</file>

<file path=ppt/slides/_rels/slide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04.xml"/><Relationship Id="rId5" Type="http://schemas.openxmlformats.org/officeDocument/2006/relationships/image" Target="../media/image25.png"/><Relationship Id="rId4" Type="http://schemas.openxmlformats.org/officeDocument/2006/relationships/image" Target="../media/image24.jpeg"/></Relationships>
</file>

<file path=ppt/slides/_rels/slide1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04.xml"/><Relationship Id="rId4" Type="http://schemas.openxmlformats.org/officeDocument/2006/relationships/image" Target="../media/image28.w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0.xml"/></Relationships>
</file>

<file path=ppt/slides/_rels/slide1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05.xml"/><Relationship Id="rId4" Type="http://schemas.openxmlformats.org/officeDocument/2006/relationships/image" Target="../media/image31.jpeg"/></Relationships>
</file>

<file path=ppt/slides/_rels/slide115.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10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04.xml"/><Relationship Id="rId4" Type="http://schemas.openxmlformats.org/officeDocument/2006/relationships/image" Target="../media/image3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21.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13.wmf"/><Relationship Id="rId18" Type="http://schemas.openxmlformats.org/officeDocument/2006/relationships/image" Target="../media/image46.wmf"/><Relationship Id="rId26" Type="http://schemas.openxmlformats.org/officeDocument/2006/relationships/image" Target="../media/image54.wmf"/><Relationship Id="rId3" Type="http://schemas.openxmlformats.org/officeDocument/2006/relationships/image" Target="../media/image34.png"/><Relationship Id="rId21" Type="http://schemas.openxmlformats.org/officeDocument/2006/relationships/image" Target="../media/image49.wmf"/><Relationship Id="rId7" Type="http://schemas.openxmlformats.org/officeDocument/2006/relationships/image" Target="../media/image37.png"/><Relationship Id="rId12" Type="http://schemas.openxmlformats.org/officeDocument/2006/relationships/image" Target="../media/image42.wmf"/><Relationship Id="rId17" Type="http://schemas.openxmlformats.org/officeDocument/2006/relationships/image" Target="../media/image45.wmf"/><Relationship Id="rId25" Type="http://schemas.openxmlformats.org/officeDocument/2006/relationships/image" Target="../media/image53.wmf"/><Relationship Id="rId2" Type="http://schemas.openxmlformats.org/officeDocument/2006/relationships/notesSlide" Target="../notesSlides/notesSlide43.xml"/><Relationship Id="rId16" Type="http://schemas.openxmlformats.org/officeDocument/2006/relationships/image" Target="../media/image44.wmf"/><Relationship Id="rId20" Type="http://schemas.openxmlformats.org/officeDocument/2006/relationships/image" Target="../media/image48.wmf"/><Relationship Id="rId1" Type="http://schemas.openxmlformats.org/officeDocument/2006/relationships/slideLayout" Target="../slideLayouts/slideLayout105.xml"/><Relationship Id="rId6" Type="http://schemas.openxmlformats.org/officeDocument/2006/relationships/image" Target="../media/image14.wmf"/><Relationship Id="rId11" Type="http://schemas.openxmlformats.org/officeDocument/2006/relationships/image" Target="../media/image41.wmf"/><Relationship Id="rId24" Type="http://schemas.openxmlformats.org/officeDocument/2006/relationships/image" Target="../media/image52.wmf"/><Relationship Id="rId5" Type="http://schemas.openxmlformats.org/officeDocument/2006/relationships/image" Target="../media/image36.wmf"/><Relationship Id="rId15" Type="http://schemas.openxmlformats.org/officeDocument/2006/relationships/image" Target="../media/image16.wmf"/><Relationship Id="rId23" Type="http://schemas.openxmlformats.org/officeDocument/2006/relationships/image" Target="../media/image51.wmf"/><Relationship Id="rId10" Type="http://schemas.openxmlformats.org/officeDocument/2006/relationships/image" Target="../media/image40.wmf"/><Relationship Id="rId19" Type="http://schemas.openxmlformats.org/officeDocument/2006/relationships/image" Target="../media/image47.wmf"/><Relationship Id="rId4" Type="http://schemas.openxmlformats.org/officeDocument/2006/relationships/image" Target="../media/image35.png"/><Relationship Id="rId9" Type="http://schemas.openxmlformats.org/officeDocument/2006/relationships/image" Target="../media/image39.jpeg"/><Relationship Id="rId14" Type="http://schemas.openxmlformats.org/officeDocument/2006/relationships/image" Target="../media/image43.wmf"/><Relationship Id="rId22" Type="http://schemas.openxmlformats.org/officeDocument/2006/relationships/image" Target="../media/image50.wmf"/><Relationship Id="rId27" Type="http://schemas.openxmlformats.org/officeDocument/2006/relationships/image" Target="../media/image55.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05.xml"/></Relationships>
</file>

<file path=ppt/slides/_rels/slide1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6.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0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0.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7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 Id="rId9"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0.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Excel_Worksheet3.xlsx"/></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10.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package" Target="../embeddings/Microsoft_Excel_Worksheet4.xlsx"/></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ChangeArrowheads="1"/>
          </p:cNvSpPr>
          <p:nvPr/>
        </p:nvSpPr>
        <p:spPr bwMode="auto">
          <a:xfrm>
            <a:off x="560518" y="2276872"/>
            <a:ext cx="9001390" cy="2592288"/>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81" tIns="8888" rIns="74281" bIns="8888" anchor="ctr"/>
          <a:lstStyle/>
          <a:p>
            <a:pPr algn="l" rtl="0" fontAlgn="base">
              <a:spcBef>
                <a:spcPct val="0"/>
              </a:spcBef>
              <a:spcAft>
                <a:spcPct val="0"/>
              </a:spcAft>
            </a:pPr>
            <a:endParaRPr lang="ja-JP" altLang="en-US" sz="2400" dirty="0">
              <a:solidFill>
                <a:srgbClr val="000000"/>
              </a:solidFill>
              <a:latin typeface="Times New Roman" pitchFamily="18" charset="0"/>
            </a:endParaRPr>
          </a:p>
        </p:txBody>
      </p:sp>
      <p:sp>
        <p:nvSpPr>
          <p:cNvPr id="3076" name="Rectangle 4"/>
          <p:cNvSpPr>
            <a:spLocks noChangeArrowheads="1"/>
          </p:cNvSpPr>
          <p:nvPr/>
        </p:nvSpPr>
        <p:spPr bwMode="auto">
          <a:xfrm>
            <a:off x="-19707" y="2348880"/>
            <a:ext cx="9921552" cy="1705052"/>
          </a:xfrm>
          <a:prstGeom prst="rect">
            <a:avLst/>
          </a:prstGeom>
          <a:noFill/>
          <a:ln w="9525">
            <a:noFill/>
            <a:miter lim="800000"/>
            <a:headEnd/>
            <a:tailEnd/>
          </a:ln>
        </p:spPr>
        <p:txBody>
          <a:bodyPr wrap="square" lIns="91412" tIns="45705" rIns="91412" bIns="45705">
            <a:spAutoFit/>
          </a:bodyPr>
          <a:lstStyle/>
          <a:p>
            <a:pPr marL="609483" indent="-609483" algn="ctr">
              <a:spcBef>
                <a:spcPct val="20000"/>
              </a:spcBef>
            </a:pPr>
            <a:r>
              <a:rPr lang="ja-JP" altLang="en-US" sz="2800" b="1" dirty="0" smtClean="0">
                <a:solidFill>
                  <a:srgbClr val="000000"/>
                </a:solidFill>
                <a:latin typeface="Times New Roman" pitchFamily="18" charset="0"/>
              </a:rPr>
              <a:t>サービス</a:t>
            </a:r>
            <a:r>
              <a:rPr lang="ja-JP" altLang="en-US" sz="2800" b="1" dirty="0">
                <a:solidFill>
                  <a:srgbClr val="000000"/>
                </a:solidFill>
                <a:latin typeface="Times New Roman" pitchFamily="18" charset="0"/>
              </a:rPr>
              <a:t>管理</a:t>
            </a:r>
            <a:r>
              <a:rPr lang="ja-JP" altLang="en-US" sz="2800" b="1" dirty="0" smtClean="0">
                <a:solidFill>
                  <a:srgbClr val="000000"/>
                </a:solidFill>
                <a:latin typeface="Times New Roman" pitchFamily="18" charset="0"/>
              </a:rPr>
              <a:t>責任者等指導者養成研修テキスト</a:t>
            </a:r>
            <a:endParaRPr lang="en-US" altLang="ja-JP" sz="2800" b="1" dirty="0">
              <a:solidFill>
                <a:srgbClr val="000000"/>
              </a:solidFill>
              <a:latin typeface="Times New Roman" pitchFamily="18" charset="0"/>
            </a:endParaRPr>
          </a:p>
          <a:p>
            <a:pPr marL="609483" indent="-609483" algn="ctr">
              <a:spcBef>
                <a:spcPct val="20000"/>
              </a:spcBef>
            </a:pPr>
            <a:r>
              <a:rPr lang="ja-JP" altLang="en-US" sz="3200" dirty="0" smtClean="0">
                <a:solidFill>
                  <a:srgbClr val="000000"/>
                </a:solidFill>
                <a:latin typeface="HG創英角ｺﾞｼｯｸUB" pitchFamily="49" charset="-128"/>
                <a:ea typeface="HG創英角ｺﾞｼｯｸUB" pitchFamily="49" charset="-128"/>
              </a:rPr>
              <a:t>障害者総合支援法とサービス管理責任者の役割</a:t>
            </a:r>
            <a:endParaRPr lang="en-US" altLang="ja-JP" sz="3200" dirty="0" smtClean="0">
              <a:solidFill>
                <a:srgbClr val="000000"/>
              </a:solidFill>
              <a:latin typeface="HG創英角ｺﾞｼｯｸUB" pitchFamily="49" charset="-128"/>
              <a:ea typeface="HG創英角ｺﾞｼｯｸUB" pitchFamily="49" charset="-128"/>
            </a:endParaRPr>
          </a:p>
          <a:p>
            <a:pPr marL="609483" indent="-609483" algn="ctr">
              <a:spcBef>
                <a:spcPct val="20000"/>
              </a:spcBef>
            </a:pPr>
            <a:r>
              <a:rPr lang="ja-JP" altLang="en-US" sz="3200" dirty="0" smtClean="0">
                <a:solidFill>
                  <a:srgbClr val="000000"/>
                </a:solidFill>
                <a:latin typeface="HG創英角ｺﾞｼｯｸUB" pitchFamily="49" charset="-128"/>
                <a:ea typeface="HG創英角ｺﾞｼｯｸUB" pitchFamily="49" charset="-128"/>
              </a:rPr>
              <a:t>及び児童福祉法と児童発達支援責任者の役割</a:t>
            </a:r>
            <a:endParaRPr lang="en-US" altLang="ja-JP" sz="3200" dirty="0" smtClean="0">
              <a:solidFill>
                <a:srgbClr val="000000"/>
              </a:solidFill>
              <a:latin typeface="Times New Roman" pitchFamily="18" charset="0"/>
            </a:endParaRPr>
          </a:p>
        </p:txBody>
      </p:sp>
      <p:sp>
        <p:nvSpPr>
          <p:cNvPr id="3078" name="Text Box 7"/>
          <p:cNvSpPr txBox="1">
            <a:spLocks noChangeArrowheads="1"/>
          </p:cNvSpPr>
          <p:nvPr/>
        </p:nvSpPr>
        <p:spPr bwMode="auto">
          <a:xfrm>
            <a:off x="2846305" y="5157192"/>
            <a:ext cx="4083133" cy="1569644"/>
          </a:xfrm>
          <a:prstGeom prst="rect">
            <a:avLst/>
          </a:prstGeom>
          <a:noFill/>
          <a:ln w="9525">
            <a:noFill/>
            <a:miter lim="800000"/>
            <a:headEnd/>
            <a:tailEnd/>
          </a:ln>
        </p:spPr>
        <p:txBody>
          <a:bodyPr wrap="none" lIns="91422" tIns="45712" rIns="91422" bIns="45712">
            <a:spAutoFit/>
          </a:bodyPr>
          <a:lstStyle/>
          <a:p>
            <a:pPr algn="ctr" rtl="0" fontAlgn="base">
              <a:spcBef>
                <a:spcPct val="0"/>
              </a:spcBef>
              <a:spcAft>
                <a:spcPct val="0"/>
              </a:spcAft>
            </a:pPr>
            <a:r>
              <a:rPr lang="ja-JP" altLang="en-US" sz="2400" dirty="0" smtClean="0">
                <a:solidFill>
                  <a:srgbClr val="000000"/>
                </a:solidFill>
                <a:latin typeface="+mn-ea"/>
                <a:ea typeface="+mn-ea"/>
              </a:rPr>
              <a:t>平成２９年９月２０日</a:t>
            </a:r>
            <a:endParaRPr lang="ja-JP" altLang="en-US" sz="2400" dirty="0">
              <a:solidFill>
                <a:srgbClr val="000000"/>
              </a:solidFill>
              <a:latin typeface="+mn-ea"/>
              <a:ea typeface="+mn-ea"/>
            </a:endParaRPr>
          </a:p>
          <a:p>
            <a:pPr algn="ctr" rtl="0" fontAlgn="base">
              <a:spcBef>
                <a:spcPct val="0"/>
              </a:spcBef>
              <a:spcAft>
                <a:spcPct val="0"/>
              </a:spcAft>
            </a:pPr>
            <a:endParaRPr lang="ja-JP" altLang="en-US" sz="2400" dirty="0">
              <a:solidFill>
                <a:srgbClr val="000000"/>
              </a:solidFill>
              <a:latin typeface="+mn-ea"/>
              <a:ea typeface="+mn-ea"/>
            </a:endParaRPr>
          </a:p>
          <a:p>
            <a:pPr algn="ctr" rtl="0" fontAlgn="base">
              <a:spcBef>
                <a:spcPct val="0"/>
              </a:spcBef>
              <a:spcAft>
                <a:spcPct val="0"/>
              </a:spcAft>
            </a:pPr>
            <a:r>
              <a:rPr lang="ja-JP" altLang="en-US" sz="2400" dirty="0">
                <a:solidFill>
                  <a:srgbClr val="000000"/>
                </a:solidFill>
                <a:latin typeface="+mn-ea"/>
                <a:ea typeface="+mn-ea"/>
              </a:rPr>
              <a:t>厚生労働省　社会・援護局</a:t>
            </a:r>
          </a:p>
          <a:p>
            <a:pPr algn="ctr" rtl="0" fontAlgn="base">
              <a:spcBef>
                <a:spcPct val="0"/>
              </a:spcBef>
              <a:spcAft>
                <a:spcPct val="0"/>
              </a:spcAft>
            </a:pPr>
            <a:r>
              <a:rPr lang="ja-JP" altLang="en-US" sz="2400" dirty="0">
                <a:solidFill>
                  <a:srgbClr val="000000"/>
                </a:solidFill>
                <a:latin typeface="+mn-ea"/>
                <a:ea typeface="+mn-ea"/>
              </a:rPr>
              <a:t>障害保健福祉部　障害福祉課</a:t>
            </a:r>
          </a:p>
        </p:txBody>
      </p:sp>
      <p:pic>
        <p:nvPicPr>
          <p:cNvPr id="7" name="Picture 4" descr="厚生労働省"/>
          <p:cNvPicPr>
            <a:picLocks noChangeAspect="1" noChangeArrowheads="1"/>
          </p:cNvPicPr>
          <p:nvPr/>
        </p:nvPicPr>
        <p:blipFill>
          <a:blip r:embed="rId3" cstate="print"/>
          <a:srcRect/>
          <a:stretch>
            <a:fillRect/>
          </a:stretch>
        </p:blipFill>
        <p:spPr bwMode="auto">
          <a:xfrm>
            <a:off x="309565" y="347663"/>
            <a:ext cx="2101850" cy="723900"/>
          </a:xfrm>
          <a:prstGeom prst="rect">
            <a:avLst/>
          </a:prstGeom>
          <a:noFill/>
          <a:ln w="9525">
            <a:noFill/>
            <a:miter lim="800000"/>
            <a:headEnd/>
            <a:tailEnd/>
          </a:ln>
        </p:spPr>
      </p:pic>
      <p:pic>
        <p:nvPicPr>
          <p:cNvPr id="8" name="Picture 2" descr="ひと、くらし、みらいのために">
            <a:hlinkClick r:id="rId4"/>
          </p:cNvPr>
          <p:cNvPicPr preferRelativeResize="0">
            <a:picLocks noChangeArrowheads="1"/>
          </p:cNvPicPr>
          <p:nvPr/>
        </p:nvPicPr>
        <p:blipFill>
          <a:blip r:embed="rId5" cstate="print"/>
          <a:srcRect/>
          <a:stretch>
            <a:fillRect/>
          </a:stretch>
        </p:blipFill>
        <p:spPr bwMode="auto">
          <a:xfrm>
            <a:off x="387350" y="1000138"/>
            <a:ext cx="2089150" cy="142875"/>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1</a:t>
            </a:fld>
            <a:endParaRPr lang="en-US" altLang="ja-JP"/>
          </a:p>
        </p:txBody>
      </p:sp>
    </p:spTree>
    <p:extLst>
      <p:ext uri="{BB962C8B-B14F-4D97-AF65-F5344CB8AC3E}">
        <p14:creationId xmlns:p14="http://schemas.microsoft.com/office/powerpoint/2010/main" val="3466708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56460" y="4920442"/>
            <a:ext cx="9792394" cy="308758"/>
          </a:xfrm>
          <a:prstGeom prst="roundRect">
            <a:avLst>
              <a:gd name="adj" fmla="val 521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anchor="b"/>
          <a:lstStyle/>
          <a:p>
            <a:pPr marL="85725" indent="-85725" fontAlgn="base">
              <a:spcBef>
                <a:spcPct val="0"/>
              </a:spcBef>
              <a:spcAft>
                <a:spcPct val="0"/>
              </a:spcAft>
              <a:defRPr/>
            </a:pPr>
            <a:r>
              <a:rPr lang="ja-JP" altLang="en-US" sz="1400" dirty="0">
                <a:solidFill>
                  <a:srgbClr val="1F497D">
                    <a:lumMod val="75000"/>
                  </a:srgbClr>
                </a:solidFill>
                <a:latin typeface="ＭＳ Ｐゴシック"/>
              </a:rPr>
              <a:t>　</a:t>
            </a:r>
            <a:endParaRPr lang="en-US" altLang="ja-JP" sz="1400" dirty="0">
              <a:solidFill>
                <a:srgbClr val="1F497D">
                  <a:lumMod val="75000"/>
                </a:srgbClr>
              </a:solidFill>
              <a:latin typeface="ＭＳ Ｐゴシック"/>
            </a:endParaRPr>
          </a:p>
          <a:p>
            <a:pPr marL="85725" indent="-85725" fontAlgn="base">
              <a:spcBef>
                <a:spcPct val="0"/>
              </a:spcBef>
              <a:spcAft>
                <a:spcPct val="0"/>
              </a:spcAft>
              <a:defRPr/>
            </a:pPr>
            <a:r>
              <a:rPr lang="ja-JP" altLang="en-US" sz="1300" dirty="0">
                <a:solidFill>
                  <a:prstClr val="black"/>
                </a:solidFill>
                <a:latin typeface="ＭＳ Ｐゴシック"/>
              </a:rPr>
              <a:t>平成２５年４月１日（ただし、４．及び５．①～③については、平成２６年４月１日）</a:t>
            </a:r>
            <a:endParaRPr lang="en-US" altLang="ja-JP" sz="1300" dirty="0">
              <a:solidFill>
                <a:prstClr val="black"/>
              </a:solidFill>
              <a:latin typeface="ＭＳ Ｐゴシック"/>
            </a:endParaRPr>
          </a:p>
        </p:txBody>
      </p:sp>
      <p:sp>
        <p:nvSpPr>
          <p:cNvPr id="27" name="角丸四角形 26"/>
          <p:cNvSpPr/>
          <p:nvPr/>
        </p:nvSpPr>
        <p:spPr>
          <a:xfrm>
            <a:off x="56460" y="688771"/>
            <a:ext cx="9788188" cy="507983"/>
          </a:xfrm>
          <a:prstGeom prst="roundRect">
            <a:avLst>
              <a:gd name="adj" fmla="val 521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anchor="b"/>
          <a:lstStyle/>
          <a:p>
            <a:pPr fontAlgn="base">
              <a:lnSpc>
                <a:spcPts val="1500"/>
              </a:lnSpc>
              <a:spcBef>
                <a:spcPct val="0"/>
              </a:spcBef>
              <a:spcAft>
                <a:spcPct val="0"/>
              </a:spcAft>
              <a:defRPr/>
            </a:pPr>
            <a:r>
              <a:rPr lang="ja-JP" altLang="en-US" sz="1400" dirty="0">
                <a:solidFill>
                  <a:prstClr val="black"/>
                </a:solidFill>
              </a:rPr>
              <a:t>　</a:t>
            </a:r>
            <a:r>
              <a:rPr lang="ja-JP" altLang="en-US" sz="1300" dirty="0" err="1">
                <a:solidFill>
                  <a:prstClr val="black"/>
                </a:solidFill>
              </a:rPr>
              <a:t>障がい</a:t>
            </a:r>
            <a:r>
              <a:rPr lang="ja-JP" altLang="en-US" sz="1300" dirty="0">
                <a:solidFill>
                  <a:prstClr val="black"/>
                </a:solidFill>
              </a:rPr>
              <a:t>者制度改革推進本部等における検討を踏まえて、地域社会における共生の実現に向けて、障害福祉サービスの充実等障害者の日常生活及び社会生活を総合的に支援するため、新たな障害保健福祉施策を講ずるものとする。</a:t>
            </a:r>
            <a:endParaRPr lang="en-US" altLang="ja-JP" sz="1300" dirty="0">
              <a:solidFill>
                <a:prstClr val="black"/>
              </a:solidFill>
            </a:endParaRPr>
          </a:p>
        </p:txBody>
      </p:sp>
      <p:sp>
        <p:nvSpPr>
          <p:cNvPr id="28" name="角丸四角形 27"/>
          <p:cNvSpPr/>
          <p:nvPr/>
        </p:nvSpPr>
        <p:spPr>
          <a:xfrm>
            <a:off x="62936" y="504371"/>
            <a:ext cx="936104" cy="234169"/>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１．趣旨</a:t>
            </a:r>
          </a:p>
        </p:txBody>
      </p:sp>
      <p:cxnSp>
        <p:nvCxnSpPr>
          <p:cNvPr id="29" name="直線コネクタ 28"/>
          <p:cNvCxnSpPr/>
          <p:nvPr/>
        </p:nvCxnSpPr>
        <p:spPr>
          <a:xfrm>
            <a:off x="92353" y="476672"/>
            <a:ext cx="9676305" cy="0"/>
          </a:xfrm>
          <a:prstGeom prst="line">
            <a:avLst/>
          </a:prstGeom>
          <a:ln w="508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56645" y="1340769"/>
            <a:ext cx="4824537" cy="3312367"/>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fontAlgn="base">
              <a:lnSpc>
                <a:spcPts val="1400"/>
              </a:lnSpc>
              <a:spcBef>
                <a:spcPct val="0"/>
              </a:spcBef>
              <a:spcAft>
                <a:spcPct val="0"/>
              </a:spcAft>
            </a:pPr>
            <a:r>
              <a:rPr lang="ja-JP" altLang="en-US" sz="1200" u="sng" dirty="0">
                <a:solidFill>
                  <a:prstClr val="black"/>
                </a:solidFill>
                <a:latin typeface="ＭＳ Ｐゴシック"/>
              </a:rPr>
              <a:t>１．題名</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「障害者自立支援法」を「障害者の日常生活及び社会生活を総合的　</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に支援するための法律（障害者総合支援法）」とする。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２．基本理念</a:t>
            </a:r>
            <a:endParaRPr lang="ja-JP"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法に基づく日常生活</a:t>
            </a:r>
            <a:r>
              <a:rPr lang="ja-JP" altLang="en-US" sz="1200" dirty="0">
                <a:solidFill>
                  <a:prstClr val="black"/>
                </a:solidFill>
                <a:latin typeface="ＭＳ Ｐゴシック"/>
              </a:rPr>
              <a:t>・</a:t>
            </a:r>
            <a:r>
              <a:rPr lang="ja-JP" altLang="ja-JP" sz="1200" dirty="0">
                <a:solidFill>
                  <a:prstClr val="black"/>
                </a:solidFill>
                <a:latin typeface="ＭＳ Ｐゴシック"/>
              </a:rPr>
              <a:t>社会生活の支援が</a:t>
            </a:r>
            <a:r>
              <a:rPr lang="ja-JP" altLang="en-US" sz="1200" dirty="0">
                <a:solidFill>
                  <a:prstClr val="black"/>
                </a:solidFill>
                <a:latin typeface="ＭＳ Ｐゴシック"/>
              </a:rPr>
              <a:t>、共生社会を実現するため、</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社会参加の機会の確保及び地域社会における共生</a:t>
            </a:r>
            <a:r>
              <a:rPr lang="ja-JP" altLang="ja-JP" sz="1200" dirty="0">
                <a:solidFill>
                  <a:prstClr val="black"/>
                </a:solidFill>
                <a:latin typeface="ＭＳ Ｐゴシック"/>
              </a:rPr>
              <a:t>、社会的障壁</a:t>
            </a:r>
            <a:r>
              <a:rPr lang="ja-JP" altLang="en-US" sz="1200" dirty="0">
                <a:solidFill>
                  <a:prstClr val="black"/>
                </a:solidFill>
                <a:latin typeface="ＭＳ Ｐゴシック"/>
              </a:rPr>
              <a:t>の</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a:t>
            </a:r>
            <a:r>
              <a:rPr lang="ja-JP" altLang="ja-JP" sz="1200" dirty="0">
                <a:solidFill>
                  <a:prstClr val="black"/>
                </a:solidFill>
                <a:latin typeface="ＭＳ Ｐゴシック"/>
              </a:rPr>
              <a:t>除去に資する</a:t>
            </a:r>
            <a:r>
              <a:rPr lang="ja-JP" altLang="en-US" sz="1200" dirty="0">
                <a:solidFill>
                  <a:prstClr val="black"/>
                </a:solidFill>
                <a:latin typeface="ＭＳ Ｐゴシック"/>
              </a:rPr>
              <a:t>よう、総合的かつ計画的に行われることを</a:t>
            </a:r>
            <a:r>
              <a:rPr lang="ja-JP" altLang="ja-JP" sz="1200" dirty="0">
                <a:solidFill>
                  <a:prstClr val="black"/>
                </a:solidFill>
                <a:latin typeface="ＭＳ Ｐゴシック"/>
              </a:rPr>
              <a:t>法律の</a:t>
            </a:r>
            <a:r>
              <a:rPr lang="ja-JP" altLang="en-US" sz="1200" dirty="0">
                <a:solidFill>
                  <a:prstClr val="black"/>
                </a:solidFill>
                <a:latin typeface="ＭＳ Ｐゴシック"/>
              </a:rPr>
              <a:t>基本</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a:t>
            </a:r>
            <a:r>
              <a:rPr lang="ja-JP" altLang="ja-JP" sz="1200" dirty="0">
                <a:solidFill>
                  <a:prstClr val="black"/>
                </a:solidFill>
                <a:latin typeface="ＭＳ Ｐゴシック"/>
              </a:rPr>
              <a:t>理念</a:t>
            </a:r>
            <a:r>
              <a:rPr lang="ja-JP" altLang="en-US" sz="1200" dirty="0">
                <a:solidFill>
                  <a:prstClr val="black"/>
                </a:solidFill>
                <a:latin typeface="ＭＳ Ｐゴシック"/>
              </a:rPr>
              <a:t>として</a:t>
            </a:r>
            <a:r>
              <a:rPr lang="ja-JP" altLang="ja-JP" sz="1200" dirty="0">
                <a:solidFill>
                  <a:prstClr val="black"/>
                </a:solidFill>
                <a:latin typeface="ＭＳ Ｐゴシック"/>
              </a:rPr>
              <a:t>新たに掲げる。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３</a:t>
            </a:r>
            <a:r>
              <a:rPr lang="ja-JP" altLang="ja-JP" sz="1200" u="sng" dirty="0">
                <a:solidFill>
                  <a:prstClr val="black"/>
                </a:solidFill>
                <a:latin typeface="ＭＳ Ｐゴシック"/>
              </a:rPr>
              <a:t>．</a:t>
            </a:r>
            <a:r>
              <a:rPr lang="ja-JP" altLang="en-US" sz="1200" u="sng" dirty="0">
                <a:solidFill>
                  <a:prstClr val="black"/>
                </a:solidFill>
                <a:latin typeface="ＭＳ Ｐゴシック"/>
              </a:rPr>
              <a:t>障害者の範囲</a:t>
            </a:r>
            <a:r>
              <a:rPr lang="ja-JP" altLang="en-US" sz="1200" dirty="0">
                <a:solidFill>
                  <a:prstClr val="black"/>
                </a:solidFill>
                <a:latin typeface="ＭＳ Ｐゴシック"/>
              </a:rPr>
              <a:t>（障害児の範囲も同様に対応。）</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制度の谷間」を埋めるべく、障害者の範囲に</a:t>
            </a:r>
            <a:r>
              <a:rPr lang="ja-JP" altLang="en-US" sz="1200" dirty="0">
                <a:solidFill>
                  <a:prstClr val="black"/>
                </a:solidFill>
                <a:latin typeface="ＭＳ Ｐゴシック"/>
              </a:rPr>
              <a:t>難病等</a:t>
            </a:r>
            <a:r>
              <a:rPr lang="ja-JP" altLang="ja-JP" sz="1200" dirty="0">
                <a:solidFill>
                  <a:prstClr val="black"/>
                </a:solidFill>
                <a:latin typeface="ＭＳ Ｐゴシック"/>
              </a:rPr>
              <a:t>を加える。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４</a:t>
            </a:r>
            <a:r>
              <a:rPr lang="ja-JP" altLang="ja-JP" sz="1200" u="sng" dirty="0">
                <a:solidFill>
                  <a:prstClr val="black"/>
                </a:solidFill>
                <a:latin typeface="ＭＳ Ｐゴシック"/>
              </a:rPr>
              <a:t>．</a:t>
            </a:r>
            <a:r>
              <a:rPr lang="ja-JP" altLang="en-US" sz="1200" u="sng" dirty="0">
                <a:solidFill>
                  <a:prstClr val="black"/>
                </a:solidFill>
                <a:latin typeface="ＭＳ Ｐゴシック"/>
              </a:rPr>
              <a:t>障害支援区分の創設</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「障害程度区分」について、障害の多様な特性その他の心身の状態</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に応じて必要とされる標準的な支援の度合いを総合的に示す「障害</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支援区分」に改める。</a:t>
            </a:r>
            <a:endParaRPr lang="ja-JP"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en-US" altLang="ja-JP" sz="1200" dirty="0">
                <a:solidFill>
                  <a:prstClr val="black"/>
                </a:solidFill>
                <a:latin typeface="ＭＳ Ｐゴシック"/>
              </a:rPr>
              <a:t>※</a:t>
            </a:r>
            <a:r>
              <a:rPr lang="ja-JP" altLang="en-US" sz="1200" dirty="0">
                <a:solidFill>
                  <a:prstClr val="black"/>
                </a:solidFill>
                <a:latin typeface="ＭＳ Ｐゴシック"/>
              </a:rPr>
              <a:t> 　障害支援区分の認定が知的障害者・精神障害者の特性に応じて</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行われるよう、区分の制定に当たっては適切な配慮等を行う。</a:t>
            </a:r>
            <a:endParaRPr lang="en-US" altLang="ja-JP" sz="1200" dirty="0">
              <a:solidFill>
                <a:prstClr val="black"/>
              </a:solidFill>
              <a:latin typeface="ＭＳ Ｐゴシック"/>
            </a:endParaRPr>
          </a:p>
        </p:txBody>
      </p:sp>
      <p:sp>
        <p:nvSpPr>
          <p:cNvPr id="31" name="角丸四角形 30"/>
          <p:cNvSpPr/>
          <p:nvPr/>
        </p:nvSpPr>
        <p:spPr>
          <a:xfrm>
            <a:off x="51873" y="1246890"/>
            <a:ext cx="918688" cy="237894"/>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２．概要</a:t>
            </a:r>
          </a:p>
        </p:txBody>
      </p:sp>
      <p:sp>
        <p:nvSpPr>
          <p:cNvPr id="32" name="角丸四角形 31"/>
          <p:cNvSpPr/>
          <p:nvPr/>
        </p:nvSpPr>
        <p:spPr>
          <a:xfrm>
            <a:off x="50200" y="4726914"/>
            <a:ext cx="1409096" cy="225632"/>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３．施行期日</a:t>
            </a:r>
          </a:p>
        </p:txBody>
      </p:sp>
      <p:sp>
        <p:nvSpPr>
          <p:cNvPr id="33" name="Rectangle 2"/>
          <p:cNvSpPr txBox="1">
            <a:spLocks noChangeArrowheads="1"/>
          </p:cNvSpPr>
          <p:nvPr/>
        </p:nvSpPr>
        <p:spPr>
          <a:xfrm>
            <a:off x="-87558" y="-40918"/>
            <a:ext cx="10088787" cy="504056"/>
          </a:xfrm>
          <a:prstGeom prst="rect">
            <a:avLst/>
          </a:prstGeom>
        </p:spPr>
        <p:txBody>
          <a:bodyPr/>
          <a:lstStyle/>
          <a:p>
            <a:pPr algn="ctr" fontAlgn="base">
              <a:lnSpc>
                <a:spcPts val="1800"/>
              </a:lnSpc>
              <a:spcBef>
                <a:spcPct val="0"/>
              </a:spcBef>
              <a:spcAft>
                <a:spcPct val="0"/>
              </a:spcAft>
              <a:defRPr/>
            </a:pPr>
            <a:r>
              <a:rPr lang="ja-JP" altLang="en-US" kern="0" dirty="0">
                <a:solidFill>
                  <a:srgbClr val="1F497D"/>
                </a:solidFill>
                <a:latin typeface="Arial"/>
                <a:ea typeface="ＤＦ特太ゴシック体" pitchFamily="1" charset="-128"/>
              </a:rPr>
              <a:t>地域社会における共生の実現に向けて</a:t>
            </a:r>
            <a:r>
              <a:rPr lang="en-US" altLang="ja-JP" kern="0" dirty="0">
                <a:solidFill>
                  <a:srgbClr val="1F497D"/>
                </a:solidFill>
                <a:latin typeface="Arial"/>
                <a:ea typeface="ＤＦ特太ゴシック体" pitchFamily="1" charset="-128"/>
              </a:rPr>
              <a:t/>
            </a:r>
            <a:br>
              <a:rPr lang="en-US" altLang="ja-JP" kern="0" dirty="0">
                <a:solidFill>
                  <a:srgbClr val="1F497D"/>
                </a:solidFill>
                <a:latin typeface="Arial"/>
                <a:ea typeface="ＤＦ特太ゴシック体" pitchFamily="1" charset="-128"/>
              </a:rPr>
            </a:br>
            <a:r>
              <a:rPr lang="ja-JP" altLang="en-US" kern="0" dirty="0">
                <a:solidFill>
                  <a:srgbClr val="1F497D"/>
                </a:solidFill>
                <a:latin typeface="Arial"/>
                <a:ea typeface="ＤＦ特太ゴシック体" pitchFamily="1" charset="-128"/>
              </a:rPr>
              <a:t>新たな障害保健福祉施策を講ずるための関係法律の整備に関する法律の概要</a:t>
            </a:r>
          </a:p>
        </p:txBody>
      </p:sp>
      <p:sp>
        <p:nvSpPr>
          <p:cNvPr id="34" name="角丸四角形 33"/>
          <p:cNvSpPr/>
          <p:nvPr/>
        </p:nvSpPr>
        <p:spPr>
          <a:xfrm>
            <a:off x="4928289" y="1340768"/>
            <a:ext cx="4901540" cy="3312369"/>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500"/>
              </a:lnSpc>
              <a:spcBef>
                <a:spcPct val="0"/>
              </a:spcBef>
              <a:spcAft>
                <a:spcPct val="0"/>
              </a:spcAft>
            </a:pPr>
            <a:endParaRPr lang="en-US" altLang="ja-JP" sz="1200" dirty="0">
              <a:solidFill>
                <a:srgbClr val="1F497D">
                  <a:lumMod val="75000"/>
                </a:srgbClr>
              </a:solidFill>
              <a:latin typeface="ＭＳ Ｐゴシック"/>
            </a:endParaRPr>
          </a:p>
        </p:txBody>
      </p:sp>
      <p:sp>
        <p:nvSpPr>
          <p:cNvPr id="35" name="角丸四角形 34"/>
          <p:cNvSpPr/>
          <p:nvPr/>
        </p:nvSpPr>
        <p:spPr>
          <a:xfrm>
            <a:off x="56636" y="5370960"/>
            <a:ext cx="9782869" cy="1458466"/>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indent="165100" eaLnBrk="0" fontAlgn="base" hangingPunct="0">
              <a:lnSpc>
                <a:spcPts val="1300"/>
              </a:lnSpc>
              <a:spcBef>
                <a:spcPct val="0"/>
              </a:spcBef>
              <a:spcAft>
                <a:spcPct val="0"/>
              </a:spcAft>
              <a:defRPr/>
            </a:pPr>
            <a:r>
              <a:rPr lang="ja-JP" altLang="ja-JP" sz="1200" dirty="0">
                <a:solidFill>
                  <a:prstClr val="black"/>
                </a:solidFill>
                <a:latin typeface="ＭＳ Ｐゴシック"/>
              </a:rPr>
              <a:t>①</a:t>
            </a:r>
            <a:r>
              <a:rPr lang="ja-JP" altLang="en-US" sz="1200" dirty="0">
                <a:solidFill>
                  <a:prstClr val="black"/>
                </a:solidFill>
                <a:latin typeface="ＭＳ Ｐゴシック"/>
              </a:rPr>
              <a:t>　常時介護を要する障害者等に対する支援、障害者等の移動の支援、障害者の就労の支援その他の障害福祉サービスの在り方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en-US" altLang="ja-JP" sz="1200" dirty="0">
                <a:solidFill>
                  <a:prstClr val="black"/>
                </a:solidFill>
                <a:latin typeface="ＭＳ Ｐゴシック"/>
              </a:rPr>
              <a:t>②</a:t>
            </a:r>
            <a:r>
              <a:rPr lang="ja-JP" altLang="en-US" sz="1200" dirty="0">
                <a:solidFill>
                  <a:prstClr val="black"/>
                </a:solidFill>
                <a:latin typeface="ＭＳ Ｐゴシック"/>
              </a:rPr>
              <a:t>　障害支援区分の認定を含めた支給決定の在り方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③　障害者の意思決定支援の在り方、障害福祉サービスの利用の観点からの成年後見制度の利用促進の在り方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④　手話通訳等を行う者の派遣その他の聴覚、言語機能、音声機能その他の障害のため意思疎通を図ることに支障がある障害者等に対する</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支援の在り方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⑤　精神障害者及び高齢の障害者に対する支援の</a:t>
            </a:r>
            <a:r>
              <a:rPr lang="ja-JP" altLang="en-US" sz="1200" dirty="0" smtClean="0">
                <a:solidFill>
                  <a:prstClr val="black"/>
                </a:solidFill>
                <a:latin typeface="ＭＳ Ｐゴシック"/>
              </a:rPr>
              <a:t>在り方</a:t>
            </a:r>
            <a:endParaRPr lang="en-US" altLang="ja-JP" sz="1200" dirty="0">
              <a:solidFill>
                <a:prstClr val="black"/>
              </a:solidFill>
              <a:latin typeface="ＭＳ Ｐゴシック"/>
            </a:endParaRPr>
          </a:p>
        </p:txBody>
      </p:sp>
      <p:sp>
        <p:nvSpPr>
          <p:cNvPr id="36" name="角丸四角形 35"/>
          <p:cNvSpPr/>
          <p:nvPr/>
        </p:nvSpPr>
        <p:spPr>
          <a:xfrm>
            <a:off x="50397" y="5270748"/>
            <a:ext cx="7710984" cy="266700"/>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４．検討規定</a:t>
            </a:r>
            <a:r>
              <a:rPr lang="ja-JP" altLang="en-US" sz="1400" u="sng" dirty="0">
                <a:solidFill>
                  <a:prstClr val="white"/>
                </a:solidFill>
                <a:latin typeface="ＭＳ Ｐゴシック"/>
              </a:rPr>
              <a:t>（障害者施策を段階的に講じるため、法の施行後３年を目途として、以下について検討）</a:t>
            </a:r>
            <a:endParaRPr lang="ja-JP" altLang="en-US" sz="1400" b="1" dirty="0">
              <a:solidFill>
                <a:prstClr val="white"/>
              </a:solidFill>
            </a:endParaRPr>
          </a:p>
        </p:txBody>
      </p:sp>
      <p:sp>
        <p:nvSpPr>
          <p:cNvPr id="37" name="テキスト ボックス 36"/>
          <p:cNvSpPr txBox="1"/>
          <p:nvPr/>
        </p:nvSpPr>
        <p:spPr>
          <a:xfrm>
            <a:off x="6937351" y="476672"/>
            <a:ext cx="3416275" cy="415498"/>
          </a:xfrm>
          <a:prstGeom prst="rect">
            <a:avLst/>
          </a:prstGeom>
          <a:noFill/>
        </p:spPr>
        <p:txBody>
          <a:bodyPr wrap="square" rtlCol="0">
            <a:spAutoFit/>
          </a:bodyPr>
          <a:lstStyle/>
          <a:p>
            <a:pPr fontAlgn="base">
              <a:spcBef>
                <a:spcPct val="0"/>
              </a:spcBef>
              <a:spcAft>
                <a:spcPct val="0"/>
              </a:spcAft>
            </a:pPr>
            <a:r>
              <a:rPr lang="ja-JP" altLang="en-US" sz="1050" dirty="0">
                <a:solidFill>
                  <a:prstClr val="black"/>
                </a:solidFill>
                <a:latin typeface="Arial" charset="0"/>
              </a:rPr>
              <a:t>（平成２４年６月２０日 成立・同年６月２７日 公布）</a:t>
            </a:r>
          </a:p>
          <a:p>
            <a:pPr fontAlgn="base">
              <a:spcBef>
                <a:spcPct val="0"/>
              </a:spcBef>
              <a:spcAft>
                <a:spcPct val="0"/>
              </a:spcAft>
            </a:pPr>
            <a:endParaRPr lang="ja-JP" altLang="en-US" sz="1050" dirty="0">
              <a:solidFill>
                <a:prstClr val="black"/>
              </a:solidFill>
              <a:latin typeface="Arial" charset="0"/>
            </a:endParaRPr>
          </a:p>
        </p:txBody>
      </p:sp>
      <p:sp>
        <p:nvSpPr>
          <p:cNvPr id="38" name="テキスト ボックス 37"/>
          <p:cNvSpPr txBox="1"/>
          <p:nvPr/>
        </p:nvSpPr>
        <p:spPr>
          <a:xfrm>
            <a:off x="4953000" y="1441530"/>
            <a:ext cx="5472608" cy="3029034"/>
          </a:xfrm>
          <a:prstGeom prst="rect">
            <a:avLst/>
          </a:prstGeom>
          <a:noFill/>
        </p:spPr>
        <p:txBody>
          <a:bodyPr wrap="square" rtlCol="0">
            <a:spAutoFit/>
          </a:bodyPr>
          <a:lstStyle/>
          <a:p>
            <a:pPr fontAlgn="base">
              <a:lnSpc>
                <a:spcPts val="1400"/>
              </a:lnSpc>
              <a:spcBef>
                <a:spcPct val="0"/>
              </a:spcBef>
              <a:spcAft>
                <a:spcPct val="0"/>
              </a:spcAft>
            </a:pPr>
            <a:r>
              <a:rPr lang="ja-JP" altLang="en-US" sz="1200" u="sng" dirty="0">
                <a:solidFill>
                  <a:prstClr val="black"/>
                </a:solidFill>
                <a:latin typeface="ＭＳ Ｐゴシック"/>
              </a:rPr>
              <a:t>５</a:t>
            </a:r>
            <a:r>
              <a:rPr lang="ja-JP" altLang="ja-JP" sz="1200" u="sng" dirty="0">
                <a:solidFill>
                  <a:prstClr val="black"/>
                </a:solidFill>
                <a:latin typeface="ＭＳ Ｐゴシック"/>
              </a:rPr>
              <a:t>．障害者に対する支援</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①　重度訪問介護の対象</a:t>
            </a:r>
            <a:r>
              <a:rPr lang="ja-JP" altLang="en-US" sz="1200" dirty="0" smtClean="0">
                <a:solidFill>
                  <a:prstClr val="black"/>
                </a:solidFill>
                <a:latin typeface="ＭＳ Ｐゴシック"/>
              </a:rPr>
              <a:t>拡大</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②　共同生活介護（</a:t>
            </a:r>
            <a:r>
              <a:rPr lang="ja-JP" altLang="ja-JP" sz="1200" dirty="0">
                <a:solidFill>
                  <a:prstClr val="black"/>
                </a:solidFill>
                <a:latin typeface="ＭＳ Ｐゴシック"/>
              </a:rPr>
              <a:t>ケアホーム</a:t>
            </a:r>
            <a:r>
              <a:rPr lang="ja-JP" altLang="en-US" sz="1200" dirty="0">
                <a:solidFill>
                  <a:prstClr val="black"/>
                </a:solidFill>
                <a:latin typeface="ＭＳ Ｐゴシック"/>
              </a:rPr>
              <a:t>）の共同生活援助（</a:t>
            </a:r>
            <a:r>
              <a:rPr lang="ja-JP" altLang="ja-JP" sz="1200" dirty="0">
                <a:solidFill>
                  <a:prstClr val="black"/>
                </a:solidFill>
                <a:latin typeface="ＭＳ Ｐゴシック"/>
              </a:rPr>
              <a:t>グループホーム</a:t>
            </a:r>
            <a:r>
              <a:rPr lang="ja-JP" altLang="en-US" sz="1200" dirty="0">
                <a:solidFill>
                  <a:prstClr val="black"/>
                </a:solidFill>
                <a:latin typeface="ＭＳ Ｐゴシック"/>
              </a:rPr>
              <a:t>）へ</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の一元化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③　地域移行支援の対象</a:t>
            </a:r>
            <a:r>
              <a:rPr lang="ja-JP" altLang="en-US" sz="1200" dirty="0" smtClean="0">
                <a:solidFill>
                  <a:prstClr val="black"/>
                </a:solidFill>
                <a:latin typeface="ＭＳ Ｐゴシック"/>
              </a:rPr>
              <a:t>拡大</a:t>
            </a:r>
            <a:endParaRPr lang="ja-JP"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④</a:t>
            </a:r>
            <a:r>
              <a:rPr lang="ja-JP" altLang="ja-JP" sz="1200" dirty="0">
                <a:solidFill>
                  <a:prstClr val="black"/>
                </a:solidFill>
                <a:latin typeface="ＭＳ Ｐゴシック"/>
              </a:rPr>
              <a:t>　地域生活支援事業の</a:t>
            </a:r>
            <a:r>
              <a:rPr lang="ja-JP" altLang="en-US" sz="1200" dirty="0">
                <a:solidFill>
                  <a:prstClr val="black"/>
                </a:solidFill>
                <a:latin typeface="ＭＳ Ｐゴシック"/>
              </a:rPr>
              <a:t>追加（</a:t>
            </a:r>
            <a:r>
              <a:rPr lang="ja-JP" altLang="ja-JP" sz="1200" dirty="0">
                <a:solidFill>
                  <a:prstClr val="black"/>
                </a:solidFill>
                <a:latin typeface="ＭＳ Ｐゴシック"/>
              </a:rPr>
              <a:t>障害者に対する理解を深めるための</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研修や</a:t>
            </a:r>
            <a:r>
              <a:rPr lang="ja-JP" altLang="ja-JP" sz="1200" dirty="0">
                <a:solidFill>
                  <a:prstClr val="black"/>
                </a:solidFill>
                <a:latin typeface="ＭＳ Ｐゴシック"/>
              </a:rPr>
              <a:t>啓発</a:t>
            </a:r>
            <a:r>
              <a:rPr lang="ja-JP" altLang="en-US" sz="1200" dirty="0">
                <a:solidFill>
                  <a:prstClr val="black"/>
                </a:solidFill>
                <a:latin typeface="ＭＳ Ｐゴシック"/>
              </a:rPr>
              <a:t>を行う事業、意思疎通支援を行う者</a:t>
            </a:r>
            <a:r>
              <a:rPr lang="ja-JP" altLang="ja-JP" sz="1200" dirty="0">
                <a:solidFill>
                  <a:prstClr val="black"/>
                </a:solidFill>
                <a:latin typeface="ＭＳ Ｐゴシック"/>
              </a:rPr>
              <a:t>を養成する</a:t>
            </a:r>
            <a:r>
              <a:rPr lang="ja-JP" altLang="en-US" sz="1200" dirty="0">
                <a:solidFill>
                  <a:prstClr val="black"/>
                </a:solidFill>
                <a:latin typeface="ＭＳ Ｐゴシック"/>
              </a:rPr>
              <a:t>事業等）</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６．サービス基盤の計画的整備</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①　障害福祉サービス等の提供体制の確保に係る目標に関する事項　　</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及び地域生活支援事業の実施に関する事項についての障害福祉</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計画の策定</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②　基本指針・障害福祉計画に関する定期的な検証と見直しを法定化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③　市町村は障害福祉計画を作成するに当たって、障害者等のニーズ</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把握等を行うことを努力義務化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④　自立支援協議会の名称について、地域の実情に応じて定められる  </a:t>
            </a:r>
            <a:endParaRPr lang="en-US" altLang="ja-JP" sz="1200" dirty="0">
              <a:solidFill>
                <a:prstClr val="black"/>
              </a:solidFill>
              <a:latin typeface="ＭＳ Ｐゴシック"/>
            </a:endParaRPr>
          </a:p>
          <a:p>
            <a:pPr fontAlgn="base">
              <a:lnSpc>
                <a:spcPts val="1400"/>
              </a:lnSpc>
              <a:spcBef>
                <a:spcPct val="0"/>
              </a:spcBef>
              <a:spcAft>
                <a:spcPct val="0"/>
              </a:spcAft>
            </a:pPr>
            <a:r>
              <a:rPr lang="en-US" altLang="ja-JP" sz="1200" dirty="0">
                <a:solidFill>
                  <a:prstClr val="black"/>
                </a:solidFill>
                <a:latin typeface="ＭＳ Ｐゴシック"/>
              </a:rPr>
              <a:t>     </a:t>
            </a:r>
            <a:r>
              <a:rPr lang="ja-JP" altLang="en-US" sz="1200" dirty="0">
                <a:solidFill>
                  <a:prstClr val="black"/>
                </a:solidFill>
                <a:latin typeface="ＭＳ Ｐゴシック"/>
              </a:rPr>
              <a:t>よう弾力化するとともに、当事者や家族の参画を</a:t>
            </a:r>
            <a:r>
              <a:rPr lang="ja-JP" altLang="en-US" sz="1200" dirty="0" smtClean="0">
                <a:solidFill>
                  <a:prstClr val="black"/>
                </a:solidFill>
                <a:latin typeface="ＭＳ Ｐゴシック"/>
              </a:rPr>
              <a:t>明確化</a:t>
            </a:r>
            <a:endParaRPr lang="ja-JP" altLang="en-US" sz="1200" dirty="0">
              <a:solidFill>
                <a:prstClr val="black"/>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10</a:t>
            </a:fld>
            <a:endParaRPr lang="en-US" altLang="ja-JP">
              <a:solidFill>
                <a:prstClr val="black"/>
              </a:solidFill>
            </a:endParaRPr>
          </a:p>
        </p:txBody>
      </p:sp>
    </p:spTree>
    <p:extLst>
      <p:ext uri="{BB962C8B-B14F-4D97-AF65-F5344CB8AC3E}">
        <p14:creationId xmlns:p14="http://schemas.microsoft.com/office/powerpoint/2010/main" val="27841719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4"/>
          <p:cNvSpPr txBox="1">
            <a:spLocks noChangeArrowheads="1"/>
          </p:cNvSpPr>
          <p:nvPr/>
        </p:nvSpPr>
        <p:spPr bwMode="auto">
          <a:xfrm>
            <a:off x="116469" y="1052782"/>
            <a:ext cx="9711529" cy="1323439"/>
          </a:xfrm>
          <a:prstGeom prst="rect">
            <a:avLst/>
          </a:prstGeom>
          <a:noFill/>
          <a:ln w="19050">
            <a:solidFill>
              <a:schemeClr val="tx1"/>
            </a:solidFill>
            <a:miter lim="800000"/>
            <a:headEnd/>
            <a:tailEnd/>
          </a:ln>
        </p:spPr>
        <p:txBody>
          <a:bodyPr wrap="square">
            <a:spAutoFit/>
          </a:bodyPr>
          <a:lstStyle/>
          <a:p>
            <a:r>
              <a:rPr lang="ja-JP" altLang="en-US" sz="1600" dirty="0" smtClean="0">
                <a:solidFill>
                  <a:prstClr val="black"/>
                </a:solidFill>
              </a:rPr>
              <a:t>　学校</a:t>
            </a:r>
            <a:r>
              <a:rPr lang="ja-JP" altLang="en-US" sz="1600" dirty="0">
                <a:solidFill>
                  <a:prstClr val="black"/>
                </a:solidFill>
              </a:rPr>
              <a:t>と障害児通所支援を提供する事業所や障害児入所施設、居宅サービスを提供する事業所（以下「障害児通所支援事業所等」という。）が緊密な連携を図るとともに、学校等で作成する個別の教育支援計画及び個別の指導計画（以下「個別の教育支援計画等」という。）と障害児相談支援事業所で作成する障害児支援利用計画及び障害児通所支援事業所等で作成する個別支援計画（以下「障害児支援利用計画等」という。）が、個人情報に留意しつつ連携していくことが</a:t>
            </a:r>
            <a:r>
              <a:rPr lang="ja-JP" altLang="en-US" sz="1600" dirty="0" smtClean="0">
                <a:solidFill>
                  <a:prstClr val="black"/>
                </a:solidFill>
              </a:rPr>
              <a:t>望ましい。</a:t>
            </a:r>
            <a:endParaRPr lang="en-US" altLang="ja-JP" sz="1600" dirty="0">
              <a:solidFill>
                <a:srgbClr val="000000"/>
              </a:solidFill>
            </a:endParaRPr>
          </a:p>
        </p:txBody>
      </p:sp>
      <p:sp>
        <p:nvSpPr>
          <p:cNvPr id="58370" name="Text Box 25"/>
          <p:cNvSpPr txBox="1">
            <a:spLocks noChangeArrowheads="1"/>
          </p:cNvSpPr>
          <p:nvPr/>
        </p:nvSpPr>
        <p:spPr bwMode="auto">
          <a:xfrm>
            <a:off x="37" y="76562"/>
            <a:ext cx="9905999" cy="415498"/>
          </a:xfrm>
          <a:prstGeom prst="rect">
            <a:avLst/>
          </a:prstGeom>
          <a:noFill/>
          <a:ln w="38100" cmpd="dbl">
            <a:noFill/>
            <a:miter lim="800000"/>
            <a:headEnd/>
            <a:tailEnd/>
          </a:ln>
        </p:spPr>
        <p:txBody>
          <a:bodyPr wrap="square">
            <a:spAutoFit/>
          </a:bodyPr>
          <a:lstStyle/>
          <a:p>
            <a:pPr algn="ctr"/>
            <a:r>
              <a:rPr lang="ja-JP" altLang="en-US" sz="2100" b="1" dirty="0" smtClean="0">
                <a:solidFill>
                  <a:srgbClr val="000000"/>
                </a:solidFill>
              </a:rPr>
              <a:t>児童福祉法等の改正による教育と福祉の連携の一層の推進について（概要）</a:t>
            </a:r>
            <a:endParaRPr lang="ja-JP" altLang="en-US" sz="2100" b="1" dirty="0">
              <a:solidFill>
                <a:srgbClr val="000000"/>
              </a:solidFill>
            </a:endParaRPr>
          </a:p>
        </p:txBody>
      </p:sp>
      <p:sp>
        <p:nvSpPr>
          <p:cNvPr id="16" name="角丸四角形 15"/>
          <p:cNvSpPr/>
          <p:nvPr/>
        </p:nvSpPr>
        <p:spPr>
          <a:xfrm>
            <a:off x="128587" y="764704"/>
            <a:ext cx="1392031"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smtClean="0">
                <a:solidFill>
                  <a:prstClr val="black"/>
                </a:solidFill>
              </a:rPr>
              <a:t>◆　趣旨</a:t>
            </a:r>
            <a:endParaRPr lang="ja-JP" altLang="en-US" sz="1200" b="1" dirty="0">
              <a:solidFill>
                <a:prstClr val="black"/>
              </a:solidFill>
            </a:endParaRPr>
          </a:p>
        </p:txBody>
      </p:sp>
      <p:sp>
        <p:nvSpPr>
          <p:cNvPr id="12" name="正方形/長方形 11"/>
          <p:cNvSpPr/>
          <p:nvPr/>
        </p:nvSpPr>
        <p:spPr>
          <a:xfrm>
            <a:off x="428497" y="332656"/>
            <a:ext cx="971152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（平成２４年４月１８日付厚生労働省社会・援護局障害保健福祉部障害福祉課、文部科学省初等中等教育局特別支援教育課連名通知）</a:t>
            </a:r>
            <a:endParaRPr lang="ja-JP" altLang="en-US" sz="1200" dirty="0">
              <a:solidFill>
                <a:prstClr val="black"/>
              </a:solidFill>
            </a:endParaRPr>
          </a:p>
        </p:txBody>
      </p:sp>
      <p:sp>
        <p:nvSpPr>
          <p:cNvPr id="14" name="角丸四角形 13"/>
          <p:cNvSpPr/>
          <p:nvPr/>
        </p:nvSpPr>
        <p:spPr>
          <a:xfrm>
            <a:off x="128587" y="2564904"/>
            <a:ext cx="1782075"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smtClean="0">
                <a:solidFill>
                  <a:prstClr val="black"/>
                </a:solidFill>
              </a:rPr>
              <a:t>◆　留意事項</a:t>
            </a:r>
            <a:endParaRPr lang="ja-JP" altLang="en-US" sz="1200" b="1" dirty="0">
              <a:solidFill>
                <a:prstClr val="black"/>
              </a:solidFill>
            </a:endParaRPr>
          </a:p>
        </p:txBody>
      </p:sp>
      <p:sp>
        <p:nvSpPr>
          <p:cNvPr id="15" name="Text Box 24"/>
          <p:cNvSpPr txBox="1">
            <a:spLocks noChangeArrowheads="1"/>
          </p:cNvSpPr>
          <p:nvPr/>
        </p:nvSpPr>
        <p:spPr bwMode="auto">
          <a:xfrm>
            <a:off x="116469" y="2852939"/>
            <a:ext cx="9711529" cy="3662541"/>
          </a:xfrm>
          <a:prstGeom prst="rect">
            <a:avLst/>
          </a:prstGeom>
          <a:noFill/>
          <a:ln w="19050">
            <a:solidFill>
              <a:schemeClr val="tx1"/>
            </a:solidFill>
            <a:miter lim="800000"/>
            <a:headEnd/>
            <a:tailEnd/>
          </a:ln>
        </p:spPr>
        <p:txBody>
          <a:bodyPr wrap="square">
            <a:spAutoFit/>
          </a:bodyPr>
          <a:lstStyle/>
          <a:p>
            <a:r>
              <a:rPr lang="ja-JP" altLang="en-US" sz="1600" b="1" u="sng" dirty="0" smtClean="0">
                <a:solidFill>
                  <a:prstClr val="black"/>
                </a:solidFill>
              </a:rPr>
              <a:t>１　相談支援</a:t>
            </a:r>
            <a:r>
              <a:rPr lang="ja-JP" altLang="en-US" sz="1600" dirty="0" smtClean="0">
                <a:solidFill>
                  <a:prstClr val="black"/>
                </a:solidFill>
              </a:rPr>
              <a:t>　</a:t>
            </a:r>
            <a:endParaRPr lang="en-US" altLang="ja-JP" sz="1600" dirty="0" smtClean="0">
              <a:solidFill>
                <a:prstClr val="black"/>
              </a:solidFill>
            </a:endParaRPr>
          </a:p>
          <a:p>
            <a:pPr marL="95250" indent="177800"/>
            <a:r>
              <a:rPr lang="ja-JP" altLang="en-US" sz="1600" dirty="0" smtClean="0">
                <a:solidFill>
                  <a:prstClr val="black"/>
                </a:solidFill>
              </a:rPr>
              <a:t>障害児</a:t>
            </a:r>
            <a:r>
              <a:rPr lang="ja-JP" altLang="en-US" sz="1600" dirty="0">
                <a:solidFill>
                  <a:prstClr val="black"/>
                </a:solidFill>
              </a:rPr>
              <a:t>支援利用計画等の作成を担当する相談支援事業所と個別の教育支援計画等の作成を</a:t>
            </a:r>
            <a:r>
              <a:rPr lang="ja-JP" altLang="en-US" sz="1600" dirty="0" smtClean="0">
                <a:solidFill>
                  <a:prstClr val="black"/>
                </a:solidFill>
              </a:rPr>
              <a:t>担当する</a:t>
            </a:r>
            <a:r>
              <a:rPr lang="ja-JP" altLang="en-US" sz="1600" dirty="0">
                <a:solidFill>
                  <a:prstClr val="black"/>
                </a:solidFill>
              </a:rPr>
              <a:t>学校等が密接に連絡調整を行い、就学前の福祉サービス利用から就学への移行、学齢期に利用する福祉サービスとの連携、さらには学校卒業に当たって地域生活に向けた福祉サービス利用への移行が円滑に進むよう、保護者の了解を得つつ、特段の配慮を</a:t>
            </a:r>
            <a:r>
              <a:rPr lang="ja-JP" altLang="en-US" sz="1600" dirty="0" smtClean="0">
                <a:solidFill>
                  <a:prstClr val="black"/>
                </a:solidFill>
              </a:rPr>
              <a:t>お願い</a:t>
            </a:r>
            <a:r>
              <a:rPr lang="ja-JP" altLang="en-US" sz="1600" dirty="0">
                <a:solidFill>
                  <a:prstClr val="black"/>
                </a:solidFill>
              </a:rPr>
              <a:t>する</a:t>
            </a:r>
            <a:r>
              <a:rPr lang="ja-JP" altLang="en-US" sz="1600" dirty="0" smtClean="0">
                <a:solidFill>
                  <a:prstClr val="black"/>
                </a:solidFill>
              </a:rPr>
              <a:t>。</a:t>
            </a:r>
            <a:endParaRPr lang="en-US" altLang="ja-JP" sz="1600" dirty="0" smtClean="0">
              <a:solidFill>
                <a:prstClr val="black"/>
              </a:solidFill>
            </a:endParaRPr>
          </a:p>
          <a:p>
            <a:pPr marL="95250" indent="177800"/>
            <a:endParaRPr lang="en-US" altLang="ja-JP" sz="800" dirty="0">
              <a:solidFill>
                <a:srgbClr val="000000"/>
              </a:solidFill>
            </a:endParaRPr>
          </a:p>
          <a:p>
            <a:r>
              <a:rPr lang="ja-JP" altLang="en-US" sz="1600" b="1" u="sng" dirty="0" smtClean="0">
                <a:solidFill>
                  <a:srgbClr val="000000"/>
                </a:solidFill>
              </a:rPr>
              <a:t>２　障害児支援の強化</a:t>
            </a:r>
            <a:endParaRPr lang="en-US" altLang="ja-JP" sz="1600" b="1" u="sng" dirty="0">
              <a:solidFill>
                <a:srgbClr val="000000"/>
              </a:solidFill>
            </a:endParaRPr>
          </a:p>
          <a:p>
            <a:r>
              <a:rPr lang="ja-JP" altLang="en-US" sz="1600" dirty="0" smtClean="0">
                <a:solidFill>
                  <a:srgbClr val="000000"/>
                </a:solidFill>
              </a:rPr>
              <a:t>（１）　保育所等訪問支援の創設</a:t>
            </a:r>
            <a:endParaRPr lang="en-US" altLang="ja-JP" sz="1600" dirty="0" smtClean="0">
              <a:solidFill>
                <a:srgbClr val="000000"/>
              </a:solidFill>
            </a:endParaRPr>
          </a:p>
          <a:p>
            <a:pPr marL="273050" indent="177800"/>
            <a:r>
              <a:rPr lang="ja-JP" altLang="en-US" sz="1600" dirty="0">
                <a:solidFill>
                  <a:prstClr val="black"/>
                </a:solidFill>
              </a:rPr>
              <a:t>このサービスが効果的に行われるためには、保育所等訪問支援の訪問先施設の理解と協力が不可欠であり、該当する障害児の状況の把握や支援方法等について、訪問先施設と保育所等訪問支援事業所、保護者との間で情報共有するとともに、十分調整した上で、必要な対応がなされるよう配慮を</a:t>
            </a:r>
            <a:r>
              <a:rPr lang="ja-JP" altLang="en-US" sz="1600" dirty="0" smtClean="0">
                <a:solidFill>
                  <a:prstClr val="black"/>
                </a:solidFill>
              </a:rPr>
              <a:t>お願い</a:t>
            </a:r>
            <a:r>
              <a:rPr lang="ja-JP" altLang="en-US" sz="1600" dirty="0">
                <a:solidFill>
                  <a:prstClr val="black"/>
                </a:solidFill>
              </a:rPr>
              <a:t>する</a:t>
            </a:r>
            <a:r>
              <a:rPr lang="ja-JP" altLang="en-US" sz="1600" dirty="0" smtClean="0">
                <a:solidFill>
                  <a:prstClr val="black"/>
                </a:solidFill>
              </a:rPr>
              <a:t>。</a:t>
            </a:r>
            <a:endParaRPr lang="en-US" altLang="ja-JP" sz="1600" dirty="0">
              <a:solidFill>
                <a:srgbClr val="000000"/>
              </a:solidFill>
            </a:endParaRPr>
          </a:p>
          <a:p>
            <a:r>
              <a:rPr lang="ja-JP" altLang="en-US" sz="1600" dirty="0" smtClean="0">
                <a:solidFill>
                  <a:srgbClr val="000000"/>
                </a:solidFill>
              </a:rPr>
              <a:t>（２）　個別支援計画の作成</a:t>
            </a:r>
            <a:endParaRPr lang="en-US" altLang="ja-JP" sz="1600" dirty="0" smtClean="0">
              <a:solidFill>
                <a:srgbClr val="000000"/>
              </a:solidFill>
            </a:endParaRPr>
          </a:p>
          <a:p>
            <a:pPr marL="355600" indent="-355600"/>
            <a:r>
              <a:rPr lang="ja-JP" altLang="en-US" sz="1600" dirty="0">
                <a:solidFill>
                  <a:srgbClr val="000000"/>
                </a:solidFill>
              </a:rPr>
              <a:t>　</a:t>
            </a:r>
            <a:r>
              <a:rPr lang="ja-JP" altLang="en-US" sz="1600" dirty="0" smtClean="0">
                <a:solidFill>
                  <a:srgbClr val="000000"/>
                </a:solidFill>
              </a:rPr>
              <a:t>　　　</a:t>
            </a:r>
            <a:r>
              <a:rPr lang="ja-JP" altLang="en-US" sz="1600" dirty="0">
                <a:solidFill>
                  <a:prstClr val="black"/>
                </a:solidFill>
              </a:rPr>
              <a:t>障害児通所支援事業所等の児童発達支援管理責任者と教員等が連携し、障害児通所支援等における個別支援計画と学校における個別の教育支援計画等との連携を保護者の了解を得つつ確保し、相乗的な効果が得られるよう、必要な配慮を</a:t>
            </a:r>
            <a:r>
              <a:rPr lang="ja-JP" altLang="en-US" sz="1600" dirty="0" smtClean="0">
                <a:solidFill>
                  <a:prstClr val="black"/>
                </a:solidFill>
              </a:rPr>
              <a:t>お願い</a:t>
            </a:r>
            <a:r>
              <a:rPr lang="ja-JP" altLang="en-US" sz="1600" dirty="0">
                <a:solidFill>
                  <a:prstClr val="black"/>
                </a:solidFill>
              </a:rPr>
              <a:t>する</a:t>
            </a:r>
            <a:r>
              <a:rPr lang="ja-JP" altLang="en-US" sz="1600" dirty="0" smtClean="0">
                <a:solidFill>
                  <a:prstClr val="black"/>
                </a:solidFill>
              </a:rPr>
              <a:t>。 </a:t>
            </a:r>
            <a:endParaRPr lang="en-US" altLang="ja-JP" sz="1600" dirty="0" smtClean="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100</a:t>
            </a:fld>
            <a:endParaRPr lang="en-US" altLang="ja-JP" dirty="0">
              <a:solidFill>
                <a:srgbClr val="000000"/>
              </a:solidFill>
            </a:endParaRPr>
          </a:p>
        </p:txBody>
      </p:sp>
    </p:spTree>
    <p:extLst>
      <p:ext uri="{BB962C8B-B14F-4D97-AF65-F5344CB8AC3E}">
        <p14:creationId xmlns:p14="http://schemas.microsoft.com/office/powerpoint/2010/main" val="4758645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4"/>
          <p:cNvSpPr txBox="1">
            <a:spLocks noChangeArrowheads="1"/>
          </p:cNvSpPr>
          <p:nvPr/>
        </p:nvSpPr>
        <p:spPr bwMode="auto">
          <a:xfrm>
            <a:off x="116469" y="1187602"/>
            <a:ext cx="9711529" cy="1246495"/>
          </a:xfrm>
          <a:prstGeom prst="rect">
            <a:avLst/>
          </a:prstGeom>
          <a:noFill/>
          <a:ln w="19050">
            <a:solidFill>
              <a:schemeClr val="tx1"/>
            </a:solidFill>
            <a:miter lim="800000"/>
            <a:headEnd/>
            <a:tailEnd/>
          </a:ln>
        </p:spPr>
        <p:txBody>
          <a:bodyPr wrap="square">
            <a:spAutoFit/>
          </a:bodyPr>
          <a:lstStyle/>
          <a:p>
            <a:pPr fontAlgn="auto">
              <a:lnSpc>
                <a:spcPts val="1800"/>
              </a:lnSpc>
              <a:spcBef>
                <a:spcPts val="0"/>
              </a:spcBef>
              <a:spcAft>
                <a:spcPts val="0"/>
              </a:spcAft>
            </a:pPr>
            <a:r>
              <a:rPr lang="ja-JP" altLang="en-US" sz="1400" dirty="0" smtClean="0">
                <a:solidFill>
                  <a:prstClr val="black"/>
                </a:solidFill>
                <a:latin typeface="Calibri"/>
                <a:ea typeface="ＭＳ Ｐゴシック"/>
              </a:rPr>
              <a:t>○　障害者が地域において自立した日常生活・社会生活を営むことができるようにするためには、グループホームなど</a:t>
            </a:r>
            <a:endParaRPr lang="en-US" altLang="ja-JP" sz="1400" dirty="0" smtClean="0">
              <a:solidFill>
                <a:prstClr val="black"/>
              </a:solidFill>
              <a:latin typeface="Calibri"/>
              <a:ea typeface="ＭＳ Ｐゴシック"/>
            </a:endParaRPr>
          </a:p>
          <a:p>
            <a:pPr fontAlgn="auto">
              <a:lnSpc>
                <a:spcPts val="1800"/>
              </a:lnSpc>
              <a:spcBef>
                <a:spcPts val="0"/>
              </a:spcBef>
              <a:spcAft>
                <a:spcPts val="0"/>
              </a:spcAft>
            </a:pPr>
            <a:r>
              <a:rPr lang="ja-JP" altLang="en-US" sz="1400" dirty="0" smtClean="0">
                <a:solidFill>
                  <a:prstClr val="black"/>
                </a:solidFill>
                <a:latin typeface="Calibri"/>
                <a:ea typeface="ＭＳ Ｐゴシック"/>
              </a:rPr>
              <a:t>　　地域における住まいの場の確保が重要。</a:t>
            </a:r>
            <a:endParaRPr lang="en-US" altLang="ja-JP" sz="1400" dirty="0" smtClean="0">
              <a:solidFill>
                <a:prstClr val="black"/>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このため、厚生労働省、国土交通省の連名で通知を発出し、障害者の住まいの場の確保等に関する両省の施策</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について広く紹介するとともに、各地方公共団体においても、福祉部局と住宅部局の連携を図り、これらの施策に</a:t>
            </a:r>
            <a:r>
              <a:rPr lang="ja-JP" altLang="en-US" sz="1400" dirty="0" err="1" smtClean="0">
                <a:solidFill>
                  <a:srgbClr val="000000"/>
                </a:solidFill>
                <a:latin typeface="Calibri"/>
                <a:ea typeface="ＭＳ Ｐゴシック"/>
              </a:rPr>
              <a:t>つ</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いての取組を強化するよう依頼。</a:t>
            </a:r>
            <a:endParaRPr lang="en-US" altLang="ja-JP" sz="1400" dirty="0">
              <a:solidFill>
                <a:srgbClr val="000000"/>
              </a:solidFill>
              <a:latin typeface="Calibri"/>
              <a:ea typeface="ＭＳ Ｐゴシック"/>
            </a:endParaRPr>
          </a:p>
        </p:txBody>
      </p:sp>
      <p:sp>
        <p:nvSpPr>
          <p:cNvPr id="58370" name="Text Box 25"/>
          <p:cNvSpPr txBox="1">
            <a:spLocks noChangeArrowheads="1"/>
          </p:cNvSpPr>
          <p:nvPr/>
        </p:nvSpPr>
        <p:spPr bwMode="auto">
          <a:xfrm>
            <a:off x="-195572" y="-10834"/>
            <a:ext cx="10297144" cy="415498"/>
          </a:xfrm>
          <a:prstGeom prst="rect">
            <a:avLst/>
          </a:prstGeom>
          <a:noFill/>
          <a:ln w="38100" cmpd="dbl">
            <a:noFill/>
            <a:miter lim="800000"/>
            <a:headEnd/>
            <a:tailEnd/>
          </a:ln>
        </p:spPr>
        <p:txBody>
          <a:bodyPr wrap="square">
            <a:spAutoFit/>
          </a:bodyPr>
          <a:lstStyle/>
          <a:p>
            <a:pPr algn="ctr" fontAlgn="auto">
              <a:spcBef>
                <a:spcPts val="0"/>
              </a:spcBef>
              <a:spcAft>
                <a:spcPts val="0"/>
              </a:spcAft>
            </a:pPr>
            <a:r>
              <a:rPr lang="ja-JP" altLang="en-US" sz="2000" b="1" dirty="0" smtClean="0">
                <a:solidFill>
                  <a:srgbClr val="000000"/>
                </a:solidFill>
                <a:latin typeface="Calibri"/>
                <a:ea typeface="ＭＳ Ｐゴシック"/>
              </a:rPr>
              <a:t>障害者の住まいの場の確保のための福祉部局と住宅部局の連携について（概要）</a:t>
            </a:r>
            <a:endParaRPr lang="ja-JP" altLang="en-US" sz="2000" b="1" dirty="0">
              <a:solidFill>
                <a:srgbClr val="000000"/>
              </a:solidFill>
              <a:latin typeface="Calibri"/>
              <a:ea typeface="ＭＳ Ｐゴシック"/>
            </a:endParaRPr>
          </a:p>
        </p:txBody>
      </p:sp>
      <p:sp>
        <p:nvSpPr>
          <p:cNvPr id="16" name="角丸四角形 15"/>
          <p:cNvSpPr/>
          <p:nvPr/>
        </p:nvSpPr>
        <p:spPr>
          <a:xfrm>
            <a:off x="128587" y="901107"/>
            <a:ext cx="1392031"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smtClean="0">
                <a:solidFill>
                  <a:prstClr val="black"/>
                </a:solidFill>
              </a:rPr>
              <a:t>◆　趣旨</a:t>
            </a:r>
            <a:endParaRPr lang="ja-JP" altLang="en-US" sz="1200" b="1" dirty="0">
              <a:solidFill>
                <a:prstClr val="black"/>
              </a:solidFill>
            </a:endParaRPr>
          </a:p>
        </p:txBody>
      </p:sp>
      <p:sp>
        <p:nvSpPr>
          <p:cNvPr id="12" name="正方形/長方形 11"/>
          <p:cNvSpPr/>
          <p:nvPr/>
        </p:nvSpPr>
        <p:spPr>
          <a:xfrm>
            <a:off x="116469" y="332656"/>
            <a:ext cx="971152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smtClean="0">
                <a:solidFill>
                  <a:prstClr val="black"/>
                </a:solidFill>
                <a:latin typeface="ＭＳ Ｐゴシック"/>
              </a:rPr>
              <a:t>（平成２１年１１月１２日付厚生労働省社会・援護局地域福祉課長、厚生労働省社会・援護局障害保健福祉部企画課長、厚生労働省社会・援護局障害保健福祉部障害福祉課長、国土交通省住宅局住宅総合整備課長、国土交通省住宅局安心居住推進課長連名通知）　最終改正：平成２４年５月３１日</a:t>
            </a:r>
            <a:endParaRPr lang="ja-JP" altLang="en-US" sz="1100" dirty="0">
              <a:solidFill>
                <a:prstClr val="black"/>
              </a:solidFill>
              <a:latin typeface="ＭＳ Ｐゴシック"/>
            </a:endParaRPr>
          </a:p>
        </p:txBody>
      </p:sp>
      <p:sp>
        <p:nvSpPr>
          <p:cNvPr id="14" name="角丸四角形 13"/>
          <p:cNvSpPr/>
          <p:nvPr/>
        </p:nvSpPr>
        <p:spPr>
          <a:xfrm>
            <a:off x="128587" y="2500509"/>
            <a:ext cx="4512378"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b="1" dirty="0" smtClean="0">
                <a:solidFill>
                  <a:prstClr val="black"/>
                </a:solidFill>
              </a:rPr>
              <a:t>◆　厚生労働省・国土交通省の主な施策</a:t>
            </a:r>
            <a:endParaRPr lang="ja-JP" altLang="en-US" sz="1200" b="1" dirty="0">
              <a:solidFill>
                <a:prstClr val="black"/>
              </a:solidFill>
            </a:endParaRPr>
          </a:p>
        </p:txBody>
      </p:sp>
      <p:sp>
        <p:nvSpPr>
          <p:cNvPr id="15" name="Text Box 24"/>
          <p:cNvSpPr txBox="1">
            <a:spLocks noChangeArrowheads="1"/>
          </p:cNvSpPr>
          <p:nvPr/>
        </p:nvSpPr>
        <p:spPr bwMode="auto">
          <a:xfrm>
            <a:off x="116469" y="2796892"/>
            <a:ext cx="9711529" cy="4016484"/>
          </a:xfrm>
          <a:prstGeom prst="rect">
            <a:avLst/>
          </a:prstGeom>
          <a:noFill/>
          <a:ln w="19050">
            <a:solidFill>
              <a:schemeClr val="tx1"/>
            </a:solidFill>
            <a:miter lim="800000"/>
            <a:headEnd/>
            <a:tailEnd/>
          </a:ln>
        </p:spPr>
        <p:txBody>
          <a:bodyPr wrap="square">
            <a:spAutoFit/>
          </a:bodyPr>
          <a:lstStyle/>
          <a:p>
            <a:pPr fontAlgn="auto">
              <a:lnSpc>
                <a:spcPts val="1800"/>
              </a:lnSpc>
              <a:spcBef>
                <a:spcPts val="0"/>
              </a:spcBef>
              <a:spcAft>
                <a:spcPts val="0"/>
              </a:spcAft>
            </a:pPr>
            <a:r>
              <a:rPr lang="ja-JP" altLang="en-US" sz="1400" b="1" dirty="0" smtClean="0">
                <a:solidFill>
                  <a:srgbClr val="000000"/>
                </a:solidFill>
                <a:latin typeface="Calibri"/>
                <a:ea typeface="ＭＳ Ｐゴシック"/>
              </a:rPr>
              <a:t>（１）グループホーム・ケアホームの整備の促進等</a:t>
            </a:r>
            <a:endParaRPr lang="en-US" altLang="ja-JP" sz="1400" b="1"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公営住宅をグループホーム等として活用するためのマニュアルの周知</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厚生労働省における施設整備費の助成等や国土交通省の「社会資本整備総合交付金」等の活用により、各自</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治体が定める障害福祉計画に基づく計画的な整備を支援</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平成２３年１０月からグループホーム等を利用している障害者に対して月額１万円を上限に居住に要する費用を</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助成。</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b="1" dirty="0" smtClean="0">
                <a:solidFill>
                  <a:srgbClr val="000000"/>
                </a:solidFill>
                <a:latin typeface="Calibri"/>
                <a:ea typeface="ＭＳ Ｐゴシック"/>
              </a:rPr>
              <a:t>（２）公的賃貸住宅への入居の促進</a:t>
            </a:r>
            <a:endParaRPr lang="en-US" altLang="ja-JP" sz="1400" b="1"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障害者の優先枠の設定や障害者向けの公営住宅の供給等による入居促進</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既存民間住宅の一部を借り上げて行う公営住宅の供給</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b="1" dirty="0" smtClean="0">
                <a:solidFill>
                  <a:srgbClr val="000000"/>
                </a:solidFill>
                <a:latin typeface="Calibri"/>
                <a:ea typeface="ＭＳ Ｐゴシック"/>
              </a:rPr>
              <a:t>（３）民間賃貸住宅への入居の円滑化</a:t>
            </a:r>
            <a:endParaRPr lang="en-US" altLang="ja-JP" sz="1400" b="1"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障害者等の民間賃貸住宅への円滑な入居を支援する居住支援協議会の積極的な活用及び自立支援協議会と</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の緊密な連携</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民間住宅活用型住宅セーフティネット整備推進事業による障害者等が円滑に入居できる民間住宅の供給支援　</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財団法人高齢者住宅財団が未払い家賃の債務保証を行う家賃債務保証制度の普及</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b="1" dirty="0" smtClean="0">
                <a:solidFill>
                  <a:srgbClr val="000000"/>
                </a:solidFill>
                <a:latin typeface="Calibri"/>
                <a:ea typeface="ＭＳ Ｐゴシック"/>
              </a:rPr>
              <a:t>（４）地域移行支援・地域定着支援の個別給付化</a:t>
            </a:r>
            <a:endParaRPr lang="en-US" altLang="ja-JP" sz="1400" b="1"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　障害者支援施設の入所者等に対し、住居の確保など地域生活に向けた支援を行う「地域移行支援」、１人暮ら</a:t>
            </a:r>
            <a:endParaRPr lang="en-US" altLang="ja-JP" sz="1400" dirty="0" smtClean="0">
              <a:solidFill>
                <a:srgbClr val="000000"/>
              </a:solidFill>
              <a:latin typeface="Calibri"/>
              <a:ea typeface="ＭＳ Ｐゴシック"/>
            </a:endParaRPr>
          </a:p>
          <a:p>
            <a:pPr fontAlgn="auto">
              <a:lnSpc>
                <a:spcPts val="1800"/>
              </a:lnSpc>
              <a:spcBef>
                <a:spcPts val="0"/>
              </a:spcBef>
              <a:spcAft>
                <a:spcPts val="0"/>
              </a:spcAft>
            </a:pPr>
            <a:r>
              <a:rPr lang="ja-JP" altLang="en-US" sz="1400" dirty="0" smtClean="0">
                <a:solidFill>
                  <a:srgbClr val="000000"/>
                </a:solidFill>
                <a:latin typeface="Calibri"/>
                <a:ea typeface="ＭＳ Ｐゴシック"/>
              </a:rPr>
              <a:t>　　　   し等の障害者と常時連絡体制を確保し、緊急時には必要な支援を行う「地域定着支援」を平成２４年度から実施</a:t>
            </a:r>
            <a:endParaRPr lang="en-US" altLang="ja-JP" sz="1400" dirty="0" smtClean="0">
              <a:solidFill>
                <a:srgbClr val="000000"/>
              </a:solidFill>
              <a:latin typeface="Calibri"/>
              <a:ea typeface="ＭＳ Ｐゴシック"/>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101</a:t>
            </a:fld>
            <a:endParaRPr lang="en-US" altLang="ja-JP" dirty="0">
              <a:solidFill>
                <a:srgbClr val="000000"/>
              </a:solidFill>
            </a:endParaRPr>
          </a:p>
        </p:txBody>
      </p:sp>
    </p:spTree>
    <p:extLst>
      <p:ext uri="{BB962C8B-B14F-4D97-AF65-F5344CB8AC3E}">
        <p14:creationId xmlns:p14="http://schemas.microsoft.com/office/powerpoint/2010/main" val="38173304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161" y="277480"/>
            <a:ext cx="9631070" cy="6247864"/>
          </a:xfrm>
          <a:prstGeom prst="rect">
            <a:avLst/>
          </a:prstGeom>
          <a:solidFill>
            <a:srgbClr val="FFFF00">
              <a:alpha val="24000"/>
            </a:srgbClr>
          </a:solidFill>
          <a:ln w="19050">
            <a:solidFill>
              <a:schemeClr val="tx1"/>
            </a:solidFill>
          </a:ln>
        </p:spPr>
        <p:txBody>
          <a:bodyPr wrap="square">
            <a:spAutoFit/>
          </a:bodyPr>
          <a:lstStyle/>
          <a:p>
            <a:pPr algn="r"/>
            <a:r>
              <a:rPr lang="ja-JP" altLang="en-US" sz="1600" dirty="0">
                <a:solidFill>
                  <a:prstClr val="black"/>
                </a:solidFill>
                <a:ea typeface="ＭＳ Ｐゴシック"/>
              </a:rPr>
              <a:t>事務連絡</a:t>
            </a:r>
          </a:p>
          <a:p>
            <a:pPr algn="r"/>
            <a:r>
              <a:rPr lang="ja-JP" altLang="en-US" sz="1600" dirty="0">
                <a:solidFill>
                  <a:prstClr val="black"/>
                </a:solidFill>
                <a:ea typeface="ＭＳ Ｐゴシック"/>
              </a:rPr>
              <a:t>平成</a:t>
            </a:r>
            <a:r>
              <a:rPr lang="en-US" altLang="ja-JP" sz="1600" dirty="0">
                <a:solidFill>
                  <a:prstClr val="black"/>
                </a:solidFill>
                <a:ea typeface="ＭＳ Ｐゴシック"/>
              </a:rPr>
              <a:t>2 5 </a:t>
            </a:r>
            <a:r>
              <a:rPr lang="ja-JP" altLang="en-US" sz="1600" dirty="0">
                <a:solidFill>
                  <a:prstClr val="black"/>
                </a:solidFill>
                <a:ea typeface="ＭＳ Ｐゴシック"/>
              </a:rPr>
              <a:t>年</a:t>
            </a:r>
            <a:r>
              <a:rPr lang="en-US" altLang="ja-JP" sz="1600" dirty="0">
                <a:solidFill>
                  <a:prstClr val="black"/>
                </a:solidFill>
                <a:ea typeface="ＭＳ Ｐゴシック"/>
              </a:rPr>
              <a:t>1 0 </a:t>
            </a:r>
            <a:r>
              <a:rPr lang="ja-JP" altLang="en-US" sz="1600" dirty="0">
                <a:solidFill>
                  <a:prstClr val="black"/>
                </a:solidFill>
                <a:ea typeface="ＭＳ Ｐゴシック"/>
              </a:rPr>
              <a:t>月</a:t>
            </a:r>
            <a:r>
              <a:rPr lang="en-US" altLang="ja-JP" sz="1600" dirty="0">
                <a:solidFill>
                  <a:prstClr val="black"/>
                </a:solidFill>
                <a:ea typeface="ＭＳ Ｐゴシック"/>
              </a:rPr>
              <a:t>1 8 </a:t>
            </a:r>
            <a:r>
              <a:rPr lang="ja-JP" altLang="en-US" sz="1600" dirty="0">
                <a:solidFill>
                  <a:prstClr val="black"/>
                </a:solidFill>
                <a:ea typeface="ＭＳ Ｐゴシック"/>
              </a:rPr>
              <a:t>日</a:t>
            </a:r>
          </a:p>
          <a:p>
            <a:r>
              <a:rPr lang="ja-JP" altLang="en-US" sz="1600" dirty="0">
                <a:solidFill>
                  <a:prstClr val="black"/>
                </a:solidFill>
                <a:ea typeface="ＭＳ Ｐゴシック"/>
              </a:rPr>
              <a:t>各 </a:t>
            </a:r>
            <a:r>
              <a:rPr lang="ja-JP" altLang="en-US" sz="1600" dirty="0" smtClean="0">
                <a:solidFill>
                  <a:prstClr val="black"/>
                </a:solidFill>
                <a:ea typeface="ＭＳ Ｐゴシック"/>
              </a:rPr>
              <a:t>　　　　　　　　　　　　　　障害児</a:t>
            </a:r>
            <a:r>
              <a:rPr lang="ja-JP" altLang="en-US" sz="1600" dirty="0">
                <a:solidFill>
                  <a:prstClr val="black"/>
                </a:solidFill>
                <a:ea typeface="ＭＳ Ｐゴシック"/>
              </a:rPr>
              <a:t>支援担当課 御中</a:t>
            </a:r>
          </a:p>
          <a:p>
            <a:pPr algn="r"/>
            <a:r>
              <a:rPr lang="ja-JP" altLang="en-US" sz="1600" dirty="0">
                <a:solidFill>
                  <a:prstClr val="black"/>
                </a:solidFill>
                <a:ea typeface="ＭＳ Ｐゴシック"/>
              </a:rPr>
              <a:t>厚生労働省社会・援護局障害保健福祉部障害福祉課</a:t>
            </a:r>
          </a:p>
          <a:p>
            <a:pPr algn="r"/>
            <a:r>
              <a:rPr lang="ja-JP" altLang="en-US" sz="1600" dirty="0">
                <a:solidFill>
                  <a:prstClr val="black"/>
                </a:solidFill>
                <a:ea typeface="ＭＳ Ｐゴシック"/>
              </a:rPr>
              <a:t>障害児・発達障害者支援室障害児支援係</a:t>
            </a:r>
          </a:p>
          <a:p>
            <a:pPr algn="ctr"/>
            <a:endParaRPr lang="en-US" altLang="ja-JP" sz="1600" dirty="0" smtClean="0">
              <a:solidFill>
                <a:prstClr val="black"/>
              </a:solidFill>
              <a:ea typeface="ＭＳ Ｐゴシック"/>
            </a:endParaRPr>
          </a:p>
          <a:p>
            <a:pPr algn="ctr"/>
            <a:r>
              <a:rPr lang="ja-JP" altLang="en-US" sz="1600" dirty="0" smtClean="0">
                <a:solidFill>
                  <a:prstClr val="black"/>
                </a:solidFill>
                <a:ea typeface="ＭＳ Ｐゴシック"/>
              </a:rPr>
              <a:t>障害児</a:t>
            </a:r>
            <a:r>
              <a:rPr lang="ja-JP" altLang="en-US" sz="1600" dirty="0">
                <a:solidFill>
                  <a:prstClr val="black"/>
                </a:solidFill>
                <a:ea typeface="ＭＳ Ｐゴシック"/>
              </a:rPr>
              <a:t>に対する支援に係る教育機関との連携について</a:t>
            </a:r>
          </a:p>
          <a:p>
            <a:endParaRPr lang="en-US" altLang="ja-JP" sz="1600" dirty="0" smtClean="0">
              <a:solidFill>
                <a:prstClr val="black"/>
              </a:solidFill>
              <a:ea typeface="ＭＳ Ｐゴシック"/>
            </a:endParaRPr>
          </a:p>
          <a:p>
            <a:r>
              <a:rPr lang="ja-JP" altLang="en-US" sz="1600" dirty="0" smtClean="0">
                <a:solidFill>
                  <a:prstClr val="black"/>
                </a:solidFill>
                <a:ea typeface="ＭＳ Ｐゴシック"/>
              </a:rPr>
              <a:t>　　　平素</a:t>
            </a:r>
            <a:r>
              <a:rPr lang="ja-JP" altLang="en-US" sz="1600" dirty="0">
                <a:solidFill>
                  <a:prstClr val="black"/>
                </a:solidFill>
                <a:ea typeface="ＭＳ Ｐゴシック"/>
              </a:rPr>
              <a:t>より、障害保健福祉行政の推進に、格段の御高配を賜り厚く御礼を申し上げます。</a:t>
            </a:r>
          </a:p>
          <a:p>
            <a:r>
              <a:rPr lang="ja-JP" altLang="en-US" sz="1600" dirty="0" smtClean="0">
                <a:solidFill>
                  <a:prstClr val="black"/>
                </a:solidFill>
                <a:ea typeface="ＭＳ Ｐゴシック"/>
              </a:rPr>
              <a:t>　　　１０月</a:t>
            </a:r>
            <a:r>
              <a:rPr lang="ja-JP" altLang="en-US" sz="1600" dirty="0">
                <a:solidFill>
                  <a:prstClr val="black"/>
                </a:solidFill>
                <a:ea typeface="ＭＳ Ｐゴシック"/>
              </a:rPr>
              <a:t>４日付で各都道府県・指定都市教育委員会委員長、都道府県知事等宛てに、文部</a:t>
            </a:r>
            <a:r>
              <a:rPr lang="ja-JP" altLang="en-US" sz="1600" dirty="0" smtClean="0">
                <a:solidFill>
                  <a:prstClr val="black"/>
                </a:solidFill>
                <a:ea typeface="ＭＳ Ｐゴシック"/>
              </a:rPr>
              <a:t>科学省</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　初等中等教育</a:t>
            </a:r>
            <a:r>
              <a:rPr lang="ja-JP" altLang="en-US" sz="1600" dirty="0">
                <a:solidFill>
                  <a:prstClr val="black"/>
                </a:solidFill>
                <a:ea typeface="ＭＳ Ｐゴシック"/>
              </a:rPr>
              <a:t>局長通知「障害のある児童生徒等に対する早期からの一貫した支援に</a:t>
            </a:r>
            <a:r>
              <a:rPr lang="ja-JP" altLang="en-US" sz="1600" dirty="0" smtClean="0">
                <a:solidFill>
                  <a:prstClr val="black"/>
                </a:solidFill>
                <a:ea typeface="ＭＳ Ｐゴシック"/>
              </a:rPr>
              <a:t>ついて</a:t>
            </a:r>
            <a:r>
              <a:rPr lang="ja-JP" altLang="en-US" sz="1600" dirty="0">
                <a:solidFill>
                  <a:prstClr val="black"/>
                </a:solidFill>
                <a:ea typeface="ＭＳ Ｐゴシック"/>
              </a:rPr>
              <a:t>」</a:t>
            </a:r>
            <a:r>
              <a:rPr lang="ja-JP" altLang="en-US" sz="1600" dirty="0" smtClean="0">
                <a:solidFill>
                  <a:prstClr val="black"/>
                </a:solidFill>
                <a:ea typeface="ＭＳ Ｐゴシック"/>
              </a:rPr>
              <a:t>が</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　通知</a:t>
            </a:r>
            <a:r>
              <a:rPr lang="ja-JP" altLang="en-US" sz="1600" dirty="0">
                <a:solidFill>
                  <a:prstClr val="black"/>
                </a:solidFill>
                <a:ea typeface="ＭＳ Ｐゴシック"/>
              </a:rPr>
              <a:t>されております</a:t>
            </a:r>
            <a:r>
              <a:rPr lang="ja-JP" altLang="en-US" sz="1600" dirty="0" smtClean="0">
                <a:solidFill>
                  <a:prstClr val="black"/>
                </a:solidFill>
                <a:ea typeface="ＭＳ Ｐゴシック"/>
              </a:rPr>
              <a:t>。</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　　また</a:t>
            </a:r>
            <a:r>
              <a:rPr lang="ja-JP" altLang="en-US" sz="1600" dirty="0">
                <a:solidFill>
                  <a:prstClr val="black"/>
                </a:solidFill>
                <a:ea typeface="ＭＳ Ｐゴシック"/>
              </a:rPr>
              <a:t>、同省のホームページでは「教育支援資料～障害のある</a:t>
            </a:r>
            <a:r>
              <a:rPr lang="ja-JP" altLang="en-US" sz="1600" dirty="0" smtClean="0">
                <a:solidFill>
                  <a:prstClr val="black"/>
                </a:solidFill>
                <a:ea typeface="ＭＳ Ｐゴシック"/>
              </a:rPr>
              <a:t>子供</a:t>
            </a:r>
            <a:r>
              <a:rPr lang="ja-JP" altLang="en-US" sz="1600" dirty="0">
                <a:solidFill>
                  <a:prstClr val="black"/>
                </a:solidFill>
                <a:ea typeface="ＭＳ Ｐゴシック"/>
              </a:rPr>
              <a:t>の就学手続と早期からの</a:t>
            </a:r>
            <a:r>
              <a:rPr lang="ja-JP" altLang="en-US" sz="1600" dirty="0" smtClean="0">
                <a:solidFill>
                  <a:prstClr val="black"/>
                </a:solidFill>
                <a:ea typeface="ＭＳ Ｐゴシック"/>
              </a:rPr>
              <a:t>一貫</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　した</a:t>
            </a:r>
            <a:r>
              <a:rPr lang="ja-JP" altLang="en-US" sz="1600" dirty="0">
                <a:solidFill>
                  <a:prstClr val="black"/>
                </a:solidFill>
                <a:ea typeface="ＭＳ Ｐゴシック"/>
              </a:rPr>
              <a:t>支援</a:t>
            </a:r>
            <a:r>
              <a:rPr lang="ja-JP" altLang="en-US" sz="1600" dirty="0" smtClean="0">
                <a:solidFill>
                  <a:prstClr val="black"/>
                </a:solidFill>
                <a:ea typeface="ＭＳ Ｐゴシック"/>
              </a:rPr>
              <a:t>の充実</a:t>
            </a:r>
            <a:r>
              <a:rPr lang="ja-JP" altLang="en-US" sz="1600" dirty="0">
                <a:solidFill>
                  <a:prstClr val="black"/>
                </a:solidFill>
                <a:ea typeface="ＭＳ Ｐゴシック"/>
              </a:rPr>
              <a:t>～」が公表されております。これらの資料</a:t>
            </a:r>
            <a:r>
              <a:rPr lang="ja-JP" altLang="en-US" sz="1600" dirty="0" smtClean="0">
                <a:solidFill>
                  <a:prstClr val="black"/>
                </a:solidFill>
                <a:ea typeface="ＭＳ Ｐゴシック"/>
              </a:rPr>
              <a:t>は、</a:t>
            </a:r>
            <a:r>
              <a:rPr lang="ja-JP" altLang="en-US" sz="1600" dirty="0">
                <a:solidFill>
                  <a:prstClr val="black"/>
                </a:solidFill>
                <a:ea typeface="ＭＳ Ｐゴシック"/>
              </a:rPr>
              <a:t>主に障害児の就学手続等に</a:t>
            </a:r>
            <a:r>
              <a:rPr lang="ja-JP" altLang="en-US" sz="1600" dirty="0" smtClean="0">
                <a:solidFill>
                  <a:prstClr val="black"/>
                </a:solidFill>
                <a:ea typeface="ＭＳ Ｐゴシック"/>
              </a:rPr>
              <a:t>ついて</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　記載</a:t>
            </a:r>
            <a:r>
              <a:rPr lang="ja-JP" altLang="en-US" sz="1600" dirty="0">
                <a:solidFill>
                  <a:prstClr val="black"/>
                </a:solidFill>
                <a:ea typeface="ＭＳ Ｐゴシック"/>
              </a:rPr>
              <a:t>されて</a:t>
            </a:r>
            <a:r>
              <a:rPr lang="ja-JP" altLang="en-US" sz="1600" dirty="0" smtClean="0">
                <a:solidFill>
                  <a:prstClr val="black"/>
                </a:solidFill>
                <a:ea typeface="ＭＳ Ｐゴシック"/>
              </a:rPr>
              <a:t>おりますが</a:t>
            </a:r>
            <a:r>
              <a:rPr lang="ja-JP" altLang="en-US" sz="1600" dirty="0">
                <a:solidFill>
                  <a:prstClr val="black"/>
                </a:solidFill>
                <a:ea typeface="ＭＳ Ｐゴシック"/>
              </a:rPr>
              <a:t>、福祉などとの連携について、</a:t>
            </a:r>
            <a:r>
              <a:rPr lang="ja-JP" altLang="en-US" sz="1600" dirty="0" smtClean="0">
                <a:solidFill>
                  <a:prstClr val="black"/>
                </a:solidFill>
                <a:ea typeface="ＭＳ Ｐゴシック"/>
              </a:rPr>
              <a:t>その</a:t>
            </a:r>
            <a:r>
              <a:rPr lang="ja-JP" altLang="en-US" sz="1600" dirty="0">
                <a:solidFill>
                  <a:prstClr val="black"/>
                </a:solidFill>
                <a:ea typeface="ＭＳ Ｐゴシック"/>
              </a:rPr>
              <a:t>重要性に触れられている部分も多く</a:t>
            </a:r>
            <a:r>
              <a:rPr lang="ja-JP" altLang="en-US" sz="1600" dirty="0" smtClean="0">
                <a:solidFill>
                  <a:prstClr val="black"/>
                </a:solidFill>
                <a:ea typeface="ＭＳ Ｐゴシック"/>
              </a:rPr>
              <a:t>記載</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　されて</a:t>
            </a:r>
            <a:r>
              <a:rPr lang="ja-JP" altLang="en-US" sz="1600" dirty="0">
                <a:solidFill>
                  <a:prstClr val="black"/>
                </a:solidFill>
                <a:ea typeface="ＭＳ Ｐゴシック"/>
              </a:rPr>
              <a:t>おります。</a:t>
            </a:r>
          </a:p>
          <a:p>
            <a:r>
              <a:rPr lang="ja-JP" altLang="en-US" sz="1600" dirty="0" smtClean="0">
                <a:solidFill>
                  <a:prstClr val="black"/>
                </a:solidFill>
                <a:ea typeface="ＭＳ Ｐゴシック"/>
              </a:rPr>
              <a:t>　　　つきましては</a:t>
            </a:r>
            <a:r>
              <a:rPr lang="ja-JP" altLang="en-US" sz="1600" dirty="0">
                <a:solidFill>
                  <a:prstClr val="black"/>
                </a:solidFill>
                <a:ea typeface="ＭＳ Ｐゴシック"/>
              </a:rPr>
              <a:t>、貴都道府県市の障害児支援担当課におかれましても、これらの内容に</a:t>
            </a:r>
            <a:r>
              <a:rPr lang="ja-JP" altLang="en-US" sz="1600" dirty="0" smtClean="0">
                <a:solidFill>
                  <a:prstClr val="black"/>
                </a:solidFill>
                <a:ea typeface="ＭＳ Ｐゴシック"/>
              </a:rPr>
              <a:t>ついて</a:t>
            </a:r>
            <a:r>
              <a:rPr lang="ja-JP" altLang="en-US" sz="1600" dirty="0" err="1" smtClean="0">
                <a:solidFill>
                  <a:prstClr val="black"/>
                </a:solidFill>
                <a:ea typeface="ＭＳ Ｐゴシック"/>
              </a:rPr>
              <a:t>ご</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了知いただき</a:t>
            </a:r>
            <a:r>
              <a:rPr lang="ja-JP" altLang="en-US" sz="1600" dirty="0">
                <a:solidFill>
                  <a:prstClr val="black"/>
                </a:solidFill>
                <a:ea typeface="ＭＳ Ｐゴシック"/>
              </a:rPr>
              <a:t>、教育部局と連携をしながら障害児支援の施策をさらに進めて</a:t>
            </a:r>
            <a:r>
              <a:rPr lang="ja-JP" altLang="en-US" sz="1600" dirty="0" smtClean="0">
                <a:solidFill>
                  <a:prstClr val="black"/>
                </a:solidFill>
                <a:ea typeface="ＭＳ Ｐゴシック"/>
              </a:rPr>
              <a:t>いただきます</a:t>
            </a:r>
            <a:r>
              <a:rPr lang="ja-JP" altLang="en-US" sz="1600" dirty="0">
                <a:solidFill>
                  <a:prstClr val="black"/>
                </a:solidFill>
                <a:ea typeface="ＭＳ Ｐゴシック"/>
              </a:rPr>
              <a:t>よう、</a:t>
            </a:r>
            <a:r>
              <a:rPr lang="ja-JP" altLang="en-US" sz="1600" dirty="0" err="1" smtClean="0">
                <a:solidFill>
                  <a:prstClr val="black"/>
                </a:solidFill>
                <a:ea typeface="ＭＳ Ｐゴシック"/>
              </a:rPr>
              <a:t>よろ</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しく</a:t>
            </a:r>
            <a:r>
              <a:rPr lang="ja-JP" altLang="en-US" sz="1600" dirty="0">
                <a:solidFill>
                  <a:prstClr val="black"/>
                </a:solidFill>
                <a:ea typeface="ＭＳ Ｐゴシック"/>
              </a:rPr>
              <a:t>お願い</a:t>
            </a:r>
            <a:r>
              <a:rPr lang="ja-JP" altLang="en-US" sz="1600" dirty="0" smtClean="0">
                <a:solidFill>
                  <a:prstClr val="black"/>
                </a:solidFill>
                <a:ea typeface="ＭＳ Ｐゴシック"/>
              </a:rPr>
              <a:t>いたします</a:t>
            </a:r>
            <a:r>
              <a:rPr lang="ja-JP" altLang="en-US" sz="1600" dirty="0">
                <a:solidFill>
                  <a:prstClr val="black"/>
                </a:solidFill>
                <a:ea typeface="ＭＳ Ｐゴシック"/>
              </a:rPr>
              <a:t>。</a:t>
            </a:r>
          </a:p>
          <a:p>
            <a:r>
              <a:rPr lang="ja-JP" altLang="en-US" sz="1600" dirty="0" smtClean="0">
                <a:solidFill>
                  <a:prstClr val="black"/>
                </a:solidFill>
                <a:ea typeface="ＭＳ Ｐゴシック"/>
              </a:rPr>
              <a:t>　　　また</a:t>
            </a:r>
            <a:r>
              <a:rPr lang="ja-JP" altLang="en-US" sz="1600" dirty="0">
                <a:solidFill>
                  <a:prstClr val="black"/>
                </a:solidFill>
                <a:ea typeface="ＭＳ Ｐゴシック"/>
              </a:rPr>
              <a:t>、各都道府県におかれましては、貴管内市町村の障害児支援担当課にも周知</a:t>
            </a:r>
            <a:r>
              <a:rPr lang="ja-JP" altLang="en-US" sz="1600" dirty="0" smtClean="0">
                <a:solidFill>
                  <a:prstClr val="black"/>
                </a:solidFill>
                <a:ea typeface="ＭＳ Ｐゴシック"/>
              </a:rPr>
              <a:t>いただきます</a:t>
            </a:r>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ようご配慮願います</a:t>
            </a:r>
            <a:r>
              <a:rPr lang="ja-JP" altLang="en-US" sz="1600" dirty="0">
                <a:solidFill>
                  <a:prstClr val="black"/>
                </a:solidFill>
                <a:ea typeface="ＭＳ Ｐゴシック"/>
              </a:rPr>
              <a:t>。</a:t>
            </a:r>
          </a:p>
          <a:p>
            <a:endParaRPr lang="en-US" altLang="ja-JP" sz="1600" dirty="0" smtClean="0">
              <a:solidFill>
                <a:prstClr val="black"/>
              </a:solidFill>
              <a:ea typeface="ＭＳ Ｐゴシック"/>
            </a:endParaRPr>
          </a:p>
          <a:p>
            <a:r>
              <a:rPr lang="ja-JP" altLang="en-US" sz="1600" dirty="0">
                <a:solidFill>
                  <a:prstClr val="black"/>
                </a:solidFill>
                <a:ea typeface="ＭＳ Ｐゴシック"/>
              </a:rPr>
              <a:t>　</a:t>
            </a:r>
            <a:r>
              <a:rPr lang="ja-JP" altLang="en-US" sz="1600" dirty="0" smtClean="0">
                <a:solidFill>
                  <a:prstClr val="black"/>
                </a:solidFill>
                <a:ea typeface="ＭＳ Ｐゴシック"/>
              </a:rPr>
              <a:t>　＜</a:t>
            </a:r>
            <a:r>
              <a:rPr lang="ja-JP" altLang="en-US" sz="1600" dirty="0">
                <a:solidFill>
                  <a:prstClr val="black"/>
                </a:solidFill>
                <a:ea typeface="ＭＳ Ｐゴシック"/>
              </a:rPr>
              <a:t>参考：教育支援資料掲載ページ（文部科学省）＞</a:t>
            </a:r>
          </a:p>
          <a:p>
            <a:r>
              <a:rPr lang="ja-JP" altLang="en-US" sz="1600" dirty="0" smtClean="0">
                <a:solidFill>
                  <a:prstClr val="black"/>
                </a:solidFill>
                <a:ea typeface="ＭＳ Ｐゴシック"/>
              </a:rPr>
              <a:t>　　　　　　　</a:t>
            </a:r>
            <a:r>
              <a:rPr lang="en-US" altLang="ja-JP" sz="1600" dirty="0" smtClean="0">
                <a:solidFill>
                  <a:prstClr val="black"/>
                </a:solidFill>
                <a:ea typeface="ＭＳ Ｐゴシック"/>
              </a:rPr>
              <a:t>http</a:t>
            </a:r>
            <a:r>
              <a:rPr lang="en-US" altLang="ja-JP" sz="1600" dirty="0">
                <a:solidFill>
                  <a:prstClr val="black"/>
                </a:solidFill>
                <a:ea typeface="ＭＳ Ｐゴシック"/>
              </a:rPr>
              <a:t>://</a:t>
            </a:r>
            <a:r>
              <a:rPr lang="en-US" altLang="ja-JP" sz="1600" dirty="0" smtClean="0">
                <a:solidFill>
                  <a:prstClr val="black"/>
                </a:solidFill>
                <a:ea typeface="ＭＳ Ｐゴシック"/>
              </a:rPr>
              <a:t>www.mext.go.jp/a_menu/shotou/tokubetu/material/1340250.htm</a:t>
            </a:r>
            <a:endParaRPr lang="en-US" altLang="ja-JP" sz="1600" dirty="0">
              <a:solidFill>
                <a:prstClr val="black"/>
              </a:solidFill>
              <a:ea typeface="ＭＳ Ｐゴシック"/>
            </a:endParaRPr>
          </a:p>
          <a:p>
            <a:r>
              <a:rPr lang="ja-JP" altLang="en-US" sz="1600" dirty="0" smtClean="0">
                <a:solidFill>
                  <a:prstClr val="black"/>
                </a:solidFill>
                <a:ea typeface="ＭＳ Ｐゴシック"/>
              </a:rPr>
              <a:t>　　　添付資料</a:t>
            </a:r>
            <a:r>
              <a:rPr lang="en-US" altLang="ja-JP" sz="1600" dirty="0" smtClean="0">
                <a:solidFill>
                  <a:prstClr val="black"/>
                </a:solidFill>
                <a:ea typeface="ＭＳ Ｐゴシック"/>
              </a:rPr>
              <a:t>(</a:t>
            </a:r>
            <a:r>
              <a:rPr lang="ja-JP" altLang="en-US" sz="1600" dirty="0" smtClean="0">
                <a:solidFill>
                  <a:prstClr val="black"/>
                </a:solidFill>
                <a:ea typeface="ＭＳ Ｐゴシック"/>
              </a:rPr>
              <a:t>以下略）</a:t>
            </a:r>
            <a:endParaRPr lang="ja-JP" altLang="en-US" sz="1600" dirty="0">
              <a:solidFill>
                <a:prstClr val="black"/>
              </a:solidFill>
              <a:ea typeface="ＭＳ Ｐゴシック"/>
            </a:endParaRPr>
          </a:p>
        </p:txBody>
      </p:sp>
      <p:sp>
        <p:nvSpPr>
          <p:cNvPr id="8" name="テキスト ボックス 7"/>
          <p:cNvSpPr txBox="1"/>
          <p:nvPr/>
        </p:nvSpPr>
        <p:spPr>
          <a:xfrm>
            <a:off x="416496" y="764731"/>
            <a:ext cx="2016224" cy="830997"/>
          </a:xfrm>
          <a:prstGeom prst="rect">
            <a:avLst/>
          </a:prstGeom>
          <a:noFill/>
        </p:spPr>
        <p:txBody>
          <a:bodyPr wrap="square" rtlCol="0">
            <a:spAutoFit/>
          </a:bodyPr>
          <a:lstStyle/>
          <a:p>
            <a:r>
              <a:rPr lang="zh-TW" altLang="en-US" sz="1600" dirty="0">
                <a:solidFill>
                  <a:prstClr val="black"/>
                </a:solidFill>
              </a:rPr>
              <a:t>都道府県</a:t>
            </a:r>
          </a:p>
          <a:p>
            <a:r>
              <a:rPr lang="zh-TW" altLang="en-US" sz="1600" dirty="0">
                <a:solidFill>
                  <a:prstClr val="black"/>
                </a:solidFill>
              </a:rPr>
              <a:t>指定都市</a:t>
            </a:r>
          </a:p>
          <a:p>
            <a:r>
              <a:rPr lang="zh-TW" altLang="en-US" sz="1600" dirty="0">
                <a:solidFill>
                  <a:prstClr val="black"/>
                </a:solidFill>
              </a:rPr>
              <a:t>児童相談所設置市</a:t>
            </a:r>
          </a:p>
        </p:txBody>
      </p:sp>
      <p:sp>
        <p:nvSpPr>
          <p:cNvPr id="10" name="大かっこ 9"/>
          <p:cNvSpPr/>
          <p:nvPr/>
        </p:nvSpPr>
        <p:spPr>
          <a:xfrm>
            <a:off x="416502" y="764731"/>
            <a:ext cx="1800200" cy="830997"/>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102</a:t>
            </a:fld>
            <a:endParaRPr lang="en-US" altLang="ja-JP" dirty="0">
              <a:solidFill>
                <a:srgbClr val="000000"/>
              </a:solidFill>
            </a:endParaRPr>
          </a:p>
        </p:txBody>
      </p:sp>
    </p:spTree>
    <p:extLst>
      <p:ext uri="{BB962C8B-B14F-4D97-AF65-F5344CB8AC3E}">
        <p14:creationId xmlns:p14="http://schemas.microsoft.com/office/powerpoint/2010/main" val="22191355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161" y="404664"/>
            <a:ext cx="9631070" cy="6324808"/>
          </a:xfrm>
          <a:prstGeom prst="rect">
            <a:avLst/>
          </a:prstGeom>
          <a:solidFill>
            <a:srgbClr val="FFFF00">
              <a:alpha val="24000"/>
            </a:srgbClr>
          </a:solidFill>
          <a:ln w="19050">
            <a:solidFill>
              <a:schemeClr val="tx1"/>
            </a:solidFill>
          </a:ln>
        </p:spPr>
        <p:txBody>
          <a:bodyPr wrap="square">
            <a:spAutoFit/>
          </a:bodyPr>
          <a:lstStyle/>
          <a:p>
            <a:pPr algn="r"/>
            <a:r>
              <a:rPr lang="ja-JP" altLang="en-US" sz="1500" dirty="0">
                <a:solidFill>
                  <a:prstClr val="black"/>
                </a:solidFill>
                <a:latin typeface="ＭＳ Ｐゴシック" panose="020B0600070205080204" pitchFamily="50" charset="-128"/>
                <a:ea typeface="ＭＳ Ｐゴシック" panose="020B0600070205080204" pitchFamily="50" charset="-128"/>
              </a:rPr>
              <a:t>事務連絡</a:t>
            </a:r>
          </a:p>
          <a:p>
            <a:pPr algn="r"/>
            <a:r>
              <a:rPr lang="ja-JP" altLang="en-US" sz="1500" dirty="0" smtClean="0">
                <a:solidFill>
                  <a:prstClr val="black"/>
                </a:solidFill>
                <a:latin typeface="ＭＳ Ｐゴシック" panose="020B0600070205080204" pitchFamily="50" charset="-128"/>
                <a:ea typeface="ＭＳ Ｐゴシック" panose="020B0600070205080204" pitchFamily="50" charset="-128"/>
              </a:rPr>
              <a:t>平成</a:t>
            </a:r>
            <a:r>
              <a:rPr lang="en-US" altLang="ja-JP" sz="1500" dirty="0" smtClean="0">
                <a:solidFill>
                  <a:prstClr val="black"/>
                </a:solidFill>
                <a:latin typeface="ＭＳ Ｐゴシック" panose="020B0600070205080204" pitchFamily="50" charset="-128"/>
                <a:ea typeface="ＭＳ Ｐゴシック" panose="020B0600070205080204" pitchFamily="50" charset="-128"/>
              </a:rPr>
              <a:t>26</a:t>
            </a:r>
            <a:r>
              <a:rPr lang="ja-JP" altLang="en-US" sz="1500" dirty="0" smtClean="0">
                <a:solidFill>
                  <a:prstClr val="black"/>
                </a:solidFill>
                <a:latin typeface="ＭＳ Ｐゴシック" panose="020B0600070205080204" pitchFamily="50" charset="-128"/>
                <a:ea typeface="ＭＳ Ｐゴシック" panose="020B0600070205080204" pitchFamily="50" charset="-128"/>
              </a:rPr>
              <a:t>年</a:t>
            </a:r>
            <a:r>
              <a:rPr lang="en-US" altLang="ja-JP" sz="1500" dirty="0" smtClean="0">
                <a:solidFill>
                  <a:prstClr val="black"/>
                </a:solidFill>
                <a:latin typeface="ＭＳ Ｐゴシック" panose="020B0600070205080204" pitchFamily="50" charset="-128"/>
                <a:ea typeface="ＭＳ Ｐゴシック" panose="020B0600070205080204" pitchFamily="50" charset="-128"/>
              </a:rPr>
              <a:t>6</a:t>
            </a:r>
            <a:r>
              <a:rPr lang="ja-JP" altLang="en-US" sz="1500" dirty="0" smtClean="0">
                <a:solidFill>
                  <a:prstClr val="black"/>
                </a:solidFill>
                <a:latin typeface="ＭＳ Ｐゴシック" panose="020B0600070205080204" pitchFamily="50" charset="-128"/>
                <a:ea typeface="ＭＳ Ｐゴシック" panose="020B0600070205080204" pitchFamily="50" charset="-128"/>
              </a:rPr>
              <a:t>月</a:t>
            </a:r>
            <a:r>
              <a:rPr lang="en-US" altLang="ja-JP" sz="1500" dirty="0" smtClean="0">
                <a:solidFill>
                  <a:prstClr val="black"/>
                </a:solidFill>
                <a:latin typeface="ＭＳ Ｐゴシック" panose="020B0600070205080204" pitchFamily="50" charset="-128"/>
                <a:ea typeface="ＭＳ Ｐゴシック" panose="020B0600070205080204" pitchFamily="50" charset="-128"/>
              </a:rPr>
              <a:t>2</a:t>
            </a:r>
            <a:r>
              <a:rPr lang="ja-JP" altLang="en-US" sz="1500" dirty="0" smtClean="0">
                <a:solidFill>
                  <a:prstClr val="black"/>
                </a:solidFill>
                <a:latin typeface="ＭＳ Ｐゴシック" panose="020B0600070205080204" pitchFamily="50" charset="-128"/>
                <a:ea typeface="ＭＳ Ｐゴシック" panose="020B0600070205080204" pitchFamily="50" charset="-128"/>
              </a:rPr>
              <a:t>日</a:t>
            </a:r>
            <a:endParaRPr lang="ja-JP" altLang="en-US" sz="1500" dirty="0">
              <a:solidFill>
                <a:prstClr val="black"/>
              </a:solidFill>
              <a:latin typeface="ＭＳ Ｐゴシック" panose="020B0600070205080204" pitchFamily="50" charset="-128"/>
              <a:ea typeface="ＭＳ Ｐゴシック" panose="020B0600070205080204" pitchFamily="50" charset="-128"/>
            </a:endParaRPr>
          </a:p>
          <a:p>
            <a:r>
              <a:rPr lang="ja-JP" altLang="en-US" sz="1500" dirty="0">
                <a:solidFill>
                  <a:prstClr val="black"/>
                </a:solidFill>
                <a:latin typeface="ＭＳ Ｐゴシック" panose="020B0600070205080204" pitchFamily="50" charset="-128"/>
                <a:ea typeface="ＭＳ Ｐゴシック" panose="020B0600070205080204" pitchFamily="50" charset="-128"/>
              </a:rPr>
              <a:t>各 </a:t>
            </a:r>
            <a:r>
              <a:rPr lang="ja-JP" altLang="en-US" sz="1500" dirty="0" smtClean="0">
                <a:solidFill>
                  <a:prstClr val="black"/>
                </a:solidFill>
                <a:latin typeface="ＭＳ Ｐゴシック" panose="020B0600070205080204" pitchFamily="50" charset="-128"/>
                <a:ea typeface="ＭＳ Ｐゴシック" panose="020B0600070205080204" pitchFamily="50" charset="-128"/>
              </a:rPr>
              <a:t>　　　　　　　　　障害児</a:t>
            </a:r>
            <a:r>
              <a:rPr lang="ja-JP" altLang="en-US" sz="1500" dirty="0">
                <a:solidFill>
                  <a:prstClr val="black"/>
                </a:solidFill>
                <a:latin typeface="ＭＳ Ｐゴシック" panose="020B0600070205080204" pitchFamily="50" charset="-128"/>
                <a:ea typeface="ＭＳ Ｐゴシック" panose="020B0600070205080204" pitchFamily="50" charset="-128"/>
              </a:rPr>
              <a:t>支援担当課 御中</a:t>
            </a:r>
          </a:p>
          <a:p>
            <a:pPr algn="r"/>
            <a:r>
              <a:rPr lang="ja-JP" altLang="en-US" sz="1500" dirty="0">
                <a:solidFill>
                  <a:prstClr val="black"/>
                </a:solidFill>
                <a:latin typeface="ＭＳ Ｐゴシック" panose="020B0600070205080204" pitchFamily="50" charset="-128"/>
                <a:ea typeface="ＭＳ Ｐゴシック" panose="020B0600070205080204" pitchFamily="50" charset="-128"/>
              </a:rPr>
              <a:t>厚生労働省社会・援護局障害保健福祉部障害福祉課</a:t>
            </a:r>
          </a:p>
          <a:p>
            <a:pPr algn="r"/>
            <a:r>
              <a:rPr lang="ja-JP" altLang="en-US" sz="1500" dirty="0">
                <a:solidFill>
                  <a:prstClr val="black"/>
                </a:solidFill>
                <a:latin typeface="ＭＳ Ｐゴシック" panose="020B0600070205080204" pitchFamily="50" charset="-128"/>
                <a:ea typeface="ＭＳ Ｐゴシック" panose="020B0600070205080204" pitchFamily="50" charset="-128"/>
              </a:rPr>
              <a:t>障害児・発達障害者支援室障害児支援係</a:t>
            </a:r>
          </a:p>
          <a:p>
            <a:pPr algn="ctr"/>
            <a:endParaRPr lang="en-US" altLang="ja-JP" sz="1500" dirty="0" smtClean="0">
              <a:solidFill>
                <a:prstClr val="black"/>
              </a:solidFill>
              <a:latin typeface="ＭＳ Ｐゴシック" panose="020B0600070205080204" pitchFamily="50" charset="-128"/>
              <a:ea typeface="ＭＳ Ｐゴシック" panose="020B0600070205080204" pitchFamily="50" charset="-128"/>
            </a:endParaRPr>
          </a:p>
          <a:p>
            <a:r>
              <a:rPr lang="ja-JP" altLang="en-US" sz="1500" dirty="0">
                <a:solidFill>
                  <a:prstClr val="black"/>
                </a:solidFill>
                <a:latin typeface="ＭＳ Ｐゴシック" panose="020B0600070205080204" pitchFamily="50" charset="-128"/>
                <a:ea typeface="ＭＳ Ｐゴシック" panose="020B0600070205080204" pitchFamily="50" charset="-128"/>
              </a:rPr>
              <a:t>　平素より、障害保健福祉行政の推進に、格段の御高配を賜り厚く御礼を申し上げます。</a:t>
            </a:r>
          </a:p>
          <a:p>
            <a:endParaRPr lang="ja-JP" altLang="en-US" sz="1500" dirty="0">
              <a:solidFill>
                <a:prstClr val="black"/>
              </a:solidFill>
              <a:latin typeface="ＭＳ Ｐゴシック" panose="020B0600070205080204" pitchFamily="50" charset="-128"/>
              <a:ea typeface="ＭＳ Ｐゴシック" panose="020B0600070205080204" pitchFamily="50" charset="-128"/>
            </a:endParaRPr>
          </a:p>
          <a:p>
            <a:r>
              <a:rPr lang="ja-JP" altLang="en-US" sz="1500" dirty="0">
                <a:solidFill>
                  <a:prstClr val="black"/>
                </a:solidFill>
                <a:latin typeface="ＭＳ Ｐゴシック" panose="020B0600070205080204" pitchFamily="50" charset="-128"/>
                <a:ea typeface="ＭＳ Ｐゴシック" panose="020B0600070205080204" pitchFamily="50" charset="-128"/>
              </a:rPr>
              <a:t>　子ども・子育て支援法（平成２４年法律第６５号）に基づく子ども・子育て支援事業計画については、来年度からの施行に向けて、貴都道府県・市の担当部局において作成が進められているところと承知しておりますが、同計画に係る国の基本指針では子ども・子育て支援事業は「障害児を含むすべての子どもや子育て家庭を対象とするもの」であると明記され、計画作成の際のポイントとして障害児支援との関わりについても記載されていることも踏まえ、昨年８月に、障害児支援の担当部局におかれても同計画の作成について積極的に関与するようお願いしてきているところです。</a:t>
            </a:r>
          </a:p>
          <a:p>
            <a:endParaRPr lang="ja-JP" altLang="en-US" sz="1500" dirty="0">
              <a:solidFill>
                <a:prstClr val="black"/>
              </a:solidFill>
              <a:latin typeface="ＭＳ Ｐゴシック" panose="020B0600070205080204" pitchFamily="50" charset="-128"/>
              <a:ea typeface="ＭＳ Ｐゴシック" panose="020B0600070205080204" pitchFamily="50" charset="-128"/>
            </a:endParaRPr>
          </a:p>
          <a:p>
            <a:r>
              <a:rPr lang="ja-JP" altLang="en-US" sz="1500" dirty="0" smtClean="0">
                <a:solidFill>
                  <a:prstClr val="black"/>
                </a:solidFill>
                <a:latin typeface="ＭＳ Ｐゴシック" panose="020B0600070205080204" pitchFamily="50" charset="-128"/>
                <a:ea typeface="ＭＳ Ｐゴシック" panose="020B0600070205080204" pitchFamily="50" charset="-128"/>
              </a:rPr>
              <a:t>　その</a:t>
            </a:r>
            <a:r>
              <a:rPr lang="ja-JP" altLang="en-US" sz="1500" dirty="0">
                <a:solidFill>
                  <a:prstClr val="black"/>
                </a:solidFill>
                <a:latin typeface="ＭＳ Ｐゴシック" panose="020B0600070205080204" pitchFamily="50" charset="-128"/>
                <a:ea typeface="ＭＳ Ｐゴシック" panose="020B0600070205080204" pitchFamily="50" charset="-128"/>
              </a:rPr>
              <a:t>ような中、今月１５日に、障害者の日常生活及び社会生活を総合的に支援するための法律（平成１７年法律第１２３号）に基づく第４期障害福祉計画に向けて、「障害福祉サービス及び相談支援並びに市町村及び都道府県の地域生活支援事業の提供体制の整備並びに自立支援給付及び地域生活支援事業の円滑な実施を確保するための基本的な指針（平成１８年厚生労働省告示第３９５号）」が改正され、その中で、障害児支援に関して種別ごとの必要量や確保策等を定めるよう努めるものとされました。また、障害福祉計画を定める上では子ども・子育て支援事業計画との調和が保たれたものとすることが必要であること等が定められております。</a:t>
            </a:r>
          </a:p>
          <a:p>
            <a:endParaRPr lang="ja-JP" altLang="en-US" sz="1500" dirty="0">
              <a:solidFill>
                <a:prstClr val="black"/>
              </a:solidFill>
              <a:latin typeface="ＭＳ Ｐゴシック" panose="020B0600070205080204" pitchFamily="50" charset="-128"/>
              <a:ea typeface="ＭＳ Ｐゴシック" panose="020B0600070205080204" pitchFamily="50" charset="-128"/>
            </a:endParaRPr>
          </a:p>
          <a:p>
            <a:r>
              <a:rPr lang="ja-JP" altLang="en-US" sz="1500" dirty="0" smtClean="0">
                <a:solidFill>
                  <a:prstClr val="black"/>
                </a:solidFill>
                <a:latin typeface="ＭＳ Ｐゴシック" panose="020B0600070205080204" pitchFamily="50" charset="-128"/>
                <a:ea typeface="ＭＳ Ｐゴシック" panose="020B0600070205080204" pitchFamily="50" charset="-128"/>
              </a:rPr>
              <a:t>　同告示</a:t>
            </a:r>
            <a:r>
              <a:rPr lang="ja-JP" altLang="en-US" sz="1500" dirty="0">
                <a:solidFill>
                  <a:prstClr val="black"/>
                </a:solidFill>
                <a:latin typeface="ＭＳ Ｐゴシック" panose="020B0600070205080204" pitchFamily="50" charset="-128"/>
                <a:ea typeface="ＭＳ Ｐゴシック" panose="020B0600070205080204" pitchFamily="50" charset="-128"/>
              </a:rPr>
              <a:t>を踏まえ、別添のとおり、内閣府から各都道府県・指定都市・中核市の子ども・子育て支援新制度担当部局に対して、子ども・子育て支援事業計画と障害福祉計画との連携や子ども・子育て支援計画における障害児支援も含めた支援体制づくりへの積極的な取組が要請されておりますので、貴部局におかれても御了知の上で、子ども・子育て支援新制度担当部局との更なる緊密な連携を図っていただきますよう、よろしくお願いいたします。</a:t>
            </a:r>
          </a:p>
          <a:p>
            <a:endParaRPr lang="ja-JP" altLang="en-US" sz="1500" dirty="0">
              <a:solidFill>
                <a:prstClr val="black"/>
              </a:solidFill>
              <a:latin typeface="ＭＳ Ｐゴシック" panose="020B0600070205080204" pitchFamily="50" charset="-128"/>
              <a:ea typeface="ＭＳ Ｐゴシック" panose="020B0600070205080204" pitchFamily="50" charset="-128"/>
            </a:endParaRPr>
          </a:p>
          <a:p>
            <a:r>
              <a:rPr lang="ja-JP" altLang="en-US" sz="1500" dirty="0">
                <a:solidFill>
                  <a:prstClr val="black"/>
                </a:solidFill>
                <a:latin typeface="ＭＳ Ｐゴシック" panose="020B0600070205080204" pitchFamily="50" charset="-128"/>
                <a:ea typeface="ＭＳ Ｐゴシック" panose="020B0600070205080204" pitchFamily="50" charset="-128"/>
              </a:rPr>
              <a:t>　また、各都道府県におかれましては、貴管内市町村の障害保健福祉担当課に周知を図るようご配慮願います。</a:t>
            </a:r>
          </a:p>
        </p:txBody>
      </p:sp>
      <p:sp>
        <p:nvSpPr>
          <p:cNvPr id="6" name="正方形/長方形 5"/>
          <p:cNvSpPr/>
          <p:nvPr/>
        </p:nvSpPr>
        <p:spPr>
          <a:xfrm>
            <a:off x="22916" y="3753"/>
            <a:ext cx="9469052" cy="338554"/>
          </a:xfrm>
          <a:prstGeom prst="rect">
            <a:avLst/>
          </a:prstGeom>
        </p:spPr>
        <p:txBody>
          <a:bodyPr wrap="square">
            <a:spAutoFit/>
          </a:bodyPr>
          <a:lstStyle/>
          <a:p>
            <a:pPr algn="ctr"/>
            <a:r>
              <a:rPr lang="ja-JP" altLang="en-US" sz="1600" b="1" dirty="0" smtClean="0">
                <a:solidFill>
                  <a:prstClr val="black"/>
                </a:solidFill>
              </a:rPr>
              <a:t>子ども・子育て支援新制度担当部局との連携の強化　</a:t>
            </a:r>
            <a:endParaRPr lang="ja-JP" altLang="en-US" sz="1600" b="1" dirty="0">
              <a:solidFill>
                <a:prstClr val="black"/>
              </a:solidFill>
            </a:endParaRPr>
          </a:p>
        </p:txBody>
      </p:sp>
      <p:sp>
        <p:nvSpPr>
          <p:cNvPr id="8" name="テキスト ボックス 7"/>
          <p:cNvSpPr txBox="1"/>
          <p:nvPr/>
        </p:nvSpPr>
        <p:spPr>
          <a:xfrm>
            <a:off x="416501" y="620690"/>
            <a:ext cx="1008112" cy="784830"/>
          </a:xfrm>
          <a:prstGeom prst="rect">
            <a:avLst/>
          </a:prstGeom>
          <a:noFill/>
        </p:spPr>
        <p:txBody>
          <a:bodyPr wrap="square" rtlCol="0">
            <a:spAutoFit/>
          </a:bodyPr>
          <a:lstStyle/>
          <a:p>
            <a:r>
              <a:rPr lang="zh-TW" altLang="en-US" sz="1500" dirty="0">
                <a:solidFill>
                  <a:prstClr val="black"/>
                </a:solidFill>
              </a:rPr>
              <a:t>都道府県</a:t>
            </a:r>
          </a:p>
          <a:p>
            <a:r>
              <a:rPr lang="zh-TW" altLang="en-US" sz="1500" dirty="0">
                <a:solidFill>
                  <a:prstClr val="black"/>
                </a:solidFill>
              </a:rPr>
              <a:t>指定都市</a:t>
            </a:r>
          </a:p>
          <a:p>
            <a:r>
              <a:rPr lang="ja-JP" altLang="en-US" sz="1500" dirty="0">
                <a:solidFill>
                  <a:prstClr val="black"/>
                </a:solidFill>
              </a:rPr>
              <a:t>中核</a:t>
            </a:r>
            <a:r>
              <a:rPr lang="zh-TW" altLang="en-US" sz="1500" dirty="0" smtClean="0">
                <a:solidFill>
                  <a:prstClr val="black"/>
                </a:solidFill>
              </a:rPr>
              <a:t>市</a:t>
            </a:r>
            <a:endParaRPr lang="zh-TW" altLang="en-US" sz="1500" dirty="0">
              <a:solidFill>
                <a:prstClr val="black"/>
              </a:solidFill>
            </a:endParaRPr>
          </a:p>
        </p:txBody>
      </p:sp>
      <p:sp>
        <p:nvSpPr>
          <p:cNvPr id="10" name="大かっこ 9"/>
          <p:cNvSpPr/>
          <p:nvPr/>
        </p:nvSpPr>
        <p:spPr>
          <a:xfrm>
            <a:off x="416501" y="620688"/>
            <a:ext cx="1008107" cy="78483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103</a:t>
            </a:fld>
            <a:endParaRPr lang="en-US" altLang="ja-JP" dirty="0">
              <a:solidFill>
                <a:srgbClr val="000000"/>
              </a:solidFill>
            </a:endParaRPr>
          </a:p>
        </p:txBody>
      </p:sp>
    </p:spTree>
    <p:extLst>
      <p:ext uri="{BB962C8B-B14F-4D97-AF65-F5344CB8AC3E}">
        <p14:creationId xmlns:p14="http://schemas.microsoft.com/office/powerpoint/2010/main" val="7970830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10"/>
          <p:cNvSpPr>
            <a:spLocks noChangeArrowheads="1"/>
          </p:cNvSpPr>
          <p:nvPr/>
        </p:nvSpPr>
        <p:spPr bwMode="auto">
          <a:xfrm>
            <a:off x="287685" y="1215293"/>
            <a:ext cx="9417844" cy="1115046"/>
          </a:xfrm>
          <a:prstGeom prst="rect">
            <a:avLst/>
          </a:prstGeom>
          <a:solidFill>
            <a:srgbClr val="ECF1F8"/>
          </a:solidFill>
          <a:ln w="9525">
            <a:solidFill>
              <a:schemeClr val="tx2"/>
            </a:solidFill>
            <a:miter lim="800000"/>
            <a:headEnd/>
            <a:tailEnd/>
          </a:ln>
          <a:extLst/>
        </p:spPr>
        <p:txBody>
          <a:bodyPr wrap="square" lIns="91195" tIns="108000" rIns="91195" bIns="45596">
            <a:noAutofit/>
          </a:bodyPr>
          <a:lstStyle/>
          <a:p>
            <a:pPr marL="176213" indent="-176213"/>
            <a:endParaRPr lang="ja-JP" altLang="en-US" sz="1400" dirty="0">
              <a:solidFill>
                <a:prstClr val="black"/>
              </a:solidFill>
              <a:latin typeface="ＭＳ Ｐゴシック"/>
              <a:ea typeface="ＭＳ Ｐゴシック"/>
            </a:endParaRPr>
          </a:p>
        </p:txBody>
      </p:sp>
      <p:sp>
        <p:nvSpPr>
          <p:cNvPr id="12" name="タイトル 1"/>
          <p:cNvSpPr>
            <a:spLocks noGrp="1"/>
          </p:cNvSpPr>
          <p:nvPr>
            <p:ph type="title"/>
          </p:nvPr>
        </p:nvSpPr>
        <p:spPr>
          <a:xfrm>
            <a:off x="0" y="0"/>
            <a:ext cx="9906000" cy="698326"/>
          </a:xfrm>
        </p:spPr>
        <p:txBody>
          <a:bodyPr>
            <a:noAutofit/>
          </a:bodyPr>
          <a:lstStyle/>
          <a:p>
            <a:pPr>
              <a:defRPr/>
            </a:pPr>
            <a:r>
              <a:rPr lang="ja-JP" altLang="en-US" sz="24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障害者</a:t>
            </a:r>
            <a:r>
              <a:rPr lang="ja-JP" altLang="en-US" sz="2400" dirty="0">
                <a:solidFill>
                  <a:schemeClr val="tx2">
                    <a:lumMod val="75000"/>
                  </a:schemeClr>
                </a:solidFill>
                <a:latin typeface="HGP創英角ｺﾞｼｯｸUB" panose="020B0900000000000000" pitchFamily="50" charset="-128"/>
                <a:ea typeface="HGP創英角ｺﾞｼｯｸUB" panose="020B0900000000000000" pitchFamily="50" charset="-128"/>
              </a:rPr>
              <a:t>の雇用を支える連携体制の構築・強化に</a:t>
            </a:r>
            <a:r>
              <a:rPr lang="ja-JP" altLang="en-US" sz="24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ついて</a:t>
            </a:r>
            <a:r>
              <a:rPr lang="en-US" altLang="ja-JP" sz="1800" dirty="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800" dirty="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en-US" altLang="ja-JP" sz="100" dirty="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00" dirty="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en-US" altLang="ja-JP"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en-US" altLang="ja-JP" sz="100" dirty="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00" dirty="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en-US" altLang="ja-JP"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en-US" altLang="ja-JP" sz="100" dirty="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00" dirty="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en-US" altLang="ja-JP"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en-US" altLang="ja-JP" sz="100" dirty="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00" dirty="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en-US" altLang="ja-JP"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
            </a:r>
            <a:br>
              <a:rPr lang="en-US" altLang="ja-JP"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br>
            <a:r>
              <a:rPr lang="ja-JP" altLang="en-US" sz="1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a:t>
            </a:r>
            <a:r>
              <a:rPr lang="ja-JP" altLang="en-US" sz="1600" dirty="0">
                <a:solidFill>
                  <a:schemeClr val="tx2">
                    <a:lumMod val="75000"/>
                  </a:schemeClr>
                </a:solidFill>
                <a:latin typeface="HGP創英角ｺﾞｼｯｸUB" panose="020B0900000000000000" pitchFamily="50" charset="-128"/>
                <a:ea typeface="HGP創英角ｺﾞｼｯｸUB" panose="020B0900000000000000" pitchFamily="50" charset="-128"/>
              </a:rPr>
              <a:t>平成</a:t>
            </a:r>
            <a:r>
              <a:rPr lang="en-US" altLang="ja-JP" sz="1600" dirty="0">
                <a:solidFill>
                  <a:schemeClr val="tx2">
                    <a:lumMod val="75000"/>
                  </a:schemeClr>
                </a:solidFill>
                <a:latin typeface="HGP創英角ｺﾞｼｯｸUB" panose="020B0900000000000000" pitchFamily="50" charset="-128"/>
                <a:ea typeface="HGP創英角ｺﾞｼｯｸUB" panose="020B0900000000000000" pitchFamily="50" charset="-128"/>
              </a:rPr>
              <a:t>25</a:t>
            </a:r>
            <a:r>
              <a:rPr lang="ja-JP" altLang="en-US" sz="1600" dirty="0">
                <a:solidFill>
                  <a:schemeClr val="tx2">
                    <a:lumMod val="75000"/>
                  </a:schemeClr>
                </a:solidFill>
                <a:latin typeface="HGP創英角ｺﾞｼｯｸUB" panose="020B0900000000000000" pitchFamily="50" charset="-128"/>
                <a:ea typeface="HGP創英角ｺﾞｼｯｸUB" panose="020B0900000000000000" pitchFamily="50" charset="-128"/>
              </a:rPr>
              <a:t>年</a:t>
            </a:r>
            <a:r>
              <a:rPr lang="en-US" altLang="ja-JP" sz="1600" dirty="0">
                <a:solidFill>
                  <a:schemeClr val="tx2">
                    <a:lumMod val="75000"/>
                  </a:schemeClr>
                </a:solidFill>
                <a:latin typeface="HGP創英角ｺﾞｼｯｸUB" panose="020B0900000000000000" pitchFamily="50" charset="-128"/>
                <a:ea typeface="HGP創英角ｺﾞｼｯｸUB" panose="020B0900000000000000" pitchFamily="50" charset="-128"/>
              </a:rPr>
              <a:t>3</a:t>
            </a:r>
            <a:r>
              <a:rPr lang="ja-JP" altLang="en-US" sz="1600" dirty="0">
                <a:solidFill>
                  <a:schemeClr val="tx2">
                    <a:lumMod val="75000"/>
                  </a:schemeClr>
                </a:solidFill>
                <a:latin typeface="HGP創英角ｺﾞｼｯｸUB" panose="020B0900000000000000" pitchFamily="50" charset="-128"/>
                <a:ea typeface="HGP創英角ｺﾞｼｯｸUB" panose="020B0900000000000000" pitchFamily="50" charset="-128"/>
              </a:rPr>
              <a:t>月</a:t>
            </a:r>
            <a:r>
              <a:rPr lang="en-US" altLang="ja-JP" sz="1600" dirty="0">
                <a:solidFill>
                  <a:schemeClr val="tx2">
                    <a:lumMod val="75000"/>
                  </a:schemeClr>
                </a:solidFill>
                <a:latin typeface="HGP創英角ｺﾞｼｯｸUB" panose="020B0900000000000000" pitchFamily="50" charset="-128"/>
                <a:ea typeface="HGP創英角ｺﾞｼｯｸUB" panose="020B0900000000000000" pitchFamily="50" charset="-128"/>
              </a:rPr>
              <a:t>29</a:t>
            </a:r>
            <a:r>
              <a:rPr lang="ja-JP" altLang="en-US" sz="1600"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日 各都道府県労働局長あて厚生労働省職業</a:t>
            </a:r>
            <a:r>
              <a:rPr lang="ja-JP" altLang="en-US" sz="1600" dirty="0">
                <a:solidFill>
                  <a:schemeClr val="tx2">
                    <a:lumMod val="75000"/>
                  </a:schemeClr>
                </a:solidFill>
                <a:latin typeface="HGP創英角ｺﾞｼｯｸUB" panose="020B0900000000000000" pitchFamily="50" charset="-128"/>
                <a:ea typeface="HGP創英角ｺﾞｼｯｸUB" panose="020B0900000000000000" pitchFamily="50" charset="-128"/>
              </a:rPr>
              <a:t>安定局長通達）</a:t>
            </a:r>
            <a:endParaRPr lang="ja-JP" altLang="en-US" sz="16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sp>
        <p:nvSpPr>
          <p:cNvPr id="62471" name="正方形/長方形 10"/>
          <p:cNvSpPr>
            <a:spLocks noChangeArrowheads="1"/>
          </p:cNvSpPr>
          <p:nvPr/>
        </p:nvSpPr>
        <p:spPr bwMode="auto">
          <a:xfrm>
            <a:off x="287685" y="2911250"/>
            <a:ext cx="9417844" cy="1093814"/>
          </a:xfrm>
          <a:prstGeom prst="rect">
            <a:avLst/>
          </a:prstGeom>
          <a:solidFill>
            <a:srgbClr val="ECF1F8"/>
          </a:solidFill>
          <a:ln w="9525">
            <a:solidFill>
              <a:schemeClr val="tx2"/>
            </a:solidFill>
            <a:miter lim="800000"/>
            <a:headEnd/>
            <a:tailEnd/>
          </a:ln>
          <a:extLst/>
        </p:spPr>
        <p:txBody>
          <a:bodyPr wrap="square" lIns="91195" tIns="108000" rIns="91195" bIns="45596">
            <a:spAutoFit/>
          </a:bodyPr>
          <a:lstStyle/>
          <a:p>
            <a:pPr marL="176213" indent="-176213"/>
            <a:r>
              <a:rPr lang="ja-JP" altLang="en-US" sz="1400" dirty="0">
                <a:solidFill>
                  <a:prstClr val="black"/>
                </a:solidFill>
                <a:latin typeface="ＭＳ Ｐゴシック"/>
                <a:ea typeface="ＭＳ Ｐゴシック"/>
              </a:rPr>
              <a:t>○　雇入れから定着過程の段階において、安定所が中心となって関係機関と連携し、就職の準備段階から職場定着までの一連の支援を実施　（チーム支援）</a:t>
            </a:r>
          </a:p>
          <a:p>
            <a:pPr marL="176213" indent="-176213">
              <a:spcBef>
                <a:spcPts val="600"/>
              </a:spcBef>
            </a:pPr>
            <a:r>
              <a:rPr lang="ja-JP" altLang="en-US" sz="1400" dirty="0">
                <a:solidFill>
                  <a:prstClr val="black"/>
                </a:solidFill>
                <a:latin typeface="ＭＳ Ｐゴシック"/>
                <a:ea typeface="ＭＳ Ｐゴシック"/>
              </a:rPr>
              <a:t>○　職場定着後の段階においては、障害者就業・生活支援センターが中心となって、安定所や関係機関等による適切な役割分担の下、継続した職場定着の支援を実施</a:t>
            </a:r>
          </a:p>
        </p:txBody>
      </p:sp>
      <p:sp>
        <p:nvSpPr>
          <p:cNvPr id="62477" name="正方形/長方形 18"/>
          <p:cNvSpPr>
            <a:spLocks noChangeArrowheads="1"/>
          </p:cNvSpPr>
          <p:nvPr/>
        </p:nvSpPr>
        <p:spPr bwMode="auto">
          <a:xfrm>
            <a:off x="211693" y="1268764"/>
            <a:ext cx="4289425" cy="106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5" tIns="45596" rIns="91195" bIns="45596">
            <a:spAutoFit/>
          </a:bodyPr>
          <a:lstStyle/>
          <a:p>
            <a:pPr>
              <a:spcAft>
                <a:spcPts val="600"/>
              </a:spcAft>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企業理解の促進</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p>
          <a:p>
            <a:r>
              <a:rPr lang="ja-JP" altLang="en-US" sz="1400" dirty="0">
                <a:solidFill>
                  <a:prstClr val="black"/>
                </a:solidFill>
                <a:ea typeface="ＭＳ Ｐゴシック"/>
              </a:rPr>
              <a:t>　　・　就労支援セミナー</a:t>
            </a:r>
          </a:p>
          <a:p>
            <a:r>
              <a:rPr lang="ja-JP" altLang="en-US" sz="1400" dirty="0">
                <a:solidFill>
                  <a:prstClr val="black"/>
                </a:solidFill>
                <a:ea typeface="ＭＳ Ｐゴシック"/>
              </a:rPr>
              <a:t>　　・　事業所見学会</a:t>
            </a:r>
          </a:p>
          <a:p>
            <a:r>
              <a:rPr lang="ja-JP" altLang="en-US" sz="1400" dirty="0">
                <a:solidFill>
                  <a:prstClr val="black"/>
                </a:solidFill>
                <a:ea typeface="ＭＳ Ｐゴシック"/>
              </a:rPr>
              <a:t>　　・　障害者就労</a:t>
            </a:r>
            <a:r>
              <a:rPr lang="ja-JP" altLang="en-US" sz="1400" dirty="0" smtClean="0">
                <a:solidFill>
                  <a:prstClr val="black"/>
                </a:solidFill>
                <a:ea typeface="ＭＳ Ｐゴシック"/>
              </a:rPr>
              <a:t>アドバイザーからの助言</a:t>
            </a:r>
            <a:endParaRPr lang="ja-JP" altLang="en-US" sz="1400" dirty="0">
              <a:solidFill>
                <a:prstClr val="black"/>
              </a:solidFill>
              <a:ea typeface="ＭＳ Ｐゴシック"/>
            </a:endParaRPr>
          </a:p>
        </p:txBody>
      </p:sp>
      <p:sp>
        <p:nvSpPr>
          <p:cNvPr id="62478" name="正方形/長方形 19"/>
          <p:cNvSpPr>
            <a:spLocks noChangeArrowheads="1"/>
          </p:cNvSpPr>
          <p:nvPr/>
        </p:nvSpPr>
        <p:spPr bwMode="auto">
          <a:xfrm>
            <a:off x="4104455" y="1268764"/>
            <a:ext cx="4826987" cy="106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95" tIns="45596" rIns="91195" bIns="45596">
            <a:spAutoFit/>
          </a:bodyPr>
          <a:lstStyle/>
          <a:p>
            <a:pPr>
              <a:spcAft>
                <a:spcPts val="600"/>
              </a:spcAft>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職場実習の推進</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ea typeface="ＭＳ Ｐゴシック"/>
              </a:rPr>
              <a:t>　　・　職場</a:t>
            </a:r>
            <a:r>
              <a:rPr lang="ja-JP" altLang="en-US" sz="1400" dirty="0" smtClean="0">
                <a:solidFill>
                  <a:prstClr val="black"/>
                </a:solidFill>
                <a:ea typeface="ＭＳ Ｐゴシック"/>
              </a:rPr>
              <a:t>実習受入候補事業所</a:t>
            </a:r>
            <a:r>
              <a:rPr lang="ja-JP" altLang="en-US" sz="1400" dirty="0">
                <a:solidFill>
                  <a:prstClr val="black"/>
                </a:solidFill>
                <a:ea typeface="ＭＳ Ｐゴシック"/>
              </a:rPr>
              <a:t>の情報提供</a:t>
            </a:r>
          </a:p>
          <a:p>
            <a:r>
              <a:rPr lang="ja-JP" altLang="en-US" sz="1400" dirty="0">
                <a:solidFill>
                  <a:prstClr val="black"/>
                </a:solidFill>
                <a:ea typeface="ＭＳ Ｐゴシック"/>
              </a:rPr>
              <a:t>　　・　</a:t>
            </a:r>
            <a:r>
              <a:rPr lang="ja-JP" altLang="en-US" sz="1400" dirty="0" smtClean="0">
                <a:solidFill>
                  <a:prstClr val="black"/>
                </a:solidFill>
                <a:ea typeface="ＭＳ Ｐゴシック"/>
              </a:rPr>
              <a:t>職場実習実施事業所に対する支援</a:t>
            </a:r>
            <a:endParaRPr lang="ja-JP" altLang="en-US" sz="1400" dirty="0">
              <a:solidFill>
                <a:prstClr val="black"/>
              </a:solidFill>
              <a:ea typeface="ＭＳ Ｐゴシック"/>
            </a:endParaRPr>
          </a:p>
          <a:p>
            <a:r>
              <a:rPr lang="ja-JP" altLang="en-US" sz="1400" dirty="0">
                <a:solidFill>
                  <a:prstClr val="black"/>
                </a:solidFill>
                <a:ea typeface="ＭＳ Ｐゴシック"/>
              </a:rPr>
              <a:t>　　・　職場実習のための合同面接会の実施</a:t>
            </a:r>
          </a:p>
        </p:txBody>
      </p:sp>
      <p:sp>
        <p:nvSpPr>
          <p:cNvPr id="2" name="テキスト ボックス 1"/>
          <p:cNvSpPr txBox="1"/>
          <p:nvPr/>
        </p:nvSpPr>
        <p:spPr>
          <a:xfrm>
            <a:off x="163681" y="836715"/>
            <a:ext cx="5959448" cy="408623"/>
          </a:xfrm>
          <a:prstGeom prst="round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企業、障害者、関係機関等の企業就労への理解促進</a:t>
            </a:r>
          </a:p>
        </p:txBody>
      </p:sp>
      <p:sp>
        <p:nvSpPr>
          <p:cNvPr id="18" name="テキスト ボックス 17"/>
          <p:cNvSpPr txBox="1"/>
          <p:nvPr/>
        </p:nvSpPr>
        <p:spPr>
          <a:xfrm>
            <a:off x="163682" y="2516327"/>
            <a:ext cx="6115467" cy="408623"/>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企業が障害者を継続して雇用するための支援の実施</a:t>
            </a:r>
          </a:p>
        </p:txBody>
      </p:sp>
      <p:sp>
        <p:nvSpPr>
          <p:cNvPr id="22" name="コンテンツ プレースホルダ 2"/>
          <p:cNvSpPr txBox="1">
            <a:spLocks/>
          </p:cNvSpPr>
          <p:nvPr/>
        </p:nvSpPr>
        <p:spPr bwMode="auto">
          <a:xfrm>
            <a:off x="272483" y="4509120"/>
            <a:ext cx="9361038" cy="2249488"/>
          </a:xfrm>
          <a:prstGeom prst="rect">
            <a:avLst/>
          </a:prstGeom>
          <a:solidFill>
            <a:srgbClr val="ECF1F8"/>
          </a:solidFill>
          <a:ln w="9525">
            <a:solidFill>
              <a:schemeClr val="tx2"/>
            </a:solidFill>
            <a:miter lim="800000"/>
            <a:headEnd/>
            <a:tailEnd/>
          </a:ln>
          <a:effectLst/>
          <a:extLst/>
        </p:spPr>
        <p:txBody>
          <a:bodyPr vert="horz" wrap="square" lIns="91195" tIns="108000" rIns="91195" bIns="0" numCol="1" anchor="t" anchorCtr="0" compatLnSpc="1">
            <a:prstTxWarp prst="textNoShape">
              <a:avLst/>
            </a:prstTxWarp>
            <a:noAutofit/>
          </a:bodyPr>
          <a:lstStyle>
            <a:lvl1pPr marL="342299" indent="-342299"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649" indent="-2852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0999" indent="-2282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7398" indent="-2282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3796" indent="-2282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0197" indent="-228200" algn="l" defTabSz="91279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6598" indent="-228200" algn="l" defTabSz="91279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2996" indent="-228200" algn="l" defTabSz="91279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9395" indent="-228200" algn="l" defTabSz="912798"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68275" indent="-168275" eaLnBrk="1">
              <a:spcBef>
                <a:spcPts val="600"/>
              </a:spcBef>
              <a:buFont typeface="Arial" charset="0"/>
              <a:buNone/>
              <a:defRPr/>
            </a:pPr>
            <a:r>
              <a:rPr lang="ja-JP" altLang="en-US" sz="1400" dirty="0" smtClean="0">
                <a:solidFill>
                  <a:prstClr val="black"/>
                </a:solidFill>
                <a:latin typeface="ＭＳ Ｐゴシック" panose="020B0600070205080204" pitchFamily="50" charset="-128"/>
              </a:rPr>
              <a:t>○　労働局</a:t>
            </a:r>
            <a:r>
              <a:rPr lang="ja-JP" altLang="en-US" sz="1400" dirty="0">
                <a:solidFill>
                  <a:prstClr val="black"/>
                </a:solidFill>
                <a:latin typeface="ＭＳ Ｐゴシック" panose="020B0600070205080204" pitchFamily="50" charset="-128"/>
              </a:rPr>
              <a:t>や安定所は、協議会</a:t>
            </a:r>
            <a:r>
              <a:rPr lang="ja-JP" altLang="en-US" sz="1400" dirty="0" smtClean="0">
                <a:solidFill>
                  <a:prstClr val="black"/>
                </a:solidFill>
                <a:latin typeface="ＭＳ Ｐゴシック" panose="020B0600070205080204" pitchFamily="50" charset="-128"/>
              </a:rPr>
              <a:t>や就労支援部会</a:t>
            </a:r>
            <a:r>
              <a:rPr lang="ja-JP" altLang="en-US" sz="1400" dirty="0">
                <a:solidFill>
                  <a:prstClr val="black"/>
                </a:solidFill>
                <a:latin typeface="ＭＳ Ｐゴシック" panose="020B0600070205080204" pitchFamily="50" charset="-128"/>
              </a:rPr>
              <a:t>等に積極的に参画するとともに、地方自治体と連携して、障害者就業・生活支援センターや地域の特例子会社及び重度障害者多数雇用事業所、事業主団体の</a:t>
            </a:r>
            <a:r>
              <a:rPr lang="ja-JP" altLang="en-US" sz="1400" dirty="0" smtClean="0">
                <a:solidFill>
                  <a:prstClr val="black"/>
                </a:solidFill>
                <a:latin typeface="ＭＳ Ｐゴシック" panose="020B0600070205080204" pitchFamily="50" charset="-128"/>
              </a:rPr>
              <a:t>参画を勧奨</a:t>
            </a:r>
            <a:endParaRPr lang="ja-JP" altLang="en-US" sz="1400" strike="sngStrike" dirty="0">
              <a:solidFill>
                <a:prstClr val="black"/>
              </a:solidFill>
              <a:latin typeface="ＭＳ Ｐゴシック" panose="020B0600070205080204" pitchFamily="50" charset="-128"/>
            </a:endParaRPr>
          </a:p>
          <a:p>
            <a:pPr marL="168275" indent="-168275" eaLnBrk="1">
              <a:spcBef>
                <a:spcPts val="600"/>
              </a:spcBef>
              <a:buFont typeface="Arial" charset="0"/>
              <a:buNone/>
              <a:defRPr/>
            </a:pPr>
            <a:r>
              <a:rPr lang="ja-JP" altLang="en-US" sz="1400" dirty="0" smtClean="0">
                <a:solidFill>
                  <a:prstClr val="black"/>
                </a:solidFill>
                <a:latin typeface="ＭＳ Ｐゴシック" panose="020B0600070205080204" pitchFamily="50" charset="-128"/>
              </a:rPr>
              <a:t>○</a:t>
            </a:r>
            <a:r>
              <a:rPr lang="ja-JP" altLang="en-US" sz="1400" dirty="0">
                <a:solidFill>
                  <a:prstClr val="black"/>
                </a:solidFill>
                <a:latin typeface="ＭＳ Ｐゴシック" panose="020B0600070205080204" pitchFamily="50" charset="-128"/>
              </a:rPr>
              <a:t>　</a:t>
            </a:r>
            <a:r>
              <a:rPr lang="ja-JP" altLang="ja-JP" sz="1400" dirty="0">
                <a:solidFill>
                  <a:prstClr val="black"/>
                </a:solidFill>
                <a:latin typeface="ＭＳ Ｐゴシック" panose="020B0600070205080204" pitchFamily="50" charset="-128"/>
              </a:rPr>
              <a:t>労働局及び安定所は、都道府県と連携を図り、管轄地域内の就労移行支援事業所の設置状況や活動状況を把握するとともに、一般雇用への移行や定着支援に向けた連携</a:t>
            </a:r>
            <a:r>
              <a:rPr lang="ja-JP" altLang="ja-JP" sz="1400" dirty="0" smtClean="0">
                <a:solidFill>
                  <a:prstClr val="black"/>
                </a:solidFill>
                <a:latin typeface="ＭＳ Ｐゴシック" panose="020B0600070205080204" pitchFamily="50" charset="-128"/>
              </a:rPr>
              <a:t>体制</a:t>
            </a:r>
            <a:r>
              <a:rPr lang="ja-JP" altLang="en-US" sz="1400" dirty="0" smtClean="0">
                <a:solidFill>
                  <a:prstClr val="black"/>
                </a:solidFill>
                <a:latin typeface="ＭＳ Ｐゴシック" panose="020B0600070205080204" pitchFamily="50" charset="-128"/>
              </a:rPr>
              <a:t>を</a:t>
            </a:r>
            <a:r>
              <a:rPr lang="ja-JP" altLang="ja-JP" sz="1400" dirty="0" smtClean="0">
                <a:solidFill>
                  <a:prstClr val="black"/>
                </a:solidFill>
                <a:latin typeface="ＭＳ Ｐゴシック" panose="020B0600070205080204" pitchFamily="50" charset="-128"/>
              </a:rPr>
              <a:t>構築</a:t>
            </a:r>
            <a:endParaRPr lang="ja-JP" altLang="ja-JP" sz="1400" dirty="0">
              <a:solidFill>
                <a:prstClr val="black"/>
              </a:solidFill>
              <a:latin typeface="ＭＳ Ｐゴシック" panose="020B0600070205080204" pitchFamily="50" charset="-128"/>
            </a:endParaRPr>
          </a:p>
          <a:p>
            <a:pPr marL="168275" indent="-168275" eaLnBrk="1">
              <a:spcBef>
                <a:spcPts val="600"/>
              </a:spcBef>
              <a:buFont typeface="Arial" charset="0"/>
              <a:buNone/>
              <a:defRPr/>
            </a:pPr>
            <a:r>
              <a:rPr lang="ja-JP" altLang="en-US" sz="1400" dirty="0">
                <a:solidFill>
                  <a:prstClr val="black"/>
                </a:solidFill>
                <a:latin typeface="ＭＳ Ｐゴシック" panose="020B0600070205080204" pitchFamily="50" charset="-128"/>
              </a:rPr>
              <a:t>○　</a:t>
            </a:r>
            <a:r>
              <a:rPr lang="ja-JP" altLang="ja-JP" sz="1400" dirty="0">
                <a:solidFill>
                  <a:prstClr val="black"/>
                </a:solidFill>
                <a:latin typeface="ＭＳ Ｐゴシック" panose="020B0600070205080204" pitchFamily="50" charset="-128"/>
              </a:rPr>
              <a:t>安定所は、直ちに就職することは困難であるが、企業就労を希望している障害者に対して、就労移行支援事業所の利用を勧奨する</a:t>
            </a:r>
            <a:r>
              <a:rPr lang="ja-JP" altLang="ja-JP" sz="1400" dirty="0" smtClean="0">
                <a:solidFill>
                  <a:prstClr val="black"/>
                </a:solidFill>
                <a:latin typeface="ＭＳ Ｐゴシック" panose="020B0600070205080204" pitchFamily="50" charset="-128"/>
              </a:rPr>
              <a:t>など</a:t>
            </a:r>
            <a:r>
              <a:rPr lang="ja-JP" altLang="en-US" sz="1400" dirty="0" smtClean="0">
                <a:solidFill>
                  <a:prstClr val="black"/>
                </a:solidFill>
                <a:latin typeface="ＭＳ Ｐゴシック" panose="020B0600070205080204" pitchFamily="50" charset="-128"/>
              </a:rPr>
              <a:t>を</a:t>
            </a:r>
            <a:r>
              <a:rPr lang="ja-JP" altLang="ja-JP" sz="1400" dirty="0" smtClean="0">
                <a:solidFill>
                  <a:prstClr val="black"/>
                </a:solidFill>
                <a:latin typeface="ＭＳ Ｐゴシック" panose="020B0600070205080204" pitchFamily="50" charset="-128"/>
              </a:rPr>
              <a:t>支援</a:t>
            </a:r>
            <a:r>
              <a:rPr lang="en-US" altLang="ja-JP" sz="1400" dirty="0">
                <a:solidFill>
                  <a:prstClr val="black"/>
                </a:solidFill>
                <a:latin typeface="ＭＳ Ｐゴシック" panose="020B0600070205080204" pitchFamily="50" charset="-128"/>
              </a:rPr>
              <a:t> </a:t>
            </a:r>
            <a:endParaRPr lang="en-US" altLang="ja-JP" sz="1400" dirty="0" smtClean="0">
              <a:solidFill>
                <a:prstClr val="black"/>
              </a:solidFill>
              <a:latin typeface="ＭＳ Ｐゴシック" panose="020B0600070205080204" pitchFamily="50" charset="-128"/>
            </a:endParaRPr>
          </a:p>
          <a:p>
            <a:pPr marL="168275" indent="-168275" eaLnBrk="1">
              <a:spcBef>
                <a:spcPts val="600"/>
              </a:spcBef>
              <a:buFont typeface="Arial" charset="0"/>
              <a:buNone/>
              <a:defRPr/>
            </a:pPr>
            <a:r>
              <a:rPr lang="ja-JP" altLang="en-US" sz="1400" dirty="0">
                <a:solidFill>
                  <a:prstClr val="black"/>
                </a:solidFill>
                <a:latin typeface="ＭＳ Ｐゴシック" panose="020B0600070205080204" pitchFamily="50" charset="-128"/>
              </a:rPr>
              <a:t>○　</a:t>
            </a:r>
            <a:r>
              <a:rPr lang="ja-JP" altLang="ja-JP" sz="1400" dirty="0">
                <a:solidFill>
                  <a:prstClr val="black"/>
                </a:solidFill>
                <a:latin typeface="ＭＳ Ｐゴシック" panose="020B0600070205080204" pitchFamily="50" charset="-128"/>
              </a:rPr>
              <a:t>安定所は、事業開始後間もない事業者等、障害者の就労に関する知識やノウハウが不足している就労継続支援Ａ型事業所に対して、必要に応じ、</a:t>
            </a:r>
            <a:r>
              <a:rPr lang="ja-JP" altLang="ja-JP" sz="1400" dirty="0" smtClean="0">
                <a:solidFill>
                  <a:prstClr val="black"/>
                </a:solidFill>
                <a:latin typeface="ＭＳ Ｐゴシック" panose="020B0600070205080204" pitchFamily="50" charset="-128"/>
              </a:rPr>
              <a:t>地域</a:t>
            </a:r>
            <a:r>
              <a:rPr lang="ja-JP" altLang="en-US" sz="1400" dirty="0" smtClean="0">
                <a:solidFill>
                  <a:prstClr val="black"/>
                </a:solidFill>
                <a:latin typeface="ＭＳ Ｐゴシック" panose="020B0600070205080204" pitchFamily="50" charset="-128"/>
              </a:rPr>
              <a:t>障害者職業</a:t>
            </a:r>
            <a:r>
              <a:rPr lang="ja-JP" altLang="ja-JP" sz="1400" dirty="0" smtClean="0">
                <a:solidFill>
                  <a:prstClr val="black"/>
                </a:solidFill>
                <a:latin typeface="ＭＳ Ｐゴシック" panose="020B0600070205080204" pitchFamily="50" charset="-128"/>
              </a:rPr>
              <a:t>センター</a:t>
            </a:r>
            <a:r>
              <a:rPr lang="ja-JP" altLang="ja-JP" sz="1400" dirty="0">
                <a:solidFill>
                  <a:prstClr val="black"/>
                </a:solidFill>
                <a:latin typeface="ＭＳ Ｐゴシック" panose="020B0600070205080204" pitchFamily="50" charset="-128"/>
              </a:rPr>
              <a:t>が実施する</a:t>
            </a:r>
            <a:r>
              <a:rPr lang="ja-JP" altLang="en-US" sz="1400" dirty="0">
                <a:solidFill>
                  <a:prstClr val="black"/>
                </a:solidFill>
                <a:latin typeface="ＭＳ Ｐゴシック" panose="020B0600070205080204" pitchFamily="50" charset="-128"/>
              </a:rPr>
              <a:t>「就業支援基礎研修」等</a:t>
            </a:r>
            <a:r>
              <a:rPr lang="ja-JP" altLang="ja-JP" sz="1400" dirty="0">
                <a:solidFill>
                  <a:prstClr val="black"/>
                </a:solidFill>
                <a:latin typeface="ＭＳ Ｐゴシック" panose="020B0600070205080204" pitchFamily="50" charset="-128"/>
              </a:rPr>
              <a:t>の取組を情報提供する</a:t>
            </a:r>
            <a:r>
              <a:rPr lang="ja-JP" altLang="ja-JP" sz="1400" dirty="0" smtClean="0">
                <a:solidFill>
                  <a:prstClr val="black"/>
                </a:solidFill>
                <a:latin typeface="ＭＳ Ｐゴシック" panose="020B0600070205080204" pitchFamily="50" charset="-128"/>
              </a:rPr>
              <a:t>など</a:t>
            </a:r>
            <a:r>
              <a:rPr lang="ja-JP" altLang="en-US" sz="1400" dirty="0" smtClean="0">
                <a:solidFill>
                  <a:prstClr val="black"/>
                </a:solidFill>
                <a:latin typeface="ＭＳ Ｐゴシック" panose="020B0600070205080204" pitchFamily="50" charset="-128"/>
              </a:rPr>
              <a:t>を</a:t>
            </a:r>
            <a:r>
              <a:rPr lang="ja-JP" altLang="ja-JP" sz="1400" dirty="0" smtClean="0">
                <a:solidFill>
                  <a:prstClr val="black"/>
                </a:solidFill>
                <a:latin typeface="ＭＳ Ｐゴシック" panose="020B0600070205080204" pitchFamily="50" charset="-128"/>
              </a:rPr>
              <a:t>支援</a:t>
            </a:r>
            <a:endParaRPr lang="en-US" altLang="ja-JP" sz="1400" dirty="0">
              <a:solidFill>
                <a:prstClr val="black"/>
              </a:solidFill>
              <a:latin typeface="ＭＳ Ｐゴシック" panose="020B0600070205080204" pitchFamily="50" charset="-128"/>
            </a:endParaRPr>
          </a:p>
        </p:txBody>
      </p:sp>
      <p:sp>
        <p:nvSpPr>
          <p:cNvPr id="19" name="テキスト ボックス 18"/>
          <p:cNvSpPr txBox="1"/>
          <p:nvPr/>
        </p:nvSpPr>
        <p:spPr>
          <a:xfrm>
            <a:off x="163682" y="4149083"/>
            <a:ext cx="3277149" cy="408623"/>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ネットワークの構築・強化</a:t>
            </a:r>
          </a:p>
        </p:txBody>
      </p:sp>
      <p:sp>
        <p:nvSpPr>
          <p:cNvPr id="13" name="スライド番号プレースホルダー 2"/>
          <p:cNvSpPr>
            <a:spLocks noGrp="1"/>
          </p:cNvSpPr>
          <p:nvPr>
            <p:ph type="sldNum" sz="quarter" idx="12"/>
          </p:nvPr>
        </p:nvSpPr>
        <p:spPr>
          <a:xfrm>
            <a:off x="7594600" y="6492876"/>
            <a:ext cx="2311400" cy="365125"/>
          </a:xfrm>
        </p:spPr>
        <p:txBody>
          <a:bodyPr/>
          <a:lstStyle/>
          <a:p>
            <a:fld id="{54B09F09-2CE8-491B-901A-3DF69E149F9C}" type="slidenum">
              <a:rPr lang="ja-JP" altLang="en-US" sz="1400" smtClean="0">
                <a:solidFill>
                  <a:prstClr val="black"/>
                </a:solidFill>
                <a:latin typeface="ＤＦ特太ゴシック体" panose="020B0509000000000000" pitchFamily="49" charset="-128"/>
                <a:ea typeface="ＤＦ特太ゴシック体" panose="020B0509000000000000" pitchFamily="49" charset="-128"/>
              </a:rPr>
              <a:pPr/>
              <a:t>104</a:t>
            </a:fld>
            <a:endParaRPr lang="ja-JP" altLang="en-US" sz="140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14" name="グループ化 10"/>
          <p:cNvGrpSpPr>
            <a:grpSpLocks/>
          </p:cNvGrpSpPr>
          <p:nvPr/>
        </p:nvGrpSpPr>
        <p:grpSpPr bwMode="auto">
          <a:xfrm>
            <a:off x="45" y="404664"/>
            <a:ext cx="9906000" cy="71438"/>
            <a:chOff x="0" y="188640"/>
            <a:chExt cx="9144000" cy="72008"/>
          </a:xfrm>
        </p:grpSpPr>
        <p:cxnSp>
          <p:nvCxnSpPr>
            <p:cNvPr id="15" name="直線コネクタ 14"/>
            <p:cNvCxnSpPr/>
            <p:nvPr/>
          </p:nvCxnSpPr>
          <p:spPr>
            <a:xfrm>
              <a:off x="0" y="188640"/>
              <a:ext cx="9144000" cy="0"/>
            </a:xfrm>
            <a:prstGeom prst="line">
              <a:avLst/>
            </a:prstGeom>
            <a:noFill/>
            <a:ln w="9525" cap="flat" cmpd="sng" algn="ctr">
              <a:solidFill>
                <a:srgbClr val="99CCFF"/>
              </a:solidFill>
              <a:prstDash val="solid"/>
            </a:ln>
            <a:effectLst/>
          </p:spPr>
        </p:cxnSp>
        <p:cxnSp>
          <p:nvCxnSpPr>
            <p:cNvPr id="16" name="直線コネクタ 15"/>
            <p:cNvCxnSpPr/>
            <p:nvPr/>
          </p:nvCxnSpPr>
          <p:spPr>
            <a:xfrm>
              <a:off x="0" y="260648"/>
              <a:ext cx="9144000" cy="0"/>
            </a:xfrm>
            <a:prstGeom prst="line">
              <a:avLst/>
            </a:prstGeom>
            <a:noFill/>
            <a:ln w="57150" cap="flat" cmpd="sng" algn="ctr">
              <a:solidFill>
                <a:srgbClr val="99CCFF"/>
              </a:solidFill>
              <a:prstDash val="solid"/>
            </a:ln>
            <a:effectLst/>
          </p:spPr>
        </p:cxnSp>
      </p:grpSp>
    </p:spTree>
    <p:extLst>
      <p:ext uri="{BB962C8B-B14F-4D97-AF65-F5344CB8AC3E}">
        <p14:creationId xmlns:p14="http://schemas.microsoft.com/office/powerpoint/2010/main" val="272337182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503" y="2420888"/>
            <a:ext cx="9145016" cy="2880320"/>
          </a:xfrm>
        </p:spPr>
        <p:txBody>
          <a:bodyPr>
            <a:noAutofit/>
          </a:bodyPr>
          <a:lstStyle/>
          <a:p>
            <a:r>
              <a:rPr lang="ja-JP" altLang="en-US" sz="3200" b="1" dirty="0" smtClean="0"/>
              <a:t>参考３　</a:t>
            </a:r>
            <a:r>
              <a:rPr lang="ja-JP" altLang="en-US" sz="3200" b="1" dirty="0" smtClean="0"/>
              <a:t>　平成</a:t>
            </a:r>
            <a:r>
              <a:rPr lang="ja-JP" altLang="en-US" sz="3200" b="1" dirty="0"/>
              <a:t>２４</a:t>
            </a:r>
            <a:r>
              <a:rPr lang="ja-JP" altLang="en-US" sz="3200" b="1" dirty="0" smtClean="0"/>
              <a:t>年以降の見直し事項について</a:t>
            </a:r>
            <a:r>
              <a:rPr lang="en-US" altLang="ja-JP" sz="3200" dirty="0" smtClean="0"/>
              <a:t/>
            </a:r>
            <a:br>
              <a:rPr lang="en-US" altLang="ja-JP" sz="3200" dirty="0" smtClean="0"/>
            </a:br>
            <a:r>
              <a:rPr lang="en-US" altLang="ja-JP" sz="3200" dirty="0" smtClean="0"/>
              <a:t/>
            </a:r>
            <a:br>
              <a:rPr lang="en-US" altLang="ja-JP" sz="3200" dirty="0" smtClean="0"/>
            </a:br>
            <a:endParaRPr lang="ja-JP" altLang="en-US" sz="3200" dirty="0"/>
          </a:p>
        </p:txBody>
      </p:sp>
      <p:sp>
        <p:nvSpPr>
          <p:cNvPr id="3" name="スライド番号プレースホルダー 2"/>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105</a:t>
            </a:fld>
            <a:endParaRPr lang="en-US" altLang="ja-JP" dirty="0">
              <a:solidFill>
                <a:srgbClr val="000000"/>
              </a:solidFill>
            </a:endParaRPr>
          </a:p>
        </p:txBody>
      </p:sp>
    </p:spTree>
    <p:extLst>
      <p:ext uri="{BB962C8B-B14F-4D97-AF65-F5344CB8AC3E}">
        <p14:creationId xmlns:p14="http://schemas.microsoft.com/office/powerpoint/2010/main" val="14246312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24054" y="69601"/>
            <a:ext cx="8731264" cy="400110"/>
          </a:xfrm>
          <a:prstGeom prst="rect">
            <a:avLst/>
          </a:prstGeom>
          <a:noFill/>
        </p:spPr>
        <p:txBody>
          <a:bodyPr wrap="square" rtlCol="0">
            <a:spAutoFit/>
          </a:bodyPr>
          <a:lstStyle/>
          <a:p>
            <a:pPr algn="ctr"/>
            <a:r>
              <a:rPr lang="ja-JP" altLang="en-US" sz="2000" b="1" dirty="0" smtClean="0">
                <a:solidFill>
                  <a:prstClr val="black"/>
                </a:solidFill>
                <a:latin typeface="ＭＳ Ｐゴシック"/>
                <a:ea typeface="ＭＳ Ｐゴシック"/>
              </a:rPr>
              <a:t>障害者総合支援法対象疾病（難病等）の</a:t>
            </a:r>
            <a:r>
              <a:rPr lang="ja-JP" altLang="en-US" sz="2000" b="1" dirty="0">
                <a:solidFill>
                  <a:prstClr val="black"/>
                </a:solidFill>
                <a:latin typeface="ＭＳ Ｐゴシック"/>
                <a:ea typeface="ＭＳ Ｐゴシック"/>
              </a:rPr>
              <a:t>見直し</a:t>
            </a:r>
            <a:r>
              <a:rPr lang="ja-JP" altLang="en-US" sz="2000" b="1" dirty="0" smtClean="0">
                <a:solidFill>
                  <a:prstClr val="black"/>
                </a:solidFill>
                <a:latin typeface="ＭＳ Ｐゴシック"/>
                <a:ea typeface="ＭＳ Ｐゴシック"/>
              </a:rPr>
              <a:t>について</a:t>
            </a:r>
            <a:endParaRPr lang="ja-JP" altLang="en-US" sz="2000" b="1" dirty="0">
              <a:solidFill>
                <a:prstClr val="black"/>
              </a:solidFill>
              <a:latin typeface="ＭＳ Ｐゴシック"/>
              <a:ea typeface="ＭＳ Ｐゴシック"/>
            </a:endParaRPr>
          </a:p>
        </p:txBody>
      </p:sp>
      <p:sp>
        <p:nvSpPr>
          <p:cNvPr id="5" name="正方形/長方形 4"/>
          <p:cNvSpPr/>
          <p:nvPr/>
        </p:nvSpPr>
        <p:spPr bwMode="auto">
          <a:xfrm>
            <a:off x="183822" y="469711"/>
            <a:ext cx="9171496" cy="6271657"/>
          </a:xfrm>
          <a:prstGeom prst="rect">
            <a:avLst/>
          </a:prstGeom>
          <a:solidFill>
            <a:schemeClr val="bg1"/>
          </a:solidFill>
          <a:ln w="34925" cap="flat" cmpd="dbl" algn="ctr">
            <a:solidFill>
              <a:schemeClr val="accent1"/>
            </a:solidFill>
            <a:prstDash val="solid"/>
            <a:round/>
            <a:headEnd type="none" w="med" len="med"/>
            <a:tailEnd type="none" w="med" len="med"/>
          </a:ln>
          <a:effectLst/>
        </p:spPr>
        <p:txBody>
          <a:bodyPr vert="horz" wrap="square" lIns="72000" tIns="72000" rIns="180000" bIns="72000" numCol="1" rtlCol="0" anchor="ctr" anchorCtr="0" compatLnSpc="1">
            <a:prstTxWarp prst="textNoShape">
              <a:avLst/>
            </a:prstTxWarp>
          </a:bodyPr>
          <a:lstStyle/>
          <a:p>
            <a:pPr marL="360000" indent="-360000" algn="just" defTabSz="873125">
              <a:lnSpc>
                <a:spcPts val="2600"/>
              </a:lnSpc>
            </a:pPr>
            <a:r>
              <a:rPr lang="ja-JP" altLang="en-US" sz="1200" dirty="0">
                <a:solidFill>
                  <a:prstClr val="black"/>
                </a:solidFill>
                <a:latin typeface="ＭＳ Ｐゴシック"/>
                <a:ea typeface="ＭＳ Ｐゴシック"/>
              </a:rPr>
              <a:t> </a:t>
            </a:r>
            <a:r>
              <a:rPr lang="ja-JP" altLang="en-US" sz="1200"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平成</a:t>
            </a:r>
            <a:r>
              <a:rPr lang="en-US" altLang="ja-JP" dirty="0" smtClean="0">
                <a:solidFill>
                  <a:prstClr val="black"/>
                </a:solidFill>
                <a:latin typeface="ＭＳ Ｐゴシック"/>
                <a:ea typeface="ＭＳ Ｐゴシック"/>
              </a:rPr>
              <a:t>25</a:t>
            </a:r>
            <a:r>
              <a:rPr lang="ja-JP" altLang="en-US" dirty="0" smtClean="0">
                <a:solidFill>
                  <a:prstClr val="black"/>
                </a:solidFill>
                <a:latin typeface="ＭＳ Ｐゴシック"/>
                <a:ea typeface="ＭＳ Ｐゴシック"/>
              </a:rPr>
              <a:t>年</a:t>
            </a:r>
            <a:r>
              <a:rPr lang="en-US" altLang="ja-JP" dirty="0" smtClean="0">
                <a:solidFill>
                  <a:prstClr val="black"/>
                </a:solidFill>
                <a:latin typeface="ＭＳ Ｐゴシック"/>
                <a:ea typeface="ＭＳ Ｐゴシック"/>
              </a:rPr>
              <a:t>4</a:t>
            </a:r>
            <a:r>
              <a:rPr lang="ja-JP" altLang="en-US" dirty="0" smtClean="0">
                <a:solidFill>
                  <a:prstClr val="black"/>
                </a:solidFill>
                <a:latin typeface="ＭＳ Ｐゴシック"/>
                <a:ea typeface="ＭＳ Ｐゴシック"/>
              </a:rPr>
              <a:t>月</a:t>
            </a:r>
            <a:r>
              <a:rPr lang="ja-JP" altLang="en-US" dirty="0">
                <a:solidFill>
                  <a:prstClr val="black"/>
                </a:solidFill>
                <a:latin typeface="ＭＳ Ｐゴシック"/>
                <a:ea typeface="ＭＳ Ｐゴシック"/>
              </a:rPr>
              <a:t>より、難病等が障害者総合</a:t>
            </a:r>
            <a:r>
              <a:rPr lang="ja-JP" altLang="en-US" dirty="0" smtClean="0">
                <a:solidFill>
                  <a:prstClr val="black"/>
                </a:solidFill>
                <a:latin typeface="ＭＳ Ｐゴシック"/>
                <a:ea typeface="ＭＳ Ｐゴシック"/>
              </a:rPr>
              <a:t>支援法の対象となり、「難病患者等居宅生活支援事業」の対象疾病と同じ範囲</a:t>
            </a:r>
            <a:r>
              <a:rPr lang="en-US" altLang="ja-JP" dirty="0" smtClean="0">
                <a:solidFill>
                  <a:prstClr val="black"/>
                </a:solidFill>
                <a:latin typeface="ＭＳ Ｐゴシック"/>
                <a:ea typeface="ＭＳ Ｐゴシック"/>
              </a:rPr>
              <a:t>(130</a:t>
            </a:r>
            <a:r>
              <a:rPr lang="ja-JP" altLang="en-US" dirty="0" smtClean="0">
                <a:solidFill>
                  <a:prstClr val="black"/>
                </a:solidFill>
                <a:latin typeface="ＭＳ Ｐゴシック"/>
                <a:ea typeface="ＭＳ Ｐゴシック"/>
              </a:rPr>
              <a:t>疾病</a:t>
            </a:r>
            <a:r>
              <a:rPr lang="en-US" altLang="ja-JP" dirty="0">
                <a:solidFill>
                  <a:prstClr val="black"/>
                </a:solidFill>
                <a:latin typeface="ＭＳ Ｐゴシック"/>
                <a:ea typeface="ＭＳ Ｐゴシック"/>
              </a:rPr>
              <a:t>)</a:t>
            </a:r>
            <a:r>
              <a:rPr lang="ja-JP" altLang="en-US" dirty="0" smtClean="0">
                <a:solidFill>
                  <a:prstClr val="black"/>
                </a:solidFill>
                <a:latin typeface="ＭＳ Ｐゴシック"/>
                <a:ea typeface="ＭＳ Ｐゴシック"/>
              </a:rPr>
              <a:t>としていた。</a:t>
            </a:r>
            <a:endParaRPr lang="en-US" altLang="ja-JP" dirty="0">
              <a:solidFill>
                <a:prstClr val="black"/>
              </a:solidFill>
              <a:latin typeface="ＭＳ Ｐゴシック"/>
              <a:ea typeface="ＭＳ Ｐゴシック"/>
            </a:endParaRPr>
          </a:p>
          <a:p>
            <a:endParaRPr lang="en-US" altLang="ja-JP" sz="1200" b="1" dirty="0" smtClean="0">
              <a:solidFill>
                <a:prstClr val="black"/>
              </a:solidFill>
              <a:latin typeface="ＭＳ Ｐゴシック"/>
              <a:ea typeface="ＭＳ Ｐゴシック"/>
            </a:endParaRPr>
          </a:p>
          <a:p>
            <a:pPr>
              <a:lnSpc>
                <a:spcPts val="2400"/>
              </a:lnSpc>
            </a:pPr>
            <a:r>
              <a:rPr lang="ja-JP" altLang="ja-JP" sz="2000" b="1" dirty="0" smtClean="0">
                <a:solidFill>
                  <a:prstClr val="black"/>
                </a:solidFill>
              </a:rPr>
              <a:t>【</a:t>
            </a:r>
            <a:r>
              <a:rPr lang="ja-JP" altLang="ja-JP" sz="2000" b="1" dirty="0">
                <a:solidFill>
                  <a:prstClr val="black"/>
                </a:solidFill>
              </a:rPr>
              <a:t>障害者総合支援法における</a:t>
            </a:r>
            <a:r>
              <a:rPr lang="ja-JP" altLang="ja-JP" sz="2000" b="1" dirty="0" smtClean="0">
                <a:solidFill>
                  <a:prstClr val="black"/>
                </a:solidFill>
              </a:rPr>
              <a:t>難病</a:t>
            </a:r>
            <a:r>
              <a:rPr lang="ja-JP" altLang="en-US" sz="2000" b="1" dirty="0" smtClean="0">
                <a:solidFill>
                  <a:prstClr val="black"/>
                </a:solidFill>
              </a:rPr>
              <a:t>等</a:t>
            </a:r>
            <a:r>
              <a:rPr lang="ja-JP" altLang="ja-JP" sz="2000" b="1" dirty="0" smtClean="0">
                <a:solidFill>
                  <a:prstClr val="black"/>
                </a:solidFill>
              </a:rPr>
              <a:t>の</a:t>
            </a:r>
            <a:r>
              <a:rPr lang="ja-JP" altLang="ja-JP" sz="2000" b="1" dirty="0">
                <a:solidFill>
                  <a:prstClr val="black"/>
                </a:solidFill>
              </a:rPr>
              <a:t>定義　</a:t>
            </a:r>
            <a:r>
              <a:rPr lang="ja-JP" altLang="en-US" sz="2000" b="1" dirty="0" smtClean="0">
                <a:solidFill>
                  <a:prstClr val="black"/>
                </a:solidFill>
              </a:rPr>
              <a:t>　</a:t>
            </a:r>
            <a:r>
              <a:rPr lang="ja-JP" altLang="ja-JP" sz="2000" b="1" dirty="0" smtClean="0">
                <a:solidFill>
                  <a:prstClr val="black"/>
                </a:solidFill>
              </a:rPr>
              <a:t>第４条</a:t>
            </a:r>
            <a:r>
              <a:rPr lang="ja-JP" altLang="ja-JP" sz="2000" b="1" dirty="0">
                <a:solidFill>
                  <a:prstClr val="black"/>
                </a:solidFill>
              </a:rPr>
              <a:t>抜粋】</a:t>
            </a:r>
            <a:endParaRPr lang="ja-JP" altLang="ja-JP" sz="2000" dirty="0">
              <a:solidFill>
                <a:prstClr val="black"/>
              </a:solidFill>
            </a:endParaRPr>
          </a:p>
          <a:p>
            <a:pPr>
              <a:lnSpc>
                <a:spcPts val="2400"/>
              </a:lnSpc>
            </a:pPr>
            <a:r>
              <a:rPr lang="ja-JP" altLang="ja-JP" sz="1400" dirty="0">
                <a:solidFill>
                  <a:prstClr val="black"/>
                </a:solidFill>
              </a:rPr>
              <a:t>　</a:t>
            </a:r>
            <a:r>
              <a:rPr lang="ja-JP" altLang="en-US" sz="1400" dirty="0" smtClean="0">
                <a:solidFill>
                  <a:prstClr val="black"/>
                </a:solidFill>
              </a:rPr>
              <a:t>　　　</a:t>
            </a:r>
            <a:r>
              <a:rPr lang="ja-JP" altLang="ja-JP" sz="1400" u="sng" dirty="0" smtClean="0">
                <a:solidFill>
                  <a:prstClr val="black"/>
                </a:solidFill>
              </a:rPr>
              <a:t>治療</a:t>
            </a:r>
            <a:r>
              <a:rPr lang="ja-JP" altLang="ja-JP" sz="1400" u="sng" dirty="0">
                <a:solidFill>
                  <a:prstClr val="black"/>
                </a:solidFill>
              </a:rPr>
              <a:t>方法が確立していない疾病その他の特殊の疾病</a:t>
            </a:r>
            <a:r>
              <a:rPr lang="ja-JP" altLang="ja-JP" sz="1400" dirty="0">
                <a:solidFill>
                  <a:prstClr val="black"/>
                </a:solidFill>
              </a:rPr>
              <a:t>であって</a:t>
            </a:r>
            <a:r>
              <a:rPr lang="ja-JP" altLang="ja-JP" sz="1400" dirty="0" smtClean="0">
                <a:solidFill>
                  <a:prstClr val="black"/>
                </a:solidFill>
              </a:rPr>
              <a:t>政令で</a:t>
            </a:r>
            <a:r>
              <a:rPr lang="ja-JP" altLang="ja-JP" sz="1400" dirty="0">
                <a:solidFill>
                  <a:prstClr val="black"/>
                </a:solidFill>
              </a:rPr>
              <a:t>定める</a:t>
            </a:r>
            <a:r>
              <a:rPr lang="ja-JP" altLang="ja-JP" sz="1400" dirty="0" smtClean="0">
                <a:solidFill>
                  <a:prstClr val="black"/>
                </a:solidFill>
              </a:rPr>
              <a:t>ものによる障害の程度が</a:t>
            </a:r>
            <a:endParaRPr lang="en-US" altLang="ja-JP" sz="1400" dirty="0" smtClean="0">
              <a:solidFill>
                <a:prstClr val="black"/>
              </a:solidFill>
            </a:endParaRPr>
          </a:p>
          <a:p>
            <a:pPr>
              <a:lnSpc>
                <a:spcPts val="2400"/>
              </a:lnSpc>
            </a:pPr>
            <a:r>
              <a:rPr lang="ja-JP" altLang="en-US" sz="1400" dirty="0">
                <a:solidFill>
                  <a:prstClr val="black"/>
                </a:solidFill>
              </a:rPr>
              <a:t>　</a:t>
            </a:r>
            <a:r>
              <a:rPr lang="ja-JP" altLang="en-US" sz="1400" dirty="0" smtClean="0">
                <a:solidFill>
                  <a:prstClr val="black"/>
                </a:solidFill>
              </a:rPr>
              <a:t>　　</a:t>
            </a:r>
            <a:r>
              <a:rPr lang="ja-JP" altLang="ja-JP" sz="1400" dirty="0" smtClean="0">
                <a:solidFill>
                  <a:prstClr val="black"/>
                </a:solidFill>
              </a:rPr>
              <a:t>厚生</a:t>
            </a:r>
            <a:r>
              <a:rPr lang="ja-JP" altLang="ja-JP" sz="1400" dirty="0">
                <a:solidFill>
                  <a:prstClr val="black"/>
                </a:solidFill>
              </a:rPr>
              <a:t>労働大臣が定める程度である者</a:t>
            </a:r>
            <a:r>
              <a:rPr lang="ja-JP" altLang="ja-JP" sz="1400" dirty="0" smtClean="0">
                <a:solidFill>
                  <a:prstClr val="black"/>
                </a:solidFill>
              </a:rPr>
              <a:t>。</a:t>
            </a:r>
            <a:endParaRPr lang="en-US" altLang="ja-JP" sz="1400" dirty="0" smtClean="0">
              <a:solidFill>
                <a:prstClr val="black"/>
              </a:solidFill>
            </a:endParaRPr>
          </a:p>
          <a:p>
            <a:endParaRPr lang="en-US" altLang="ja-JP" sz="1200" dirty="0" smtClean="0">
              <a:solidFill>
                <a:prstClr val="black"/>
              </a:solidFill>
              <a:latin typeface="ＭＳ Ｐゴシック"/>
              <a:ea typeface="ＭＳ Ｐゴシック"/>
            </a:endParaRPr>
          </a:p>
          <a:p>
            <a:pPr marL="360000" indent="-360000" algn="just" defTabSz="873125">
              <a:lnSpc>
                <a:spcPts val="2600"/>
              </a:lnSpc>
            </a:pPr>
            <a:r>
              <a:rPr lang="ja-JP" altLang="en-US" dirty="0" smtClean="0">
                <a:solidFill>
                  <a:prstClr val="black"/>
                </a:solidFill>
                <a:latin typeface="ＭＳ Ｐゴシック"/>
                <a:ea typeface="ＭＳ Ｐゴシック"/>
              </a:rPr>
              <a:t>　○　難病の患者に対する医療等に関する法律及び児童福祉法の</a:t>
            </a:r>
            <a:endParaRPr lang="en-US" altLang="ja-JP" dirty="0" smtClean="0">
              <a:solidFill>
                <a:prstClr val="black"/>
              </a:solidFill>
              <a:latin typeface="ＭＳ Ｐゴシック"/>
              <a:ea typeface="ＭＳ Ｐゴシック"/>
            </a:endParaRPr>
          </a:p>
          <a:p>
            <a:pPr marL="360000" indent="-360000" algn="just" defTabSz="873125">
              <a:lnSpc>
                <a:spcPts val="2600"/>
              </a:lnSpc>
            </a:pPr>
            <a:r>
              <a:rPr lang="en-US" altLang="ja-JP" dirty="0">
                <a:solidFill>
                  <a:prstClr val="black"/>
                </a:solidFill>
                <a:latin typeface="ＭＳ Ｐゴシック"/>
                <a:ea typeface="ＭＳ Ｐゴシック"/>
              </a:rPr>
              <a:t> </a:t>
            </a:r>
            <a:r>
              <a:rPr lang="en-US" altLang="ja-JP"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一部改正法（平成</a:t>
            </a:r>
            <a:r>
              <a:rPr lang="en-US" altLang="ja-JP" dirty="0" smtClean="0">
                <a:solidFill>
                  <a:prstClr val="black"/>
                </a:solidFill>
                <a:latin typeface="ＭＳ Ｐゴシック"/>
                <a:ea typeface="ＭＳ Ｐゴシック"/>
              </a:rPr>
              <a:t>27</a:t>
            </a:r>
            <a:r>
              <a:rPr lang="ja-JP" altLang="en-US" dirty="0" smtClean="0">
                <a:solidFill>
                  <a:prstClr val="black"/>
                </a:solidFill>
                <a:latin typeface="ＭＳ Ｐゴシック"/>
                <a:ea typeface="ＭＳ Ｐゴシック"/>
              </a:rPr>
              <a:t>年</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月</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日施行）が成立したことに伴う指定</a:t>
            </a:r>
            <a:endParaRPr lang="en-US" altLang="ja-JP" dirty="0" smtClean="0">
              <a:solidFill>
                <a:prstClr val="black"/>
              </a:solidFill>
              <a:latin typeface="ＭＳ Ｐゴシック"/>
              <a:ea typeface="ＭＳ Ｐゴシック"/>
            </a:endParaRPr>
          </a:p>
          <a:p>
            <a:pPr marL="360000" indent="-360000" algn="just" defTabSz="873125">
              <a:lnSpc>
                <a:spcPts val="2600"/>
              </a:lnSpc>
            </a:pPr>
            <a:r>
              <a:rPr lang="en-US" altLang="ja-JP" dirty="0">
                <a:solidFill>
                  <a:prstClr val="black"/>
                </a:solidFill>
                <a:latin typeface="ＭＳ Ｐゴシック"/>
                <a:ea typeface="ＭＳ Ｐゴシック"/>
              </a:rPr>
              <a:t> </a:t>
            </a:r>
            <a:r>
              <a:rPr lang="en-US" altLang="ja-JP"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難病及び小児慢性特</a:t>
            </a:r>
            <a:r>
              <a:rPr lang="ja-JP" altLang="en-US" dirty="0">
                <a:solidFill>
                  <a:prstClr val="black"/>
                </a:solidFill>
                <a:latin typeface="ＭＳ Ｐゴシック"/>
                <a:ea typeface="ＭＳ Ｐゴシック"/>
              </a:rPr>
              <a:t>定</a:t>
            </a:r>
            <a:r>
              <a:rPr lang="ja-JP" altLang="en-US" dirty="0" smtClean="0">
                <a:solidFill>
                  <a:prstClr val="black"/>
                </a:solidFill>
                <a:latin typeface="ＭＳ Ｐゴシック"/>
                <a:ea typeface="ＭＳ Ｐゴシック"/>
              </a:rPr>
              <a:t>疾病の対象疾病の検討を踏まえ、障</a:t>
            </a:r>
            <a:endParaRPr lang="en-US" altLang="ja-JP" dirty="0" smtClean="0">
              <a:solidFill>
                <a:prstClr val="black"/>
              </a:solidFill>
              <a:latin typeface="ＭＳ Ｐゴシック"/>
              <a:ea typeface="ＭＳ Ｐゴシック"/>
            </a:endParaRPr>
          </a:p>
          <a:p>
            <a:pPr marL="360000" indent="-360000" algn="just" defTabSz="873125">
              <a:lnSpc>
                <a:spcPts val="2600"/>
              </a:lnSpc>
            </a:pPr>
            <a:r>
              <a:rPr lang="en-US" altLang="ja-JP" dirty="0">
                <a:solidFill>
                  <a:prstClr val="black"/>
                </a:solidFill>
                <a:latin typeface="ＭＳ Ｐゴシック"/>
                <a:ea typeface="ＭＳ Ｐゴシック"/>
              </a:rPr>
              <a:t> </a:t>
            </a:r>
            <a:r>
              <a:rPr lang="en-US" altLang="ja-JP"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害者総合支援法の対象となる難病等の範囲を検討するため、</a:t>
            </a:r>
            <a:endParaRPr lang="en-US" altLang="ja-JP" dirty="0" smtClean="0">
              <a:solidFill>
                <a:prstClr val="black"/>
              </a:solidFill>
              <a:latin typeface="ＭＳ Ｐゴシック"/>
              <a:ea typeface="ＭＳ Ｐゴシック"/>
            </a:endParaRPr>
          </a:p>
          <a:p>
            <a:pPr marL="360000" indent="-360000" algn="just" defTabSz="873125">
              <a:lnSpc>
                <a:spcPts val="2600"/>
              </a:lnSpc>
            </a:pPr>
            <a:r>
              <a:rPr lang="en-US" altLang="ja-JP" dirty="0">
                <a:solidFill>
                  <a:prstClr val="black"/>
                </a:solidFill>
                <a:latin typeface="ＭＳ Ｐゴシック"/>
                <a:ea typeface="ＭＳ Ｐゴシック"/>
              </a:rPr>
              <a:t> </a:t>
            </a:r>
            <a:r>
              <a:rPr lang="en-US" altLang="ja-JP" dirty="0" smtClean="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「障害者総合支援法対象疾病検討会」を</a:t>
            </a:r>
            <a:r>
              <a:rPr lang="ja-JP" altLang="en-US" dirty="0">
                <a:solidFill>
                  <a:prstClr val="black"/>
                </a:solidFill>
                <a:latin typeface="ＭＳ Ｐゴシック"/>
                <a:ea typeface="ＭＳ Ｐゴシック"/>
              </a:rPr>
              <a:t>設置</a:t>
            </a:r>
            <a:r>
              <a:rPr lang="ja-JP" altLang="en-US" dirty="0" smtClean="0">
                <a:solidFill>
                  <a:prstClr val="black"/>
                </a:solidFill>
                <a:latin typeface="ＭＳ Ｐゴシック"/>
                <a:ea typeface="ＭＳ Ｐゴシック"/>
              </a:rPr>
              <a:t>（</a:t>
            </a:r>
            <a:r>
              <a:rPr lang="en-US" altLang="ja-JP" dirty="0" smtClean="0">
                <a:solidFill>
                  <a:prstClr val="black"/>
                </a:solidFill>
                <a:latin typeface="ＭＳ Ｐゴシック"/>
                <a:ea typeface="ＭＳ Ｐゴシック"/>
              </a:rPr>
              <a:t>H26.8.27</a:t>
            </a:r>
            <a:r>
              <a:rPr lang="ja-JP" altLang="en-US" dirty="0" smtClean="0">
                <a:solidFill>
                  <a:prstClr val="black"/>
                </a:solidFill>
                <a:latin typeface="ＭＳ Ｐゴシック"/>
                <a:ea typeface="ＭＳ Ｐゴシック"/>
              </a:rPr>
              <a:t>）して、</a:t>
            </a:r>
            <a:endParaRPr lang="en-US" altLang="ja-JP" dirty="0" smtClean="0">
              <a:solidFill>
                <a:prstClr val="black"/>
              </a:solidFill>
              <a:latin typeface="ＭＳ Ｐゴシック"/>
              <a:ea typeface="ＭＳ Ｐゴシック"/>
            </a:endParaRPr>
          </a:p>
          <a:p>
            <a:pPr marL="360000" indent="-360000" algn="just" defTabSz="873125">
              <a:lnSpc>
                <a:spcPts val="2600"/>
              </a:lnSpc>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障害者総合支援法の対象疾病の検討を行い、第１次として、</a:t>
            </a:r>
            <a:endParaRPr lang="en-US" altLang="ja-JP" dirty="0" smtClean="0">
              <a:solidFill>
                <a:prstClr val="black"/>
              </a:solidFill>
              <a:latin typeface="ＭＳ Ｐゴシック"/>
              <a:ea typeface="ＭＳ Ｐゴシック"/>
            </a:endParaRPr>
          </a:p>
          <a:p>
            <a:pPr marL="360000" indent="-360000" algn="just" defTabSz="873125">
              <a:lnSpc>
                <a:spcPts val="2600"/>
              </a:lnSpc>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平成</a:t>
            </a:r>
            <a:r>
              <a:rPr lang="en-US" altLang="ja-JP" dirty="0" smtClean="0">
                <a:solidFill>
                  <a:prstClr val="black"/>
                </a:solidFill>
                <a:latin typeface="ＭＳ Ｐゴシック"/>
                <a:ea typeface="ＭＳ Ｐゴシック"/>
              </a:rPr>
              <a:t>27</a:t>
            </a:r>
            <a:r>
              <a:rPr lang="ja-JP" altLang="en-US" dirty="0" smtClean="0">
                <a:solidFill>
                  <a:prstClr val="black"/>
                </a:solidFill>
                <a:latin typeface="ＭＳ Ｐゴシック"/>
                <a:ea typeface="ＭＳ Ｐゴシック"/>
              </a:rPr>
              <a:t>年</a:t>
            </a:r>
            <a:r>
              <a:rPr lang="en-US" altLang="ja-JP" dirty="0" smtClean="0">
                <a:solidFill>
                  <a:prstClr val="black"/>
                </a:solidFill>
                <a:latin typeface="ＭＳ Ｐゴシック"/>
                <a:ea typeface="ＭＳ Ｐゴシック"/>
              </a:rPr>
              <a:t>1</a:t>
            </a:r>
            <a:r>
              <a:rPr lang="ja-JP" altLang="en-US" dirty="0" smtClean="0">
                <a:solidFill>
                  <a:prstClr val="black"/>
                </a:solidFill>
                <a:latin typeface="ＭＳ Ｐゴシック"/>
                <a:ea typeface="ＭＳ Ｐゴシック"/>
              </a:rPr>
              <a:t>月より、</a:t>
            </a:r>
            <a:r>
              <a:rPr lang="en-US" altLang="ja-JP" dirty="0" smtClean="0">
                <a:solidFill>
                  <a:prstClr val="black"/>
                </a:solidFill>
                <a:latin typeface="ＭＳ Ｐゴシック"/>
                <a:ea typeface="ＭＳ Ｐゴシック"/>
              </a:rPr>
              <a:t>130</a:t>
            </a:r>
            <a:r>
              <a:rPr lang="ja-JP" altLang="en-US" dirty="0" smtClean="0">
                <a:solidFill>
                  <a:prstClr val="black"/>
                </a:solidFill>
                <a:latin typeface="ＭＳ Ｐゴシック"/>
                <a:ea typeface="ＭＳ Ｐゴシック"/>
              </a:rPr>
              <a:t>疾病から</a:t>
            </a:r>
            <a:r>
              <a:rPr lang="en-US" altLang="ja-JP" dirty="0" smtClean="0">
                <a:solidFill>
                  <a:prstClr val="black"/>
                </a:solidFill>
                <a:latin typeface="ＭＳ Ｐゴシック"/>
                <a:ea typeface="ＭＳ Ｐゴシック"/>
              </a:rPr>
              <a:t>151</a:t>
            </a:r>
            <a:r>
              <a:rPr lang="ja-JP" altLang="en-US" dirty="0" smtClean="0">
                <a:solidFill>
                  <a:prstClr val="black"/>
                </a:solidFill>
                <a:latin typeface="ＭＳ Ｐゴシック"/>
                <a:ea typeface="ＭＳ Ｐゴシック"/>
              </a:rPr>
              <a:t>疾病に拡大。</a:t>
            </a:r>
            <a:endParaRPr lang="en-US" altLang="ja-JP" dirty="0" smtClean="0">
              <a:solidFill>
                <a:prstClr val="black"/>
              </a:solidFill>
              <a:latin typeface="ＭＳ Ｐゴシック"/>
              <a:ea typeface="ＭＳ Ｐゴシック"/>
            </a:endParaRPr>
          </a:p>
          <a:p>
            <a:pPr marL="119063" indent="-119063" defTabSz="873125"/>
            <a:endParaRPr lang="en-US" altLang="ja-JP" dirty="0">
              <a:solidFill>
                <a:prstClr val="black"/>
              </a:solidFill>
              <a:latin typeface="ＭＳ Ｐゴシック"/>
              <a:ea typeface="ＭＳ Ｐゴシック"/>
            </a:endParaRPr>
          </a:p>
          <a:p>
            <a:pPr marL="360000" indent="-360000" algn="just" defTabSz="873125">
              <a:lnSpc>
                <a:spcPts val="2600"/>
              </a:lnSpc>
            </a:pPr>
            <a:r>
              <a:rPr lang="ja-JP" altLang="en-US" dirty="0" smtClean="0">
                <a:solidFill>
                  <a:prstClr val="black"/>
                </a:solidFill>
                <a:latin typeface="ＭＳ Ｐゴシック"/>
                <a:ea typeface="ＭＳ Ｐゴシック"/>
              </a:rPr>
              <a:t>　○　平成</a:t>
            </a:r>
            <a:r>
              <a:rPr lang="en-US" altLang="ja-JP" dirty="0" smtClean="0">
                <a:solidFill>
                  <a:prstClr val="black"/>
                </a:solidFill>
                <a:latin typeface="ＭＳ Ｐゴシック"/>
                <a:ea typeface="ＭＳ Ｐゴシック"/>
              </a:rPr>
              <a:t>27</a:t>
            </a:r>
            <a:r>
              <a:rPr lang="ja-JP" altLang="en-US" dirty="0" smtClean="0">
                <a:solidFill>
                  <a:prstClr val="black"/>
                </a:solidFill>
                <a:latin typeface="ＭＳ Ｐゴシック"/>
                <a:ea typeface="ＭＳ Ｐゴシック"/>
              </a:rPr>
              <a:t>年</a:t>
            </a:r>
            <a:r>
              <a:rPr lang="en-US" altLang="ja-JP" dirty="0" smtClean="0">
                <a:solidFill>
                  <a:prstClr val="black"/>
                </a:solidFill>
                <a:latin typeface="ＭＳ Ｐゴシック"/>
                <a:ea typeface="ＭＳ Ｐゴシック"/>
              </a:rPr>
              <a:t>3</a:t>
            </a:r>
            <a:r>
              <a:rPr lang="ja-JP" altLang="en-US" dirty="0" smtClean="0">
                <a:solidFill>
                  <a:prstClr val="black"/>
                </a:solidFill>
                <a:latin typeface="ＭＳ Ｐゴシック"/>
                <a:ea typeface="ＭＳ Ｐゴシック"/>
              </a:rPr>
              <a:t>月に、同検討会において第２次拡大分の疾病の</a:t>
            </a:r>
            <a:endParaRPr lang="en-US" altLang="ja-JP" dirty="0" smtClean="0">
              <a:solidFill>
                <a:prstClr val="black"/>
              </a:solidFill>
              <a:latin typeface="ＭＳ Ｐゴシック"/>
              <a:ea typeface="ＭＳ Ｐゴシック"/>
            </a:endParaRPr>
          </a:p>
          <a:p>
            <a:pPr marL="360000" indent="-360000" algn="just" defTabSz="873125">
              <a:lnSpc>
                <a:spcPts val="2600"/>
              </a:lnSpc>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検討を行い、</a:t>
            </a:r>
            <a:r>
              <a:rPr lang="en-US" altLang="ja-JP" dirty="0" smtClean="0">
                <a:solidFill>
                  <a:prstClr val="black"/>
                </a:solidFill>
                <a:latin typeface="ＭＳ Ｐゴシック"/>
                <a:ea typeface="ＭＳ Ｐゴシック"/>
              </a:rPr>
              <a:t>151</a:t>
            </a:r>
            <a:r>
              <a:rPr lang="ja-JP" altLang="en-US" dirty="0" smtClean="0">
                <a:solidFill>
                  <a:prstClr val="black"/>
                </a:solidFill>
                <a:latin typeface="ＭＳ Ｐゴシック"/>
                <a:ea typeface="ＭＳ Ｐゴシック"/>
              </a:rPr>
              <a:t>疾病から</a:t>
            </a:r>
            <a:r>
              <a:rPr lang="en-US" altLang="ja-JP" dirty="0" smtClean="0">
                <a:solidFill>
                  <a:prstClr val="black"/>
                </a:solidFill>
                <a:latin typeface="ＭＳ Ｐゴシック"/>
                <a:ea typeface="ＭＳ Ｐゴシック"/>
              </a:rPr>
              <a:t>332</a:t>
            </a:r>
            <a:r>
              <a:rPr lang="ja-JP" altLang="en-US" dirty="0" smtClean="0">
                <a:solidFill>
                  <a:prstClr val="black"/>
                </a:solidFill>
                <a:latin typeface="ＭＳ Ｐゴシック"/>
                <a:ea typeface="ＭＳ Ｐゴシック"/>
              </a:rPr>
              <a:t>疾病に拡大する方針が取りまと</a:t>
            </a:r>
            <a:endParaRPr lang="en-US" altLang="ja-JP" dirty="0" smtClean="0">
              <a:solidFill>
                <a:prstClr val="black"/>
              </a:solidFill>
              <a:latin typeface="ＭＳ Ｐゴシック"/>
              <a:ea typeface="ＭＳ Ｐゴシック"/>
            </a:endParaRPr>
          </a:p>
          <a:p>
            <a:pPr marL="360000" indent="-360000" algn="just" defTabSz="873125">
              <a:lnSpc>
                <a:spcPts val="2600"/>
              </a:lnSpc>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められた。</a:t>
            </a:r>
            <a:endParaRPr lang="en-US" altLang="ja-JP" dirty="0">
              <a:solidFill>
                <a:prstClr val="black"/>
              </a:solidFill>
              <a:latin typeface="ＭＳ Ｐゴシック"/>
              <a:ea typeface="ＭＳ Ｐゴシック"/>
            </a:endParaRPr>
          </a:p>
          <a:p>
            <a:pPr marL="119063" indent="-119063" defTabSz="873125">
              <a:lnSpc>
                <a:spcPts val="2600"/>
              </a:lnSpc>
            </a:pPr>
            <a:r>
              <a:rPr lang="ja-JP" altLang="en-US" dirty="0" smtClean="0">
                <a:solidFill>
                  <a:prstClr val="black"/>
                </a:solidFill>
                <a:latin typeface="ＭＳ Ｐゴシック"/>
                <a:ea typeface="ＭＳ Ｐゴシック"/>
              </a:rPr>
              <a:t>　</a:t>
            </a:r>
            <a:endParaRPr lang="en-US" altLang="ja-JP" dirty="0" smtClean="0">
              <a:solidFill>
                <a:prstClr val="black"/>
              </a:solidFill>
              <a:latin typeface="ＭＳ Ｐゴシック"/>
              <a:ea typeface="ＭＳ Ｐゴシック"/>
            </a:endParaRPr>
          </a:p>
          <a:p>
            <a:pPr marL="119063" indent="-119063" defTabSz="873125">
              <a:lnSpc>
                <a:spcPts val="2600"/>
              </a:lnSpc>
            </a:pPr>
            <a:r>
              <a:rPr lang="ja-JP" altLang="en-US" b="1" dirty="0">
                <a:solidFill>
                  <a:prstClr val="black"/>
                </a:solidFill>
                <a:latin typeface="ＭＳ Ｐゴシック"/>
                <a:ea typeface="ＭＳ Ｐゴシック"/>
              </a:rPr>
              <a:t>　</a:t>
            </a:r>
            <a:r>
              <a:rPr lang="ja-JP" altLang="en-US" b="1" dirty="0" smtClean="0">
                <a:solidFill>
                  <a:prstClr val="black"/>
                </a:solidFill>
                <a:latin typeface="ＭＳ Ｐゴシック"/>
                <a:ea typeface="ＭＳ Ｐゴシック"/>
              </a:rPr>
              <a:t>○　平成</a:t>
            </a:r>
            <a:r>
              <a:rPr lang="en-US" altLang="ja-JP" b="1" dirty="0" smtClean="0">
                <a:solidFill>
                  <a:prstClr val="black"/>
                </a:solidFill>
                <a:latin typeface="ＭＳ Ｐゴシック"/>
                <a:ea typeface="ＭＳ Ｐゴシック"/>
              </a:rPr>
              <a:t>27</a:t>
            </a:r>
            <a:r>
              <a:rPr lang="ja-JP" altLang="en-US" b="1" dirty="0" smtClean="0">
                <a:solidFill>
                  <a:prstClr val="black"/>
                </a:solidFill>
                <a:latin typeface="ＭＳ Ｐゴシック"/>
                <a:ea typeface="ＭＳ Ｐゴシック"/>
              </a:rPr>
              <a:t>年</a:t>
            </a:r>
            <a:r>
              <a:rPr lang="en-US" altLang="ja-JP" b="1" dirty="0" smtClean="0">
                <a:solidFill>
                  <a:prstClr val="black"/>
                </a:solidFill>
                <a:latin typeface="ＭＳ Ｐゴシック"/>
                <a:ea typeface="ＭＳ Ｐゴシック"/>
              </a:rPr>
              <a:t>7</a:t>
            </a:r>
            <a:r>
              <a:rPr lang="ja-JP" altLang="en-US" b="1" dirty="0" smtClean="0">
                <a:solidFill>
                  <a:prstClr val="black"/>
                </a:solidFill>
                <a:latin typeface="ＭＳ Ｐゴシック"/>
                <a:ea typeface="ＭＳ Ｐゴシック"/>
              </a:rPr>
              <a:t>月より、対象疾病を</a:t>
            </a:r>
            <a:r>
              <a:rPr lang="en-US" altLang="ja-JP" b="1" dirty="0" smtClean="0">
                <a:solidFill>
                  <a:prstClr val="black"/>
                </a:solidFill>
                <a:latin typeface="ＭＳ Ｐゴシック"/>
                <a:ea typeface="ＭＳ Ｐゴシック"/>
              </a:rPr>
              <a:t>151</a:t>
            </a:r>
            <a:r>
              <a:rPr lang="ja-JP" altLang="en-US" b="1" dirty="0" smtClean="0">
                <a:solidFill>
                  <a:prstClr val="black"/>
                </a:solidFill>
                <a:latin typeface="ＭＳ Ｐゴシック"/>
                <a:ea typeface="ＭＳ Ｐゴシック"/>
              </a:rPr>
              <a:t>疾病から</a:t>
            </a:r>
            <a:r>
              <a:rPr lang="en-US" altLang="ja-JP" b="1" u="sng" dirty="0" smtClean="0">
                <a:solidFill>
                  <a:srgbClr val="FF0000"/>
                </a:solidFill>
                <a:latin typeface="ＭＳ Ｐゴシック"/>
                <a:ea typeface="ＭＳ Ｐゴシック"/>
              </a:rPr>
              <a:t>332</a:t>
            </a:r>
            <a:r>
              <a:rPr lang="ja-JP" altLang="en-US" b="1" u="sng" dirty="0" smtClean="0">
                <a:solidFill>
                  <a:srgbClr val="FF0000"/>
                </a:solidFill>
                <a:latin typeface="ＭＳ Ｐゴシック"/>
                <a:ea typeface="ＭＳ Ｐゴシック"/>
              </a:rPr>
              <a:t>疾病に拡大</a:t>
            </a:r>
            <a:r>
              <a:rPr lang="ja-JP" altLang="en-US" b="1" dirty="0" smtClean="0">
                <a:solidFill>
                  <a:prstClr val="black"/>
                </a:solidFill>
                <a:latin typeface="ＭＳ Ｐゴシック"/>
                <a:ea typeface="ＭＳ Ｐゴシック"/>
              </a:rPr>
              <a:t>。</a:t>
            </a:r>
            <a:endParaRPr lang="en-US" altLang="ja-JP" b="1" dirty="0" smtClean="0">
              <a:solidFill>
                <a:prstClr val="black"/>
              </a:solidFill>
              <a:latin typeface="ＭＳ Ｐゴシック"/>
              <a:ea typeface="ＭＳ Ｐゴシック"/>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226" y="2564904"/>
            <a:ext cx="2790603" cy="3926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スライド番号プレースホルダー 1"/>
          <p:cNvSpPr>
            <a:spLocks noGrp="1"/>
          </p:cNvSpPr>
          <p:nvPr>
            <p:ph type="sldNum" sz="quarter" idx="12"/>
          </p:nvPr>
        </p:nvSpPr>
        <p:spPr>
          <a:xfrm>
            <a:off x="7884624" y="6512214"/>
            <a:ext cx="2063750" cy="314325"/>
          </a:xfrm>
        </p:spPr>
        <p:txBody>
          <a:bodyPr/>
          <a:lstStyle/>
          <a:p>
            <a:pPr>
              <a:defRPr/>
            </a:pPr>
            <a:fld id="{7CAD0776-07AC-46CA-87BF-E2184DC65D4E}" type="slidenum">
              <a:rPr lang="en-US" altLang="ja-JP" smtClean="0">
                <a:solidFill>
                  <a:srgbClr val="000000"/>
                </a:solidFill>
              </a:rPr>
              <a:pPr>
                <a:defRPr/>
              </a:pPr>
              <a:t>106</a:t>
            </a:fld>
            <a:endParaRPr lang="en-US" altLang="ja-JP" dirty="0">
              <a:solidFill>
                <a:srgbClr val="000000"/>
              </a:solidFill>
            </a:endParaRPr>
          </a:p>
        </p:txBody>
      </p:sp>
    </p:spTree>
    <p:extLst>
      <p:ext uri="{BB962C8B-B14F-4D97-AF65-F5344CB8AC3E}">
        <p14:creationId xmlns:p14="http://schemas.microsoft.com/office/powerpoint/2010/main" val="8685285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28609" y="827088"/>
            <a:ext cx="9577334" cy="30353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100" dirty="0">
              <a:solidFill>
                <a:prstClr val="black"/>
              </a:solidFill>
              <a:latin typeface="ＭＳ Ｐゴシック"/>
            </a:endParaRPr>
          </a:p>
          <a:p>
            <a:pPr>
              <a:defRPr/>
            </a:pPr>
            <a:endParaRPr lang="en-US" altLang="ja-JP" sz="1100" dirty="0">
              <a:solidFill>
                <a:prstClr val="black"/>
              </a:solidFill>
              <a:latin typeface="ＭＳ Ｐゴシック"/>
            </a:endParaRPr>
          </a:p>
          <a:p>
            <a:pPr>
              <a:defRPr/>
            </a:pPr>
            <a:endParaRPr lang="ja-JP" altLang="en-US" sz="1100" dirty="0">
              <a:solidFill>
                <a:prstClr val="black"/>
              </a:solidFill>
              <a:latin typeface="ＭＳ Ｐゴシック"/>
            </a:endParaRPr>
          </a:p>
          <a:p>
            <a:pPr>
              <a:defRPr/>
            </a:pPr>
            <a:endParaRPr lang="ja-JP" altLang="en-US" sz="1100" dirty="0">
              <a:solidFill>
                <a:prstClr val="black"/>
              </a:solidFill>
              <a:latin typeface="ＭＳ Ｐゴシック"/>
            </a:endParaRPr>
          </a:p>
          <a:p>
            <a:pPr>
              <a:defRPr/>
            </a:pPr>
            <a:endParaRPr lang="en-US" altLang="ja-JP" sz="1100" dirty="0">
              <a:solidFill>
                <a:prstClr val="black"/>
              </a:solidFill>
              <a:latin typeface="ＭＳ Ｐゴシック"/>
            </a:endParaRPr>
          </a:p>
          <a:p>
            <a:pPr>
              <a:defRPr/>
            </a:pPr>
            <a:endParaRPr lang="en-US" altLang="ja-JP" sz="1100" dirty="0">
              <a:solidFill>
                <a:prstClr val="black"/>
              </a:solidFill>
              <a:latin typeface="ＭＳ Ｐゴシック"/>
            </a:endParaRPr>
          </a:p>
          <a:p>
            <a:pPr>
              <a:defRPr/>
            </a:pPr>
            <a:r>
              <a:rPr lang="ja-JP" altLang="en-US" sz="1200" b="1" dirty="0">
                <a:solidFill>
                  <a:prstClr val="black"/>
                </a:solidFill>
                <a:latin typeface="ＭＳ Ｐゴシック"/>
              </a:rPr>
              <a:t>　</a:t>
            </a:r>
            <a:r>
              <a:rPr lang="ja-JP" altLang="en-US" sz="1200" b="1" u="sng" dirty="0">
                <a:solidFill>
                  <a:prstClr val="black"/>
                </a:solidFill>
                <a:latin typeface="ＭＳ Ｐゴシック"/>
              </a:rPr>
              <a:t>（見直し前）</a:t>
            </a:r>
            <a:endParaRPr lang="en-US" altLang="ja-JP" sz="1400" b="1" u="sng" dirty="0">
              <a:solidFill>
                <a:prstClr val="black"/>
              </a:solidFill>
              <a:latin typeface="ＭＳ Ｐゴシック"/>
            </a:endParaRPr>
          </a:p>
          <a:p>
            <a:pPr>
              <a:defRPr/>
            </a:pPr>
            <a:r>
              <a:rPr lang="ja-JP" altLang="en-US" sz="1200" dirty="0">
                <a:solidFill>
                  <a:prstClr val="black"/>
                </a:solidFill>
                <a:latin typeface="ＭＳ Ｐゴシック"/>
              </a:rPr>
              <a:t>　■　重度の肢体不自由者であって、常時介護を要する障害者</a:t>
            </a:r>
          </a:p>
          <a:p>
            <a:pPr>
              <a:defRPr/>
            </a:pPr>
            <a:r>
              <a:rPr lang="ja-JP" altLang="en-US" sz="1200" dirty="0">
                <a:solidFill>
                  <a:prstClr val="black"/>
                </a:solidFill>
                <a:latin typeface="ＭＳ Ｐゴシック"/>
              </a:rPr>
              <a:t>　　→ 障害程度区分４以上であって、下記のいずれにも該当する者</a:t>
            </a:r>
          </a:p>
          <a:p>
            <a:pPr>
              <a:defRPr/>
            </a:pPr>
            <a:r>
              <a:rPr lang="ja-JP" altLang="en-US" sz="1200" dirty="0">
                <a:solidFill>
                  <a:prstClr val="black"/>
                </a:solidFill>
                <a:latin typeface="ＭＳ Ｐゴシック"/>
              </a:rPr>
              <a:t>　　　　　①　二肢以上に麻痺等があること</a:t>
            </a:r>
            <a:endParaRPr lang="en-US" altLang="ja-JP" sz="1200" dirty="0">
              <a:solidFill>
                <a:prstClr val="black"/>
              </a:solidFill>
              <a:latin typeface="ＭＳ Ｐゴシック"/>
            </a:endParaRPr>
          </a:p>
          <a:p>
            <a:pPr>
              <a:defRPr/>
            </a:pPr>
            <a:r>
              <a:rPr lang="ja-JP" altLang="en-US" sz="1200" dirty="0">
                <a:solidFill>
                  <a:prstClr val="black"/>
                </a:solidFill>
                <a:latin typeface="ＭＳ Ｐゴシック"/>
              </a:rPr>
              <a:t>　　　　　②　障害程度区分の認定調査項目のうち、「歩行」「移乗」「排尿」「排便」のいずれも「できる」以外と認定されていること。　　　　　　　　　　　　　　　　　　　　　　　　　　　　　　　　　　　　　　　　　　　</a:t>
            </a:r>
            <a:endParaRPr lang="en-US" altLang="ja-JP" sz="1200" dirty="0">
              <a:solidFill>
                <a:prstClr val="black"/>
              </a:solidFill>
              <a:latin typeface="ＭＳ Ｐゴシック"/>
            </a:endParaRPr>
          </a:p>
          <a:p>
            <a:pPr>
              <a:defRPr/>
            </a:pPr>
            <a:r>
              <a:rPr lang="ja-JP" altLang="en-US" sz="1200" dirty="0">
                <a:solidFill>
                  <a:prstClr val="black"/>
                </a:solidFill>
                <a:latin typeface="ＭＳ Ｐゴシック"/>
              </a:rPr>
              <a:t>　　　　　　　　　　　　　　　　　　　　　　　　</a:t>
            </a:r>
            <a:endParaRPr lang="en-US" altLang="ja-JP" sz="1200" dirty="0">
              <a:solidFill>
                <a:prstClr val="black"/>
              </a:solidFill>
              <a:latin typeface="ＭＳ Ｐゴシック"/>
            </a:endParaRPr>
          </a:p>
          <a:p>
            <a:pPr>
              <a:defRPr/>
            </a:pPr>
            <a:endParaRPr lang="ja-JP" altLang="en-US" sz="1200" dirty="0">
              <a:solidFill>
                <a:prstClr val="black"/>
              </a:solidFill>
              <a:latin typeface="ＭＳ Ｐゴシック"/>
            </a:endParaRPr>
          </a:p>
          <a:p>
            <a:pPr>
              <a:defRPr/>
            </a:pPr>
            <a:r>
              <a:rPr lang="ja-JP" altLang="en-US" sz="1200" b="1" dirty="0">
                <a:solidFill>
                  <a:prstClr val="black"/>
                </a:solidFill>
                <a:latin typeface="ＭＳ Ｐゴシック"/>
              </a:rPr>
              <a:t>　</a:t>
            </a:r>
            <a:r>
              <a:rPr lang="en-US" altLang="ja-JP" sz="1200" b="1" u="sng" dirty="0">
                <a:solidFill>
                  <a:prstClr val="black"/>
                </a:solidFill>
                <a:latin typeface="ＭＳ Ｐゴシック"/>
              </a:rPr>
              <a:t>(</a:t>
            </a:r>
            <a:r>
              <a:rPr lang="ja-JP" altLang="en-US" sz="1200" b="1" u="sng" dirty="0">
                <a:solidFill>
                  <a:prstClr val="black"/>
                </a:solidFill>
                <a:latin typeface="ＭＳ Ｐゴシック"/>
              </a:rPr>
              <a:t>見直し後</a:t>
            </a:r>
            <a:r>
              <a:rPr lang="en-US" altLang="ja-JP" sz="1200" b="1" u="sng" dirty="0">
                <a:solidFill>
                  <a:prstClr val="black"/>
                </a:solidFill>
                <a:latin typeface="ＭＳ Ｐゴシック"/>
              </a:rPr>
              <a:t>)</a:t>
            </a:r>
          </a:p>
          <a:p>
            <a:pPr>
              <a:defRPr/>
            </a:pPr>
            <a:r>
              <a:rPr lang="ja-JP" altLang="en-US" sz="1200" dirty="0">
                <a:solidFill>
                  <a:prstClr val="black"/>
                </a:solidFill>
                <a:latin typeface="ＭＳ Ｐゴシック"/>
              </a:rPr>
              <a:t>　■　重度の肢体不自由者</a:t>
            </a:r>
            <a:r>
              <a:rPr lang="ja-JP" altLang="en-US" sz="1200" u="sng" dirty="0">
                <a:solidFill>
                  <a:srgbClr val="FF0000"/>
                </a:solidFill>
                <a:latin typeface="ＭＳ Ｐゴシック"/>
              </a:rPr>
              <a:t>その他の障害者</a:t>
            </a:r>
            <a:r>
              <a:rPr lang="ja-JP" altLang="en-US" sz="1200" dirty="0">
                <a:solidFill>
                  <a:prstClr val="black"/>
                </a:solidFill>
                <a:latin typeface="ＭＳ Ｐゴシック"/>
              </a:rPr>
              <a:t>であって、常時介護を要する</a:t>
            </a:r>
            <a:r>
              <a:rPr lang="ja-JP" altLang="en-US" sz="1200" u="sng" dirty="0">
                <a:solidFill>
                  <a:srgbClr val="FF0000"/>
                </a:solidFill>
                <a:latin typeface="ＭＳ Ｐゴシック"/>
              </a:rPr>
              <a:t>ものとして厚生労働省令で定めるもの</a:t>
            </a:r>
          </a:p>
          <a:p>
            <a:pPr>
              <a:defRPr/>
            </a:pPr>
            <a:r>
              <a:rPr lang="ja-JP" altLang="en-US" sz="1200" dirty="0">
                <a:solidFill>
                  <a:prstClr val="black"/>
                </a:solidFill>
                <a:latin typeface="ＭＳ Ｐゴシック"/>
              </a:rPr>
              <a:t>　　→ 障害支援区分４以上であって、下記の①又は②の条件を満たす者</a:t>
            </a:r>
          </a:p>
          <a:p>
            <a:pPr>
              <a:defRPr/>
            </a:pPr>
            <a:r>
              <a:rPr lang="ja-JP" altLang="en-US" sz="1200" dirty="0">
                <a:solidFill>
                  <a:prstClr val="black"/>
                </a:solidFill>
                <a:latin typeface="ＭＳ Ｐゴシック"/>
              </a:rPr>
              <a:t>　　　　①　二肢以上に麻痺等があり、障害支援区分の認定調査項目のうち、「歩行」「移乗」「排尿」「排便」のいずれも</a:t>
            </a:r>
            <a:r>
              <a:rPr lang="ja-JP" altLang="en-US" sz="1200" dirty="0">
                <a:solidFill>
                  <a:srgbClr val="FF0000"/>
                </a:solidFill>
                <a:latin typeface="ＭＳ Ｐゴシック"/>
              </a:rPr>
              <a:t>「支援が不要」</a:t>
            </a:r>
            <a:r>
              <a:rPr lang="ja-JP" altLang="en-US" sz="1200" dirty="0">
                <a:solidFill>
                  <a:prstClr val="black"/>
                </a:solidFill>
                <a:latin typeface="ＭＳ Ｐゴシック"/>
              </a:rPr>
              <a:t>以外と認定</a:t>
            </a:r>
            <a:endParaRPr lang="en-US" altLang="ja-JP" sz="1200" dirty="0">
              <a:solidFill>
                <a:prstClr val="black"/>
              </a:solidFill>
              <a:latin typeface="ＭＳ Ｐゴシック"/>
            </a:endParaRPr>
          </a:p>
          <a:p>
            <a:pPr>
              <a:defRPr/>
            </a:pPr>
            <a:r>
              <a:rPr lang="ja-JP" altLang="en-US" sz="1200" dirty="0">
                <a:solidFill>
                  <a:prstClr val="black"/>
                </a:solidFill>
                <a:latin typeface="ＭＳ Ｐゴシック"/>
              </a:rPr>
              <a:t>　　　　　されていること。</a:t>
            </a:r>
            <a:endParaRPr lang="en-US" altLang="ja-JP" sz="1200" dirty="0">
              <a:solidFill>
                <a:prstClr val="black"/>
              </a:solidFill>
              <a:latin typeface="ＭＳ Ｐゴシック"/>
            </a:endParaRPr>
          </a:p>
          <a:p>
            <a:pPr>
              <a:defRPr/>
            </a:pPr>
            <a:r>
              <a:rPr lang="ja-JP" altLang="en-US" sz="1200" dirty="0">
                <a:solidFill>
                  <a:prstClr val="black"/>
                </a:solidFill>
                <a:latin typeface="ＭＳ Ｐゴシック"/>
              </a:rPr>
              <a:t>　</a:t>
            </a:r>
            <a:r>
              <a:rPr lang="ja-JP" altLang="en-US" sz="1200" dirty="0">
                <a:solidFill>
                  <a:srgbClr val="FF0000"/>
                </a:solidFill>
                <a:latin typeface="ＭＳ Ｐゴシック"/>
              </a:rPr>
              <a:t>　　　②　障害支援区分の認定調査項目のうち行動関連項目等（</a:t>
            </a:r>
            <a:r>
              <a:rPr lang="en-US" altLang="ja-JP" sz="1200" dirty="0">
                <a:solidFill>
                  <a:srgbClr val="FF0000"/>
                </a:solidFill>
                <a:latin typeface="ＭＳ Ｐゴシック"/>
              </a:rPr>
              <a:t>12</a:t>
            </a:r>
            <a:r>
              <a:rPr lang="ja-JP" altLang="en-US" sz="1200" dirty="0">
                <a:solidFill>
                  <a:srgbClr val="FF0000"/>
                </a:solidFill>
                <a:latin typeface="ＭＳ Ｐゴシック"/>
              </a:rPr>
              <a:t>項目）の合計点数が</a:t>
            </a:r>
            <a:r>
              <a:rPr lang="en-US" altLang="ja-JP" sz="1200" dirty="0">
                <a:solidFill>
                  <a:srgbClr val="FF0000"/>
                </a:solidFill>
                <a:latin typeface="ＭＳ Ｐゴシック"/>
              </a:rPr>
              <a:t>10</a:t>
            </a:r>
            <a:r>
              <a:rPr lang="ja-JP" altLang="en-US" sz="1200" dirty="0">
                <a:solidFill>
                  <a:srgbClr val="FF0000"/>
                </a:solidFill>
                <a:latin typeface="ＭＳ Ｐゴシック"/>
              </a:rPr>
              <a:t>点以上である者</a:t>
            </a:r>
            <a:endParaRPr lang="en-US" altLang="ja-JP" sz="1200" dirty="0">
              <a:solidFill>
                <a:srgbClr val="FF0000"/>
              </a:solidFill>
              <a:latin typeface="ＭＳ Ｐゴシック"/>
            </a:endParaRPr>
          </a:p>
          <a:p>
            <a:pPr>
              <a:defRPr/>
            </a:pPr>
            <a:endParaRPr lang="ja-JP" altLang="en-US" sz="1200" dirty="0">
              <a:solidFill>
                <a:srgbClr val="FF0000"/>
              </a:solidFill>
              <a:latin typeface="ＭＳ Ｐゴシック"/>
            </a:endParaRPr>
          </a:p>
          <a:p>
            <a:pPr>
              <a:defRPr/>
            </a:pPr>
            <a:endParaRPr lang="ja-JP" altLang="en-US" sz="1200" dirty="0">
              <a:solidFill>
                <a:srgbClr val="FF0000"/>
              </a:solidFill>
              <a:latin typeface="ＭＳ Ｐゴシック"/>
            </a:endParaRPr>
          </a:p>
          <a:p>
            <a:pPr>
              <a:defRPr/>
            </a:pPr>
            <a:endParaRPr lang="en-US" altLang="ja-JP" sz="1200" dirty="0">
              <a:solidFill>
                <a:srgbClr val="FF0000"/>
              </a:solidFill>
              <a:latin typeface="ＭＳ Ｐゴシック"/>
            </a:endParaRPr>
          </a:p>
          <a:p>
            <a:pPr>
              <a:defRPr/>
            </a:pPr>
            <a:endParaRPr lang="en-US" altLang="ja-JP" sz="1200" dirty="0">
              <a:solidFill>
                <a:prstClr val="black"/>
              </a:solidFill>
              <a:latin typeface="ＭＳ Ｐゴシック"/>
            </a:endParaRPr>
          </a:p>
          <a:p>
            <a:pPr>
              <a:defRPr/>
            </a:pPr>
            <a:r>
              <a:rPr lang="ja-JP" altLang="en-US" sz="1200" dirty="0">
                <a:solidFill>
                  <a:prstClr val="black"/>
                </a:solidFill>
                <a:latin typeface="ＭＳ Ｐゴシック"/>
              </a:rPr>
              <a:t>　　</a:t>
            </a:r>
            <a:endParaRPr lang="en-US" altLang="ja-JP" sz="1200" dirty="0">
              <a:solidFill>
                <a:prstClr val="black"/>
              </a:solidFill>
              <a:latin typeface="ＭＳ Ｐゴシック"/>
            </a:endParaRPr>
          </a:p>
        </p:txBody>
      </p:sp>
      <p:sp>
        <p:nvSpPr>
          <p:cNvPr id="2051" name="Text Box 2"/>
          <p:cNvSpPr txBox="1">
            <a:spLocks noChangeArrowheads="1"/>
          </p:cNvSpPr>
          <p:nvPr/>
        </p:nvSpPr>
        <p:spPr bwMode="auto">
          <a:xfrm>
            <a:off x="128609" y="549304"/>
            <a:ext cx="154806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200" b="1" u="sng" smtClean="0">
                <a:solidFill>
                  <a:srgbClr val="000000"/>
                </a:solidFill>
                <a:latin typeface="ＭＳ Ｐゴシック" charset="-128"/>
              </a:rPr>
              <a:t>○ 対象者</a:t>
            </a:r>
            <a:endParaRPr lang="en-US" altLang="ja-JP" sz="1200" b="1" u="sng" smtClean="0">
              <a:solidFill>
                <a:srgbClr val="000000"/>
              </a:solidFill>
              <a:latin typeface="ＭＳ Ｐゴシック" charset="-128"/>
            </a:endParaRPr>
          </a:p>
        </p:txBody>
      </p:sp>
      <p:sp>
        <p:nvSpPr>
          <p:cNvPr id="2052" name="Rectangle 4"/>
          <p:cNvSpPr>
            <a:spLocks noChangeArrowheads="1"/>
          </p:cNvSpPr>
          <p:nvPr/>
        </p:nvSpPr>
        <p:spPr bwMode="auto">
          <a:xfrm>
            <a:off x="128612" y="4222779"/>
            <a:ext cx="4504459" cy="2016125"/>
          </a:xfrm>
          <a:prstGeom prst="rect">
            <a:avLst/>
          </a:prstGeom>
          <a:solidFill>
            <a:srgbClr val="CCFFFF">
              <a:alpha val="49803"/>
            </a:srgbClr>
          </a:solidFill>
          <a:ln w="3175"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smtClean="0">
                <a:solidFill>
                  <a:srgbClr val="000000"/>
                </a:solidFill>
                <a:latin typeface="ＭＳ Ｐゴシック" charset="-128"/>
              </a:rPr>
              <a:t>■居宅における</a:t>
            </a:r>
            <a:endParaRPr lang="en-US" altLang="ja-JP" sz="1200" smtClean="0">
              <a:solidFill>
                <a:srgbClr val="000000"/>
              </a:solidFill>
              <a:latin typeface="ＭＳ Ｐゴシック" charset="-128"/>
            </a:endParaRPr>
          </a:p>
          <a:p>
            <a:pPr eaLnBrk="1" hangingPunct="1">
              <a:spcBef>
                <a:spcPct val="0"/>
              </a:spcBef>
              <a:buFontTx/>
              <a:buNone/>
            </a:pPr>
            <a:r>
              <a:rPr lang="ja-JP" altLang="en-US" sz="1200" smtClean="0">
                <a:solidFill>
                  <a:srgbClr val="000000"/>
                </a:solidFill>
                <a:latin typeface="ＭＳ Ｐゴシック" charset="-128"/>
              </a:rPr>
              <a:t>　・入浴、排せつ及び食事等の介護</a:t>
            </a:r>
            <a:endParaRPr lang="en-US" altLang="ja-JP" sz="1200" smtClean="0">
              <a:solidFill>
                <a:srgbClr val="000000"/>
              </a:solidFill>
              <a:latin typeface="ＭＳ Ｐゴシック" charset="-128"/>
            </a:endParaRPr>
          </a:p>
          <a:p>
            <a:pPr eaLnBrk="1" hangingPunct="1">
              <a:spcBef>
                <a:spcPct val="0"/>
              </a:spcBef>
              <a:buFontTx/>
              <a:buNone/>
            </a:pPr>
            <a:r>
              <a:rPr lang="ja-JP" altLang="en-US" sz="1200" smtClean="0">
                <a:solidFill>
                  <a:srgbClr val="000000"/>
                </a:solidFill>
                <a:latin typeface="ＭＳ Ｐゴシック" charset="-128"/>
              </a:rPr>
              <a:t>　・調理、洗濯及び掃除等の家事</a:t>
            </a:r>
            <a:endParaRPr lang="en-US" altLang="ja-JP" sz="1200" smtClean="0">
              <a:solidFill>
                <a:srgbClr val="000000"/>
              </a:solidFill>
              <a:latin typeface="ＭＳ Ｐゴシック" charset="-128"/>
            </a:endParaRPr>
          </a:p>
          <a:p>
            <a:pPr eaLnBrk="1" hangingPunct="1">
              <a:spcBef>
                <a:spcPct val="0"/>
              </a:spcBef>
              <a:buFontTx/>
              <a:buNone/>
            </a:pPr>
            <a:r>
              <a:rPr lang="ja-JP" altLang="en-US" sz="1200" smtClean="0">
                <a:solidFill>
                  <a:srgbClr val="000000"/>
                </a:solidFill>
                <a:latin typeface="ＭＳ Ｐゴシック" charset="-128"/>
              </a:rPr>
              <a:t>　・その他生活全般にわたる援助</a:t>
            </a:r>
            <a:endParaRPr lang="en-US" altLang="ja-JP" sz="1200" smtClean="0">
              <a:solidFill>
                <a:srgbClr val="000000"/>
              </a:solidFill>
              <a:latin typeface="ＭＳ Ｐゴシック" charset="-128"/>
            </a:endParaRPr>
          </a:p>
          <a:p>
            <a:pPr eaLnBrk="1" hangingPunct="1">
              <a:spcBef>
                <a:spcPct val="0"/>
              </a:spcBef>
              <a:buFontTx/>
              <a:buNone/>
            </a:pPr>
            <a:r>
              <a:rPr lang="ja-JP" altLang="en-US" sz="1200" smtClean="0">
                <a:solidFill>
                  <a:srgbClr val="000000"/>
                </a:solidFill>
                <a:latin typeface="ＭＳ Ｐゴシック" charset="-128"/>
              </a:rPr>
              <a:t>　・外出時における移動中の介護</a:t>
            </a:r>
          </a:p>
          <a:p>
            <a:pPr eaLnBrk="1" hangingPunct="1">
              <a:spcBef>
                <a:spcPct val="0"/>
              </a:spcBef>
              <a:buFontTx/>
              <a:buNone/>
            </a:pPr>
            <a:r>
              <a:rPr lang="en-US" altLang="ja-JP" sz="1200" smtClean="0">
                <a:solidFill>
                  <a:srgbClr val="000000"/>
                </a:solidFill>
                <a:latin typeface="ＭＳ Ｐゴシック" charset="-128"/>
              </a:rPr>
              <a:t>※ </a:t>
            </a:r>
            <a:r>
              <a:rPr lang="ja-JP" altLang="en-US" sz="1200" smtClean="0">
                <a:solidFill>
                  <a:srgbClr val="000000"/>
                </a:solidFill>
                <a:latin typeface="ＭＳ Ｐゴシック" charset="-128"/>
              </a:rPr>
              <a:t>日常生活に生じる様々な介護の事態に対応するための見守り</a:t>
            </a:r>
            <a:endParaRPr lang="en-US" altLang="ja-JP" sz="1200" smtClean="0">
              <a:solidFill>
                <a:srgbClr val="000000"/>
              </a:solidFill>
              <a:latin typeface="ＭＳ Ｐゴシック" charset="-128"/>
            </a:endParaRPr>
          </a:p>
          <a:p>
            <a:pPr eaLnBrk="1" hangingPunct="1">
              <a:spcBef>
                <a:spcPct val="0"/>
              </a:spcBef>
              <a:buFontTx/>
              <a:buNone/>
            </a:pPr>
            <a:r>
              <a:rPr lang="ja-JP" altLang="en-US" sz="1200" smtClean="0">
                <a:solidFill>
                  <a:srgbClr val="000000"/>
                </a:solidFill>
                <a:latin typeface="ＭＳ Ｐゴシック" charset="-128"/>
              </a:rPr>
              <a:t>　等の支援を含む。</a:t>
            </a:r>
            <a:endParaRPr lang="en-US" altLang="ja-JP" sz="1200" smtClean="0">
              <a:solidFill>
                <a:srgbClr val="000000"/>
              </a:solidFill>
              <a:latin typeface="ＭＳ Ｐゴシック" charset="-128"/>
            </a:endParaRPr>
          </a:p>
          <a:p>
            <a:pPr eaLnBrk="1" hangingPunct="1">
              <a:spcBef>
                <a:spcPct val="0"/>
              </a:spcBef>
              <a:buFontTx/>
              <a:buNone/>
            </a:pPr>
            <a:r>
              <a:rPr lang="ja-JP" altLang="en-US" sz="1200" smtClean="0">
                <a:solidFill>
                  <a:srgbClr val="FF0000"/>
                </a:solidFill>
                <a:latin typeface="ＭＳ Ｐゴシック" charset="-128"/>
              </a:rPr>
              <a:t>■「行動障害を有する者」については、行動障害に専門性を有する</a:t>
            </a:r>
            <a:endParaRPr lang="en-US" altLang="ja-JP" sz="1200" smtClean="0">
              <a:solidFill>
                <a:srgbClr val="FF0000"/>
              </a:solidFill>
              <a:latin typeface="ＭＳ Ｐゴシック" charset="-128"/>
            </a:endParaRPr>
          </a:p>
          <a:p>
            <a:pPr eaLnBrk="1" hangingPunct="1">
              <a:spcBef>
                <a:spcPct val="0"/>
              </a:spcBef>
              <a:buFontTx/>
              <a:buNone/>
            </a:pPr>
            <a:r>
              <a:rPr lang="ja-JP" altLang="en-US" sz="1200" smtClean="0">
                <a:solidFill>
                  <a:srgbClr val="FF0000"/>
                </a:solidFill>
                <a:latin typeface="ＭＳ Ｐゴシック" charset="-128"/>
              </a:rPr>
              <a:t>　行動援護事業者等によるアセスメントや環境調整などを行った上</a:t>
            </a:r>
            <a:endParaRPr lang="en-US" altLang="ja-JP" sz="1200" smtClean="0">
              <a:solidFill>
                <a:srgbClr val="FF0000"/>
              </a:solidFill>
              <a:latin typeface="ＭＳ Ｐゴシック" charset="-128"/>
            </a:endParaRPr>
          </a:p>
          <a:p>
            <a:pPr eaLnBrk="1" hangingPunct="1">
              <a:spcBef>
                <a:spcPct val="0"/>
              </a:spcBef>
              <a:buFontTx/>
              <a:buNone/>
            </a:pPr>
            <a:r>
              <a:rPr lang="ja-JP" altLang="en-US" sz="1200" smtClean="0">
                <a:solidFill>
                  <a:srgbClr val="FF0000"/>
                </a:solidFill>
                <a:latin typeface="ＭＳ Ｐゴシック" charset="-128"/>
              </a:rPr>
              <a:t>　で、本サービスの利用を開始する。</a:t>
            </a:r>
          </a:p>
        </p:txBody>
      </p:sp>
      <p:sp>
        <p:nvSpPr>
          <p:cNvPr id="21" name="Text Box 2"/>
          <p:cNvSpPr txBox="1">
            <a:spLocks noChangeArrowheads="1"/>
          </p:cNvSpPr>
          <p:nvPr/>
        </p:nvSpPr>
        <p:spPr bwMode="auto">
          <a:xfrm>
            <a:off x="128609" y="3862388"/>
            <a:ext cx="2399096"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prstClr val="black"/>
                </a:solidFill>
                <a:latin typeface="ＭＳ Ｐゴシック"/>
                <a:ea typeface="ＭＳ Ｐゴシック"/>
              </a:rPr>
              <a:t>○ サービス内容</a:t>
            </a:r>
            <a:endParaRPr lang="en-US" altLang="ja-JP" sz="1250" b="1" u="sng" dirty="0">
              <a:solidFill>
                <a:prstClr val="black"/>
              </a:solidFill>
              <a:latin typeface="ＭＳ Ｐゴシック"/>
              <a:ea typeface="ＭＳ Ｐゴシック"/>
            </a:endParaRPr>
          </a:p>
        </p:txBody>
      </p:sp>
      <p:sp>
        <p:nvSpPr>
          <p:cNvPr id="2054" name="Rectangle 4"/>
          <p:cNvSpPr>
            <a:spLocks noChangeArrowheads="1"/>
          </p:cNvSpPr>
          <p:nvPr/>
        </p:nvSpPr>
        <p:spPr bwMode="auto">
          <a:xfrm>
            <a:off x="4736285" y="4229129"/>
            <a:ext cx="4969671" cy="2016125"/>
          </a:xfrm>
          <a:prstGeom prst="rect">
            <a:avLst/>
          </a:prstGeom>
          <a:solidFill>
            <a:srgbClr val="CCFFFF">
              <a:alpha val="49803"/>
            </a:srgbClr>
          </a:solidFill>
          <a:ln w="3175"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1200" dirty="0" smtClean="0">
              <a:solidFill>
                <a:srgbClr val="000000"/>
              </a:solidFill>
              <a:latin typeface="ＭＳ Ｐゴシック" charset="-128"/>
            </a:endParaRPr>
          </a:p>
          <a:p>
            <a:pPr eaLnBrk="1" hangingPunct="1">
              <a:spcBef>
                <a:spcPct val="0"/>
              </a:spcBef>
              <a:buFontTx/>
              <a:buNone/>
            </a:pPr>
            <a:r>
              <a:rPr lang="ja-JP" altLang="en-US" sz="1200" dirty="0" smtClean="0">
                <a:solidFill>
                  <a:srgbClr val="000000"/>
                </a:solidFill>
                <a:latin typeface="ＭＳ Ｐゴシック" charset="-128"/>
              </a:rPr>
              <a:t>■サービス提供責任者：常勤ヘルパーのうち１名以上</a:t>
            </a:r>
          </a:p>
          <a:p>
            <a:pPr eaLnBrk="1" hangingPunct="1">
              <a:lnSpc>
                <a:spcPts val="1600"/>
              </a:lnSpc>
              <a:spcBef>
                <a:spcPct val="0"/>
              </a:spcBef>
              <a:buFontTx/>
              <a:buNone/>
            </a:pPr>
            <a:r>
              <a:rPr lang="ja-JP" altLang="en-US" sz="1200" dirty="0" smtClean="0">
                <a:solidFill>
                  <a:srgbClr val="000000"/>
                </a:solidFill>
                <a:latin typeface="ＭＳ Ｐゴシック" charset="-128"/>
              </a:rPr>
              <a:t>　・介護福祉士、実務者研修修了者、介護職員基礎研修修了者、</a:t>
            </a:r>
            <a:endParaRPr lang="en-US" altLang="ja-JP" sz="1200" dirty="0" smtClean="0">
              <a:solidFill>
                <a:srgbClr val="000000"/>
              </a:solidFill>
              <a:latin typeface="ＭＳ Ｐゴシック" charset="-128"/>
            </a:endParaRPr>
          </a:p>
          <a:p>
            <a:pPr eaLnBrk="1" hangingPunct="1">
              <a:lnSpc>
                <a:spcPts val="1600"/>
              </a:lnSpc>
              <a:spcBef>
                <a:spcPct val="0"/>
              </a:spcBef>
              <a:buFontTx/>
              <a:buNone/>
            </a:pPr>
            <a:r>
              <a:rPr lang="ja-JP" altLang="en-US" sz="1200" dirty="0" smtClean="0">
                <a:solidFill>
                  <a:srgbClr val="000000"/>
                </a:solidFill>
                <a:latin typeface="ＭＳ Ｐゴシック" charset="-128"/>
              </a:rPr>
              <a:t>　　居宅介護従業者養成研修１級課程修了者</a:t>
            </a:r>
          </a:p>
          <a:p>
            <a:pPr eaLnBrk="1" hangingPunct="1">
              <a:lnSpc>
                <a:spcPts val="1600"/>
              </a:lnSpc>
              <a:spcBef>
                <a:spcPct val="0"/>
              </a:spcBef>
              <a:buFontTx/>
              <a:buNone/>
            </a:pPr>
            <a:r>
              <a:rPr lang="ja-JP" altLang="en-US" sz="1200" dirty="0" smtClean="0">
                <a:solidFill>
                  <a:srgbClr val="000000"/>
                </a:solidFill>
                <a:latin typeface="ＭＳ Ｐゴシック" charset="-128"/>
              </a:rPr>
              <a:t>　・居宅介護職員初任者研修修了者であって３年以上の実務経験がある者</a:t>
            </a:r>
            <a:endParaRPr lang="en-US" altLang="ja-JP" sz="1200" dirty="0" smtClean="0">
              <a:solidFill>
                <a:srgbClr val="000000"/>
              </a:solidFill>
              <a:latin typeface="ＭＳ Ｐゴシック" charset="-128"/>
            </a:endParaRPr>
          </a:p>
          <a:p>
            <a:pPr eaLnBrk="1" hangingPunct="1">
              <a:lnSpc>
                <a:spcPts val="700"/>
              </a:lnSpc>
              <a:spcBef>
                <a:spcPct val="0"/>
              </a:spcBef>
              <a:buFontTx/>
              <a:buNone/>
            </a:pPr>
            <a:endParaRPr lang="en-US" altLang="ja-JP" sz="1200" dirty="0" smtClean="0">
              <a:solidFill>
                <a:srgbClr val="000000"/>
              </a:solidFill>
              <a:latin typeface="ＭＳ Ｐゴシック" charset="-128"/>
            </a:endParaRPr>
          </a:p>
          <a:p>
            <a:pPr eaLnBrk="1" hangingPunct="1">
              <a:spcBef>
                <a:spcPct val="0"/>
              </a:spcBef>
              <a:buFontTx/>
              <a:buNone/>
            </a:pPr>
            <a:r>
              <a:rPr lang="ja-JP" altLang="en-US" sz="1200" dirty="0" smtClean="0">
                <a:solidFill>
                  <a:srgbClr val="000000"/>
                </a:solidFill>
                <a:latin typeface="ＭＳ Ｐゴシック" charset="-128"/>
              </a:rPr>
              <a:t>■　ヘルパー：常勤換算２．５人以上</a:t>
            </a:r>
          </a:p>
          <a:p>
            <a:pPr eaLnBrk="1" hangingPunct="1">
              <a:spcBef>
                <a:spcPct val="0"/>
              </a:spcBef>
              <a:buFontTx/>
              <a:buNone/>
            </a:pPr>
            <a:r>
              <a:rPr lang="ja-JP" altLang="en-US" sz="1200" dirty="0" smtClean="0">
                <a:solidFill>
                  <a:srgbClr val="000000"/>
                </a:solidFill>
                <a:latin typeface="ＭＳ Ｐゴシック" charset="-128"/>
              </a:rPr>
              <a:t>　・居宅介護に従事可能な者、重度訪問介護従業者養成研修修了者</a:t>
            </a:r>
            <a:endParaRPr lang="en-US" altLang="ja-JP" sz="1200" dirty="0" smtClean="0">
              <a:solidFill>
                <a:srgbClr val="000000"/>
              </a:solidFill>
              <a:latin typeface="ＭＳ Ｐゴシック" charset="-128"/>
            </a:endParaRPr>
          </a:p>
          <a:p>
            <a:pPr eaLnBrk="1" hangingPunct="1">
              <a:spcBef>
                <a:spcPct val="0"/>
              </a:spcBef>
              <a:buFontTx/>
              <a:buNone/>
            </a:pPr>
            <a:r>
              <a:rPr lang="en-US" altLang="ja-JP" sz="1200" dirty="0" smtClean="0">
                <a:solidFill>
                  <a:srgbClr val="FF0000"/>
                </a:solidFill>
                <a:latin typeface="ＭＳ Ｐゴシック" charset="-128"/>
              </a:rPr>
              <a:t>※</a:t>
            </a:r>
            <a:r>
              <a:rPr lang="ja-JP" altLang="en-US" sz="1200" dirty="0" smtClean="0">
                <a:solidFill>
                  <a:srgbClr val="FF0000"/>
                </a:solidFill>
                <a:latin typeface="ＭＳ Ｐゴシック" charset="-128"/>
              </a:rPr>
              <a:t>「行動障害を有する者」に対応する場合は、専門性を確保するため、</a:t>
            </a:r>
            <a:endParaRPr lang="en-US" altLang="ja-JP" sz="1200" dirty="0" smtClean="0">
              <a:solidFill>
                <a:srgbClr val="FF0000"/>
              </a:solidFill>
              <a:latin typeface="ＭＳ Ｐゴシック" charset="-128"/>
            </a:endParaRPr>
          </a:p>
          <a:p>
            <a:pPr eaLnBrk="1" hangingPunct="1">
              <a:spcBef>
                <a:spcPct val="0"/>
              </a:spcBef>
              <a:buFontTx/>
              <a:buNone/>
            </a:pPr>
            <a:r>
              <a:rPr lang="ja-JP" altLang="en-US" sz="1200" dirty="0" smtClean="0">
                <a:solidFill>
                  <a:srgbClr val="FF0000"/>
                </a:solidFill>
                <a:latin typeface="ＭＳ Ｐゴシック" charset="-128"/>
              </a:rPr>
              <a:t>　行動障害を有する者の障害特性に関する研修を受講することが望ましい。</a:t>
            </a:r>
            <a:endParaRPr lang="en-US" altLang="ja-JP" sz="1200" dirty="0" smtClean="0">
              <a:solidFill>
                <a:srgbClr val="FF0000"/>
              </a:solidFill>
              <a:latin typeface="ＭＳ Ｐゴシック" charset="-128"/>
            </a:endParaRPr>
          </a:p>
          <a:p>
            <a:pPr eaLnBrk="1" hangingPunct="1">
              <a:spcBef>
                <a:spcPct val="0"/>
              </a:spcBef>
              <a:buFontTx/>
              <a:buNone/>
            </a:pPr>
            <a:r>
              <a:rPr lang="ja-JP" altLang="en-US" sz="1200" dirty="0" smtClean="0">
                <a:solidFill>
                  <a:srgbClr val="FF0000"/>
                </a:solidFill>
                <a:latin typeface="ＭＳ Ｐゴシック" charset="-128"/>
              </a:rPr>
              <a:t>　研修内容は、強度行動障害支援者養成研修と同等の内容。</a:t>
            </a:r>
            <a:endParaRPr lang="en-US" altLang="ja-JP" sz="1200" dirty="0" smtClean="0">
              <a:solidFill>
                <a:srgbClr val="FF0000"/>
              </a:solidFill>
              <a:latin typeface="ＭＳ Ｐゴシック" charset="-128"/>
            </a:endParaRPr>
          </a:p>
          <a:p>
            <a:pPr eaLnBrk="1" hangingPunct="1">
              <a:spcBef>
                <a:spcPct val="0"/>
              </a:spcBef>
              <a:buFontTx/>
              <a:buNone/>
            </a:pPr>
            <a:endParaRPr lang="ja-JP" altLang="en-US" sz="1200" dirty="0" smtClean="0">
              <a:solidFill>
                <a:srgbClr val="000000"/>
              </a:solidFill>
              <a:latin typeface="ＭＳ Ｐゴシック" charset="-128"/>
            </a:endParaRPr>
          </a:p>
        </p:txBody>
      </p:sp>
      <p:sp>
        <p:nvSpPr>
          <p:cNvPr id="23" name="Text Box 2"/>
          <p:cNvSpPr txBox="1">
            <a:spLocks noChangeArrowheads="1"/>
          </p:cNvSpPr>
          <p:nvPr/>
        </p:nvSpPr>
        <p:spPr bwMode="auto">
          <a:xfrm>
            <a:off x="4691830" y="3865563"/>
            <a:ext cx="2708709"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prstClr val="black"/>
                </a:solidFill>
                <a:latin typeface="ＭＳ Ｐゴシック"/>
                <a:ea typeface="ＭＳ Ｐゴシック"/>
              </a:rPr>
              <a:t>○ 主な人員配置</a:t>
            </a:r>
            <a:endParaRPr lang="en-US" altLang="ja-JP" sz="1250" b="1" u="sng" dirty="0">
              <a:solidFill>
                <a:prstClr val="black"/>
              </a:solidFill>
              <a:latin typeface="ＭＳ Ｐゴシック"/>
              <a:ea typeface="ＭＳ Ｐゴシック"/>
            </a:endParaRPr>
          </a:p>
        </p:txBody>
      </p:sp>
      <p:sp>
        <p:nvSpPr>
          <p:cNvPr id="27" name="Text Box 2"/>
          <p:cNvSpPr txBox="1">
            <a:spLocks noChangeArrowheads="1"/>
          </p:cNvSpPr>
          <p:nvPr/>
        </p:nvSpPr>
        <p:spPr bwMode="auto">
          <a:xfrm>
            <a:off x="200057" y="6384954"/>
            <a:ext cx="4172618"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prstClr val="black"/>
                </a:solidFill>
                <a:latin typeface="ＭＳ Ｐゴシック"/>
                <a:ea typeface="ＭＳ Ｐゴシック"/>
              </a:rPr>
              <a:t>○ 事業所数</a:t>
            </a:r>
            <a:r>
              <a:rPr lang="ja-JP" altLang="en-US" sz="1250" dirty="0">
                <a:solidFill>
                  <a:prstClr val="black"/>
                </a:solidFill>
                <a:latin typeface="ＭＳ Ｐゴシック"/>
                <a:ea typeface="ＭＳ Ｐゴシック"/>
              </a:rPr>
              <a:t>　　</a:t>
            </a:r>
            <a:r>
              <a:rPr lang="en-US" altLang="ja-JP" sz="1250" dirty="0" smtClean="0">
                <a:solidFill>
                  <a:prstClr val="black"/>
                </a:solidFill>
                <a:latin typeface="ＭＳ Ｐゴシック"/>
                <a:ea typeface="ＭＳ Ｐゴシック"/>
              </a:rPr>
              <a:t>6,956</a:t>
            </a:r>
            <a:r>
              <a:rPr lang="zh-TW" altLang="en-US" sz="1250" dirty="0" smtClean="0">
                <a:solidFill>
                  <a:prstClr val="black"/>
                </a:solidFill>
                <a:latin typeface="ＭＳ Ｐゴシック"/>
                <a:ea typeface="ＭＳ Ｐゴシック"/>
              </a:rPr>
              <a:t>（</a:t>
            </a:r>
            <a:r>
              <a:rPr lang="zh-TW" altLang="en-US" sz="1250" dirty="0">
                <a:solidFill>
                  <a:prstClr val="black"/>
                </a:solidFill>
                <a:latin typeface="ＭＳ Ｐゴシック"/>
                <a:ea typeface="ＭＳ Ｐゴシック"/>
              </a:rPr>
              <a:t>国保連平成</a:t>
            </a:r>
            <a:r>
              <a:rPr lang="en-US" altLang="zh-TW" sz="1250" dirty="0" smtClean="0">
                <a:solidFill>
                  <a:prstClr val="black"/>
                </a:solidFill>
                <a:latin typeface="ＭＳ Ｐゴシック"/>
                <a:ea typeface="ＭＳ Ｐゴシック"/>
              </a:rPr>
              <a:t>2</a:t>
            </a:r>
            <a:r>
              <a:rPr lang="en-US" altLang="zh-TW" sz="1250" dirty="0">
                <a:solidFill>
                  <a:prstClr val="black"/>
                </a:solidFill>
                <a:latin typeface="ＭＳ Ｐゴシック"/>
                <a:ea typeface="ＭＳ Ｐゴシック"/>
              </a:rPr>
              <a:t>8</a:t>
            </a:r>
            <a:r>
              <a:rPr lang="zh-TW" altLang="en-US" sz="1250" dirty="0" smtClean="0">
                <a:solidFill>
                  <a:prstClr val="black"/>
                </a:solidFill>
                <a:latin typeface="ＭＳ Ｐゴシック"/>
                <a:ea typeface="ＭＳ Ｐゴシック"/>
              </a:rPr>
              <a:t>年</a:t>
            </a:r>
            <a:r>
              <a:rPr lang="en-US" altLang="ja-JP" sz="1250" dirty="0" smtClean="0">
                <a:solidFill>
                  <a:prstClr val="black"/>
                </a:solidFill>
                <a:latin typeface="ＭＳ Ｐゴシック"/>
                <a:ea typeface="ＭＳ Ｐゴシック"/>
              </a:rPr>
              <a:t>3</a:t>
            </a:r>
            <a:r>
              <a:rPr lang="zh-TW" altLang="en-US" sz="1250" dirty="0" smtClean="0">
                <a:solidFill>
                  <a:prstClr val="black"/>
                </a:solidFill>
                <a:latin typeface="ＭＳ Ｐゴシック"/>
                <a:ea typeface="ＭＳ Ｐゴシック"/>
              </a:rPr>
              <a:t>月</a:t>
            </a:r>
            <a:r>
              <a:rPr lang="zh-TW" altLang="en-US" sz="1250" dirty="0">
                <a:solidFill>
                  <a:prstClr val="black"/>
                </a:solidFill>
                <a:latin typeface="ＭＳ Ｐゴシック"/>
                <a:ea typeface="ＭＳ Ｐゴシック"/>
              </a:rPr>
              <a:t>実績）</a:t>
            </a:r>
          </a:p>
        </p:txBody>
      </p:sp>
      <p:sp>
        <p:nvSpPr>
          <p:cNvPr id="20" name="Text Box 2"/>
          <p:cNvSpPr txBox="1">
            <a:spLocks noChangeArrowheads="1"/>
          </p:cNvSpPr>
          <p:nvPr/>
        </p:nvSpPr>
        <p:spPr bwMode="auto">
          <a:xfrm>
            <a:off x="4782316" y="6376988"/>
            <a:ext cx="4923627" cy="284693"/>
          </a:xfrm>
          <a:prstGeom prst="rect">
            <a:avLst/>
          </a:prstGeom>
          <a:noFill/>
          <a:ln w="9525">
            <a:noFill/>
            <a:miter lim="800000"/>
            <a:headEnd/>
            <a:tailEnd/>
          </a:ln>
        </p:spPr>
        <p:txBody>
          <a:bodyPr>
            <a:spAutoFit/>
          </a:bodyPr>
          <a:lstStyle/>
          <a:p>
            <a:pPr>
              <a:spcBef>
                <a:spcPct val="50000"/>
              </a:spcBef>
              <a:defRPr/>
            </a:pPr>
            <a:r>
              <a:rPr lang="ja-JP" altLang="en-US" sz="1250" b="1" u="sng" dirty="0">
                <a:solidFill>
                  <a:prstClr val="black"/>
                </a:solidFill>
                <a:latin typeface="ＭＳ Ｐゴシック"/>
                <a:ea typeface="ＭＳ Ｐゴシック"/>
              </a:rPr>
              <a:t>○ 利用者数</a:t>
            </a:r>
            <a:r>
              <a:rPr lang="ja-JP" altLang="en-US" sz="1250" dirty="0">
                <a:solidFill>
                  <a:prstClr val="black"/>
                </a:solidFill>
                <a:latin typeface="ＭＳ Ｐゴシック"/>
                <a:ea typeface="ＭＳ Ｐゴシック"/>
              </a:rPr>
              <a:t>　　</a:t>
            </a:r>
            <a:r>
              <a:rPr lang="en-US" altLang="zh-TW" sz="1250" dirty="0" smtClean="0">
                <a:solidFill>
                  <a:prstClr val="black"/>
                </a:solidFill>
                <a:latin typeface="ＭＳ Ｐゴシック"/>
                <a:ea typeface="ＭＳ Ｐゴシック"/>
              </a:rPr>
              <a:t>10,235</a:t>
            </a:r>
            <a:r>
              <a:rPr lang="zh-TW" altLang="en-US" sz="1250" dirty="0" smtClean="0">
                <a:solidFill>
                  <a:prstClr val="black"/>
                </a:solidFill>
                <a:latin typeface="ＭＳ Ｐゴシック"/>
                <a:ea typeface="ＭＳ Ｐゴシック"/>
              </a:rPr>
              <a:t>（</a:t>
            </a:r>
            <a:r>
              <a:rPr lang="zh-TW" altLang="en-US" sz="1250" dirty="0">
                <a:solidFill>
                  <a:prstClr val="black"/>
                </a:solidFill>
                <a:latin typeface="ＭＳ Ｐゴシック"/>
                <a:ea typeface="ＭＳ Ｐゴシック"/>
              </a:rPr>
              <a:t>国保連平成</a:t>
            </a:r>
            <a:r>
              <a:rPr lang="en-US" altLang="zh-TW" sz="1250" dirty="0" smtClean="0">
                <a:solidFill>
                  <a:prstClr val="black"/>
                </a:solidFill>
                <a:latin typeface="ＭＳ Ｐゴシック"/>
                <a:ea typeface="ＭＳ Ｐゴシック"/>
              </a:rPr>
              <a:t>28</a:t>
            </a:r>
            <a:r>
              <a:rPr lang="zh-TW" altLang="en-US" sz="1250" dirty="0" smtClean="0">
                <a:solidFill>
                  <a:prstClr val="black"/>
                </a:solidFill>
                <a:latin typeface="ＭＳ Ｐゴシック"/>
                <a:ea typeface="ＭＳ Ｐゴシック"/>
              </a:rPr>
              <a:t>年</a:t>
            </a:r>
            <a:r>
              <a:rPr lang="en-US" altLang="ja-JP" sz="1250" dirty="0" smtClean="0">
                <a:solidFill>
                  <a:prstClr val="black"/>
                </a:solidFill>
                <a:latin typeface="ＭＳ Ｐゴシック"/>
                <a:ea typeface="ＭＳ Ｐゴシック"/>
              </a:rPr>
              <a:t>3</a:t>
            </a:r>
            <a:r>
              <a:rPr lang="zh-TW" altLang="en-US" sz="1250" dirty="0" smtClean="0">
                <a:solidFill>
                  <a:prstClr val="black"/>
                </a:solidFill>
                <a:latin typeface="ＭＳ Ｐゴシック"/>
                <a:ea typeface="ＭＳ Ｐゴシック"/>
              </a:rPr>
              <a:t>月</a:t>
            </a:r>
            <a:r>
              <a:rPr lang="zh-TW" altLang="en-US" sz="1250" dirty="0">
                <a:solidFill>
                  <a:prstClr val="black"/>
                </a:solidFill>
                <a:latin typeface="ＭＳ Ｐゴシック"/>
                <a:ea typeface="ＭＳ Ｐゴシック"/>
              </a:rPr>
              <a:t>実績</a:t>
            </a:r>
            <a:r>
              <a:rPr lang="zh-TW" altLang="en-US" sz="1250" dirty="0" smtClean="0">
                <a:solidFill>
                  <a:prstClr val="black"/>
                </a:solidFill>
                <a:latin typeface="ＭＳ Ｐゴシック"/>
                <a:ea typeface="ＭＳ Ｐゴシック"/>
              </a:rPr>
              <a:t>）</a:t>
            </a:r>
            <a:endParaRPr lang="en-US" altLang="zh-TW" sz="1250" dirty="0">
              <a:solidFill>
                <a:prstClr val="black"/>
              </a:solidFill>
              <a:latin typeface="ＭＳ Ｐゴシック"/>
              <a:ea typeface="ＭＳ Ｐゴシック"/>
            </a:endParaRPr>
          </a:p>
        </p:txBody>
      </p:sp>
      <p:sp>
        <p:nvSpPr>
          <p:cNvPr id="2" name="下矢印 1"/>
          <p:cNvSpPr/>
          <p:nvPr/>
        </p:nvSpPr>
        <p:spPr>
          <a:xfrm>
            <a:off x="4390151" y="2206625"/>
            <a:ext cx="484265" cy="179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正方形/長方形 3"/>
          <p:cNvSpPr/>
          <p:nvPr/>
        </p:nvSpPr>
        <p:spPr>
          <a:xfrm>
            <a:off x="233402" y="1054100"/>
            <a:ext cx="9256608" cy="1079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 name="正方形/長方形 4"/>
          <p:cNvSpPr/>
          <p:nvPr/>
        </p:nvSpPr>
        <p:spPr>
          <a:xfrm>
            <a:off x="233402" y="2422525"/>
            <a:ext cx="9256608" cy="1258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 name="Text Box 3"/>
          <p:cNvSpPr txBox="1">
            <a:spLocks noChangeArrowheads="1"/>
          </p:cNvSpPr>
          <p:nvPr/>
        </p:nvSpPr>
        <p:spPr bwMode="auto">
          <a:xfrm>
            <a:off x="3176" y="44452"/>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000000"/>
                </a:solidFill>
                <a:effectLst>
                  <a:outerShdw blurRad="38100" dist="38100" dir="2700000" algn="tl">
                    <a:srgbClr val="C0C0C0"/>
                  </a:outerShdw>
                </a:effectLst>
                <a:ea typeface="ＤＨＰ特太ゴシック体" pitchFamily="2" charset="-128"/>
              </a:rPr>
              <a:t>重度訪問介護の見直し（平成２６年４月施行）</a:t>
            </a:r>
          </a:p>
        </p:txBody>
      </p:sp>
      <p:sp>
        <p:nvSpPr>
          <p:cNvPr id="3" name="スライド番号プレースホルダー 2"/>
          <p:cNvSpPr>
            <a:spLocks noGrp="1"/>
          </p:cNvSpPr>
          <p:nvPr>
            <p:ph type="sldNum" sz="quarter" idx="12"/>
          </p:nvPr>
        </p:nvSpPr>
        <p:spPr/>
        <p:txBody>
          <a:bodyPr/>
          <a:lstStyle/>
          <a:p>
            <a:pPr>
              <a:defRPr/>
            </a:pPr>
            <a:fld id="{A6400CC3-7BE3-4B92-89A7-B0F66E7B887C}" type="slidenum">
              <a:rPr lang="en-US" altLang="ja-JP" smtClean="0">
                <a:solidFill>
                  <a:srgbClr val="000000"/>
                </a:solidFill>
              </a:rPr>
              <a:pPr>
                <a:defRPr/>
              </a:pPr>
              <a:t>107</a:t>
            </a:fld>
            <a:endParaRPr lang="en-US" altLang="ja-JP">
              <a:solidFill>
                <a:srgbClr val="000000"/>
              </a:solidFill>
            </a:endParaRPr>
          </a:p>
        </p:txBody>
      </p:sp>
    </p:spTree>
    <p:extLst>
      <p:ext uri="{BB962C8B-B14F-4D97-AF65-F5344CB8AC3E}">
        <p14:creationId xmlns:p14="http://schemas.microsoft.com/office/powerpoint/2010/main" val="26338241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p:cNvSpPr/>
          <p:nvPr/>
        </p:nvSpPr>
        <p:spPr>
          <a:xfrm>
            <a:off x="289663" y="3341764"/>
            <a:ext cx="9313110" cy="3516236"/>
          </a:xfrm>
          <a:prstGeom prst="ellipse">
            <a:avLst/>
          </a:prstGeom>
          <a:solidFill>
            <a:schemeClr val="accent5">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endParaRPr>
          </a:p>
        </p:txBody>
      </p:sp>
      <p:sp>
        <p:nvSpPr>
          <p:cNvPr id="4" name="タイトル 3"/>
          <p:cNvSpPr>
            <a:spLocks noGrp="1"/>
          </p:cNvSpPr>
          <p:nvPr>
            <p:ph type="title"/>
          </p:nvPr>
        </p:nvSpPr>
        <p:spPr>
          <a:xfrm>
            <a:off x="423788" y="12129"/>
            <a:ext cx="8915400" cy="562074"/>
          </a:xfrm>
        </p:spPr>
        <p:txBody>
          <a:bodyPr>
            <a:noAutofit/>
          </a:bodyPr>
          <a:lstStyle/>
          <a:p>
            <a:r>
              <a:rPr kumimoji="1" lang="ja-JP" altLang="en-US" sz="2400" dirty="0" smtClean="0"/>
              <a:t>「強度行動障害」に関する対象者の概要</a:t>
            </a:r>
            <a:endParaRPr kumimoji="1" lang="ja-JP" altLang="en-US" sz="2400" dirty="0"/>
          </a:p>
        </p:txBody>
      </p:sp>
      <p:sp>
        <p:nvSpPr>
          <p:cNvPr id="7" name="テキスト ボックス 6"/>
          <p:cNvSpPr txBox="1"/>
          <p:nvPr/>
        </p:nvSpPr>
        <p:spPr>
          <a:xfrm>
            <a:off x="273075" y="483081"/>
            <a:ext cx="9360450" cy="2492990"/>
          </a:xfrm>
          <a:prstGeom prst="rect">
            <a:avLst/>
          </a:prstGeom>
          <a:noFill/>
          <a:ln w="6350">
            <a:solidFill>
              <a:schemeClr val="tx1"/>
            </a:solidFill>
          </a:ln>
        </p:spPr>
        <p:txBody>
          <a:bodyPr wrap="square" rtlCol="0">
            <a:spAutoFit/>
          </a:bodyPr>
          <a:lstStyle/>
          <a:p>
            <a:r>
              <a:rPr lang="ja-JP" altLang="en-US" sz="1600" b="1" dirty="0" smtClean="0">
                <a:solidFill>
                  <a:srgbClr val="000000"/>
                </a:solidFill>
              </a:rPr>
              <a:t>「強度行動障害」とは</a:t>
            </a:r>
            <a:endParaRPr lang="en-US" altLang="ja-JP" sz="1600" b="1" dirty="0" smtClean="0">
              <a:solidFill>
                <a:srgbClr val="000000"/>
              </a:solidFill>
            </a:endParaRPr>
          </a:p>
          <a:p>
            <a:r>
              <a:rPr lang="ja-JP" altLang="en-US" sz="1400" b="1" dirty="0">
                <a:solidFill>
                  <a:srgbClr val="000000"/>
                </a:solidFill>
              </a:rPr>
              <a:t>　</a:t>
            </a:r>
            <a:r>
              <a:rPr lang="ja-JP" altLang="en-US" sz="1200" b="1" dirty="0" smtClean="0">
                <a:solidFill>
                  <a:srgbClr val="000000"/>
                </a:solidFill>
              </a:rPr>
              <a:t>　</a:t>
            </a:r>
            <a:r>
              <a:rPr lang="ja-JP" altLang="en-US" sz="1200" dirty="0" smtClean="0">
                <a:solidFill>
                  <a:srgbClr val="000000"/>
                </a:solidFill>
              </a:rPr>
              <a:t>自分</a:t>
            </a:r>
            <a:r>
              <a:rPr lang="ja-JP" altLang="en-US" sz="1200" dirty="0">
                <a:solidFill>
                  <a:srgbClr val="000000"/>
                </a:solidFill>
              </a:rPr>
              <a:t>の体を叩いたり食べられないものを口に</a:t>
            </a:r>
            <a:r>
              <a:rPr lang="ja-JP" altLang="en-US" sz="1200" dirty="0" smtClean="0">
                <a:solidFill>
                  <a:srgbClr val="000000"/>
                </a:solidFill>
              </a:rPr>
              <a:t>入れる、危険につながる飛び出しなど</a:t>
            </a:r>
            <a:r>
              <a:rPr lang="ja-JP" altLang="en-US" sz="1200" u="sng" dirty="0" smtClean="0">
                <a:solidFill>
                  <a:srgbClr val="000000"/>
                </a:solidFill>
              </a:rPr>
              <a:t>本人の健康を損ねる行動</a:t>
            </a:r>
            <a:r>
              <a:rPr lang="ja-JP" altLang="en-US" sz="1200" dirty="0" smtClean="0">
                <a:solidFill>
                  <a:srgbClr val="000000"/>
                </a:solidFill>
              </a:rPr>
              <a:t>、他人を叩いたり物</a:t>
            </a:r>
            <a:endParaRPr lang="en-US" altLang="ja-JP" sz="1200" dirty="0" smtClean="0">
              <a:solidFill>
                <a:srgbClr val="000000"/>
              </a:solidFill>
            </a:endParaRPr>
          </a:p>
          <a:p>
            <a:r>
              <a:rPr lang="ja-JP" altLang="en-US" sz="1200" dirty="0">
                <a:solidFill>
                  <a:srgbClr val="000000"/>
                </a:solidFill>
              </a:rPr>
              <a:t>　</a:t>
            </a:r>
            <a:r>
              <a:rPr lang="ja-JP" altLang="en-US" sz="1200" dirty="0" smtClean="0">
                <a:solidFill>
                  <a:srgbClr val="000000"/>
                </a:solidFill>
              </a:rPr>
              <a:t>を壊す、大泣きが何時間も続くなど</a:t>
            </a:r>
            <a:r>
              <a:rPr lang="ja-JP" altLang="en-US" sz="1200" u="sng" dirty="0" smtClean="0">
                <a:solidFill>
                  <a:srgbClr val="000000"/>
                </a:solidFill>
              </a:rPr>
              <a:t>周囲の人のくらしに影響を及ぼす行動</a:t>
            </a:r>
            <a:r>
              <a:rPr lang="ja-JP" altLang="en-US" sz="1200" dirty="0" smtClean="0">
                <a:solidFill>
                  <a:srgbClr val="000000"/>
                </a:solidFill>
              </a:rPr>
              <a:t>が、</a:t>
            </a:r>
            <a:r>
              <a:rPr lang="ja-JP" altLang="en-US" sz="1200" u="sng" dirty="0" smtClean="0">
                <a:solidFill>
                  <a:srgbClr val="000000"/>
                </a:solidFill>
              </a:rPr>
              <a:t>著しく高い頻度で</a:t>
            </a:r>
            <a:r>
              <a:rPr lang="ja-JP" altLang="en-US" sz="1200" dirty="0" smtClean="0">
                <a:solidFill>
                  <a:srgbClr val="000000"/>
                </a:solidFill>
              </a:rPr>
              <a:t>起こるため、特別に配慮された支援</a:t>
            </a:r>
            <a:endParaRPr lang="en-US" altLang="ja-JP" sz="1200" dirty="0" smtClean="0">
              <a:solidFill>
                <a:srgbClr val="000000"/>
              </a:solidFill>
            </a:endParaRPr>
          </a:p>
          <a:p>
            <a:r>
              <a:rPr lang="ja-JP" altLang="en-US" sz="1200" dirty="0">
                <a:solidFill>
                  <a:srgbClr val="000000"/>
                </a:solidFill>
              </a:rPr>
              <a:t>　</a:t>
            </a:r>
            <a:r>
              <a:rPr lang="ja-JP" altLang="en-US" sz="1200" dirty="0" smtClean="0">
                <a:solidFill>
                  <a:srgbClr val="000000"/>
                </a:solidFill>
              </a:rPr>
              <a:t>が必要になっている状態のこと。</a:t>
            </a:r>
            <a:endParaRPr lang="en-US" altLang="ja-JP" sz="1200" dirty="0" smtClean="0">
              <a:solidFill>
                <a:srgbClr val="000000"/>
              </a:solidFill>
            </a:endParaRPr>
          </a:p>
          <a:p>
            <a:endParaRPr lang="en-US" altLang="ja-JP" sz="1300" dirty="0" smtClean="0">
              <a:solidFill>
                <a:srgbClr val="000000"/>
              </a:solidFill>
            </a:endParaRPr>
          </a:p>
          <a:p>
            <a:r>
              <a:rPr lang="ja-JP" altLang="en-US" sz="1600" b="1" dirty="0" smtClean="0">
                <a:solidFill>
                  <a:srgbClr val="000000"/>
                </a:solidFill>
              </a:rPr>
              <a:t>「支援の対象者」については</a:t>
            </a:r>
            <a:endParaRPr lang="en-US" altLang="ja-JP" sz="1600" b="1" dirty="0" smtClean="0">
              <a:solidFill>
                <a:srgbClr val="000000"/>
              </a:solidFill>
            </a:endParaRPr>
          </a:p>
          <a:p>
            <a:r>
              <a:rPr lang="ja-JP" altLang="en-US" sz="1300" dirty="0" smtClean="0">
                <a:solidFill>
                  <a:srgbClr val="000000"/>
                </a:solidFill>
              </a:rPr>
              <a:t>　</a:t>
            </a:r>
            <a:r>
              <a:rPr lang="ja-JP" altLang="en-US" sz="1200" dirty="0" smtClean="0">
                <a:solidFill>
                  <a:srgbClr val="000000"/>
                </a:solidFill>
              </a:rPr>
              <a:t>　</a:t>
            </a:r>
            <a:r>
              <a:rPr lang="ja-JP" altLang="en-US" sz="1200" dirty="0" smtClean="0">
                <a:solidFill>
                  <a:srgbClr val="000000"/>
                </a:solidFill>
                <a:latin typeface="ＭＳ Ｐゴシック"/>
              </a:rPr>
              <a:t>障害福祉サービスを受ける際に行う障害支援区分の調査に併せて把握する「行動関連項目」（福祉型障害児入所施設の場合は</a:t>
            </a:r>
            <a:endParaRPr lang="en-US" altLang="ja-JP" sz="1200" dirty="0" smtClean="0">
              <a:solidFill>
                <a:srgbClr val="000000"/>
              </a:solidFill>
              <a:latin typeface="ＭＳ Ｐゴシック"/>
            </a:endParaRPr>
          </a:p>
          <a:p>
            <a:r>
              <a:rPr lang="ja-JP" altLang="en-US" sz="1200" dirty="0">
                <a:solidFill>
                  <a:srgbClr val="000000"/>
                </a:solidFill>
                <a:latin typeface="ＭＳ Ｐゴシック"/>
              </a:rPr>
              <a:t>　</a:t>
            </a:r>
            <a:r>
              <a:rPr lang="ja-JP" altLang="en-US" sz="1200" dirty="0" smtClean="0">
                <a:solidFill>
                  <a:srgbClr val="000000"/>
                </a:solidFill>
                <a:latin typeface="ＭＳ Ｐゴシック"/>
              </a:rPr>
              <a:t>「強度行動障害判定基準表」）を用いて判定し、</a:t>
            </a:r>
            <a:r>
              <a:rPr lang="ja-JP" altLang="en-US" sz="1200" u="sng" dirty="0" smtClean="0">
                <a:solidFill>
                  <a:srgbClr val="000000"/>
                </a:solidFill>
                <a:latin typeface="ＭＳ Ｐゴシック"/>
              </a:rPr>
              <a:t>一定の点数以上となる人（</a:t>
            </a:r>
            <a:r>
              <a:rPr lang="en-US" altLang="ja-JP" sz="1200" u="sng" dirty="0" smtClean="0">
                <a:solidFill>
                  <a:srgbClr val="000000"/>
                </a:solidFill>
                <a:latin typeface="ＭＳ Ｐゴシック"/>
              </a:rPr>
              <a:t>24</a:t>
            </a:r>
            <a:r>
              <a:rPr lang="ja-JP" altLang="en-US" sz="1200" u="sng" dirty="0" smtClean="0">
                <a:solidFill>
                  <a:srgbClr val="000000"/>
                </a:solidFill>
                <a:latin typeface="ＭＳ Ｐゴシック"/>
              </a:rPr>
              <a:t>点中</a:t>
            </a:r>
            <a:r>
              <a:rPr lang="en-US" altLang="ja-JP" sz="1200" u="sng" dirty="0" smtClean="0">
                <a:solidFill>
                  <a:srgbClr val="000000"/>
                </a:solidFill>
                <a:latin typeface="ＭＳ Ｐゴシック"/>
              </a:rPr>
              <a:t>10</a:t>
            </a:r>
            <a:r>
              <a:rPr lang="ja-JP" altLang="en-US" sz="1200" u="sng" dirty="0" smtClean="0">
                <a:solidFill>
                  <a:srgbClr val="000000"/>
                </a:solidFill>
                <a:latin typeface="ＭＳ Ｐゴシック"/>
              </a:rPr>
              <a:t>点）</a:t>
            </a:r>
            <a:r>
              <a:rPr lang="ja-JP" altLang="en-US" sz="1200" dirty="0" smtClean="0">
                <a:solidFill>
                  <a:srgbClr val="000000"/>
                </a:solidFill>
                <a:latin typeface="ＭＳ Ｐゴシック"/>
              </a:rPr>
              <a:t>に対して手厚い支援</a:t>
            </a:r>
            <a:r>
              <a:rPr lang="ja-JP" altLang="en-US" sz="1200" dirty="0">
                <a:solidFill>
                  <a:srgbClr val="000000"/>
                </a:solidFill>
                <a:latin typeface="ＭＳ Ｐゴシック"/>
              </a:rPr>
              <a:t>　</a:t>
            </a:r>
            <a:r>
              <a:rPr lang="ja-JP" altLang="en-US" sz="1200" dirty="0" smtClean="0">
                <a:solidFill>
                  <a:srgbClr val="000000"/>
                </a:solidFill>
                <a:latin typeface="ＭＳ Ｐゴシック"/>
              </a:rPr>
              <a:t>（下記の図参照）が</a:t>
            </a:r>
            <a:endParaRPr lang="en-US" altLang="ja-JP" sz="1200" dirty="0" smtClean="0">
              <a:solidFill>
                <a:srgbClr val="000000"/>
              </a:solidFill>
              <a:latin typeface="ＭＳ Ｐゴシック"/>
            </a:endParaRPr>
          </a:p>
          <a:p>
            <a:r>
              <a:rPr lang="ja-JP" altLang="en-US" sz="1200" dirty="0">
                <a:solidFill>
                  <a:srgbClr val="000000"/>
                </a:solidFill>
                <a:latin typeface="ＭＳ Ｐゴシック"/>
              </a:rPr>
              <a:t>　</a:t>
            </a:r>
            <a:r>
              <a:rPr lang="ja-JP" altLang="en-US" sz="1200" dirty="0" smtClean="0">
                <a:solidFill>
                  <a:srgbClr val="000000"/>
                </a:solidFill>
                <a:latin typeface="ＭＳ Ｐゴシック"/>
              </a:rPr>
              <a:t>提供される。</a:t>
            </a:r>
            <a:endParaRPr lang="en-US" altLang="ja-JP" sz="1200" dirty="0" smtClean="0">
              <a:solidFill>
                <a:srgbClr val="000000"/>
              </a:solidFill>
              <a:latin typeface="ＭＳ Ｐゴシック"/>
            </a:endParaRPr>
          </a:p>
          <a:p>
            <a:r>
              <a:rPr lang="ja-JP" altLang="en-US" sz="1200" dirty="0" smtClean="0">
                <a:solidFill>
                  <a:srgbClr val="000000"/>
                </a:solidFill>
                <a:latin typeface="ＭＳ Ｐゴシック"/>
              </a:rPr>
              <a:t>　 　</a:t>
            </a:r>
            <a:r>
              <a:rPr lang="ja-JP" altLang="en-US" sz="1200" u="sng" dirty="0" smtClean="0">
                <a:solidFill>
                  <a:srgbClr val="000000"/>
                </a:solidFill>
                <a:latin typeface="ＭＳ Ｐゴシック"/>
              </a:rPr>
              <a:t>強度</a:t>
            </a:r>
            <a:r>
              <a:rPr lang="ja-JP" altLang="en-US" sz="1200" u="sng" dirty="0">
                <a:solidFill>
                  <a:srgbClr val="000000"/>
                </a:solidFill>
                <a:latin typeface="ＭＳ Ｐゴシック"/>
              </a:rPr>
              <a:t>行動障害にいたる前からの</a:t>
            </a:r>
            <a:r>
              <a:rPr lang="ja-JP" altLang="en-US" sz="1200" u="sng" dirty="0" smtClean="0">
                <a:solidFill>
                  <a:srgbClr val="000000"/>
                </a:solidFill>
                <a:latin typeface="ＭＳ Ｐゴシック"/>
              </a:rPr>
              <a:t>支援や行動</a:t>
            </a:r>
            <a:r>
              <a:rPr lang="ja-JP" altLang="en-US" sz="1200" u="sng" dirty="0">
                <a:solidFill>
                  <a:srgbClr val="000000"/>
                </a:solidFill>
                <a:latin typeface="ＭＳ Ｐゴシック"/>
              </a:rPr>
              <a:t>改善が</a:t>
            </a:r>
            <a:r>
              <a:rPr lang="ja-JP" altLang="en-US" sz="1200" u="sng" dirty="0" smtClean="0">
                <a:solidFill>
                  <a:srgbClr val="000000"/>
                </a:solidFill>
                <a:latin typeface="ＭＳ Ｐゴシック"/>
              </a:rPr>
              <a:t>見られた後における継続的</a:t>
            </a:r>
            <a:r>
              <a:rPr lang="ja-JP" altLang="en-US" sz="1200" u="sng" dirty="0">
                <a:solidFill>
                  <a:srgbClr val="000000"/>
                </a:solidFill>
                <a:latin typeface="ＭＳ Ｐゴシック"/>
              </a:rPr>
              <a:t>な支援</a:t>
            </a:r>
            <a:r>
              <a:rPr lang="ja-JP" altLang="en-US" sz="1200" dirty="0">
                <a:solidFill>
                  <a:srgbClr val="000000"/>
                </a:solidFill>
                <a:latin typeface="ＭＳ Ｐゴシック"/>
              </a:rPr>
              <a:t>が提供</a:t>
            </a:r>
            <a:r>
              <a:rPr lang="ja-JP" altLang="en-US" sz="1200" dirty="0" smtClean="0">
                <a:solidFill>
                  <a:srgbClr val="000000"/>
                </a:solidFill>
                <a:latin typeface="ＭＳ Ｐゴシック"/>
              </a:rPr>
              <a:t>できるようにするため、「行動援護」</a:t>
            </a:r>
            <a:endParaRPr lang="en-US" altLang="ja-JP" sz="1200" dirty="0" smtClean="0">
              <a:solidFill>
                <a:srgbClr val="000000"/>
              </a:solidFill>
              <a:latin typeface="ＭＳ Ｐゴシック"/>
            </a:endParaRPr>
          </a:p>
          <a:p>
            <a:r>
              <a:rPr lang="ja-JP" altLang="en-US" sz="1200" dirty="0">
                <a:solidFill>
                  <a:srgbClr val="000000"/>
                </a:solidFill>
                <a:latin typeface="ＭＳ Ｐゴシック"/>
              </a:rPr>
              <a:t>　</a:t>
            </a:r>
            <a:r>
              <a:rPr lang="ja-JP" altLang="en-US" sz="1200" dirty="0" smtClean="0">
                <a:solidFill>
                  <a:srgbClr val="000000"/>
                </a:solidFill>
                <a:latin typeface="ＭＳ Ｐゴシック"/>
              </a:rPr>
              <a:t>は平成</a:t>
            </a:r>
            <a:r>
              <a:rPr lang="en-US" altLang="ja-JP" sz="1200" dirty="0" smtClean="0">
                <a:solidFill>
                  <a:srgbClr val="000000"/>
                </a:solidFill>
                <a:latin typeface="ＭＳ Ｐゴシック"/>
              </a:rPr>
              <a:t>20</a:t>
            </a:r>
            <a:r>
              <a:rPr lang="ja-JP" altLang="en-US" sz="1200" dirty="0" smtClean="0">
                <a:solidFill>
                  <a:srgbClr val="000000"/>
                </a:solidFill>
                <a:latin typeface="ＭＳ Ｐゴシック"/>
              </a:rPr>
              <a:t>年、「共同生活</a:t>
            </a:r>
            <a:r>
              <a:rPr lang="ja-JP" altLang="en-US" sz="1200" dirty="0">
                <a:solidFill>
                  <a:srgbClr val="000000"/>
                </a:solidFill>
                <a:latin typeface="ＭＳ Ｐゴシック"/>
              </a:rPr>
              <a:t>援助</a:t>
            </a:r>
            <a:r>
              <a:rPr lang="ja-JP" altLang="en-US" sz="1200" dirty="0" smtClean="0">
                <a:solidFill>
                  <a:srgbClr val="000000"/>
                </a:solidFill>
                <a:latin typeface="ＭＳ Ｐゴシック"/>
              </a:rPr>
              <a:t>、短期</a:t>
            </a:r>
            <a:r>
              <a:rPr lang="ja-JP" altLang="en-US" sz="1200" dirty="0">
                <a:solidFill>
                  <a:srgbClr val="000000"/>
                </a:solidFill>
                <a:latin typeface="ＭＳ Ｐゴシック"/>
              </a:rPr>
              <a:t>入所</a:t>
            </a:r>
            <a:r>
              <a:rPr lang="ja-JP" altLang="en-US" sz="1200" dirty="0" smtClean="0">
                <a:solidFill>
                  <a:srgbClr val="000000"/>
                </a:solidFill>
                <a:latin typeface="ＭＳ Ｐゴシック"/>
              </a:rPr>
              <a:t>、施設入所支援の重度障害者支援加算」は平成</a:t>
            </a:r>
            <a:r>
              <a:rPr lang="en-US" altLang="ja-JP" sz="1200" dirty="0" smtClean="0">
                <a:solidFill>
                  <a:srgbClr val="000000"/>
                </a:solidFill>
                <a:latin typeface="ＭＳ Ｐゴシック"/>
              </a:rPr>
              <a:t>24</a:t>
            </a:r>
            <a:r>
              <a:rPr lang="ja-JP" altLang="en-US" sz="1200" dirty="0" smtClean="0">
                <a:solidFill>
                  <a:srgbClr val="000000"/>
                </a:solidFill>
                <a:latin typeface="ＭＳ Ｐゴシック"/>
              </a:rPr>
              <a:t>年に対象者判定の基準点を引き下げた</a:t>
            </a:r>
            <a:endParaRPr lang="en-US" altLang="ja-JP" sz="1200" dirty="0" smtClean="0">
              <a:solidFill>
                <a:srgbClr val="000000"/>
              </a:solidFill>
              <a:latin typeface="ＭＳ Ｐゴシック"/>
            </a:endParaRPr>
          </a:p>
          <a:p>
            <a:r>
              <a:rPr lang="ja-JP" altLang="en-US" sz="1200" dirty="0">
                <a:solidFill>
                  <a:srgbClr val="000000"/>
                </a:solidFill>
                <a:latin typeface="ＭＳ Ｐゴシック"/>
              </a:rPr>
              <a:t>　</a:t>
            </a:r>
            <a:r>
              <a:rPr lang="ja-JP" altLang="en-US" sz="1200" dirty="0" smtClean="0">
                <a:solidFill>
                  <a:srgbClr val="000000"/>
                </a:solidFill>
                <a:latin typeface="ＭＳ Ｐゴシック"/>
              </a:rPr>
              <a:t>ところであり、その結果支援対象者が拡大している。</a:t>
            </a:r>
            <a:endParaRPr lang="en-US" altLang="ja-JP" sz="1200" dirty="0" smtClean="0">
              <a:solidFill>
                <a:srgbClr val="000000"/>
              </a:solidFill>
            </a:endParaRPr>
          </a:p>
        </p:txBody>
      </p:sp>
      <p:pic>
        <p:nvPicPr>
          <p:cNvPr id="8" name="Picture 13"/>
          <p:cNvPicPr>
            <a:picLocks noChangeAspect="1" noChangeArrowheads="1"/>
          </p:cNvPicPr>
          <p:nvPr/>
        </p:nvPicPr>
        <p:blipFill>
          <a:blip r:embed="rId3" cstate="print"/>
          <a:srcRect/>
          <a:stretch>
            <a:fillRect/>
          </a:stretch>
        </p:blipFill>
        <p:spPr bwMode="auto">
          <a:xfrm>
            <a:off x="7424101" y="4290992"/>
            <a:ext cx="1373567" cy="1026059"/>
          </a:xfrm>
          <a:prstGeom prst="rect">
            <a:avLst/>
          </a:prstGeom>
          <a:noFill/>
        </p:spPr>
      </p:pic>
      <p:pic>
        <p:nvPicPr>
          <p:cNvPr id="1029" name="Picture 5" descr="C:\Users\HMGQD\AppData\Local\Microsoft\Windows\Temporary Internet Files\Content.IE5\SRS0E32F\MC9004342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2871" y="4498741"/>
            <a:ext cx="2483066" cy="126141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MGQD\AppData\Local\Microsoft\Windows\Temporary Internet Files\Content.IE5\YO97QDGR\MC9002920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4356" y="4712358"/>
            <a:ext cx="1200891" cy="104107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695118" y="5760157"/>
            <a:ext cx="1679371" cy="492443"/>
          </a:xfrm>
          <a:prstGeom prst="rect">
            <a:avLst/>
          </a:prstGeom>
          <a:noFill/>
        </p:spPr>
        <p:txBody>
          <a:bodyPr wrap="square" rtlCol="0">
            <a:spAutoFit/>
          </a:bodyPr>
          <a:lstStyle/>
          <a:p>
            <a:pPr algn="ctr"/>
            <a:r>
              <a:rPr lang="ja-JP" altLang="en-US" sz="1400" dirty="0" smtClean="0"/>
              <a:t>　</a:t>
            </a:r>
            <a:r>
              <a:rPr lang="ja-JP" altLang="en-US" sz="1200" dirty="0" smtClean="0">
                <a:latin typeface="+mn-ea"/>
              </a:rPr>
              <a:t>行動援護　　</a:t>
            </a:r>
            <a:endParaRPr lang="en-US" altLang="ja-JP" sz="1200" dirty="0">
              <a:latin typeface="+mn-ea"/>
            </a:endParaRPr>
          </a:p>
          <a:p>
            <a:pPr algn="ctr"/>
            <a:r>
              <a:rPr lang="ja-JP" altLang="en-US" sz="1200" dirty="0">
                <a:latin typeface="+mn-ea"/>
              </a:rPr>
              <a:t>９，８３４</a:t>
            </a:r>
            <a:r>
              <a:rPr lang="ja-JP" altLang="en-US" sz="1200" dirty="0" smtClean="0">
                <a:latin typeface="+mn-ea"/>
              </a:rPr>
              <a:t>人</a:t>
            </a:r>
            <a:endParaRPr lang="ja-JP" altLang="en-US" sz="1200" dirty="0">
              <a:latin typeface="+mn-ea"/>
            </a:endParaRPr>
          </a:p>
        </p:txBody>
      </p:sp>
      <p:sp>
        <p:nvSpPr>
          <p:cNvPr id="13" name="テキスト ボックス 12"/>
          <p:cNvSpPr txBox="1"/>
          <p:nvPr/>
        </p:nvSpPr>
        <p:spPr>
          <a:xfrm>
            <a:off x="3000828" y="5845503"/>
            <a:ext cx="5885503" cy="954107"/>
          </a:xfrm>
          <a:prstGeom prst="rect">
            <a:avLst/>
          </a:prstGeom>
          <a:noFill/>
        </p:spPr>
        <p:txBody>
          <a:bodyPr wrap="square" rtlCol="0">
            <a:spAutoFit/>
          </a:bodyPr>
          <a:lstStyle/>
          <a:p>
            <a:r>
              <a:rPr lang="ja-JP" altLang="en-US" sz="1400" dirty="0" smtClean="0"/>
              <a:t>　</a:t>
            </a:r>
            <a:r>
              <a:rPr lang="ja-JP" altLang="en-US" sz="1200" dirty="0" smtClean="0"/>
              <a:t>短期入所（重度障害者支援加算）</a:t>
            </a:r>
            <a:r>
              <a:rPr lang="ja-JP" altLang="en-US" sz="1400" dirty="0" smtClean="0"/>
              <a:t>　　</a:t>
            </a:r>
            <a:r>
              <a:rPr lang="en-US" altLang="ja-JP" sz="1400" dirty="0"/>
              <a:t> </a:t>
            </a:r>
            <a:r>
              <a:rPr lang="ja-JP" altLang="en-US" sz="1400" dirty="0" smtClean="0"/>
              <a:t>　　　３，６７６人　</a:t>
            </a:r>
            <a:endParaRPr lang="en-US" altLang="ja-JP" sz="1400" dirty="0" smtClean="0"/>
          </a:p>
          <a:p>
            <a:r>
              <a:rPr lang="ja-JP" altLang="en-US" sz="1400" dirty="0" smtClean="0"/>
              <a:t>　</a:t>
            </a:r>
            <a:r>
              <a:rPr lang="ja-JP" altLang="en-US" sz="1200" dirty="0" smtClean="0"/>
              <a:t>施設入所支援</a:t>
            </a:r>
            <a:r>
              <a:rPr lang="ja-JP" altLang="en-US" sz="1200" dirty="0"/>
              <a:t>（重度障害者支援</a:t>
            </a:r>
            <a:r>
              <a:rPr lang="ja-JP" altLang="en-US" sz="1200" dirty="0" smtClean="0"/>
              <a:t>加算）</a:t>
            </a:r>
            <a:r>
              <a:rPr lang="ja-JP" altLang="en-US" sz="1400" dirty="0" smtClean="0"/>
              <a:t>　　</a:t>
            </a:r>
            <a:r>
              <a:rPr lang="en-US" altLang="ja-JP" sz="1400" dirty="0"/>
              <a:t> </a:t>
            </a:r>
            <a:r>
              <a:rPr lang="ja-JP" altLang="en-US" sz="1400" dirty="0"/>
              <a:t>１６，４３３</a:t>
            </a:r>
            <a:r>
              <a:rPr lang="ja-JP" altLang="en-US" sz="1400" dirty="0" smtClean="0"/>
              <a:t>人</a:t>
            </a:r>
            <a:endParaRPr lang="en-US" altLang="ja-JP" sz="1400" dirty="0" smtClean="0"/>
          </a:p>
          <a:p>
            <a:r>
              <a:rPr lang="ja-JP" altLang="en-US" sz="1400" dirty="0" smtClean="0"/>
              <a:t>　</a:t>
            </a:r>
            <a:r>
              <a:rPr lang="ja-JP" altLang="en-US" sz="1200" dirty="0">
                <a:latin typeface="ＭＳ Ｐゴシック"/>
              </a:rPr>
              <a:t>福祉型障害児入所</a:t>
            </a:r>
            <a:r>
              <a:rPr lang="ja-JP" altLang="en-US" sz="1200" dirty="0" smtClean="0">
                <a:latin typeface="ＭＳ Ｐゴシック"/>
              </a:rPr>
              <a:t>施設（</a:t>
            </a:r>
            <a:r>
              <a:rPr lang="ja-JP" altLang="en-US" sz="1200" dirty="0">
                <a:latin typeface="ＭＳ Ｐゴシック"/>
              </a:rPr>
              <a:t>強度行動障害者特別支援加算</a:t>
            </a:r>
            <a:r>
              <a:rPr lang="ja-JP" altLang="en-US" sz="1200" dirty="0" smtClean="0">
                <a:latin typeface="ＭＳ Ｐゴシック"/>
              </a:rPr>
              <a:t>）　</a:t>
            </a:r>
            <a:r>
              <a:rPr lang="ja-JP" altLang="en-US" sz="1400" dirty="0"/>
              <a:t>　</a:t>
            </a:r>
            <a:r>
              <a:rPr lang="ja-JP" altLang="en-US" sz="1400" dirty="0" smtClean="0"/>
              <a:t>１１人</a:t>
            </a:r>
            <a:endParaRPr lang="ja-JP" altLang="en-US" sz="1400" dirty="0">
              <a:latin typeface="ＭＳ Ｐゴシック"/>
            </a:endParaRPr>
          </a:p>
          <a:p>
            <a:endParaRPr lang="ja-JP" altLang="en-US" sz="1400" dirty="0"/>
          </a:p>
        </p:txBody>
      </p:sp>
      <p:sp>
        <p:nvSpPr>
          <p:cNvPr id="14" name="テキスト ボックス 13"/>
          <p:cNvSpPr txBox="1"/>
          <p:nvPr/>
        </p:nvSpPr>
        <p:spPr>
          <a:xfrm>
            <a:off x="6265937" y="5360005"/>
            <a:ext cx="3002745" cy="523220"/>
          </a:xfrm>
          <a:prstGeom prst="rect">
            <a:avLst/>
          </a:prstGeom>
          <a:noFill/>
        </p:spPr>
        <p:txBody>
          <a:bodyPr wrap="none" rtlCol="0">
            <a:spAutoFit/>
          </a:bodyPr>
          <a:lstStyle/>
          <a:p>
            <a:r>
              <a:rPr lang="ja-JP" altLang="en-US" sz="1400" dirty="0" smtClean="0"/>
              <a:t>　　　</a:t>
            </a:r>
            <a:r>
              <a:rPr lang="ja-JP" altLang="en-US" sz="1200" dirty="0" smtClean="0"/>
              <a:t>共同生活</a:t>
            </a:r>
            <a:r>
              <a:rPr lang="ja-JP" altLang="en-US" sz="1200" dirty="0"/>
              <a:t>援助</a:t>
            </a:r>
            <a:r>
              <a:rPr lang="ja-JP" altLang="en-US" sz="1200" dirty="0" smtClean="0"/>
              <a:t>（重度</a:t>
            </a:r>
            <a:r>
              <a:rPr lang="ja-JP" altLang="en-US" sz="1200" dirty="0"/>
              <a:t>障害者支援</a:t>
            </a:r>
            <a:r>
              <a:rPr lang="ja-JP" altLang="en-US" sz="1200" dirty="0" smtClean="0"/>
              <a:t>加算）</a:t>
            </a:r>
            <a:endParaRPr lang="en-US" altLang="ja-JP" sz="1200" dirty="0"/>
          </a:p>
          <a:p>
            <a:r>
              <a:rPr lang="ja-JP" altLang="en-US" sz="1400" dirty="0" smtClean="0"/>
              <a:t>　　　　　　　　　　　</a:t>
            </a:r>
            <a:r>
              <a:rPr lang="ja-JP" altLang="en-US" sz="1400" dirty="0"/>
              <a:t>２，１２６</a:t>
            </a:r>
            <a:r>
              <a:rPr lang="ja-JP" altLang="en-US" sz="1400" dirty="0" smtClean="0"/>
              <a:t>人</a:t>
            </a:r>
            <a:endParaRPr lang="ja-JP" altLang="en-US" sz="1400" dirty="0"/>
          </a:p>
        </p:txBody>
      </p:sp>
      <p:sp>
        <p:nvSpPr>
          <p:cNvPr id="19" name="正方形/長方形 18"/>
          <p:cNvSpPr/>
          <p:nvPr/>
        </p:nvSpPr>
        <p:spPr>
          <a:xfrm>
            <a:off x="1552642" y="3212976"/>
            <a:ext cx="6558243" cy="4863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000000"/>
                </a:solidFill>
              </a:rPr>
              <a:t>行動障害関連の障害福祉サービス・障害児支援の利用者</a:t>
            </a:r>
            <a:endParaRPr lang="en-US" altLang="ja-JP" sz="1600" dirty="0" smtClean="0">
              <a:solidFill>
                <a:srgbClr val="000000"/>
              </a:solidFill>
            </a:endParaRPr>
          </a:p>
          <a:p>
            <a:pPr algn="ctr"/>
            <a:r>
              <a:rPr lang="ja-JP" altLang="en-US" sz="1100" dirty="0" smtClean="0">
                <a:solidFill>
                  <a:srgbClr val="000000"/>
                </a:solidFill>
              </a:rPr>
              <a:t>（国民健康保険団体連合会データ）</a:t>
            </a:r>
            <a:endParaRPr lang="ja-JP" altLang="en-US" sz="1100" dirty="0">
              <a:solidFill>
                <a:srgbClr val="000000"/>
              </a:solidFill>
            </a:endParaRPr>
          </a:p>
        </p:txBody>
      </p:sp>
      <p:sp>
        <p:nvSpPr>
          <p:cNvPr id="21" name="テキスト ボックス 20"/>
          <p:cNvSpPr txBox="1"/>
          <p:nvPr/>
        </p:nvSpPr>
        <p:spPr>
          <a:xfrm>
            <a:off x="2720045" y="3713910"/>
            <a:ext cx="4598318" cy="369332"/>
          </a:xfrm>
          <a:prstGeom prst="rect">
            <a:avLst/>
          </a:prstGeom>
          <a:noFill/>
        </p:spPr>
        <p:txBody>
          <a:bodyPr wrap="square" rtlCol="0">
            <a:spAutoFit/>
          </a:bodyPr>
          <a:lstStyle/>
          <a:p>
            <a:pPr algn="ctr"/>
            <a:r>
              <a:rPr lang="ja-JP" altLang="en-US" b="1" u="sng" dirty="0" smtClean="0">
                <a:latin typeface="+mn-ea"/>
              </a:rPr>
              <a:t>のべ</a:t>
            </a:r>
            <a:r>
              <a:rPr lang="ja-JP" altLang="en-US" b="1" u="sng" dirty="0">
                <a:latin typeface="+mn-ea"/>
              </a:rPr>
              <a:t>３２，７３０</a:t>
            </a:r>
            <a:r>
              <a:rPr lang="ja-JP" altLang="en-US" b="1" u="sng" dirty="0" smtClean="0">
                <a:latin typeface="+mn-ea"/>
              </a:rPr>
              <a:t>人（平成</a:t>
            </a:r>
            <a:r>
              <a:rPr lang="ja-JP" altLang="en-US" b="1" u="sng" dirty="0">
                <a:latin typeface="+mn-ea"/>
              </a:rPr>
              <a:t>２９</a:t>
            </a:r>
            <a:r>
              <a:rPr lang="ja-JP" altLang="en-US" b="1" u="sng" dirty="0" smtClean="0">
                <a:latin typeface="+mn-ea"/>
              </a:rPr>
              <a:t>年４月時点）</a:t>
            </a:r>
            <a:endParaRPr lang="ja-JP" altLang="en-US" b="1" u="sng" dirty="0">
              <a:latin typeface="+mn-ea"/>
            </a:endParaRPr>
          </a:p>
        </p:txBody>
      </p:sp>
      <p:sp>
        <p:nvSpPr>
          <p:cNvPr id="3" name="テキスト ボックス 2"/>
          <p:cNvSpPr txBox="1"/>
          <p:nvPr/>
        </p:nvSpPr>
        <p:spPr>
          <a:xfrm>
            <a:off x="2534801" y="4083242"/>
            <a:ext cx="4889300" cy="415498"/>
          </a:xfrm>
          <a:prstGeom prst="rect">
            <a:avLst/>
          </a:prstGeom>
          <a:noFill/>
        </p:spPr>
        <p:txBody>
          <a:bodyPr wrap="square" rtlCol="0">
            <a:spAutoFit/>
          </a:bodyPr>
          <a:lstStyle/>
          <a:p>
            <a:r>
              <a:rPr lang="ja-JP" altLang="en-US" sz="1050" dirty="0" smtClean="0">
                <a:solidFill>
                  <a:srgbClr val="000000"/>
                </a:solidFill>
              </a:rPr>
              <a:t>（重度訪問介護、行動援護、共同生活</a:t>
            </a:r>
            <a:r>
              <a:rPr lang="ja-JP" altLang="en-US" sz="1050" dirty="0">
                <a:solidFill>
                  <a:srgbClr val="000000"/>
                </a:solidFill>
              </a:rPr>
              <a:t>援助</a:t>
            </a:r>
            <a:r>
              <a:rPr lang="ja-JP" altLang="en-US" sz="1050" dirty="0" smtClean="0">
                <a:solidFill>
                  <a:srgbClr val="000000"/>
                </a:solidFill>
              </a:rPr>
              <a:t>、短期入所を重複して利用する場合があるため、のべ人数としている）</a:t>
            </a:r>
            <a:endParaRPr lang="ja-JP" altLang="en-US" sz="1050" dirty="0">
              <a:solidFill>
                <a:srgbClr val="000000"/>
              </a:solidFill>
            </a:endParaRPr>
          </a:p>
        </p:txBody>
      </p:sp>
      <p:sp>
        <p:nvSpPr>
          <p:cNvPr id="15" name="スライド番号プレースホルダー 5"/>
          <p:cNvSpPr>
            <a:spLocks noGrp="1"/>
          </p:cNvSpPr>
          <p:nvPr>
            <p:ph type="sldNum" sz="quarter" idx="12"/>
          </p:nvPr>
        </p:nvSpPr>
        <p:spPr>
          <a:xfrm>
            <a:off x="7683501" y="6624638"/>
            <a:ext cx="2311400" cy="476250"/>
          </a:xfrm>
        </p:spPr>
        <p:txBody>
          <a:bodyPr/>
          <a:lstStyle/>
          <a:p>
            <a:pPr>
              <a:defRPr/>
            </a:pPr>
            <a:fld id="{71981C63-A0E2-43AD-9010-E10DD17E3286}" type="slidenum">
              <a:rPr lang="en-US" altLang="ja-JP" smtClean="0">
                <a:solidFill>
                  <a:prstClr val="black"/>
                </a:solidFill>
              </a:rPr>
              <a:pPr>
                <a:defRPr/>
              </a:pPr>
              <a:t>108</a:t>
            </a:fld>
            <a:endParaRPr lang="en-US" altLang="ja-JP" dirty="0">
              <a:solidFill>
                <a:prstClr val="black"/>
              </a:solidFill>
            </a:endParaRPr>
          </a:p>
        </p:txBody>
      </p:sp>
      <p:pic>
        <p:nvPicPr>
          <p:cNvPr id="1026" name="Picture 2" descr="C:\Users\HMGQD\AppData\Local\Microsoft\Windows\Temporary Internet Files\Content.IE5\VHWINE3Y\lgi01a2013102513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327" y="4471309"/>
            <a:ext cx="1039806" cy="912529"/>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366543" y="5451550"/>
            <a:ext cx="1679371" cy="461665"/>
          </a:xfrm>
          <a:prstGeom prst="rect">
            <a:avLst/>
          </a:prstGeom>
          <a:noFill/>
        </p:spPr>
        <p:txBody>
          <a:bodyPr wrap="square" rtlCol="0">
            <a:spAutoFit/>
          </a:bodyPr>
          <a:lstStyle/>
          <a:p>
            <a:pPr algn="ctr"/>
            <a:r>
              <a:rPr lang="ja-JP" altLang="en-US" sz="1200" dirty="0" smtClean="0">
                <a:latin typeface="+mn-ea"/>
              </a:rPr>
              <a:t>　重度訪問介護　　</a:t>
            </a:r>
            <a:endParaRPr lang="en-US" altLang="ja-JP" sz="1200" dirty="0">
              <a:latin typeface="+mn-ea"/>
            </a:endParaRPr>
          </a:p>
          <a:p>
            <a:pPr algn="ctr"/>
            <a:r>
              <a:rPr lang="ja-JP" altLang="en-US" sz="1200" dirty="0">
                <a:latin typeface="+mn-ea"/>
              </a:rPr>
              <a:t>６５０</a:t>
            </a:r>
            <a:r>
              <a:rPr lang="ja-JP" altLang="en-US" sz="1200" dirty="0" smtClean="0">
                <a:latin typeface="+mn-ea"/>
              </a:rPr>
              <a:t>人</a:t>
            </a:r>
            <a:endParaRPr lang="ja-JP" altLang="en-US" sz="1200" dirty="0">
              <a:latin typeface="+mn-ea"/>
            </a:endParaRPr>
          </a:p>
        </p:txBody>
      </p:sp>
    </p:spTree>
    <p:extLst>
      <p:ext uri="{BB962C8B-B14F-4D97-AF65-F5344CB8AC3E}">
        <p14:creationId xmlns:p14="http://schemas.microsoft.com/office/powerpoint/2010/main" val="21887030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290131" y="2709090"/>
            <a:ext cx="9305850" cy="650182"/>
          </a:xfrm>
          <a:prstGeom prst="roundRect">
            <a:avLst/>
          </a:prstGeom>
          <a:solidFill>
            <a:srgbClr val="92D050">
              <a:alpha val="51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6" name="下矢印 45"/>
          <p:cNvSpPr/>
          <p:nvPr/>
        </p:nvSpPr>
        <p:spPr>
          <a:xfrm>
            <a:off x="2859734" y="5516449"/>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7" name="下矢印 46"/>
          <p:cNvSpPr/>
          <p:nvPr/>
        </p:nvSpPr>
        <p:spPr>
          <a:xfrm>
            <a:off x="7102585" y="5519319"/>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8" name="下矢印 47"/>
          <p:cNvSpPr/>
          <p:nvPr/>
        </p:nvSpPr>
        <p:spPr>
          <a:xfrm>
            <a:off x="5032775" y="5520168"/>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39" name="下矢印 38"/>
          <p:cNvSpPr/>
          <p:nvPr/>
        </p:nvSpPr>
        <p:spPr>
          <a:xfrm>
            <a:off x="1147023" y="4226192"/>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0" name="下矢印 39"/>
          <p:cNvSpPr/>
          <p:nvPr/>
        </p:nvSpPr>
        <p:spPr>
          <a:xfrm>
            <a:off x="2451716" y="4250518"/>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1" name="下矢印 40"/>
          <p:cNvSpPr/>
          <p:nvPr/>
        </p:nvSpPr>
        <p:spPr>
          <a:xfrm>
            <a:off x="3786546" y="4247718"/>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2" name="下矢印 41"/>
          <p:cNvSpPr/>
          <p:nvPr/>
        </p:nvSpPr>
        <p:spPr>
          <a:xfrm>
            <a:off x="5147773" y="4247718"/>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3" name="下矢印 42"/>
          <p:cNvSpPr/>
          <p:nvPr/>
        </p:nvSpPr>
        <p:spPr>
          <a:xfrm>
            <a:off x="6372828" y="4237073"/>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4" name="下矢印 43"/>
          <p:cNvSpPr/>
          <p:nvPr/>
        </p:nvSpPr>
        <p:spPr>
          <a:xfrm>
            <a:off x="7551954" y="4223805"/>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5" name="下矢印 44"/>
          <p:cNvSpPr/>
          <p:nvPr/>
        </p:nvSpPr>
        <p:spPr>
          <a:xfrm>
            <a:off x="8654863" y="4247718"/>
            <a:ext cx="394434" cy="283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37" name="角丸四角形 36"/>
          <p:cNvSpPr/>
          <p:nvPr/>
        </p:nvSpPr>
        <p:spPr>
          <a:xfrm>
            <a:off x="506062" y="4595112"/>
            <a:ext cx="9051929" cy="936103"/>
          </a:xfrm>
          <a:prstGeom prst="roundRect">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支援現場の職員</a:t>
            </a:r>
            <a:endParaRPr lang="en-US" altLang="ja-JP" sz="1400" dirty="0" smtClean="0">
              <a:solidFill>
                <a:prstClr val="black"/>
              </a:solidFill>
            </a:endParaRPr>
          </a:p>
          <a:p>
            <a:pPr algn="ctr"/>
            <a:endParaRPr lang="en-US" altLang="ja-JP" sz="1400" dirty="0">
              <a:solidFill>
                <a:prstClr val="black"/>
              </a:solidFill>
            </a:endParaRPr>
          </a:p>
          <a:p>
            <a:pPr algn="ctr"/>
            <a:endParaRPr lang="ja-JP" altLang="en-US" sz="1400" dirty="0">
              <a:solidFill>
                <a:prstClr val="black"/>
              </a:solidFill>
            </a:endParaRPr>
          </a:p>
        </p:txBody>
      </p:sp>
      <p:sp>
        <p:nvSpPr>
          <p:cNvPr id="5" name="テキスト ボックス 4"/>
          <p:cNvSpPr txBox="1"/>
          <p:nvPr/>
        </p:nvSpPr>
        <p:spPr>
          <a:xfrm>
            <a:off x="284606" y="980732"/>
            <a:ext cx="9348914" cy="1323439"/>
          </a:xfrm>
          <a:prstGeom prst="rect">
            <a:avLst/>
          </a:prstGeom>
          <a:solidFill>
            <a:srgbClr val="FFCCFF"/>
          </a:solidFill>
          <a:ln>
            <a:solidFill>
              <a:schemeClr val="tx1"/>
            </a:solidFill>
          </a:ln>
        </p:spPr>
        <p:txBody>
          <a:bodyPr wrap="square" rtlCol="0">
            <a:spAutoFit/>
          </a:bodyPr>
          <a:lstStyle/>
          <a:p>
            <a:r>
              <a:rPr lang="ja-JP" altLang="en-US" sz="1600" dirty="0" smtClean="0">
                <a:solidFill>
                  <a:prstClr val="black"/>
                </a:solidFill>
              </a:rPr>
              <a:t>　強度行動障害を有する者は、自傷、他害行為など、危険を伴う行動を頻回に示すことなどを特徴としており、このため、現状では事業所の受入が困難であったり、受入れ後の不適切な支援により、利用者に対する虐待につながる可能性も懸念されている。</a:t>
            </a:r>
            <a:endParaRPr lang="en-US" altLang="ja-JP" sz="1600" dirty="0" smtClean="0">
              <a:solidFill>
                <a:prstClr val="black"/>
              </a:solidFill>
            </a:endParaRPr>
          </a:p>
          <a:p>
            <a:r>
              <a:rPr lang="ja-JP" altLang="en-US" sz="1600" dirty="0" smtClean="0">
                <a:solidFill>
                  <a:prstClr val="black"/>
                </a:solidFill>
              </a:rPr>
              <a:t>　一方</a:t>
            </a:r>
            <a:r>
              <a:rPr lang="ja-JP" altLang="en-US" sz="1600" dirty="0">
                <a:solidFill>
                  <a:prstClr val="black"/>
                </a:solidFill>
              </a:rPr>
              <a:t>で、施設等において適切な支援を行うことにより、他害行為などの危険を伴う行動の回数が減少するな</a:t>
            </a:r>
            <a:r>
              <a:rPr lang="ja-JP" altLang="en-US" sz="1600" dirty="0" smtClean="0">
                <a:solidFill>
                  <a:prstClr val="black"/>
                </a:solidFill>
              </a:rPr>
              <a:t>どの支援の有効性も報告されており、強度行動障害に関する体系的な研修が必要とされている</a:t>
            </a:r>
            <a:endParaRPr lang="ja-JP" altLang="en-US" sz="1600" dirty="0">
              <a:solidFill>
                <a:prstClr val="black"/>
              </a:solidFill>
            </a:endParaRPr>
          </a:p>
        </p:txBody>
      </p:sp>
      <p:sp>
        <p:nvSpPr>
          <p:cNvPr id="7" name="テキスト ボックス 6"/>
          <p:cNvSpPr txBox="1"/>
          <p:nvPr/>
        </p:nvSpPr>
        <p:spPr>
          <a:xfrm>
            <a:off x="650233" y="5014268"/>
            <a:ext cx="8751728" cy="369332"/>
          </a:xfrm>
          <a:prstGeom prst="rect">
            <a:avLst/>
          </a:prstGeom>
          <a:solidFill>
            <a:srgbClr val="CCFFFF"/>
          </a:solidFill>
          <a:ln>
            <a:solidFill>
              <a:schemeClr val="tx1"/>
            </a:solidFill>
          </a:ln>
        </p:spPr>
        <p:txBody>
          <a:bodyPr wrap="square" rtlCol="0">
            <a:spAutoFit/>
          </a:bodyPr>
          <a:lstStyle/>
          <a:p>
            <a:pPr algn="ctr"/>
            <a:r>
              <a:rPr lang="ja-JP" altLang="en-US" sz="1800" b="1" dirty="0" smtClean="0">
                <a:solidFill>
                  <a:prstClr val="black"/>
                </a:solidFill>
              </a:rPr>
              <a:t>平成</a:t>
            </a:r>
            <a:r>
              <a:rPr lang="en-US" altLang="ja-JP" sz="1800" b="1" dirty="0" smtClean="0">
                <a:solidFill>
                  <a:prstClr val="black"/>
                </a:solidFill>
              </a:rPr>
              <a:t>25</a:t>
            </a:r>
            <a:r>
              <a:rPr lang="ja-JP" altLang="en-US" sz="1800" b="1" dirty="0" smtClean="0">
                <a:solidFill>
                  <a:prstClr val="black"/>
                </a:solidFill>
              </a:rPr>
              <a:t>年度～　強度行動障害支援者養成研修</a:t>
            </a:r>
            <a:r>
              <a:rPr lang="ja-JP" altLang="en-US" sz="1800" b="1" dirty="0" smtClean="0">
                <a:solidFill>
                  <a:srgbClr val="FF0000"/>
                </a:solidFill>
              </a:rPr>
              <a:t>（基礎研修）</a:t>
            </a:r>
            <a:r>
              <a:rPr lang="ja-JP" altLang="en-US" sz="1800" dirty="0" smtClean="0">
                <a:solidFill>
                  <a:prstClr val="black"/>
                </a:solidFill>
              </a:rPr>
              <a:t>　講義＋演習（</a:t>
            </a:r>
            <a:r>
              <a:rPr lang="en-US" altLang="ja-JP" sz="1800" dirty="0" smtClean="0">
                <a:solidFill>
                  <a:prstClr val="black"/>
                </a:solidFill>
              </a:rPr>
              <a:t>12</a:t>
            </a:r>
            <a:r>
              <a:rPr lang="ja-JP" altLang="en-US" sz="1800" dirty="0" smtClean="0">
                <a:solidFill>
                  <a:prstClr val="black"/>
                </a:solidFill>
              </a:rPr>
              <a:t>時間）</a:t>
            </a:r>
            <a:endParaRPr lang="ja-JP" altLang="en-US" sz="1800" dirty="0">
              <a:solidFill>
                <a:prstClr val="black"/>
              </a:solidFill>
            </a:endParaRPr>
          </a:p>
        </p:txBody>
      </p:sp>
      <p:sp>
        <p:nvSpPr>
          <p:cNvPr id="38" name="角丸四角形 37"/>
          <p:cNvSpPr/>
          <p:nvPr/>
        </p:nvSpPr>
        <p:spPr>
          <a:xfrm>
            <a:off x="544072" y="5811401"/>
            <a:ext cx="9051929" cy="915080"/>
          </a:xfrm>
          <a:prstGeom prst="roundRect">
            <a:avLst/>
          </a:prstGeom>
          <a:solidFill>
            <a:srgbClr val="FFFF66"/>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サービス管理責任者クラスの職員</a:t>
            </a:r>
            <a:endParaRPr lang="en-US" altLang="ja-JP" sz="1400" dirty="0" smtClean="0">
              <a:solidFill>
                <a:prstClr val="black"/>
              </a:solidFill>
            </a:endParaRPr>
          </a:p>
          <a:p>
            <a:pPr algn="ctr"/>
            <a:endParaRPr lang="en-US" altLang="ja-JP" sz="1400" dirty="0">
              <a:solidFill>
                <a:prstClr val="black"/>
              </a:solidFill>
            </a:endParaRPr>
          </a:p>
          <a:p>
            <a:pPr algn="ctr"/>
            <a:endParaRPr lang="ja-JP" altLang="en-US" sz="1400" dirty="0">
              <a:solidFill>
                <a:prstClr val="black"/>
              </a:solidFill>
            </a:endParaRPr>
          </a:p>
        </p:txBody>
      </p:sp>
      <p:sp>
        <p:nvSpPr>
          <p:cNvPr id="8" name="テキスト ボックス 7"/>
          <p:cNvSpPr txBox="1"/>
          <p:nvPr/>
        </p:nvSpPr>
        <p:spPr>
          <a:xfrm>
            <a:off x="650246" y="6263732"/>
            <a:ext cx="8775443" cy="369332"/>
          </a:xfrm>
          <a:prstGeom prst="rect">
            <a:avLst/>
          </a:prstGeom>
          <a:solidFill>
            <a:srgbClr val="66FFFF"/>
          </a:solidFill>
          <a:ln>
            <a:solidFill>
              <a:schemeClr val="tx1"/>
            </a:solidFill>
          </a:ln>
        </p:spPr>
        <p:txBody>
          <a:bodyPr wrap="square" rtlCol="0">
            <a:spAutoFit/>
          </a:bodyPr>
          <a:lstStyle/>
          <a:p>
            <a:pPr algn="ctr"/>
            <a:r>
              <a:rPr lang="ja-JP" altLang="en-US" sz="1800" b="1" dirty="0" smtClean="0">
                <a:solidFill>
                  <a:prstClr val="black"/>
                </a:solidFill>
              </a:rPr>
              <a:t>平成</a:t>
            </a:r>
            <a:r>
              <a:rPr lang="en-US" altLang="ja-JP" sz="1800" b="1" dirty="0" smtClean="0">
                <a:solidFill>
                  <a:prstClr val="black"/>
                </a:solidFill>
              </a:rPr>
              <a:t>26</a:t>
            </a:r>
            <a:r>
              <a:rPr lang="ja-JP" altLang="en-US" sz="1800" b="1" dirty="0" smtClean="0">
                <a:solidFill>
                  <a:prstClr val="black"/>
                </a:solidFill>
              </a:rPr>
              <a:t>年度～　強度行動障害支援者養成研修</a:t>
            </a:r>
            <a:r>
              <a:rPr lang="ja-JP" altLang="en-US" sz="1800" b="1" dirty="0" smtClean="0">
                <a:solidFill>
                  <a:srgbClr val="FF0000"/>
                </a:solidFill>
              </a:rPr>
              <a:t>（実践研修）</a:t>
            </a:r>
            <a:r>
              <a:rPr lang="ja-JP" altLang="en-US" sz="1800" dirty="0" smtClean="0">
                <a:solidFill>
                  <a:prstClr val="black"/>
                </a:solidFill>
              </a:rPr>
              <a:t>　講義＋演習（</a:t>
            </a:r>
            <a:r>
              <a:rPr lang="en-US" altLang="ja-JP" sz="1800" dirty="0" smtClean="0">
                <a:solidFill>
                  <a:prstClr val="black"/>
                </a:solidFill>
              </a:rPr>
              <a:t>12</a:t>
            </a:r>
            <a:r>
              <a:rPr lang="ja-JP" altLang="en-US" sz="1800" dirty="0" smtClean="0">
                <a:solidFill>
                  <a:prstClr val="black"/>
                </a:solidFill>
              </a:rPr>
              <a:t>時間）</a:t>
            </a:r>
            <a:endParaRPr lang="ja-JP" altLang="en-US" sz="1800" dirty="0">
              <a:solidFill>
                <a:prstClr val="black"/>
              </a:solidFill>
            </a:endParaRPr>
          </a:p>
        </p:txBody>
      </p:sp>
      <p:sp>
        <p:nvSpPr>
          <p:cNvPr id="17" name="角丸四角形 16"/>
          <p:cNvSpPr/>
          <p:nvPr/>
        </p:nvSpPr>
        <p:spPr>
          <a:xfrm>
            <a:off x="5889151" y="2828970"/>
            <a:ext cx="3512857" cy="425032"/>
          </a:xfrm>
          <a:prstGeom prst="round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18" name="角丸四角形 17"/>
          <p:cNvSpPr/>
          <p:nvPr/>
        </p:nvSpPr>
        <p:spPr>
          <a:xfrm>
            <a:off x="1522429" y="2843903"/>
            <a:ext cx="3612682" cy="410100"/>
          </a:xfrm>
          <a:prstGeom prst="round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20" name="テキスト ボックス 19"/>
          <p:cNvSpPr txBox="1"/>
          <p:nvPr/>
        </p:nvSpPr>
        <p:spPr>
          <a:xfrm>
            <a:off x="1529166" y="2893249"/>
            <a:ext cx="3588399" cy="338554"/>
          </a:xfrm>
          <a:prstGeom prst="rect">
            <a:avLst/>
          </a:prstGeom>
          <a:noFill/>
        </p:spPr>
        <p:txBody>
          <a:bodyPr wrap="square" rtlCol="0">
            <a:spAutoFit/>
          </a:bodyPr>
          <a:lstStyle/>
          <a:p>
            <a:pPr algn="ctr"/>
            <a:r>
              <a:rPr lang="ja-JP" altLang="en-US" sz="1600" b="1" dirty="0" smtClean="0">
                <a:solidFill>
                  <a:prstClr val="white"/>
                </a:solidFill>
              </a:rPr>
              <a:t>指導者養成研修（国立のぞみの園）</a:t>
            </a:r>
            <a:endParaRPr lang="ja-JP" altLang="en-US" sz="1600" b="1" dirty="0">
              <a:solidFill>
                <a:prstClr val="white"/>
              </a:solidFill>
            </a:endParaRPr>
          </a:p>
        </p:txBody>
      </p:sp>
      <p:sp>
        <p:nvSpPr>
          <p:cNvPr id="21" name="テキスト ボックス 20"/>
          <p:cNvSpPr txBox="1"/>
          <p:nvPr/>
        </p:nvSpPr>
        <p:spPr>
          <a:xfrm>
            <a:off x="5854259" y="2885971"/>
            <a:ext cx="3703738" cy="338554"/>
          </a:xfrm>
          <a:prstGeom prst="rect">
            <a:avLst/>
          </a:prstGeom>
          <a:noFill/>
        </p:spPr>
        <p:txBody>
          <a:bodyPr wrap="square" rtlCol="0">
            <a:spAutoFit/>
          </a:bodyPr>
          <a:lstStyle/>
          <a:p>
            <a:pPr algn="ctr"/>
            <a:r>
              <a:rPr lang="ja-JP" altLang="en-US" sz="1600" b="1" dirty="0" smtClean="0">
                <a:solidFill>
                  <a:prstClr val="white"/>
                </a:solidFill>
              </a:rPr>
              <a:t>支援者養成研修（都道府県）</a:t>
            </a:r>
            <a:endParaRPr lang="ja-JP" altLang="en-US" sz="1600" b="1" dirty="0">
              <a:solidFill>
                <a:prstClr val="white"/>
              </a:solidFill>
            </a:endParaRPr>
          </a:p>
        </p:txBody>
      </p:sp>
      <p:sp>
        <p:nvSpPr>
          <p:cNvPr id="24" name="右矢印 23"/>
          <p:cNvSpPr/>
          <p:nvPr/>
        </p:nvSpPr>
        <p:spPr>
          <a:xfrm>
            <a:off x="5314953" y="2843904"/>
            <a:ext cx="418181" cy="387900"/>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25" name="角丸四角形 24"/>
          <p:cNvSpPr/>
          <p:nvPr/>
        </p:nvSpPr>
        <p:spPr>
          <a:xfrm>
            <a:off x="284606" y="116632"/>
            <a:ext cx="9324630" cy="720080"/>
          </a:xfrm>
          <a:prstGeom prst="roundRect">
            <a:avLst/>
          </a:prstGeom>
          <a:solidFill>
            <a:srgbClr val="92D050">
              <a:alpha val="49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smtClean="0">
                <a:solidFill>
                  <a:prstClr val="black"/>
                </a:solidFill>
                <a:latin typeface="ＤＦ特太ゴシック体" panose="020B0509000000000000" pitchFamily="49" charset="-128"/>
                <a:ea typeface="ＤＦ特太ゴシック体" panose="020B0509000000000000" pitchFamily="49" charset="-128"/>
              </a:rPr>
              <a:t>（参考）強度</a:t>
            </a:r>
            <a:r>
              <a:rPr lang="ja-JP" altLang="en-US" sz="2200" dirty="0">
                <a:solidFill>
                  <a:prstClr val="black"/>
                </a:solidFill>
                <a:latin typeface="ＤＦ特太ゴシック体" panose="020B0509000000000000" pitchFamily="49" charset="-128"/>
                <a:ea typeface="ＤＦ特太ゴシック体" panose="020B0509000000000000" pitchFamily="49" charset="-128"/>
              </a:rPr>
              <a:t>行動障害を有する者等に対する支援者の人材育成に</a:t>
            </a:r>
            <a:r>
              <a:rPr lang="ja-JP" altLang="en-US" sz="2200" dirty="0" smtClean="0">
                <a:solidFill>
                  <a:prstClr val="black"/>
                </a:solidFill>
                <a:latin typeface="ＤＦ特太ゴシック体" panose="020B0509000000000000" pitchFamily="49" charset="-128"/>
                <a:ea typeface="ＤＦ特太ゴシック体" panose="020B0509000000000000" pitchFamily="49" charset="-128"/>
              </a:rPr>
              <a:t>ついて</a:t>
            </a:r>
            <a:endParaRPr lang="ja-JP" altLang="en-US" sz="2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6" name="テキスト ボックス 25"/>
          <p:cNvSpPr txBox="1"/>
          <p:nvPr/>
        </p:nvSpPr>
        <p:spPr>
          <a:xfrm>
            <a:off x="290175" y="2885971"/>
            <a:ext cx="1011815" cy="338554"/>
          </a:xfrm>
          <a:prstGeom prst="rect">
            <a:avLst/>
          </a:prstGeom>
          <a:noFill/>
        </p:spPr>
        <p:txBody>
          <a:bodyPr wrap="none" rtlCol="0">
            <a:spAutoFit/>
          </a:bodyPr>
          <a:lstStyle/>
          <a:p>
            <a:r>
              <a:rPr lang="ja-JP" altLang="en-US" sz="1600" b="1" dirty="0" smtClean="0">
                <a:solidFill>
                  <a:prstClr val="black"/>
                </a:solidFill>
              </a:rPr>
              <a:t>実施体制</a:t>
            </a:r>
            <a:endParaRPr lang="ja-JP" altLang="en-US" sz="1600" b="1" dirty="0">
              <a:solidFill>
                <a:prstClr val="black"/>
              </a:solidFill>
            </a:endParaRPr>
          </a:p>
        </p:txBody>
      </p:sp>
      <p:grpSp>
        <p:nvGrpSpPr>
          <p:cNvPr id="36" name="グループ化 35"/>
          <p:cNvGrpSpPr/>
          <p:nvPr/>
        </p:nvGrpSpPr>
        <p:grpSpPr>
          <a:xfrm>
            <a:off x="487098" y="3528551"/>
            <a:ext cx="8883769" cy="749955"/>
            <a:chOff x="680869" y="3473740"/>
            <a:chExt cx="7842689" cy="749955"/>
          </a:xfrm>
        </p:grpSpPr>
        <p:sp>
          <p:nvSpPr>
            <p:cNvPr id="27" name="角丸四角形 26"/>
            <p:cNvSpPr/>
            <p:nvPr/>
          </p:nvSpPr>
          <p:spPr>
            <a:xfrm>
              <a:off x="680869" y="3473740"/>
              <a:ext cx="4828252" cy="749955"/>
            </a:xfrm>
            <a:prstGeom prst="roundRect">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dirty="0" smtClean="0">
                  <a:solidFill>
                    <a:prstClr val="black"/>
                  </a:solidFill>
                </a:rPr>
                <a:t>施設系・居住系（障害者・障害児）</a:t>
              </a:r>
              <a:endParaRPr lang="ja-JP" altLang="en-US" sz="1200" dirty="0">
                <a:solidFill>
                  <a:prstClr val="black"/>
                </a:solidFill>
              </a:endParaRPr>
            </a:p>
          </p:txBody>
        </p:sp>
        <p:sp>
          <p:nvSpPr>
            <p:cNvPr id="28" name="角丸四角形 27"/>
            <p:cNvSpPr/>
            <p:nvPr/>
          </p:nvSpPr>
          <p:spPr>
            <a:xfrm>
              <a:off x="2009022" y="3769145"/>
              <a:ext cx="1048111" cy="404976"/>
            </a:xfrm>
            <a:prstGeom prst="roundRect">
              <a:avLst/>
            </a:prstGeom>
            <a:solidFill>
              <a:srgbClr val="FCBA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ea typeface="ＤＨＰ特太ゴシック体" pitchFamily="2" charset="-128"/>
                </a:rPr>
                <a:t>入所職員</a:t>
              </a:r>
              <a:endParaRPr lang="ja-JP" altLang="en-US" sz="1200" dirty="0">
                <a:solidFill>
                  <a:prstClr val="black"/>
                </a:solidFill>
                <a:ea typeface="ＤＨＰ特太ゴシック体" pitchFamily="2" charset="-128"/>
              </a:endParaRPr>
            </a:p>
          </p:txBody>
        </p:sp>
        <p:sp>
          <p:nvSpPr>
            <p:cNvPr id="29" name="角丸四角形 28"/>
            <p:cNvSpPr/>
            <p:nvPr/>
          </p:nvSpPr>
          <p:spPr>
            <a:xfrm>
              <a:off x="3057133" y="3753129"/>
              <a:ext cx="1368151" cy="432048"/>
            </a:xfrm>
            <a:prstGeom prst="roundRect">
              <a:avLst/>
            </a:prstGeom>
            <a:solidFill>
              <a:srgbClr val="FCBA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ea typeface="ＤＨＰ特太ゴシック体" pitchFamily="2" charset="-128"/>
                </a:rPr>
                <a:t>ＧＨ職員</a:t>
              </a:r>
              <a:endParaRPr lang="ja-JP" altLang="en-US" sz="1200" dirty="0">
                <a:solidFill>
                  <a:prstClr val="black"/>
                </a:solidFill>
                <a:ea typeface="ＤＨＰ特太ゴシック体" pitchFamily="2" charset="-128"/>
              </a:endParaRPr>
            </a:p>
          </p:txBody>
        </p:sp>
        <p:sp>
          <p:nvSpPr>
            <p:cNvPr id="30" name="角丸四角形 29"/>
            <p:cNvSpPr/>
            <p:nvPr/>
          </p:nvSpPr>
          <p:spPr>
            <a:xfrm>
              <a:off x="4425284" y="3743643"/>
              <a:ext cx="1035255" cy="432048"/>
            </a:xfrm>
            <a:prstGeom prst="roundRect">
              <a:avLst/>
            </a:prstGeom>
            <a:solidFill>
              <a:srgbClr val="FCBA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ea typeface="ＤＨＰ特太ゴシック体" pitchFamily="2" charset="-128"/>
                </a:rPr>
                <a:t>通所職員</a:t>
              </a:r>
              <a:endParaRPr lang="en-US" altLang="ja-JP" sz="1200" dirty="0" smtClean="0">
                <a:solidFill>
                  <a:prstClr val="black"/>
                </a:solidFill>
                <a:ea typeface="ＤＨＰ特太ゴシック体" pitchFamily="2" charset="-128"/>
              </a:endParaRPr>
            </a:p>
          </p:txBody>
        </p:sp>
        <p:sp>
          <p:nvSpPr>
            <p:cNvPr id="31" name="角丸四角形 30"/>
            <p:cNvSpPr/>
            <p:nvPr/>
          </p:nvSpPr>
          <p:spPr>
            <a:xfrm>
              <a:off x="5509122" y="3476128"/>
              <a:ext cx="3014436" cy="745180"/>
            </a:xfrm>
            <a:prstGeom prst="roundRect">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dirty="0" smtClean="0">
                  <a:solidFill>
                    <a:prstClr val="black"/>
                  </a:solidFill>
                </a:rPr>
                <a:t>訪問系</a:t>
              </a:r>
              <a:endParaRPr lang="ja-JP" altLang="en-US" sz="1200" dirty="0">
                <a:solidFill>
                  <a:prstClr val="black"/>
                </a:solidFill>
              </a:endParaRPr>
            </a:p>
          </p:txBody>
        </p:sp>
        <p:sp>
          <p:nvSpPr>
            <p:cNvPr id="32" name="角丸四角形 31"/>
            <p:cNvSpPr/>
            <p:nvPr/>
          </p:nvSpPr>
          <p:spPr>
            <a:xfrm>
              <a:off x="5541462" y="3742073"/>
              <a:ext cx="965872" cy="432048"/>
            </a:xfrm>
            <a:prstGeom prst="roundRect">
              <a:avLst/>
            </a:prstGeom>
            <a:solidFill>
              <a:srgbClr val="FCBA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prstClr val="black"/>
                </a:solidFill>
                <a:ea typeface="ＤＨＰ特太ゴシック体" pitchFamily="2" charset="-128"/>
              </a:endParaRPr>
            </a:p>
            <a:p>
              <a:pPr algn="ctr"/>
              <a:r>
                <a:rPr lang="ja-JP" altLang="en-US" sz="1200" dirty="0" smtClean="0">
                  <a:solidFill>
                    <a:prstClr val="black"/>
                  </a:solidFill>
                  <a:ea typeface="ＤＨＰ特太ゴシック体" pitchFamily="2" charset="-128"/>
                </a:rPr>
                <a:t>行動援護</a:t>
              </a:r>
              <a:endParaRPr lang="en-US" altLang="ja-JP" sz="1200" dirty="0" smtClean="0">
                <a:solidFill>
                  <a:prstClr val="black"/>
                </a:solidFill>
                <a:ea typeface="ＤＨＰ特太ゴシック体" pitchFamily="2" charset="-128"/>
              </a:endParaRPr>
            </a:p>
            <a:p>
              <a:pPr algn="ctr"/>
              <a:r>
                <a:rPr lang="ja-JP" altLang="en-US" sz="1200" dirty="0" smtClean="0">
                  <a:solidFill>
                    <a:prstClr val="black"/>
                  </a:solidFill>
                  <a:ea typeface="ＤＨＰ特太ゴシック体" pitchFamily="2" charset="-128"/>
                </a:rPr>
                <a:t>ヘルパー</a:t>
              </a:r>
              <a:endParaRPr lang="en-US" altLang="ja-JP" sz="1200" dirty="0" smtClean="0">
                <a:solidFill>
                  <a:prstClr val="black"/>
                </a:solidFill>
                <a:ea typeface="ＤＨＰ特太ゴシック体" pitchFamily="2" charset="-128"/>
              </a:endParaRPr>
            </a:p>
            <a:p>
              <a:pPr algn="ctr"/>
              <a:endParaRPr lang="en-US" altLang="ja-JP" sz="1200" dirty="0" smtClean="0">
                <a:solidFill>
                  <a:prstClr val="black"/>
                </a:solidFill>
                <a:ea typeface="ＤＨＰ特太ゴシック体" pitchFamily="2" charset="-128"/>
              </a:endParaRPr>
            </a:p>
          </p:txBody>
        </p:sp>
        <p:sp>
          <p:nvSpPr>
            <p:cNvPr id="33" name="角丸四角形 32"/>
            <p:cNvSpPr/>
            <p:nvPr/>
          </p:nvSpPr>
          <p:spPr>
            <a:xfrm>
              <a:off x="7587381" y="3742073"/>
              <a:ext cx="903263" cy="432048"/>
            </a:xfrm>
            <a:prstGeom prst="roundRect">
              <a:avLst/>
            </a:prstGeom>
            <a:solidFill>
              <a:srgbClr val="FCBA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prstClr val="black"/>
                </a:solidFill>
                <a:ea typeface="ＤＨＰ特太ゴシック体" pitchFamily="2" charset="-128"/>
              </a:endParaRPr>
            </a:p>
            <a:p>
              <a:pPr algn="ctr"/>
              <a:endParaRPr lang="en-US" altLang="ja-JP" sz="1050" dirty="0" smtClean="0">
                <a:solidFill>
                  <a:prstClr val="black"/>
                </a:solidFill>
                <a:ea typeface="ＤＨＰ特太ゴシック体" pitchFamily="2" charset="-128"/>
              </a:endParaRPr>
            </a:p>
            <a:p>
              <a:pPr algn="ctr"/>
              <a:r>
                <a:rPr lang="ja-JP" altLang="en-US" sz="1000" spc="-150" dirty="0" smtClean="0">
                  <a:solidFill>
                    <a:prstClr val="black"/>
                  </a:solidFill>
                  <a:ea typeface="ＤＨＰ特太ゴシック体" pitchFamily="2" charset="-128"/>
                </a:rPr>
                <a:t>その他の訪問</a:t>
              </a:r>
              <a:endParaRPr lang="en-US" altLang="ja-JP" sz="1000" spc="-150" dirty="0" smtClean="0">
                <a:solidFill>
                  <a:prstClr val="black"/>
                </a:solidFill>
                <a:ea typeface="ＤＨＰ特太ゴシック体" pitchFamily="2" charset="-128"/>
              </a:endParaRPr>
            </a:p>
            <a:p>
              <a:pPr algn="ctr"/>
              <a:r>
                <a:rPr lang="ja-JP" altLang="en-US" sz="1000" spc="-150" dirty="0" smtClean="0">
                  <a:solidFill>
                    <a:prstClr val="black"/>
                  </a:solidFill>
                  <a:ea typeface="ＤＨＰ特太ゴシック体" pitchFamily="2" charset="-128"/>
                </a:rPr>
                <a:t>系ヘルパー</a:t>
              </a:r>
              <a:endParaRPr lang="en-US" altLang="ja-JP" sz="1000" spc="-150" dirty="0" smtClean="0">
                <a:solidFill>
                  <a:prstClr val="black"/>
                </a:solidFill>
                <a:ea typeface="ＤＨＰ特太ゴシック体" pitchFamily="2" charset="-128"/>
              </a:endParaRPr>
            </a:p>
            <a:p>
              <a:pPr algn="ctr"/>
              <a:endParaRPr lang="en-US" altLang="ja-JP" sz="1800" dirty="0" smtClean="0">
                <a:solidFill>
                  <a:prstClr val="black"/>
                </a:solidFill>
                <a:ea typeface="ＤＨＰ特太ゴシック体" pitchFamily="2" charset="-128"/>
              </a:endParaRPr>
            </a:p>
          </p:txBody>
        </p:sp>
        <p:sp>
          <p:nvSpPr>
            <p:cNvPr id="34" name="角丸四角形 33"/>
            <p:cNvSpPr/>
            <p:nvPr/>
          </p:nvSpPr>
          <p:spPr>
            <a:xfrm>
              <a:off x="824886" y="3755466"/>
              <a:ext cx="1172240" cy="432048"/>
            </a:xfrm>
            <a:prstGeom prst="roundRect">
              <a:avLst/>
            </a:prstGeom>
            <a:solidFill>
              <a:srgbClr val="FCBA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ea typeface="ＤＨＰ特太ゴシック体" pitchFamily="2" charset="-128"/>
                </a:rPr>
                <a:t>相談支援</a:t>
              </a:r>
              <a:r>
                <a:rPr lang="ja-JP" altLang="en-US" sz="1050" dirty="0">
                  <a:solidFill>
                    <a:prstClr val="black"/>
                  </a:solidFill>
                  <a:ea typeface="ＤＨＰ特太ゴシック体" pitchFamily="2" charset="-128"/>
                </a:rPr>
                <a:t>専門員</a:t>
              </a:r>
            </a:p>
          </p:txBody>
        </p:sp>
        <p:sp>
          <p:nvSpPr>
            <p:cNvPr id="35" name="角丸四角形 34"/>
            <p:cNvSpPr/>
            <p:nvPr/>
          </p:nvSpPr>
          <p:spPr>
            <a:xfrm>
              <a:off x="6507334" y="3733988"/>
              <a:ext cx="1080047" cy="432048"/>
            </a:xfrm>
            <a:prstGeom prst="roundRect">
              <a:avLst/>
            </a:prstGeom>
            <a:solidFill>
              <a:srgbClr val="FCBAD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dirty="0" smtClean="0">
                <a:solidFill>
                  <a:prstClr val="black"/>
                </a:solidFill>
                <a:ea typeface="ＤＨＰ特太ゴシック体" pitchFamily="2" charset="-128"/>
              </a:endParaRPr>
            </a:p>
            <a:p>
              <a:pPr algn="ctr"/>
              <a:r>
                <a:rPr lang="ja-JP" altLang="en-US" sz="1100" dirty="0" smtClean="0">
                  <a:solidFill>
                    <a:prstClr val="black"/>
                  </a:solidFill>
                  <a:ea typeface="ＤＨＰ特太ゴシック体" pitchFamily="2" charset="-128"/>
                </a:rPr>
                <a:t>重度訪問介護</a:t>
              </a:r>
              <a:endParaRPr lang="en-US" altLang="ja-JP" sz="1100" dirty="0" smtClean="0">
                <a:solidFill>
                  <a:prstClr val="black"/>
                </a:solidFill>
                <a:ea typeface="ＤＨＰ特太ゴシック体" pitchFamily="2" charset="-128"/>
              </a:endParaRPr>
            </a:p>
            <a:p>
              <a:pPr algn="ctr"/>
              <a:r>
                <a:rPr lang="ja-JP" altLang="en-US" sz="1100" dirty="0" smtClean="0">
                  <a:solidFill>
                    <a:prstClr val="black"/>
                  </a:solidFill>
                  <a:ea typeface="ＤＨＰ特太ゴシック体" pitchFamily="2" charset="-128"/>
                </a:rPr>
                <a:t>ヘルパー</a:t>
              </a:r>
              <a:endParaRPr lang="en-US" altLang="ja-JP" sz="1100" dirty="0" smtClean="0">
                <a:solidFill>
                  <a:prstClr val="black"/>
                </a:solidFill>
                <a:ea typeface="ＤＨＰ特太ゴシック体" pitchFamily="2" charset="-128"/>
              </a:endParaRPr>
            </a:p>
            <a:p>
              <a:pPr algn="ctr"/>
              <a:endParaRPr lang="en-US" altLang="ja-JP" sz="900" dirty="0" smtClean="0">
                <a:solidFill>
                  <a:prstClr val="black"/>
                </a:solidFill>
                <a:ea typeface="ＤＨＰ特太ゴシック体" pitchFamily="2" charset="-128"/>
              </a:endParaRPr>
            </a:p>
          </p:txBody>
        </p:sp>
      </p:grpSp>
      <p:sp>
        <p:nvSpPr>
          <p:cNvPr id="2" name="スライド番号プレースホルダー 1"/>
          <p:cNvSpPr>
            <a:spLocks noGrp="1"/>
          </p:cNvSpPr>
          <p:nvPr>
            <p:ph type="sldNum" sz="quarter" idx="12"/>
          </p:nvPr>
        </p:nvSpPr>
        <p:spPr>
          <a:xfrm>
            <a:off x="7946388" y="6530161"/>
            <a:ext cx="2063750" cy="314325"/>
          </a:xfrm>
        </p:spPr>
        <p:txBody>
          <a:bodyPr/>
          <a:lstStyle/>
          <a:p>
            <a:pPr>
              <a:defRPr/>
            </a:pPr>
            <a:fld id="{7CAD0776-07AC-46CA-87BF-E2184DC65D4E}" type="slidenum">
              <a:rPr lang="en-US" altLang="ja-JP" smtClean="0">
                <a:solidFill>
                  <a:srgbClr val="000000"/>
                </a:solidFill>
              </a:rPr>
              <a:pPr>
                <a:defRPr/>
              </a:pPr>
              <a:t>109</a:t>
            </a:fld>
            <a:endParaRPr lang="en-US" altLang="ja-JP" dirty="0">
              <a:solidFill>
                <a:srgbClr val="000000"/>
              </a:solidFill>
            </a:endParaRPr>
          </a:p>
        </p:txBody>
      </p:sp>
    </p:spTree>
    <p:extLst>
      <p:ext uri="{BB962C8B-B14F-4D97-AF65-F5344CB8AC3E}">
        <p14:creationId xmlns:p14="http://schemas.microsoft.com/office/powerpoint/2010/main" val="3526560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32204" y="290440"/>
            <a:ext cx="5256584" cy="402256"/>
          </a:xfrm>
        </p:spPr>
        <p:txBody>
          <a:bodyPr/>
          <a:lstStyle/>
          <a:p>
            <a:r>
              <a:rPr lang="ja-JP" altLang="en-US" sz="2400" b="1" dirty="0" smtClean="0"/>
              <a:t>～児童福祉法改正（Ｈ２４）のポイント～</a:t>
            </a:r>
          </a:p>
        </p:txBody>
      </p:sp>
      <p:sp>
        <p:nvSpPr>
          <p:cNvPr id="6" name="正方形/長方形 5"/>
          <p:cNvSpPr/>
          <p:nvPr/>
        </p:nvSpPr>
        <p:spPr>
          <a:xfrm>
            <a:off x="273050" y="1700214"/>
            <a:ext cx="9437688" cy="4968875"/>
          </a:xfrm>
          <a:prstGeom prst="rect">
            <a:avLst/>
          </a:prstGeom>
          <a:solidFill>
            <a:srgbClr val="E3EBF5"/>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2400" dirty="0">
                <a:solidFill>
                  <a:srgbClr val="000000"/>
                </a:solidFill>
              </a:rPr>
              <a:t>■障害児施設の一元化</a:t>
            </a:r>
            <a:endParaRPr lang="en-US" altLang="ja-JP" sz="2400" dirty="0">
              <a:solidFill>
                <a:srgbClr val="000000"/>
              </a:solidFill>
            </a:endParaRPr>
          </a:p>
          <a:p>
            <a:pPr>
              <a:defRPr/>
            </a:pPr>
            <a:r>
              <a:rPr lang="ja-JP" altLang="en-US" sz="2800" dirty="0">
                <a:solidFill>
                  <a:srgbClr val="000000"/>
                </a:solidFill>
              </a:rPr>
              <a:t>　  </a:t>
            </a:r>
            <a:r>
              <a:rPr lang="ja-JP" altLang="en-US" sz="1600" dirty="0" smtClean="0">
                <a:solidFill>
                  <a:srgbClr val="000000"/>
                </a:solidFill>
              </a:rPr>
              <a:t>従来の障害</a:t>
            </a:r>
            <a:r>
              <a:rPr lang="ja-JP" altLang="en-US" sz="1600" dirty="0">
                <a:solidFill>
                  <a:srgbClr val="000000"/>
                </a:solidFill>
              </a:rPr>
              <a:t>種別で分かれて</a:t>
            </a:r>
            <a:r>
              <a:rPr lang="ja-JP" altLang="en-US" sz="1600" dirty="0" smtClean="0">
                <a:solidFill>
                  <a:srgbClr val="000000"/>
                </a:solidFill>
              </a:rPr>
              <a:t>いた障害児</a:t>
            </a:r>
            <a:r>
              <a:rPr lang="ja-JP" altLang="en-US" sz="1600" dirty="0">
                <a:solidFill>
                  <a:srgbClr val="000000"/>
                </a:solidFill>
              </a:rPr>
              <a:t>施設を、通所による支援を「障害児通所支援（児童</a:t>
            </a:r>
            <a:r>
              <a:rPr lang="ja-JP" altLang="en-US" sz="1600" dirty="0" smtClean="0">
                <a:solidFill>
                  <a:srgbClr val="000000"/>
                </a:solidFill>
              </a:rPr>
              <a:t>発達支等</a:t>
            </a:r>
            <a:r>
              <a:rPr lang="ja-JP" altLang="en-US" sz="1600" dirty="0">
                <a:solidFill>
                  <a:srgbClr val="000000"/>
                </a:solidFill>
              </a:rPr>
              <a:t>）」</a:t>
            </a:r>
            <a:r>
              <a:rPr lang="ja-JP" altLang="en-US" sz="1600" dirty="0" smtClean="0">
                <a:solidFill>
                  <a:srgbClr val="000000"/>
                </a:solidFill>
              </a:rPr>
              <a:t>、</a:t>
            </a:r>
            <a:endParaRPr lang="en-US" altLang="ja-JP" sz="1600" dirty="0" smtClean="0">
              <a:solidFill>
                <a:srgbClr val="000000"/>
              </a:solidFill>
            </a:endParaRPr>
          </a:p>
          <a:p>
            <a:pPr>
              <a:defRPr/>
            </a:pPr>
            <a:r>
              <a:rPr lang="ja-JP" altLang="en-US" sz="1600" dirty="0" smtClean="0">
                <a:solidFill>
                  <a:srgbClr val="000000"/>
                </a:solidFill>
              </a:rPr>
              <a:t>　　　入所</a:t>
            </a:r>
            <a:r>
              <a:rPr lang="ja-JP" altLang="en-US" sz="1600" dirty="0">
                <a:solidFill>
                  <a:srgbClr val="000000"/>
                </a:solidFill>
              </a:rPr>
              <a:t>による支援を「障害児入所支援（障害児入所施設）」にそれぞれ一元化</a:t>
            </a:r>
            <a:endParaRPr lang="en-US" altLang="ja-JP" sz="1600" dirty="0">
              <a:solidFill>
                <a:srgbClr val="000000"/>
              </a:solidFill>
            </a:endParaRPr>
          </a:p>
          <a:p>
            <a:pPr>
              <a:defRPr/>
            </a:pPr>
            <a:endParaRPr lang="en-US" altLang="ja-JP" sz="1600" dirty="0">
              <a:solidFill>
                <a:srgbClr val="000000"/>
              </a:solidFill>
            </a:endParaRPr>
          </a:p>
          <a:p>
            <a:pPr>
              <a:defRPr/>
            </a:pPr>
            <a:r>
              <a:rPr lang="ja-JP" altLang="en-US" sz="2400" dirty="0">
                <a:solidFill>
                  <a:srgbClr val="000000"/>
                </a:solidFill>
              </a:rPr>
              <a:t>■障害児通所支援の実施主体を市町村へ移行</a:t>
            </a:r>
            <a:endParaRPr lang="en-US" altLang="ja-JP" sz="2400" dirty="0">
              <a:solidFill>
                <a:srgbClr val="000000"/>
              </a:solidFill>
            </a:endParaRPr>
          </a:p>
          <a:p>
            <a:pPr>
              <a:defRPr/>
            </a:pPr>
            <a:r>
              <a:rPr lang="en-US" altLang="ja-JP" sz="2800" dirty="0">
                <a:solidFill>
                  <a:srgbClr val="000000"/>
                </a:solidFill>
              </a:rPr>
              <a:t>    </a:t>
            </a:r>
            <a:r>
              <a:rPr lang="ja-JP" altLang="en-US" sz="1600" dirty="0" smtClean="0">
                <a:solidFill>
                  <a:srgbClr val="FF0000"/>
                </a:solidFill>
              </a:rPr>
              <a:t>通所</a:t>
            </a:r>
            <a:r>
              <a:rPr lang="ja-JP" altLang="en-US" sz="1600" dirty="0">
                <a:solidFill>
                  <a:srgbClr val="FF0000"/>
                </a:solidFill>
              </a:rPr>
              <a:t>サービスの実施主体は身近な市町村に変更。</a:t>
            </a:r>
            <a:r>
              <a:rPr lang="ja-JP" altLang="en-US" sz="1600" dirty="0">
                <a:solidFill>
                  <a:srgbClr val="000000"/>
                </a:solidFill>
              </a:rPr>
              <a:t>これにより障害者自立</a:t>
            </a:r>
            <a:r>
              <a:rPr lang="ja-JP" altLang="en-US" sz="1600" dirty="0" smtClean="0">
                <a:solidFill>
                  <a:srgbClr val="000000"/>
                </a:solidFill>
              </a:rPr>
              <a:t>支援法（総合支援法）の</a:t>
            </a:r>
            <a:r>
              <a:rPr lang="ja-JP" altLang="en-US" sz="1600" dirty="0">
                <a:solidFill>
                  <a:srgbClr val="000000"/>
                </a:solidFill>
              </a:rPr>
              <a:t>居宅サービスと</a:t>
            </a:r>
            <a:r>
              <a:rPr lang="ja-JP" altLang="en-US" sz="1600" dirty="0" smtClean="0">
                <a:solidFill>
                  <a:srgbClr val="000000"/>
                </a:solidFill>
              </a:rPr>
              <a:t>通所サービス</a:t>
            </a:r>
            <a:r>
              <a:rPr lang="ja-JP" altLang="en-US" sz="1600" dirty="0">
                <a:solidFill>
                  <a:srgbClr val="000000"/>
                </a:solidFill>
              </a:rPr>
              <a:t>の一体的な提供が可能。</a:t>
            </a:r>
            <a:endParaRPr lang="en-US" altLang="ja-JP" sz="1600" dirty="0">
              <a:solidFill>
                <a:srgbClr val="000000"/>
              </a:solidFill>
            </a:endParaRPr>
          </a:p>
          <a:p>
            <a:pPr>
              <a:defRPr/>
            </a:pPr>
            <a:endParaRPr lang="en-US" altLang="ja-JP" sz="1600" dirty="0">
              <a:solidFill>
                <a:srgbClr val="000000"/>
              </a:solidFill>
            </a:endParaRPr>
          </a:p>
          <a:p>
            <a:pPr>
              <a:defRPr/>
            </a:pPr>
            <a:r>
              <a:rPr lang="ja-JP" altLang="en-US" sz="2400" dirty="0">
                <a:solidFill>
                  <a:srgbClr val="000000"/>
                </a:solidFill>
              </a:rPr>
              <a:t>■放課後等デイサービス、保育所等訪問支援の創設</a:t>
            </a:r>
            <a:endParaRPr lang="en-US" altLang="ja-JP" sz="2400" dirty="0">
              <a:solidFill>
                <a:srgbClr val="000000"/>
              </a:solidFill>
            </a:endParaRPr>
          </a:p>
          <a:p>
            <a:pPr>
              <a:defRPr/>
            </a:pPr>
            <a:r>
              <a:rPr lang="ja-JP" altLang="en-US" sz="2800" dirty="0">
                <a:solidFill>
                  <a:srgbClr val="000000"/>
                </a:solidFill>
              </a:rPr>
              <a:t> 　 </a:t>
            </a:r>
            <a:r>
              <a:rPr lang="ja-JP" altLang="en-US" sz="1600" dirty="0">
                <a:solidFill>
                  <a:srgbClr val="000000"/>
                </a:solidFill>
              </a:rPr>
              <a:t>学齢児を対象としたサービスを創設し、放課後支援を充実。また、障害があっても保育所等の利用が</a:t>
            </a:r>
            <a:r>
              <a:rPr lang="ja-JP" altLang="en-US" sz="1600" dirty="0" smtClean="0">
                <a:solidFill>
                  <a:srgbClr val="000000"/>
                </a:solidFill>
              </a:rPr>
              <a:t>で　　　　　</a:t>
            </a:r>
            <a:endParaRPr lang="en-US" altLang="ja-JP" sz="1600" dirty="0" smtClean="0">
              <a:solidFill>
                <a:srgbClr val="000000"/>
              </a:solidFill>
            </a:endParaRPr>
          </a:p>
          <a:p>
            <a:pPr>
              <a:defRPr/>
            </a:pPr>
            <a:r>
              <a:rPr lang="ja-JP" altLang="en-US" sz="1600" dirty="0" smtClean="0">
                <a:solidFill>
                  <a:srgbClr val="000000"/>
                </a:solidFill>
              </a:rPr>
              <a:t>　　　きる</a:t>
            </a:r>
            <a:r>
              <a:rPr lang="ja-JP" altLang="en-US" sz="1600" dirty="0">
                <a:solidFill>
                  <a:srgbClr val="000000"/>
                </a:solidFill>
              </a:rPr>
              <a:t>よう訪問サービスを創設。</a:t>
            </a:r>
            <a:endParaRPr lang="en-US" altLang="ja-JP" sz="1600" dirty="0">
              <a:solidFill>
                <a:srgbClr val="000000"/>
              </a:solidFill>
            </a:endParaRPr>
          </a:p>
          <a:p>
            <a:pPr>
              <a:defRPr/>
            </a:pPr>
            <a:endParaRPr lang="en-US" altLang="ja-JP" sz="1600" dirty="0">
              <a:solidFill>
                <a:srgbClr val="000000"/>
              </a:solidFill>
            </a:endParaRPr>
          </a:p>
          <a:p>
            <a:pPr>
              <a:defRPr/>
            </a:pPr>
            <a:r>
              <a:rPr lang="ja-JP" altLang="en-US" sz="2400" dirty="0">
                <a:solidFill>
                  <a:srgbClr val="000000"/>
                </a:solidFill>
              </a:rPr>
              <a:t>■在園期間の延長措置の見直し</a:t>
            </a:r>
            <a:endParaRPr lang="en-US" altLang="ja-JP" sz="2400" dirty="0">
              <a:solidFill>
                <a:srgbClr val="000000"/>
              </a:solidFill>
            </a:endParaRPr>
          </a:p>
          <a:p>
            <a:pPr>
              <a:defRPr/>
            </a:pPr>
            <a:r>
              <a:rPr lang="ja-JP" altLang="en-US" sz="2800" dirty="0">
                <a:solidFill>
                  <a:srgbClr val="000000"/>
                </a:solidFill>
              </a:rPr>
              <a:t>　  </a:t>
            </a:r>
            <a:r>
              <a:rPr lang="ja-JP" altLang="en-US" sz="1600" dirty="0">
                <a:solidFill>
                  <a:srgbClr val="000000"/>
                </a:solidFill>
              </a:rPr>
              <a:t>１８歳以上の障害児施設入所者に対し自立支援法に基づく障害福祉サービスを提供し、年齢に応じた</a:t>
            </a:r>
            <a:endParaRPr lang="en-US" altLang="ja-JP" sz="1600" dirty="0">
              <a:solidFill>
                <a:srgbClr val="000000"/>
              </a:solidFill>
            </a:endParaRPr>
          </a:p>
          <a:p>
            <a:pPr>
              <a:defRPr/>
            </a:pPr>
            <a:r>
              <a:rPr lang="en-US" altLang="ja-JP" sz="1600" dirty="0">
                <a:solidFill>
                  <a:srgbClr val="000000"/>
                </a:solidFill>
              </a:rPr>
              <a:t>       </a:t>
            </a:r>
            <a:r>
              <a:rPr lang="en-US" altLang="ja-JP" sz="1600" dirty="0" smtClean="0">
                <a:solidFill>
                  <a:srgbClr val="000000"/>
                </a:solidFill>
              </a:rPr>
              <a:t> </a:t>
            </a:r>
            <a:r>
              <a:rPr lang="ja-JP" altLang="en-US" sz="1600" dirty="0">
                <a:solidFill>
                  <a:srgbClr val="000000"/>
                </a:solidFill>
              </a:rPr>
              <a:t>適切な支援を提供。　　　　　　　　　                 　　　　</a:t>
            </a:r>
            <a:r>
              <a:rPr lang="ja-JP" altLang="en-US" sz="1200" dirty="0">
                <a:solidFill>
                  <a:srgbClr val="000000"/>
                </a:solidFill>
              </a:rPr>
              <a:t>＊現に入所していた者が退所させられないようにする。</a:t>
            </a:r>
          </a:p>
        </p:txBody>
      </p:sp>
      <p:sp>
        <p:nvSpPr>
          <p:cNvPr id="7" name="角丸四角形 6"/>
          <p:cNvSpPr/>
          <p:nvPr/>
        </p:nvSpPr>
        <p:spPr>
          <a:xfrm>
            <a:off x="128593" y="765176"/>
            <a:ext cx="9777412" cy="863600"/>
          </a:xfrm>
          <a:prstGeom prst="roundRect">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2000" dirty="0">
                <a:solidFill>
                  <a:prstClr val="black"/>
                </a:solidFill>
              </a:rPr>
              <a:t>○　障害のある児童が身近な地域で適切な支援が受けられるようにするとともに、併せて、年齢や障害特性に応じた専門的な支援が提供されるよう質の確保を図る。</a:t>
            </a:r>
            <a:endParaRPr lang="en-US" altLang="ja-JP" sz="2000" dirty="0">
              <a:solidFill>
                <a:prstClr val="black"/>
              </a:solidFill>
            </a:endParaRPr>
          </a:p>
        </p:txBody>
      </p:sp>
      <p:sp>
        <p:nvSpPr>
          <p:cNvPr id="8" name="Rectangle 3"/>
          <p:cNvSpPr txBox="1">
            <a:spLocks noChangeArrowheads="1"/>
          </p:cNvSpPr>
          <p:nvPr/>
        </p:nvSpPr>
        <p:spPr>
          <a:xfrm>
            <a:off x="560515" y="143952"/>
            <a:ext cx="3672408" cy="621224"/>
          </a:xfrm>
          <a:prstGeom prst="rect">
            <a:avLst/>
          </a:prstGeom>
          <a:solidFill>
            <a:srgbClr val="D6ECEE"/>
          </a:solidFill>
          <a:ln w="25400">
            <a:solidFill>
              <a:schemeClr val="tx1"/>
            </a:solidFill>
          </a:ln>
        </p:spPr>
        <p:txBody>
          <a:bodyPr anchor="ctr" anchorCtr="0">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863909" fontAlgn="auto">
              <a:spcBef>
                <a:spcPts val="0"/>
              </a:spcBef>
              <a:spcAft>
                <a:spcPts val="0"/>
              </a:spcAft>
            </a:pPr>
            <a:r>
              <a:rPr lang="ja-JP" altLang="en-US" sz="2400" dirty="0"/>
              <a:t>障害児支援の強化</a:t>
            </a:r>
            <a:endParaRPr lang="ja-JP" altLang="en-US" sz="2400" dirty="0">
              <a:solidFill>
                <a:srgbClr val="000000"/>
              </a:solidFill>
              <a:latin typeface="Calibri"/>
            </a:endParaRP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solidFill>
                  <a:srgbClr val="000000"/>
                </a:solidFill>
              </a:rPr>
              <a:pPr>
                <a:defRPr/>
              </a:pPr>
              <a:t>11</a:t>
            </a:fld>
            <a:endParaRPr lang="en-US" altLang="ja-JP">
              <a:solidFill>
                <a:srgbClr val="000000"/>
              </a:solidFill>
            </a:endParaRPr>
          </a:p>
        </p:txBody>
      </p:sp>
    </p:spTree>
    <p:extLst>
      <p:ext uri="{BB962C8B-B14F-4D97-AF65-F5344CB8AC3E}">
        <p14:creationId xmlns:p14="http://schemas.microsoft.com/office/powerpoint/2010/main" val="201878418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82887" y="764705"/>
            <a:ext cx="9682427" cy="1080119"/>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eaLnBrk="0" hangingPunct="0">
              <a:defRPr/>
            </a:pPr>
            <a:r>
              <a:rPr lang="ja-JP" altLang="en-US" sz="1600" dirty="0" smtClean="0">
                <a:solidFill>
                  <a:srgbClr val="1F497D">
                    <a:lumMod val="75000"/>
                  </a:srgbClr>
                </a:solidFill>
                <a:latin typeface="HGPｺﾞｼｯｸM" pitchFamily="50" charset="-128"/>
                <a:ea typeface="HGPｺﾞｼｯｸM" pitchFamily="50" charset="-128"/>
              </a:rPr>
              <a:t>　共同生活を行う住居でのケアが柔軟にできるよう、共同生活介護（ケアホーム）を共同生活援助</a:t>
            </a:r>
            <a:endParaRPr lang="en-US" altLang="ja-JP" sz="1600" dirty="0" smtClean="0">
              <a:solidFill>
                <a:srgbClr val="1F497D">
                  <a:lumMod val="75000"/>
                </a:srgbClr>
              </a:solidFill>
              <a:latin typeface="HGPｺﾞｼｯｸM" pitchFamily="50" charset="-128"/>
              <a:ea typeface="HGPｺﾞｼｯｸM" pitchFamily="50" charset="-128"/>
            </a:endParaRPr>
          </a:p>
          <a:p>
            <a:pPr indent="165100" eaLnBrk="0" hangingPunct="0">
              <a:defRPr/>
            </a:pPr>
            <a:r>
              <a:rPr lang="en-US" altLang="ja-JP" sz="1600" dirty="0" smtClean="0">
                <a:solidFill>
                  <a:srgbClr val="1F497D">
                    <a:lumMod val="75000"/>
                  </a:srgbClr>
                </a:solidFill>
                <a:latin typeface="HGPｺﾞｼｯｸM" pitchFamily="50" charset="-128"/>
                <a:ea typeface="HGPｺﾞｼｯｸM" pitchFamily="50" charset="-128"/>
              </a:rPr>
              <a:t>(</a:t>
            </a:r>
            <a:r>
              <a:rPr lang="ja-JP" altLang="en-US" sz="1600" dirty="0" smtClean="0">
                <a:solidFill>
                  <a:srgbClr val="1F497D">
                    <a:lumMod val="75000"/>
                  </a:srgbClr>
                </a:solidFill>
                <a:latin typeface="HGPｺﾞｼｯｸM" pitchFamily="50" charset="-128"/>
                <a:ea typeface="HGPｺﾞｼｯｸM" pitchFamily="50" charset="-128"/>
              </a:rPr>
              <a:t>グループホーム）に統合。　　　　　　　　　　　　　　　　　　　　　　　　　　　　　　　　　　　　</a:t>
            </a:r>
            <a:r>
              <a:rPr lang="en-US" altLang="ja-JP" sz="1600" dirty="0" smtClean="0">
                <a:solidFill>
                  <a:srgbClr val="1F497D">
                    <a:lumMod val="75000"/>
                  </a:srgbClr>
                </a:solidFill>
                <a:latin typeface="HGPｺﾞｼｯｸM" pitchFamily="50" charset="-128"/>
                <a:ea typeface="HGPｺﾞｼｯｸM" pitchFamily="50" charset="-128"/>
              </a:rPr>
              <a:t>【</a:t>
            </a:r>
            <a:r>
              <a:rPr lang="ja-JP" altLang="en-US" sz="1600" dirty="0" smtClean="0">
                <a:solidFill>
                  <a:srgbClr val="1F497D">
                    <a:lumMod val="75000"/>
                  </a:srgbClr>
                </a:solidFill>
                <a:latin typeface="HGPｺﾞｼｯｸM" pitchFamily="50" charset="-128"/>
                <a:ea typeface="HGPｺﾞｼｯｸM" pitchFamily="50" charset="-128"/>
              </a:rPr>
              <a:t>平成２６年４月１日施行</a:t>
            </a:r>
            <a:r>
              <a:rPr lang="en-US" altLang="ja-JP" sz="1600" dirty="0" smtClean="0">
                <a:solidFill>
                  <a:srgbClr val="1F497D">
                    <a:lumMod val="75000"/>
                  </a:srgbClr>
                </a:solidFill>
                <a:latin typeface="HGPｺﾞｼｯｸM" pitchFamily="50" charset="-128"/>
                <a:ea typeface="HGPｺﾞｼｯｸM" pitchFamily="50" charset="-128"/>
              </a:rPr>
              <a:t>】</a:t>
            </a:r>
          </a:p>
          <a:p>
            <a:pPr indent="165100" eaLnBrk="0" hangingPunct="0">
              <a:defRPr/>
            </a:pPr>
            <a:endParaRPr lang="en-US" altLang="ja-JP" sz="1200" dirty="0" smtClean="0">
              <a:solidFill>
                <a:srgbClr val="1F497D">
                  <a:lumMod val="75000"/>
                </a:srgbClr>
              </a:solidFill>
              <a:latin typeface="HGPｺﾞｼｯｸM" pitchFamily="50" charset="-128"/>
              <a:ea typeface="HGPｺﾞｼｯｸM" pitchFamily="50" charset="-128"/>
            </a:endParaRPr>
          </a:p>
          <a:p>
            <a:pPr indent="165100" eaLnBrk="0" hangingPunct="0">
              <a:defRPr/>
            </a:pPr>
            <a:r>
              <a:rPr lang="ja-JP" altLang="en-US" sz="1600" dirty="0" smtClean="0">
                <a:solidFill>
                  <a:srgbClr val="1F497D">
                    <a:lumMod val="75000"/>
                  </a:srgbClr>
                </a:solidFill>
                <a:latin typeface="HGPｺﾞｼｯｸM" pitchFamily="50" charset="-128"/>
                <a:ea typeface="HGPｺﾞｼｯｸM" pitchFamily="50" charset="-128"/>
              </a:rPr>
              <a:t>　　障害者の地域移行</a:t>
            </a:r>
            <a:r>
              <a:rPr lang="ja-JP" altLang="en-US" sz="1600" dirty="0">
                <a:solidFill>
                  <a:srgbClr val="1F497D">
                    <a:lumMod val="75000"/>
                  </a:srgbClr>
                </a:solidFill>
                <a:latin typeface="HGPｺﾞｼｯｸM" pitchFamily="50" charset="-128"/>
                <a:ea typeface="HGPｺﾞｼｯｸM" pitchFamily="50" charset="-128"/>
              </a:rPr>
              <a:t>を促進するため</a:t>
            </a:r>
            <a:r>
              <a:rPr lang="ja-JP" altLang="en-US" sz="1600" dirty="0" smtClean="0">
                <a:solidFill>
                  <a:srgbClr val="1F497D">
                    <a:lumMod val="75000"/>
                  </a:srgbClr>
                </a:solidFill>
                <a:latin typeface="HGPｺﾞｼｯｸM" pitchFamily="50" charset="-128"/>
                <a:ea typeface="HGPｺﾞｼｯｸM" pitchFamily="50" charset="-128"/>
              </a:rPr>
              <a:t>に、地域生活の基盤となる住まい</a:t>
            </a:r>
            <a:r>
              <a:rPr lang="ja-JP" altLang="en-US" sz="1600" dirty="0">
                <a:solidFill>
                  <a:srgbClr val="1F497D">
                    <a:lumMod val="75000"/>
                  </a:srgbClr>
                </a:solidFill>
                <a:latin typeface="HGPｺﾞｼｯｸM" pitchFamily="50" charset="-128"/>
                <a:ea typeface="HGPｺﾞｼｯｸM" pitchFamily="50" charset="-128"/>
              </a:rPr>
              <a:t>の</a:t>
            </a:r>
            <a:r>
              <a:rPr lang="ja-JP" altLang="en-US" sz="1600" dirty="0" smtClean="0">
                <a:solidFill>
                  <a:srgbClr val="1F497D">
                    <a:lumMod val="75000"/>
                  </a:srgbClr>
                </a:solidFill>
                <a:latin typeface="HGPｺﾞｼｯｸM" pitchFamily="50" charset="-128"/>
                <a:ea typeface="HGPｺﾞｼｯｸM" pitchFamily="50" charset="-128"/>
              </a:rPr>
              <a:t>場の確保を促進。</a:t>
            </a:r>
            <a:endParaRPr lang="en-US" altLang="ja-JP" sz="1600" dirty="0">
              <a:solidFill>
                <a:srgbClr val="1F497D">
                  <a:lumMod val="75000"/>
                </a:srgbClr>
              </a:solidFill>
              <a:latin typeface="HGPｺﾞｼｯｸM" pitchFamily="50" charset="-128"/>
              <a:ea typeface="HGPｺﾞｼｯｸM" pitchFamily="50" charset="-128"/>
            </a:endParaRPr>
          </a:p>
        </p:txBody>
      </p:sp>
      <p:sp>
        <p:nvSpPr>
          <p:cNvPr id="19" name="角丸四角形 18"/>
          <p:cNvSpPr/>
          <p:nvPr/>
        </p:nvSpPr>
        <p:spPr>
          <a:xfrm>
            <a:off x="194480" y="1988840"/>
            <a:ext cx="9517057" cy="3096344"/>
          </a:xfrm>
          <a:prstGeom prst="roundRect">
            <a:avLst>
              <a:gd name="adj" fmla="val 12866"/>
            </a:avLst>
          </a:prstGeom>
          <a:solidFill>
            <a:schemeClr val="accent1">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228" tIns="33614" rIns="67228" bIns="33614" spcCol="0" rtlCol="0" anchor="t"/>
          <a:lstStyle/>
          <a:p>
            <a:r>
              <a:rPr lang="en-US" altLang="ja-JP" sz="1100" b="1" dirty="0" smtClean="0">
                <a:solidFill>
                  <a:srgbClr val="4F81BD">
                    <a:lumMod val="50000"/>
                  </a:srgbClr>
                </a:solidFill>
                <a:latin typeface="メイリオ" pitchFamily="50" charset="-128"/>
                <a:ea typeface="メイリオ" pitchFamily="50" charset="-128"/>
              </a:rPr>
              <a:t>《</a:t>
            </a:r>
            <a:r>
              <a:rPr lang="ja-JP" altLang="en-US" sz="1100" b="1" dirty="0" smtClean="0">
                <a:solidFill>
                  <a:srgbClr val="4F81BD">
                    <a:lumMod val="50000"/>
                  </a:srgbClr>
                </a:solidFill>
                <a:latin typeface="メイリオ" pitchFamily="50" charset="-128"/>
                <a:ea typeface="メイリオ" pitchFamily="50" charset="-128"/>
              </a:rPr>
              <a:t>背景</a:t>
            </a:r>
            <a:r>
              <a:rPr lang="en-US" altLang="ja-JP" sz="1100" b="1" dirty="0" smtClean="0">
                <a:solidFill>
                  <a:srgbClr val="4F81BD">
                    <a:lumMod val="50000"/>
                  </a:srgbClr>
                </a:solidFill>
                <a:latin typeface="メイリオ" pitchFamily="50" charset="-128"/>
                <a:ea typeface="メイリオ" pitchFamily="50" charset="-128"/>
              </a:rPr>
              <a:t>》</a:t>
            </a:r>
          </a:p>
          <a:p>
            <a:r>
              <a:rPr lang="ja-JP" altLang="en-US" sz="1100" dirty="0" smtClean="0">
                <a:solidFill>
                  <a:srgbClr val="4F81BD">
                    <a:lumMod val="50000"/>
                  </a:srgbClr>
                </a:solidFill>
                <a:latin typeface="メイリオ" pitchFamily="50" charset="-128"/>
                <a:ea typeface="メイリオ" pitchFamily="50" charset="-128"/>
              </a:rPr>
              <a:t>★  今後、障害者の高齢化・重度化が進むことを背景として、介護が必要な障害者のグループホームの新規入居や、グループホーム</a:t>
            </a:r>
            <a:endParaRPr lang="en-US" altLang="ja-JP" sz="1100" dirty="0" smtClean="0">
              <a:solidFill>
                <a:srgbClr val="4F81BD">
                  <a:lumMod val="50000"/>
                </a:srgbClr>
              </a:solidFill>
              <a:latin typeface="メイリオ" pitchFamily="50" charset="-128"/>
              <a:ea typeface="メイリオ" pitchFamily="50" charset="-128"/>
            </a:endParaRPr>
          </a:p>
          <a:p>
            <a:r>
              <a:rPr lang="ja-JP" altLang="en-US" sz="1100" dirty="0" smtClean="0">
                <a:solidFill>
                  <a:srgbClr val="4F81BD">
                    <a:lumMod val="50000"/>
                  </a:srgbClr>
                </a:solidFill>
                <a:latin typeface="メイリオ" pitchFamily="50" charset="-128"/>
                <a:ea typeface="メイリオ" pitchFamily="50" charset="-128"/>
              </a:rPr>
              <a:t>　  入居後に介護が必要となるケースが増加することが見込まれる。</a:t>
            </a:r>
            <a:endParaRPr lang="en-US" altLang="ja-JP" sz="1100" dirty="0" smtClean="0">
              <a:solidFill>
                <a:srgbClr val="4F81BD">
                  <a:lumMod val="50000"/>
                </a:srgbClr>
              </a:solidFill>
              <a:latin typeface="メイリオ" pitchFamily="50" charset="-128"/>
              <a:ea typeface="メイリオ" pitchFamily="50" charset="-128"/>
            </a:endParaRPr>
          </a:p>
          <a:p>
            <a:r>
              <a:rPr lang="ja-JP" altLang="en-US" sz="1100" dirty="0" smtClean="0">
                <a:solidFill>
                  <a:srgbClr val="4F81BD">
                    <a:lumMod val="50000"/>
                  </a:srgbClr>
                </a:solidFill>
                <a:latin typeface="メイリオ" pitchFamily="50" charset="-128"/>
                <a:ea typeface="メイリオ" pitchFamily="50" charset="-128"/>
              </a:rPr>
              <a:t>★  現行、介護が必要な人と必要のない人を一緒に受け入れる場合、グループホーム、ケアホームの２つの類型の事業所指定が必要。</a:t>
            </a:r>
            <a:endParaRPr lang="en-US" altLang="ja-JP" sz="1100" dirty="0" smtClean="0">
              <a:solidFill>
                <a:srgbClr val="4F81BD">
                  <a:lumMod val="50000"/>
                </a:srgbClr>
              </a:solidFill>
              <a:latin typeface="メイリオ" pitchFamily="50" charset="-128"/>
              <a:ea typeface="メイリオ" pitchFamily="50" charset="-128"/>
            </a:endParaRPr>
          </a:p>
          <a:p>
            <a:r>
              <a:rPr lang="ja-JP" altLang="en-US" sz="1100" dirty="0" smtClean="0">
                <a:solidFill>
                  <a:srgbClr val="4F81BD">
                    <a:lumMod val="50000"/>
                  </a:srgbClr>
                </a:solidFill>
                <a:latin typeface="メイリオ" pitchFamily="50" charset="-128"/>
                <a:ea typeface="メイリオ" pitchFamily="50" charset="-128"/>
              </a:rPr>
              <a:t>★  現にグループホーム・ケアホーム一体型の事業所が半数以上。</a:t>
            </a:r>
            <a:endParaRPr lang="en-US" altLang="ja-JP" sz="1100" dirty="0" smtClean="0">
              <a:solidFill>
                <a:srgbClr val="4F81BD">
                  <a:lumMod val="50000"/>
                </a:srgbClr>
              </a:solidFill>
              <a:latin typeface="メイリオ" pitchFamily="50" charset="-128"/>
              <a:ea typeface="メイリオ" pitchFamily="50" charset="-128"/>
            </a:endParaRPr>
          </a:p>
          <a:p>
            <a:pPr>
              <a:lnSpc>
                <a:spcPts val="100"/>
              </a:lnSpc>
            </a:pPr>
            <a:r>
              <a:rPr lang="ja-JP" altLang="en-US" sz="1100" dirty="0" smtClean="0">
                <a:solidFill>
                  <a:srgbClr val="4F81BD">
                    <a:lumMod val="50000"/>
                  </a:srgbClr>
                </a:solidFill>
                <a:latin typeface="メイリオ" pitchFamily="50" charset="-128"/>
                <a:ea typeface="メイリオ" pitchFamily="50" charset="-128"/>
              </a:rPr>
              <a:t>　　</a:t>
            </a:r>
            <a:endParaRPr lang="en-US" altLang="ja-JP" sz="1100" dirty="0" smtClean="0">
              <a:solidFill>
                <a:srgbClr val="4F81BD">
                  <a:lumMod val="50000"/>
                </a:srgbClr>
              </a:solidFill>
              <a:latin typeface="メイリオ" pitchFamily="50" charset="-128"/>
              <a:ea typeface="メイリオ" pitchFamily="50" charset="-128"/>
            </a:endParaRPr>
          </a:p>
          <a:p>
            <a:pPr>
              <a:lnSpc>
                <a:spcPts val="700"/>
              </a:lnSpc>
            </a:pPr>
            <a:endParaRPr lang="en-US" altLang="ja-JP" sz="1100" dirty="0" smtClean="0">
              <a:solidFill>
                <a:srgbClr val="4F81BD">
                  <a:lumMod val="50000"/>
                </a:srgbClr>
              </a:solidFill>
              <a:latin typeface="メイリオ" pitchFamily="50" charset="-128"/>
              <a:ea typeface="メイリオ" pitchFamily="50" charset="-128"/>
            </a:endParaRPr>
          </a:p>
          <a:p>
            <a:r>
              <a:rPr lang="ja-JP" altLang="en-US" sz="1100" dirty="0" smtClean="0">
                <a:solidFill>
                  <a:srgbClr val="4F81BD">
                    <a:lumMod val="50000"/>
                  </a:srgbClr>
                </a:solidFill>
                <a:latin typeface="メイリオ" pitchFamily="50" charset="-128"/>
                <a:ea typeface="メイリオ" pitchFamily="50" charset="-128"/>
              </a:rPr>
              <a:t>　</a:t>
            </a:r>
            <a:endParaRPr lang="en-US" altLang="ja-JP" sz="1100" dirty="0" smtClean="0">
              <a:solidFill>
                <a:srgbClr val="4F81BD">
                  <a:lumMod val="50000"/>
                </a:srgbClr>
              </a:solidFill>
              <a:latin typeface="メイリオ" pitchFamily="50" charset="-128"/>
              <a:ea typeface="メイリオ" pitchFamily="50" charset="-128"/>
            </a:endParaRPr>
          </a:p>
          <a:p>
            <a:endParaRPr lang="en-US" altLang="ja-JP" sz="1100" dirty="0" smtClean="0">
              <a:solidFill>
                <a:srgbClr val="4F81BD">
                  <a:lumMod val="50000"/>
                </a:srgbClr>
              </a:solidFill>
              <a:latin typeface="メイリオ" pitchFamily="50" charset="-128"/>
              <a:ea typeface="メイリオ" pitchFamily="50" charset="-128"/>
            </a:endParaRPr>
          </a:p>
          <a:p>
            <a:r>
              <a:rPr lang="ja-JP" altLang="en-US" sz="1100" dirty="0" smtClean="0">
                <a:solidFill>
                  <a:srgbClr val="4F81BD">
                    <a:lumMod val="50000"/>
                  </a:srgbClr>
                </a:solidFill>
                <a:latin typeface="HGS創英角ｺﾞｼｯｸUB" pitchFamily="50" charset="-128"/>
                <a:ea typeface="HGS創英角ｺﾞｼｯｸUB" pitchFamily="50" charset="-128"/>
              </a:rPr>
              <a:t>　</a:t>
            </a:r>
            <a:endParaRPr lang="en-US" altLang="ja-JP" sz="1100" dirty="0" smtClean="0">
              <a:solidFill>
                <a:srgbClr val="4F81BD">
                  <a:lumMod val="50000"/>
                </a:srgbClr>
              </a:solidFill>
              <a:latin typeface="HGS創英角ｺﾞｼｯｸUB" pitchFamily="50" charset="-128"/>
              <a:ea typeface="HGS創英角ｺﾞｼｯｸUB" pitchFamily="50" charset="-128"/>
            </a:endParaRPr>
          </a:p>
          <a:p>
            <a:endParaRPr lang="en-US" altLang="ja-JP" sz="1100" dirty="0" smtClean="0">
              <a:solidFill>
                <a:srgbClr val="4F81BD">
                  <a:lumMod val="50000"/>
                </a:srgbClr>
              </a:solidFill>
              <a:latin typeface="HGS創英角ｺﾞｼｯｸUB" pitchFamily="50" charset="-128"/>
              <a:ea typeface="HGS創英角ｺﾞｼｯｸUB" pitchFamily="50" charset="-128"/>
            </a:endParaRPr>
          </a:p>
          <a:p>
            <a:pPr>
              <a:lnSpc>
                <a:spcPts val="800"/>
              </a:lnSpc>
            </a:pPr>
            <a:r>
              <a:rPr lang="ja-JP" altLang="en-US" sz="1100" dirty="0" smtClean="0">
                <a:solidFill>
                  <a:srgbClr val="4F81BD">
                    <a:lumMod val="50000"/>
                  </a:srgbClr>
                </a:solidFill>
                <a:latin typeface="HGS創英角ｺﾞｼｯｸUB" pitchFamily="50" charset="-128"/>
                <a:ea typeface="HGS創英角ｺﾞｼｯｸUB" pitchFamily="50" charset="-128"/>
              </a:rPr>
              <a:t>　</a:t>
            </a:r>
            <a:endParaRPr lang="en-US" altLang="ja-JP" sz="1100" dirty="0" smtClean="0">
              <a:solidFill>
                <a:srgbClr val="4F81BD">
                  <a:lumMod val="50000"/>
                </a:srgbClr>
              </a:solidFill>
              <a:latin typeface="HGS創英角ｺﾞｼｯｸUB" pitchFamily="50" charset="-128"/>
              <a:ea typeface="HGS創英角ｺﾞｼｯｸUB" pitchFamily="50" charset="-128"/>
            </a:endParaRPr>
          </a:p>
          <a:p>
            <a:r>
              <a:rPr lang="ja-JP" altLang="en-US" sz="1100" dirty="0" smtClean="0">
                <a:solidFill>
                  <a:srgbClr val="4F81BD">
                    <a:lumMod val="50000"/>
                  </a:srgbClr>
                </a:solidFill>
                <a:latin typeface="HGS創英角ｺﾞｼｯｸUB" pitchFamily="50" charset="-128"/>
                <a:ea typeface="HGS創英角ｺﾞｼｯｸUB" pitchFamily="50" charset="-128"/>
              </a:rPr>
              <a:t>　　</a:t>
            </a:r>
            <a:endParaRPr lang="en-US" altLang="ja-JP" sz="1100" dirty="0">
              <a:solidFill>
                <a:srgbClr val="4F81BD">
                  <a:lumMod val="50000"/>
                </a:srgbClr>
              </a:solidFill>
              <a:latin typeface="HGS創英角ｺﾞｼｯｸUB" pitchFamily="50" charset="-128"/>
              <a:ea typeface="HGS創英角ｺﾞｼｯｸUB" pitchFamily="50" charset="-128"/>
            </a:endParaRPr>
          </a:p>
        </p:txBody>
      </p:sp>
      <p:sp>
        <p:nvSpPr>
          <p:cNvPr id="106" name="テキスト ボックス 105"/>
          <p:cNvSpPr txBox="1"/>
          <p:nvPr/>
        </p:nvSpPr>
        <p:spPr>
          <a:xfrm>
            <a:off x="-39555" y="-27384"/>
            <a:ext cx="9906000" cy="792824"/>
          </a:xfrm>
          <a:prstGeom prst="bevel">
            <a:avLst/>
          </a:prstGeom>
          <a:noFill/>
          <a:ln>
            <a:noFill/>
          </a:ln>
        </p:spPr>
        <p:txBody>
          <a:bodyPr wrap="none" lIns="0" tIns="0" rIns="0" bIns="0" rtlCol="0" anchor="ctr">
            <a:noAutofit/>
          </a:bodyPr>
          <a:lstStyle/>
          <a:p>
            <a:pPr algn="ctr" defTabSz="867371"/>
            <a:r>
              <a:rPr lang="ja-JP" altLang="en-US" sz="2400" dirty="0" smtClean="0">
                <a:solidFill>
                  <a:srgbClr val="1F497D">
                    <a:lumMod val="75000"/>
                  </a:srgbClr>
                </a:solidFill>
                <a:ea typeface="ＤＨＰ特太ゴシック体" pitchFamily="2" charset="-128"/>
              </a:rPr>
              <a:t>障害者に対する支援（</a:t>
            </a:r>
            <a:r>
              <a:rPr lang="ja-JP" altLang="en-US" sz="2400" dirty="0" smtClean="0">
                <a:solidFill>
                  <a:srgbClr val="1F497D">
                    <a:lumMod val="75000"/>
                  </a:srgbClr>
                </a:solidFill>
                <a:latin typeface="HGｺﾞｼｯｸM"/>
                <a:ea typeface="HGｺﾞｼｯｸM"/>
              </a:rPr>
              <a:t>②</a:t>
            </a:r>
            <a:r>
              <a:rPr lang="ja-JP" altLang="en-US" sz="2400" dirty="0" smtClean="0">
                <a:solidFill>
                  <a:srgbClr val="1F497D">
                    <a:lumMod val="75000"/>
                  </a:srgbClr>
                </a:solidFill>
                <a:ea typeface="ＤＨＰ特太ゴシック体" pitchFamily="2" charset="-128"/>
              </a:rPr>
              <a:t>共同生活介護の共同生活援助への一元化）</a:t>
            </a:r>
            <a:endParaRPr lang="en-US" altLang="ja-JP" sz="2400" dirty="0" smtClean="0">
              <a:solidFill>
                <a:srgbClr val="1F497D">
                  <a:lumMod val="75000"/>
                </a:srgbClr>
              </a:solidFill>
              <a:ea typeface="ＤＨＰ特太ゴシック体" pitchFamily="2" charset="-128"/>
            </a:endParaRPr>
          </a:p>
          <a:p>
            <a:pPr algn="ctr" defTabSz="867371"/>
            <a:r>
              <a:rPr lang="ja-JP" altLang="en-US" sz="1400" dirty="0" smtClean="0">
                <a:solidFill>
                  <a:srgbClr val="1F497D">
                    <a:lumMod val="75000"/>
                  </a:srgbClr>
                </a:solidFill>
                <a:latin typeface="HGｺﾞｼｯｸM" pitchFamily="49" charset="-128"/>
                <a:ea typeface="HGｺﾞｼｯｸM" pitchFamily="49" charset="-128"/>
              </a:rPr>
              <a:t>　　　　　　</a:t>
            </a:r>
            <a:endParaRPr lang="ja-JP" altLang="en-US" sz="1400" dirty="0">
              <a:solidFill>
                <a:srgbClr val="1F497D">
                  <a:lumMod val="75000"/>
                </a:srgbClr>
              </a:solidFill>
              <a:latin typeface="HGｺﾞｼｯｸM" pitchFamily="49" charset="-128"/>
              <a:ea typeface="HGｺﾞｼｯｸM" pitchFamily="49" charset="-128"/>
            </a:endParaRPr>
          </a:p>
        </p:txBody>
      </p:sp>
      <p:sp>
        <p:nvSpPr>
          <p:cNvPr id="33" name="角丸四角形 32"/>
          <p:cNvSpPr/>
          <p:nvPr/>
        </p:nvSpPr>
        <p:spPr>
          <a:xfrm>
            <a:off x="109319" y="5589349"/>
            <a:ext cx="4796983" cy="1229253"/>
          </a:xfrm>
          <a:prstGeom prst="roundRect">
            <a:avLst/>
          </a:prstGeom>
          <a:solidFill>
            <a:schemeClr val="accent1">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228" tIns="33614" rIns="67228" bIns="33614" spcCol="0" rtlCol="0" anchor="ctr"/>
          <a:lstStyle/>
          <a:p>
            <a:endParaRPr lang="en-US" altLang="ja-JP" sz="1100" dirty="0" smtClean="0">
              <a:solidFill>
                <a:srgbClr val="1F497D">
                  <a:lumMod val="75000"/>
                </a:srgbClr>
              </a:solidFill>
              <a:latin typeface="メイリオ" pitchFamily="50" charset="-128"/>
              <a:ea typeface="メイリオ" pitchFamily="50" charset="-128"/>
            </a:endParaRPr>
          </a:p>
          <a:p>
            <a:r>
              <a:rPr lang="ja-JP" altLang="en-US" sz="1100" dirty="0" smtClean="0">
                <a:solidFill>
                  <a:srgbClr val="1F497D">
                    <a:lumMod val="75000"/>
                  </a:srgbClr>
                </a:solidFill>
                <a:latin typeface="メイリオ" pitchFamily="50" charset="-128"/>
                <a:ea typeface="メイリオ" pitchFamily="50" charset="-128"/>
              </a:rPr>
              <a:t>　　個々の利用者の状態像に応じて柔軟かつ効率的なサービス提</a:t>
            </a:r>
            <a:endParaRPr lang="en-US" altLang="ja-JP" sz="1100" dirty="0" smtClean="0">
              <a:solidFill>
                <a:srgbClr val="1F497D">
                  <a:lumMod val="75000"/>
                </a:srgbClr>
              </a:solidFill>
              <a:latin typeface="メイリオ" pitchFamily="50" charset="-128"/>
              <a:ea typeface="メイリオ" pitchFamily="50" charset="-128"/>
            </a:endParaRPr>
          </a:p>
          <a:p>
            <a:r>
              <a:rPr lang="ja-JP" altLang="en-US" sz="1100" dirty="0" smtClean="0">
                <a:solidFill>
                  <a:srgbClr val="1F497D">
                    <a:lumMod val="75000"/>
                  </a:srgbClr>
                </a:solidFill>
                <a:latin typeface="メイリオ" pitchFamily="50" charset="-128"/>
                <a:ea typeface="メイリオ" pitchFamily="50" charset="-128"/>
              </a:rPr>
              <a:t>　供が可能となるよう、グループホームの新たな支援形態の</a:t>
            </a:r>
            <a:r>
              <a:rPr lang="en-US" altLang="ja-JP" sz="1100" dirty="0" smtClean="0">
                <a:solidFill>
                  <a:srgbClr val="1F497D">
                    <a:lumMod val="75000"/>
                  </a:srgbClr>
                </a:solidFill>
                <a:latin typeface="メイリオ" pitchFamily="50" charset="-128"/>
                <a:ea typeface="メイリオ" pitchFamily="50" charset="-128"/>
              </a:rPr>
              <a:t>1</a:t>
            </a:r>
            <a:r>
              <a:rPr lang="ja-JP" altLang="en-US" sz="1100" dirty="0" smtClean="0">
                <a:solidFill>
                  <a:srgbClr val="1F497D">
                    <a:lumMod val="75000"/>
                  </a:srgbClr>
                </a:solidFill>
                <a:latin typeface="メイリオ" pitchFamily="50" charset="-128"/>
                <a:ea typeface="メイリオ" pitchFamily="50" charset="-128"/>
              </a:rPr>
              <a:t>つ</a:t>
            </a:r>
            <a:endParaRPr lang="en-US" altLang="ja-JP" sz="1100" dirty="0" smtClean="0">
              <a:solidFill>
                <a:srgbClr val="1F497D">
                  <a:lumMod val="75000"/>
                </a:srgbClr>
              </a:solidFill>
              <a:latin typeface="メイリオ" pitchFamily="50" charset="-128"/>
              <a:ea typeface="メイリオ" pitchFamily="50" charset="-128"/>
            </a:endParaRPr>
          </a:p>
          <a:p>
            <a:r>
              <a:rPr lang="ja-JP" altLang="en-US" sz="1100" dirty="0" smtClean="0">
                <a:solidFill>
                  <a:srgbClr val="1F497D">
                    <a:lumMod val="75000"/>
                  </a:srgbClr>
                </a:solidFill>
                <a:latin typeface="メイリオ" pitchFamily="50" charset="-128"/>
                <a:ea typeface="メイリオ" pitchFamily="50" charset="-128"/>
              </a:rPr>
              <a:t>　として、</a:t>
            </a:r>
            <a:r>
              <a:rPr lang="ja-JP" altLang="en-US" sz="1100" b="1" u="sng" dirty="0" smtClean="0">
                <a:solidFill>
                  <a:srgbClr val="1F497D">
                    <a:lumMod val="75000"/>
                  </a:srgbClr>
                </a:solidFill>
                <a:latin typeface="メイリオ" pitchFamily="50" charset="-128"/>
                <a:ea typeface="メイリオ" pitchFamily="50" charset="-128"/>
              </a:rPr>
              <a:t>外部の居宅介護事業者と連携すること等により利用者</a:t>
            </a:r>
            <a:endParaRPr lang="en-US" altLang="ja-JP" sz="1100" b="1" u="sng" dirty="0" smtClean="0">
              <a:solidFill>
                <a:srgbClr val="1F497D">
                  <a:lumMod val="75000"/>
                </a:srgbClr>
              </a:solidFill>
              <a:latin typeface="メイリオ" pitchFamily="50" charset="-128"/>
              <a:ea typeface="メイリオ" pitchFamily="50" charset="-128"/>
            </a:endParaRPr>
          </a:p>
          <a:p>
            <a:r>
              <a:rPr lang="ja-JP" altLang="en-US" sz="1100" b="1" dirty="0" smtClean="0">
                <a:solidFill>
                  <a:srgbClr val="1F497D">
                    <a:lumMod val="75000"/>
                  </a:srgbClr>
                </a:solidFill>
                <a:latin typeface="メイリオ" pitchFamily="50" charset="-128"/>
                <a:ea typeface="メイリオ" pitchFamily="50" charset="-128"/>
              </a:rPr>
              <a:t>　</a:t>
            </a:r>
            <a:r>
              <a:rPr lang="ja-JP" altLang="en-US" sz="1100" b="1" u="sng" dirty="0" smtClean="0">
                <a:solidFill>
                  <a:srgbClr val="1F497D">
                    <a:lumMod val="75000"/>
                  </a:srgbClr>
                </a:solidFill>
                <a:latin typeface="メイリオ" pitchFamily="50" charset="-128"/>
                <a:ea typeface="メイリオ" pitchFamily="50" charset="-128"/>
              </a:rPr>
              <a:t>の状態に応じた柔軟なサービス提供</a:t>
            </a:r>
            <a:r>
              <a:rPr lang="ja-JP" altLang="en-US" sz="1100" b="1" u="sng" smtClean="0">
                <a:solidFill>
                  <a:srgbClr val="1F497D">
                    <a:lumMod val="75000"/>
                  </a:srgbClr>
                </a:solidFill>
                <a:latin typeface="メイリオ" pitchFamily="50" charset="-128"/>
                <a:ea typeface="メイリオ" pitchFamily="50" charset="-128"/>
              </a:rPr>
              <a:t>を行う事業所形態</a:t>
            </a:r>
            <a:r>
              <a:rPr lang="ja-JP" altLang="en-US" sz="1100" dirty="0" smtClean="0">
                <a:solidFill>
                  <a:srgbClr val="1F497D">
                    <a:lumMod val="75000"/>
                  </a:srgbClr>
                </a:solidFill>
                <a:latin typeface="メイリオ" pitchFamily="50" charset="-128"/>
                <a:ea typeface="メイリオ" pitchFamily="50" charset="-128"/>
              </a:rPr>
              <a:t>を創設。</a:t>
            </a:r>
            <a:endParaRPr lang="en-US" altLang="ja-JP" sz="1100" dirty="0" smtClean="0">
              <a:solidFill>
                <a:srgbClr val="1F497D">
                  <a:lumMod val="75000"/>
                </a:srgbClr>
              </a:solidFill>
              <a:latin typeface="メイリオ" pitchFamily="50" charset="-128"/>
              <a:ea typeface="メイリオ" pitchFamily="50" charset="-128"/>
            </a:endParaRPr>
          </a:p>
        </p:txBody>
      </p:sp>
      <p:sp>
        <p:nvSpPr>
          <p:cNvPr id="23" name="下矢印 22"/>
          <p:cNvSpPr/>
          <p:nvPr/>
        </p:nvSpPr>
        <p:spPr>
          <a:xfrm>
            <a:off x="3916703" y="2971194"/>
            <a:ext cx="2262251" cy="308524"/>
          </a:xfrm>
          <a:prstGeom prst="downArrow">
            <a:avLst/>
          </a:prstGeom>
          <a:gradFill flip="none" rotWithShape="1">
            <a:gsLst>
              <a:gs pos="0">
                <a:schemeClr val="bg1"/>
              </a:gs>
              <a:gs pos="88000">
                <a:srgbClr val="FFFF66"/>
              </a:gs>
              <a:gs pos="100000">
                <a:srgbClr val="FFFF66"/>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7" name="角丸四角形 26"/>
          <p:cNvSpPr/>
          <p:nvPr/>
        </p:nvSpPr>
        <p:spPr>
          <a:xfrm>
            <a:off x="416498" y="5445224"/>
            <a:ext cx="4212468" cy="360040"/>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algn="ctr" eaLnBrk="0" hangingPunct="0">
              <a:defRPr/>
            </a:pPr>
            <a:r>
              <a:rPr lang="ja-JP" altLang="en-US" sz="1500" dirty="0" smtClean="0">
                <a:solidFill>
                  <a:srgbClr val="1F497D">
                    <a:lumMod val="75000"/>
                  </a:srgbClr>
                </a:solidFill>
                <a:latin typeface="HGPｺﾞｼｯｸM" pitchFamily="50" charset="-128"/>
                <a:ea typeface="ＤＦ特太ゴシック体" pitchFamily="1" charset="-128"/>
              </a:rPr>
              <a:t>外部サービス利用規制の見直し</a:t>
            </a:r>
            <a:endParaRPr lang="en-US" altLang="ja-JP" sz="1500" dirty="0">
              <a:solidFill>
                <a:srgbClr val="1F497D">
                  <a:lumMod val="75000"/>
                </a:srgbClr>
              </a:solidFill>
              <a:latin typeface="HGPｺﾞｼｯｸM" pitchFamily="50" charset="-128"/>
              <a:ea typeface="HGPｺﾞｼｯｸM" pitchFamily="50" charset="-128"/>
            </a:endParaRPr>
          </a:p>
        </p:txBody>
      </p:sp>
      <p:sp>
        <p:nvSpPr>
          <p:cNvPr id="29" name="角丸四角形 28"/>
          <p:cNvSpPr/>
          <p:nvPr/>
        </p:nvSpPr>
        <p:spPr>
          <a:xfrm>
            <a:off x="4992574" y="5589349"/>
            <a:ext cx="4796983" cy="1232321"/>
          </a:xfrm>
          <a:prstGeom prst="roundRect">
            <a:avLst/>
          </a:prstGeom>
          <a:solidFill>
            <a:schemeClr val="accent1">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228" tIns="33614" rIns="67228" bIns="33614" spcCol="0" rtlCol="0" anchor="t"/>
          <a:lstStyle/>
          <a:p>
            <a:pPr>
              <a:lnSpc>
                <a:spcPts val="1307"/>
              </a:lnSpc>
            </a:pPr>
            <a:endParaRPr lang="en-US" altLang="ja-JP" sz="1100" dirty="0" smtClean="0">
              <a:solidFill>
                <a:srgbClr val="4F81BD">
                  <a:lumMod val="50000"/>
                </a:srgbClr>
              </a:solidFill>
              <a:latin typeface="メイリオ" pitchFamily="50" charset="-128"/>
              <a:ea typeface="メイリオ" pitchFamily="50" charset="-128"/>
              <a:cs typeface="メイリオ" pitchFamily="50" charset="-128"/>
            </a:endParaRPr>
          </a:p>
          <a:p>
            <a:endParaRPr lang="en-US" altLang="ja-JP" sz="1100" dirty="0" smtClean="0">
              <a:solidFill>
                <a:srgbClr val="4F81BD">
                  <a:lumMod val="50000"/>
                </a:srgbClr>
              </a:solidFill>
              <a:latin typeface="メイリオ" pitchFamily="50" charset="-128"/>
              <a:ea typeface="メイリオ" pitchFamily="50" charset="-128"/>
            </a:endParaRPr>
          </a:p>
          <a:p>
            <a:r>
              <a:rPr lang="ja-JP" altLang="en-US" sz="1100" dirty="0" smtClean="0">
                <a:solidFill>
                  <a:srgbClr val="4F81BD">
                    <a:lumMod val="50000"/>
                  </a:srgbClr>
                </a:solidFill>
                <a:latin typeface="メイリオ" pitchFamily="50" charset="-128"/>
                <a:ea typeface="メイリオ" pitchFamily="50" charset="-128"/>
              </a:rPr>
              <a:t>　</a:t>
            </a:r>
            <a:r>
              <a:rPr lang="ja-JP" altLang="ja-JP" sz="1100" dirty="0" smtClean="0">
                <a:solidFill>
                  <a:srgbClr val="1F497D">
                    <a:lumMod val="75000"/>
                  </a:srgbClr>
                </a:solidFill>
                <a:latin typeface="メイリオ" pitchFamily="50" charset="-128"/>
                <a:ea typeface="メイリオ" pitchFamily="50" charset="-128"/>
              </a:rPr>
              <a:t>共同生活を営むというグループホームの</a:t>
            </a:r>
            <a:r>
              <a:rPr lang="ja-JP" altLang="en-US" sz="1100" dirty="0" smtClean="0">
                <a:solidFill>
                  <a:srgbClr val="1F497D">
                    <a:lumMod val="75000"/>
                  </a:srgbClr>
                </a:solidFill>
                <a:latin typeface="メイリオ" pitchFamily="50" charset="-128"/>
                <a:ea typeface="メイリオ" pitchFamily="50" charset="-128"/>
              </a:rPr>
              <a:t>趣旨を踏まえ</a:t>
            </a:r>
            <a:r>
              <a:rPr lang="ja-JP" altLang="ja-JP" sz="1100" dirty="0" smtClean="0">
                <a:solidFill>
                  <a:srgbClr val="1F497D">
                    <a:lumMod val="75000"/>
                  </a:srgbClr>
                </a:solidFill>
                <a:latin typeface="メイリオ" pitchFamily="50" charset="-128"/>
                <a:ea typeface="メイリオ" pitchFamily="50" charset="-128"/>
              </a:rPr>
              <a:t>、１人で暮らしたいというニーズにも応え</a:t>
            </a:r>
            <a:r>
              <a:rPr lang="ja-JP" altLang="en-US" sz="1100" dirty="0" smtClean="0">
                <a:solidFill>
                  <a:srgbClr val="1F497D">
                    <a:lumMod val="75000"/>
                  </a:srgbClr>
                </a:solidFill>
                <a:latin typeface="メイリオ" pitchFamily="50" charset="-128"/>
                <a:ea typeface="メイリオ" pitchFamily="50" charset="-128"/>
              </a:rPr>
              <a:t>つつ、地域における多様な住まいの場を増やし</a:t>
            </a:r>
            <a:r>
              <a:rPr lang="ja-JP" altLang="ja-JP" sz="1100" dirty="0" smtClean="0">
                <a:solidFill>
                  <a:srgbClr val="1F497D">
                    <a:lumMod val="75000"/>
                  </a:srgbClr>
                </a:solidFill>
                <a:latin typeface="メイリオ" pitchFamily="50" charset="-128"/>
                <a:ea typeface="メイリオ" pitchFamily="50" charset="-128"/>
              </a:rPr>
              <a:t>ていく観点から、</a:t>
            </a:r>
            <a:r>
              <a:rPr lang="ja-JP" altLang="en-US" sz="1100" b="1" u="sng" dirty="0" smtClean="0">
                <a:solidFill>
                  <a:srgbClr val="1F497D">
                    <a:lumMod val="75000"/>
                  </a:srgbClr>
                </a:solidFill>
                <a:latin typeface="メイリオ" pitchFamily="50" charset="-128"/>
                <a:ea typeface="メイリオ" pitchFamily="50" charset="-128"/>
              </a:rPr>
              <a:t>本体住居との連携を前提とした</a:t>
            </a:r>
            <a:r>
              <a:rPr lang="ja-JP" altLang="ja-JP" sz="1100" b="1" u="sng" dirty="0" smtClean="0">
                <a:solidFill>
                  <a:srgbClr val="1F497D">
                    <a:lumMod val="75000"/>
                  </a:srgbClr>
                </a:solidFill>
                <a:latin typeface="メイリオ" pitchFamily="50" charset="-128"/>
                <a:ea typeface="メイリオ" pitchFamily="50" charset="-128"/>
              </a:rPr>
              <a:t>『サテライト型住居』の仕組み</a:t>
            </a:r>
            <a:r>
              <a:rPr lang="ja-JP" altLang="en-US" sz="1100" dirty="0">
                <a:solidFill>
                  <a:srgbClr val="1F497D">
                    <a:lumMod val="75000"/>
                  </a:srgbClr>
                </a:solidFill>
                <a:latin typeface="メイリオ" pitchFamily="50" charset="-128"/>
                <a:ea typeface="メイリオ" pitchFamily="50" charset="-128"/>
              </a:rPr>
              <a:t>を</a:t>
            </a:r>
            <a:r>
              <a:rPr lang="ja-JP" altLang="ja-JP" sz="1100" dirty="0" smtClean="0">
                <a:solidFill>
                  <a:srgbClr val="1F497D">
                    <a:lumMod val="75000"/>
                  </a:srgbClr>
                </a:solidFill>
                <a:latin typeface="メイリオ" pitchFamily="50" charset="-128"/>
                <a:ea typeface="メイリオ" pitchFamily="50" charset="-128"/>
              </a:rPr>
              <a:t>創設</a:t>
            </a:r>
            <a:r>
              <a:rPr lang="ja-JP" altLang="en-US" sz="1100" dirty="0" smtClean="0">
                <a:solidFill>
                  <a:srgbClr val="1F497D">
                    <a:lumMod val="75000"/>
                  </a:srgbClr>
                </a:solidFill>
                <a:latin typeface="メイリオ" pitchFamily="50" charset="-128"/>
                <a:ea typeface="メイリオ" pitchFamily="50" charset="-128"/>
              </a:rPr>
              <a:t>。</a:t>
            </a:r>
            <a:endParaRPr lang="en-US" altLang="ja-JP" sz="1100" dirty="0" smtClean="0">
              <a:solidFill>
                <a:srgbClr val="1F497D">
                  <a:lumMod val="75000"/>
                </a:srgbClr>
              </a:solidFill>
              <a:latin typeface="メイリオ" pitchFamily="50" charset="-128"/>
              <a:ea typeface="メイリオ" pitchFamily="50" charset="-128"/>
            </a:endParaRPr>
          </a:p>
          <a:p>
            <a:endParaRPr lang="en-US" altLang="ja-JP" sz="1100" dirty="0">
              <a:solidFill>
                <a:srgbClr val="4F81BD">
                  <a:lumMod val="50000"/>
                </a:srgbClr>
              </a:solidFill>
              <a:latin typeface="メイリオ" pitchFamily="50" charset="-128"/>
              <a:ea typeface="メイリオ" pitchFamily="50" charset="-128"/>
            </a:endParaRPr>
          </a:p>
        </p:txBody>
      </p:sp>
      <p:sp>
        <p:nvSpPr>
          <p:cNvPr id="28" name="角丸四角形 27"/>
          <p:cNvSpPr/>
          <p:nvPr/>
        </p:nvSpPr>
        <p:spPr>
          <a:xfrm>
            <a:off x="5241044" y="5445224"/>
            <a:ext cx="4290477" cy="360040"/>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algn="ctr" eaLnBrk="0" hangingPunct="0">
              <a:defRPr/>
            </a:pPr>
            <a:r>
              <a:rPr lang="ja-JP" altLang="en-US" sz="1500" dirty="0" smtClean="0">
                <a:solidFill>
                  <a:srgbClr val="1F497D">
                    <a:lumMod val="75000"/>
                  </a:srgbClr>
                </a:solidFill>
                <a:latin typeface="HGPｺﾞｼｯｸM" pitchFamily="50" charset="-128"/>
                <a:ea typeface="ＤＦ特太ゴシック体" pitchFamily="1" charset="-128"/>
              </a:rPr>
              <a:t>サテライト型住居の創設</a:t>
            </a:r>
            <a:endParaRPr lang="en-US" altLang="ja-JP" sz="1500" dirty="0">
              <a:solidFill>
                <a:srgbClr val="1F497D">
                  <a:lumMod val="75000"/>
                </a:srgbClr>
              </a:solidFill>
              <a:latin typeface="HGPｺﾞｼｯｸM" pitchFamily="50" charset="-128"/>
              <a:ea typeface="HGPｺﾞｼｯｸM" pitchFamily="50" charset="-128"/>
            </a:endParaRPr>
          </a:p>
        </p:txBody>
      </p:sp>
      <p:grpSp>
        <p:nvGrpSpPr>
          <p:cNvPr id="2" name="グループ化 39"/>
          <p:cNvGrpSpPr/>
          <p:nvPr/>
        </p:nvGrpSpPr>
        <p:grpSpPr>
          <a:xfrm>
            <a:off x="648585" y="4108837"/>
            <a:ext cx="8736971" cy="792088"/>
            <a:chOff x="611560" y="3429000"/>
            <a:chExt cx="8064896" cy="792088"/>
          </a:xfrm>
        </p:grpSpPr>
        <p:graphicFrame>
          <p:nvGraphicFramePr>
            <p:cNvPr id="30" name="グラフ 29"/>
            <p:cNvGraphicFramePr/>
            <p:nvPr/>
          </p:nvGraphicFramePr>
          <p:xfrm>
            <a:off x="611560" y="3429000"/>
            <a:ext cx="8064896" cy="792088"/>
          </p:xfrm>
          <a:graphic>
            <a:graphicData uri="http://schemas.openxmlformats.org/drawingml/2006/chart">
              <c:chart xmlns:c="http://schemas.openxmlformats.org/drawingml/2006/chart" xmlns:r="http://schemas.openxmlformats.org/officeDocument/2006/relationships" r:id="rId3"/>
            </a:graphicData>
          </a:graphic>
        </p:graphicFrame>
        <p:sp>
          <p:nvSpPr>
            <p:cNvPr id="36" name="正方形/長方形 35"/>
            <p:cNvSpPr/>
            <p:nvPr/>
          </p:nvSpPr>
          <p:spPr>
            <a:xfrm>
              <a:off x="1172398" y="3444226"/>
              <a:ext cx="3083465" cy="1235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rgbClr val="1F497D">
                      <a:lumMod val="50000"/>
                    </a:srgbClr>
                  </a:solidFill>
                  <a:latin typeface="メイリオ" pitchFamily="50" charset="-128"/>
                  <a:ea typeface="メイリオ" pitchFamily="50" charset="-128"/>
                </a:rPr>
                <a:t>グループホーム・ケアホーム</a:t>
              </a:r>
              <a:r>
                <a:rPr lang="ja-JP" altLang="en-US" sz="800" dirty="0" smtClean="0">
                  <a:solidFill>
                    <a:srgbClr val="1F497D">
                      <a:lumMod val="50000"/>
                    </a:srgbClr>
                  </a:solidFill>
                  <a:latin typeface="メイリオ" pitchFamily="50" charset="-128"/>
                  <a:ea typeface="メイリオ" pitchFamily="50" charset="-128"/>
                </a:rPr>
                <a:t>一体型　　</a:t>
              </a:r>
              <a:r>
                <a:rPr lang="en-US" altLang="ja-JP" sz="800" b="1" dirty="0" smtClean="0">
                  <a:solidFill>
                    <a:srgbClr val="1F497D">
                      <a:lumMod val="50000"/>
                    </a:srgbClr>
                  </a:solidFill>
                  <a:latin typeface="メイリオ" pitchFamily="50" charset="-128"/>
                  <a:ea typeface="メイリオ" pitchFamily="50" charset="-128"/>
                </a:rPr>
                <a:t>51%</a:t>
              </a:r>
              <a:endParaRPr lang="ja-JP" altLang="en-US" sz="800" b="1" dirty="0">
                <a:solidFill>
                  <a:srgbClr val="1F497D">
                    <a:lumMod val="50000"/>
                  </a:srgbClr>
                </a:solidFill>
                <a:latin typeface="メイリオ" pitchFamily="50" charset="-128"/>
                <a:ea typeface="メイリオ" pitchFamily="50" charset="-128"/>
              </a:endParaRPr>
            </a:p>
          </p:txBody>
        </p:sp>
        <p:sp>
          <p:nvSpPr>
            <p:cNvPr id="37" name="正方形/長方形 36"/>
            <p:cNvSpPr/>
            <p:nvPr/>
          </p:nvSpPr>
          <p:spPr>
            <a:xfrm>
              <a:off x="4677379" y="3449492"/>
              <a:ext cx="1859329" cy="1235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smtClean="0">
                  <a:solidFill>
                    <a:srgbClr val="1F497D">
                      <a:lumMod val="50000"/>
                    </a:srgbClr>
                  </a:solidFill>
                  <a:latin typeface="メイリオ" pitchFamily="50" charset="-128"/>
                  <a:ea typeface="メイリオ" pitchFamily="50" charset="-128"/>
                </a:rPr>
                <a:t>グループホーム単独型　　</a:t>
              </a:r>
              <a:r>
                <a:rPr lang="en-US" altLang="ja-JP" sz="800" b="1" dirty="0" smtClean="0">
                  <a:solidFill>
                    <a:srgbClr val="1F497D">
                      <a:lumMod val="50000"/>
                    </a:srgbClr>
                  </a:solidFill>
                  <a:latin typeface="メイリオ" pitchFamily="50" charset="-128"/>
                  <a:ea typeface="メイリオ" pitchFamily="50" charset="-128"/>
                </a:rPr>
                <a:t>26%</a:t>
              </a:r>
              <a:endParaRPr lang="ja-JP" altLang="en-US" sz="800" b="1" dirty="0">
                <a:solidFill>
                  <a:srgbClr val="1F497D">
                    <a:lumMod val="50000"/>
                  </a:srgbClr>
                </a:solidFill>
                <a:latin typeface="メイリオ" pitchFamily="50" charset="-128"/>
                <a:ea typeface="メイリオ" pitchFamily="50" charset="-128"/>
              </a:endParaRPr>
            </a:p>
          </p:txBody>
        </p:sp>
        <p:sp>
          <p:nvSpPr>
            <p:cNvPr id="38" name="正方形/長方形 37"/>
            <p:cNvSpPr/>
            <p:nvPr/>
          </p:nvSpPr>
          <p:spPr>
            <a:xfrm>
              <a:off x="6776144" y="3454758"/>
              <a:ext cx="1604668" cy="1182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smtClean="0">
                  <a:solidFill>
                    <a:srgbClr val="1F497D">
                      <a:lumMod val="50000"/>
                    </a:srgbClr>
                  </a:solidFill>
                  <a:latin typeface="メイリオ" pitchFamily="50" charset="-128"/>
                  <a:ea typeface="メイリオ" pitchFamily="50" charset="-128"/>
                </a:rPr>
                <a:t>ケアホーム単独型　　</a:t>
              </a:r>
              <a:r>
                <a:rPr lang="en-US" altLang="ja-JP" sz="800" b="1" dirty="0" smtClean="0">
                  <a:solidFill>
                    <a:srgbClr val="1F497D">
                      <a:lumMod val="50000"/>
                    </a:srgbClr>
                  </a:solidFill>
                  <a:latin typeface="メイリオ" pitchFamily="50" charset="-128"/>
                  <a:ea typeface="メイリオ" pitchFamily="50" charset="-128"/>
                </a:rPr>
                <a:t>23%</a:t>
              </a:r>
              <a:endParaRPr lang="ja-JP" altLang="en-US" sz="800" b="1" dirty="0">
                <a:solidFill>
                  <a:srgbClr val="1F497D">
                    <a:lumMod val="50000"/>
                  </a:srgbClr>
                </a:solidFill>
                <a:latin typeface="メイリオ" pitchFamily="50" charset="-128"/>
                <a:ea typeface="メイリオ" pitchFamily="50" charset="-128"/>
              </a:endParaRPr>
            </a:p>
          </p:txBody>
        </p:sp>
      </p:grpSp>
      <p:sp>
        <p:nvSpPr>
          <p:cNvPr id="44" name="円/楕円 43"/>
          <p:cNvSpPr/>
          <p:nvPr/>
        </p:nvSpPr>
        <p:spPr>
          <a:xfrm>
            <a:off x="882607" y="4070200"/>
            <a:ext cx="4134459"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9" name="角丸四角形 48"/>
          <p:cNvSpPr/>
          <p:nvPr/>
        </p:nvSpPr>
        <p:spPr>
          <a:xfrm>
            <a:off x="5889124" y="1844824"/>
            <a:ext cx="4623412" cy="792088"/>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7228" tIns="33614" rIns="67228" bIns="33614" spcCol="0" rtlCol="0" anchor="ctr"/>
          <a:lstStyle/>
          <a:p>
            <a:pPr>
              <a:lnSpc>
                <a:spcPts val="1307"/>
              </a:lnSpc>
            </a:pPr>
            <a:endParaRPr lang="en-US" altLang="ja-JP" sz="1100" dirty="0" smtClean="0">
              <a:solidFill>
                <a:srgbClr val="4F81BD">
                  <a:lumMod val="50000"/>
                </a:srgbClr>
              </a:solidFill>
              <a:latin typeface="メイリオ" pitchFamily="50" charset="-128"/>
              <a:ea typeface="メイリオ" pitchFamily="50" charset="-128"/>
              <a:cs typeface="メイリオ" pitchFamily="50" charset="-128"/>
            </a:endParaRPr>
          </a:p>
          <a:p>
            <a:pPr>
              <a:lnSpc>
                <a:spcPts val="1307"/>
              </a:lnSpc>
            </a:pPr>
            <a:r>
              <a:rPr lang="ja-JP" altLang="en-US" sz="1100" dirty="0" smtClean="0">
                <a:solidFill>
                  <a:srgbClr val="4F81BD">
                    <a:lumMod val="50000"/>
                  </a:srgbClr>
                </a:solidFill>
                <a:latin typeface="メイリオ" pitchFamily="50" charset="-128"/>
                <a:ea typeface="メイリオ" pitchFamily="50" charset="-128"/>
              </a:rPr>
              <a:t>　</a:t>
            </a:r>
            <a:endParaRPr lang="en-US" altLang="ja-JP" sz="1100" dirty="0" smtClean="0">
              <a:solidFill>
                <a:srgbClr val="4F81BD">
                  <a:lumMod val="50000"/>
                </a:srgbClr>
              </a:solidFill>
              <a:latin typeface="メイリオ" pitchFamily="50" charset="-128"/>
              <a:ea typeface="メイリオ" pitchFamily="50" charset="-128"/>
            </a:endParaRPr>
          </a:p>
          <a:p>
            <a:endParaRPr lang="en-US" altLang="ja-JP" sz="1100" dirty="0">
              <a:solidFill>
                <a:srgbClr val="4F81BD">
                  <a:lumMod val="50000"/>
                </a:srgbClr>
              </a:solidFill>
              <a:latin typeface="メイリオ" pitchFamily="50" charset="-128"/>
              <a:ea typeface="メイリオ" pitchFamily="50" charset="-128"/>
            </a:endParaRPr>
          </a:p>
        </p:txBody>
      </p:sp>
      <p:sp>
        <p:nvSpPr>
          <p:cNvPr id="20" name="正方形/長方形 19"/>
          <p:cNvSpPr/>
          <p:nvPr/>
        </p:nvSpPr>
        <p:spPr>
          <a:xfrm>
            <a:off x="2378774" y="4305709"/>
            <a:ext cx="936103" cy="1440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b="1" dirty="0" smtClean="0">
                <a:solidFill>
                  <a:srgbClr val="1F497D">
                    <a:lumMod val="50000"/>
                  </a:srgbClr>
                </a:solidFill>
                <a:latin typeface="メイリオ" pitchFamily="50" charset="-128"/>
                <a:ea typeface="メイリオ" pitchFamily="50" charset="-128"/>
              </a:rPr>
              <a:t>5,241</a:t>
            </a:r>
            <a:r>
              <a:rPr lang="ja-JP" altLang="en-US" sz="800" b="1" dirty="0" smtClean="0">
                <a:solidFill>
                  <a:srgbClr val="1F497D">
                    <a:lumMod val="50000"/>
                  </a:srgbClr>
                </a:solidFill>
                <a:latin typeface="メイリオ" pitchFamily="50" charset="-128"/>
                <a:ea typeface="メイリオ" pitchFamily="50" charset="-128"/>
              </a:rPr>
              <a:t>事業所</a:t>
            </a:r>
            <a:endParaRPr lang="ja-JP" altLang="en-US" sz="800" b="1" dirty="0">
              <a:solidFill>
                <a:srgbClr val="1F497D">
                  <a:lumMod val="50000"/>
                </a:srgbClr>
              </a:solidFill>
              <a:latin typeface="メイリオ" pitchFamily="50" charset="-128"/>
              <a:ea typeface="メイリオ" pitchFamily="50" charset="-128"/>
            </a:endParaRPr>
          </a:p>
        </p:txBody>
      </p:sp>
      <p:sp>
        <p:nvSpPr>
          <p:cNvPr id="21" name="正方形/長方形 20"/>
          <p:cNvSpPr/>
          <p:nvPr/>
        </p:nvSpPr>
        <p:spPr>
          <a:xfrm>
            <a:off x="5628796" y="4305709"/>
            <a:ext cx="936103" cy="1440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b="1" dirty="0" smtClean="0">
                <a:solidFill>
                  <a:srgbClr val="1F497D">
                    <a:lumMod val="50000"/>
                  </a:srgbClr>
                </a:solidFill>
                <a:latin typeface="メイリオ" pitchFamily="50" charset="-128"/>
                <a:ea typeface="メイリオ" pitchFamily="50" charset="-128"/>
              </a:rPr>
              <a:t>2,693</a:t>
            </a:r>
            <a:r>
              <a:rPr lang="ja-JP" altLang="en-US" sz="800" b="1" dirty="0" smtClean="0">
                <a:solidFill>
                  <a:srgbClr val="1F497D">
                    <a:lumMod val="50000"/>
                  </a:srgbClr>
                </a:solidFill>
                <a:latin typeface="メイリオ" pitchFamily="50" charset="-128"/>
                <a:ea typeface="メイリオ" pitchFamily="50" charset="-128"/>
              </a:rPr>
              <a:t>事業所</a:t>
            </a:r>
            <a:endParaRPr lang="ja-JP" altLang="en-US" sz="800" b="1" dirty="0">
              <a:solidFill>
                <a:srgbClr val="1F497D">
                  <a:lumMod val="50000"/>
                </a:srgbClr>
              </a:solidFill>
              <a:latin typeface="メイリオ" pitchFamily="50" charset="-128"/>
              <a:ea typeface="メイリオ" pitchFamily="50" charset="-128"/>
            </a:endParaRPr>
          </a:p>
        </p:txBody>
      </p:sp>
      <p:sp>
        <p:nvSpPr>
          <p:cNvPr id="22" name="正方形/長方形 21"/>
          <p:cNvSpPr/>
          <p:nvPr/>
        </p:nvSpPr>
        <p:spPr>
          <a:xfrm>
            <a:off x="7714315" y="4312417"/>
            <a:ext cx="936103" cy="1440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b="1" dirty="0" smtClean="0">
                <a:solidFill>
                  <a:srgbClr val="1F497D">
                    <a:lumMod val="50000"/>
                  </a:srgbClr>
                </a:solidFill>
                <a:latin typeface="メイリオ" pitchFamily="50" charset="-128"/>
                <a:ea typeface="メイリオ" pitchFamily="50" charset="-128"/>
              </a:rPr>
              <a:t>2,349</a:t>
            </a:r>
            <a:r>
              <a:rPr lang="ja-JP" altLang="en-US" sz="800" b="1" dirty="0" smtClean="0">
                <a:solidFill>
                  <a:srgbClr val="1F497D">
                    <a:lumMod val="50000"/>
                  </a:srgbClr>
                </a:solidFill>
                <a:latin typeface="メイリオ" pitchFamily="50" charset="-128"/>
                <a:ea typeface="メイリオ" pitchFamily="50" charset="-128"/>
              </a:rPr>
              <a:t>事業所</a:t>
            </a:r>
            <a:endParaRPr lang="ja-JP" altLang="en-US" sz="800" b="1" dirty="0">
              <a:solidFill>
                <a:srgbClr val="1F497D">
                  <a:lumMod val="50000"/>
                </a:srgbClr>
              </a:solidFill>
              <a:latin typeface="メイリオ" pitchFamily="50" charset="-128"/>
              <a:ea typeface="メイリオ" pitchFamily="50" charset="-128"/>
            </a:endParaRPr>
          </a:p>
        </p:txBody>
      </p:sp>
      <p:sp>
        <p:nvSpPr>
          <p:cNvPr id="24" name="正方形/長方形 23"/>
          <p:cNvSpPr/>
          <p:nvPr/>
        </p:nvSpPr>
        <p:spPr>
          <a:xfrm>
            <a:off x="6841320" y="4941740"/>
            <a:ext cx="3340420" cy="12352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smtClean="0">
                <a:solidFill>
                  <a:srgbClr val="1F497D">
                    <a:lumMod val="50000"/>
                  </a:srgbClr>
                </a:solidFill>
                <a:latin typeface="メイリオ" pitchFamily="50" charset="-128"/>
                <a:ea typeface="メイリオ" pitchFamily="50" charset="-128"/>
              </a:rPr>
              <a:t>（出典）障害福祉課調べ</a:t>
            </a:r>
            <a:r>
              <a:rPr lang="en-US" altLang="ja-JP" sz="800" dirty="0" smtClean="0">
                <a:solidFill>
                  <a:srgbClr val="1F497D">
                    <a:lumMod val="50000"/>
                  </a:srgbClr>
                </a:solidFill>
                <a:latin typeface="メイリオ" pitchFamily="50" charset="-128"/>
                <a:ea typeface="メイリオ" pitchFamily="50" charset="-128"/>
              </a:rPr>
              <a:t>(</a:t>
            </a:r>
            <a:r>
              <a:rPr lang="ja-JP" altLang="en-US" sz="800" dirty="0" smtClean="0">
                <a:solidFill>
                  <a:srgbClr val="1F497D">
                    <a:lumMod val="50000"/>
                  </a:srgbClr>
                </a:solidFill>
                <a:latin typeface="メイリオ" pitchFamily="50" charset="-128"/>
                <a:ea typeface="メイリオ" pitchFamily="50" charset="-128"/>
              </a:rPr>
              <a:t>Ｈ</a:t>
            </a:r>
            <a:r>
              <a:rPr lang="en-US" altLang="ja-JP" sz="800" dirty="0" smtClean="0">
                <a:solidFill>
                  <a:srgbClr val="1F497D">
                    <a:lumMod val="50000"/>
                  </a:srgbClr>
                </a:solidFill>
                <a:latin typeface="メイリオ" pitchFamily="50" charset="-128"/>
                <a:ea typeface="メイリオ" pitchFamily="50" charset="-128"/>
              </a:rPr>
              <a:t>22.3)</a:t>
            </a:r>
            <a:endParaRPr lang="ja-JP" altLang="en-US" sz="800" dirty="0">
              <a:solidFill>
                <a:srgbClr val="1F497D">
                  <a:lumMod val="50000"/>
                </a:srgbClr>
              </a:solidFill>
              <a:latin typeface="メイリオ" pitchFamily="50" charset="-128"/>
              <a:ea typeface="メイリオ" pitchFamily="50" charset="-128"/>
            </a:endParaRPr>
          </a:p>
        </p:txBody>
      </p:sp>
      <p:sp>
        <p:nvSpPr>
          <p:cNvPr id="25" name="正方形/長方形 24"/>
          <p:cNvSpPr/>
          <p:nvPr/>
        </p:nvSpPr>
        <p:spPr>
          <a:xfrm>
            <a:off x="3512841" y="404664"/>
            <a:ext cx="2106234" cy="288032"/>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smtClean="0">
                <a:solidFill>
                  <a:srgbClr val="1F497D">
                    <a:lumMod val="75000"/>
                  </a:srgbClr>
                </a:solidFill>
                <a:latin typeface="HGｺﾞｼｯｸM" pitchFamily="49" charset="-128"/>
                <a:ea typeface="HGｺﾞｼｯｸM" pitchFamily="49" charset="-128"/>
              </a:rPr>
              <a:t>（ケアホーム）</a:t>
            </a:r>
            <a:endParaRPr lang="ja-JP" altLang="en-US" sz="1400" dirty="0">
              <a:solidFill>
                <a:srgbClr val="1F497D">
                  <a:lumMod val="75000"/>
                </a:srgbClr>
              </a:solidFill>
              <a:latin typeface="HGｺﾞｼｯｸM" pitchFamily="49" charset="-128"/>
              <a:ea typeface="HGｺﾞｼｯｸM" pitchFamily="49" charset="-128"/>
            </a:endParaRPr>
          </a:p>
        </p:txBody>
      </p:sp>
      <p:sp>
        <p:nvSpPr>
          <p:cNvPr id="31" name="正方形/長方形 30"/>
          <p:cNvSpPr/>
          <p:nvPr/>
        </p:nvSpPr>
        <p:spPr>
          <a:xfrm>
            <a:off x="5673090" y="404664"/>
            <a:ext cx="2106234" cy="288032"/>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smtClean="0">
                <a:solidFill>
                  <a:srgbClr val="1F497D">
                    <a:lumMod val="75000"/>
                  </a:srgbClr>
                </a:solidFill>
                <a:latin typeface="HGｺﾞｼｯｸM" pitchFamily="49" charset="-128"/>
                <a:ea typeface="HGｺﾞｼｯｸM" pitchFamily="49" charset="-128"/>
              </a:rPr>
              <a:t>（グループホーム）</a:t>
            </a:r>
            <a:endParaRPr lang="ja-JP" altLang="en-US" sz="1400" dirty="0">
              <a:solidFill>
                <a:srgbClr val="1F497D">
                  <a:lumMod val="75000"/>
                </a:srgbClr>
              </a:solidFill>
              <a:latin typeface="HGｺﾞｼｯｸM" pitchFamily="49" charset="-128"/>
              <a:ea typeface="HGｺﾞｼｯｸM" pitchFamily="49" charset="-128"/>
            </a:endParaRPr>
          </a:p>
        </p:txBody>
      </p:sp>
      <p:sp>
        <p:nvSpPr>
          <p:cNvPr id="32" name="角丸四角形 31"/>
          <p:cNvSpPr/>
          <p:nvPr/>
        </p:nvSpPr>
        <p:spPr>
          <a:xfrm>
            <a:off x="0" y="5157302"/>
            <a:ext cx="8892988" cy="321403"/>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eaLnBrk="0" hangingPunct="0">
              <a:defRPr/>
            </a:pPr>
            <a:r>
              <a:rPr lang="ja-JP" altLang="en-US" sz="1400" dirty="0" smtClean="0">
                <a:solidFill>
                  <a:srgbClr val="1F497D">
                    <a:lumMod val="75000"/>
                  </a:srgbClr>
                </a:solidFill>
                <a:latin typeface="HGｺﾞｼｯｸM" pitchFamily="49" charset="-128"/>
                <a:ea typeface="HGｺﾞｼｯｸM" pitchFamily="49" charset="-128"/>
              </a:rPr>
              <a:t>◎ グループホームへの一元化に併せて、次の運用上の見直しを</a:t>
            </a:r>
            <a:r>
              <a:rPr lang="ja-JP" altLang="en-US" sz="1400" dirty="0">
                <a:solidFill>
                  <a:srgbClr val="1F497D">
                    <a:lumMod val="75000"/>
                  </a:srgbClr>
                </a:solidFill>
                <a:latin typeface="HGｺﾞｼｯｸM" pitchFamily="49" charset="-128"/>
                <a:ea typeface="HGｺﾞｼｯｸM" pitchFamily="49" charset="-128"/>
              </a:rPr>
              <a:t>行う</a:t>
            </a:r>
            <a:endParaRPr lang="en-US" altLang="ja-JP" sz="1400" dirty="0">
              <a:solidFill>
                <a:srgbClr val="1F497D">
                  <a:lumMod val="75000"/>
                </a:srgbClr>
              </a:solidFill>
              <a:latin typeface="HGｺﾞｼｯｸM" pitchFamily="49" charset="-128"/>
              <a:ea typeface="HGｺﾞｼｯｸM" pitchFamily="49" charset="-128"/>
            </a:endParaRPr>
          </a:p>
        </p:txBody>
      </p:sp>
      <p:sp>
        <p:nvSpPr>
          <p:cNvPr id="34" name="角丸四角形 33"/>
          <p:cNvSpPr/>
          <p:nvPr/>
        </p:nvSpPr>
        <p:spPr>
          <a:xfrm>
            <a:off x="506516" y="3323621"/>
            <a:ext cx="8892988" cy="504056"/>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r>
              <a:rPr lang="ja-JP" altLang="en-US" sz="1100" dirty="0" smtClean="0">
                <a:solidFill>
                  <a:srgbClr val="1F497D">
                    <a:lumMod val="75000"/>
                  </a:srgbClr>
                </a:solidFill>
                <a:latin typeface="メイリオ" pitchFamily="50" charset="-128"/>
                <a:ea typeface="メイリオ" pitchFamily="50" charset="-128"/>
              </a:rPr>
              <a:t>   地域における住まいの選択肢のさらなる拡大・事務手続きの簡素化等の観点から</a:t>
            </a:r>
            <a:r>
              <a:rPr lang="ja-JP" altLang="en-US" sz="1100" dirty="0" smtClean="0">
                <a:solidFill>
                  <a:srgbClr val="FF0000"/>
                </a:solidFill>
                <a:latin typeface="HGS創英角ｺﾞｼｯｸUB" pitchFamily="50" charset="-128"/>
                <a:ea typeface="ＤＦ特太ゴシック体" pitchFamily="1" charset="-128"/>
              </a:rPr>
              <a:t>ケアホームをグループホームに一元化</a:t>
            </a:r>
            <a:r>
              <a:rPr lang="ja-JP" altLang="en-US" sz="1100" dirty="0" smtClean="0">
                <a:solidFill>
                  <a:srgbClr val="4F81BD">
                    <a:lumMod val="50000"/>
                  </a:srgbClr>
                </a:solidFill>
                <a:latin typeface="HGS創英角ｺﾞｼｯｸUB" pitchFamily="50" charset="-128"/>
                <a:ea typeface="HGS創英角ｺﾞｼｯｸUB" pitchFamily="50" charset="-128"/>
              </a:rPr>
              <a:t>。</a:t>
            </a:r>
            <a:endParaRPr lang="en-US" altLang="ja-JP" sz="1100" dirty="0" smtClean="0">
              <a:solidFill>
                <a:srgbClr val="4F81BD">
                  <a:lumMod val="50000"/>
                </a:srgbClr>
              </a:solidFill>
              <a:latin typeface="HGS創英角ｺﾞｼｯｸUB" pitchFamily="50" charset="-128"/>
              <a:ea typeface="HGS創英角ｺﾞｼｯｸUB" pitchFamily="50" charset="-128"/>
            </a:endParaRPr>
          </a:p>
          <a:p>
            <a:r>
              <a:rPr lang="ja-JP" altLang="en-US" sz="1100" dirty="0" smtClean="0">
                <a:solidFill>
                  <a:srgbClr val="4F81BD">
                    <a:lumMod val="50000"/>
                  </a:srgbClr>
                </a:solidFill>
                <a:latin typeface="メイリオ" pitchFamily="50" charset="-128"/>
                <a:ea typeface="メイリオ" pitchFamily="50" charset="-128"/>
              </a:rPr>
              <a:t>   グループホームにおいて、日常生活上の相談に加えて、</a:t>
            </a:r>
            <a:r>
              <a:rPr lang="ja-JP" altLang="en-US" sz="1100" dirty="0" smtClean="0">
                <a:solidFill>
                  <a:srgbClr val="FF0000"/>
                </a:solidFill>
                <a:latin typeface="メイリオ" pitchFamily="50" charset="-128"/>
                <a:ea typeface="ＤＦ特太ゴシック体" pitchFamily="1" charset="-128"/>
              </a:rPr>
              <a:t>入浴、排せつ又は食事の介護</a:t>
            </a:r>
            <a:r>
              <a:rPr lang="ja-JP" altLang="en-US" sz="1100" dirty="0" smtClean="0">
                <a:solidFill>
                  <a:srgbClr val="4F81BD">
                    <a:lumMod val="50000"/>
                  </a:srgbClr>
                </a:solidFill>
                <a:latin typeface="メイリオ" pitchFamily="50" charset="-128"/>
                <a:ea typeface="メイリオ" pitchFamily="50" charset="-128"/>
              </a:rPr>
              <a:t>その他の日常生活上の援助を提供。</a:t>
            </a:r>
            <a:endParaRPr lang="en-US" altLang="ja-JP" sz="1100" dirty="0" smtClean="0">
              <a:solidFill>
                <a:srgbClr val="4F81BD">
                  <a:lumMod val="50000"/>
                </a:srgbClr>
              </a:solidFill>
              <a:latin typeface="HGS創英角ｺﾞｼｯｸUB" pitchFamily="50" charset="-128"/>
              <a:ea typeface="HGS創英角ｺﾞｼｯｸUB" pitchFamily="50" charset="-128"/>
            </a:endParaRPr>
          </a:p>
          <a:p>
            <a:pPr>
              <a:lnSpc>
                <a:spcPts val="700"/>
              </a:lnSpc>
            </a:pPr>
            <a:r>
              <a:rPr lang="ja-JP" altLang="en-US" sz="1000" dirty="0" smtClean="0">
                <a:solidFill>
                  <a:srgbClr val="4F81BD">
                    <a:lumMod val="50000"/>
                  </a:srgbClr>
                </a:solidFill>
                <a:latin typeface="HGS創英角ｺﾞｼｯｸUB" pitchFamily="50" charset="-128"/>
                <a:ea typeface="HGS創英角ｺﾞｼｯｸUB" pitchFamily="50" charset="-128"/>
              </a:rPr>
              <a:t>　</a:t>
            </a:r>
            <a:endParaRPr lang="en-US" altLang="ja-JP" sz="1000" dirty="0" smtClean="0">
              <a:solidFill>
                <a:srgbClr val="4F81BD">
                  <a:lumMod val="50000"/>
                </a:srgbClr>
              </a:solidFill>
              <a:latin typeface="HGS創英角ｺﾞｼｯｸUB" pitchFamily="50" charset="-128"/>
              <a:ea typeface="HGS創英角ｺﾞｼｯｸUB" pitchFamily="50" charset="-128"/>
            </a:endParaRPr>
          </a:p>
        </p:txBody>
      </p:sp>
      <p:sp>
        <p:nvSpPr>
          <p:cNvPr id="39" name="正方形/長方形 38"/>
          <p:cNvSpPr/>
          <p:nvPr/>
        </p:nvSpPr>
        <p:spPr>
          <a:xfrm>
            <a:off x="-195567" y="3742790"/>
            <a:ext cx="3340420" cy="4320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smtClean="0">
                <a:solidFill>
                  <a:srgbClr val="1F497D">
                    <a:lumMod val="75000"/>
                  </a:srgbClr>
                </a:solidFill>
                <a:latin typeface="HGP創英角ｺﾞｼｯｸUB" pitchFamily="50" charset="-128"/>
                <a:ea typeface="HGP創英角ｺﾞｼｯｸUB" pitchFamily="50" charset="-128"/>
              </a:rPr>
              <a:t>（参考）事業所の指定状況</a:t>
            </a:r>
            <a:endParaRPr lang="ja-JP" altLang="en-US" dirty="0">
              <a:solidFill>
                <a:srgbClr val="1F497D">
                  <a:lumMod val="75000"/>
                </a:srgbClr>
              </a:solidFill>
              <a:latin typeface="HGP創英角ｺﾞｼｯｸUB" pitchFamily="50" charset="-128"/>
              <a:ea typeface="HGP創英角ｺﾞｼｯｸUB" pitchFamily="50" charset="-128"/>
            </a:endParaRPr>
          </a:p>
        </p:txBody>
      </p:sp>
      <p:sp>
        <p:nvSpPr>
          <p:cNvPr id="26" name="右矢印 25"/>
          <p:cNvSpPr/>
          <p:nvPr/>
        </p:nvSpPr>
        <p:spPr bwMode="auto">
          <a:xfrm>
            <a:off x="272480" y="1556792"/>
            <a:ext cx="288032" cy="216024"/>
          </a:xfrm>
          <a:prstGeom prst="right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prstClr val="black"/>
              </a:solidFill>
              <a:ea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110</a:t>
            </a:fld>
            <a:endParaRPr lang="en-US" altLang="ja-JP" dirty="0">
              <a:solidFill>
                <a:srgbClr val="000000"/>
              </a:solidFill>
            </a:endParaRPr>
          </a:p>
        </p:txBody>
      </p:sp>
    </p:spTree>
    <p:extLst>
      <p:ext uri="{BB962C8B-B14F-4D97-AF65-F5344CB8AC3E}">
        <p14:creationId xmlns:p14="http://schemas.microsoft.com/office/powerpoint/2010/main" val="193211592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200486" y="1902764"/>
            <a:ext cx="9525009" cy="936104"/>
          </a:xfrm>
          <a:prstGeom prst="roundRect">
            <a:avLst/>
          </a:prstGeom>
          <a:solidFill>
            <a:schemeClr val="accent6">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defTabSz="914400">
              <a:lnSpc>
                <a:spcPts val="1600"/>
              </a:lnSpc>
            </a:pPr>
            <a:r>
              <a:rPr lang="ja-JP" altLang="en-US" sz="1300" dirty="0">
                <a:solidFill>
                  <a:srgbClr val="1F497D">
                    <a:lumMod val="50000"/>
                  </a:srgbClr>
                </a:solidFill>
                <a:latin typeface="HGPｺﾞｼｯｸM" pitchFamily="50" charset="-128"/>
                <a:ea typeface="HGPｺﾞｼｯｸM" pitchFamily="50" charset="-128"/>
              </a:rPr>
              <a:t>　</a:t>
            </a:r>
            <a:r>
              <a:rPr lang="ja-JP" altLang="en-US" sz="1300" dirty="0">
                <a:solidFill>
                  <a:srgbClr val="1F497D">
                    <a:lumMod val="50000"/>
                  </a:srgbClr>
                </a:solidFill>
                <a:latin typeface="HGPｺﾞｼｯｸM" pitchFamily="50" charset="-128"/>
                <a:ea typeface="HGPｺﾞｼｯｸM" pitchFamily="50" charset="-128"/>
                <a:cs typeface="メイリオ" pitchFamily="50" charset="-128"/>
              </a:rPr>
              <a:t>グループホームで提供する支援を「基本サービス（日常生活の援助等）」と「利用者の個々のニーズに対応した介護サービス」の２階建て構造とし、介護サービスの提供については、</a:t>
            </a:r>
            <a:r>
              <a:rPr lang="ja-JP" altLang="en-US" sz="1300" dirty="0">
                <a:solidFill>
                  <a:srgbClr val="1F497D">
                    <a:lumMod val="50000"/>
                  </a:srgbClr>
                </a:solidFill>
                <a:latin typeface="ＤＦ特太ゴシック体" pitchFamily="49" charset="-128"/>
                <a:ea typeface="ＤＦ特太ゴシック体" pitchFamily="49" charset="-128"/>
                <a:cs typeface="メイリオ" pitchFamily="50" charset="-128"/>
              </a:rPr>
              <a:t>① </a:t>
            </a:r>
            <a:r>
              <a:rPr lang="ja-JP" altLang="en-US" sz="1300" u="sng" dirty="0">
                <a:solidFill>
                  <a:srgbClr val="1F497D">
                    <a:lumMod val="50000"/>
                  </a:srgbClr>
                </a:solidFill>
                <a:latin typeface="ＤＦ特太ゴシック体" pitchFamily="49" charset="-128"/>
                <a:ea typeface="ＤＦ特太ゴシック体" pitchFamily="49" charset="-128"/>
              </a:rPr>
              <a:t>グループホーム事業者が自ら行うか</a:t>
            </a:r>
            <a:r>
              <a:rPr lang="ja-JP" altLang="en-US" sz="1300" dirty="0">
                <a:solidFill>
                  <a:srgbClr val="1F497D">
                    <a:lumMod val="50000"/>
                  </a:srgbClr>
                </a:solidFill>
                <a:latin typeface="ＤＦ特太ゴシック体" pitchFamily="49" charset="-128"/>
                <a:ea typeface="ＤＦ特太ゴシック体" pitchFamily="49" charset="-128"/>
              </a:rPr>
              <a:t>（</a:t>
            </a:r>
            <a:r>
              <a:rPr lang="ja-JP" altLang="en-US" sz="1300" dirty="0">
                <a:solidFill>
                  <a:srgbClr val="FF0000"/>
                </a:solidFill>
                <a:latin typeface="ＤＦ特太ゴシック体" pitchFamily="49" charset="-128"/>
                <a:ea typeface="ＤＦ特太ゴシック体" pitchFamily="49" charset="-128"/>
              </a:rPr>
              <a:t>介護サービス包括型（旧ケアホーム型）</a:t>
            </a:r>
            <a:r>
              <a:rPr lang="ja-JP" altLang="en-US" sz="1300" dirty="0">
                <a:solidFill>
                  <a:srgbClr val="1F497D">
                    <a:lumMod val="50000"/>
                  </a:srgbClr>
                </a:solidFill>
                <a:latin typeface="ＤＦ特太ゴシック体" pitchFamily="49" charset="-128"/>
                <a:ea typeface="ＤＦ特太ゴシック体" pitchFamily="49" charset="-128"/>
              </a:rPr>
              <a:t>）</a:t>
            </a:r>
            <a:r>
              <a:rPr lang="ja-JP" altLang="en-US" sz="1300" dirty="0">
                <a:solidFill>
                  <a:srgbClr val="1F497D">
                    <a:lumMod val="50000"/>
                  </a:srgbClr>
                </a:solidFill>
                <a:latin typeface="HGPｺﾞｼｯｸM" pitchFamily="50" charset="-128"/>
                <a:ea typeface="HGPｺﾞｼｯｸM" pitchFamily="50" charset="-128"/>
              </a:rPr>
              <a:t>、</a:t>
            </a:r>
            <a:r>
              <a:rPr lang="ja-JP" altLang="en-US" sz="1300" dirty="0">
                <a:solidFill>
                  <a:srgbClr val="1F497D">
                    <a:lumMod val="50000"/>
                  </a:srgbClr>
                </a:solidFill>
                <a:latin typeface="ＤＦ特太ゴシック体" pitchFamily="49" charset="-128"/>
                <a:ea typeface="ＤＦ特太ゴシック体" pitchFamily="49" charset="-128"/>
              </a:rPr>
              <a:t>②</a:t>
            </a:r>
            <a:r>
              <a:rPr lang="ja-JP" altLang="en-US" sz="1300" u="sng" dirty="0">
                <a:solidFill>
                  <a:srgbClr val="1F497D">
                    <a:lumMod val="50000"/>
                  </a:srgbClr>
                </a:solidFill>
                <a:latin typeface="ＤＦ特太ゴシック体" pitchFamily="49" charset="-128"/>
                <a:ea typeface="ＤＦ特太ゴシック体" pitchFamily="49" charset="-128"/>
              </a:rPr>
              <a:t>グループホーム事業者はアレンジメント（手配）のみを行い、外部の居宅介護事業所に委託するか</a:t>
            </a:r>
            <a:r>
              <a:rPr lang="ja-JP" altLang="en-US" sz="1300" dirty="0">
                <a:solidFill>
                  <a:srgbClr val="1F497D">
                    <a:lumMod val="50000"/>
                  </a:srgbClr>
                </a:solidFill>
                <a:latin typeface="ＤＦ特太ゴシック体" pitchFamily="49" charset="-128"/>
                <a:ea typeface="ＤＦ特太ゴシック体" pitchFamily="49" charset="-128"/>
              </a:rPr>
              <a:t>（</a:t>
            </a:r>
            <a:r>
              <a:rPr lang="ja-JP" altLang="en-US" sz="1300" dirty="0">
                <a:solidFill>
                  <a:srgbClr val="FF0000"/>
                </a:solidFill>
                <a:latin typeface="ＤＦ特太ゴシック体" pitchFamily="49" charset="-128"/>
                <a:ea typeface="ＤＦ特太ゴシック体" pitchFamily="49" charset="-128"/>
              </a:rPr>
              <a:t>外部サービス利用型</a:t>
            </a:r>
            <a:r>
              <a:rPr lang="ja-JP" altLang="en-US" sz="1300" dirty="0">
                <a:solidFill>
                  <a:srgbClr val="1F497D">
                    <a:lumMod val="50000"/>
                  </a:srgbClr>
                </a:solidFill>
                <a:latin typeface="ＤＦ特太ゴシック体" pitchFamily="49" charset="-128"/>
                <a:ea typeface="ＤＦ特太ゴシック体" pitchFamily="49" charset="-128"/>
              </a:rPr>
              <a:t>）</a:t>
            </a:r>
            <a:r>
              <a:rPr lang="ja-JP" altLang="en-US" sz="1300" dirty="0">
                <a:solidFill>
                  <a:srgbClr val="1F497D">
                    <a:lumMod val="50000"/>
                  </a:srgbClr>
                </a:solidFill>
                <a:latin typeface="HGPｺﾞｼｯｸM" pitchFamily="50" charset="-128"/>
                <a:ea typeface="HGPｺﾞｼｯｸM" pitchFamily="50" charset="-128"/>
                <a:cs typeface="メイリオ" pitchFamily="50" charset="-128"/>
              </a:rPr>
              <a:t>のいずれかの形態を事業者が選択できる仕組みとした。</a:t>
            </a:r>
            <a:r>
              <a:rPr lang="ja-JP" altLang="en-US" sz="1200" dirty="0">
                <a:solidFill>
                  <a:srgbClr val="1F497D">
                    <a:lumMod val="50000"/>
                  </a:srgbClr>
                </a:solidFill>
                <a:latin typeface="HGPｺﾞｼｯｸM" pitchFamily="50" charset="-128"/>
                <a:ea typeface="HGPｺﾞｼｯｸM" pitchFamily="50" charset="-128"/>
              </a:rPr>
              <a:t>　　　　　　　　　　　　　　　　　　　　　　　　　　</a:t>
            </a:r>
          </a:p>
        </p:txBody>
      </p:sp>
      <p:sp>
        <p:nvSpPr>
          <p:cNvPr id="17" name="テキスト ボックス 16"/>
          <p:cNvSpPr txBox="1"/>
          <p:nvPr/>
        </p:nvSpPr>
        <p:spPr>
          <a:xfrm>
            <a:off x="7925595" y="4590136"/>
            <a:ext cx="1014113" cy="368126"/>
          </a:xfrm>
          <a:prstGeom prst="rect">
            <a:avLst/>
          </a:prstGeom>
          <a:solidFill>
            <a:schemeClr val="bg1"/>
          </a:solidFill>
          <a:ln w="15875">
            <a:noFill/>
          </a:ln>
        </p:spPr>
        <p:txBody>
          <a:bodyPr wrap="square" lIns="59765" tIns="29883" rIns="59765" bIns="29883" rtlCol="0">
            <a:spAutoFit/>
          </a:bodyPr>
          <a:lstStyle/>
          <a:p>
            <a:pPr algn="ctr" defTabSz="914400"/>
            <a:r>
              <a:rPr lang="ja-JP" altLang="en-US" sz="1000" dirty="0">
                <a:solidFill>
                  <a:srgbClr val="FF0000"/>
                </a:solidFill>
                <a:latin typeface="メイリオ" pitchFamily="50" charset="-128"/>
                <a:ea typeface="メイリオ" pitchFamily="50" charset="-128"/>
                <a:cs typeface="メイリオ" pitchFamily="50" charset="-128"/>
              </a:rPr>
              <a:t>介護サービスの提供</a:t>
            </a:r>
          </a:p>
        </p:txBody>
      </p:sp>
      <p:sp>
        <p:nvSpPr>
          <p:cNvPr id="18" name="片側の 2 つの角を丸めた四角形 17"/>
          <p:cNvSpPr/>
          <p:nvPr/>
        </p:nvSpPr>
        <p:spPr>
          <a:xfrm>
            <a:off x="3952856" y="4607534"/>
            <a:ext cx="858095" cy="792088"/>
          </a:xfrm>
          <a:prstGeom prst="round2SameRect">
            <a:avLst/>
          </a:prstGeom>
          <a:solidFill>
            <a:srgbClr val="FFCCFF">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900" dirty="0">
                <a:solidFill>
                  <a:srgbClr val="1F497D">
                    <a:lumMod val="50000"/>
                  </a:srgbClr>
                </a:solidFill>
                <a:latin typeface="メイリオ" pitchFamily="50" charset="-128"/>
                <a:ea typeface="メイリオ" pitchFamily="50" charset="-128"/>
              </a:rPr>
              <a:t>居宅介護事業所</a:t>
            </a:r>
          </a:p>
        </p:txBody>
      </p:sp>
      <p:sp>
        <p:nvSpPr>
          <p:cNvPr id="19" name="片側の 2 つの角を丸めた四角形 18"/>
          <p:cNvSpPr/>
          <p:nvPr/>
        </p:nvSpPr>
        <p:spPr>
          <a:xfrm>
            <a:off x="8853453" y="4611101"/>
            <a:ext cx="858095" cy="792088"/>
          </a:xfrm>
          <a:prstGeom prst="round2SameRect">
            <a:avLst/>
          </a:prstGeom>
          <a:solidFill>
            <a:srgbClr val="FFCCFF">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900" dirty="0">
                <a:solidFill>
                  <a:srgbClr val="1F497D">
                    <a:lumMod val="50000"/>
                  </a:srgbClr>
                </a:solidFill>
                <a:latin typeface="メイリオ" pitchFamily="50" charset="-128"/>
                <a:ea typeface="メイリオ" pitchFamily="50" charset="-128"/>
              </a:rPr>
              <a:t>居宅介護事業所</a:t>
            </a:r>
          </a:p>
        </p:txBody>
      </p:sp>
      <p:sp>
        <p:nvSpPr>
          <p:cNvPr id="20" name="角丸四角形 19"/>
          <p:cNvSpPr/>
          <p:nvPr/>
        </p:nvSpPr>
        <p:spPr>
          <a:xfrm>
            <a:off x="172283" y="3462754"/>
            <a:ext cx="4623412" cy="546499"/>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228" tIns="33614" rIns="67228" bIns="33614" spcCol="0" rtlCol="0" anchor="ctr"/>
          <a:lstStyle/>
          <a:p>
            <a:pPr defTabSz="914400">
              <a:lnSpc>
                <a:spcPts val="1307"/>
              </a:lnSpc>
            </a:pPr>
            <a:endParaRPr lang="en-US" altLang="ja-JP" sz="1050" dirty="0">
              <a:solidFill>
                <a:srgbClr val="4F81BD">
                  <a:lumMod val="50000"/>
                </a:srgbClr>
              </a:solidFill>
              <a:latin typeface="メイリオ" pitchFamily="50" charset="-128"/>
              <a:ea typeface="メイリオ" pitchFamily="50" charset="-128"/>
              <a:cs typeface="メイリオ" pitchFamily="50" charset="-128"/>
            </a:endParaRPr>
          </a:p>
          <a:p>
            <a:pPr defTabSz="914400">
              <a:lnSpc>
                <a:spcPts val="1307"/>
              </a:lnSpc>
            </a:pPr>
            <a:r>
              <a:rPr lang="ja-JP" altLang="en-US" sz="1050" dirty="0">
                <a:solidFill>
                  <a:srgbClr val="4F81BD">
                    <a:lumMod val="50000"/>
                  </a:srgbClr>
                </a:solidFill>
                <a:latin typeface="メイリオ" pitchFamily="50" charset="-128"/>
                <a:ea typeface="メイリオ" pitchFamily="50" charset="-128"/>
              </a:rPr>
              <a:t>★介護サービスについては、従来のケアホームと同様に</a:t>
            </a:r>
            <a:r>
              <a:rPr lang="ja-JP" altLang="en-US" sz="1050" b="1" dirty="0">
                <a:solidFill>
                  <a:srgbClr val="4F81BD">
                    <a:lumMod val="50000"/>
                  </a:srgbClr>
                </a:solidFill>
                <a:latin typeface="メイリオ" pitchFamily="50" charset="-128"/>
                <a:ea typeface="メイリオ" pitchFamily="50" charset="-128"/>
              </a:rPr>
              <a:t>当該事業所の従業者が提供。</a:t>
            </a:r>
            <a:r>
              <a:rPr lang="en-US" altLang="ja-JP" sz="1050" b="1" dirty="0">
                <a:solidFill>
                  <a:srgbClr val="4F81BD">
                    <a:lumMod val="50000"/>
                  </a:srgbClr>
                </a:solidFill>
                <a:latin typeface="メイリオ" pitchFamily="50" charset="-128"/>
                <a:ea typeface="メイリオ" pitchFamily="50" charset="-128"/>
              </a:rPr>
              <a:t>	</a:t>
            </a:r>
          </a:p>
          <a:p>
            <a:pPr defTabSz="914400">
              <a:lnSpc>
                <a:spcPts val="1307"/>
              </a:lnSpc>
            </a:pPr>
            <a:r>
              <a:rPr lang="ja-JP" altLang="en-US" sz="1050" dirty="0">
                <a:solidFill>
                  <a:srgbClr val="4F81BD">
                    <a:lumMod val="50000"/>
                  </a:srgbClr>
                </a:solidFill>
                <a:latin typeface="メイリオ" pitchFamily="50" charset="-128"/>
                <a:ea typeface="メイリオ" pitchFamily="50" charset="-128"/>
              </a:rPr>
              <a:t>★利用者の状態に応じて、</a:t>
            </a:r>
            <a:r>
              <a:rPr lang="ja-JP" altLang="en-US" sz="1050" b="1" dirty="0">
                <a:solidFill>
                  <a:srgbClr val="4F81BD">
                    <a:lumMod val="50000"/>
                  </a:srgbClr>
                </a:solidFill>
                <a:latin typeface="メイリオ" pitchFamily="50" charset="-128"/>
                <a:ea typeface="メイリオ" pitchFamily="50" charset="-128"/>
              </a:rPr>
              <a:t>介護スタッフ（生活支援員）を配置</a:t>
            </a:r>
            <a:r>
              <a:rPr lang="ja-JP" altLang="en-US" sz="1050" dirty="0">
                <a:solidFill>
                  <a:srgbClr val="4F81BD">
                    <a:lumMod val="50000"/>
                  </a:srgbClr>
                </a:solidFill>
                <a:latin typeface="メイリオ" pitchFamily="50" charset="-128"/>
                <a:ea typeface="メイリオ" pitchFamily="50" charset="-128"/>
              </a:rPr>
              <a:t>。　</a:t>
            </a:r>
            <a:endParaRPr lang="en-US" altLang="ja-JP" sz="1050" dirty="0">
              <a:solidFill>
                <a:srgbClr val="4F81BD">
                  <a:lumMod val="50000"/>
                </a:srgbClr>
              </a:solidFill>
              <a:latin typeface="メイリオ" pitchFamily="50" charset="-128"/>
              <a:ea typeface="メイリオ" pitchFamily="50" charset="-128"/>
            </a:endParaRPr>
          </a:p>
          <a:p>
            <a:pPr defTabSz="914400"/>
            <a:endParaRPr lang="en-US" altLang="ja-JP" sz="1050" dirty="0">
              <a:solidFill>
                <a:srgbClr val="4F81BD">
                  <a:lumMod val="50000"/>
                </a:srgbClr>
              </a:solidFill>
              <a:latin typeface="メイリオ" pitchFamily="50" charset="-128"/>
              <a:ea typeface="メイリオ" pitchFamily="50" charset="-128"/>
            </a:endParaRPr>
          </a:p>
        </p:txBody>
      </p:sp>
      <p:sp>
        <p:nvSpPr>
          <p:cNvPr id="21" name="Rectangle 56"/>
          <p:cNvSpPr>
            <a:spLocks noChangeArrowheads="1"/>
          </p:cNvSpPr>
          <p:nvPr/>
        </p:nvSpPr>
        <p:spPr bwMode="auto">
          <a:xfrm>
            <a:off x="102397" y="3155852"/>
            <a:ext cx="4850622" cy="3673330"/>
          </a:xfrm>
          <a:prstGeom prst="rect">
            <a:avLst/>
          </a:prstGeom>
          <a:noFill/>
          <a:ln w="38100" cmpd="dbl" algn="ctr">
            <a:solidFill>
              <a:schemeClr val="bg1">
                <a:lumMod val="75000"/>
              </a:schemeClr>
            </a:solidFill>
            <a:miter lim="800000"/>
            <a:headEnd/>
            <a:tailEnd/>
          </a:ln>
        </p:spPr>
        <p:txBody>
          <a:bodyPr anchor="ctr"/>
          <a:lstStyle/>
          <a:p>
            <a:pPr defTabSz="914400"/>
            <a:endParaRPr lang="ja-JP" altLang="en-US" sz="1800">
              <a:solidFill>
                <a:prstClr val="black"/>
              </a:solidFill>
            </a:endParaRPr>
          </a:p>
        </p:txBody>
      </p:sp>
      <p:sp>
        <p:nvSpPr>
          <p:cNvPr id="25" name="AutoShape 4"/>
          <p:cNvSpPr>
            <a:spLocks noChangeArrowheads="1"/>
          </p:cNvSpPr>
          <p:nvPr/>
        </p:nvSpPr>
        <p:spPr bwMode="auto">
          <a:xfrm>
            <a:off x="1048655" y="4027957"/>
            <a:ext cx="2146300" cy="296307"/>
          </a:xfrm>
          <a:prstGeom prst="flowChartProcess">
            <a:avLst/>
          </a:prstGeom>
          <a:noFill/>
          <a:ln w="9525">
            <a:noFill/>
            <a:miter lim="800000"/>
            <a:headEnd/>
            <a:tailEnd/>
          </a:ln>
          <a:effectLst/>
        </p:spPr>
        <p:txBody>
          <a:bodyPr wrap="none" anchor="ctr"/>
          <a:lstStyle/>
          <a:p>
            <a:pPr algn="ctr" defTabSz="914400"/>
            <a:r>
              <a:rPr lang="en-US" altLang="ja-JP" sz="1400" dirty="0">
                <a:solidFill>
                  <a:prstClr val="black"/>
                </a:solidFill>
                <a:latin typeface="Times New Roman" pitchFamily="18" charset="0"/>
              </a:rPr>
              <a:t>〈</a:t>
            </a:r>
            <a:r>
              <a:rPr lang="ja-JP" altLang="en-US" sz="1400" dirty="0">
                <a:solidFill>
                  <a:prstClr val="black"/>
                </a:solidFill>
                <a:latin typeface="Times New Roman" pitchFamily="18" charset="0"/>
              </a:rPr>
              <a:t>グループホーム</a:t>
            </a:r>
            <a:r>
              <a:rPr lang="en-US" altLang="ja-JP" sz="1400" dirty="0">
                <a:solidFill>
                  <a:prstClr val="black"/>
                </a:solidFill>
                <a:latin typeface="Times New Roman" pitchFamily="18" charset="0"/>
              </a:rPr>
              <a:t>〉</a:t>
            </a:r>
            <a:endParaRPr lang="en-US" altLang="ja-JP" sz="1600" dirty="0">
              <a:solidFill>
                <a:prstClr val="black"/>
              </a:solidFill>
              <a:latin typeface="Times New Roman" pitchFamily="18" charset="0"/>
            </a:endParaRPr>
          </a:p>
        </p:txBody>
      </p:sp>
      <p:sp>
        <p:nvSpPr>
          <p:cNvPr id="26" name="Rectangle 5"/>
          <p:cNvSpPr>
            <a:spLocks noChangeArrowheads="1"/>
          </p:cNvSpPr>
          <p:nvPr/>
        </p:nvSpPr>
        <p:spPr bwMode="auto">
          <a:xfrm>
            <a:off x="1286597" y="6471567"/>
            <a:ext cx="2028225" cy="288031"/>
          </a:xfrm>
          <a:prstGeom prst="rect">
            <a:avLst/>
          </a:prstGeom>
          <a:solidFill>
            <a:srgbClr val="CCFFFF"/>
          </a:solidFill>
          <a:ln w="9525">
            <a:solidFill>
              <a:schemeClr val="tx1"/>
            </a:solidFill>
            <a:miter lim="800000"/>
            <a:headEnd/>
            <a:tailEnd/>
          </a:ln>
          <a:effectLst/>
        </p:spPr>
        <p:txBody>
          <a:bodyPr wrap="none" anchor="ctr"/>
          <a:lstStyle/>
          <a:p>
            <a:pPr algn="ctr" defTabSz="914400"/>
            <a:r>
              <a:rPr lang="ja-JP" altLang="en-US" sz="1600" dirty="0">
                <a:solidFill>
                  <a:prstClr val="black"/>
                </a:solidFill>
                <a:latin typeface="Times New Roman" pitchFamily="18" charset="0"/>
              </a:rPr>
              <a:t>運営者</a:t>
            </a:r>
          </a:p>
        </p:txBody>
      </p:sp>
      <p:pic>
        <p:nvPicPr>
          <p:cNvPr id="27" name="Picture 13"/>
          <p:cNvPicPr>
            <a:picLocks noChangeAspect="1" noChangeArrowheads="1"/>
          </p:cNvPicPr>
          <p:nvPr/>
        </p:nvPicPr>
        <p:blipFill>
          <a:blip r:embed="rId3" cstate="print"/>
          <a:srcRect/>
          <a:stretch>
            <a:fillRect/>
          </a:stretch>
        </p:blipFill>
        <p:spPr bwMode="auto">
          <a:xfrm>
            <a:off x="1320569" y="4279135"/>
            <a:ext cx="1704463" cy="1167926"/>
          </a:xfrm>
          <a:prstGeom prst="rect">
            <a:avLst/>
          </a:prstGeom>
          <a:noFill/>
        </p:spPr>
      </p:pic>
      <p:sp>
        <p:nvSpPr>
          <p:cNvPr id="28" name="AutoShape 14"/>
          <p:cNvSpPr>
            <a:spLocks noChangeArrowheads="1"/>
          </p:cNvSpPr>
          <p:nvPr/>
        </p:nvSpPr>
        <p:spPr bwMode="auto">
          <a:xfrm>
            <a:off x="2012195" y="5437034"/>
            <a:ext cx="990600" cy="296307"/>
          </a:xfrm>
          <a:prstGeom prst="flowChartProcess">
            <a:avLst/>
          </a:prstGeom>
          <a:noFill/>
          <a:ln w="9525">
            <a:noFill/>
            <a:miter lim="800000"/>
            <a:headEnd/>
            <a:tailEnd/>
          </a:ln>
          <a:effectLst/>
        </p:spPr>
        <p:txBody>
          <a:bodyPr wrap="none" anchor="ctr"/>
          <a:lstStyle/>
          <a:p>
            <a:pPr algn="ctr" defTabSz="914400"/>
            <a:r>
              <a:rPr lang="en-US" altLang="ja-JP" sz="1100" b="1" dirty="0">
                <a:solidFill>
                  <a:prstClr val="black"/>
                </a:solidFill>
                <a:latin typeface="メイリオ" pitchFamily="50" charset="-128"/>
                <a:ea typeface="メイリオ" pitchFamily="50" charset="-128"/>
              </a:rPr>
              <a:t>〈</a:t>
            </a:r>
            <a:r>
              <a:rPr lang="ja-JP" altLang="en-US" sz="1100" b="1" dirty="0">
                <a:solidFill>
                  <a:prstClr val="black"/>
                </a:solidFill>
                <a:latin typeface="メイリオ" pitchFamily="50" charset="-128"/>
                <a:ea typeface="メイリオ" pitchFamily="50" charset="-128"/>
              </a:rPr>
              <a:t>世話人・</a:t>
            </a:r>
            <a:r>
              <a:rPr lang="ja-JP" altLang="en-US" sz="1100" b="1" u="sng" dirty="0">
                <a:solidFill>
                  <a:srgbClr val="FF0000"/>
                </a:solidFill>
                <a:latin typeface="メイリオ" pitchFamily="50" charset="-128"/>
                <a:ea typeface="メイリオ" pitchFamily="50" charset="-128"/>
              </a:rPr>
              <a:t>生活支援員</a:t>
            </a:r>
            <a:r>
              <a:rPr lang="en-US" altLang="ja-JP" sz="1100" b="1" dirty="0">
                <a:solidFill>
                  <a:prstClr val="black"/>
                </a:solidFill>
                <a:latin typeface="メイリオ" pitchFamily="50" charset="-128"/>
                <a:ea typeface="メイリオ" pitchFamily="50" charset="-128"/>
              </a:rPr>
              <a:t>〉</a:t>
            </a:r>
          </a:p>
        </p:txBody>
      </p:sp>
      <p:sp>
        <p:nvSpPr>
          <p:cNvPr id="31" name="AutoShape 18"/>
          <p:cNvSpPr>
            <a:spLocks noChangeArrowheads="1"/>
          </p:cNvSpPr>
          <p:nvPr/>
        </p:nvSpPr>
        <p:spPr bwMode="auto">
          <a:xfrm>
            <a:off x="1754660" y="5822837"/>
            <a:ext cx="1560173" cy="576064"/>
          </a:xfrm>
          <a:prstGeom prst="roundRect">
            <a:avLst>
              <a:gd name="adj" fmla="val 16667"/>
            </a:avLst>
          </a:prstGeom>
          <a:solidFill>
            <a:srgbClr val="FFFFCC"/>
          </a:solidFill>
          <a:ln w="3175">
            <a:solidFill>
              <a:schemeClr val="tx1">
                <a:lumMod val="95000"/>
                <a:lumOff val="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914400"/>
            <a:r>
              <a:rPr lang="ja-JP" altLang="en-US" sz="1000" dirty="0">
                <a:solidFill>
                  <a:prstClr val="black"/>
                </a:solidFill>
                <a:latin typeface="メイリオ" pitchFamily="50" charset="-128"/>
                <a:ea typeface="メイリオ" pitchFamily="50" charset="-128"/>
              </a:rPr>
              <a:t>個別支援計画の作成</a:t>
            </a:r>
            <a:endParaRPr lang="en-US" altLang="ja-JP" sz="1000" dirty="0">
              <a:solidFill>
                <a:prstClr val="black"/>
              </a:solidFill>
              <a:latin typeface="メイリオ" pitchFamily="50" charset="-128"/>
              <a:ea typeface="メイリオ" pitchFamily="50" charset="-128"/>
            </a:endParaRPr>
          </a:p>
          <a:p>
            <a:pPr defTabSz="914400"/>
            <a:r>
              <a:rPr lang="ja-JP" altLang="en-US" sz="1000" dirty="0">
                <a:solidFill>
                  <a:prstClr val="black"/>
                </a:solidFill>
                <a:latin typeface="メイリオ" pitchFamily="50" charset="-128"/>
                <a:ea typeface="メイリオ" pitchFamily="50" charset="-128"/>
              </a:rPr>
              <a:t>日常生活上の援助</a:t>
            </a:r>
            <a:endParaRPr lang="en-US" altLang="ja-JP" sz="1000" dirty="0">
              <a:solidFill>
                <a:prstClr val="black"/>
              </a:solidFill>
              <a:latin typeface="メイリオ" pitchFamily="50" charset="-128"/>
              <a:ea typeface="メイリオ" pitchFamily="50" charset="-128"/>
            </a:endParaRPr>
          </a:p>
          <a:p>
            <a:pPr defTabSz="914400"/>
            <a:r>
              <a:rPr lang="ja-JP" altLang="en-US" sz="1000" b="1" u="sng" dirty="0">
                <a:solidFill>
                  <a:srgbClr val="FF0000"/>
                </a:solidFill>
                <a:latin typeface="メイリオ" pitchFamily="50" charset="-128"/>
                <a:ea typeface="メイリオ" pitchFamily="50" charset="-128"/>
              </a:rPr>
              <a:t>食事等の介護</a:t>
            </a:r>
          </a:p>
        </p:txBody>
      </p:sp>
      <p:sp>
        <p:nvSpPr>
          <p:cNvPr id="32" name="角丸四角形 31"/>
          <p:cNvSpPr/>
          <p:nvPr/>
        </p:nvSpPr>
        <p:spPr>
          <a:xfrm>
            <a:off x="5102079" y="3485278"/>
            <a:ext cx="4623412" cy="557359"/>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228" tIns="33614" rIns="67228" bIns="33614" spcCol="0" rtlCol="0" anchor="ctr"/>
          <a:lstStyle/>
          <a:p>
            <a:pPr defTabSz="914400">
              <a:lnSpc>
                <a:spcPts val="1307"/>
              </a:lnSpc>
            </a:pPr>
            <a:endParaRPr lang="en-US" altLang="ja-JP" sz="1050" dirty="0">
              <a:solidFill>
                <a:srgbClr val="4F81BD">
                  <a:lumMod val="50000"/>
                </a:srgbClr>
              </a:solidFill>
              <a:latin typeface="メイリオ" pitchFamily="50" charset="-128"/>
              <a:ea typeface="メイリオ" pitchFamily="50" charset="-128"/>
              <a:cs typeface="メイリオ" pitchFamily="50" charset="-128"/>
            </a:endParaRPr>
          </a:p>
          <a:p>
            <a:pPr defTabSz="914400">
              <a:lnSpc>
                <a:spcPts val="1307"/>
              </a:lnSpc>
            </a:pPr>
            <a:r>
              <a:rPr lang="ja-JP" altLang="en-US" sz="1050" dirty="0">
                <a:solidFill>
                  <a:srgbClr val="4F81BD">
                    <a:lumMod val="50000"/>
                  </a:srgbClr>
                </a:solidFill>
                <a:latin typeface="メイリオ" pitchFamily="50" charset="-128"/>
                <a:ea typeface="メイリオ" pitchFamily="50" charset="-128"/>
              </a:rPr>
              <a:t>★介護サービスについて、事業所は</a:t>
            </a:r>
            <a:r>
              <a:rPr lang="ja-JP" altLang="en-US" sz="1050" b="1" dirty="0">
                <a:solidFill>
                  <a:srgbClr val="4F81BD">
                    <a:lumMod val="50000"/>
                  </a:srgbClr>
                </a:solidFill>
                <a:latin typeface="メイリオ" pitchFamily="50" charset="-128"/>
                <a:ea typeface="メイリオ" pitchFamily="50" charset="-128"/>
              </a:rPr>
              <a:t>アレンジメント（手配）のみを行い、</a:t>
            </a:r>
            <a:endParaRPr lang="en-US" altLang="ja-JP" sz="1050" b="1" dirty="0">
              <a:solidFill>
                <a:srgbClr val="4F81BD">
                  <a:lumMod val="50000"/>
                </a:srgbClr>
              </a:solidFill>
              <a:latin typeface="メイリオ" pitchFamily="50" charset="-128"/>
              <a:ea typeface="メイリオ" pitchFamily="50" charset="-128"/>
            </a:endParaRPr>
          </a:p>
          <a:p>
            <a:pPr defTabSz="914400">
              <a:lnSpc>
                <a:spcPts val="1307"/>
              </a:lnSpc>
            </a:pPr>
            <a:r>
              <a:rPr lang="ja-JP" altLang="en-US" sz="1050" b="1" dirty="0">
                <a:solidFill>
                  <a:srgbClr val="4F81BD">
                    <a:lumMod val="50000"/>
                  </a:srgbClr>
                </a:solidFill>
                <a:latin typeface="メイリオ" pitchFamily="50" charset="-128"/>
                <a:ea typeface="メイリオ" pitchFamily="50" charset="-128"/>
              </a:rPr>
              <a:t>　外部の居宅介護事業者等に委託</a:t>
            </a:r>
            <a:r>
              <a:rPr lang="ja-JP" altLang="en-US" sz="1050" dirty="0">
                <a:solidFill>
                  <a:srgbClr val="4F81BD">
                    <a:lumMod val="50000"/>
                  </a:srgbClr>
                </a:solidFill>
                <a:latin typeface="メイリオ" pitchFamily="50" charset="-128"/>
                <a:ea typeface="メイリオ" pitchFamily="50" charset="-128"/>
              </a:rPr>
              <a:t>。</a:t>
            </a:r>
            <a:endParaRPr lang="en-US" altLang="ja-JP" sz="1050" dirty="0">
              <a:solidFill>
                <a:srgbClr val="4F81BD">
                  <a:lumMod val="50000"/>
                </a:srgbClr>
              </a:solidFill>
              <a:latin typeface="メイリオ" pitchFamily="50" charset="-128"/>
              <a:ea typeface="メイリオ" pitchFamily="50" charset="-128"/>
            </a:endParaRPr>
          </a:p>
          <a:p>
            <a:pPr defTabSz="914400">
              <a:lnSpc>
                <a:spcPts val="1307"/>
              </a:lnSpc>
            </a:pPr>
            <a:r>
              <a:rPr lang="ja-JP" altLang="en-US" sz="1050" dirty="0">
                <a:solidFill>
                  <a:srgbClr val="4F81BD">
                    <a:lumMod val="50000"/>
                  </a:srgbClr>
                </a:solidFill>
                <a:latin typeface="メイリオ" pitchFamily="50" charset="-128"/>
                <a:ea typeface="メイリオ" pitchFamily="50" charset="-128"/>
              </a:rPr>
              <a:t>★介護スタッフ（生活支援員）については</a:t>
            </a:r>
            <a:r>
              <a:rPr lang="ja-JP" altLang="en-US" sz="1050" b="1" dirty="0">
                <a:solidFill>
                  <a:srgbClr val="4F81BD">
                    <a:lumMod val="50000"/>
                  </a:srgbClr>
                </a:solidFill>
                <a:latin typeface="メイリオ" pitchFamily="50" charset="-128"/>
                <a:ea typeface="メイリオ" pitchFamily="50" charset="-128"/>
              </a:rPr>
              <a:t>配置不要</a:t>
            </a:r>
            <a:r>
              <a:rPr lang="ja-JP" altLang="en-US" sz="1050" dirty="0">
                <a:solidFill>
                  <a:srgbClr val="4F81BD">
                    <a:lumMod val="50000"/>
                  </a:srgbClr>
                </a:solidFill>
                <a:latin typeface="メイリオ" pitchFamily="50" charset="-128"/>
                <a:ea typeface="メイリオ" pitchFamily="50" charset="-128"/>
              </a:rPr>
              <a:t>。　</a:t>
            </a:r>
            <a:endParaRPr lang="en-US" altLang="ja-JP" sz="1050" dirty="0">
              <a:solidFill>
                <a:srgbClr val="4F81BD">
                  <a:lumMod val="50000"/>
                </a:srgbClr>
              </a:solidFill>
              <a:latin typeface="メイリオ" pitchFamily="50" charset="-128"/>
              <a:ea typeface="メイリオ" pitchFamily="50" charset="-128"/>
            </a:endParaRPr>
          </a:p>
          <a:p>
            <a:pPr defTabSz="914400"/>
            <a:endParaRPr lang="en-US" altLang="ja-JP" sz="1050" dirty="0">
              <a:solidFill>
                <a:srgbClr val="4F81BD">
                  <a:lumMod val="50000"/>
                </a:srgbClr>
              </a:solidFill>
              <a:latin typeface="メイリオ" pitchFamily="50" charset="-128"/>
              <a:ea typeface="メイリオ" pitchFamily="50" charset="-128"/>
            </a:endParaRPr>
          </a:p>
        </p:txBody>
      </p:sp>
      <p:sp>
        <p:nvSpPr>
          <p:cNvPr id="33" name="Line 23"/>
          <p:cNvSpPr>
            <a:spLocks noChangeShapeType="1"/>
          </p:cNvSpPr>
          <p:nvPr/>
        </p:nvSpPr>
        <p:spPr bwMode="auto">
          <a:xfrm flipH="1">
            <a:off x="2846775" y="5204747"/>
            <a:ext cx="818244" cy="12879"/>
          </a:xfrm>
          <a:prstGeom prst="line">
            <a:avLst/>
          </a:prstGeom>
          <a:noFill/>
          <a:ln w="63500">
            <a:solidFill>
              <a:srgbClr val="FFC000"/>
            </a:solidFill>
            <a:round/>
            <a:headEnd/>
            <a:tailEnd type="triangle" w="med" len="med"/>
          </a:ln>
          <a:effectLst>
            <a:outerShdw blurRad="50800" dist="38100" dir="5400000" algn="t" rotWithShape="0">
              <a:prstClr val="black">
                <a:alpha val="40000"/>
              </a:prstClr>
            </a:outerShdw>
          </a:effectLst>
        </p:spPr>
        <p:txBody>
          <a:bodyPr/>
          <a:lstStyle/>
          <a:p>
            <a:pPr defTabSz="914400"/>
            <a:endParaRPr lang="ja-JP" altLang="en-US" sz="1800">
              <a:solidFill>
                <a:prstClr val="black"/>
              </a:solidFill>
            </a:endParaRPr>
          </a:p>
        </p:txBody>
      </p:sp>
      <p:pic>
        <p:nvPicPr>
          <p:cNvPr id="34" name="Picture 2" descr="http://msp.c.yimg.jp/image?q=tbn:ANd9GcS8l67t6MbRsVI9HC2WfCNWsf2GstVEbSorjlrLIrf9bj_TOvjNTBFwMgU:http://silkycare.web.fc2.com/img/help02.gif"/>
          <p:cNvPicPr>
            <a:picLocks noChangeAspect="1" noChangeArrowheads="1"/>
          </p:cNvPicPr>
          <p:nvPr/>
        </p:nvPicPr>
        <p:blipFill>
          <a:blip r:embed="rId4" cstate="print">
            <a:clrChange>
              <a:clrFrom>
                <a:srgbClr val="F7FFFD"/>
              </a:clrFrom>
              <a:clrTo>
                <a:srgbClr val="F7FFFD">
                  <a:alpha val="0"/>
                </a:srgbClr>
              </a:clrTo>
            </a:clrChange>
          </a:blip>
          <a:srcRect/>
          <a:stretch>
            <a:fillRect/>
          </a:stretch>
        </p:blipFill>
        <p:spPr bwMode="auto">
          <a:xfrm>
            <a:off x="3606112" y="4935154"/>
            <a:ext cx="469151" cy="494929"/>
          </a:xfrm>
          <a:prstGeom prst="rect">
            <a:avLst/>
          </a:prstGeom>
          <a:noFill/>
        </p:spPr>
      </p:pic>
      <p:cxnSp>
        <p:nvCxnSpPr>
          <p:cNvPr id="35" name="直線矢印コネクタ 34"/>
          <p:cNvCxnSpPr/>
          <p:nvPr/>
        </p:nvCxnSpPr>
        <p:spPr>
          <a:xfrm flipV="1">
            <a:off x="1520619" y="5463454"/>
            <a:ext cx="0" cy="936105"/>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AutoShape 4"/>
          <p:cNvSpPr>
            <a:spLocks noChangeArrowheads="1"/>
          </p:cNvSpPr>
          <p:nvPr/>
        </p:nvSpPr>
        <p:spPr bwMode="auto">
          <a:xfrm>
            <a:off x="5967115" y="4097532"/>
            <a:ext cx="2146300" cy="296307"/>
          </a:xfrm>
          <a:prstGeom prst="flowChartProcess">
            <a:avLst/>
          </a:prstGeom>
          <a:noFill/>
          <a:ln w="9525">
            <a:noFill/>
            <a:miter lim="800000"/>
            <a:headEnd/>
            <a:tailEnd/>
          </a:ln>
          <a:effectLst/>
        </p:spPr>
        <p:txBody>
          <a:bodyPr wrap="none" anchor="ctr"/>
          <a:lstStyle/>
          <a:p>
            <a:pPr algn="ctr" defTabSz="914400"/>
            <a:r>
              <a:rPr lang="en-US" altLang="ja-JP" sz="1400" dirty="0">
                <a:solidFill>
                  <a:prstClr val="black"/>
                </a:solidFill>
                <a:latin typeface="Times New Roman" pitchFamily="18" charset="0"/>
              </a:rPr>
              <a:t>〈</a:t>
            </a:r>
            <a:r>
              <a:rPr lang="ja-JP" altLang="en-US" sz="1400" dirty="0">
                <a:solidFill>
                  <a:prstClr val="black"/>
                </a:solidFill>
                <a:latin typeface="Times New Roman" pitchFamily="18" charset="0"/>
              </a:rPr>
              <a:t>グループホーム</a:t>
            </a:r>
            <a:r>
              <a:rPr lang="en-US" altLang="ja-JP" sz="1400" dirty="0">
                <a:solidFill>
                  <a:prstClr val="black"/>
                </a:solidFill>
                <a:latin typeface="Times New Roman" pitchFamily="18" charset="0"/>
              </a:rPr>
              <a:t>〉</a:t>
            </a:r>
            <a:endParaRPr lang="en-US" altLang="ja-JP" sz="1600" dirty="0">
              <a:solidFill>
                <a:prstClr val="black"/>
              </a:solidFill>
              <a:latin typeface="Times New Roman" pitchFamily="18" charset="0"/>
            </a:endParaRPr>
          </a:p>
        </p:txBody>
      </p:sp>
      <p:sp>
        <p:nvSpPr>
          <p:cNvPr id="37" name="Rectangle 5"/>
          <p:cNvSpPr>
            <a:spLocks noChangeArrowheads="1"/>
          </p:cNvSpPr>
          <p:nvPr/>
        </p:nvSpPr>
        <p:spPr bwMode="auto">
          <a:xfrm>
            <a:off x="6201143" y="6454084"/>
            <a:ext cx="2028225" cy="288031"/>
          </a:xfrm>
          <a:prstGeom prst="rect">
            <a:avLst/>
          </a:prstGeom>
          <a:solidFill>
            <a:srgbClr val="CCFFFF"/>
          </a:solidFill>
          <a:ln w="9525">
            <a:solidFill>
              <a:schemeClr val="tx1"/>
            </a:solidFill>
            <a:miter lim="800000"/>
            <a:headEnd/>
            <a:tailEnd/>
          </a:ln>
          <a:effectLst/>
        </p:spPr>
        <p:txBody>
          <a:bodyPr wrap="none" anchor="ctr"/>
          <a:lstStyle/>
          <a:p>
            <a:pPr algn="ctr" defTabSz="914400"/>
            <a:r>
              <a:rPr lang="ja-JP" altLang="en-US" sz="1600" dirty="0">
                <a:solidFill>
                  <a:prstClr val="black"/>
                </a:solidFill>
                <a:latin typeface="Times New Roman" pitchFamily="18" charset="0"/>
              </a:rPr>
              <a:t>運営者</a:t>
            </a:r>
          </a:p>
        </p:txBody>
      </p:sp>
      <p:pic>
        <p:nvPicPr>
          <p:cNvPr id="40" name="Picture 13"/>
          <p:cNvPicPr>
            <a:picLocks noChangeAspect="1" noChangeArrowheads="1"/>
          </p:cNvPicPr>
          <p:nvPr/>
        </p:nvPicPr>
        <p:blipFill>
          <a:blip r:embed="rId3" cstate="print"/>
          <a:srcRect/>
          <a:stretch>
            <a:fillRect/>
          </a:stretch>
        </p:blipFill>
        <p:spPr bwMode="auto">
          <a:xfrm>
            <a:off x="6357171" y="4346604"/>
            <a:ext cx="1660083" cy="1137517"/>
          </a:xfrm>
          <a:prstGeom prst="rect">
            <a:avLst/>
          </a:prstGeom>
          <a:noFill/>
        </p:spPr>
      </p:pic>
      <p:sp>
        <p:nvSpPr>
          <p:cNvPr id="41" name="AutoShape 14"/>
          <p:cNvSpPr>
            <a:spLocks noChangeArrowheads="1"/>
          </p:cNvSpPr>
          <p:nvPr/>
        </p:nvSpPr>
        <p:spPr bwMode="auto">
          <a:xfrm>
            <a:off x="6513185" y="5459887"/>
            <a:ext cx="990600" cy="296307"/>
          </a:xfrm>
          <a:prstGeom prst="flowChartProcess">
            <a:avLst/>
          </a:prstGeom>
          <a:noFill/>
          <a:ln w="9525">
            <a:noFill/>
            <a:miter lim="800000"/>
            <a:headEnd/>
            <a:tailEnd/>
          </a:ln>
          <a:effectLst/>
        </p:spPr>
        <p:txBody>
          <a:bodyPr wrap="none" anchor="ctr"/>
          <a:lstStyle/>
          <a:p>
            <a:pPr algn="ctr" defTabSz="914400"/>
            <a:r>
              <a:rPr lang="en-US" altLang="ja-JP" sz="1100" b="1" dirty="0">
                <a:solidFill>
                  <a:prstClr val="black"/>
                </a:solidFill>
                <a:latin typeface="メイリオ" pitchFamily="50" charset="-128"/>
                <a:ea typeface="メイリオ" pitchFamily="50" charset="-128"/>
              </a:rPr>
              <a:t>〈</a:t>
            </a:r>
            <a:r>
              <a:rPr lang="ja-JP" altLang="en-US" sz="1100" b="1" dirty="0">
                <a:solidFill>
                  <a:prstClr val="black"/>
                </a:solidFill>
                <a:latin typeface="メイリオ" pitchFamily="50" charset="-128"/>
                <a:ea typeface="メイリオ" pitchFamily="50" charset="-128"/>
              </a:rPr>
              <a:t>世話人</a:t>
            </a:r>
            <a:r>
              <a:rPr lang="en-US" altLang="ja-JP" sz="1100" b="1" dirty="0">
                <a:solidFill>
                  <a:prstClr val="black"/>
                </a:solidFill>
                <a:latin typeface="メイリオ" pitchFamily="50" charset="-128"/>
                <a:ea typeface="メイリオ" pitchFamily="50" charset="-128"/>
              </a:rPr>
              <a:t>〉</a:t>
            </a:r>
          </a:p>
        </p:txBody>
      </p:sp>
      <p:sp>
        <p:nvSpPr>
          <p:cNvPr id="43" name="AutoShape 18"/>
          <p:cNvSpPr>
            <a:spLocks noChangeArrowheads="1"/>
          </p:cNvSpPr>
          <p:nvPr/>
        </p:nvSpPr>
        <p:spPr bwMode="auto">
          <a:xfrm>
            <a:off x="6591194" y="5797736"/>
            <a:ext cx="1560173" cy="584339"/>
          </a:xfrm>
          <a:prstGeom prst="roundRect">
            <a:avLst>
              <a:gd name="adj" fmla="val 16667"/>
            </a:avLst>
          </a:prstGeom>
          <a:solidFill>
            <a:srgbClr val="FFFFCC"/>
          </a:solidFill>
          <a:ln w="3175">
            <a:solidFill>
              <a:schemeClr val="tx1">
                <a:lumMod val="95000"/>
                <a:lumOff val="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914400"/>
            <a:r>
              <a:rPr lang="ja-JP" altLang="en-US" sz="1000" dirty="0">
                <a:solidFill>
                  <a:prstClr val="black"/>
                </a:solidFill>
                <a:latin typeface="メイリオ" pitchFamily="50" charset="-128"/>
                <a:ea typeface="メイリオ" pitchFamily="50" charset="-128"/>
              </a:rPr>
              <a:t>個別支援計画の作成</a:t>
            </a:r>
            <a:endParaRPr lang="en-US" altLang="ja-JP" sz="1000" dirty="0">
              <a:solidFill>
                <a:prstClr val="black"/>
              </a:solidFill>
              <a:latin typeface="メイリオ" pitchFamily="50" charset="-128"/>
              <a:ea typeface="メイリオ" pitchFamily="50" charset="-128"/>
            </a:endParaRPr>
          </a:p>
          <a:p>
            <a:pPr defTabSz="914400"/>
            <a:r>
              <a:rPr lang="ja-JP" altLang="en-US" sz="1000" dirty="0">
                <a:solidFill>
                  <a:prstClr val="black"/>
                </a:solidFill>
                <a:latin typeface="メイリオ" pitchFamily="50" charset="-128"/>
                <a:ea typeface="メイリオ" pitchFamily="50" charset="-128"/>
              </a:rPr>
              <a:t>日常生活上の援助</a:t>
            </a:r>
            <a:endParaRPr lang="en-US" altLang="ja-JP" sz="1000" dirty="0">
              <a:solidFill>
                <a:prstClr val="black"/>
              </a:solidFill>
              <a:latin typeface="メイリオ" pitchFamily="50" charset="-128"/>
              <a:ea typeface="メイリオ" pitchFamily="50" charset="-128"/>
            </a:endParaRPr>
          </a:p>
          <a:p>
            <a:pPr defTabSz="914400"/>
            <a:r>
              <a:rPr lang="ja-JP" altLang="en-US" sz="1000" b="1" u="sng" dirty="0">
                <a:solidFill>
                  <a:srgbClr val="FF0000"/>
                </a:solidFill>
                <a:latin typeface="メイリオ" pitchFamily="50" charset="-128"/>
                <a:ea typeface="メイリオ" pitchFamily="50" charset="-128"/>
              </a:rPr>
              <a:t>介護サービスの手配</a:t>
            </a:r>
          </a:p>
        </p:txBody>
      </p:sp>
      <p:sp>
        <p:nvSpPr>
          <p:cNvPr id="47" name="Line 23"/>
          <p:cNvSpPr>
            <a:spLocks noChangeShapeType="1"/>
          </p:cNvSpPr>
          <p:nvPr/>
        </p:nvSpPr>
        <p:spPr bwMode="auto">
          <a:xfrm flipH="1" flipV="1">
            <a:off x="7839337" y="5187811"/>
            <a:ext cx="780301" cy="8275"/>
          </a:xfrm>
          <a:prstGeom prst="line">
            <a:avLst/>
          </a:prstGeom>
          <a:noFill/>
          <a:ln w="63500">
            <a:solidFill>
              <a:srgbClr val="FFC000"/>
            </a:solidFill>
            <a:round/>
            <a:headEnd/>
            <a:tailEnd type="triangle" w="med" len="med"/>
          </a:ln>
          <a:effectLst>
            <a:outerShdw blurRad="50800" dist="38100" dir="5400000" algn="t" rotWithShape="0">
              <a:prstClr val="black">
                <a:alpha val="40000"/>
              </a:prstClr>
            </a:outerShdw>
          </a:effectLst>
        </p:spPr>
        <p:txBody>
          <a:bodyPr/>
          <a:lstStyle/>
          <a:p>
            <a:pPr defTabSz="914400"/>
            <a:endParaRPr lang="ja-JP" altLang="en-US" sz="1800">
              <a:solidFill>
                <a:prstClr val="black"/>
              </a:solidFill>
            </a:endParaRPr>
          </a:p>
        </p:txBody>
      </p:sp>
      <p:pic>
        <p:nvPicPr>
          <p:cNvPr id="49" name="Picture 2" descr="http://msp.c.yimg.jp/image?q=tbn:ANd9GcS8l67t6MbRsVI9HC2WfCNWsf2GstVEbSorjlrLIrf9bj_TOvjNTBFwMgU:http://silkycare.web.fc2.com/img/help0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32813" y="4908058"/>
            <a:ext cx="469151" cy="494929"/>
          </a:xfrm>
          <a:prstGeom prst="rect">
            <a:avLst/>
          </a:prstGeom>
          <a:noFill/>
        </p:spPr>
      </p:pic>
      <p:cxnSp>
        <p:nvCxnSpPr>
          <p:cNvPr id="50" name="直線矢印コネクタ 49"/>
          <p:cNvCxnSpPr/>
          <p:nvPr/>
        </p:nvCxnSpPr>
        <p:spPr>
          <a:xfrm flipV="1">
            <a:off x="6435165" y="5445971"/>
            <a:ext cx="0" cy="936105"/>
          </a:xfrm>
          <a:prstGeom prst="straightConnector1">
            <a:avLst/>
          </a:prstGeom>
          <a:ln w="38100">
            <a:solidFill>
              <a:srgbClr val="FF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3002793" y="4941816"/>
            <a:ext cx="858095"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ja-JP" sz="4800" dirty="0">
                <a:solidFill>
                  <a:srgbClr val="FF0000"/>
                </a:solidFill>
              </a:rPr>
              <a:t>×</a:t>
            </a:r>
            <a:endParaRPr lang="ja-JP" altLang="en-US" sz="4800" dirty="0">
              <a:solidFill>
                <a:srgbClr val="FF0000"/>
              </a:solidFill>
            </a:endParaRPr>
          </a:p>
        </p:txBody>
      </p:sp>
      <p:sp>
        <p:nvSpPr>
          <p:cNvPr id="54" name="テキスト ボックス 53"/>
          <p:cNvSpPr txBox="1"/>
          <p:nvPr/>
        </p:nvSpPr>
        <p:spPr>
          <a:xfrm>
            <a:off x="3022452" y="4730585"/>
            <a:ext cx="894246" cy="368126"/>
          </a:xfrm>
          <a:prstGeom prst="rect">
            <a:avLst/>
          </a:prstGeom>
          <a:noFill/>
          <a:ln w="15875">
            <a:noFill/>
          </a:ln>
        </p:spPr>
        <p:txBody>
          <a:bodyPr wrap="square" lIns="59765" tIns="29883" rIns="59765" bIns="29883" rtlCol="0">
            <a:spAutoFit/>
          </a:bodyPr>
          <a:lstStyle/>
          <a:p>
            <a:pPr algn="ctr" defTabSz="914400"/>
            <a:r>
              <a:rPr lang="ja-JP" altLang="en-US" sz="1000" dirty="0">
                <a:solidFill>
                  <a:srgbClr val="FF0000"/>
                </a:solidFill>
                <a:latin typeface="メイリオ" pitchFamily="50" charset="-128"/>
                <a:ea typeface="メイリオ" pitchFamily="50" charset="-128"/>
                <a:cs typeface="メイリオ" pitchFamily="50" charset="-128"/>
              </a:rPr>
              <a:t>原則、利用</a:t>
            </a:r>
            <a:endParaRPr lang="en-US" altLang="ja-JP" sz="1000" dirty="0">
              <a:solidFill>
                <a:srgbClr val="FF0000"/>
              </a:solidFill>
              <a:latin typeface="メイリオ" pitchFamily="50" charset="-128"/>
              <a:ea typeface="メイリオ" pitchFamily="50" charset="-128"/>
              <a:cs typeface="メイリオ" pitchFamily="50" charset="-128"/>
            </a:endParaRPr>
          </a:p>
          <a:p>
            <a:pPr algn="ctr" defTabSz="914400"/>
            <a:r>
              <a:rPr lang="ja-JP" altLang="en-US" sz="1000" dirty="0">
                <a:solidFill>
                  <a:srgbClr val="FF0000"/>
                </a:solidFill>
                <a:latin typeface="メイリオ" pitchFamily="50" charset="-128"/>
                <a:ea typeface="メイリオ" pitchFamily="50" charset="-128"/>
                <a:cs typeface="メイリオ" pitchFamily="50" charset="-128"/>
              </a:rPr>
              <a:t>不可</a:t>
            </a:r>
          </a:p>
        </p:txBody>
      </p:sp>
      <p:sp>
        <p:nvSpPr>
          <p:cNvPr id="55" name="円/楕円 54"/>
          <p:cNvSpPr/>
          <p:nvPr/>
        </p:nvSpPr>
        <p:spPr>
          <a:xfrm>
            <a:off x="8151375" y="5043149"/>
            <a:ext cx="390043"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56" name="AutoShape 14"/>
          <p:cNvSpPr>
            <a:spLocks noChangeArrowheads="1"/>
          </p:cNvSpPr>
          <p:nvPr/>
        </p:nvSpPr>
        <p:spPr bwMode="auto">
          <a:xfrm>
            <a:off x="3728384" y="5437034"/>
            <a:ext cx="990600" cy="296307"/>
          </a:xfrm>
          <a:prstGeom prst="flowChartProcess">
            <a:avLst/>
          </a:prstGeom>
          <a:noFill/>
          <a:ln w="9525">
            <a:noFill/>
            <a:miter lim="800000"/>
            <a:headEnd/>
            <a:tailEnd/>
          </a:ln>
          <a:effectLst/>
        </p:spPr>
        <p:txBody>
          <a:bodyPr wrap="none" anchor="ctr"/>
          <a:lstStyle/>
          <a:p>
            <a:pPr algn="ctr" defTabSz="914400"/>
            <a:r>
              <a:rPr lang="en-US" altLang="ja-JP" sz="1100" dirty="0">
                <a:solidFill>
                  <a:prstClr val="black"/>
                </a:solidFill>
                <a:latin typeface="メイリオ" pitchFamily="50" charset="-128"/>
                <a:ea typeface="メイリオ" pitchFamily="50" charset="-128"/>
              </a:rPr>
              <a:t>〈</a:t>
            </a:r>
            <a:r>
              <a:rPr lang="ja-JP" altLang="en-US" sz="1100" dirty="0">
                <a:solidFill>
                  <a:prstClr val="black"/>
                </a:solidFill>
                <a:latin typeface="メイリオ" pitchFamily="50" charset="-128"/>
                <a:ea typeface="メイリオ" pitchFamily="50" charset="-128"/>
              </a:rPr>
              <a:t>ホームヘルパー</a:t>
            </a:r>
            <a:r>
              <a:rPr lang="en-US" altLang="ja-JP" sz="1100" dirty="0">
                <a:solidFill>
                  <a:prstClr val="black"/>
                </a:solidFill>
                <a:latin typeface="メイリオ" pitchFamily="50" charset="-128"/>
                <a:ea typeface="メイリオ" pitchFamily="50" charset="-128"/>
              </a:rPr>
              <a:t>〉</a:t>
            </a:r>
          </a:p>
        </p:txBody>
      </p:sp>
      <p:sp>
        <p:nvSpPr>
          <p:cNvPr id="57" name="AutoShape 14"/>
          <p:cNvSpPr>
            <a:spLocks noChangeArrowheads="1"/>
          </p:cNvSpPr>
          <p:nvPr/>
        </p:nvSpPr>
        <p:spPr bwMode="auto">
          <a:xfrm>
            <a:off x="8642930" y="5454700"/>
            <a:ext cx="990600" cy="296307"/>
          </a:xfrm>
          <a:prstGeom prst="flowChartProcess">
            <a:avLst/>
          </a:prstGeom>
          <a:noFill/>
          <a:ln w="9525">
            <a:noFill/>
            <a:miter lim="800000"/>
            <a:headEnd/>
            <a:tailEnd/>
          </a:ln>
          <a:effectLst/>
        </p:spPr>
        <p:txBody>
          <a:bodyPr wrap="none" anchor="ctr"/>
          <a:lstStyle/>
          <a:p>
            <a:pPr algn="ctr" defTabSz="914400"/>
            <a:r>
              <a:rPr lang="en-US" altLang="ja-JP" sz="1100" dirty="0">
                <a:solidFill>
                  <a:prstClr val="black"/>
                </a:solidFill>
                <a:latin typeface="メイリオ" pitchFamily="50" charset="-128"/>
                <a:ea typeface="メイリオ" pitchFamily="50" charset="-128"/>
              </a:rPr>
              <a:t>〈</a:t>
            </a:r>
            <a:r>
              <a:rPr lang="ja-JP" altLang="en-US" sz="1100" dirty="0">
                <a:solidFill>
                  <a:prstClr val="black"/>
                </a:solidFill>
                <a:latin typeface="メイリオ" pitchFamily="50" charset="-128"/>
                <a:ea typeface="メイリオ" pitchFamily="50" charset="-128"/>
              </a:rPr>
              <a:t>ホームヘルパー</a:t>
            </a:r>
            <a:r>
              <a:rPr lang="en-US" altLang="ja-JP" sz="1100" dirty="0">
                <a:solidFill>
                  <a:prstClr val="black"/>
                </a:solidFill>
                <a:latin typeface="メイリオ" pitchFamily="50" charset="-128"/>
                <a:ea typeface="メイリオ" pitchFamily="50" charset="-128"/>
              </a:rPr>
              <a:t>〉</a:t>
            </a:r>
          </a:p>
        </p:txBody>
      </p:sp>
      <p:pic>
        <p:nvPicPr>
          <p:cNvPr id="62" name="Picture 58" descr="http://www.printout.jp/clipart/clipart_d/11_keikan/01_street/gif/build32.gif"/>
          <p:cNvPicPr>
            <a:picLocks noChangeAspect="1" noChangeArrowheads="1"/>
          </p:cNvPicPr>
          <p:nvPr/>
        </p:nvPicPr>
        <p:blipFill>
          <a:blip r:embed="rId5" cstate="print"/>
          <a:srcRect/>
          <a:stretch>
            <a:fillRect/>
          </a:stretch>
        </p:blipFill>
        <p:spPr bwMode="auto">
          <a:xfrm>
            <a:off x="350508" y="4290102"/>
            <a:ext cx="584515" cy="349122"/>
          </a:xfrm>
          <a:prstGeom prst="rect">
            <a:avLst/>
          </a:prstGeom>
          <a:noFill/>
          <a:ln w="9525">
            <a:noFill/>
            <a:miter lim="800000"/>
            <a:headEnd/>
            <a:tailEnd/>
          </a:ln>
        </p:spPr>
      </p:pic>
      <p:sp>
        <p:nvSpPr>
          <p:cNvPr id="63" name="AutoShape 14"/>
          <p:cNvSpPr>
            <a:spLocks noChangeArrowheads="1"/>
          </p:cNvSpPr>
          <p:nvPr/>
        </p:nvSpPr>
        <p:spPr bwMode="auto">
          <a:xfrm>
            <a:off x="194483" y="4630376"/>
            <a:ext cx="990600" cy="296307"/>
          </a:xfrm>
          <a:prstGeom prst="flowChartProcess">
            <a:avLst/>
          </a:prstGeom>
          <a:noFill/>
          <a:ln w="9525">
            <a:noFill/>
            <a:miter lim="800000"/>
            <a:headEnd/>
            <a:tailEnd/>
          </a:ln>
          <a:effectLst/>
        </p:spPr>
        <p:txBody>
          <a:bodyPr wrap="none" anchor="ctr"/>
          <a:lstStyle/>
          <a:p>
            <a:pPr algn="ctr" defTabSz="914400"/>
            <a:r>
              <a:rPr lang="en-US" altLang="ja-JP" sz="1100" dirty="0">
                <a:solidFill>
                  <a:prstClr val="black"/>
                </a:solidFill>
                <a:latin typeface="メイリオ" pitchFamily="50" charset="-128"/>
                <a:ea typeface="メイリオ" pitchFamily="50" charset="-128"/>
              </a:rPr>
              <a:t>〈</a:t>
            </a:r>
            <a:r>
              <a:rPr lang="ja-JP" altLang="en-US" sz="1100" dirty="0">
                <a:solidFill>
                  <a:prstClr val="black"/>
                </a:solidFill>
                <a:latin typeface="メイリオ" pitchFamily="50" charset="-128"/>
                <a:ea typeface="メイリオ" pitchFamily="50" charset="-128"/>
              </a:rPr>
              <a:t>市町村</a:t>
            </a:r>
            <a:r>
              <a:rPr lang="en-US" altLang="ja-JP" sz="1100" dirty="0">
                <a:solidFill>
                  <a:prstClr val="black"/>
                </a:solidFill>
                <a:latin typeface="メイリオ" pitchFamily="50" charset="-128"/>
                <a:ea typeface="メイリオ" pitchFamily="50" charset="-128"/>
              </a:rPr>
              <a:t>〉</a:t>
            </a:r>
          </a:p>
        </p:txBody>
      </p:sp>
      <p:sp>
        <p:nvSpPr>
          <p:cNvPr id="64" name="曲折矢印 63"/>
          <p:cNvSpPr/>
          <p:nvPr/>
        </p:nvSpPr>
        <p:spPr>
          <a:xfrm flipV="1">
            <a:off x="428509" y="4870935"/>
            <a:ext cx="780087" cy="1888006"/>
          </a:xfrm>
          <a:prstGeom prst="bentArrow">
            <a:avLst/>
          </a:prstGeom>
          <a:solidFill>
            <a:srgbClr val="FFC000"/>
          </a:solidFill>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800">
              <a:solidFill>
                <a:prstClr val="black"/>
              </a:solidFill>
              <a:effectLst>
                <a:outerShdw blurRad="38100" dist="38100" dir="2700000" algn="tl">
                  <a:srgbClr val="000000">
                    <a:alpha val="43137"/>
                  </a:srgbClr>
                </a:outerShdw>
              </a:effectLst>
            </a:endParaRPr>
          </a:p>
        </p:txBody>
      </p:sp>
      <p:sp>
        <p:nvSpPr>
          <p:cNvPr id="65" name="角丸四角形 64"/>
          <p:cNvSpPr/>
          <p:nvPr/>
        </p:nvSpPr>
        <p:spPr>
          <a:xfrm>
            <a:off x="300398" y="5102757"/>
            <a:ext cx="468052" cy="936104"/>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rtlCol="0" anchor="ctr"/>
          <a:lstStyle/>
          <a:p>
            <a:pPr algn="ctr" defTabSz="914400"/>
            <a:r>
              <a:rPr lang="ja-JP" altLang="en-US" sz="1200" b="1" dirty="0">
                <a:solidFill>
                  <a:prstClr val="white"/>
                </a:solidFill>
                <a:latin typeface="メイリオ" pitchFamily="50" charset="-128"/>
                <a:ea typeface="メイリオ" pitchFamily="50" charset="-128"/>
              </a:rPr>
              <a:t>報酬支払</a:t>
            </a:r>
          </a:p>
        </p:txBody>
      </p:sp>
      <p:pic>
        <p:nvPicPr>
          <p:cNvPr id="66" name="Picture 58" descr="http://www.printout.jp/clipart/clipart_d/11_keikan/01_street/gif/build32.gif"/>
          <p:cNvPicPr>
            <a:picLocks noChangeAspect="1" noChangeArrowheads="1"/>
          </p:cNvPicPr>
          <p:nvPr/>
        </p:nvPicPr>
        <p:blipFill>
          <a:blip r:embed="rId5" cstate="print"/>
          <a:srcRect/>
          <a:stretch>
            <a:fillRect/>
          </a:stretch>
        </p:blipFill>
        <p:spPr bwMode="auto">
          <a:xfrm>
            <a:off x="5265054" y="4281199"/>
            <a:ext cx="584515" cy="349122"/>
          </a:xfrm>
          <a:prstGeom prst="rect">
            <a:avLst/>
          </a:prstGeom>
          <a:noFill/>
          <a:ln w="9525">
            <a:noFill/>
            <a:miter lim="800000"/>
            <a:headEnd/>
            <a:tailEnd/>
          </a:ln>
        </p:spPr>
      </p:pic>
      <p:sp>
        <p:nvSpPr>
          <p:cNvPr id="67" name="AutoShape 14"/>
          <p:cNvSpPr>
            <a:spLocks noChangeArrowheads="1"/>
          </p:cNvSpPr>
          <p:nvPr/>
        </p:nvSpPr>
        <p:spPr bwMode="auto">
          <a:xfrm>
            <a:off x="5109027" y="4621471"/>
            <a:ext cx="990600" cy="296307"/>
          </a:xfrm>
          <a:prstGeom prst="flowChartProcess">
            <a:avLst/>
          </a:prstGeom>
          <a:noFill/>
          <a:ln w="9525">
            <a:noFill/>
            <a:miter lim="800000"/>
            <a:headEnd/>
            <a:tailEnd/>
          </a:ln>
          <a:effectLst/>
        </p:spPr>
        <p:txBody>
          <a:bodyPr wrap="none" anchor="ctr"/>
          <a:lstStyle/>
          <a:p>
            <a:pPr algn="ctr" defTabSz="914400"/>
            <a:r>
              <a:rPr lang="en-US" altLang="ja-JP" sz="1100" dirty="0">
                <a:solidFill>
                  <a:prstClr val="black"/>
                </a:solidFill>
                <a:latin typeface="メイリオ" pitchFamily="50" charset="-128"/>
                <a:ea typeface="メイリオ" pitchFamily="50" charset="-128"/>
              </a:rPr>
              <a:t>〈</a:t>
            </a:r>
            <a:r>
              <a:rPr lang="ja-JP" altLang="en-US" sz="1100" dirty="0">
                <a:solidFill>
                  <a:prstClr val="black"/>
                </a:solidFill>
                <a:latin typeface="メイリオ" pitchFamily="50" charset="-128"/>
                <a:ea typeface="メイリオ" pitchFamily="50" charset="-128"/>
              </a:rPr>
              <a:t>市町村</a:t>
            </a:r>
            <a:r>
              <a:rPr lang="en-US" altLang="ja-JP" sz="1100" dirty="0">
                <a:solidFill>
                  <a:prstClr val="black"/>
                </a:solidFill>
                <a:latin typeface="メイリオ" pitchFamily="50" charset="-128"/>
                <a:ea typeface="メイリオ" pitchFamily="50" charset="-128"/>
              </a:rPr>
              <a:t>〉</a:t>
            </a:r>
          </a:p>
        </p:txBody>
      </p:sp>
      <p:sp>
        <p:nvSpPr>
          <p:cNvPr id="70" name="曲折矢印 69"/>
          <p:cNvSpPr/>
          <p:nvPr/>
        </p:nvSpPr>
        <p:spPr>
          <a:xfrm rot="16200000" flipV="1">
            <a:off x="8336181" y="5588747"/>
            <a:ext cx="998350" cy="1128273"/>
          </a:xfrm>
          <a:prstGeom prst="bentArrow">
            <a:avLst>
              <a:gd name="adj1" fmla="val 14211"/>
              <a:gd name="adj2" fmla="val 15723"/>
              <a:gd name="adj3" fmla="val 21026"/>
              <a:gd name="adj4" fmla="val 41195"/>
            </a:avLst>
          </a:prstGeom>
          <a:solidFill>
            <a:srgbClr val="FFC000"/>
          </a:solidFill>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800">
              <a:solidFill>
                <a:prstClr val="black"/>
              </a:solidFill>
            </a:endParaRPr>
          </a:p>
        </p:txBody>
      </p:sp>
      <p:sp>
        <p:nvSpPr>
          <p:cNvPr id="71" name="角丸四角形 70"/>
          <p:cNvSpPr/>
          <p:nvPr/>
        </p:nvSpPr>
        <p:spPr>
          <a:xfrm>
            <a:off x="8583265" y="6301135"/>
            <a:ext cx="1170130" cy="432048"/>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defTabSz="914400"/>
            <a:r>
              <a:rPr lang="ja-JP" altLang="en-US" sz="1200" b="1" dirty="0">
                <a:solidFill>
                  <a:prstClr val="white"/>
                </a:solidFill>
                <a:latin typeface="メイリオ" pitchFamily="50" charset="-128"/>
                <a:ea typeface="メイリオ" pitchFamily="50" charset="-128"/>
              </a:rPr>
              <a:t>委託料支払</a:t>
            </a:r>
          </a:p>
        </p:txBody>
      </p:sp>
      <p:cxnSp>
        <p:nvCxnSpPr>
          <p:cNvPr id="72" name="直線コネクタ 71"/>
          <p:cNvCxnSpPr/>
          <p:nvPr/>
        </p:nvCxnSpPr>
        <p:spPr>
          <a:xfrm flipH="1">
            <a:off x="8229379" y="5653063"/>
            <a:ext cx="546061" cy="720080"/>
          </a:xfrm>
          <a:prstGeom prst="line">
            <a:avLst/>
          </a:prstGeom>
          <a:ln w="66675" cmpd="thickThi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8207170" y="5869087"/>
            <a:ext cx="780086" cy="214238"/>
          </a:xfrm>
          <a:prstGeom prst="rect">
            <a:avLst/>
          </a:prstGeom>
          <a:solidFill>
            <a:schemeClr val="bg1"/>
          </a:solidFill>
          <a:ln w="15875">
            <a:noFill/>
          </a:ln>
        </p:spPr>
        <p:txBody>
          <a:bodyPr wrap="square" lIns="59765" tIns="29883" rIns="59765" bIns="29883" rtlCol="0">
            <a:spAutoFit/>
          </a:bodyPr>
          <a:lstStyle/>
          <a:p>
            <a:pPr algn="ctr" defTabSz="914400"/>
            <a:r>
              <a:rPr lang="ja-JP" altLang="en-US" sz="1000" dirty="0">
                <a:solidFill>
                  <a:srgbClr val="FF0000"/>
                </a:solidFill>
                <a:latin typeface="メイリオ" pitchFamily="50" charset="-128"/>
                <a:ea typeface="メイリオ" pitchFamily="50" charset="-128"/>
                <a:cs typeface="メイリオ" pitchFamily="50" charset="-128"/>
              </a:rPr>
              <a:t>委託契約</a:t>
            </a:r>
          </a:p>
        </p:txBody>
      </p:sp>
      <p:sp>
        <p:nvSpPr>
          <p:cNvPr id="74" name="角丸四角形 73"/>
          <p:cNvSpPr/>
          <p:nvPr/>
        </p:nvSpPr>
        <p:spPr>
          <a:xfrm>
            <a:off x="818541" y="2985953"/>
            <a:ext cx="3247464" cy="367934"/>
          </a:xfrm>
          <a:prstGeom prst="roundRect">
            <a:avLst/>
          </a:prstGeom>
          <a:solidFill>
            <a:schemeClr val="accent1">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algn="ctr" defTabSz="914400" eaLnBrk="0" hangingPunct="0">
              <a:defRPr/>
            </a:pPr>
            <a:r>
              <a:rPr lang="ja-JP" altLang="en-US" sz="1500" dirty="0">
                <a:solidFill>
                  <a:srgbClr val="1F497D">
                    <a:lumMod val="75000"/>
                  </a:srgbClr>
                </a:solidFill>
                <a:latin typeface="HGPｺﾞｼｯｸM" pitchFamily="50" charset="-128"/>
                <a:ea typeface="ＤＦ特太ゴシック体" pitchFamily="1" charset="-128"/>
              </a:rPr>
              <a:t>介護サービス包括型のイメージ</a:t>
            </a:r>
            <a:endParaRPr lang="en-US" altLang="ja-JP" sz="1500" dirty="0">
              <a:solidFill>
                <a:srgbClr val="1F497D">
                  <a:lumMod val="75000"/>
                </a:srgbClr>
              </a:solidFill>
              <a:latin typeface="HGPｺﾞｼｯｸM" pitchFamily="50" charset="-128"/>
              <a:ea typeface="ＤＦ特太ゴシック体" pitchFamily="1" charset="-128"/>
            </a:endParaRPr>
          </a:p>
        </p:txBody>
      </p:sp>
      <p:sp>
        <p:nvSpPr>
          <p:cNvPr id="79" name="曲折矢印 78"/>
          <p:cNvSpPr/>
          <p:nvPr/>
        </p:nvSpPr>
        <p:spPr>
          <a:xfrm flipV="1">
            <a:off x="5370954" y="4886733"/>
            <a:ext cx="780087" cy="1888006"/>
          </a:xfrm>
          <a:prstGeom prst="bentArrow">
            <a:avLst/>
          </a:prstGeom>
          <a:solidFill>
            <a:srgbClr val="FFC000"/>
          </a:solidFill>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800">
              <a:solidFill>
                <a:prstClr val="black"/>
              </a:solidFill>
            </a:endParaRPr>
          </a:p>
        </p:txBody>
      </p:sp>
      <p:sp>
        <p:nvSpPr>
          <p:cNvPr id="80" name="角丸四角形 79"/>
          <p:cNvSpPr/>
          <p:nvPr/>
        </p:nvSpPr>
        <p:spPr>
          <a:xfrm>
            <a:off x="5242835" y="5118555"/>
            <a:ext cx="468052" cy="936104"/>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rtlCol="0" anchor="ctr"/>
          <a:lstStyle/>
          <a:p>
            <a:pPr algn="ctr" defTabSz="914400"/>
            <a:r>
              <a:rPr lang="ja-JP" altLang="en-US" sz="1200" b="1" dirty="0">
                <a:solidFill>
                  <a:prstClr val="white"/>
                </a:solidFill>
                <a:latin typeface="メイリオ" pitchFamily="50" charset="-128"/>
                <a:ea typeface="メイリオ" pitchFamily="50" charset="-128"/>
              </a:rPr>
              <a:t>報酬支払</a:t>
            </a:r>
          </a:p>
        </p:txBody>
      </p:sp>
      <p:sp>
        <p:nvSpPr>
          <p:cNvPr id="81" name="Rectangle 56"/>
          <p:cNvSpPr>
            <a:spLocks noChangeArrowheads="1"/>
          </p:cNvSpPr>
          <p:nvPr/>
        </p:nvSpPr>
        <p:spPr bwMode="auto">
          <a:xfrm>
            <a:off x="5036584" y="3155852"/>
            <a:ext cx="4758664" cy="3673330"/>
          </a:xfrm>
          <a:prstGeom prst="rect">
            <a:avLst/>
          </a:prstGeom>
          <a:noFill/>
          <a:ln w="38100" cmpd="dbl" algn="ctr">
            <a:solidFill>
              <a:schemeClr val="bg1">
                <a:lumMod val="75000"/>
              </a:schemeClr>
            </a:solidFill>
            <a:miter lim="800000"/>
            <a:headEnd/>
            <a:tailEnd/>
          </a:ln>
        </p:spPr>
        <p:txBody>
          <a:bodyPr anchor="ctr"/>
          <a:lstStyle/>
          <a:p>
            <a:pPr defTabSz="914400"/>
            <a:endParaRPr lang="ja-JP" altLang="en-US" sz="1800">
              <a:solidFill>
                <a:prstClr val="black"/>
              </a:solidFill>
            </a:endParaRPr>
          </a:p>
        </p:txBody>
      </p:sp>
      <p:sp>
        <p:nvSpPr>
          <p:cNvPr id="75" name="角丸四角形 74"/>
          <p:cNvSpPr/>
          <p:nvPr/>
        </p:nvSpPr>
        <p:spPr>
          <a:xfrm>
            <a:off x="5741061" y="2990726"/>
            <a:ext cx="3297866" cy="367934"/>
          </a:xfrm>
          <a:prstGeom prst="roundRect">
            <a:avLst/>
          </a:prstGeom>
          <a:solidFill>
            <a:schemeClr val="accent1">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algn="ctr" defTabSz="914400" eaLnBrk="0" hangingPunct="0">
              <a:defRPr/>
            </a:pPr>
            <a:r>
              <a:rPr lang="ja-JP" altLang="en-US" sz="1500" dirty="0">
                <a:solidFill>
                  <a:srgbClr val="1F497D">
                    <a:lumMod val="75000"/>
                  </a:srgbClr>
                </a:solidFill>
                <a:latin typeface="HGPｺﾞｼｯｸM" pitchFamily="50" charset="-128"/>
                <a:ea typeface="ＤＦ特太ゴシック体" pitchFamily="1" charset="-128"/>
              </a:rPr>
              <a:t>外部サービス利用型のイメージ</a:t>
            </a:r>
            <a:endParaRPr lang="en-US" altLang="ja-JP" sz="1500" dirty="0">
              <a:solidFill>
                <a:srgbClr val="1F497D">
                  <a:lumMod val="75000"/>
                </a:srgbClr>
              </a:solidFill>
              <a:latin typeface="HGPｺﾞｼｯｸM" pitchFamily="50" charset="-128"/>
              <a:ea typeface="ＤＦ特太ゴシック体" pitchFamily="1" charset="-128"/>
            </a:endParaRPr>
          </a:p>
        </p:txBody>
      </p:sp>
      <p:sp>
        <p:nvSpPr>
          <p:cNvPr id="60" name="角丸四角形 59"/>
          <p:cNvSpPr/>
          <p:nvPr/>
        </p:nvSpPr>
        <p:spPr>
          <a:xfrm>
            <a:off x="102396" y="743035"/>
            <a:ext cx="9609152" cy="727693"/>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anchor="t"/>
          <a:lstStyle/>
          <a:p>
            <a:pPr indent="165100" defTabSz="914400" eaLnBrk="0" hangingPunct="0">
              <a:defRPr/>
            </a:pPr>
            <a:r>
              <a:rPr lang="ja-JP" altLang="en-US" sz="1300" dirty="0">
                <a:solidFill>
                  <a:srgbClr val="1F497D">
                    <a:lumMod val="75000"/>
                  </a:srgbClr>
                </a:solidFill>
                <a:latin typeface="HGPｺﾞｼｯｸM" pitchFamily="50" charset="-128"/>
                <a:ea typeface="HGPｺﾞｼｯｸM" pitchFamily="50" charset="-128"/>
              </a:rPr>
              <a:t>　一元化後のグループホームは、</a:t>
            </a:r>
            <a:r>
              <a:rPr lang="ja-JP" altLang="en-US" sz="1300" dirty="0">
                <a:solidFill>
                  <a:srgbClr val="1F497D">
                    <a:lumMod val="75000"/>
                  </a:srgbClr>
                </a:solidFill>
                <a:latin typeface="HGPｺﾞｼｯｸM" pitchFamily="50" charset="-128"/>
                <a:ea typeface="ＤＦ特太ゴシック体" pitchFamily="1" charset="-128"/>
              </a:rPr>
              <a:t>介護を必要とする者としない者が混在して利用</a:t>
            </a:r>
            <a:r>
              <a:rPr lang="ja-JP" altLang="en-US" sz="1300" dirty="0">
                <a:solidFill>
                  <a:srgbClr val="1F497D">
                    <a:lumMod val="75000"/>
                  </a:srgbClr>
                </a:solidFill>
                <a:latin typeface="HGPｺﾞｼｯｸM" pitchFamily="50" charset="-128"/>
                <a:ea typeface="HGPｺﾞｼｯｸM" pitchFamily="50" charset="-128"/>
              </a:rPr>
              <a:t>することとなり、また、</a:t>
            </a:r>
            <a:r>
              <a:rPr lang="ja-JP" altLang="en-US" sz="1300" dirty="0">
                <a:solidFill>
                  <a:srgbClr val="1F497D">
                    <a:lumMod val="75000"/>
                  </a:srgbClr>
                </a:solidFill>
                <a:latin typeface="HGPｺﾞｼｯｸM" pitchFamily="50" charset="-128"/>
                <a:ea typeface="ＤＦ特太ゴシック体" pitchFamily="1" charset="-128"/>
              </a:rPr>
              <a:t>介護を必要とする者の数も</a:t>
            </a:r>
            <a:endParaRPr lang="en-US" altLang="ja-JP" sz="1300" dirty="0">
              <a:solidFill>
                <a:srgbClr val="1F497D">
                  <a:lumMod val="75000"/>
                </a:srgbClr>
              </a:solidFill>
              <a:latin typeface="HGPｺﾞｼｯｸM" pitchFamily="50" charset="-128"/>
              <a:ea typeface="ＤＦ特太ゴシック体" pitchFamily="1" charset="-128"/>
            </a:endParaRPr>
          </a:p>
          <a:p>
            <a:pPr indent="165100" defTabSz="914400" eaLnBrk="0" hangingPunct="0">
              <a:defRPr/>
            </a:pPr>
            <a:r>
              <a:rPr lang="ja-JP" altLang="en-US" sz="1300" dirty="0">
                <a:solidFill>
                  <a:srgbClr val="1F497D">
                    <a:lumMod val="75000"/>
                  </a:srgbClr>
                </a:solidFill>
                <a:latin typeface="HGPｺﾞｼｯｸM" pitchFamily="50" charset="-128"/>
                <a:ea typeface="ＤＦ特太ゴシック体" pitchFamily="1" charset="-128"/>
              </a:rPr>
              <a:t>一定ではない</a:t>
            </a:r>
            <a:r>
              <a:rPr lang="ja-JP" altLang="en-US" sz="1300" dirty="0">
                <a:solidFill>
                  <a:srgbClr val="1F497D">
                    <a:lumMod val="75000"/>
                  </a:srgbClr>
                </a:solidFill>
                <a:latin typeface="HGPｺﾞｼｯｸM" pitchFamily="50" charset="-128"/>
                <a:ea typeface="HGPｺﾞｼｯｸM" pitchFamily="50" charset="-128"/>
              </a:rPr>
              <a:t>ことから、全ての介護サービスを当該事業所の従業者が提供するという方法は必ずしも効率的ではないと考えられる。一方、</a:t>
            </a:r>
            <a:endParaRPr lang="en-US" altLang="ja-JP" sz="1300" dirty="0">
              <a:solidFill>
                <a:srgbClr val="1F497D">
                  <a:lumMod val="75000"/>
                </a:srgbClr>
              </a:solidFill>
              <a:latin typeface="HGPｺﾞｼｯｸM" pitchFamily="50" charset="-128"/>
              <a:ea typeface="HGPｺﾞｼｯｸM" pitchFamily="50" charset="-128"/>
            </a:endParaRPr>
          </a:p>
          <a:p>
            <a:pPr indent="165100" defTabSz="914400" eaLnBrk="0" hangingPunct="0">
              <a:defRPr/>
            </a:pPr>
            <a:r>
              <a:rPr lang="ja-JP" altLang="en-US" sz="1300" dirty="0">
                <a:solidFill>
                  <a:srgbClr val="1F497D">
                    <a:lumMod val="75000"/>
                  </a:srgbClr>
                </a:solidFill>
                <a:latin typeface="HGPｺﾞｼｯｸM" pitchFamily="50" charset="-128"/>
                <a:ea typeface="HGPｺﾞｼｯｸM" pitchFamily="50" charset="-128"/>
              </a:rPr>
              <a:t>これまでのケアホームと同様に、馴染みの職員による介護付きの住まいを望む声もある。</a:t>
            </a:r>
            <a:endParaRPr lang="en-US" altLang="ja-JP" sz="1300" dirty="0">
              <a:solidFill>
                <a:srgbClr val="1F497D">
                  <a:lumMod val="75000"/>
                </a:srgbClr>
              </a:solidFill>
              <a:latin typeface="HGPｺﾞｼｯｸM" pitchFamily="50" charset="-128"/>
              <a:ea typeface="HGPｺﾞｼｯｸM" pitchFamily="50" charset="-128"/>
            </a:endParaRPr>
          </a:p>
        </p:txBody>
      </p:sp>
      <p:sp>
        <p:nvSpPr>
          <p:cNvPr id="59" name="下矢印 58"/>
          <p:cNvSpPr/>
          <p:nvPr/>
        </p:nvSpPr>
        <p:spPr>
          <a:xfrm>
            <a:off x="3938899" y="1572528"/>
            <a:ext cx="1950217" cy="289220"/>
          </a:xfrm>
          <a:prstGeom prst="downArrow">
            <a:avLst/>
          </a:prstGeom>
          <a:gradFill flip="none" rotWithShape="1">
            <a:gsLst>
              <a:gs pos="0">
                <a:schemeClr val="bg1"/>
              </a:gs>
              <a:gs pos="88000">
                <a:srgbClr val="FFFF66"/>
              </a:gs>
              <a:gs pos="100000">
                <a:srgbClr val="FFFF66"/>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61" name="テキスト ボックス 221"/>
          <p:cNvSpPr>
            <a:spLocks noChangeArrowheads="1"/>
          </p:cNvSpPr>
          <p:nvPr/>
        </p:nvSpPr>
        <p:spPr bwMode="auto">
          <a:xfrm>
            <a:off x="-15552" y="22506"/>
            <a:ext cx="9906000" cy="526174"/>
          </a:xfrm>
          <a:prstGeom prst="bevel">
            <a:avLst>
              <a:gd name="adj" fmla="val 12500"/>
            </a:avLst>
          </a:prstGeom>
          <a:noFill/>
          <a:ln w="9525">
            <a:noFill/>
            <a:miter lim="800000"/>
            <a:headEnd/>
            <a:tailEnd/>
          </a:ln>
        </p:spPr>
        <p:txBody>
          <a:bodyPr wrap="none" lIns="0" tIns="0" rIns="0" bIns="0" anchor="ctr"/>
          <a:lstStyle/>
          <a:p>
            <a:pPr algn="ctr" defTabSz="1348098">
              <a:defRPr/>
            </a:pPr>
            <a:r>
              <a:rPr kumimoji="0" lang="ja-JP" altLang="en-US" sz="2400" kern="0" spc="-100" dirty="0">
                <a:solidFill>
                  <a:srgbClr val="333399">
                    <a:lumMod val="75000"/>
                  </a:srgbClr>
                </a:solidFill>
                <a:latin typeface="Arial" charset="0"/>
                <a:ea typeface="ＤＨＰ特太ゴシック体" pitchFamily="2" charset="-128"/>
              </a:rPr>
              <a:t>一元化後のグループホームにおける介護サービスの提供形態</a:t>
            </a:r>
          </a:p>
        </p:txBody>
      </p:sp>
      <p:grpSp>
        <p:nvGrpSpPr>
          <p:cNvPr id="69" name="グループ化 32"/>
          <p:cNvGrpSpPr/>
          <p:nvPr/>
        </p:nvGrpSpPr>
        <p:grpSpPr>
          <a:xfrm>
            <a:off x="10" y="548680"/>
            <a:ext cx="9906000" cy="72008"/>
            <a:chOff x="0" y="188640"/>
            <a:chExt cx="9144000" cy="72008"/>
          </a:xfrm>
        </p:grpSpPr>
        <p:cxnSp>
          <p:nvCxnSpPr>
            <p:cNvPr id="76" name="直線コネクタ 75"/>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77" name="直線コネクタ 76"/>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
        <p:nvSpPr>
          <p:cNvPr id="58" name="角丸四角形吹き出し 57"/>
          <p:cNvSpPr/>
          <p:nvPr/>
        </p:nvSpPr>
        <p:spPr>
          <a:xfrm>
            <a:off x="3465490" y="5822837"/>
            <a:ext cx="1390203" cy="883252"/>
          </a:xfrm>
          <a:prstGeom prst="wedgeRoundRectCallout">
            <a:avLst>
              <a:gd name="adj1" fmla="val -50213"/>
              <a:gd name="adj2" fmla="val -89983"/>
              <a:gd name="adj3" fmla="val 16667"/>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defTabSz="914400"/>
            <a:r>
              <a:rPr lang="ja-JP" altLang="en-US" sz="900" dirty="0">
                <a:solidFill>
                  <a:srgbClr val="FF0000"/>
                </a:solidFill>
                <a:latin typeface="HGSｺﾞｼｯｸM" pitchFamily="50" charset="-128"/>
                <a:ea typeface="HGSｺﾞｼｯｸM" pitchFamily="50" charset="-128"/>
              </a:rPr>
              <a:t>★重度の障害者に限って、個人単位のホームヘルプ利用（</a:t>
            </a:r>
            <a:r>
              <a:rPr lang="ja-JP" altLang="en-US" sz="900" dirty="0" smtClean="0">
                <a:solidFill>
                  <a:srgbClr val="FF0000"/>
                </a:solidFill>
                <a:latin typeface="HGSｺﾞｼｯｸM" pitchFamily="50" charset="-128"/>
                <a:ea typeface="HGSｺﾞｼｯｸM" pitchFamily="50" charset="-128"/>
              </a:rPr>
              <a:t>従特例</a:t>
            </a:r>
            <a:r>
              <a:rPr lang="ja-JP" altLang="en-US" sz="900" dirty="0">
                <a:solidFill>
                  <a:srgbClr val="FF0000"/>
                </a:solidFill>
                <a:latin typeface="HGSｺﾞｼｯｸM" pitchFamily="50" charset="-128"/>
                <a:ea typeface="HGSｺﾞｼｯｸM" pitchFamily="50" charset="-128"/>
              </a:rPr>
              <a:t>措置）を認める。</a:t>
            </a:r>
            <a:endParaRPr lang="ja-JP" altLang="en-US" sz="900" dirty="0">
              <a:solidFill>
                <a:prstClr val="black"/>
              </a:solidFill>
              <a:latin typeface="HGSｺﾞｼｯｸM" pitchFamily="50" charset="-128"/>
              <a:ea typeface="HGSｺﾞｼｯｸM" pitchFamily="50" charset="-128"/>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111</a:t>
            </a:fld>
            <a:endParaRPr lang="en-US" altLang="ja-JP" dirty="0">
              <a:solidFill>
                <a:srgbClr val="000000"/>
              </a:solidFill>
            </a:endParaRPr>
          </a:p>
        </p:txBody>
      </p:sp>
    </p:spTree>
    <p:extLst>
      <p:ext uri="{BB962C8B-B14F-4D97-AF65-F5344CB8AC3E}">
        <p14:creationId xmlns:p14="http://schemas.microsoft.com/office/powerpoint/2010/main" val="35364335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95146" y="692696"/>
            <a:ext cx="9682427" cy="1440160"/>
          </a:xfrm>
          <a:prstGeom prst="round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indent="165100" eaLnBrk="0" hangingPunct="0">
              <a:defRPr/>
            </a:pPr>
            <a:r>
              <a:rPr lang="ja-JP" altLang="en-US" sz="1500" dirty="0" smtClean="0">
                <a:solidFill>
                  <a:srgbClr val="1F497D">
                    <a:lumMod val="75000"/>
                  </a:srgbClr>
                </a:solidFill>
                <a:latin typeface="HGPｺﾞｼｯｸM" pitchFamily="50" charset="-128"/>
                <a:ea typeface="HGPｺﾞｼｯｸM" pitchFamily="50" charset="-128"/>
              </a:rPr>
              <a:t>地域生活への移行のために支援を必要とする者を広く地域移行支援の対象とする観点から、現行の障害者支援施設等に入所している障害者又は精神科病院に入院している精神障害者に加えて、</a:t>
            </a:r>
            <a:r>
              <a:rPr lang="ja-JP" altLang="en-US" sz="1500" u="sng" dirty="0" smtClean="0">
                <a:solidFill>
                  <a:srgbClr val="1F497D">
                    <a:lumMod val="75000"/>
                  </a:srgbClr>
                </a:solidFill>
                <a:latin typeface="HGPｺﾞｼｯｸM" pitchFamily="50" charset="-128"/>
                <a:ea typeface="ＤＨＰ特太ゴシック体" pitchFamily="2" charset="-128"/>
              </a:rPr>
              <a:t>その他の地域における生活に移行するために重点的な支援を必要とする者であって厚生労働省令で定めるもの</a:t>
            </a:r>
            <a:r>
              <a:rPr lang="ja-JP" altLang="en-US" sz="1500" dirty="0" smtClean="0">
                <a:solidFill>
                  <a:srgbClr val="1F497D">
                    <a:lumMod val="75000"/>
                  </a:srgbClr>
                </a:solidFill>
                <a:latin typeface="HGPｺﾞｼｯｸM" pitchFamily="50" charset="-128"/>
                <a:ea typeface="HGPｺﾞｼｯｸM" pitchFamily="50" charset="-128"/>
              </a:rPr>
              <a:t>を追加。　　　　　　　　　　　　　　　　　　　　　</a:t>
            </a:r>
            <a:endParaRPr lang="en-US" altLang="ja-JP" sz="1500" dirty="0" smtClean="0">
              <a:solidFill>
                <a:srgbClr val="1F497D">
                  <a:lumMod val="75000"/>
                </a:srgbClr>
              </a:solidFill>
              <a:latin typeface="HGPｺﾞｼｯｸM" pitchFamily="50" charset="-128"/>
              <a:ea typeface="HGPｺﾞｼｯｸM" pitchFamily="50" charset="-128"/>
            </a:endParaRPr>
          </a:p>
          <a:p>
            <a:pPr indent="165100" eaLnBrk="0" hangingPunct="0">
              <a:defRPr/>
            </a:pPr>
            <a:r>
              <a:rPr lang="ja-JP" altLang="en-US" sz="1500" dirty="0" smtClean="0">
                <a:solidFill>
                  <a:srgbClr val="1F497D">
                    <a:lumMod val="75000"/>
                  </a:srgbClr>
                </a:solidFill>
                <a:latin typeface="HGPｺﾞｼｯｸM" pitchFamily="50" charset="-128"/>
                <a:ea typeface="HGPｺﾞｼｯｸM" pitchFamily="50" charset="-128"/>
              </a:rPr>
              <a:t>　　　　　　　　　　　　　　　　　　　　　　　　　　　　　　　　　　　　　　　　　　　　　　　　　　　　　　　　</a:t>
            </a:r>
            <a:r>
              <a:rPr lang="en-US" altLang="ja-JP" sz="1500" dirty="0" smtClean="0">
                <a:solidFill>
                  <a:srgbClr val="1F497D">
                    <a:lumMod val="75000"/>
                  </a:srgbClr>
                </a:solidFill>
                <a:latin typeface="HGPｺﾞｼｯｸM" pitchFamily="50" charset="-128"/>
                <a:ea typeface="HGPｺﾞｼｯｸM" pitchFamily="50" charset="-128"/>
              </a:rPr>
              <a:t>【</a:t>
            </a:r>
            <a:r>
              <a:rPr lang="ja-JP" altLang="en-US" sz="1500" dirty="0" smtClean="0">
                <a:solidFill>
                  <a:srgbClr val="1F497D">
                    <a:lumMod val="75000"/>
                  </a:srgbClr>
                </a:solidFill>
                <a:latin typeface="HGPｺﾞｼｯｸM" pitchFamily="50" charset="-128"/>
                <a:ea typeface="HGPｺﾞｼｯｸM" pitchFamily="50" charset="-128"/>
              </a:rPr>
              <a:t>平成２６年４月１日施行</a:t>
            </a:r>
            <a:r>
              <a:rPr lang="en-US" altLang="ja-JP" sz="1500" dirty="0" smtClean="0">
                <a:solidFill>
                  <a:srgbClr val="1F497D">
                    <a:lumMod val="75000"/>
                  </a:srgbClr>
                </a:solidFill>
                <a:latin typeface="HGPｺﾞｼｯｸM" pitchFamily="50" charset="-128"/>
                <a:ea typeface="HGPｺﾞｼｯｸM" pitchFamily="50" charset="-128"/>
              </a:rPr>
              <a:t>】</a:t>
            </a:r>
          </a:p>
          <a:p>
            <a:pPr indent="165100" eaLnBrk="0" hangingPunct="0">
              <a:defRPr/>
            </a:pPr>
            <a:r>
              <a:rPr lang="ja-JP" altLang="en-US" sz="1500" dirty="0" smtClean="0">
                <a:solidFill>
                  <a:srgbClr val="1F497D">
                    <a:lumMod val="75000"/>
                  </a:srgbClr>
                </a:solidFill>
                <a:latin typeface="HGPｺﾞｼｯｸM" pitchFamily="50" charset="-128"/>
                <a:ea typeface="HGPｺﾞｼｯｸM" pitchFamily="50" charset="-128"/>
              </a:rPr>
              <a:t>　　　　</a:t>
            </a:r>
            <a:r>
              <a:rPr lang="ja-JP" altLang="en-US" sz="1500" b="1" u="sng" dirty="0" smtClean="0">
                <a:solidFill>
                  <a:srgbClr val="1F497D">
                    <a:lumMod val="75000"/>
                  </a:srgbClr>
                </a:solidFill>
                <a:latin typeface="HGPｺﾞｼｯｸM" pitchFamily="50" charset="-128"/>
                <a:ea typeface="ＤＦ特太ゴシック体" pitchFamily="1" charset="-128"/>
              </a:rPr>
              <a:t>保護施設、矯正施設等を退所する障害者</a:t>
            </a:r>
            <a:r>
              <a:rPr lang="ja-JP" altLang="en-US" sz="1500" dirty="0" smtClean="0">
                <a:solidFill>
                  <a:srgbClr val="1F497D">
                    <a:lumMod val="75000"/>
                  </a:srgbClr>
                </a:solidFill>
                <a:latin typeface="HGPｺﾞｼｯｸM" pitchFamily="50" charset="-128"/>
                <a:ea typeface="HGPｺﾞｼｯｸM" pitchFamily="50" charset="-128"/>
              </a:rPr>
              <a:t>などに対象拡大</a:t>
            </a:r>
            <a:endParaRPr lang="en-US" altLang="ja-JP" sz="1500" dirty="0" smtClean="0">
              <a:solidFill>
                <a:srgbClr val="1F497D">
                  <a:lumMod val="75000"/>
                </a:srgbClr>
              </a:solidFill>
              <a:latin typeface="HGPｺﾞｼｯｸM" pitchFamily="50" charset="-128"/>
              <a:ea typeface="HGPｺﾞｼｯｸM" pitchFamily="50" charset="-128"/>
            </a:endParaRPr>
          </a:p>
        </p:txBody>
      </p:sp>
      <p:sp>
        <p:nvSpPr>
          <p:cNvPr id="106" name="テキスト ボックス 105"/>
          <p:cNvSpPr txBox="1"/>
          <p:nvPr/>
        </p:nvSpPr>
        <p:spPr>
          <a:xfrm>
            <a:off x="15552" y="-100128"/>
            <a:ext cx="9906000" cy="792824"/>
          </a:xfrm>
          <a:prstGeom prst="bevel">
            <a:avLst/>
          </a:prstGeom>
          <a:noFill/>
          <a:ln>
            <a:noFill/>
          </a:ln>
        </p:spPr>
        <p:txBody>
          <a:bodyPr wrap="none" lIns="0" tIns="0" rIns="0" bIns="0" rtlCol="0" anchor="ctr">
            <a:noAutofit/>
          </a:bodyPr>
          <a:lstStyle/>
          <a:p>
            <a:pPr algn="ctr" defTabSz="867371"/>
            <a:r>
              <a:rPr lang="ja-JP" altLang="en-US" sz="2800" dirty="0" smtClean="0">
                <a:solidFill>
                  <a:srgbClr val="1F497D">
                    <a:lumMod val="75000"/>
                  </a:srgbClr>
                </a:solidFill>
                <a:latin typeface="ＭＳ Ｐゴシック"/>
                <a:ea typeface="ＭＳ Ｐゴシック"/>
              </a:rPr>
              <a:t>　　　　</a:t>
            </a:r>
            <a:r>
              <a:rPr lang="ja-JP" altLang="en-US" sz="2800" dirty="0" smtClean="0">
                <a:solidFill>
                  <a:srgbClr val="1F497D">
                    <a:lumMod val="75000"/>
                  </a:srgbClr>
                </a:solidFill>
                <a:latin typeface="ＭＳ Ｐゴシック"/>
                <a:ea typeface="ＤＨＰ特太ゴシック体" pitchFamily="2" charset="-128"/>
              </a:rPr>
              <a:t>障害者に対する支援（③地域移行支援の対象拡大）　　　　</a:t>
            </a:r>
            <a:r>
              <a:rPr lang="ja-JP" altLang="en-US" sz="2800" dirty="0" smtClean="0">
                <a:solidFill>
                  <a:srgbClr val="1F497D">
                    <a:lumMod val="75000"/>
                  </a:srgbClr>
                </a:solidFill>
                <a:latin typeface="ＭＳ Ｐゴシック"/>
                <a:ea typeface="ＭＳ Ｐゴシック"/>
              </a:rPr>
              <a:t>　</a:t>
            </a:r>
            <a:endParaRPr lang="ja-JP" altLang="en-US" sz="2800" dirty="0">
              <a:solidFill>
                <a:srgbClr val="1F497D">
                  <a:lumMod val="75000"/>
                </a:srgbClr>
              </a:solidFill>
              <a:latin typeface="ＭＳ Ｐゴシック"/>
              <a:ea typeface="ＭＳ Ｐゴシック"/>
            </a:endParaRPr>
          </a:p>
        </p:txBody>
      </p:sp>
      <p:sp>
        <p:nvSpPr>
          <p:cNvPr id="49" name="角丸四角形 48"/>
          <p:cNvSpPr/>
          <p:nvPr/>
        </p:nvSpPr>
        <p:spPr>
          <a:xfrm>
            <a:off x="5889111" y="1844824"/>
            <a:ext cx="4623412" cy="792088"/>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7228" tIns="33614" rIns="67228" bIns="33614" spcCol="0" rtlCol="0" anchor="ctr"/>
          <a:lstStyle/>
          <a:p>
            <a:pPr>
              <a:lnSpc>
                <a:spcPts val="1307"/>
              </a:lnSpc>
            </a:pPr>
            <a:endParaRPr lang="en-US" altLang="ja-JP" sz="1100" dirty="0" smtClean="0">
              <a:solidFill>
                <a:srgbClr val="4F81BD">
                  <a:lumMod val="50000"/>
                </a:srgbClr>
              </a:solidFill>
              <a:latin typeface="メイリオ" pitchFamily="50" charset="-128"/>
              <a:ea typeface="メイリオ" pitchFamily="50" charset="-128"/>
              <a:cs typeface="メイリオ" pitchFamily="50" charset="-128"/>
            </a:endParaRPr>
          </a:p>
          <a:p>
            <a:pPr>
              <a:lnSpc>
                <a:spcPts val="1307"/>
              </a:lnSpc>
            </a:pPr>
            <a:r>
              <a:rPr lang="ja-JP" altLang="en-US" sz="1100" dirty="0" smtClean="0">
                <a:solidFill>
                  <a:srgbClr val="4F81BD">
                    <a:lumMod val="50000"/>
                  </a:srgbClr>
                </a:solidFill>
                <a:latin typeface="メイリオ" pitchFamily="50" charset="-128"/>
                <a:ea typeface="メイリオ" pitchFamily="50" charset="-128"/>
              </a:rPr>
              <a:t>　</a:t>
            </a:r>
            <a:endParaRPr lang="en-US" altLang="ja-JP" sz="1100" dirty="0" smtClean="0">
              <a:solidFill>
                <a:srgbClr val="4F81BD">
                  <a:lumMod val="50000"/>
                </a:srgbClr>
              </a:solidFill>
              <a:latin typeface="メイリオ" pitchFamily="50" charset="-128"/>
              <a:ea typeface="メイリオ" pitchFamily="50" charset="-128"/>
            </a:endParaRPr>
          </a:p>
          <a:p>
            <a:endParaRPr lang="en-US" altLang="ja-JP" sz="1100" dirty="0">
              <a:solidFill>
                <a:srgbClr val="4F81BD">
                  <a:lumMod val="50000"/>
                </a:srgbClr>
              </a:solidFill>
              <a:latin typeface="メイリオ" pitchFamily="50" charset="-128"/>
              <a:ea typeface="メイリオ" pitchFamily="50" charset="-128"/>
            </a:endParaRPr>
          </a:p>
        </p:txBody>
      </p:sp>
      <p:sp>
        <p:nvSpPr>
          <p:cNvPr id="43" name="右矢印 42"/>
          <p:cNvSpPr/>
          <p:nvPr/>
        </p:nvSpPr>
        <p:spPr bwMode="auto">
          <a:xfrm>
            <a:off x="416496" y="1700808"/>
            <a:ext cx="288032" cy="216024"/>
          </a:xfrm>
          <a:prstGeom prst="right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prstClr val="black"/>
              </a:solidFill>
              <a:ea typeface="ＭＳ Ｐゴシック" pitchFamily="50" charset="-128"/>
            </a:endParaRPr>
          </a:p>
        </p:txBody>
      </p:sp>
      <p:sp>
        <p:nvSpPr>
          <p:cNvPr id="10" name="テキスト ボックス 9"/>
          <p:cNvSpPr txBox="1"/>
          <p:nvPr/>
        </p:nvSpPr>
        <p:spPr>
          <a:xfrm>
            <a:off x="776536" y="2276872"/>
            <a:ext cx="3096344" cy="576064"/>
          </a:xfrm>
          <a:prstGeom prst="bevel">
            <a:avLst/>
          </a:prstGeom>
          <a:noFill/>
          <a:ln>
            <a:noFill/>
          </a:ln>
        </p:spPr>
        <p:txBody>
          <a:bodyPr wrap="none" lIns="0" tIns="0" rIns="0" bIns="0" rtlCol="0" anchor="ctr">
            <a:noAutofit/>
          </a:bodyPr>
          <a:lstStyle/>
          <a:p>
            <a:pPr algn="ctr" defTabSz="867371"/>
            <a:r>
              <a:rPr lang="ja-JP" altLang="en-US" sz="1400" dirty="0" smtClean="0">
                <a:solidFill>
                  <a:srgbClr val="1F497D">
                    <a:lumMod val="75000"/>
                  </a:srgbClr>
                </a:solidFill>
                <a:ea typeface="ＤＨＰ特太ゴシック体" pitchFamily="2" charset="-128"/>
              </a:rPr>
              <a:t>（参考）地域生活への移行に向けた支援の流れのイメージ</a:t>
            </a:r>
            <a:endParaRPr lang="ja-JP" altLang="en-US" sz="1400" dirty="0">
              <a:solidFill>
                <a:srgbClr val="1F497D">
                  <a:lumMod val="75000"/>
                </a:srgbClr>
              </a:solidFill>
              <a:latin typeface="HGｺﾞｼｯｸM" pitchFamily="49" charset="-128"/>
              <a:ea typeface="HGｺﾞｼｯｸM" pitchFamily="49" charset="-128"/>
            </a:endParaRPr>
          </a:p>
        </p:txBody>
      </p:sp>
      <p:sp>
        <p:nvSpPr>
          <p:cNvPr id="8" name="AutoShape 8"/>
          <p:cNvSpPr>
            <a:spLocks noChangeArrowheads="1"/>
          </p:cNvSpPr>
          <p:nvPr/>
        </p:nvSpPr>
        <p:spPr bwMode="auto">
          <a:xfrm>
            <a:off x="1064733" y="2924951"/>
            <a:ext cx="1800200" cy="2160241"/>
          </a:xfrm>
          <a:prstGeom prst="homePlate">
            <a:avLst>
              <a:gd name="adj" fmla="val 19609"/>
            </a:avLst>
          </a:prstGeom>
          <a:noFill/>
          <a:ln>
            <a:headEnd/>
            <a:tailEnd/>
          </a:ln>
        </p:spPr>
        <p:style>
          <a:lnRef idx="0">
            <a:schemeClr val="accent3"/>
          </a:lnRef>
          <a:fillRef idx="3">
            <a:schemeClr val="accent3"/>
          </a:fillRef>
          <a:effectRef idx="3">
            <a:schemeClr val="accent3"/>
          </a:effectRef>
          <a:fontRef idx="minor">
            <a:schemeClr val="lt1"/>
          </a:fontRef>
        </p:style>
        <p:txBody>
          <a:bodyPr wrap="none" tIns="36000"/>
          <a:lstStyle/>
          <a:p>
            <a:pPr fontAlgn="auto">
              <a:spcBef>
                <a:spcPts val="600"/>
              </a:spcBef>
              <a:spcAft>
                <a:spcPts val="0"/>
              </a:spcAft>
              <a:defRPr/>
            </a:pPr>
            <a:r>
              <a:rPr lang="ja-JP" altLang="en-US" sz="1400" dirty="0">
                <a:solidFill>
                  <a:prstClr val="white"/>
                </a:solidFill>
              </a:rPr>
              <a:t>     </a:t>
            </a:r>
            <a:endParaRPr lang="ja-JP" altLang="en-US" sz="1200" dirty="0">
              <a:solidFill>
                <a:prstClr val="white"/>
              </a:solidFill>
            </a:endParaRPr>
          </a:p>
          <a:p>
            <a:pPr fontAlgn="auto">
              <a:spcBef>
                <a:spcPts val="0"/>
              </a:spcBef>
              <a:spcAft>
                <a:spcPts val="0"/>
              </a:spcAft>
              <a:defRPr/>
            </a:pPr>
            <a:endParaRPr lang="en-US" altLang="ja-JP" sz="1200" dirty="0">
              <a:solidFill>
                <a:prstClr val="white"/>
              </a:solidFill>
            </a:endParaRPr>
          </a:p>
        </p:txBody>
      </p:sp>
      <p:sp>
        <p:nvSpPr>
          <p:cNvPr id="9" name="AutoShape 6"/>
          <p:cNvSpPr>
            <a:spLocks noChangeArrowheads="1"/>
          </p:cNvSpPr>
          <p:nvPr/>
        </p:nvSpPr>
        <p:spPr bwMode="auto">
          <a:xfrm>
            <a:off x="5009669" y="3141067"/>
            <a:ext cx="2376487" cy="1944688"/>
          </a:xfrm>
          <a:prstGeom prst="homePlate">
            <a:avLst>
              <a:gd name="adj" fmla="val 21816"/>
            </a:avLst>
          </a:prstGeom>
          <a:gradFill rotWithShape="1">
            <a:gsLst>
              <a:gs pos="0">
                <a:srgbClr val="CCFF33"/>
              </a:gs>
              <a:gs pos="100000">
                <a:schemeClr val="bg1"/>
              </a:gs>
            </a:gsLst>
            <a:lin ang="0" scaled="1"/>
          </a:gradFill>
          <a:ln w="9525">
            <a:solidFill>
              <a:schemeClr val="tx1"/>
            </a:solidFill>
            <a:miter lim="800000"/>
            <a:headEnd/>
            <a:tailEnd/>
          </a:ln>
        </p:spPr>
        <p:txBody>
          <a:bodyPr wrap="none"/>
          <a:lstStyle/>
          <a:p>
            <a:pPr>
              <a:lnSpc>
                <a:spcPts val="1500"/>
              </a:lnSpc>
            </a:pPr>
            <a:r>
              <a:rPr lang="en-US" altLang="ja-JP" sz="1400">
                <a:solidFill>
                  <a:srgbClr val="000000"/>
                </a:solidFill>
                <a:latin typeface="ＭＳ ゴシック" pitchFamily="49" charset="-128"/>
                <a:ea typeface="ＭＳ ゴシック" pitchFamily="49" charset="-128"/>
              </a:rPr>
              <a:t> </a:t>
            </a:r>
            <a:r>
              <a:rPr lang="ja-JP" altLang="en-US" sz="1400">
                <a:solidFill>
                  <a:srgbClr val="000000"/>
                </a:solidFill>
                <a:latin typeface="ＭＳ ゴシック" pitchFamily="49" charset="-128"/>
                <a:ea typeface="ＭＳ ゴシック" pitchFamily="49" charset="-128"/>
              </a:rPr>
              <a:t>　</a:t>
            </a:r>
            <a:endParaRPr lang="en-US" altLang="ja-JP" sz="1400">
              <a:solidFill>
                <a:srgbClr val="000000"/>
              </a:solidFill>
              <a:latin typeface="ＭＳ ゴシック" pitchFamily="49" charset="-128"/>
              <a:ea typeface="ＭＳ ゴシック" pitchFamily="49" charset="-128"/>
            </a:endParaRPr>
          </a:p>
          <a:p>
            <a:pPr>
              <a:lnSpc>
                <a:spcPts val="1500"/>
              </a:lnSpc>
            </a:pPr>
            <a:r>
              <a:rPr lang="ja-JP" altLang="en-US" sz="1400">
                <a:solidFill>
                  <a:srgbClr val="000000"/>
                </a:solidFill>
                <a:latin typeface="ＭＳ ゴシック" pitchFamily="49" charset="-128"/>
                <a:ea typeface="ＭＳ ゴシック" pitchFamily="49" charset="-128"/>
              </a:rPr>
              <a:t>　　　　　</a:t>
            </a:r>
            <a:r>
              <a:rPr lang="en-US" altLang="ja-JP" sz="1400">
                <a:solidFill>
                  <a:srgbClr val="000000"/>
                </a:solidFill>
                <a:latin typeface="ＭＳ ゴシック" pitchFamily="49" charset="-128"/>
                <a:ea typeface="ＭＳ ゴシック" pitchFamily="49" charset="-128"/>
              </a:rPr>
              <a:t>【</a:t>
            </a:r>
            <a:r>
              <a:rPr lang="ja-JP" altLang="en-US" sz="1400">
                <a:solidFill>
                  <a:srgbClr val="000000"/>
                </a:solidFill>
                <a:latin typeface="ＭＳ ゴシック" pitchFamily="49" charset="-128"/>
                <a:ea typeface="ＭＳ ゴシック" pitchFamily="49" charset="-128"/>
              </a:rPr>
              <a:t>終期</a:t>
            </a:r>
            <a:r>
              <a:rPr lang="en-US" altLang="ja-JP" sz="1400">
                <a:solidFill>
                  <a:srgbClr val="000000"/>
                </a:solidFill>
                <a:latin typeface="ＭＳ ゴシック" pitchFamily="49" charset="-128"/>
                <a:ea typeface="ＭＳ ゴシック" pitchFamily="49" charset="-128"/>
              </a:rPr>
              <a:t>】</a:t>
            </a:r>
          </a:p>
          <a:p>
            <a:pPr>
              <a:lnSpc>
                <a:spcPts val="1500"/>
              </a:lnSpc>
              <a:spcBef>
                <a:spcPts val="600"/>
              </a:spcBef>
            </a:pPr>
            <a:r>
              <a:rPr lang="ja-JP" altLang="en-US" sz="1400">
                <a:solidFill>
                  <a:srgbClr val="000000"/>
                </a:solidFill>
                <a:latin typeface="ＭＳ ゴシック" pitchFamily="49" charset="-128"/>
                <a:ea typeface="ＭＳ ゴシック" pitchFamily="49" charset="-128"/>
              </a:rPr>
              <a:t>　　　　○住居の確保等</a:t>
            </a:r>
            <a:endParaRPr lang="en-US" altLang="ja-JP" sz="1400">
              <a:solidFill>
                <a:srgbClr val="000000"/>
              </a:solidFill>
              <a:latin typeface="ＭＳ ゴシック" pitchFamily="49" charset="-128"/>
              <a:ea typeface="ＭＳ ゴシック" pitchFamily="49" charset="-128"/>
            </a:endParaRPr>
          </a:p>
          <a:p>
            <a:pPr>
              <a:lnSpc>
                <a:spcPts val="1500"/>
              </a:lnSpc>
            </a:pPr>
            <a:r>
              <a:rPr lang="ja-JP" altLang="en-US" sz="1400">
                <a:solidFill>
                  <a:srgbClr val="000000"/>
                </a:solidFill>
                <a:latin typeface="ＭＳ ゴシック" pitchFamily="49" charset="-128"/>
                <a:ea typeface="ＭＳ ゴシック" pitchFamily="49" charset="-128"/>
              </a:rPr>
              <a:t>　　　 </a:t>
            </a:r>
            <a:endParaRPr lang="en-US" altLang="ja-JP" sz="1400">
              <a:solidFill>
                <a:srgbClr val="000000"/>
              </a:solidFill>
              <a:latin typeface="ＭＳ ゴシック" pitchFamily="49" charset="-128"/>
              <a:ea typeface="ＭＳ ゴシック" pitchFamily="49" charset="-128"/>
            </a:endParaRPr>
          </a:p>
          <a:p>
            <a:pPr>
              <a:lnSpc>
                <a:spcPts val="1500"/>
              </a:lnSpc>
            </a:pPr>
            <a:r>
              <a:rPr lang="en-US" altLang="ja-JP" sz="1400">
                <a:solidFill>
                  <a:srgbClr val="000000"/>
                </a:solidFill>
                <a:latin typeface="ＭＳ ゴシック" pitchFamily="49" charset="-128"/>
                <a:ea typeface="ＭＳ ゴシック" pitchFamily="49" charset="-128"/>
              </a:rPr>
              <a:t>     </a:t>
            </a:r>
            <a:r>
              <a:rPr lang="ja-JP" altLang="en-US" sz="1400">
                <a:solidFill>
                  <a:srgbClr val="000000"/>
                </a:solidFill>
                <a:latin typeface="ＭＳ ゴシック" pitchFamily="49" charset="-128"/>
                <a:ea typeface="ＭＳ ゴシック" pitchFamily="49" charset="-128"/>
              </a:rPr>
              <a:t> 　○同行支援</a:t>
            </a:r>
            <a:endParaRPr lang="en-US" altLang="ja-JP" sz="1400" b="1">
              <a:solidFill>
                <a:srgbClr val="000000"/>
              </a:solidFill>
              <a:latin typeface="ＭＳ ゴシック" pitchFamily="49" charset="-128"/>
              <a:ea typeface="ＭＳ ゴシック" pitchFamily="49" charset="-128"/>
            </a:endParaRPr>
          </a:p>
          <a:p>
            <a:pPr>
              <a:lnSpc>
                <a:spcPts val="1500"/>
              </a:lnSpc>
            </a:pPr>
            <a:r>
              <a:rPr lang="ja-JP" altLang="en-US" sz="1400" b="1">
                <a:solidFill>
                  <a:srgbClr val="000000"/>
                </a:solidFill>
                <a:latin typeface="ＭＳ ゴシック" pitchFamily="49" charset="-128"/>
                <a:ea typeface="ＭＳ ゴシック" pitchFamily="49" charset="-128"/>
              </a:rPr>
              <a:t>　　 　</a:t>
            </a:r>
            <a:endParaRPr lang="en-US" altLang="ja-JP" sz="1400" b="1">
              <a:solidFill>
                <a:srgbClr val="000000"/>
              </a:solidFill>
              <a:latin typeface="ＭＳ ゴシック" pitchFamily="49" charset="-128"/>
              <a:ea typeface="ＭＳ ゴシック" pitchFamily="49" charset="-128"/>
            </a:endParaRPr>
          </a:p>
          <a:p>
            <a:pPr>
              <a:lnSpc>
                <a:spcPts val="1500"/>
              </a:lnSpc>
            </a:pPr>
            <a:r>
              <a:rPr lang="en-US" altLang="ja-JP" sz="1400" b="1">
                <a:solidFill>
                  <a:srgbClr val="000000"/>
                </a:solidFill>
                <a:latin typeface="ＭＳ ゴシック" pitchFamily="49" charset="-128"/>
                <a:ea typeface="ＭＳ ゴシック" pitchFamily="49" charset="-128"/>
              </a:rPr>
              <a:t>      </a:t>
            </a:r>
            <a:r>
              <a:rPr lang="ja-JP" altLang="en-US" sz="1400" b="1">
                <a:solidFill>
                  <a:srgbClr val="000000"/>
                </a:solidFill>
                <a:latin typeface="ＭＳ ゴシック" pitchFamily="49" charset="-128"/>
                <a:ea typeface="ＭＳ ゴシック" pitchFamily="49" charset="-128"/>
              </a:rPr>
              <a:t>　</a:t>
            </a:r>
            <a:r>
              <a:rPr lang="ja-JP" altLang="en-US" sz="1400">
                <a:solidFill>
                  <a:srgbClr val="000000"/>
                </a:solidFill>
                <a:latin typeface="ＭＳ ゴシック" pitchFamily="49" charset="-128"/>
                <a:ea typeface="ＭＳ ゴシック" pitchFamily="49" charset="-128"/>
              </a:rPr>
              <a:t>○関係機関調整　　　 </a:t>
            </a:r>
          </a:p>
          <a:p>
            <a:pPr>
              <a:lnSpc>
                <a:spcPts val="1500"/>
              </a:lnSpc>
            </a:pPr>
            <a:r>
              <a:rPr lang="ja-JP" altLang="en-US" sz="1400">
                <a:solidFill>
                  <a:srgbClr val="000000"/>
                </a:solidFill>
                <a:latin typeface="ＭＳ ゴシック" pitchFamily="49" charset="-128"/>
                <a:ea typeface="ＭＳ ゴシック" pitchFamily="49" charset="-128"/>
              </a:rPr>
              <a:t>　 　　</a:t>
            </a:r>
          </a:p>
        </p:txBody>
      </p:sp>
      <p:sp>
        <p:nvSpPr>
          <p:cNvPr id="11" name="AutoShape 7"/>
          <p:cNvSpPr>
            <a:spLocks noChangeArrowheads="1"/>
          </p:cNvSpPr>
          <p:nvPr/>
        </p:nvSpPr>
        <p:spPr bwMode="auto">
          <a:xfrm>
            <a:off x="3353905" y="3069630"/>
            <a:ext cx="2376488" cy="1943100"/>
          </a:xfrm>
          <a:prstGeom prst="homePlate">
            <a:avLst>
              <a:gd name="adj" fmla="val 18363"/>
            </a:avLst>
          </a:prstGeom>
          <a:gradFill rotWithShape="1">
            <a:gsLst>
              <a:gs pos="0">
                <a:srgbClr val="99FF33"/>
              </a:gs>
              <a:gs pos="100000">
                <a:schemeClr val="bg1"/>
              </a:gs>
            </a:gsLst>
            <a:lin ang="0" scaled="1"/>
          </a:gradFill>
          <a:ln w="9525">
            <a:solidFill>
              <a:schemeClr val="tx1"/>
            </a:solidFill>
            <a:miter lim="800000"/>
            <a:headEnd/>
            <a:tailEnd/>
          </a:ln>
        </p:spPr>
        <p:txBody>
          <a:bodyPr wrap="none"/>
          <a:lstStyle/>
          <a:p>
            <a:r>
              <a:rPr lang="ja-JP" altLang="en-US" sz="1400">
                <a:solidFill>
                  <a:srgbClr val="000000"/>
                </a:solidFill>
                <a:latin typeface="ＭＳ Ｐゴシック" charset="-128"/>
              </a:rPr>
              <a:t>　　     </a:t>
            </a:r>
            <a:endParaRPr lang="en-US" altLang="ja-JP" sz="1400">
              <a:solidFill>
                <a:srgbClr val="000000"/>
              </a:solidFill>
              <a:latin typeface="ＭＳ Ｐゴシック" charset="-128"/>
            </a:endParaRPr>
          </a:p>
          <a:p>
            <a:r>
              <a:rPr lang="ja-JP" altLang="en-US" sz="1400">
                <a:solidFill>
                  <a:srgbClr val="000000"/>
                </a:solidFill>
                <a:latin typeface="ＭＳ Ｐゴシック" charset="-128"/>
              </a:rPr>
              <a:t>　　　　   　　</a:t>
            </a:r>
            <a:r>
              <a:rPr lang="en-US" altLang="ja-JP" sz="1400">
                <a:solidFill>
                  <a:srgbClr val="000000"/>
                </a:solidFill>
                <a:latin typeface="ＭＳ Ｐゴシック" charset="-128"/>
              </a:rPr>
              <a:t>【</a:t>
            </a:r>
            <a:r>
              <a:rPr lang="ja-JP" altLang="en-US" sz="1400">
                <a:solidFill>
                  <a:srgbClr val="000000"/>
                </a:solidFill>
                <a:latin typeface="ＭＳ Ｐゴシック" charset="-128"/>
              </a:rPr>
              <a:t>中期</a:t>
            </a:r>
            <a:r>
              <a:rPr lang="en-US" altLang="ja-JP" sz="1400">
                <a:solidFill>
                  <a:srgbClr val="000000"/>
                </a:solidFill>
                <a:latin typeface="ＭＳ Ｐゴシック" charset="-128"/>
              </a:rPr>
              <a:t>】</a:t>
            </a:r>
          </a:p>
          <a:p>
            <a:pPr>
              <a:spcBef>
                <a:spcPts val="600"/>
              </a:spcBef>
            </a:pPr>
            <a:r>
              <a:rPr lang="ja-JP" altLang="en-US" sz="1400">
                <a:solidFill>
                  <a:srgbClr val="000000"/>
                </a:solidFill>
                <a:latin typeface="ＭＳ Ｐゴシック" charset="-128"/>
              </a:rPr>
              <a:t>　　　     ○訪問相談</a:t>
            </a:r>
            <a:endParaRPr lang="en-US" altLang="ja-JP" sz="1400">
              <a:solidFill>
                <a:srgbClr val="000000"/>
              </a:solidFill>
              <a:latin typeface="ＭＳ Ｐゴシック" charset="-128"/>
            </a:endParaRPr>
          </a:p>
          <a:p>
            <a:pPr>
              <a:spcBef>
                <a:spcPts val="600"/>
              </a:spcBef>
            </a:pPr>
            <a:r>
              <a:rPr lang="ja-JP" altLang="en-US" sz="1400">
                <a:solidFill>
                  <a:srgbClr val="000000"/>
                </a:solidFill>
                <a:latin typeface="ＭＳ Ｐゴシック" charset="-128"/>
              </a:rPr>
              <a:t>　　　     ○同行支援</a:t>
            </a:r>
            <a:endParaRPr lang="en-US" altLang="ja-JP" sz="1400">
              <a:solidFill>
                <a:srgbClr val="000000"/>
              </a:solidFill>
              <a:latin typeface="ＭＳ Ｐゴシック" charset="-128"/>
            </a:endParaRPr>
          </a:p>
          <a:p>
            <a:pPr>
              <a:spcBef>
                <a:spcPts val="600"/>
              </a:spcBef>
            </a:pPr>
            <a:r>
              <a:rPr lang="ja-JP" altLang="en-US" sz="1400">
                <a:solidFill>
                  <a:srgbClr val="000000"/>
                </a:solidFill>
                <a:latin typeface="ＭＳ Ｐゴシック" charset="-128"/>
              </a:rPr>
              <a:t>　　　     ○日中活動の</a:t>
            </a:r>
            <a:endParaRPr lang="en-US" altLang="ja-JP" sz="1400">
              <a:solidFill>
                <a:srgbClr val="000000"/>
              </a:solidFill>
              <a:latin typeface="ＭＳ Ｐゴシック" charset="-128"/>
            </a:endParaRPr>
          </a:p>
          <a:p>
            <a:r>
              <a:rPr lang="ja-JP" altLang="en-US" sz="1400">
                <a:solidFill>
                  <a:srgbClr val="000000"/>
                </a:solidFill>
                <a:latin typeface="ＭＳ Ｐゴシック" charset="-128"/>
              </a:rPr>
              <a:t>　　　　    　体験利用</a:t>
            </a:r>
            <a:endParaRPr lang="en-US" altLang="ja-JP" sz="1400">
              <a:solidFill>
                <a:srgbClr val="000000"/>
              </a:solidFill>
              <a:latin typeface="ＭＳ Ｐゴシック" charset="-128"/>
            </a:endParaRPr>
          </a:p>
          <a:p>
            <a:pPr>
              <a:spcBef>
                <a:spcPts val="600"/>
              </a:spcBef>
            </a:pPr>
            <a:r>
              <a:rPr lang="ja-JP" altLang="en-US" sz="1400">
                <a:solidFill>
                  <a:srgbClr val="000000"/>
                </a:solidFill>
                <a:latin typeface="ＭＳ Ｐゴシック" charset="-128"/>
              </a:rPr>
              <a:t>　　　    ○外泊・体験宿泊</a:t>
            </a:r>
            <a:endParaRPr lang="en-US" altLang="ja-JP" sz="1400">
              <a:solidFill>
                <a:srgbClr val="000000"/>
              </a:solidFill>
              <a:latin typeface="ＭＳ Ｐゴシック" charset="-128"/>
            </a:endParaRPr>
          </a:p>
          <a:p>
            <a:r>
              <a:rPr lang="ja-JP" altLang="en-US" sz="1400">
                <a:solidFill>
                  <a:srgbClr val="000000"/>
                </a:solidFill>
                <a:latin typeface="ＭＳ Ｐゴシック" charset="-128"/>
              </a:rPr>
              <a:t>　　　　</a:t>
            </a:r>
          </a:p>
          <a:p>
            <a:endParaRPr lang="ja-JP" altLang="en-US" sz="1200">
              <a:solidFill>
                <a:srgbClr val="000000"/>
              </a:solidFill>
              <a:latin typeface="ＭＳ Ｐゴシック" charset="-128"/>
            </a:endParaRPr>
          </a:p>
          <a:p>
            <a:endParaRPr lang="ja-JP" altLang="en-US" sz="1200">
              <a:solidFill>
                <a:srgbClr val="000000"/>
              </a:solidFill>
              <a:latin typeface="ＭＳ Ｐゴシック" charset="-128"/>
            </a:endParaRPr>
          </a:p>
          <a:p>
            <a:r>
              <a:rPr lang="ja-JP" altLang="en-US" sz="1200">
                <a:solidFill>
                  <a:srgbClr val="000000"/>
                </a:solidFill>
                <a:latin typeface="ＭＳ Ｐゴシック" charset="-128"/>
              </a:rPr>
              <a:t>　　　　　　</a:t>
            </a:r>
          </a:p>
        </p:txBody>
      </p:sp>
      <p:sp>
        <p:nvSpPr>
          <p:cNvPr id="12" name="AutoShape 8"/>
          <p:cNvSpPr>
            <a:spLocks noChangeArrowheads="1"/>
          </p:cNvSpPr>
          <p:nvPr/>
        </p:nvSpPr>
        <p:spPr bwMode="auto">
          <a:xfrm>
            <a:off x="2201382" y="3141067"/>
            <a:ext cx="1800225" cy="1944688"/>
          </a:xfrm>
          <a:prstGeom prst="homePlate">
            <a:avLst>
              <a:gd name="adj" fmla="val 19611"/>
            </a:avLst>
          </a:prstGeom>
          <a:gradFill rotWithShape="1">
            <a:gsLst>
              <a:gs pos="0">
                <a:srgbClr val="33CC33"/>
              </a:gs>
              <a:gs pos="100000">
                <a:schemeClr val="bg1"/>
              </a:gs>
            </a:gsLst>
            <a:lin ang="0" scaled="1"/>
          </a:gradFill>
          <a:ln w="9525">
            <a:solidFill>
              <a:schemeClr val="tx1"/>
            </a:solidFill>
            <a:miter lim="800000"/>
            <a:headEnd/>
            <a:tailEnd/>
          </a:ln>
        </p:spPr>
        <p:txBody>
          <a:bodyPr wrap="none" tIns="36000"/>
          <a:lstStyle/>
          <a:p>
            <a:r>
              <a:rPr lang="en-US" altLang="ja-JP" sz="1400">
                <a:solidFill>
                  <a:srgbClr val="000000"/>
                </a:solidFill>
                <a:latin typeface="ＭＳ Ｐゴシック" charset="-128"/>
              </a:rPr>
              <a:t>   </a:t>
            </a:r>
          </a:p>
          <a:p>
            <a:r>
              <a:rPr lang="ja-JP" altLang="en-US" sz="1400">
                <a:solidFill>
                  <a:srgbClr val="000000"/>
                </a:solidFill>
                <a:latin typeface="ＭＳ Ｐゴシック" charset="-128"/>
              </a:rPr>
              <a:t>　　　</a:t>
            </a:r>
            <a:r>
              <a:rPr lang="en-US" altLang="ja-JP" sz="1400">
                <a:solidFill>
                  <a:srgbClr val="000000"/>
                </a:solidFill>
                <a:latin typeface="ＭＳ Ｐゴシック" charset="-128"/>
              </a:rPr>
              <a:t>【</a:t>
            </a:r>
            <a:r>
              <a:rPr lang="ja-JP" altLang="en-US" sz="1400">
                <a:solidFill>
                  <a:srgbClr val="000000"/>
                </a:solidFill>
                <a:latin typeface="ＭＳ Ｐゴシック" charset="-128"/>
              </a:rPr>
              <a:t>初期</a:t>
            </a:r>
            <a:r>
              <a:rPr lang="en-US" altLang="ja-JP" sz="1400">
                <a:solidFill>
                  <a:srgbClr val="000000"/>
                </a:solidFill>
                <a:latin typeface="ＭＳ Ｐゴシック" charset="-128"/>
              </a:rPr>
              <a:t>】</a:t>
            </a:r>
            <a:endParaRPr lang="en-US" altLang="ja-JP" sz="1400">
              <a:solidFill>
                <a:srgbClr val="000000"/>
              </a:solidFill>
              <a:latin typeface="Calibri" pitchFamily="34" charset="0"/>
            </a:endParaRPr>
          </a:p>
          <a:p>
            <a:pPr>
              <a:spcBef>
                <a:spcPts val="600"/>
              </a:spcBef>
            </a:pPr>
            <a:r>
              <a:rPr lang="ja-JP" altLang="en-US" sz="1400">
                <a:solidFill>
                  <a:srgbClr val="000000"/>
                </a:solidFill>
                <a:latin typeface="Calibri" pitchFamily="34" charset="0"/>
              </a:rPr>
              <a:t>     ○計画作成</a:t>
            </a:r>
            <a:endParaRPr lang="en-US" altLang="ja-JP" sz="1400">
              <a:solidFill>
                <a:srgbClr val="000000"/>
              </a:solidFill>
              <a:latin typeface="Calibri" pitchFamily="34" charset="0"/>
            </a:endParaRPr>
          </a:p>
          <a:p>
            <a:endParaRPr lang="en-US" altLang="ja-JP" sz="1400">
              <a:solidFill>
                <a:srgbClr val="000000"/>
              </a:solidFill>
              <a:latin typeface="Calibri" pitchFamily="34" charset="0"/>
            </a:endParaRPr>
          </a:p>
          <a:p>
            <a:r>
              <a:rPr lang="ja-JP" altLang="en-US" sz="1400">
                <a:solidFill>
                  <a:srgbClr val="000000"/>
                </a:solidFill>
                <a:latin typeface="Calibri" pitchFamily="34" charset="0"/>
              </a:rPr>
              <a:t>     ○訪問相談、</a:t>
            </a:r>
            <a:endParaRPr lang="en-US" altLang="ja-JP" sz="1400">
              <a:solidFill>
                <a:srgbClr val="000000"/>
              </a:solidFill>
              <a:latin typeface="Calibri" pitchFamily="34" charset="0"/>
            </a:endParaRPr>
          </a:p>
          <a:p>
            <a:r>
              <a:rPr lang="en-US" altLang="ja-JP" sz="1400">
                <a:solidFill>
                  <a:srgbClr val="000000"/>
                </a:solidFill>
                <a:latin typeface="Calibri" pitchFamily="34" charset="0"/>
              </a:rPr>
              <a:t>         </a:t>
            </a:r>
            <a:r>
              <a:rPr lang="ja-JP" altLang="en-US" sz="1400">
                <a:solidFill>
                  <a:srgbClr val="000000"/>
                </a:solidFill>
                <a:latin typeface="Calibri" pitchFamily="34" charset="0"/>
              </a:rPr>
              <a:t>情報提供</a:t>
            </a:r>
          </a:p>
          <a:p>
            <a:endParaRPr lang="ja-JP" altLang="en-US" sz="1200">
              <a:solidFill>
                <a:srgbClr val="000000"/>
              </a:solidFill>
              <a:latin typeface="Calibri" pitchFamily="34" charset="0"/>
            </a:endParaRPr>
          </a:p>
          <a:p>
            <a:endParaRPr lang="en-US" altLang="ja-JP" sz="1200">
              <a:solidFill>
                <a:srgbClr val="000000"/>
              </a:solidFill>
              <a:latin typeface="Calibri" pitchFamily="34" charset="0"/>
            </a:endParaRPr>
          </a:p>
        </p:txBody>
      </p:sp>
      <p:sp>
        <p:nvSpPr>
          <p:cNvPr id="13" name="Text Box 20"/>
          <p:cNvSpPr txBox="1">
            <a:spLocks noChangeArrowheads="1"/>
          </p:cNvSpPr>
          <p:nvPr/>
        </p:nvSpPr>
        <p:spPr bwMode="auto">
          <a:xfrm>
            <a:off x="4806468" y="6506669"/>
            <a:ext cx="3327400" cy="307975"/>
          </a:xfrm>
          <a:prstGeom prst="rect">
            <a:avLst/>
          </a:prstGeom>
          <a:noFill/>
          <a:ln w="9525">
            <a:noFill/>
            <a:miter lim="800000"/>
            <a:headEnd/>
            <a:tailEnd/>
          </a:ln>
        </p:spPr>
        <p:txBody>
          <a:bodyPr>
            <a:spAutoFit/>
          </a:bodyPr>
          <a:lstStyle/>
          <a:p>
            <a:pPr>
              <a:spcBef>
                <a:spcPct val="50000"/>
              </a:spcBef>
            </a:pPr>
            <a:endParaRPr lang="ja-JP" altLang="ja-JP" sz="1400">
              <a:solidFill>
                <a:srgbClr val="000000"/>
              </a:solidFill>
              <a:latin typeface="Calibri" pitchFamily="34" charset="0"/>
            </a:endParaRPr>
          </a:p>
        </p:txBody>
      </p:sp>
      <p:sp>
        <p:nvSpPr>
          <p:cNvPr id="14" name="正方形/長方形 47"/>
          <p:cNvSpPr>
            <a:spLocks noChangeArrowheads="1"/>
          </p:cNvSpPr>
          <p:nvPr/>
        </p:nvSpPr>
        <p:spPr bwMode="auto">
          <a:xfrm>
            <a:off x="3644423" y="6578107"/>
            <a:ext cx="5675313" cy="307975"/>
          </a:xfrm>
          <a:prstGeom prst="rect">
            <a:avLst/>
          </a:prstGeom>
          <a:noFill/>
          <a:ln w="9525">
            <a:noFill/>
            <a:miter lim="800000"/>
            <a:headEnd/>
            <a:tailEnd/>
          </a:ln>
        </p:spPr>
        <p:txBody>
          <a:bodyPr>
            <a:spAutoFit/>
          </a:bodyPr>
          <a:lstStyle/>
          <a:p>
            <a:r>
              <a:rPr lang="ja-JP" altLang="en-US" sz="1400">
                <a:solidFill>
                  <a:srgbClr val="000000"/>
                </a:solidFill>
                <a:latin typeface="Calibri" pitchFamily="34" charset="0"/>
              </a:rPr>
              <a:t>　</a:t>
            </a:r>
          </a:p>
        </p:txBody>
      </p:sp>
      <p:sp>
        <p:nvSpPr>
          <p:cNvPr id="15" name="AutoShape 26"/>
          <p:cNvSpPr>
            <a:spLocks noChangeArrowheads="1"/>
          </p:cNvSpPr>
          <p:nvPr/>
        </p:nvSpPr>
        <p:spPr bwMode="auto">
          <a:xfrm>
            <a:off x="1064730" y="4941292"/>
            <a:ext cx="6321426" cy="647700"/>
          </a:xfrm>
          <a:prstGeom prst="homePlate">
            <a:avLst>
              <a:gd name="adj" fmla="val 0"/>
            </a:avLst>
          </a:prstGeom>
          <a:gradFill rotWithShape="1">
            <a:gsLst>
              <a:gs pos="0">
                <a:schemeClr val="bg1"/>
              </a:gs>
              <a:gs pos="100000">
                <a:srgbClr val="FFCCFF"/>
              </a:gs>
            </a:gsLst>
            <a:lin ang="0" scaled="1"/>
          </a:gradFill>
          <a:ln w="9525" algn="ctr">
            <a:solidFill>
              <a:schemeClr val="tx1"/>
            </a:solidFill>
            <a:miter lim="800000"/>
            <a:headEnd/>
            <a:tailEnd/>
          </a:ln>
        </p:spPr>
        <p:txBody>
          <a:bodyPr wrap="none" anchor="ctr"/>
          <a:lstStyle/>
          <a:p>
            <a:pPr fontAlgn="auto">
              <a:spcBef>
                <a:spcPts val="0"/>
              </a:spcBef>
              <a:spcAft>
                <a:spcPts val="0"/>
              </a:spcAft>
              <a:defRPr/>
            </a:pPr>
            <a:r>
              <a:rPr lang="ja-JP" altLang="en-US" sz="1050">
                <a:solidFill>
                  <a:srgbClr val="000000"/>
                </a:solidFill>
                <a:latin typeface="Calibri"/>
                <a:ea typeface="ＭＳ Ｐゴシック"/>
              </a:rPr>
              <a:t>　　　　　　　　　　　</a:t>
            </a:r>
          </a:p>
        </p:txBody>
      </p:sp>
      <p:sp>
        <p:nvSpPr>
          <p:cNvPr id="16" name="Text Box 10"/>
          <p:cNvSpPr txBox="1">
            <a:spLocks noChangeArrowheads="1"/>
          </p:cNvSpPr>
          <p:nvPr/>
        </p:nvSpPr>
        <p:spPr bwMode="auto">
          <a:xfrm>
            <a:off x="4288999" y="5012781"/>
            <a:ext cx="2808287" cy="518604"/>
          </a:xfrm>
          <a:prstGeom prst="rect">
            <a:avLst/>
          </a:prstGeom>
          <a:noFill/>
          <a:ln w="9525">
            <a:noFill/>
            <a:miter lim="800000"/>
            <a:headEnd/>
            <a:tailEnd/>
          </a:ln>
        </p:spPr>
        <p:txBody>
          <a:bodyPr>
            <a:spAutoFit/>
          </a:bodyPr>
          <a:lstStyle/>
          <a:p>
            <a:pPr>
              <a:lnSpc>
                <a:spcPct val="90000"/>
              </a:lnSpc>
              <a:spcBef>
                <a:spcPts val="600"/>
              </a:spcBef>
            </a:pPr>
            <a:r>
              <a:rPr lang="ja-JP" altLang="en-US" sz="1400">
                <a:solidFill>
                  <a:srgbClr val="000000"/>
                </a:solidFill>
              </a:rPr>
              <a:t>相談支援事業者と連携による</a:t>
            </a:r>
            <a:r>
              <a:rPr lang="ja-JP" altLang="en-US" sz="1400">
                <a:solidFill>
                  <a:srgbClr val="000000"/>
                </a:solidFill>
                <a:latin typeface="Calibri" pitchFamily="34" charset="0"/>
              </a:rPr>
              <a:t>地域</a:t>
            </a:r>
            <a:endParaRPr lang="en-US" altLang="ja-JP" sz="1400">
              <a:solidFill>
                <a:srgbClr val="000000"/>
              </a:solidFill>
              <a:latin typeface="Calibri" pitchFamily="34" charset="0"/>
            </a:endParaRPr>
          </a:p>
          <a:p>
            <a:pPr>
              <a:lnSpc>
                <a:spcPct val="90000"/>
              </a:lnSpc>
              <a:spcBef>
                <a:spcPts val="300"/>
              </a:spcBef>
            </a:pPr>
            <a:r>
              <a:rPr lang="ja-JP" altLang="en-US" sz="1400">
                <a:solidFill>
                  <a:srgbClr val="000000"/>
                </a:solidFill>
                <a:latin typeface="Calibri" pitchFamily="34" charset="0"/>
              </a:rPr>
              <a:t>移行に向けた支援の実施</a:t>
            </a:r>
          </a:p>
        </p:txBody>
      </p:sp>
      <p:sp>
        <p:nvSpPr>
          <p:cNvPr id="17" name="Text Box 11"/>
          <p:cNvSpPr txBox="1">
            <a:spLocks noChangeArrowheads="1"/>
          </p:cNvSpPr>
          <p:nvPr/>
        </p:nvSpPr>
        <p:spPr bwMode="auto">
          <a:xfrm>
            <a:off x="2357170" y="5041426"/>
            <a:ext cx="1208584" cy="307777"/>
          </a:xfrm>
          <a:prstGeom prst="rect">
            <a:avLst/>
          </a:prstGeom>
          <a:noFill/>
          <a:ln w="9525">
            <a:noFill/>
            <a:miter lim="800000"/>
            <a:headEnd/>
            <a:tailEnd/>
          </a:ln>
        </p:spPr>
        <p:txBody>
          <a:bodyPr wrap="square">
            <a:spAutoFit/>
          </a:bodyPr>
          <a:lstStyle/>
          <a:p>
            <a:pPr>
              <a:spcBef>
                <a:spcPct val="50000"/>
              </a:spcBef>
            </a:pPr>
            <a:r>
              <a:rPr lang="ja-JP" altLang="en-US" sz="1400" b="1" dirty="0">
                <a:solidFill>
                  <a:srgbClr val="000000"/>
                </a:solidFill>
                <a:latin typeface="Calibri" pitchFamily="34" charset="0"/>
              </a:rPr>
              <a:t>　</a:t>
            </a:r>
            <a:r>
              <a:rPr lang="ja-JP" altLang="en-US" sz="1400" dirty="0" smtClean="0">
                <a:solidFill>
                  <a:srgbClr val="000000"/>
                </a:solidFill>
                <a:latin typeface="Calibri" pitchFamily="34" charset="0"/>
              </a:rPr>
              <a:t>精神科病院</a:t>
            </a:r>
            <a:endParaRPr lang="ja-JP" altLang="en-US" sz="1400" dirty="0">
              <a:solidFill>
                <a:srgbClr val="000000"/>
              </a:solidFill>
              <a:latin typeface="Calibri" pitchFamily="34" charset="0"/>
            </a:endParaRPr>
          </a:p>
        </p:txBody>
      </p:sp>
      <p:sp>
        <p:nvSpPr>
          <p:cNvPr id="18" name="AutoShape 27"/>
          <p:cNvSpPr>
            <a:spLocks noChangeArrowheads="1"/>
          </p:cNvSpPr>
          <p:nvPr/>
        </p:nvSpPr>
        <p:spPr bwMode="auto">
          <a:xfrm>
            <a:off x="4288943" y="6165255"/>
            <a:ext cx="3097212" cy="576262"/>
          </a:xfrm>
          <a:prstGeom prst="homePlate">
            <a:avLst>
              <a:gd name="adj" fmla="val 0"/>
            </a:avLst>
          </a:prstGeom>
          <a:gradFill rotWithShape="1">
            <a:gsLst>
              <a:gs pos="0">
                <a:schemeClr val="bg1"/>
              </a:gs>
              <a:gs pos="100000">
                <a:srgbClr val="CCFFCC"/>
              </a:gs>
            </a:gsLst>
            <a:lin ang="0" scaled="1"/>
          </a:gradFill>
          <a:ln w="6350" algn="ctr">
            <a:solidFill>
              <a:schemeClr val="tx1"/>
            </a:solidFill>
            <a:miter lim="800000"/>
            <a:headEnd/>
            <a:tailEnd/>
          </a:ln>
        </p:spPr>
        <p:txBody>
          <a:bodyPr wrap="none" anchor="ctr"/>
          <a:lstStyle/>
          <a:p>
            <a:pPr algn="ctr">
              <a:lnSpc>
                <a:spcPct val="90000"/>
              </a:lnSpc>
            </a:pPr>
            <a:r>
              <a:rPr lang="ja-JP" altLang="en-US" sz="1400">
                <a:solidFill>
                  <a:srgbClr val="000000"/>
                </a:solidFill>
                <a:latin typeface="Calibri" pitchFamily="34" charset="0"/>
              </a:rPr>
              <a:t>外泊・宿泊体験</a:t>
            </a:r>
            <a:endParaRPr lang="en-US" altLang="ja-JP" sz="1400">
              <a:solidFill>
                <a:srgbClr val="000000"/>
              </a:solidFill>
              <a:latin typeface="Calibri" pitchFamily="34" charset="0"/>
            </a:endParaRPr>
          </a:p>
          <a:p>
            <a:pPr algn="ctr">
              <a:lnSpc>
                <a:spcPct val="90000"/>
              </a:lnSpc>
            </a:pPr>
            <a:r>
              <a:rPr lang="en-US" altLang="ja-JP" sz="1400">
                <a:solidFill>
                  <a:srgbClr val="000000"/>
                </a:solidFill>
                <a:latin typeface="Calibri" pitchFamily="34" charset="0"/>
              </a:rPr>
              <a:t>【</a:t>
            </a:r>
            <a:r>
              <a:rPr lang="ja-JP" altLang="en-US" sz="1400">
                <a:solidFill>
                  <a:srgbClr val="000000"/>
                </a:solidFill>
                <a:latin typeface="Calibri" pitchFamily="34" charset="0"/>
              </a:rPr>
              <a:t>自宅・アパート・グループホーム等</a:t>
            </a:r>
            <a:r>
              <a:rPr lang="en-US" altLang="ja-JP" sz="1400">
                <a:solidFill>
                  <a:srgbClr val="000000"/>
                </a:solidFill>
                <a:latin typeface="Calibri" pitchFamily="34" charset="0"/>
              </a:rPr>
              <a:t>】</a:t>
            </a:r>
          </a:p>
        </p:txBody>
      </p:sp>
      <p:sp>
        <p:nvSpPr>
          <p:cNvPr id="19" name="AutoShape 28"/>
          <p:cNvSpPr>
            <a:spLocks noChangeArrowheads="1"/>
          </p:cNvSpPr>
          <p:nvPr/>
        </p:nvSpPr>
        <p:spPr bwMode="auto">
          <a:xfrm>
            <a:off x="3714268" y="5589094"/>
            <a:ext cx="3671614" cy="576263"/>
          </a:xfrm>
          <a:prstGeom prst="homePlate">
            <a:avLst>
              <a:gd name="adj" fmla="val 0"/>
            </a:avLst>
          </a:prstGeom>
          <a:gradFill rotWithShape="1">
            <a:gsLst>
              <a:gs pos="0">
                <a:schemeClr val="bg1"/>
              </a:gs>
              <a:gs pos="100000">
                <a:srgbClr val="FFFF99"/>
              </a:gs>
            </a:gsLst>
            <a:lin ang="0" scaled="1"/>
          </a:gradFill>
          <a:ln w="9525" algn="ctr">
            <a:solidFill>
              <a:schemeClr val="tx1"/>
            </a:solidFill>
            <a:miter lim="800000"/>
            <a:headEnd/>
            <a:tailEnd/>
          </a:ln>
        </p:spPr>
        <p:txBody>
          <a:bodyPr wrap="none" anchor="ctr"/>
          <a:lstStyle/>
          <a:p>
            <a:r>
              <a:rPr lang="ja-JP" altLang="en-US" sz="1400">
                <a:solidFill>
                  <a:srgbClr val="000000"/>
                </a:solidFill>
                <a:latin typeface="Calibri" pitchFamily="34" charset="0"/>
              </a:rPr>
              <a:t>　　　　　　　　日中活動の体験利用</a:t>
            </a:r>
            <a:endParaRPr lang="en-US" altLang="ja-JP" sz="1400">
              <a:solidFill>
                <a:srgbClr val="000000"/>
              </a:solidFill>
              <a:latin typeface="Calibri" pitchFamily="34" charset="0"/>
            </a:endParaRPr>
          </a:p>
          <a:p>
            <a:r>
              <a:rPr lang="en-US" altLang="ja-JP" sz="1400">
                <a:solidFill>
                  <a:srgbClr val="000000"/>
                </a:solidFill>
                <a:latin typeface="Calibri" pitchFamily="34" charset="0"/>
              </a:rPr>
              <a:t>                </a:t>
            </a:r>
            <a:r>
              <a:rPr lang="ja-JP" altLang="en-US" sz="1400">
                <a:solidFill>
                  <a:srgbClr val="000000"/>
                </a:solidFill>
                <a:latin typeface="Calibri" pitchFamily="34" charset="0"/>
              </a:rPr>
              <a:t>　</a:t>
            </a:r>
            <a:r>
              <a:rPr lang="en-US" altLang="ja-JP" sz="1400">
                <a:solidFill>
                  <a:srgbClr val="000000"/>
                </a:solidFill>
                <a:latin typeface="Calibri" pitchFamily="34" charset="0"/>
              </a:rPr>
              <a:t>【</a:t>
            </a:r>
            <a:r>
              <a:rPr lang="ja-JP" altLang="en-US" sz="1400">
                <a:solidFill>
                  <a:srgbClr val="000000"/>
                </a:solidFill>
                <a:latin typeface="Calibri" pitchFamily="34" charset="0"/>
              </a:rPr>
              <a:t>障害福祉サービス事業所</a:t>
            </a:r>
            <a:r>
              <a:rPr lang="en-US" altLang="ja-JP" sz="1400">
                <a:solidFill>
                  <a:srgbClr val="000000"/>
                </a:solidFill>
                <a:latin typeface="Calibri" pitchFamily="34" charset="0"/>
              </a:rPr>
              <a:t>】</a:t>
            </a:r>
            <a:r>
              <a:rPr lang="ja-JP" altLang="en-US" sz="1400">
                <a:solidFill>
                  <a:srgbClr val="000000"/>
                </a:solidFill>
                <a:latin typeface="Calibri" pitchFamily="34" charset="0"/>
              </a:rPr>
              <a:t>　　　　　　　　　</a:t>
            </a:r>
          </a:p>
        </p:txBody>
      </p:sp>
      <p:pic>
        <p:nvPicPr>
          <p:cNvPr id="20" name="Picture 36" descr="MCj00791280000[1]"/>
          <p:cNvPicPr>
            <a:picLocks noChangeAspect="1" noChangeArrowheads="1"/>
          </p:cNvPicPr>
          <p:nvPr/>
        </p:nvPicPr>
        <p:blipFill>
          <a:blip r:embed="rId2" cstate="print"/>
          <a:srcRect/>
          <a:stretch>
            <a:fillRect/>
          </a:stretch>
        </p:blipFill>
        <p:spPr bwMode="auto">
          <a:xfrm>
            <a:off x="3425343" y="5589094"/>
            <a:ext cx="774700" cy="671513"/>
          </a:xfrm>
          <a:prstGeom prst="rect">
            <a:avLst/>
          </a:prstGeom>
          <a:noFill/>
          <a:ln w="9525">
            <a:noFill/>
            <a:miter lim="800000"/>
            <a:headEnd/>
            <a:tailEnd/>
          </a:ln>
        </p:spPr>
      </p:pic>
      <p:pic>
        <p:nvPicPr>
          <p:cNvPr id="21" name="Picture 30" descr="MCj03039450000[1]"/>
          <p:cNvPicPr>
            <a:picLocks noChangeAspect="1" noChangeArrowheads="1"/>
          </p:cNvPicPr>
          <p:nvPr/>
        </p:nvPicPr>
        <p:blipFill>
          <a:blip r:embed="rId3" cstate="print"/>
          <a:srcRect/>
          <a:stretch>
            <a:fillRect/>
          </a:stretch>
        </p:blipFill>
        <p:spPr bwMode="auto">
          <a:xfrm>
            <a:off x="3785711" y="6165255"/>
            <a:ext cx="647700" cy="576262"/>
          </a:xfrm>
          <a:prstGeom prst="rect">
            <a:avLst/>
          </a:prstGeom>
          <a:noFill/>
          <a:ln w="9525">
            <a:noFill/>
            <a:miter lim="800000"/>
            <a:headEnd/>
            <a:tailEnd/>
          </a:ln>
        </p:spPr>
      </p:pic>
      <p:sp>
        <p:nvSpPr>
          <p:cNvPr id="22" name="AutoShape 26"/>
          <p:cNvSpPr>
            <a:spLocks noChangeArrowheads="1"/>
          </p:cNvSpPr>
          <p:nvPr/>
        </p:nvSpPr>
        <p:spPr bwMode="auto">
          <a:xfrm>
            <a:off x="2201306" y="2925046"/>
            <a:ext cx="5184576" cy="368523"/>
          </a:xfrm>
          <a:prstGeom prst="homePlate">
            <a:avLst>
              <a:gd name="adj" fmla="val 0"/>
            </a:avLst>
          </a:prstGeom>
          <a:solidFill>
            <a:schemeClr val="accent3">
              <a:lumMod val="40000"/>
              <a:lumOff val="60000"/>
            </a:schemeClr>
          </a:solidFill>
          <a:ln w="9525">
            <a:solidFill>
              <a:schemeClr val="tx1"/>
            </a:solid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r>
              <a:rPr lang="ja-JP" altLang="en-US" sz="1600" dirty="0">
                <a:solidFill>
                  <a:srgbClr val="000000"/>
                </a:solidFill>
                <a:latin typeface="ＭＳ Ｐゴシック"/>
              </a:rPr>
              <a:t>地域移行支援</a:t>
            </a:r>
          </a:p>
        </p:txBody>
      </p:sp>
      <p:sp>
        <p:nvSpPr>
          <p:cNvPr id="23" name="正方形/長方形 22"/>
          <p:cNvSpPr/>
          <p:nvPr/>
        </p:nvSpPr>
        <p:spPr>
          <a:xfrm>
            <a:off x="904398" y="2925168"/>
            <a:ext cx="1441451" cy="1008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　・事業の対象者</a:t>
            </a:r>
            <a:endParaRPr lang="en-US" altLang="ja-JP" sz="1200" dirty="0">
              <a:solidFill>
                <a:prstClr val="black"/>
              </a:solidFill>
            </a:endParaRPr>
          </a:p>
          <a:p>
            <a:pPr>
              <a:defRPr/>
            </a:pPr>
            <a:r>
              <a:rPr lang="ja-JP" altLang="en-US" sz="1200" dirty="0">
                <a:solidFill>
                  <a:prstClr val="black"/>
                </a:solidFill>
              </a:rPr>
              <a:t>　　</a:t>
            </a:r>
            <a:r>
              <a:rPr lang="ja-JP" altLang="en-US" sz="1200" dirty="0" err="1">
                <a:solidFill>
                  <a:prstClr val="black"/>
                </a:solidFill>
              </a:rPr>
              <a:t>への</a:t>
            </a:r>
            <a:r>
              <a:rPr lang="ja-JP" altLang="en-US" sz="1200" dirty="0">
                <a:solidFill>
                  <a:prstClr val="black"/>
                </a:solidFill>
              </a:rPr>
              <a:t>周知</a:t>
            </a:r>
            <a:endParaRPr lang="en-US" altLang="ja-JP" sz="1200" dirty="0">
              <a:solidFill>
                <a:prstClr val="black"/>
              </a:solidFill>
            </a:endParaRPr>
          </a:p>
          <a:p>
            <a:pPr>
              <a:spcBef>
                <a:spcPts val="300"/>
              </a:spcBef>
              <a:defRPr/>
            </a:pPr>
            <a:r>
              <a:rPr lang="ja-JP" altLang="en-US" sz="1200" dirty="0">
                <a:solidFill>
                  <a:prstClr val="black"/>
                </a:solidFill>
              </a:rPr>
              <a:t>　・意向の聴取等</a:t>
            </a:r>
            <a:endParaRPr lang="en-US" altLang="ja-JP" sz="1200" dirty="0">
              <a:solidFill>
                <a:prstClr val="black"/>
              </a:solidFill>
            </a:endParaRPr>
          </a:p>
          <a:p>
            <a:pPr>
              <a:spcBef>
                <a:spcPts val="300"/>
              </a:spcBef>
              <a:defRPr/>
            </a:pPr>
            <a:r>
              <a:rPr lang="ja-JP" altLang="en-US" sz="1200" dirty="0">
                <a:solidFill>
                  <a:prstClr val="black"/>
                </a:solidFill>
              </a:rPr>
              <a:t>　・対象者選定</a:t>
            </a:r>
            <a:endParaRPr lang="en-US" altLang="ja-JP" sz="1200" dirty="0">
              <a:solidFill>
                <a:prstClr val="black"/>
              </a:solidFill>
            </a:endParaRPr>
          </a:p>
          <a:p>
            <a:pPr algn="ctr">
              <a:defRPr/>
            </a:pPr>
            <a:endParaRPr lang="ja-JP" altLang="en-US" sz="1400" dirty="0">
              <a:solidFill>
                <a:prstClr val="black"/>
              </a:solidFill>
            </a:endParaRPr>
          </a:p>
        </p:txBody>
      </p:sp>
      <p:sp>
        <p:nvSpPr>
          <p:cNvPr id="24" name="正方形/長方形 23"/>
          <p:cNvSpPr/>
          <p:nvPr/>
        </p:nvSpPr>
        <p:spPr>
          <a:xfrm>
            <a:off x="1064735" y="4212630"/>
            <a:ext cx="113665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400" dirty="0">
              <a:solidFill>
                <a:prstClr val="black"/>
              </a:solidFill>
            </a:endParaRPr>
          </a:p>
          <a:p>
            <a:pPr>
              <a:defRPr/>
            </a:pPr>
            <a:r>
              <a:rPr lang="ja-JP" altLang="en-US" sz="1400" dirty="0">
                <a:solidFill>
                  <a:prstClr val="black"/>
                </a:solidFill>
              </a:rPr>
              <a:t>相談支援　事業者へ</a:t>
            </a:r>
            <a:endParaRPr lang="en-US" altLang="ja-JP" sz="1400" dirty="0">
              <a:solidFill>
                <a:prstClr val="black"/>
              </a:solidFill>
            </a:endParaRPr>
          </a:p>
          <a:p>
            <a:pPr>
              <a:defRPr/>
            </a:pPr>
            <a:r>
              <a:rPr lang="ja-JP" altLang="en-US" sz="1400" dirty="0">
                <a:solidFill>
                  <a:prstClr val="black"/>
                </a:solidFill>
              </a:rPr>
              <a:t>つなげる</a:t>
            </a:r>
            <a:endParaRPr lang="en-US" altLang="ja-JP" sz="1400" dirty="0">
              <a:solidFill>
                <a:prstClr val="black"/>
              </a:solidFill>
            </a:endParaRPr>
          </a:p>
          <a:p>
            <a:pPr>
              <a:defRPr/>
            </a:pPr>
            <a:endParaRPr lang="ja-JP" altLang="en-US" sz="1400" dirty="0">
              <a:solidFill>
                <a:prstClr val="black"/>
              </a:solidFill>
            </a:endParaRPr>
          </a:p>
        </p:txBody>
      </p:sp>
      <p:pic>
        <p:nvPicPr>
          <p:cNvPr id="25" name="Picture 24" descr="j0235028"/>
          <p:cNvPicPr>
            <a:picLocks noChangeAspect="1" noChangeArrowheads="1"/>
          </p:cNvPicPr>
          <p:nvPr/>
        </p:nvPicPr>
        <p:blipFill>
          <a:blip r:embed="rId4" cstate="print"/>
          <a:srcRect/>
          <a:stretch>
            <a:fillRect/>
          </a:stretch>
        </p:blipFill>
        <p:spPr bwMode="auto">
          <a:xfrm>
            <a:off x="1064730" y="4725392"/>
            <a:ext cx="1065214" cy="863600"/>
          </a:xfrm>
          <a:prstGeom prst="rect">
            <a:avLst/>
          </a:prstGeom>
          <a:noFill/>
          <a:ln w="9525">
            <a:noFill/>
            <a:miter lim="800000"/>
            <a:headEnd/>
            <a:tailEnd/>
          </a:ln>
        </p:spPr>
      </p:pic>
      <p:sp>
        <p:nvSpPr>
          <p:cNvPr id="26" name="下矢印 25"/>
          <p:cNvSpPr/>
          <p:nvPr/>
        </p:nvSpPr>
        <p:spPr>
          <a:xfrm>
            <a:off x="1306086" y="3787185"/>
            <a:ext cx="360363" cy="28733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prstClr val="white"/>
              </a:solidFill>
            </a:endParaRPr>
          </a:p>
        </p:txBody>
      </p:sp>
      <p:sp>
        <p:nvSpPr>
          <p:cNvPr id="27" name="正方形/長方形 26"/>
          <p:cNvSpPr/>
          <p:nvPr/>
        </p:nvSpPr>
        <p:spPr>
          <a:xfrm>
            <a:off x="1853298" y="5073336"/>
            <a:ext cx="23762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prstClr val="black"/>
                </a:solidFill>
              </a:rPr>
              <a:t>【</a:t>
            </a:r>
            <a:r>
              <a:rPr lang="ja-JP" altLang="en-US" sz="2000" dirty="0" smtClean="0">
                <a:solidFill>
                  <a:prstClr val="black"/>
                </a:solidFill>
              </a:rPr>
              <a:t>　　　　　　　　　</a:t>
            </a:r>
            <a:r>
              <a:rPr lang="en-US" altLang="ja-JP" sz="2000" dirty="0" smtClean="0">
                <a:solidFill>
                  <a:prstClr val="black"/>
                </a:solidFill>
              </a:rPr>
              <a:t>】</a:t>
            </a:r>
            <a:endParaRPr lang="ja-JP" altLang="en-US" sz="2000" dirty="0">
              <a:solidFill>
                <a:prstClr val="black"/>
              </a:solidFill>
            </a:endParaRPr>
          </a:p>
        </p:txBody>
      </p:sp>
      <p:sp>
        <p:nvSpPr>
          <p:cNvPr id="28" name="Text Box 11"/>
          <p:cNvSpPr txBox="1">
            <a:spLocks noChangeArrowheads="1"/>
          </p:cNvSpPr>
          <p:nvPr/>
        </p:nvSpPr>
        <p:spPr bwMode="auto">
          <a:xfrm>
            <a:off x="2201306" y="5233386"/>
            <a:ext cx="1632248" cy="307777"/>
          </a:xfrm>
          <a:prstGeom prst="rect">
            <a:avLst/>
          </a:prstGeom>
          <a:noFill/>
          <a:ln w="9525">
            <a:noFill/>
            <a:miter lim="800000"/>
            <a:headEnd/>
            <a:tailEnd/>
          </a:ln>
        </p:spPr>
        <p:txBody>
          <a:bodyPr wrap="square">
            <a:spAutoFit/>
          </a:bodyPr>
          <a:lstStyle/>
          <a:p>
            <a:pPr>
              <a:spcBef>
                <a:spcPct val="50000"/>
              </a:spcBef>
            </a:pPr>
            <a:r>
              <a:rPr lang="ja-JP" altLang="en-US" sz="1400" b="1" dirty="0">
                <a:solidFill>
                  <a:srgbClr val="000000"/>
                </a:solidFill>
                <a:latin typeface="Calibri" pitchFamily="34" charset="0"/>
              </a:rPr>
              <a:t>　</a:t>
            </a:r>
            <a:r>
              <a:rPr lang="ja-JP" altLang="en-US" sz="1400" dirty="0" smtClean="0">
                <a:solidFill>
                  <a:srgbClr val="000000"/>
                </a:solidFill>
                <a:latin typeface="Calibri" pitchFamily="34" charset="0"/>
              </a:rPr>
              <a:t>障害者支援施設</a:t>
            </a:r>
            <a:endParaRPr lang="ja-JP" altLang="en-US" sz="1400" dirty="0">
              <a:solidFill>
                <a:srgbClr val="000000"/>
              </a:solidFill>
              <a:latin typeface="Calibri" pitchFamily="34" charset="0"/>
            </a:endParaRPr>
          </a:p>
        </p:txBody>
      </p:sp>
      <p:sp>
        <p:nvSpPr>
          <p:cNvPr id="29" name="右矢印 28"/>
          <p:cNvSpPr/>
          <p:nvPr/>
        </p:nvSpPr>
        <p:spPr>
          <a:xfrm>
            <a:off x="7601909" y="3717032"/>
            <a:ext cx="432049" cy="2376264"/>
          </a:xfrm>
          <a:prstGeom prst="rightArrow">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0" name="正方形/長方形 29"/>
          <p:cNvSpPr/>
          <p:nvPr/>
        </p:nvSpPr>
        <p:spPr>
          <a:xfrm>
            <a:off x="8466006" y="2996952"/>
            <a:ext cx="432049"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smtClean="0">
                <a:solidFill>
                  <a:prstClr val="white"/>
                </a:solidFill>
              </a:rPr>
              <a:t>退院　・　退所</a:t>
            </a:r>
            <a:endParaRPr lang="ja-JP" altLang="en-US" b="1" dirty="0">
              <a:solidFill>
                <a:prstClr val="white"/>
              </a:solidFill>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112</a:t>
            </a:fld>
            <a:endParaRPr lang="en-US" altLang="ja-JP" dirty="0">
              <a:solidFill>
                <a:srgbClr val="000000"/>
              </a:solidFill>
            </a:endParaRPr>
          </a:p>
        </p:txBody>
      </p:sp>
    </p:spTree>
    <p:extLst>
      <p:ext uri="{BB962C8B-B14F-4D97-AF65-F5344CB8AC3E}">
        <p14:creationId xmlns:p14="http://schemas.microsoft.com/office/powerpoint/2010/main" val="28891640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テキスト ボックス 221"/>
          <p:cNvSpPr>
            <a:spLocks noChangeArrowheads="1"/>
          </p:cNvSpPr>
          <p:nvPr/>
        </p:nvSpPr>
        <p:spPr bwMode="auto">
          <a:xfrm>
            <a:off x="-25602" y="-25716"/>
            <a:ext cx="9906000" cy="498790"/>
          </a:xfrm>
          <a:prstGeom prst="bevel">
            <a:avLst>
              <a:gd name="adj" fmla="val 12500"/>
            </a:avLst>
          </a:prstGeom>
          <a:noFill/>
          <a:ln w="9525">
            <a:noFill/>
            <a:miter lim="800000"/>
            <a:headEnd/>
            <a:tailEnd/>
          </a:ln>
        </p:spPr>
        <p:txBody>
          <a:bodyPr wrap="none" lIns="0" tIns="0" rIns="0" bIns="0" anchor="ctr"/>
          <a:lstStyle/>
          <a:p>
            <a:pPr algn="ctr" defTabSz="1325563"/>
            <a:r>
              <a:rPr lang="ja-JP" altLang="en-US" sz="2400" dirty="0" smtClean="0">
                <a:solidFill>
                  <a:srgbClr val="333399">
                    <a:lumMod val="75000"/>
                  </a:srgbClr>
                </a:solidFill>
                <a:ea typeface="ＤＨＰ特太ゴシック体" pitchFamily="2" charset="-128"/>
              </a:rPr>
              <a:t>地域</a:t>
            </a:r>
            <a:r>
              <a:rPr lang="ja-JP" altLang="en-US" sz="2400" dirty="0">
                <a:solidFill>
                  <a:srgbClr val="333399">
                    <a:lumMod val="75000"/>
                  </a:srgbClr>
                </a:solidFill>
                <a:ea typeface="ＤＨＰ特太ゴシック体" pitchFamily="2" charset="-128"/>
              </a:rPr>
              <a:t>移行支援の対象拡大について</a:t>
            </a:r>
            <a:endParaRPr lang="ja-JP" altLang="en-US" sz="1000" dirty="0">
              <a:solidFill>
                <a:srgbClr val="333399">
                  <a:lumMod val="75000"/>
                </a:srgbClr>
              </a:solidFill>
              <a:ea typeface="ＤＨＰ特太ゴシック体" pitchFamily="2" charset="-128"/>
            </a:endParaRPr>
          </a:p>
        </p:txBody>
      </p:sp>
      <p:sp>
        <p:nvSpPr>
          <p:cNvPr id="4" name="正方形/長方形 3"/>
          <p:cNvSpPr/>
          <p:nvPr/>
        </p:nvSpPr>
        <p:spPr>
          <a:xfrm>
            <a:off x="108213" y="1781503"/>
            <a:ext cx="9711531" cy="5013590"/>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endParaRPr lang="en-US" altLang="ja-JP" sz="2000" dirty="0">
              <a:solidFill>
                <a:srgbClr val="FF0000"/>
              </a:solidFill>
              <a:effectLst>
                <a:outerShdw blurRad="38100" dist="38100" dir="2700000" algn="tl">
                  <a:srgbClr val="000000">
                    <a:alpha val="43137"/>
                  </a:srgbClr>
                </a:outerShdw>
              </a:effectLst>
              <a:latin typeface="HGPｺﾞｼｯｸM" pitchFamily="50" charset="-128"/>
              <a:ea typeface="ＤＨＰ特太ゴシック体" pitchFamily="2" charset="-128"/>
            </a:endParaRPr>
          </a:p>
          <a:p>
            <a:r>
              <a:rPr lang="ja-JP" altLang="en-US" sz="2000" dirty="0">
                <a:solidFill>
                  <a:srgbClr val="FF0000"/>
                </a:solidFill>
                <a:effectLst>
                  <a:outerShdw blurRad="38100" dist="38100" dir="2700000" algn="tl">
                    <a:srgbClr val="000000">
                      <a:alpha val="43137"/>
                    </a:srgbClr>
                  </a:outerShdw>
                </a:effectLst>
                <a:latin typeface="HGPｺﾞｼｯｸM" pitchFamily="50" charset="-128"/>
                <a:ea typeface="ＤＨＰ特太ゴシック体" pitchFamily="2" charset="-128"/>
              </a:rPr>
              <a:t>　</a:t>
            </a:r>
            <a:r>
              <a:rPr lang="ja-JP" altLang="en-US"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１．</a:t>
            </a:r>
            <a:r>
              <a:rPr lang="ja-JP"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基本的な考え方に関すること</a:t>
            </a:r>
            <a:endParaRPr lang="en-US"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endParaRPr>
          </a:p>
          <a:p>
            <a:pPr>
              <a:lnSpc>
                <a:spcPts val="1680"/>
              </a:lnSpc>
            </a:pPr>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　重点的な支援を行うことで地域生活に円滑に移行できることが期待される者として、</a:t>
            </a:r>
          </a:p>
          <a:p>
            <a:pPr>
              <a:lnSpc>
                <a:spcPts val="1680"/>
              </a:lnSpc>
            </a:pPr>
            <a:r>
              <a:rPr lang="ja-JP" altLang="ja-JP" sz="1400" dirty="0">
                <a:solidFill>
                  <a:srgbClr val="2D2D8A"/>
                </a:solidFill>
                <a:latin typeface="HGPｺﾞｼｯｸM" pitchFamily="50" charset="-128"/>
                <a:ea typeface="HGPｺﾞｼｯｸM" pitchFamily="50" charset="-128"/>
              </a:rPr>
              <a:t>　</a:t>
            </a:r>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①　入所期間の長期化や高齢化が進んでいる</a:t>
            </a:r>
            <a:r>
              <a:rPr lang="ja-JP" altLang="ja-JP" sz="1400" u="sng" dirty="0">
                <a:solidFill>
                  <a:srgbClr val="2D2D8A"/>
                </a:solidFill>
                <a:latin typeface="HGPｺﾞｼｯｸM" pitchFamily="50" charset="-128"/>
                <a:ea typeface="HGPｺﾞｼｯｸM" pitchFamily="50" charset="-128"/>
              </a:rPr>
              <a:t>保護施設に入所している障害者</a:t>
            </a:r>
            <a:r>
              <a:rPr lang="ja-JP" altLang="ja-JP" sz="1400" dirty="0">
                <a:solidFill>
                  <a:srgbClr val="2D2D8A"/>
                </a:solidFill>
                <a:latin typeface="HGPｺﾞｼｯｸM" pitchFamily="50" charset="-128"/>
                <a:ea typeface="HGPｺﾞｼｯｸM" pitchFamily="50" charset="-128"/>
              </a:rPr>
              <a:t>、</a:t>
            </a:r>
          </a:p>
          <a:p>
            <a:pPr>
              <a:lnSpc>
                <a:spcPts val="1680"/>
              </a:lnSpc>
            </a:pPr>
            <a:r>
              <a:rPr lang="ja-JP" altLang="ja-JP" sz="1400" dirty="0">
                <a:solidFill>
                  <a:srgbClr val="2D2D8A"/>
                </a:solidFill>
                <a:latin typeface="HGPｺﾞｼｯｸM" pitchFamily="50" charset="-128"/>
                <a:ea typeface="HGPｺﾞｼｯｸM" pitchFamily="50" charset="-128"/>
              </a:rPr>
              <a:t>　</a:t>
            </a:r>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②　退所後の住居を確保し、円滑に福祉サービス等につなげることで再犯防止が期待される</a:t>
            </a:r>
            <a:r>
              <a:rPr lang="ja-JP" altLang="ja-JP" sz="1400" u="sng" dirty="0">
                <a:solidFill>
                  <a:srgbClr val="2D2D8A"/>
                </a:solidFill>
                <a:latin typeface="HGPｺﾞｼｯｸM" pitchFamily="50" charset="-128"/>
                <a:ea typeface="HGPｺﾞｼｯｸM" pitchFamily="50" charset="-128"/>
              </a:rPr>
              <a:t>矯正施設等に入所している障</a:t>
            </a:r>
            <a:endParaRPr lang="en-US" altLang="ja-JP" sz="1400" u="sng" dirty="0">
              <a:solidFill>
                <a:srgbClr val="2D2D8A"/>
              </a:solidFill>
              <a:latin typeface="HGPｺﾞｼｯｸM" pitchFamily="50" charset="-128"/>
              <a:ea typeface="HGPｺﾞｼｯｸM" pitchFamily="50" charset="-128"/>
            </a:endParaRPr>
          </a:p>
          <a:p>
            <a:pPr>
              <a:lnSpc>
                <a:spcPts val="1680"/>
              </a:lnSpc>
            </a:pPr>
            <a:r>
              <a:rPr lang="ja-JP" altLang="en-US" sz="1400" dirty="0">
                <a:solidFill>
                  <a:srgbClr val="2D2D8A"/>
                </a:solidFill>
                <a:latin typeface="HGPｺﾞｼｯｸM" pitchFamily="50" charset="-128"/>
                <a:ea typeface="HGPｺﾞｼｯｸM" pitchFamily="50" charset="-128"/>
              </a:rPr>
              <a:t>　　　　　　　</a:t>
            </a:r>
            <a:r>
              <a:rPr lang="ja-JP" altLang="ja-JP" sz="1400" u="sng" dirty="0" smtClean="0">
                <a:solidFill>
                  <a:srgbClr val="2D2D8A"/>
                </a:solidFill>
                <a:latin typeface="HGPｺﾞｼｯｸM" pitchFamily="50" charset="-128"/>
                <a:ea typeface="HGPｺﾞｼｯｸM" pitchFamily="50" charset="-128"/>
              </a:rPr>
              <a:t>害者</a:t>
            </a:r>
            <a:r>
              <a:rPr lang="ja-JP" altLang="ja-JP" sz="1400" dirty="0" smtClean="0">
                <a:solidFill>
                  <a:srgbClr val="2D2D8A"/>
                </a:solidFill>
                <a:latin typeface="HGPｺﾞｼｯｸM" pitchFamily="50" charset="-128"/>
                <a:ea typeface="HGPｺﾞｼｯｸM" pitchFamily="50" charset="-128"/>
              </a:rPr>
              <a:t>を</a:t>
            </a:r>
            <a:r>
              <a:rPr lang="ja-JP" altLang="ja-JP" sz="1400" dirty="0">
                <a:solidFill>
                  <a:srgbClr val="2D2D8A"/>
                </a:solidFill>
                <a:latin typeface="HGPｺﾞｼｯｸM" pitchFamily="50" charset="-128"/>
                <a:ea typeface="HGPｺﾞｼｯｸM" pitchFamily="50" charset="-128"/>
              </a:rPr>
              <a:t>新たに地域移行支援の対象とする</a:t>
            </a:r>
            <a:r>
              <a:rPr lang="ja-JP" altLang="ja-JP" sz="1400" dirty="0" smtClean="0">
                <a:solidFill>
                  <a:srgbClr val="2D2D8A"/>
                </a:solidFill>
                <a:latin typeface="HGPｺﾞｼｯｸM" pitchFamily="50" charset="-128"/>
                <a:ea typeface="HGPｺﾞｼｯｸM" pitchFamily="50" charset="-128"/>
              </a:rPr>
              <a:t>。</a:t>
            </a:r>
            <a:endParaRPr lang="en-US" altLang="ja-JP" sz="1400" dirty="0" smtClean="0">
              <a:solidFill>
                <a:srgbClr val="2D2D8A"/>
              </a:solidFill>
              <a:latin typeface="HGPｺﾞｼｯｸM" pitchFamily="50" charset="-128"/>
              <a:ea typeface="HGPｺﾞｼｯｸM" pitchFamily="50" charset="-128"/>
            </a:endParaRPr>
          </a:p>
          <a:p>
            <a:pPr>
              <a:lnSpc>
                <a:spcPts val="1680"/>
              </a:lnSpc>
            </a:pPr>
            <a:endParaRPr lang="en-US" altLang="ja-JP" sz="1400" dirty="0">
              <a:solidFill>
                <a:srgbClr val="2D2D8A"/>
              </a:solidFill>
              <a:latin typeface="HGPｺﾞｼｯｸM" pitchFamily="50" charset="-128"/>
              <a:ea typeface="HGPｺﾞｼｯｸM" pitchFamily="50" charset="-128"/>
              <a:cs typeface="Times New Roman"/>
            </a:endParaRPr>
          </a:p>
          <a:p>
            <a:r>
              <a:rPr lang="ja-JP" altLang="en-US"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　２．</a:t>
            </a:r>
            <a:r>
              <a:rPr lang="ja-JP"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保護施設に入所している障害者に関すること</a:t>
            </a:r>
            <a:endParaRPr lang="en-US"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　保護施設のうち、</a:t>
            </a:r>
            <a:r>
              <a:rPr lang="ja-JP" altLang="ja-JP" sz="1400" u="sng" dirty="0">
                <a:solidFill>
                  <a:srgbClr val="2D2D8A"/>
                </a:solidFill>
                <a:latin typeface="HGPｺﾞｼｯｸM" pitchFamily="50" charset="-128"/>
                <a:ea typeface="HGPｺﾞｼｯｸM" pitchFamily="50" charset="-128"/>
              </a:rPr>
              <a:t>「身体上又は精神上の理由」が入所の要件となっている「救護施設」及び「更生施設」に入所している障</a:t>
            </a:r>
            <a:endParaRPr lang="en-US" altLang="ja-JP" sz="1400" u="sng"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u="sng" dirty="0">
                <a:solidFill>
                  <a:srgbClr val="2D2D8A"/>
                </a:solidFill>
                <a:latin typeface="HGPｺﾞｼｯｸM" pitchFamily="50" charset="-128"/>
                <a:ea typeface="HGPｺﾞｼｯｸM" pitchFamily="50" charset="-128"/>
              </a:rPr>
              <a:t>害者</a:t>
            </a:r>
            <a:r>
              <a:rPr lang="ja-JP" altLang="ja-JP" sz="1400" dirty="0">
                <a:solidFill>
                  <a:srgbClr val="2D2D8A"/>
                </a:solidFill>
                <a:latin typeface="HGPｺﾞｼｯｸM" pitchFamily="50" charset="-128"/>
                <a:ea typeface="HGPｺﾞｼｯｸM" pitchFamily="50" charset="-128"/>
              </a:rPr>
              <a:t>を地域移行支援の対象とする。</a:t>
            </a:r>
            <a:endParaRPr lang="en-US" altLang="ja-JP" sz="1400" dirty="0">
              <a:solidFill>
                <a:srgbClr val="2D2D8A"/>
              </a:solidFill>
              <a:latin typeface="HGPｺﾞｼｯｸM" pitchFamily="50" charset="-128"/>
              <a:ea typeface="HGPｺﾞｼｯｸM" pitchFamily="50" charset="-128"/>
            </a:endParaRPr>
          </a:p>
          <a:p>
            <a:pPr>
              <a:lnSpc>
                <a:spcPts val="1600"/>
              </a:lnSpc>
            </a:pPr>
            <a:endParaRPr lang="ja-JP" altLang="ja-JP" sz="2000" dirty="0">
              <a:solidFill>
                <a:srgbClr val="2D2D8A"/>
              </a:solidFill>
              <a:latin typeface="ＤＨＰ特太ゴシック体" pitchFamily="50" charset="-128"/>
              <a:ea typeface="ＤＨＰ特太ゴシック体" pitchFamily="50" charset="-128"/>
            </a:endParaRPr>
          </a:p>
          <a:p>
            <a:r>
              <a:rPr lang="ja-JP" altLang="en-US"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　３．</a:t>
            </a:r>
            <a:r>
              <a:rPr lang="ja-JP" altLang="ja-JP" sz="2000" dirty="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矯正施設等に入所している障害者に関すること</a:t>
            </a:r>
          </a:p>
          <a:p>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a:t>
            </a:r>
            <a:r>
              <a:rPr lang="en-US" altLang="ja-JP"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対象とする矯正施設の種類は、</a:t>
            </a:r>
            <a:r>
              <a:rPr lang="ja-JP" altLang="ja-JP" sz="1400" u="sng" dirty="0">
                <a:solidFill>
                  <a:srgbClr val="2D2D8A"/>
                </a:solidFill>
                <a:latin typeface="HGPｺﾞｼｯｸM" pitchFamily="50" charset="-128"/>
                <a:ea typeface="HGPｺﾞｼｯｸM" pitchFamily="50" charset="-128"/>
              </a:rPr>
              <a:t>刑事施設（刑務所、少年刑務所及び拘置所）及び少年院</a:t>
            </a:r>
            <a:r>
              <a:rPr lang="ja-JP" altLang="ja-JP" sz="1400" dirty="0">
                <a:solidFill>
                  <a:srgbClr val="2D2D8A"/>
                </a:solidFill>
                <a:latin typeface="HGPｺﾞｼｯｸM" pitchFamily="50" charset="-128"/>
                <a:ea typeface="HGPｺﾞｼｯｸM" pitchFamily="50" charset="-128"/>
              </a:rPr>
              <a:t>とする。</a:t>
            </a:r>
            <a:endParaRPr lang="en-US" altLang="ja-JP" sz="1400"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a:t>
            </a:r>
            <a:r>
              <a:rPr lang="en-US" altLang="ja-JP"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対象とする障害者は、</a:t>
            </a:r>
            <a:r>
              <a:rPr lang="ja-JP" altLang="en-US" sz="1400" dirty="0">
                <a:solidFill>
                  <a:srgbClr val="2D2D8A"/>
                </a:solidFill>
                <a:latin typeface="HGPｺﾞｼｯｸM" pitchFamily="50" charset="-128"/>
                <a:ea typeface="HGPｺﾞｼｯｸM" pitchFamily="50" charset="-128"/>
              </a:rPr>
              <a:t>矯正施設から退所するまでの間に</a:t>
            </a:r>
            <a:r>
              <a:rPr lang="ja-JP" altLang="en-US" sz="1400" u="sng" dirty="0">
                <a:solidFill>
                  <a:srgbClr val="2D2D8A"/>
                </a:solidFill>
                <a:latin typeface="HGPｺﾞｼｯｸM" pitchFamily="50" charset="-128"/>
                <a:ea typeface="HGPｺﾞｼｯｸM" pitchFamily="50" charset="-128"/>
              </a:rPr>
              <a:t>地域相談支援事業者が実施する障害福祉サービスの体験利用</a:t>
            </a:r>
            <a:endParaRPr lang="en-US" altLang="ja-JP" sz="1400" u="sng"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en-US" sz="1400" u="sng" dirty="0">
                <a:solidFill>
                  <a:srgbClr val="2D2D8A"/>
                </a:solidFill>
                <a:latin typeface="HGPｺﾞｼｯｸM" pitchFamily="50" charset="-128"/>
                <a:ea typeface="HGPｺﾞｼｯｸM" pitchFamily="50" charset="-128"/>
              </a:rPr>
              <a:t>や体験宿泊など矯正施設外で行う支援の提供が可能であると見込まれる障害者を中心に支援の対象</a:t>
            </a:r>
            <a:r>
              <a:rPr lang="ja-JP" altLang="en-US" sz="1400" dirty="0">
                <a:solidFill>
                  <a:srgbClr val="2D2D8A"/>
                </a:solidFill>
                <a:latin typeface="HGPｺﾞｼｯｸM" pitchFamily="50" charset="-128"/>
                <a:ea typeface="HGPｺﾞｼｯｸM" pitchFamily="50" charset="-128"/>
              </a:rPr>
              <a:t>とする</a:t>
            </a:r>
            <a:endParaRPr lang="ja-JP" altLang="ja-JP" sz="1400"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200" dirty="0">
                <a:solidFill>
                  <a:srgbClr val="2D2D8A"/>
                </a:solidFill>
                <a:latin typeface="HGPｺﾞｼｯｸM" pitchFamily="50" charset="-128"/>
                <a:ea typeface="HGPｺﾞｼｯｸM" pitchFamily="50" charset="-128"/>
              </a:rPr>
              <a:t>※</a:t>
            </a:r>
            <a:r>
              <a:rPr lang="ja-JP" altLang="en-US" sz="1200" dirty="0">
                <a:solidFill>
                  <a:srgbClr val="2D2D8A"/>
                </a:solidFill>
                <a:latin typeface="HGPｺﾞｼｯｸM" pitchFamily="50" charset="-128"/>
                <a:ea typeface="HGPｺﾞｼｯｸM" pitchFamily="50" charset="-128"/>
              </a:rPr>
              <a:t>　</a:t>
            </a:r>
            <a:r>
              <a:rPr lang="ja-JP" altLang="ja-JP" sz="1200" dirty="0">
                <a:solidFill>
                  <a:srgbClr val="2D2D8A"/>
                </a:solidFill>
                <a:latin typeface="HGPｺﾞｼｯｸM" pitchFamily="50" charset="-128"/>
                <a:ea typeface="HGPｺﾞｼｯｸM" pitchFamily="50" charset="-128"/>
              </a:rPr>
              <a:t>「矯正施設内で行う支援」（入所している障害者に対する面談、支援計画の作成、住居の確保等）は</a:t>
            </a:r>
            <a:r>
              <a:rPr lang="ja-JP" altLang="ja-JP" sz="1200" dirty="0" smtClean="0">
                <a:solidFill>
                  <a:srgbClr val="2D2D8A"/>
                </a:solidFill>
                <a:latin typeface="HGPｺﾞｼｯｸM" pitchFamily="50" charset="-128"/>
                <a:ea typeface="HGPｺﾞｼｯｸM" pitchFamily="50" charset="-128"/>
              </a:rPr>
              <a:t>、</a:t>
            </a:r>
            <a:r>
              <a:rPr lang="ja-JP" altLang="en-US" sz="1200" dirty="0" smtClean="0">
                <a:solidFill>
                  <a:srgbClr val="2D2D8A"/>
                </a:solidFill>
                <a:latin typeface="HGPｺﾞｼｯｸM" pitchFamily="50" charset="-128"/>
                <a:ea typeface="HGPｺﾞｼｯｸM" pitchFamily="50" charset="-128"/>
              </a:rPr>
              <a:t>従前どおり</a:t>
            </a:r>
            <a:r>
              <a:rPr lang="ja-JP" altLang="ja-JP" sz="1200" dirty="0" smtClean="0">
                <a:solidFill>
                  <a:srgbClr val="2D2D8A"/>
                </a:solidFill>
                <a:latin typeface="HGPｺﾞｼｯｸM" pitchFamily="50" charset="-128"/>
                <a:ea typeface="HGPｺﾞｼｯｸM" pitchFamily="50" charset="-128"/>
              </a:rPr>
              <a:t>保護</a:t>
            </a:r>
            <a:r>
              <a:rPr lang="ja-JP" altLang="ja-JP" sz="1200" dirty="0">
                <a:solidFill>
                  <a:srgbClr val="2D2D8A"/>
                </a:solidFill>
                <a:latin typeface="HGPｺﾞｼｯｸM" pitchFamily="50" charset="-128"/>
                <a:ea typeface="HGPｺﾞｼｯｸM" pitchFamily="50" charset="-128"/>
              </a:rPr>
              <a:t>観察所、地域</a:t>
            </a:r>
            <a:r>
              <a:rPr lang="ja-JP" altLang="ja-JP" sz="1200" dirty="0" smtClean="0">
                <a:solidFill>
                  <a:srgbClr val="2D2D8A"/>
                </a:solidFill>
                <a:latin typeface="HGPｺﾞｼｯｸM" pitchFamily="50" charset="-128"/>
                <a:ea typeface="HGPｺﾞｼｯｸM" pitchFamily="50" charset="-128"/>
              </a:rPr>
              <a:t>生活</a:t>
            </a:r>
            <a:endParaRPr lang="en-US" altLang="ja-JP" sz="1200" dirty="0" smtClean="0">
              <a:solidFill>
                <a:srgbClr val="2D2D8A"/>
              </a:solidFill>
              <a:latin typeface="HGPｺﾞｼｯｸM" pitchFamily="50" charset="-128"/>
              <a:ea typeface="HGPｺﾞｼｯｸM" pitchFamily="50" charset="-128"/>
            </a:endParaRPr>
          </a:p>
          <a:p>
            <a:r>
              <a:rPr lang="ja-JP" altLang="en-US" sz="1200" dirty="0">
                <a:solidFill>
                  <a:srgbClr val="2D2D8A"/>
                </a:solidFill>
                <a:latin typeface="HGPｺﾞｼｯｸM" pitchFamily="50" charset="-128"/>
                <a:ea typeface="HGPｺﾞｼｯｸM" pitchFamily="50" charset="-128"/>
              </a:rPr>
              <a:t>　</a:t>
            </a:r>
            <a:r>
              <a:rPr lang="ja-JP" altLang="en-US" sz="1200" dirty="0" smtClean="0">
                <a:solidFill>
                  <a:srgbClr val="2D2D8A"/>
                </a:solidFill>
                <a:latin typeface="HGPｺﾞｼｯｸM" pitchFamily="50" charset="-128"/>
                <a:ea typeface="HGPｺﾞｼｯｸM" pitchFamily="50" charset="-128"/>
              </a:rPr>
              <a:t>　　　　　　　　　</a:t>
            </a:r>
            <a:r>
              <a:rPr lang="ja-JP" altLang="ja-JP" sz="1200" dirty="0" smtClean="0">
                <a:solidFill>
                  <a:srgbClr val="2D2D8A"/>
                </a:solidFill>
                <a:latin typeface="HGPｺﾞｼｯｸM" pitchFamily="50" charset="-128"/>
                <a:ea typeface="HGPｺﾞｼｯｸM" pitchFamily="50" charset="-128"/>
              </a:rPr>
              <a:t>定着</a:t>
            </a:r>
            <a:r>
              <a:rPr lang="ja-JP" altLang="ja-JP" sz="1200" dirty="0">
                <a:solidFill>
                  <a:srgbClr val="2D2D8A"/>
                </a:solidFill>
                <a:latin typeface="HGPｺﾞｼｯｸM" pitchFamily="50" charset="-128"/>
                <a:ea typeface="HGPｺﾞｼｯｸM" pitchFamily="50" charset="-128"/>
              </a:rPr>
              <a:t>支援センターとの連携により実施。</a:t>
            </a:r>
          </a:p>
          <a:p>
            <a:r>
              <a:rPr lang="ja-JP" altLang="en-US" sz="1400" dirty="0">
                <a:solidFill>
                  <a:srgbClr val="2D2D8A"/>
                </a:solidFill>
                <a:latin typeface="HGPｺﾞｼｯｸM" pitchFamily="50" charset="-128"/>
                <a:ea typeface="HGPｺﾞｼｯｸM" pitchFamily="50" charset="-128"/>
              </a:rPr>
              <a:t>　　　　　　</a:t>
            </a:r>
            <a:endParaRPr lang="en-US" altLang="ja-JP" sz="1400"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a:t>
            </a:r>
            <a:r>
              <a:rPr lang="en-US" altLang="ja-JP" sz="1400" dirty="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また、矯正施設を出所した障害者は、出所後の一定期間、更生保護施設等を利用するケースが少なくないことから、</a:t>
            </a:r>
            <a:r>
              <a:rPr lang="ja-JP" altLang="ja-JP" sz="1400" u="sng" dirty="0">
                <a:solidFill>
                  <a:srgbClr val="2D2D8A"/>
                </a:solidFill>
                <a:latin typeface="HGPｺﾞｼｯｸM" pitchFamily="50" charset="-128"/>
                <a:ea typeface="HGPｺﾞｼｯｸM" pitchFamily="50" charset="-128"/>
              </a:rPr>
              <a:t>更生</a:t>
            </a:r>
            <a:endParaRPr lang="en-US" altLang="ja-JP" sz="1400" u="sng" dirty="0">
              <a:solidFill>
                <a:srgbClr val="2D2D8A"/>
              </a:solidFill>
              <a:latin typeface="HGPｺﾞｼｯｸM" pitchFamily="50" charset="-128"/>
              <a:ea typeface="HGPｺﾞｼｯｸM" pitchFamily="50" charset="-128"/>
            </a:endParaRPr>
          </a:p>
          <a:p>
            <a:r>
              <a:rPr lang="ja-JP" altLang="en-US" sz="1400" dirty="0">
                <a:solidFill>
                  <a:srgbClr val="2D2D8A"/>
                </a:solidFill>
                <a:latin typeface="HGPｺﾞｼｯｸM" pitchFamily="50" charset="-128"/>
                <a:ea typeface="HGPｺﾞｼｯｸM" pitchFamily="50" charset="-128"/>
              </a:rPr>
              <a:t>　　　　　</a:t>
            </a:r>
            <a:r>
              <a:rPr lang="ja-JP" altLang="ja-JP" sz="1400" u="sng" dirty="0">
                <a:solidFill>
                  <a:srgbClr val="2D2D8A"/>
                </a:solidFill>
                <a:latin typeface="HGPｺﾞｼｯｸM" pitchFamily="50" charset="-128"/>
                <a:ea typeface="HGPｺﾞｼｯｸM" pitchFamily="50" charset="-128"/>
              </a:rPr>
              <a:t>保護施設等に入所した障害者</a:t>
            </a:r>
            <a:r>
              <a:rPr lang="ja-JP" altLang="ja-JP" sz="1400" dirty="0">
                <a:solidFill>
                  <a:srgbClr val="2D2D8A"/>
                </a:solidFill>
                <a:latin typeface="HGPｺﾞｼｯｸM" pitchFamily="50" charset="-128"/>
                <a:ea typeface="HGPｺﾞｼｯｸM" pitchFamily="50" charset="-128"/>
              </a:rPr>
              <a:t>についても支援の対象とする。</a:t>
            </a:r>
            <a:endParaRPr lang="ja-JP" altLang="en-US" sz="1400" dirty="0">
              <a:solidFill>
                <a:srgbClr val="2D2D8A"/>
              </a:solidFill>
              <a:latin typeface="HGPｺﾞｼｯｸM" pitchFamily="50" charset="-128"/>
              <a:ea typeface="HGPｺﾞｼｯｸM" pitchFamily="50" charset="-128"/>
            </a:endParaRPr>
          </a:p>
        </p:txBody>
      </p:sp>
      <p:sp>
        <p:nvSpPr>
          <p:cNvPr id="7" name="角丸四角形 6"/>
          <p:cNvSpPr/>
          <p:nvPr/>
        </p:nvSpPr>
        <p:spPr>
          <a:xfrm>
            <a:off x="128478" y="539716"/>
            <a:ext cx="9682427" cy="1080120"/>
          </a:xfrm>
          <a:prstGeom prst="roundRect">
            <a:avLst>
              <a:gd name="adj" fmla="val 11376"/>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indent="165100" eaLnBrk="0" hangingPunct="0">
              <a:defRPr/>
            </a:pPr>
            <a:r>
              <a:rPr lang="ja-JP" altLang="en-US" sz="1400" dirty="0">
                <a:solidFill>
                  <a:srgbClr val="333399">
                    <a:lumMod val="75000"/>
                  </a:srgbClr>
                </a:solidFill>
                <a:latin typeface="HGPｺﾞｼｯｸM" pitchFamily="50" charset="-128"/>
                <a:ea typeface="HGPｺﾞｼｯｸM" pitchFamily="50" charset="-128"/>
              </a:rPr>
              <a:t>地域生活への移行のために支援を必要とする者を広く地域移行支援の対象とする観点から、障害者支援施設等に入所している障害者又は精神科病院に入院している精神障害者に加えて、</a:t>
            </a:r>
            <a:r>
              <a:rPr lang="ja-JP" altLang="en-US" sz="1400" u="sng" dirty="0">
                <a:solidFill>
                  <a:srgbClr val="333399">
                    <a:lumMod val="75000"/>
                  </a:srgbClr>
                </a:solidFill>
                <a:latin typeface="HGPｺﾞｼｯｸM" pitchFamily="50" charset="-128"/>
                <a:ea typeface="ＤＨＰ特太ゴシック体" pitchFamily="2" charset="-128"/>
              </a:rPr>
              <a:t>その他の地域における生活に移行するために重点的な支援を必要とする者であって厚生労働省令で定めるもの</a:t>
            </a:r>
            <a:r>
              <a:rPr lang="ja-JP" altLang="en-US" sz="1400" dirty="0">
                <a:solidFill>
                  <a:srgbClr val="333399">
                    <a:lumMod val="75000"/>
                  </a:srgbClr>
                </a:solidFill>
                <a:latin typeface="HGPｺﾞｼｯｸM" pitchFamily="50" charset="-128"/>
                <a:ea typeface="HGPｺﾞｼｯｸM" pitchFamily="50" charset="-128"/>
              </a:rPr>
              <a:t>を追加。　　　　　　　　　　　　　　　　　　　　　　　　　　</a:t>
            </a:r>
            <a:r>
              <a:rPr lang="en-US" altLang="ja-JP" sz="1400" dirty="0">
                <a:solidFill>
                  <a:srgbClr val="333399">
                    <a:lumMod val="75000"/>
                  </a:srgbClr>
                </a:solidFill>
                <a:latin typeface="HGPｺﾞｼｯｸM" pitchFamily="50" charset="-128"/>
                <a:ea typeface="HGPｺﾞｼｯｸM" pitchFamily="50" charset="-128"/>
              </a:rPr>
              <a:t>【</a:t>
            </a:r>
            <a:r>
              <a:rPr lang="ja-JP" altLang="en-US" sz="1400" dirty="0">
                <a:solidFill>
                  <a:srgbClr val="333399">
                    <a:lumMod val="75000"/>
                  </a:srgbClr>
                </a:solidFill>
                <a:latin typeface="HGPｺﾞｼｯｸM" pitchFamily="50" charset="-128"/>
                <a:ea typeface="HGPｺﾞｼｯｸM" pitchFamily="50" charset="-128"/>
              </a:rPr>
              <a:t>平成２６年４月１日施行</a:t>
            </a:r>
            <a:r>
              <a:rPr lang="en-US" altLang="ja-JP" sz="1400" dirty="0">
                <a:solidFill>
                  <a:srgbClr val="333399">
                    <a:lumMod val="75000"/>
                  </a:srgbClr>
                </a:solidFill>
                <a:latin typeface="HGPｺﾞｼｯｸM" pitchFamily="50" charset="-128"/>
                <a:ea typeface="HGPｺﾞｼｯｸM" pitchFamily="50" charset="-128"/>
              </a:rPr>
              <a:t>】</a:t>
            </a:r>
          </a:p>
          <a:p>
            <a:pPr indent="165100" eaLnBrk="0" hangingPunct="0">
              <a:defRPr/>
            </a:pPr>
            <a:r>
              <a:rPr lang="ja-JP" altLang="en-US" sz="1400" dirty="0">
                <a:solidFill>
                  <a:srgbClr val="333399">
                    <a:lumMod val="75000"/>
                  </a:srgbClr>
                </a:solidFill>
                <a:latin typeface="HGPｺﾞｼｯｸM" pitchFamily="50" charset="-128"/>
                <a:ea typeface="HGPｺﾞｼｯｸM" pitchFamily="50" charset="-128"/>
              </a:rPr>
              <a:t>　　　　</a:t>
            </a:r>
            <a:r>
              <a:rPr lang="ja-JP" altLang="en-US" sz="1400" u="sng" dirty="0">
                <a:solidFill>
                  <a:srgbClr val="333399">
                    <a:lumMod val="75000"/>
                  </a:srgbClr>
                </a:solidFill>
                <a:latin typeface="HGPｺﾞｼｯｸM" panose="020B0600000000000000" pitchFamily="50" charset="-128"/>
                <a:ea typeface="HGPｺﾞｼｯｸM" panose="020B0600000000000000" pitchFamily="50" charset="-128"/>
              </a:rPr>
              <a:t>保護施設、矯正施設等を退所する障害者</a:t>
            </a:r>
            <a:r>
              <a:rPr lang="ja-JP" altLang="en-US" sz="1400" dirty="0">
                <a:solidFill>
                  <a:srgbClr val="333399">
                    <a:lumMod val="75000"/>
                  </a:srgbClr>
                </a:solidFill>
                <a:latin typeface="HGPｺﾞｼｯｸM" pitchFamily="50" charset="-128"/>
                <a:ea typeface="HGPｺﾞｼｯｸM" pitchFamily="50" charset="-128"/>
              </a:rPr>
              <a:t>などに対象拡大</a:t>
            </a:r>
            <a:endParaRPr lang="en-US" altLang="ja-JP" sz="1400" dirty="0">
              <a:solidFill>
                <a:srgbClr val="333399">
                  <a:lumMod val="75000"/>
                </a:srgbClr>
              </a:solidFill>
              <a:latin typeface="HGPｺﾞｼｯｸM" pitchFamily="50" charset="-128"/>
              <a:ea typeface="HGPｺﾞｼｯｸM" pitchFamily="50" charset="-128"/>
            </a:endParaRPr>
          </a:p>
        </p:txBody>
      </p:sp>
      <p:sp>
        <p:nvSpPr>
          <p:cNvPr id="8" name="右矢印 7"/>
          <p:cNvSpPr/>
          <p:nvPr/>
        </p:nvSpPr>
        <p:spPr bwMode="auto">
          <a:xfrm>
            <a:off x="416496" y="1313987"/>
            <a:ext cx="288032" cy="171019"/>
          </a:xfrm>
          <a:prstGeom prs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a:solidFill>
                <a:srgbClr val="000000"/>
              </a:solidFill>
            </a:endParaRPr>
          </a:p>
        </p:txBody>
      </p:sp>
      <p:sp>
        <p:nvSpPr>
          <p:cNvPr id="6" name="下矢印 5"/>
          <p:cNvSpPr/>
          <p:nvPr/>
        </p:nvSpPr>
        <p:spPr>
          <a:xfrm>
            <a:off x="3368824" y="1577894"/>
            <a:ext cx="3267063" cy="554962"/>
          </a:xfrm>
          <a:prstGeom prst="downArrow">
            <a:avLst/>
          </a:prstGeom>
          <a:solidFill>
            <a:srgbClr val="FFCC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9" name="グループ化 32"/>
          <p:cNvGrpSpPr/>
          <p:nvPr/>
        </p:nvGrpSpPr>
        <p:grpSpPr>
          <a:xfrm>
            <a:off x="0" y="395600"/>
            <a:ext cx="9906000" cy="72008"/>
            <a:chOff x="0" y="188640"/>
            <a:chExt cx="9144000" cy="72008"/>
          </a:xfrm>
        </p:grpSpPr>
        <p:cxnSp>
          <p:nvCxnSpPr>
            <p:cNvPr id="10" name="直線コネクタ 9"/>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11" name="直線コネクタ 10"/>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
        <p:nvSpPr>
          <p:cNvPr id="2" name="スライド番号プレースホルダー 1"/>
          <p:cNvSpPr>
            <a:spLocks noGrp="1"/>
          </p:cNvSpPr>
          <p:nvPr>
            <p:ph type="sldNum" sz="quarter" idx="12"/>
          </p:nvPr>
        </p:nvSpPr>
        <p:spPr/>
        <p:txBody>
          <a:bodyPr/>
          <a:lstStyle/>
          <a:p>
            <a:pPr>
              <a:defRPr/>
            </a:pPr>
            <a:fld id="{9A5DBC96-1DB8-4B93-B21F-95C4ECA2D59D}" type="slidenum">
              <a:rPr lang="en-US" altLang="ja-JP" smtClean="0">
                <a:solidFill>
                  <a:srgbClr val="000000"/>
                </a:solidFill>
              </a:rPr>
              <a:pPr>
                <a:defRPr/>
              </a:pPr>
              <a:t>113</a:t>
            </a:fld>
            <a:endParaRPr lang="en-US" altLang="ja-JP" dirty="0">
              <a:solidFill>
                <a:srgbClr val="000000"/>
              </a:solidFill>
            </a:endParaRPr>
          </a:p>
        </p:txBody>
      </p:sp>
    </p:spTree>
    <p:extLst>
      <p:ext uri="{BB962C8B-B14F-4D97-AF65-F5344CB8AC3E}">
        <p14:creationId xmlns:p14="http://schemas.microsoft.com/office/powerpoint/2010/main" val="5490751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p:cNvPicPr>
            <a:picLocks noChangeAspect="1" noChangeArrowheads="1"/>
          </p:cNvPicPr>
          <p:nvPr/>
        </p:nvPicPr>
        <p:blipFill>
          <a:blip r:embed="rId2" cstate="print"/>
          <a:srcRect/>
          <a:stretch>
            <a:fillRect/>
          </a:stretch>
        </p:blipFill>
        <p:spPr bwMode="auto">
          <a:xfrm>
            <a:off x="336540" y="4762245"/>
            <a:ext cx="9230686" cy="219514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5114722" y="2190236"/>
            <a:ext cx="4946119" cy="2184694"/>
          </a:xfrm>
          <a:prstGeom prst="rect">
            <a:avLst/>
          </a:prstGeom>
          <a:noFill/>
          <a:ln w="9525">
            <a:noFill/>
            <a:miter lim="800000"/>
            <a:headEnd/>
            <a:tailEnd/>
          </a:ln>
          <a:effectLst/>
        </p:spPr>
      </p:pic>
      <p:sp>
        <p:nvSpPr>
          <p:cNvPr id="52" name="角丸四角形 51"/>
          <p:cNvSpPr/>
          <p:nvPr/>
        </p:nvSpPr>
        <p:spPr>
          <a:xfrm>
            <a:off x="41863" y="692696"/>
            <a:ext cx="9822287" cy="838338"/>
          </a:xfrm>
          <a:prstGeom prst="roundRect">
            <a:avLst>
              <a:gd name="adj" fmla="val 9653"/>
            </a:avLst>
          </a:prstGeom>
          <a:solidFill>
            <a:schemeClr val="bg1"/>
          </a:solidFill>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lIns="0" rIns="0" rtlCol="0" anchor="ctr"/>
          <a:lstStyle/>
          <a:p>
            <a:pPr indent="165100" eaLnBrk="0" hangingPunct="0">
              <a:defRPr/>
            </a:pPr>
            <a:r>
              <a:rPr lang="ja-JP" altLang="en-US" sz="1400" dirty="0" smtClean="0">
                <a:solidFill>
                  <a:srgbClr val="000000">
                    <a:lumMod val="75000"/>
                  </a:srgbClr>
                </a:solidFill>
                <a:latin typeface="HGPｺﾞｼｯｸM" pitchFamily="50" charset="-128"/>
                <a:ea typeface="HGPｺﾞｼｯｸM" pitchFamily="50" charset="-128"/>
              </a:rPr>
              <a:t>○　矯正施設入所者に対する住居の確保など退所に向けた生活環境調整等については、現在も保護観察所、地域生活</a:t>
            </a:r>
            <a:endParaRPr lang="en-US" altLang="ja-JP" sz="1400" dirty="0" smtClean="0">
              <a:solidFill>
                <a:srgbClr val="000000">
                  <a:lumMod val="75000"/>
                </a:srgbClr>
              </a:solidFill>
              <a:latin typeface="HGPｺﾞｼｯｸM" pitchFamily="50" charset="-128"/>
              <a:ea typeface="HGPｺﾞｼｯｸM" pitchFamily="50" charset="-128"/>
            </a:endParaRPr>
          </a:p>
          <a:p>
            <a:pPr indent="165100" eaLnBrk="0" hangingPunct="0">
              <a:defRPr/>
            </a:pPr>
            <a:r>
              <a:rPr lang="ja-JP" altLang="en-US" sz="1400" dirty="0" smtClean="0">
                <a:solidFill>
                  <a:srgbClr val="000000">
                    <a:lumMod val="75000"/>
                  </a:srgbClr>
                </a:solidFill>
                <a:latin typeface="HGPｺﾞｼｯｸM" pitchFamily="50" charset="-128"/>
                <a:ea typeface="HGPｺﾞｼｯｸM" pitchFamily="50" charset="-128"/>
              </a:rPr>
              <a:t>　　定着支援センターとの連携により行われている。　</a:t>
            </a:r>
            <a:endParaRPr lang="en-US" altLang="ja-JP" sz="1400" dirty="0" smtClean="0">
              <a:solidFill>
                <a:srgbClr val="000000">
                  <a:lumMod val="75000"/>
                </a:srgbClr>
              </a:solidFill>
              <a:latin typeface="HGPｺﾞｼｯｸM" pitchFamily="50" charset="-128"/>
              <a:ea typeface="HGPｺﾞｼｯｸM" pitchFamily="50" charset="-128"/>
            </a:endParaRPr>
          </a:p>
          <a:p>
            <a:pPr marL="180000" hangingPunct="0">
              <a:defRPr/>
            </a:pPr>
            <a:r>
              <a:rPr lang="ja-JP" altLang="en-US" sz="1400" dirty="0" smtClean="0">
                <a:solidFill>
                  <a:srgbClr val="000000">
                    <a:lumMod val="75000"/>
                  </a:srgbClr>
                </a:solidFill>
                <a:latin typeface="HGPｺﾞｼｯｸM" pitchFamily="50" charset="-128"/>
                <a:ea typeface="HGPｺﾞｼｯｸM" pitchFamily="50" charset="-128"/>
              </a:rPr>
              <a:t>○　矯正施設入所者を地域移行支援の対象とする場合にはこれらの支援制度との役割分担について整理が必要。</a:t>
            </a:r>
            <a:endParaRPr lang="en-US" altLang="ja-JP" sz="1400" dirty="0" smtClean="0">
              <a:solidFill>
                <a:srgbClr val="000000">
                  <a:lumMod val="75000"/>
                </a:srgbClr>
              </a:solidFill>
              <a:latin typeface="HGPｺﾞｼｯｸM" pitchFamily="50" charset="-128"/>
              <a:ea typeface="HGPｺﾞｼｯｸM" pitchFamily="50" charset="-128"/>
            </a:endParaRPr>
          </a:p>
        </p:txBody>
      </p:sp>
      <p:sp>
        <p:nvSpPr>
          <p:cNvPr id="28" name="角丸四角形 27"/>
          <p:cNvSpPr/>
          <p:nvPr/>
        </p:nvSpPr>
        <p:spPr>
          <a:xfrm>
            <a:off x="456402" y="1716034"/>
            <a:ext cx="3978442" cy="252758"/>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effectLst>
                  <a:outerShdw blurRad="38100" dist="38100" dir="2700000" algn="tl">
                    <a:srgbClr val="000000">
                      <a:alpha val="43137"/>
                    </a:srgbClr>
                  </a:outerShdw>
                </a:effectLst>
                <a:latin typeface="HGPｺﾞｼｯｸE" pitchFamily="50" charset="-128"/>
                <a:ea typeface="HGPｺﾞｼｯｸE" pitchFamily="50" charset="-128"/>
              </a:rPr>
              <a:t>保護観察所の支援内容</a:t>
            </a:r>
            <a:endParaRPr lang="en-US" altLang="ja-JP" sz="1600" dirty="0" smtClean="0">
              <a:solidFill>
                <a:srgbClr val="FFFFFF"/>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pic>
        <p:nvPicPr>
          <p:cNvPr id="19" name="図 18" descr="図：生活環境の調整の流れ"/>
          <p:cNvPicPr/>
          <p:nvPr/>
        </p:nvPicPr>
        <p:blipFill>
          <a:blip r:embed="rId4" cstate="print"/>
          <a:srcRect/>
          <a:stretch>
            <a:fillRect/>
          </a:stretch>
        </p:blipFill>
        <p:spPr bwMode="auto">
          <a:xfrm>
            <a:off x="292147" y="2166243"/>
            <a:ext cx="4295905" cy="2236180"/>
          </a:xfrm>
          <a:prstGeom prst="rect">
            <a:avLst/>
          </a:prstGeom>
          <a:noFill/>
          <a:ln w="9525">
            <a:noFill/>
            <a:miter lim="800000"/>
            <a:headEnd/>
            <a:tailEnd/>
          </a:ln>
        </p:spPr>
      </p:pic>
      <p:sp>
        <p:nvSpPr>
          <p:cNvPr id="23" name="角丸四角形 22"/>
          <p:cNvSpPr/>
          <p:nvPr/>
        </p:nvSpPr>
        <p:spPr>
          <a:xfrm>
            <a:off x="5421052" y="1716034"/>
            <a:ext cx="3978442" cy="252758"/>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地域移行支援の支援内容</a:t>
            </a:r>
            <a:endParaRPr lang="en-US" altLang="ja-JP" sz="1600" dirty="0" smtClean="0">
              <a:solidFill>
                <a:srgbClr val="FFFFFF"/>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24" name="角丸四角形 23"/>
          <p:cNvSpPr/>
          <p:nvPr/>
        </p:nvSpPr>
        <p:spPr>
          <a:xfrm>
            <a:off x="2832197" y="4414295"/>
            <a:ext cx="3993011" cy="252758"/>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effectLst>
                  <a:outerShdw blurRad="38100" dist="38100" dir="2700000" algn="tl">
                    <a:srgbClr val="000000">
                      <a:alpha val="43137"/>
                    </a:srgbClr>
                  </a:outerShdw>
                </a:effectLst>
                <a:latin typeface="HGPｺﾞｼｯｸE" pitchFamily="50" charset="-128"/>
                <a:ea typeface="HGPｺﾞｼｯｸE" pitchFamily="50" charset="-128"/>
              </a:rPr>
              <a:t>地域生活定着支援センターの支援内容</a:t>
            </a:r>
            <a:endParaRPr lang="en-US" altLang="ja-JP" sz="1600" dirty="0" smtClean="0">
              <a:solidFill>
                <a:srgbClr val="FFFFFF"/>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25" name="円/楕円 24"/>
          <p:cNvSpPr/>
          <p:nvPr/>
        </p:nvSpPr>
        <p:spPr>
          <a:xfrm>
            <a:off x="5772401" y="2056438"/>
            <a:ext cx="3276364" cy="1390229"/>
          </a:xfrm>
          <a:prstGeom prst="ellipse">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6" name="円/楕円 25"/>
          <p:cNvSpPr/>
          <p:nvPr/>
        </p:nvSpPr>
        <p:spPr>
          <a:xfrm>
            <a:off x="1052567" y="4797152"/>
            <a:ext cx="5148572" cy="1584176"/>
          </a:xfrm>
          <a:prstGeom prst="ellipse">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9" name="円/楕円 28"/>
          <p:cNvSpPr/>
          <p:nvPr/>
        </p:nvSpPr>
        <p:spPr>
          <a:xfrm>
            <a:off x="690428" y="2045050"/>
            <a:ext cx="2546382" cy="2204864"/>
          </a:xfrm>
          <a:prstGeom prst="ellipse">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grpSp>
        <p:nvGrpSpPr>
          <p:cNvPr id="15" name="グループ化 32"/>
          <p:cNvGrpSpPr/>
          <p:nvPr/>
        </p:nvGrpSpPr>
        <p:grpSpPr>
          <a:xfrm>
            <a:off x="0" y="504777"/>
            <a:ext cx="9906000" cy="72008"/>
            <a:chOff x="0" y="188640"/>
            <a:chExt cx="9144000" cy="72008"/>
          </a:xfrm>
        </p:grpSpPr>
        <p:cxnSp>
          <p:nvCxnSpPr>
            <p:cNvPr id="18" name="直線コネクタ 17"/>
            <p:cNvCxnSpPr/>
            <p:nvPr/>
          </p:nvCxnSpPr>
          <p:spPr>
            <a:xfrm>
              <a:off x="0" y="188640"/>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260648"/>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2" name="Rectangle 2"/>
          <p:cNvSpPr>
            <a:spLocks noChangeArrowheads="1"/>
          </p:cNvSpPr>
          <p:nvPr/>
        </p:nvSpPr>
        <p:spPr bwMode="auto">
          <a:xfrm>
            <a:off x="0" y="721"/>
            <a:ext cx="9906000" cy="521296"/>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anchor="t"/>
          <a:lstStyle/>
          <a:p>
            <a:pPr algn="ctr"/>
            <a:r>
              <a:rPr lang="ja-JP" altLang="en-US" sz="2600" dirty="0" smtClean="0">
                <a:solidFill>
                  <a:srgbClr val="002060"/>
                </a:solidFill>
                <a:latin typeface="HG創英角ｺﾞｼｯｸUB" pitchFamily="49" charset="-128"/>
                <a:ea typeface="ＤＨＰ特太ゴシック体" pitchFamily="2" charset="-128"/>
              </a:rPr>
              <a:t>矯正施設に入所している障害者に対する支援</a:t>
            </a:r>
            <a:endParaRPr lang="en-US" altLang="ja-JP" sz="2600" dirty="0">
              <a:solidFill>
                <a:srgbClr val="002060"/>
              </a:solidFill>
              <a:latin typeface="HG創英角ｺﾞｼｯｸUB" pitchFamily="49" charset="-128"/>
              <a:ea typeface="ＤＨＰ特太ゴシック体" pitchFamily="2" charset="-128"/>
            </a:endParaRPr>
          </a:p>
        </p:txBody>
      </p:sp>
      <p:sp>
        <p:nvSpPr>
          <p:cNvPr id="2" name="スライド番号プレースホルダー 1"/>
          <p:cNvSpPr>
            <a:spLocks noGrp="1"/>
          </p:cNvSpPr>
          <p:nvPr>
            <p:ph type="sldNum" sz="quarter" idx="12"/>
          </p:nvPr>
        </p:nvSpPr>
        <p:spPr>
          <a:xfrm>
            <a:off x="7933621" y="6543693"/>
            <a:ext cx="2063750" cy="314325"/>
          </a:xfrm>
        </p:spPr>
        <p:txBody>
          <a:bodyPr/>
          <a:lstStyle/>
          <a:p>
            <a:pPr>
              <a:defRPr/>
            </a:pPr>
            <a:fld id="{67E148A3-2F01-468B-97F2-DB9D07A916CF}" type="slidenum">
              <a:rPr lang="en-US" altLang="ja-JP" smtClean="0">
                <a:solidFill>
                  <a:srgbClr val="000000"/>
                </a:solidFill>
              </a:rPr>
              <a:pPr>
                <a:defRPr/>
              </a:pPr>
              <a:t>114</a:t>
            </a:fld>
            <a:endParaRPr lang="en-US" altLang="ja-JP" dirty="0">
              <a:solidFill>
                <a:srgbClr val="000000"/>
              </a:solidFill>
            </a:endParaRPr>
          </a:p>
        </p:txBody>
      </p:sp>
    </p:spTree>
    <p:extLst>
      <p:ext uri="{BB962C8B-B14F-4D97-AF65-F5344CB8AC3E}">
        <p14:creationId xmlns:p14="http://schemas.microsoft.com/office/powerpoint/2010/main" val="41250859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p:cNvGraphicFramePr>
            <a:graphicFrameLocks/>
          </p:cNvGraphicFramePr>
          <p:nvPr>
            <p:extLst>
              <p:ext uri="{D42A27DB-BD31-4B8C-83A1-F6EECF244321}">
                <p14:modId xmlns:p14="http://schemas.microsoft.com/office/powerpoint/2010/main" val="3337425898"/>
              </p:ext>
            </p:extLst>
          </p:nvPr>
        </p:nvGraphicFramePr>
        <p:xfrm>
          <a:off x="8144314" y="1275264"/>
          <a:ext cx="1668900" cy="5560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p:cNvGraphicFramePr>
            <a:graphicFrameLocks/>
          </p:cNvGraphicFramePr>
          <p:nvPr>
            <p:extLst>
              <p:ext uri="{D42A27DB-BD31-4B8C-83A1-F6EECF244321}">
                <p14:modId xmlns:p14="http://schemas.microsoft.com/office/powerpoint/2010/main" val="880301501"/>
              </p:ext>
            </p:extLst>
          </p:nvPr>
        </p:nvGraphicFramePr>
        <p:xfrm>
          <a:off x="6483886" y="1273882"/>
          <a:ext cx="1660428" cy="5574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グラフ 25"/>
          <p:cNvGraphicFramePr>
            <a:graphicFrameLocks/>
          </p:cNvGraphicFramePr>
          <p:nvPr>
            <p:extLst>
              <p:ext uri="{D42A27DB-BD31-4B8C-83A1-F6EECF244321}">
                <p14:modId xmlns:p14="http://schemas.microsoft.com/office/powerpoint/2010/main" val="939475818"/>
              </p:ext>
            </p:extLst>
          </p:nvPr>
        </p:nvGraphicFramePr>
        <p:xfrm>
          <a:off x="3260812" y="4293096"/>
          <a:ext cx="3214602" cy="23762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グラフ 24"/>
          <p:cNvGraphicFramePr>
            <a:graphicFrameLocks/>
          </p:cNvGraphicFramePr>
          <p:nvPr>
            <p:extLst>
              <p:ext uri="{D42A27DB-BD31-4B8C-83A1-F6EECF244321}">
                <p14:modId xmlns:p14="http://schemas.microsoft.com/office/powerpoint/2010/main" val="761406450"/>
              </p:ext>
            </p:extLst>
          </p:nvPr>
        </p:nvGraphicFramePr>
        <p:xfrm>
          <a:off x="115585" y="4332688"/>
          <a:ext cx="3179506" cy="2336672"/>
        </p:xfrm>
        <a:graphic>
          <a:graphicData uri="http://schemas.openxmlformats.org/drawingml/2006/chart">
            <c:chart xmlns:c="http://schemas.openxmlformats.org/drawingml/2006/chart" xmlns:r="http://schemas.openxmlformats.org/officeDocument/2006/relationships" r:id="rId6"/>
          </a:graphicData>
        </a:graphic>
      </p:graphicFrame>
      <p:sp>
        <p:nvSpPr>
          <p:cNvPr id="83" name="Rectangle 56"/>
          <p:cNvSpPr>
            <a:spLocks noChangeArrowheads="1"/>
          </p:cNvSpPr>
          <p:nvPr/>
        </p:nvSpPr>
        <p:spPr bwMode="auto">
          <a:xfrm>
            <a:off x="128464" y="862471"/>
            <a:ext cx="6264696" cy="2592288"/>
          </a:xfrm>
          <a:prstGeom prst="rect">
            <a:avLst/>
          </a:prstGeom>
          <a:solidFill>
            <a:schemeClr val="bg1">
              <a:alpha val="50196"/>
            </a:schemeClr>
          </a:solidFill>
          <a:ln w="38100" cmpd="dbl" algn="ctr">
            <a:solidFill>
              <a:schemeClr val="bg1">
                <a:lumMod val="65000"/>
              </a:schemeClr>
            </a:solidFill>
            <a:miter lim="800000"/>
            <a:headEnd/>
            <a:tailEnd/>
          </a:ln>
        </p:spPr>
        <p:txBody>
          <a:bodyPr lIns="91405" tIns="45703" rIns="91405" bIns="45703" anchor="ctr"/>
          <a:lstStyle/>
          <a:p>
            <a:pPr algn="ctr" defTabSz="914136"/>
            <a:endParaRPr lang="ja-JP" altLang="en-US" sz="1800" dirty="0">
              <a:solidFill>
                <a:srgbClr val="000000"/>
              </a:solidFill>
              <a:ea typeface="ＭＳ Ｐゴシック" charset="-128"/>
            </a:endParaRPr>
          </a:p>
        </p:txBody>
      </p:sp>
      <p:graphicFrame>
        <p:nvGraphicFramePr>
          <p:cNvPr id="87" name="グラフ 86"/>
          <p:cNvGraphicFramePr/>
          <p:nvPr>
            <p:extLst>
              <p:ext uri="{D42A27DB-BD31-4B8C-83A1-F6EECF244321}">
                <p14:modId xmlns:p14="http://schemas.microsoft.com/office/powerpoint/2010/main" val="1035864149"/>
              </p:ext>
            </p:extLst>
          </p:nvPr>
        </p:nvGraphicFramePr>
        <p:xfrm>
          <a:off x="3181054" y="1348474"/>
          <a:ext cx="3132347" cy="2116336"/>
        </p:xfrm>
        <a:graphic>
          <a:graphicData uri="http://schemas.openxmlformats.org/drawingml/2006/chart">
            <c:chart xmlns:c="http://schemas.openxmlformats.org/drawingml/2006/chart" xmlns:r="http://schemas.openxmlformats.org/officeDocument/2006/relationships" r:id="rId7"/>
          </a:graphicData>
        </a:graphic>
      </p:graphicFrame>
      <p:sp>
        <p:nvSpPr>
          <p:cNvPr id="43" name="AutoShape 2"/>
          <p:cNvSpPr>
            <a:spLocks noChangeArrowheads="1"/>
          </p:cNvSpPr>
          <p:nvPr/>
        </p:nvSpPr>
        <p:spPr bwMode="auto">
          <a:xfrm>
            <a:off x="200472" y="44624"/>
            <a:ext cx="9561512" cy="531674"/>
          </a:xfrm>
          <a:prstGeom prst="bevel">
            <a:avLst>
              <a:gd name="adj" fmla="val 12500"/>
            </a:avLst>
          </a:prstGeom>
          <a:solidFill>
            <a:srgbClr val="FFFF99"/>
          </a:solidFill>
          <a:ln w="9525">
            <a:solidFill>
              <a:schemeClr val="tx1"/>
            </a:solidFill>
            <a:miter lim="800000"/>
            <a:headEnd/>
            <a:tailEnd/>
          </a:ln>
        </p:spPr>
        <p:txBody>
          <a:bodyPr wrap="square" anchor="ctr">
            <a:spAutoFit/>
          </a:bodyPr>
          <a:lstStyle/>
          <a:p>
            <a:pPr algn="ctr"/>
            <a:r>
              <a:rPr lang="ja-JP" altLang="en-US" sz="2000" dirty="0" smtClean="0">
                <a:solidFill>
                  <a:srgbClr val="2D2D8A">
                    <a:lumMod val="75000"/>
                  </a:srgbClr>
                </a:solidFill>
                <a:ea typeface="ＤＨＰ特太ゴシック体" pitchFamily="2" charset="-128"/>
              </a:rPr>
              <a:t>地域相談支援（地域移行支援・地域定着支援）の利用者数実績等</a:t>
            </a:r>
            <a:endParaRPr lang="ja-JP" altLang="en-US" sz="2000" dirty="0">
              <a:solidFill>
                <a:srgbClr val="2D2D8A">
                  <a:lumMod val="75000"/>
                </a:srgbClr>
              </a:solidFill>
              <a:ea typeface="ＤＨＰ特太ゴシック体" pitchFamily="2" charset="-128"/>
            </a:endParaRPr>
          </a:p>
        </p:txBody>
      </p:sp>
      <p:sp>
        <p:nvSpPr>
          <p:cNvPr id="71" name="角丸四角形 70"/>
          <p:cNvSpPr/>
          <p:nvPr/>
        </p:nvSpPr>
        <p:spPr>
          <a:xfrm>
            <a:off x="107972" y="679817"/>
            <a:ext cx="4392488"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eaLnBrk="0" hangingPunct="0">
              <a:defRPr/>
            </a:pPr>
            <a:r>
              <a:rPr lang="ja-JP" altLang="en-US" sz="1500" dirty="0" smtClean="0">
                <a:solidFill>
                  <a:srgbClr val="333399">
                    <a:lumMod val="75000"/>
                  </a:srgbClr>
                </a:solidFill>
                <a:latin typeface="HGPｺﾞｼｯｸM" pitchFamily="50" charset="-128"/>
                <a:ea typeface="ＤＨＰ特太ゴシック体" pitchFamily="2" charset="-128"/>
              </a:rPr>
              <a:t>◆ 第４期障害福祉計画における見込量</a:t>
            </a:r>
            <a:endParaRPr lang="en-US" altLang="ja-JP" sz="1500" dirty="0">
              <a:solidFill>
                <a:srgbClr val="333399">
                  <a:lumMod val="75000"/>
                </a:srgbClr>
              </a:solidFill>
              <a:latin typeface="HGPｺﾞｼｯｸM" pitchFamily="50" charset="-128"/>
              <a:ea typeface="ＤＨＰ特太ゴシック体" pitchFamily="2" charset="-128"/>
            </a:endParaRPr>
          </a:p>
        </p:txBody>
      </p:sp>
      <p:sp>
        <p:nvSpPr>
          <p:cNvPr id="73" name="角丸四角形 72"/>
          <p:cNvSpPr/>
          <p:nvPr/>
        </p:nvSpPr>
        <p:spPr>
          <a:xfrm>
            <a:off x="3872880" y="1176260"/>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endPar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79" name="角丸四角形 78"/>
          <p:cNvSpPr/>
          <p:nvPr/>
        </p:nvSpPr>
        <p:spPr>
          <a:xfrm>
            <a:off x="115585" y="3513887"/>
            <a:ext cx="4392488"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eaLnBrk="0" hangingPunct="0">
              <a:defRPr/>
            </a:pPr>
            <a:r>
              <a:rPr lang="ja-JP" altLang="en-US" sz="1500" dirty="0" smtClean="0">
                <a:solidFill>
                  <a:srgbClr val="333399">
                    <a:lumMod val="75000"/>
                  </a:srgbClr>
                </a:solidFill>
                <a:latin typeface="HGPｺﾞｼｯｸM" pitchFamily="50" charset="-128"/>
                <a:ea typeface="ＤＨＰ特太ゴシック体" pitchFamily="2" charset="-128"/>
              </a:rPr>
              <a:t>◆ 障害別利用者数の推移（Ｈ２４</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smtClean="0">
                <a:solidFill>
                  <a:srgbClr val="333399">
                    <a:lumMod val="75000"/>
                  </a:srgbClr>
                </a:solidFill>
                <a:latin typeface="HGPｺﾞｼｯｸM" pitchFamily="50" charset="-128"/>
                <a:ea typeface="ＤＨＰ特太ゴシック体" pitchFamily="2" charset="-128"/>
              </a:rPr>
              <a:t>４～Ｈ２８</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a:solidFill>
                  <a:srgbClr val="333399">
                    <a:lumMod val="75000"/>
                  </a:srgbClr>
                </a:solidFill>
                <a:latin typeface="HGPｺﾞｼｯｸM" pitchFamily="50" charset="-128"/>
                <a:ea typeface="ＤＨＰ特太ゴシック体" pitchFamily="2" charset="-128"/>
              </a:rPr>
              <a:t>３</a:t>
            </a:r>
            <a:r>
              <a:rPr lang="ja-JP" altLang="en-US" sz="1500" dirty="0" smtClean="0">
                <a:solidFill>
                  <a:srgbClr val="333399">
                    <a:lumMod val="75000"/>
                  </a:srgbClr>
                </a:solidFill>
                <a:latin typeface="HGPｺﾞｼｯｸM" pitchFamily="50" charset="-128"/>
                <a:ea typeface="ＤＨＰ特太ゴシック体" pitchFamily="2" charset="-128"/>
              </a:rPr>
              <a:t>）</a:t>
            </a:r>
            <a:endParaRPr lang="en-US" altLang="ja-JP" sz="1500" dirty="0">
              <a:solidFill>
                <a:srgbClr val="333399">
                  <a:lumMod val="75000"/>
                </a:srgbClr>
              </a:solidFill>
              <a:latin typeface="HGPｺﾞｼｯｸM" pitchFamily="50" charset="-128"/>
              <a:ea typeface="ＤＨＰ特太ゴシック体" pitchFamily="2" charset="-128"/>
            </a:endParaRPr>
          </a:p>
        </p:txBody>
      </p:sp>
      <p:sp>
        <p:nvSpPr>
          <p:cNvPr id="80" name="角丸四角形 79"/>
          <p:cNvSpPr/>
          <p:nvPr/>
        </p:nvSpPr>
        <p:spPr>
          <a:xfrm>
            <a:off x="6475414" y="682451"/>
            <a:ext cx="3337800"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165100" eaLnBrk="0" hangingPunct="0">
              <a:defRPr/>
            </a:pPr>
            <a:r>
              <a:rPr lang="ja-JP" altLang="en-US" sz="1500" dirty="0" smtClean="0">
                <a:solidFill>
                  <a:srgbClr val="333399">
                    <a:lumMod val="75000"/>
                  </a:srgbClr>
                </a:solidFill>
                <a:latin typeface="HGPｺﾞｼｯｸM" pitchFamily="50" charset="-128"/>
                <a:ea typeface="ＤＨＰ特太ゴシック体" pitchFamily="2" charset="-128"/>
              </a:rPr>
              <a:t>◆ 都道府県別利用者数（Ｈ２８</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a:solidFill>
                  <a:srgbClr val="333399">
                    <a:lumMod val="75000"/>
                  </a:srgbClr>
                </a:solidFill>
                <a:latin typeface="HGPｺﾞｼｯｸM" pitchFamily="50" charset="-128"/>
                <a:ea typeface="ＤＨＰ特太ゴシック体" pitchFamily="2" charset="-128"/>
              </a:rPr>
              <a:t>３</a:t>
            </a:r>
            <a:r>
              <a:rPr lang="ja-JP" altLang="en-US" sz="1500" dirty="0" smtClean="0">
                <a:solidFill>
                  <a:srgbClr val="333399">
                    <a:lumMod val="75000"/>
                  </a:srgbClr>
                </a:solidFill>
                <a:latin typeface="HGPｺﾞｼｯｸM" pitchFamily="50" charset="-128"/>
                <a:ea typeface="ＤＨＰ特太ゴシック体" pitchFamily="2" charset="-128"/>
              </a:rPr>
              <a:t>）</a:t>
            </a:r>
            <a:endParaRPr lang="en-US" altLang="ja-JP" sz="1500" dirty="0">
              <a:solidFill>
                <a:srgbClr val="333399">
                  <a:lumMod val="75000"/>
                </a:srgbClr>
              </a:solidFill>
              <a:latin typeface="HGPｺﾞｼｯｸM" pitchFamily="50" charset="-128"/>
              <a:ea typeface="ＤＨＰ特太ゴシック体" pitchFamily="2" charset="-128"/>
            </a:endParaRPr>
          </a:p>
        </p:txBody>
      </p:sp>
      <p:graphicFrame>
        <p:nvGraphicFramePr>
          <p:cNvPr id="82" name="グラフ 81"/>
          <p:cNvGraphicFramePr/>
          <p:nvPr>
            <p:extLst>
              <p:ext uri="{D42A27DB-BD31-4B8C-83A1-F6EECF244321}">
                <p14:modId xmlns:p14="http://schemas.microsoft.com/office/powerpoint/2010/main" val="95933346"/>
              </p:ext>
            </p:extLst>
          </p:nvPr>
        </p:nvGraphicFramePr>
        <p:xfrm>
          <a:off x="200478" y="1556792"/>
          <a:ext cx="3024336" cy="1951833"/>
        </p:xfrm>
        <a:graphic>
          <a:graphicData uri="http://schemas.openxmlformats.org/drawingml/2006/chart">
            <c:chart xmlns:c="http://schemas.openxmlformats.org/drawingml/2006/chart" xmlns:r="http://schemas.openxmlformats.org/officeDocument/2006/relationships" r:id="rId8"/>
          </a:graphicData>
        </a:graphic>
      </p:graphicFrame>
      <p:sp>
        <p:nvSpPr>
          <p:cNvPr id="84" name="角丸四角形吹き出し 83"/>
          <p:cNvSpPr/>
          <p:nvPr/>
        </p:nvSpPr>
        <p:spPr>
          <a:xfrm>
            <a:off x="560511" y="1727760"/>
            <a:ext cx="864095" cy="385232"/>
          </a:xfrm>
          <a:prstGeom prst="wedgeRoundRectCallout">
            <a:avLst>
              <a:gd name="adj1" fmla="val -6484"/>
              <a:gd name="adj2" fmla="val 146698"/>
              <a:gd name="adj3" fmla="val 16667"/>
            </a:avLst>
          </a:prstGeom>
          <a:solidFill>
            <a:srgbClr val="FFC00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a:r>
              <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H28.3</a:t>
            </a: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サービス実績</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495</a:t>
            </a: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人</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8" name="角丸四角形吹き出し 87"/>
          <p:cNvSpPr/>
          <p:nvPr/>
        </p:nvSpPr>
        <p:spPr>
          <a:xfrm>
            <a:off x="3491654" y="1650554"/>
            <a:ext cx="864095" cy="398930"/>
          </a:xfrm>
          <a:prstGeom prst="wedgeRoundRectCallout">
            <a:avLst>
              <a:gd name="adj1" fmla="val 11772"/>
              <a:gd name="adj2" fmla="val 126383"/>
              <a:gd name="adj3" fmla="val 16667"/>
            </a:avLst>
          </a:prstGeom>
          <a:solidFill>
            <a:srgbClr val="FFC00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a:r>
              <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H28.3</a:t>
            </a: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サービス実績</a:t>
            </a:r>
            <a:r>
              <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2,419</a:t>
            </a:r>
            <a:r>
              <a:rPr lang="ja-JP" altLang="en-US"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人</a:t>
            </a:r>
            <a:endParaRPr lang="en-US" altLang="ja-JP" sz="800" b="1"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90" name="角丸四角形 89"/>
          <p:cNvSpPr/>
          <p:nvPr/>
        </p:nvSpPr>
        <p:spPr>
          <a:xfrm>
            <a:off x="992559" y="1176260"/>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endPar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91" name="角丸四角形 90"/>
          <p:cNvSpPr/>
          <p:nvPr/>
        </p:nvSpPr>
        <p:spPr>
          <a:xfrm>
            <a:off x="4232920" y="4010330"/>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endPar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92" name="角丸四角形 91"/>
          <p:cNvSpPr/>
          <p:nvPr/>
        </p:nvSpPr>
        <p:spPr>
          <a:xfrm>
            <a:off x="992559" y="4002717"/>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endPar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28" name="テキスト ボックス 27"/>
          <p:cNvSpPr txBox="1"/>
          <p:nvPr/>
        </p:nvSpPr>
        <p:spPr>
          <a:xfrm>
            <a:off x="9057455" y="1058438"/>
            <a:ext cx="704529" cy="215444"/>
          </a:xfrm>
          <a:prstGeom prst="rect">
            <a:avLst/>
          </a:prstGeom>
          <a:noFill/>
        </p:spPr>
        <p:txBody>
          <a:bodyPr wrap="square" rtlCol="0">
            <a:spAutoFit/>
          </a:bodyPr>
          <a:lstStyle/>
          <a:p>
            <a:r>
              <a:rPr lang="ja-JP" altLang="en-US" sz="800" dirty="0" smtClean="0">
                <a:latin typeface="+mn-ea"/>
                <a:ea typeface="+mn-ea"/>
              </a:rPr>
              <a:t>（単位：人）</a:t>
            </a:r>
            <a:endParaRPr kumimoji="1" lang="ja-JP" altLang="en-US" sz="800" dirty="0">
              <a:latin typeface="+mn-ea"/>
              <a:ea typeface="+mn-ea"/>
            </a:endParaRPr>
          </a:p>
        </p:txBody>
      </p:sp>
      <p:sp>
        <p:nvSpPr>
          <p:cNvPr id="4" name="スライド番号プレースホルダー 3"/>
          <p:cNvSpPr>
            <a:spLocks noGrp="1"/>
          </p:cNvSpPr>
          <p:nvPr>
            <p:ph type="sldNum" sz="quarter" idx="12"/>
          </p:nvPr>
        </p:nvSpPr>
        <p:spPr/>
        <p:txBody>
          <a:bodyPr/>
          <a:lstStyle/>
          <a:p>
            <a:pPr>
              <a:defRPr/>
            </a:pPr>
            <a:fld id="{CA41065E-EF04-4079-9228-9A300567FA24}" type="slidenum">
              <a:rPr lang="en-US" altLang="ja-JP" smtClean="0">
                <a:solidFill>
                  <a:srgbClr val="000000"/>
                </a:solidFill>
              </a:rPr>
              <a:pPr>
                <a:defRPr/>
              </a:pPr>
              <a:t>115</a:t>
            </a:fld>
            <a:endParaRPr lang="en-US" altLang="ja-JP">
              <a:solidFill>
                <a:srgbClr val="000000"/>
              </a:solidFill>
            </a:endParaRPr>
          </a:p>
        </p:txBody>
      </p:sp>
      <p:sp>
        <p:nvSpPr>
          <p:cNvPr id="39" name="テキスト ボックス 38"/>
          <p:cNvSpPr txBox="1"/>
          <p:nvPr/>
        </p:nvSpPr>
        <p:spPr>
          <a:xfrm>
            <a:off x="9489504" y="1948190"/>
            <a:ext cx="422709" cy="184666"/>
          </a:xfrm>
          <a:prstGeom prst="rect">
            <a:avLst/>
          </a:prstGeom>
          <a:noFill/>
        </p:spPr>
        <p:txBody>
          <a:bodyPr wrap="square" rtlCol="0">
            <a:spAutoFit/>
          </a:bodyPr>
          <a:lstStyle/>
          <a:p>
            <a:r>
              <a:rPr lang="ja-JP" altLang="en-US" sz="600" dirty="0" smtClean="0"/>
              <a:t>５７４</a:t>
            </a:r>
            <a:endParaRPr kumimoji="1" lang="ja-JP" altLang="en-US" sz="600" dirty="0"/>
          </a:p>
        </p:txBody>
      </p:sp>
    </p:spTree>
    <p:extLst>
      <p:ext uri="{BB962C8B-B14F-4D97-AF65-F5344CB8AC3E}">
        <p14:creationId xmlns:p14="http://schemas.microsoft.com/office/powerpoint/2010/main" val="420197108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71728" y="662946"/>
            <a:ext cx="9438217" cy="5499759"/>
          </a:xfrm>
          <a:prstGeom prst="rect">
            <a:avLst/>
          </a:prstGeom>
          <a:solidFill>
            <a:schemeClr val="bg1"/>
          </a:solidFill>
          <a:ln w="15875">
            <a:solidFill>
              <a:schemeClr val="tx1"/>
            </a:solidFill>
            <a:headEnd/>
            <a:tailEnd/>
          </a:ln>
          <a:effectLst/>
        </p:spPr>
        <p:style>
          <a:lnRef idx="1">
            <a:schemeClr val="accent5"/>
          </a:lnRef>
          <a:fillRef idx="2">
            <a:schemeClr val="accent5"/>
          </a:fillRef>
          <a:effectRef idx="1">
            <a:schemeClr val="accent5"/>
          </a:effectRef>
          <a:fontRef idx="minor">
            <a:schemeClr val="dk1"/>
          </a:fontRef>
        </p:style>
        <p:txBody>
          <a:bodyPr lIns="87166" tIns="43585" rIns="87166" bIns="43585">
            <a:spAutoFit/>
          </a:bodyPr>
          <a:lstStyle/>
          <a:p>
            <a:pPr defTabSz="871749">
              <a:defRPr/>
            </a:pPr>
            <a:r>
              <a:rPr lang="ja-JP" altLang="en-US" sz="1500" b="1" u="sng" dirty="0">
                <a:solidFill>
                  <a:prstClr val="black"/>
                </a:solidFill>
                <a:latin typeface="ＭＳ Ｐゴシック" pitchFamily="50" charset="-128"/>
                <a:ea typeface="ＭＳ ゴシック" pitchFamily="49" charset="-128"/>
              </a:rPr>
              <a:t>○　</a:t>
            </a:r>
            <a:r>
              <a:rPr lang="ja-JP" altLang="en-US" sz="1500" b="1" u="sng" dirty="0" smtClean="0">
                <a:solidFill>
                  <a:schemeClr val="tx1"/>
                </a:solidFill>
                <a:latin typeface="ＭＳ Ｐゴシック" pitchFamily="50" charset="-128"/>
                <a:ea typeface="ＭＳ ゴシック" pitchFamily="49" charset="-128"/>
              </a:rPr>
              <a:t>共同</a:t>
            </a:r>
            <a:r>
              <a:rPr lang="ja-JP" altLang="en-US" sz="1500" b="1" u="sng" dirty="0">
                <a:solidFill>
                  <a:schemeClr val="tx1"/>
                </a:solidFill>
                <a:latin typeface="ＭＳ Ｐゴシック" pitchFamily="50" charset="-128"/>
                <a:ea typeface="ＭＳ ゴシック" pitchFamily="49" charset="-128"/>
              </a:rPr>
              <a:t>生活援助・</a:t>
            </a:r>
            <a:r>
              <a:rPr lang="ja-JP" altLang="en-US" sz="1500" b="1" u="sng" dirty="0">
                <a:solidFill>
                  <a:prstClr val="black"/>
                </a:solidFill>
                <a:latin typeface="ＭＳ Ｐゴシック" pitchFamily="50" charset="-128"/>
                <a:ea typeface="ＭＳ ゴシック" pitchFamily="49" charset="-128"/>
              </a:rPr>
              <a:t>宿泊型自立訓練（</a:t>
            </a:r>
            <a:r>
              <a:rPr lang="en-US" altLang="ja-JP" sz="1500" b="1" u="sng" dirty="0">
                <a:solidFill>
                  <a:prstClr val="black"/>
                </a:solidFill>
                <a:latin typeface="ＭＳ Ｐゴシック" pitchFamily="50" charset="-128"/>
                <a:ea typeface="ＭＳ ゴシック" pitchFamily="49" charset="-128"/>
              </a:rPr>
              <a:t>670</a:t>
            </a:r>
            <a:r>
              <a:rPr lang="ja-JP" altLang="en-US" sz="1500" b="1" u="sng" dirty="0">
                <a:solidFill>
                  <a:prstClr val="black"/>
                </a:solidFill>
                <a:latin typeface="ＭＳ Ｐゴシック" pitchFamily="50" charset="-128"/>
                <a:ea typeface="ＭＳ ゴシック" pitchFamily="49" charset="-128"/>
              </a:rPr>
              <a:t>単位／日）</a:t>
            </a:r>
            <a:endParaRPr lang="en-US" altLang="ja-JP" sz="1500" b="1" u="sng" dirty="0">
              <a:solidFill>
                <a:prstClr val="black"/>
              </a:solidFill>
              <a:latin typeface="ＭＳ Ｐゴシック" pitchFamily="50" charset="-128"/>
              <a:ea typeface="ＭＳ ゴシック" pitchFamily="49" charset="-128"/>
            </a:endParaRPr>
          </a:p>
          <a:p>
            <a:pPr marL="423728" indent="-423728" defTabSz="871749">
              <a:spcBef>
                <a:spcPts val="191"/>
              </a:spcBef>
              <a:defRPr/>
            </a:pPr>
            <a:r>
              <a:rPr lang="ja-JP" altLang="en-US" sz="1300" dirty="0">
                <a:solidFill>
                  <a:prstClr val="black"/>
                </a:solidFill>
              </a:rPr>
              <a:t>　</a:t>
            </a:r>
            <a:endParaRPr lang="en-US" altLang="ja-JP" sz="1300" dirty="0">
              <a:solidFill>
                <a:prstClr val="black"/>
              </a:solidFill>
            </a:endParaRPr>
          </a:p>
          <a:p>
            <a:pPr marL="423728" indent="-423728" defTabSz="871749">
              <a:spcBef>
                <a:spcPts val="191"/>
              </a:spcBef>
              <a:defRPr/>
            </a:pPr>
            <a:r>
              <a:rPr lang="ja-JP" altLang="en-US" sz="1300" b="1" dirty="0">
                <a:solidFill>
                  <a:prstClr val="black"/>
                </a:solidFill>
              </a:rPr>
              <a:t>　対象者</a:t>
            </a:r>
            <a:r>
              <a:rPr lang="ja-JP" altLang="en-US" sz="1300" dirty="0">
                <a:solidFill>
                  <a:prstClr val="black"/>
                </a:solidFill>
              </a:rPr>
              <a:t>：　医療観察法に基づく通院決定を受けてから３年を経過していない者（通院期間が延長された場合、その延長期間を限度とする。）又は矯正施設若しくは更生保護施設を退所等の後、</a:t>
            </a:r>
            <a:r>
              <a:rPr lang="ja-JP" altLang="en-US" sz="1300" dirty="0">
                <a:solidFill>
                  <a:srgbClr val="FF0000"/>
                </a:solidFill>
              </a:rPr>
              <a:t>３年を経過していない者</a:t>
            </a:r>
            <a:r>
              <a:rPr lang="ja-JP" altLang="en-US" sz="1300" dirty="0">
                <a:solidFill>
                  <a:prstClr val="black"/>
                </a:solidFill>
              </a:rPr>
              <a:t>であって、地域生活定着支援センターとの調整により、指定共同</a:t>
            </a:r>
            <a:r>
              <a:rPr lang="ja-JP" altLang="en-US" sz="1300" dirty="0" smtClean="0">
                <a:solidFill>
                  <a:prstClr val="black"/>
                </a:solidFill>
              </a:rPr>
              <a:t>生活援助事業所</a:t>
            </a:r>
            <a:r>
              <a:rPr lang="ja-JP" altLang="en-US" sz="1300" dirty="0">
                <a:solidFill>
                  <a:prstClr val="black"/>
                </a:solidFill>
              </a:rPr>
              <a:t>を利用することになった者。</a:t>
            </a:r>
            <a:endParaRPr lang="en-US" altLang="ja-JP" sz="1300" dirty="0">
              <a:solidFill>
                <a:prstClr val="black"/>
              </a:solidFill>
            </a:endParaRPr>
          </a:p>
          <a:p>
            <a:pPr marL="423728" indent="-423728" defTabSz="871749">
              <a:spcBef>
                <a:spcPts val="191"/>
              </a:spcBef>
              <a:defRPr/>
            </a:pPr>
            <a:r>
              <a:rPr lang="ja-JP" altLang="en-US" sz="1300" dirty="0">
                <a:solidFill>
                  <a:prstClr val="black"/>
                </a:solidFill>
              </a:rPr>
              <a:t>　　　　　　なお、矯正施設からの退所等の後、一定期間居宅で生活した後３年以内に保護観察所又は地域生活定着支援センターとの調整により、指定共同</a:t>
            </a:r>
            <a:r>
              <a:rPr lang="ja-JP" altLang="en-US" sz="1300" dirty="0" smtClean="0">
                <a:solidFill>
                  <a:prstClr val="black"/>
                </a:solidFill>
              </a:rPr>
              <a:t>生活援助を</a:t>
            </a:r>
            <a:r>
              <a:rPr lang="ja-JP" altLang="en-US" sz="1300" dirty="0">
                <a:solidFill>
                  <a:prstClr val="black"/>
                </a:solidFill>
              </a:rPr>
              <a:t>利用することになった場合、指定共同</a:t>
            </a:r>
            <a:r>
              <a:rPr lang="ja-JP" altLang="en-US" sz="1300" dirty="0" smtClean="0">
                <a:solidFill>
                  <a:prstClr val="black"/>
                </a:solidFill>
              </a:rPr>
              <a:t>生活</a:t>
            </a:r>
            <a:r>
              <a:rPr lang="ja-JP" altLang="en-US" sz="1300" dirty="0">
                <a:solidFill>
                  <a:prstClr val="black"/>
                </a:solidFill>
              </a:rPr>
              <a:t>援助</a:t>
            </a:r>
            <a:r>
              <a:rPr lang="ja-JP" altLang="en-US" sz="1300" dirty="0" smtClean="0">
                <a:solidFill>
                  <a:prstClr val="black"/>
                </a:solidFill>
              </a:rPr>
              <a:t>の</a:t>
            </a:r>
            <a:r>
              <a:rPr lang="ja-JP" altLang="en-US" sz="1300" dirty="0">
                <a:solidFill>
                  <a:prstClr val="black"/>
                </a:solidFill>
              </a:rPr>
              <a:t>利用を開始してから３年以内で必要と認められる期間についてについて加算の対象となる。</a:t>
            </a:r>
            <a:endParaRPr lang="en-US" altLang="ja-JP" sz="1300" dirty="0">
              <a:solidFill>
                <a:prstClr val="black"/>
              </a:solidFill>
            </a:endParaRPr>
          </a:p>
          <a:p>
            <a:pPr marL="423728" indent="-423728" defTabSz="871749">
              <a:spcBef>
                <a:spcPts val="191"/>
              </a:spcBef>
              <a:defRPr/>
            </a:pPr>
            <a:endParaRPr lang="en-US" altLang="ja-JP" sz="1300" dirty="0">
              <a:solidFill>
                <a:prstClr val="black"/>
              </a:solidFill>
            </a:endParaRPr>
          </a:p>
          <a:p>
            <a:pPr marL="423728" indent="-423728" defTabSz="871749">
              <a:spcBef>
                <a:spcPts val="191"/>
              </a:spcBef>
              <a:defRPr/>
            </a:pPr>
            <a:r>
              <a:rPr lang="ja-JP" altLang="en-US" sz="1300" dirty="0">
                <a:solidFill>
                  <a:prstClr val="black"/>
                </a:solidFill>
              </a:rPr>
              <a:t>　</a:t>
            </a:r>
            <a:r>
              <a:rPr lang="ja-JP" altLang="en-US" sz="1300" b="1" dirty="0">
                <a:solidFill>
                  <a:prstClr val="black"/>
                </a:solidFill>
              </a:rPr>
              <a:t>施設要件</a:t>
            </a:r>
            <a:r>
              <a:rPr lang="ja-JP" altLang="en-US" sz="1300" dirty="0">
                <a:solidFill>
                  <a:prstClr val="black"/>
                </a:solidFill>
              </a:rPr>
              <a:t>：加算の要件となる人員配置については、あらかじめ指定基準上配置すべき従業者に加えて一定数の配置を求めるものではなく、加算対象者受入時において適切な支援を行うために必要な数の人員を確保することが可能であるとともに、有資格者による指導体制が整えられ、有資格者を中心とした連携体制により対象者に対して適切な支援を行うことが可能であること。</a:t>
            </a:r>
          </a:p>
          <a:p>
            <a:pPr marL="423728" indent="-423728" defTabSz="871749">
              <a:spcBef>
                <a:spcPts val="191"/>
              </a:spcBef>
              <a:defRPr/>
            </a:pPr>
            <a:r>
              <a:rPr lang="ja-JP" altLang="en-US" sz="1300" dirty="0">
                <a:solidFill>
                  <a:prstClr val="black"/>
                </a:solidFill>
              </a:rPr>
              <a:t>　　　　　　なお、こうした支援体制については</a:t>
            </a:r>
            <a:r>
              <a:rPr lang="ja-JP" altLang="en-US" sz="1300" dirty="0" smtClean="0">
                <a:solidFill>
                  <a:prstClr val="black"/>
                </a:solidFill>
              </a:rPr>
              <a:t>、（自立支援）協</a:t>
            </a:r>
            <a:r>
              <a:rPr lang="ja-JP" altLang="en-US" sz="1300" dirty="0">
                <a:solidFill>
                  <a:prstClr val="black"/>
                </a:solidFill>
              </a:rPr>
              <a:t>議会の場等で関係機関の協力体制も含めて協議しておくことが望ましい。</a:t>
            </a:r>
          </a:p>
          <a:p>
            <a:pPr marL="423728" indent="-423728" defTabSz="871749">
              <a:spcBef>
                <a:spcPts val="191"/>
              </a:spcBef>
              <a:defRPr/>
            </a:pPr>
            <a:r>
              <a:rPr lang="ja-JP" altLang="en-US" sz="1300" dirty="0">
                <a:solidFill>
                  <a:prstClr val="black"/>
                </a:solidFill>
              </a:rPr>
              <a:t>　　　　　　また、従業者に対する研修会については、原則として事業所の従業者全員を対象に、加算対象者の特性の理解、加算対象者が通常有する課題とその課題を踏まえた支援内容、関係機関の連携等について、矯正施設等を退所した障害者の支援に実際に携わっている者を講師とする事業所内研修、既に支援の実績のある事業所の視察、関係団体が行う研修会の受講等の方法により行うものとする。</a:t>
            </a:r>
            <a:endParaRPr lang="en-US" altLang="ja-JP" sz="1300" dirty="0">
              <a:solidFill>
                <a:prstClr val="black"/>
              </a:solidFill>
            </a:endParaRPr>
          </a:p>
          <a:p>
            <a:pPr marL="254234" indent="-254234" defTabSz="871749">
              <a:defRPr/>
            </a:pPr>
            <a:endParaRPr lang="en-US" altLang="ja-JP" sz="1300" dirty="0">
              <a:solidFill>
                <a:prstClr val="black"/>
              </a:solidFill>
            </a:endParaRPr>
          </a:p>
          <a:p>
            <a:pPr marL="254234" indent="-254234" defTabSz="871749">
              <a:defRPr/>
            </a:pPr>
            <a:r>
              <a:rPr lang="ja-JP" altLang="en-US" sz="1300" dirty="0">
                <a:solidFill>
                  <a:prstClr val="black"/>
                </a:solidFill>
              </a:rPr>
              <a:t>　</a:t>
            </a:r>
            <a:r>
              <a:rPr lang="ja-JP" altLang="en-US" sz="1300" b="1" dirty="0">
                <a:solidFill>
                  <a:prstClr val="black"/>
                </a:solidFill>
              </a:rPr>
              <a:t>支援内容</a:t>
            </a:r>
            <a:r>
              <a:rPr lang="ja-JP" altLang="en-US" sz="1300" dirty="0">
                <a:solidFill>
                  <a:prstClr val="black"/>
                </a:solidFill>
              </a:rPr>
              <a:t>：加算の対象となる事業所については、以下の支援を行うものとする。</a:t>
            </a:r>
          </a:p>
          <a:p>
            <a:pPr marL="635000" indent="-254000" defTabSz="871749">
              <a:defRPr/>
            </a:pPr>
            <a:r>
              <a:rPr lang="ja-JP" altLang="en-US" sz="1300" dirty="0">
                <a:solidFill>
                  <a:prstClr val="black"/>
                </a:solidFill>
              </a:rPr>
              <a:t>ア　本人や関係者からの聞き取りや経過記録、行動観察等によるアセスメントに基づき、犯罪行為等に至った要因を理解し、これを誘発しないような環境調整と必要な専門的支援（教育又は訓練）が組み込まれた、共同</a:t>
            </a:r>
            <a:r>
              <a:rPr lang="ja-JP" altLang="en-US" sz="1300" dirty="0" smtClean="0">
                <a:solidFill>
                  <a:prstClr val="black"/>
                </a:solidFill>
              </a:rPr>
              <a:t>生活</a:t>
            </a:r>
            <a:r>
              <a:rPr lang="ja-JP" altLang="en-US" sz="1300" dirty="0">
                <a:solidFill>
                  <a:prstClr val="black"/>
                </a:solidFill>
              </a:rPr>
              <a:t>援助</a:t>
            </a:r>
            <a:r>
              <a:rPr lang="ja-JP" altLang="en-US" sz="1300" dirty="0" smtClean="0">
                <a:solidFill>
                  <a:prstClr val="black"/>
                </a:solidFill>
              </a:rPr>
              <a:t>計画</a:t>
            </a:r>
            <a:r>
              <a:rPr lang="ja-JP" altLang="en-US" sz="1300" dirty="0">
                <a:solidFill>
                  <a:prstClr val="black"/>
                </a:solidFill>
              </a:rPr>
              <a:t>の作成</a:t>
            </a:r>
          </a:p>
          <a:p>
            <a:pPr marL="635000" indent="-254000" defTabSz="871749">
              <a:defRPr/>
            </a:pPr>
            <a:r>
              <a:rPr lang="ja-JP" altLang="en-US" sz="1300" dirty="0">
                <a:solidFill>
                  <a:prstClr val="black"/>
                </a:solidFill>
              </a:rPr>
              <a:t>イ　指定医療機関や保護観察所等の関係者との調整会議の開催</a:t>
            </a:r>
          </a:p>
          <a:p>
            <a:pPr marL="635000" indent="-254000" defTabSz="871749">
              <a:defRPr/>
            </a:pPr>
            <a:r>
              <a:rPr lang="ja-JP" altLang="en-US" sz="1300" dirty="0">
                <a:solidFill>
                  <a:prstClr val="black"/>
                </a:solidFill>
              </a:rPr>
              <a:t>ウ　日常生活や人間関係に関する助言</a:t>
            </a:r>
          </a:p>
          <a:p>
            <a:pPr marL="635000" indent="-254000" defTabSz="871749">
              <a:defRPr/>
            </a:pPr>
            <a:r>
              <a:rPr lang="ja-JP" altLang="en-US" sz="1300" dirty="0">
                <a:solidFill>
                  <a:prstClr val="black"/>
                </a:solidFill>
              </a:rPr>
              <a:t>エ　医療観察法に基づく通院決定を受けた者に対する通院の支援</a:t>
            </a:r>
          </a:p>
          <a:p>
            <a:pPr marL="635000" indent="-254000" defTabSz="871749">
              <a:defRPr/>
            </a:pPr>
            <a:r>
              <a:rPr lang="ja-JP" altLang="en-US" sz="1300" dirty="0">
                <a:solidFill>
                  <a:prstClr val="black"/>
                </a:solidFill>
              </a:rPr>
              <a:t>オ　日中活動の場における緊急時の対応</a:t>
            </a:r>
          </a:p>
          <a:p>
            <a:pPr marL="635000" indent="-254000" defTabSz="871749">
              <a:defRPr/>
            </a:pPr>
            <a:r>
              <a:rPr lang="ja-JP" altLang="en-US" sz="1300" dirty="0">
                <a:solidFill>
                  <a:prstClr val="black"/>
                </a:solidFill>
              </a:rPr>
              <a:t>カ　その他必要な支援　　 　</a:t>
            </a:r>
            <a:endParaRPr lang="en-US" altLang="ja-JP" sz="1300" dirty="0">
              <a:solidFill>
                <a:prstClr val="black"/>
              </a:solidFill>
            </a:endParaRPr>
          </a:p>
        </p:txBody>
      </p:sp>
      <p:sp>
        <p:nvSpPr>
          <p:cNvPr id="118787" name="Rectangle 3"/>
          <p:cNvSpPr>
            <a:spLocks noChangeArrowheads="1"/>
          </p:cNvSpPr>
          <p:nvPr/>
        </p:nvSpPr>
        <p:spPr bwMode="auto">
          <a:xfrm>
            <a:off x="775627" y="117475"/>
            <a:ext cx="8420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7166" tIns="43585" rIns="87166" bIns="43585">
            <a:spAutoFit/>
          </a:bodyPr>
          <a:lstStyle/>
          <a:p>
            <a:pPr algn="ctr" defTabSz="871538">
              <a:spcBef>
                <a:spcPct val="50000"/>
              </a:spcBef>
            </a:pPr>
            <a:r>
              <a:rPr lang="ja-JP" altLang="en-US" sz="2700">
                <a:solidFill>
                  <a:srgbClr val="558ED5"/>
                </a:solidFill>
                <a:latin typeface="Arial" charset="0"/>
              </a:rPr>
              <a:t>地域生活移行個別支援特別加算について</a:t>
            </a:r>
          </a:p>
        </p:txBody>
      </p:sp>
      <p:sp>
        <p:nvSpPr>
          <p:cNvPr id="2" name="スライド番号プレースホルダー 1"/>
          <p:cNvSpPr>
            <a:spLocks noGrp="1"/>
          </p:cNvSpPr>
          <p:nvPr>
            <p:ph type="sldNum" sz="quarter" idx="12"/>
          </p:nvPr>
        </p:nvSpPr>
        <p:spPr/>
        <p:txBody>
          <a:bodyPr/>
          <a:lstStyle/>
          <a:p>
            <a:pPr>
              <a:defRPr/>
            </a:pPr>
            <a:fld id="{A6400CC3-7BE3-4B92-89A7-B0F66E7B887C}" type="slidenum">
              <a:rPr lang="en-US" altLang="ja-JP" smtClean="0">
                <a:solidFill>
                  <a:srgbClr val="000000"/>
                </a:solidFill>
              </a:rPr>
              <a:pPr>
                <a:defRPr/>
              </a:pPr>
              <a:t>116</a:t>
            </a:fld>
            <a:endParaRPr lang="en-US" altLang="ja-JP">
              <a:solidFill>
                <a:srgbClr val="000000"/>
              </a:solidFill>
            </a:endParaRPr>
          </a:p>
        </p:txBody>
      </p:sp>
    </p:spTree>
    <p:extLst>
      <p:ext uri="{BB962C8B-B14F-4D97-AF65-F5344CB8AC3E}">
        <p14:creationId xmlns:p14="http://schemas.microsoft.com/office/powerpoint/2010/main" val="25486252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71728" y="765176"/>
            <a:ext cx="9438217" cy="5597525"/>
          </a:xfrm>
          <a:prstGeom prst="rect">
            <a:avLst/>
          </a:prstGeom>
          <a:solidFill>
            <a:schemeClr val="bg1"/>
          </a:solidFill>
          <a:ln w="15875">
            <a:solidFill>
              <a:schemeClr val="tx1"/>
            </a:solidFill>
            <a:headEnd/>
            <a:tailEnd/>
          </a:ln>
          <a:effectLst/>
        </p:spPr>
        <p:style>
          <a:lnRef idx="1">
            <a:schemeClr val="accent5"/>
          </a:lnRef>
          <a:fillRef idx="2">
            <a:schemeClr val="accent5"/>
          </a:fillRef>
          <a:effectRef idx="1">
            <a:schemeClr val="accent5"/>
          </a:effectRef>
          <a:fontRef idx="minor">
            <a:schemeClr val="dk1"/>
          </a:fontRef>
        </p:style>
        <p:txBody>
          <a:bodyPr lIns="87166" tIns="43585" rIns="87166" bIns="43585">
            <a:spAutoFit/>
          </a:bodyPr>
          <a:lstStyle/>
          <a:p>
            <a:pPr defTabSz="871749">
              <a:defRPr/>
            </a:pPr>
            <a:r>
              <a:rPr lang="ja-JP" altLang="en-US" sz="1500" b="1" u="sng" dirty="0">
                <a:solidFill>
                  <a:prstClr val="black"/>
                </a:solidFill>
                <a:latin typeface="ＭＳ Ｐゴシック" pitchFamily="50" charset="-128"/>
                <a:ea typeface="ＭＳ ゴシック" pitchFamily="49" charset="-128"/>
              </a:rPr>
              <a:t>○　施設入所支援　</a:t>
            </a:r>
            <a:r>
              <a:rPr lang="zh-TW" altLang="en-US" sz="1500" b="1" u="sng" dirty="0">
                <a:solidFill>
                  <a:prstClr val="black"/>
                </a:solidFill>
                <a:latin typeface="ＭＳ Ｐゴシック" pitchFamily="50" charset="-128"/>
                <a:ea typeface="ＭＳ ゴシック" pitchFamily="49" charset="-128"/>
              </a:rPr>
              <a:t>地域生活移行個別支援特別加算</a:t>
            </a:r>
            <a:r>
              <a:rPr lang="ja-JP" altLang="en-US" sz="1500" b="1" u="sng" dirty="0">
                <a:solidFill>
                  <a:prstClr val="black"/>
                </a:solidFill>
                <a:latin typeface="ＭＳ Ｐゴシック" pitchFamily="50" charset="-128"/>
                <a:ea typeface="ＭＳ ゴシック" pitchFamily="49" charset="-128"/>
              </a:rPr>
              <a:t>（</a:t>
            </a:r>
            <a:r>
              <a:rPr lang="en-US" altLang="ja-JP" sz="1500" b="1" u="sng" dirty="0">
                <a:solidFill>
                  <a:prstClr val="black"/>
                </a:solidFill>
                <a:latin typeface="ＭＳ Ｐゴシック" pitchFamily="50" charset="-128"/>
                <a:ea typeface="ＭＳ ゴシック" pitchFamily="49" charset="-128"/>
              </a:rPr>
              <a:t>Ⅰ</a:t>
            </a:r>
            <a:r>
              <a:rPr lang="ja-JP" altLang="en-US" sz="1500" b="1" u="sng" dirty="0">
                <a:solidFill>
                  <a:prstClr val="black"/>
                </a:solidFill>
                <a:latin typeface="ＭＳ Ｐゴシック" pitchFamily="50" charset="-128"/>
                <a:ea typeface="ＭＳ ゴシック" pitchFamily="49" charset="-128"/>
              </a:rPr>
              <a:t>）（</a:t>
            </a:r>
            <a:r>
              <a:rPr lang="en-US" altLang="ja-JP" sz="1500" b="1" u="sng" dirty="0">
                <a:solidFill>
                  <a:prstClr val="black"/>
                </a:solidFill>
                <a:latin typeface="ＭＳ Ｐゴシック" pitchFamily="50" charset="-128"/>
                <a:ea typeface="ＭＳ ゴシック" pitchFamily="49" charset="-128"/>
              </a:rPr>
              <a:t>12</a:t>
            </a:r>
            <a:r>
              <a:rPr lang="ja-JP" altLang="en-US" sz="1500" b="1" u="sng" dirty="0">
                <a:solidFill>
                  <a:prstClr val="black"/>
                </a:solidFill>
                <a:latin typeface="ＭＳ Ｐゴシック" pitchFamily="50" charset="-128"/>
                <a:ea typeface="ＭＳ ゴシック" pitchFamily="49" charset="-128"/>
              </a:rPr>
              <a:t>単位　体制加算）</a:t>
            </a:r>
            <a:endParaRPr lang="en-US" altLang="ja-JP" sz="1500" b="1" u="sng" dirty="0">
              <a:solidFill>
                <a:prstClr val="black"/>
              </a:solidFill>
              <a:latin typeface="ＭＳ Ｐゴシック" pitchFamily="50" charset="-128"/>
              <a:ea typeface="ＭＳ ゴシック" pitchFamily="49" charset="-128"/>
            </a:endParaRPr>
          </a:p>
          <a:p>
            <a:pPr marL="423728" indent="-423728" defTabSz="871749">
              <a:spcBef>
                <a:spcPts val="191"/>
              </a:spcBef>
              <a:defRPr/>
            </a:pPr>
            <a:r>
              <a:rPr lang="ja-JP" altLang="en-US" sz="1300" dirty="0">
                <a:solidFill>
                  <a:prstClr val="black"/>
                </a:solidFill>
              </a:rPr>
              <a:t>　</a:t>
            </a:r>
            <a:endParaRPr lang="en-US" altLang="ja-JP" sz="1300" dirty="0">
              <a:solidFill>
                <a:prstClr val="black"/>
              </a:solidFill>
            </a:endParaRPr>
          </a:p>
          <a:p>
            <a:pPr marL="423728" indent="-423728" defTabSz="871749">
              <a:spcBef>
                <a:spcPts val="191"/>
              </a:spcBef>
              <a:defRPr/>
            </a:pPr>
            <a:r>
              <a:rPr lang="ja-JP" altLang="en-US" sz="1200" dirty="0">
                <a:solidFill>
                  <a:prstClr val="black"/>
                </a:solidFill>
              </a:rPr>
              <a:t>　</a:t>
            </a:r>
            <a:r>
              <a:rPr lang="ja-JP" altLang="en-US" sz="1400" b="1" dirty="0">
                <a:solidFill>
                  <a:prstClr val="black"/>
                </a:solidFill>
              </a:rPr>
              <a:t>施設要件</a:t>
            </a:r>
            <a:r>
              <a:rPr lang="ja-JP" altLang="en-US" sz="1400" dirty="0">
                <a:solidFill>
                  <a:prstClr val="black"/>
                </a:solidFill>
                <a:sym typeface="Wingdings" pitchFamily="2" charset="2"/>
              </a:rPr>
              <a:t>：</a:t>
            </a:r>
            <a:r>
              <a:rPr lang="ja-JP" altLang="en-US" sz="1400" dirty="0">
                <a:solidFill>
                  <a:prstClr val="black"/>
                </a:solidFill>
              </a:rPr>
              <a:t>加算の要件となる人員配置については、あらかじめ指定基準上配置すべき従業者に加えて一定数の配置を求めるものではないが、常に新たな利用者を受け入れる可能性があることを踏まえた関係機関との連携等のための体制、加算対象者の受入時には必要な数の人員を確保することが可能な体制、有資格者による指導体制及び精神科を担当する医師により月２回以上の定期的な指導体制</a:t>
            </a:r>
            <a:r>
              <a:rPr lang="ja-JP" altLang="en-US" sz="1400" u="sng" dirty="0">
                <a:solidFill>
                  <a:prstClr val="black"/>
                </a:solidFill>
              </a:rPr>
              <a:t>（当該施設の運営規程における主たる対象とする障害の種類が精神障害である場合に限る。）</a:t>
            </a:r>
            <a:r>
              <a:rPr lang="ja-JP" altLang="en-US" sz="1400" dirty="0">
                <a:solidFill>
                  <a:prstClr val="black"/>
                </a:solidFill>
              </a:rPr>
              <a:t>が整えられていること。</a:t>
            </a:r>
          </a:p>
          <a:p>
            <a:pPr marL="423728" indent="-423728" defTabSz="871749">
              <a:spcBef>
                <a:spcPts val="191"/>
              </a:spcBef>
              <a:defRPr/>
            </a:pPr>
            <a:r>
              <a:rPr lang="ja-JP" altLang="en-US" sz="1400" dirty="0">
                <a:solidFill>
                  <a:prstClr val="black"/>
                </a:solidFill>
              </a:rPr>
              <a:t>　　　　　　また、従業者に対する研修会については、原則として事業所の従業者全員を対象に、加算対象者の特性の理解、加算対象者が通常有する課題とその課題を踏まえた支援内容、関係機関の連携等について、矯正施設等を退所した障害者の支援に実際に携わっている者を講師とする事業所内研修、既に支援の実績のある事業所の視察、関係団体が行う研修会の受講等の方法により行うものとする。</a:t>
            </a:r>
            <a:endParaRPr lang="en-US" altLang="ja-JP" sz="1400" dirty="0">
              <a:solidFill>
                <a:prstClr val="black"/>
              </a:solidFill>
            </a:endParaRPr>
          </a:p>
          <a:p>
            <a:pPr marL="423728" indent="-423728" defTabSz="871749">
              <a:spcBef>
                <a:spcPts val="191"/>
              </a:spcBef>
              <a:defRPr/>
            </a:pPr>
            <a:endParaRPr lang="en-US" altLang="ja-JP" sz="1200" dirty="0">
              <a:solidFill>
                <a:prstClr val="black"/>
              </a:solidFill>
            </a:endParaRPr>
          </a:p>
          <a:p>
            <a:pPr defTabSz="871749">
              <a:defRPr/>
            </a:pPr>
            <a:r>
              <a:rPr lang="ja-JP" altLang="en-US" sz="1500" b="1" u="sng" dirty="0">
                <a:solidFill>
                  <a:prstClr val="black"/>
                </a:solidFill>
                <a:latin typeface="ＭＳ Ｐゴシック" pitchFamily="50" charset="-128"/>
                <a:ea typeface="ＭＳ ゴシック" pitchFamily="49" charset="-128"/>
              </a:rPr>
              <a:t>○　施設入所支援　</a:t>
            </a:r>
            <a:r>
              <a:rPr lang="zh-TW" altLang="en-US" sz="1500" b="1" u="sng" dirty="0">
                <a:solidFill>
                  <a:prstClr val="black"/>
                </a:solidFill>
                <a:latin typeface="ＭＳ Ｐゴシック" pitchFamily="50" charset="-128"/>
                <a:ea typeface="ＭＳ ゴシック" pitchFamily="49" charset="-128"/>
              </a:rPr>
              <a:t>地域生活移行個別支援特別加算</a:t>
            </a:r>
            <a:r>
              <a:rPr lang="ja-JP" altLang="en-US" sz="1500" b="1" u="sng" dirty="0">
                <a:solidFill>
                  <a:prstClr val="black"/>
                </a:solidFill>
                <a:latin typeface="ＭＳ Ｐゴシック" pitchFamily="50" charset="-128"/>
                <a:ea typeface="ＭＳ ゴシック" pitchFamily="49" charset="-128"/>
              </a:rPr>
              <a:t>（</a:t>
            </a:r>
            <a:r>
              <a:rPr lang="en-US" altLang="ja-JP" sz="1500" b="1" u="sng" dirty="0">
                <a:solidFill>
                  <a:prstClr val="black"/>
                </a:solidFill>
                <a:latin typeface="ＭＳ Ｐゴシック" pitchFamily="50" charset="-128"/>
                <a:ea typeface="ＭＳ ゴシック" pitchFamily="49" charset="-128"/>
              </a:rPr>
              <a:t>Ⅱ</a:t>
            </a:r>
            <a:r>
              <a:rPr lang="ja-JP" altLang="en-US" sz="1500" b="1" u="sng" dirty="0">
                <a:solidFill>
                  <a:prstClr val="black"/>
                </a:solidFill>
                <a:latin typeface="ＭＳ Ｐゴシック" pitchFamily="50" charset="-128"/>
                <a:ea typeface="ＭＳ ゴシック" pitchFamily="49" charset="-128"/>
              </a:rPr>
              <a:t>）（</a:t>
            </a:r>
            <a:r>
              <a:rPr lang="en-US" altLang="ja-JP" sz="1500" b="1" u="sng" dirty="0">
                <a:solidFill>
                  <a:prstClr val="black"/>
                </a:solidFill>
                <a:latin typeface="ＭＳ Ｐゴシック" pitchFamily="50" charset="-128"/>
                <a:ea typeface="ＭＳ ゴシック" pitchFamily="49" charset="-128"/>
              </a:rPr>
              <a:t>306</a:t>
            </a:r>
            <a:r>
              <a:rPr lang="ja-JP" altLang="en-US" sz="1500" b="1" u="sng" dirty="0">
                <a:solidFill>
                  <a:prstClr val="black"/>
                </a:solidFill>
                <a:latin typeface="ＭＳ Ｐゴシック" pitchFamily="50" charset="-128"/>
                <a:ea typeface="ＭＳ ゴシック" pitchFamily="49" charset="-128"/>
              </a:rPr>
              <a:t>単位／日）</a:t>
            </a:r>
            <a:endParaRPr lang="en-US" altLang="ja-JP" sz="1500" b="1" u="sng" dirty="0">
              <a:solidFill>
                <a:prstClr val="black"/>
              </a:solidFill>
              <a:latin typeface="ＭＳ Ｐゴシック" pitchFamily="50" charset="-128"/>
              <a:ea typeface="ＭＳ ゴシック" pitchFamily="49" charset="-128"/>
            </a:endParaRPr>
          </a:p>
          <a:p>
            <a:pPr marL="423728" indent="-423728" defTabSz="871749">
              <a:spcBef>
                <a:spcPts val="191"/>
              </a:spcBef>
              <a:defRPr/>
            </a:pPr>
            <a:r>
              <a:rPr lang="ja-JP" altLang="en-US" sz="1300" dirty="0">
                <a:solidFill>
                  <a:prstClr val="black"/>
                </a:solidFill>
              </a:rPr>
              <a:t>　</a:t>
            </a:r>
            <a:endParaRPr lang="en-US" altLang="ja-JP" sz="1300" dirty="0">
              <a:solidFill>
                <a:prstClr val="black"/>
              </a:solidFill>
            </a:endParaRPr>
          </a:p>
          <a:p>
            <a:pPr marL="423728" indent="-423728" defTabSz="871749">
              <a:spcBef>
                <a:spcPts val="191"/>
              </a:spcBef>
              <a:defRPr/>
            </a:pPr>
            <a:r>
              <a:rPr lang="ja-JP" altLang="en-US" sz="1400" b="1" dirty="0">
                <a:solidFill>
                  <a:prstClr val="black"/>
                </a:solidFill>
              </a:rPr>
              <a:t>　対象者</a:t>
            </a:r>
            <a:r>
              <a:rPr lang="ja-JP" altLang="en-US" sz="1400" dirty="0">
                <a:solidFill>
                  <a:prstClr val="black"/>
                </a:solidFill>
              </a:rPr>
              <a:t>：　（共同</a:t>
            </a:r>
            <a:r>
              <a:rPr lang="ja-JP" altLang="en-US" sz="1400" dirty="0" smtClean="0">
                <a:solidFill>
                  <a:prstClr val="black"/>
                </a:solidFill>
              </a:rPr>
              <a:t>生活</a:t>
            </a:r>
            <a:r>
              <a:rPr lang="ja-JP" altLang="en-US" sz="1400" dirty="0">
                <a:solidFill>
                  <a:prstClr val="black"/>
                </a:solidFill>
              </a:rPr>
              <a:t>援助</a:t>
            </a:r>
            <a:r>
              <a:rPr lang="ja-JP" altLang="en-US" sz="1400" dirty="0" smtClean="0">
                <a:solidFill>
                  <a:prstClr val="black"/>
                </a:solidFill>
              </a:rPr>
              <a:t>等</a:t>
            </a:r>
            <a:r>
              <a:rPr lang="ja-JP" altLang="en-US" sz="1400" dirty="0">
                <a:solidFill>
                  <a:prstClr val="black"/>
                </a:solidFill>
              </a:rPr>
              <a:t>と同じ）</a:t>
            </a:r>
            <a:endParaRPr lang="en-US" altLang="ja-JP" sz="1400" dirty="0">
              <a:solidFill>
                <a:prstClr val="black"/>
              </a:solidFill>
            </a:endParaRPr>
          </a:p>
          <a:p>
            <a:pPr marL="254234" indent="-254234" defTabSz="871749">
              <a:defRPr/>
            </a:pPr>
            <a:endParaRPr lang="en-US" altLang="ja-JP" sz="1400" dirty="0">
              <a:solidFill>
                <a:prstClr val="black"/>
              </a:solidFill>
            </a:endParaRPr>
          </a:p>
          <a:p>
            <a:pPr marL="254234" indent="-254234" defTabSz="871749">
              <a:defRPr/>
            </a:pPr>
            <a:r>
              <a:rPr lang="ja-JP" altLang="en-US" sz="1400" dirty="0">
                <a:solidFill>
                  <a:prstClr val="black"/>
                </a:solidFill>
              </a:rPr>
              <a:t>　</a:t>
            </a:r>
            <a:r>
              <a:rPr lang="ja-JP" altLang="en-US" sz="1400" b="1" dirty="0">
                <a:solidFill>
                  <a:prstClr val="black"/>
                </a:solidFill>
              </a:rPr>
              <a:t>支援内容</a:t>
            </a:r>
            <a:r>
              <a:rPr lang="ja-JP" altLang="en-US" sz="1400" dirty="0">
                <a:solidFill>
                  <a:prstClr val="black"/>
                </a:solidFill>
              </a:rPr>
              <a:t>： 加算の対象となる施設については、以下の支援を行うものとする。</a:t>
            </a:r>
          </a:p>
          <a:p>
            <a:pPr marL="722313" indent="-254000" defTabSz="871749">
              <a:defRPr/>
            </a:pPr>
            <a:r>
              <a:rPr lang="ja-JP" altLang="en-US" sz="1400" dirty="0">
                <a:solidFill>
                  <a:prstClr val="black"/>
                </a:solidFill>
              </a:rPr>
              <a:t>（ア） 本人や関係者からの聞き取りや経過記録、行動観察等によるアセスメントに基づき、犯罪行為等に至った要因を理解し、これを誘発しないような環境調整と地域生活への移行に向けた必要な専門的支援（教育又は訓練）が組み込まれた施設障害福祉サービス計画の作成</a:t>
            </a:r>
          </a:p>
          <a:p>
            <a:pPr marL="722313" indent="-254000" defTabSz="871749">
              <a:defRPr/>
            </a:pPr>
            <a:r>
              <a:rPr lang="ja-JP" altLang="en-US" sz="1400" dirty="0">
                <a:solidFill>
                  <a:prstClr val="black"/>
                </a:solidFill>
              </a:rPr>
              <a:t>（イ） 指定医療機関や保護観察所等の関係者との調整会議の開催</a:t>
            </a:r>
          </a:p>
          <a:p>
            <a:pPr marL="722313" indent="-254000" defTabSz="871749">
              <a:defRPr/>
            </a:pPr>
            <a:r>
              <a:rPr lang="ja-JP" altLang="en-US" sz="1400" dirty="0">
                <a:solidFill>
                  <a:prstClr val="black"/>
                </a:solidFill>
              </a:rPr>
              <a:t>（ウ） 日常生活や人間関係に関する助言</a:t>
            </a:r>
          </a:p>
          <a:p>
            <a:pPr marL="722313" indent="-254000" defTabSz="871749">
              <a:defRPr/>
            </a:pPr>
            <a:r>
              <a:rPr lang="ja-JP" altLang="en-US" sz="1400" dirty="0">
                <a:solidFill>
                  <a:prstClr val="black"/>
                </a:solidFill>
              </a:rPr>
              <a:t>（エ） 医療観察法に基づく通院決定を受けた者に対する通院の支援</a:t>
            </a:r>
          </a:p>
          <a:p>
            <a:pPr marL="722313" indent="-254000" defTabSz="871749">
              <a:defRPr/>
            </a:pPr>
            <a:r>
              <a:rPr lang="ja-JP" altLang="en-US" sz="1400" dirty="0">
                <a:solidFill>
                  <a:prstClr val="black"/>
                </a:solidFill>
              </a:rPr>
              <a:t>（オ） 他のサービス等を利用する時間帯も含めた緊急時の対応</a:t>
            </a:r>
          </a:p>
          <a:p>
            <a:pPr marL="722313" indent="-254000" defTabSz="871749">
              <a:defRPr/>
            </a:pPr>
            <a:r>
              <a:rPr lang="ja-JP" altLang="en-US" sz="1400" dirty="0">
                <a:solidFill>
                  <a:prstClr val="black"/>
                </a:solidFill>
              </a:rPr>
              <a:t>（カ） その他必要な支援</a:t>
            </a:r>
            <a:endParaRPr lang="en-US" altLang="ja-JP" sz="1400" dirty="0">
              <a:solidFill>
                <a:prstClr val="black"/>
              </a:solidFill>
            </a:endParaRPr>
          </a:p>
        </p:txBody>
      </p:sp>
      <p:sp>
        <p:nvSpPr>
          <p:cNvPr id="119811" name="Rectangle 3"/>
          <p:cNvSpPr>
            <a:spLocks noChangeArrowheads="1"/>
          </p:cNvSpPr>
          <p:nvPr/>
        </p:nvSpPr>
        <p:spPr bwMode="auto">
          <a:xfrm>
            <a:off x="775627" y="117475"/>
            <a:ext cx="8420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7166" tIns="43585" rIns="87166" bIns="43585">
            <a:spAutoFit/>
          </a:bodyPr>
          <a:lstStyle/>
          <a:p>
            <a:pPr algn="ctr" defTabSz="871538">
              <a:spcBef>
                <a:spcPct val="50000"/>
              </a:spcBef>
            </a:pPr>
            <a:r>
              <a:rPr lang="ja-JP" altLang="en-US" sz="2700">
                <a:solidFill>
                  <a:srgbClr val="558ED5"/>
                </a:solidFill>
                <a:latin typeface="Arial" charset="0"/>
              </a:rPr>
              <a:t>地域生活移行個別支援特別加算について</a:t>
            </a:r>
          </a:p>
        </p:txBody>
      </p:sp>
      <p:sp>
        <p:nvSpPr>
          <p:cNvPr id="2" name="スライド番号プレースホルダー 1"/>
          <p:cNvSpPr>
            <a:spLocks noGrp="1"/>
          </p:cNvSpPr>
          <p:nvPr>
            <p:ph type="sldNum" sz="quarter" idx="12"/>
          </p:nvPr>
        </p:nvSpPr>
        <p:spPr/>
        <p:txBody>
          <a:bodyPr/>
          <a:lstStyle/>
          <a:p>
            <a:pPr>
              <a:defRPr/>
            </a:pPr>
            <a:fld id="{A6400CC3-7BE3-4B92-89A7-B0F66E7B887C}" type="slidenum">
              <a:rPr lang="en-US" altLang="ja-JP" smtClean="0">
                <a:solidFill>
                  <a:srgbClr val="000000"/>
                </a:solidFill>
              </a:rPr>
              <a:pPr>
                <a:defRPr/>
              </a:pPr>
              <a:t>117</a:t>
            </a:fld>
            <a:endParaRPr lang="en-US" altLang="ja-JP">
              <a:solidFill>
                <a:srgbClr val="000000"/>
              </a:solidFill>
            </a:endParaRPr>
          </a:p>
        </p:txBody>
      </p:sp>
    </p:spTree>
    <p:extLst>
      <p:ext uri="{BB962C8B-B14F-4D97-AF65-F5344CB8AC3E}">
        <p14:creationId xmlns:p14="http://schemas.microsoft.com/office/powerpoint/2010/main" val="10761439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6072" y="116632"/>
            <a:ext cx="9203432" cy="360040"/>
          </a:xfrm>
        </p:spPr>
        <p:txBody>
          <a:bodyPr/>
          <a:lstStyle/>
          <a:p>
            <a:r>
              <a:rPr kumimoji="1" lang="ja-JP" altLang="en-US" sz="2800" dirty="0" smtClean="0"/>
              <a:t>地域生活移行個別支援特別加算の算定事業所と利用者数</a:t>
            </a:r>
            <a:endParaRPr kumimoji="1" lang="ja-JP" altLang="en-US" sz="2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90291531"/>
              </p:ext>
            </p:extLst>
          </p:nvPr>
        </p:nvGraphicFramePr>
        <p:xfrm>
          <a:off x="160937" y="568910"/>
          <a:ext cx="9541060" cy="5973783"/>
        </p:xfrm>
        <a:graphic>
          <a:graphicData uri="http://schemas.openxmlformats.org/drawingml/2006/table">
            <a:tbl>
              <a:tblPr firstRow="1" bandRow="1">
                <a:tableStyleId>{E8B1032C-EA38-4F05-BA0D-38AFFFC7BED3}</a:tableStyleId>
              </a:tblPr>
              <a:tblGrid>
                <a:gridCol w="3315138"/>
                <a:gridCol w="3237590"/>
                <a:gridCol w="1152128"/>
                <a:gridCol w="914503"/>
                <a:gridCol w="921701"/>
              </a:tblGrid>
              <a:tr h="332218">
                <a:tc gridSpan="3">
                  <a:txBody>
                    <a:bodyPr/>
                    <a:lstStyle/>
                    <a:p>
                      <a:r>
                        <a:rPr kumimoji="1" lang="ja-JP" altLang="en-US" sz="1400" dirty="0" smtClean="0">
                          <a:solidFill>
                            <a:schemeClr val="tx1"/>
                          </a:solidFill>
                        </a:rPr>
                        <a:t>加算部分</a:t>
                      </a:r>
                      <a:endParaRPr kumimoji="1" lang="ja-JP" altLang="en-US" sz="1400" dirty="0">
                        <a:solidFill>
                          <a:schemeClr val="tx1"/>
                        </a:solidFill>
                      </a:endParaRPr>
                    </a:p>
                  </a:txBody>
                  <a:tcPr>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a:txBody>
                    <a:bodyPr/>
                    <a:lstStyle/>
                    <a:p>
                      <a:r>
                        <a:rPr kumimoji="1" lang="ja-JP" altLang="en-US" sz="1400" dirty="0" smtClean="0">
                          <a:solidFill>
                            <a:schemeClr val="tx1"/>
                          </a:solidFill>
                        </a:rPr>
                        <a:t>利用者数</a:t>
                      </a:r>
                      <a:endParaRPr kumimoji="1" lang="ja-JP" altLang="en-US" sz="1400" dirty="0">
                        <a:solidFill>
                          <a:schemeClr val="tx1"/>
                        </a:solidFill>
                      </a:endParaRPr>
                    </a:p>
                  </a:txBody>
                  <a:tcPr>
                    <a:solidFill>
                      <a:schemeClr val="accent1"/>
                    </a:solidFill>
                  </a:tcPr>
                </a:tc>
                <a:tc>
                  <a:txBody>
                    <a:bodyPr/>
                    <a:lstStyle/>
                    <a:p>
                      <a:r>
                        <a:rPr kumimoji="1" lang="ja-JP" altLang="en-US" sz="1400" dirty="0" smtClean="0">
                          <a:solidFill>
                            <a:schemeClr val="tx1"/>
                          </a:solidFill>
                        </a:rPr>
                        <a:t>事業所数</a:t>
                      </a:r>
                      <a:endParaRPr kumimoji="1" lang="ja-JP" altLang="en-US" sz="1400" dirty="0">
                        <a:solidFill>
                          <a:schemeClr val="tx1"/>
                        </a:solidFill>
                      </a:endParaRPr>
                    </a:p>
                  </a:txBody>
                  <a:tcPr>
                    <a:solidFill>
                      <a:schemeClr val="accent1"/>
                    </a:solidFill>
                  </a:tcPr>
                </a:tc>
              </a:tr>
              <a:tr h="332218">
                <a:tc rowSpan="3">
                  <a:txBody>
                    <a:bodyPr/>
                    <a:lstStyle/>
                    <a:p>
                      <a:r>
                        <a:rPr kumimoji="1" lang="en-US" altLang="ja-JP" sz="1400" dirty="0" smtClean="0">
                          <a:solidFill>
                            <a:schemeClr val="tx1"/>
                          </a:solidFill>
                        </a:rPr>
                        <a:t>H27.3</a:t>
                      </a:r>
                      <a:r>
                        <a:rPr kumimoji="1" lang="ja-JP" altLang="en-US" sz="1400" dirty="0" smtClean="0">
                          <a:solidFill>
                            <a:schemeClr val="tx1"/>
                          </a:solidFill>
                        </a:rPr>
                        <a:t>地域生活移行個別支援特別加算</a:t>
                      </a:r>
                      <a:endParaRPr kumimoji="1" lang="ja-JP" altLang="en-US" sz="1400" dirty="0">
                        <a:solidFill>
                          <a:schemeClr val="tx1"/>
                        </a:solidFill>
                      </a:endParaRPr>
                    </a:p>
                  </a:txBody>
                  <a:tcPr anchor="ctr">
                    <a:noFill/>
                  </a:tcPr>
                </a:tc>
                <a:tc>
                  <a:txBody>
                    <a:bodyPr/>
                    <a:lstStyle/>
                    <a:p>
                      <a:r>
                        <a:rPr kumimoji="1" lang="ja-JP" altLang="en-US" sz="1400" dirty="0" smtClean="0">
                          <a:solidFill>
                            <a:schemeClr val="tx1"/>
                          </a:solidFill>
                        </a:rPr>
                        <a:t>共同生活援助</a:t>
                      </a:r>
                      <a:endParaRPr kumimoji="1" lang="ja-JP" altLang="en-US" sz="1400" dirty="0">
                        <a:solidFill>
                          <a:schemeClr val="tx1"/>
                        </a:solidFill>
                      </a:endParaRPr>
                    </a:p>
                  </a:txBody>
                  <a:tcPr>
                    <a:noFill/>
                  </a:tcPr>
                </a:tc>
                <a:tc>
                  <a:txBody>
                    <a:bodyPr/>
                    <a:lstStyle/>
                    <a:p>
                      <a:pPr algn="r"/>
                      <a:endParaRPr kumimoji="1" lang="ja-JP" altLang="en-US" sz="1400" dirty="0">
                        <a:solidFill>
                          <a:schemeClr val="tx1"/>
                        </a:solidFill>
                      </a:endParaRPr>
                    </a:p>
                  </a:txBody>
                  <a:tcPr>
                    <a:noFill/>
                  </a:tcPr>
                </a:tc>
                <a:tc>
                  <a:txBody>
                    <a:bodyPr/>
                    <a:lstStyle/>
                    <a:p>
                      <a:pPr algn="r"/>
                      <a:r>
                        <a:rPr kumimoji="1" lang="ja-JP" altLang="en-US" sz="1400" dirty="0" smtClean="0">
                          <a:solidFill>
                            <a:schemeClr val="tx1"/>
                          </a:solidFill>
                        </a:rPr>
                        <a:t>２６８</a:t>
                      </a:r>
                      <a:endParaRPr kumimoji="1" lang="ja-JP" altLang="en-US" sz="1400" dirty="0">
                        <a:solidFill>
                          <a:schemeClr val="tx1"/>
                        </a:solidFill>
                      </a:endParaRPr>
                    </a:p>
                  </a:txBody>
                  <a:tcPr>
                    <a:noFill/>
                  </a:tcPr>
                </a:tc>
                <a:tc>
                  <a:txBody>
                    <a:bodyPr/>
                    <a:lstStyle/>
                    <a:p>
                      <a:pPr algn="r"/>
                      <a:r>
                        <a:rPr kumimoji="1" lang="ja-JP" altLang="en-US" sz="1400" dirty="0" smtClean="0">
                          <a:solidFill>
                            <a:schemeClr val="tx1"/>
                          </a:solidFill>
                        </a:rPr>
                        <a:t>１３９</a:t>
                      </a:r>
                      <a:endParaRPr kumimoji="1" lang="ja-JP" altLang="en-US" sz="1400" dirty="0">
                        <a:solidFill>
                          <a:schemeClr val="tx1"/>
                        </a:solidFill>
                      </a:endParaRPr>
                    </a:p>
                  </a:txBody>
                  <a:tcPr>
                    <a:noFill/>
                  </a:tcPr>
                </a:tc>
              </a:tr>
              <a:tr h="332218">
                <a:tc vMerge="1">
                  <a:txBody>
                    <a:bodyPr/>
                    <a:lstStyle/>
                    <a:p>
                      <a:endParaRPr kumimoji="1" lang="ja-JP" altLang="en-US" sz="1400" dirty="0">
                        <a:solidFill>
                          <a:schemeClr val="tx1"/>
                        </a:solidFill>
                      </a:endParaRPr>
                    </a:p>
                  </a:txBody>
                  <a:tcPr/>
                </a:tc>
                <a:tc>
                  <a:txBody>
                    <a:bodyPr/>
                    <a:lstStyle/>
                    <a:p>
                      <a:r>
                        <a:rPr kumimoji="1" lang="ja-JP" altLang="en-US" sz="1400" dirty="0" smtClean="0">
                          <a:solidFill>
                            <a:schemeClr val="tx1"/>
                          </a:solidFill>
                        </a:rPr>
                        <a:t>外部サービス利用型共同生活援助</a:t>
                      </a:r>
                      <a:endParaRPr kumimoji="1" lang="ja-JP" altLang="en-US" sz="1400" dirty="0">
                        <a:solidFill>
                          <a:schemeClr val="tx1"/>
                        </a:solidFill>
                      </a:endParaRPr>
                    </a:p>
                  </a:txBody>
                  <a:tcPr/>
                </a:tc>
                <a:tc>
                  <a:txBody>
                    <a:bodyPr/>
                    <a:lstStyle/>
                    <a:p>
                      <a:pPr algn="r"/>
                      <a:endParaRPr kumimoji="1" lang="ja-JP" altLang="en-US" sz="1400" dirty="0">
                        <a:solidFill>
                          <a:schemeClr val="tx1"/>
                        </a:solidFill>
                      </a:endParaRPr>
                    </a:p>
                  </a:txBody>
                  <a:tcPr/>
                </a:tc>
                <a:tc>
                  <a:txBody>
                    <a:bodyPr/>
                    <a:lstStyle/>
                    <a:p>
                      <a:pPr algn="r"/>
                      <a:r>
                        <a:rPr kumimoji="1" lang="ja-JP" altLang="en-US" sz="1400" dirty="0" smtClean="0">
                          <a:solidFill>
                            <a:schemeClr val="tx1"/>
                          </a:solidFill>
                        </a:rPr>
                        <a:t>７４</a:t>
                      </a:r>
                      <a:endParaRPr kumimoji="1" lang="ja-JP" altLang="en-US" sz="1400" dirty="0">
                        <a:solidFill>
                          <a:schemeClr val="tx1"/>
                        </a:solidFill>
                      </a:endParaRPr>
                    </a:p>
                  </a:txBody>
                  <a:tcPr/>
                </a:tc>
                <a:tc>
                  <a:txBody>
                    <a:bodyPr/>
                    <a:lstStyle/>
                    <a:p>
                      <a:pPr algn="r"/>
                      <a:r>
                        <a:rPr kumimoji="1" lang="ja-JP" altLang="en-US" sz="1400" dirty="0" smtClean="0">
                          <a:solidFill>
                            <a:schemeClr val="tx1"/>
                          </a:solidFill>
                        </a:rPr>
                        <a:t>４６</a:t>
                      </a:r>
                      <a:endParaRPr kumimoji="1" lang="ja-JP" altLang="en-US" sz="1400" dirty="0">
                        <a:solidFill>
                          <a:schemeClr val="tx1"/>
                        </a:solidFill>
                      </a:endParaRPr>
                    </a:p>
                  </a:txBody>
                  <a:tcPr/>
                </a:tc>
              </a:tr>
              <a:tr h="332218">
                <a:tc vMerge="1">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noFill/>
                  </a:tcPr>
                </a:tc>
                <a:tc>
                  <a:txBody>
                    <a:bodyPr/>
                    <a:lstStyle/>
                    <a:p>
                      <a:r>
                        <a:rPr kumimoji="1" lang="ja-JP" altLang="en-US" sz="1400" dirty="0" smtClean="0">
                          <a:solidFill>
                            <a:schemeClr val="tx1"/>
                          </a:solidFill>
                        </a:rPr>
                        <a:t>計</a:t>
                      </a:r>
                      <a:endParaRPr kumimoji="1" lang="ja-JP" altLang="en-US" sz="1400" dirty="0">
                        <a:solidFill>
                          <a:schemeClr val="tx1"/>
                        </a:solidFill>
                      </a:endParaRPr>
                    </a:p>
                  </a:txBody>
                  <a:tcPr>
                    <a:noFill/>
                  </a:tcPr>
                </a:tc>
                <a:tc>
                  <a:txBody>
                    <a:bodyPr/>
                    <a:lstStyle/>
                    <a:p>
                      <a:pPr algn="r"/>
                      <a:r>
                        <a:rPr kumimoji="1" lang="en-US" altLang="ja-JP" sz="1400" dirty="0" smtClean="0">
                          <a:solidFill>
                            <a:schemeClr val="tx1"/>
                          </a:solidFill>
                        </a:rPr>
                        <a:t>H27.3</a:t>
                      </a:r>
                      <a:r>
                        <a:rPr kumimoji="1" lang="ja-JP" altLang="en-US" sz="1400" dirty="0" smtClean="0">
                          <a:solidFill>
                            <a:schemeClr val="tx1"/>
                          </a:solidFill>
                        </a:rPr>
                        <a:t>　合計</a:t>
                      </a:r>
                      <a:endParaRPr kumimoji="1" lang="ja-JP" altLang="en-US" sz="1400" dirty="0">
                        <a:solidFill>
                          <a:schemeClr val="tx1"/>
                        </a:solidFill>
                      </a:endParaRPr>
                    </a:p>
                  </a:txBody>
                  <a:tcPr>
                    <a:solidFill>
                      <a:srgbClr val="FFFF00">
                        <a:alpha val="20000"/>
                      </a:srgbClr>
                    </a:solidFill>
                  </a:tcPr>
                </a:tc>
                <a:tc>
                  <a:txBody>
                    <a:bodyPr/>
                    <a:lstStyle/>
                    <a:p>
                      <a:pPr algn="r"/>
                      <a:r>
                        <a:rPr kumimoji="1" lang="ja-JP" altLang="en-US" sz="1400" dirty="0" smtClean="0">
                          <a:solidFill>
                            <a:schemeClr val="tx1"/>
                          </a:solidFill>
                        </a:rPr>
                        <a:t>３４２</a:t>
                      </a:r>
                      <a:endParaRPr kumimoji="1" lang="ja-JP" altLang="en-US" sz="1400" dirty="0">
                        <a:solidFill>
                          <a:schemeClr val="tx1"/>
                        </a:solidFill>
                      </a:endParaRPr>
                    </a:p>
                  </a:txBody>
                  <a:tcPr>
                    <a:solidFill>
                      <a:srgbClr val="FFFF00">
                        <a:alpha val="20000"/>
                      </a:srgbClr>
                    </a:solidFill>
                  </a:tcPr>
                </a:tc>
                <a:tc>
                  <a:txBody>
                    <a:bodyPr/>
                    <a:lstStyle/>
                    <a:p>
                      <a:pPr algn="r"/>
                      <a:r>
                        <a:rPr kumimoji="1" lang="ja-JP" altLang="en-US" sz="1400" dirty="0" smtClean="0">
                          <a:solidFill>
                            <a:schemeClr val="tx1"/>
                          </a:solidFill>
                        </a:rPr>
                        <a:t>１８５</a:t>
                      </a:r>
                      <a:endParaRPr kumimoji="1" lang="ja-JP" altLang="en-US" sz="1400" dirty="0">
                        <a:solidFill>
                          <a:schemeClr val="tx1"/>
                        </a:solidFill>
                      </a:endParaRPr>
                    </a:p>
                  </a:txBody>
                  <a:tcPr>
                    <a:solidFill>
                      <a:srgbClr val="FFFF00">
                        <a:alpha val="20000"/>
                      </a:srgbClr>
                    </a:solidFill>
                  </a:tcPr>
                </a:tc>
              </a:tr>
              <a:tr h="332218">
                <a:tc rowSpan="3">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H28.3</a:t>
                      </a:r>
                      <a:r>
                        <a:rPr kumimoji="1" lang="ja-JP" altLang="en-US" sz="1400" dirty="0" smtClean="0">
                          <a:solidFill>
                            <a:schemeClr val="tx1"/>
                          </a:solidFill>
                        </a:rPr>
                        <a:t>地域生活移行個別支援特別加算</a:t>
                      </a:r>
                    </a:p>
                  </a:txBody>
                  <a:tcPr anchor="ctr"/>
                </a:tc>
                <a:tc>
                  <a:txBody>
                    <a:bodyPr/>
                    <a:lstStyle/>
                    <a:p>
                      <a:r>
                        <a:rPr kumimoji="1" lang="ja-JP" altLang="en-US" sz="1400" dirty="0" smtClean="0">
                          <a:solidFill>
                            <a:schemeClr val="tx1"/>
                          </a:solidFill>
                        </a:rPr>
                        <a:t>共同生活援助</a:t>
                      </a:r>
                      <a:endParaRPr kumimoji="1" lang="ja-JP" altLang="en-US" sz="1400" dirty="0">
                        <a:solidFill>
                          <a:schemeClr val="tx1"/>
                        </a:solidFill>
                      </a:endParaRPr>
                    </a:p>
                  </a:txBody>
                  <a:tcPr/>
                </a:tc>
                <a:tc>
                  <a:txBody>
                    <a:bodyPr/>
                    <a:lstStyle/>
                    <a:p>
                      <a:pPr algn="r"/>
                      <a:endParaRPr kumimoji="1" lang="ja-JP" altLang="en-US" sz="1400" dirty="0">
                        <a:solidFill>
                          <a:schemeClr val="tx1"/>
                        </a:solidFill>
                      </a:endParaRPr>
                    </a:p>
                  </a:txBody>
                  <a:tcPr/>
                </a:tc>
                <a:tc>
                  <a:txBody>
                    <a:bodyPr/>
                    <a:lstStyle/>
                    <a:p>
                      <a:pPr algn="r"/>
                      <a:r>
                        <a:rPr kumimoji="1" lang="ja-JP" altLang="en-US" sz="1400" dirty="0" smtClean="0">
                          <a:solidFill>
                            <a:schemeClr val="tx1"/>
                          </a:solidFill>
                        </a:rPr>
                        <a:t>２８４</a:t>
                      </a:r>
                      <a:endParaRPr kumimoji="1" lang="ja-JP" altLang="en-US" sz="1400" dirty="0">
                        <a:solidFill>
                          <a:schemeClr val="tx1"/>
                        </a:solidFill>
                      </a:endParaRPr>
                    </a:p>
                  </a:txBody>
                  <a:tcPr/>
                </a:tc>
                <a:tc>
                  <a:txBody>
                    <a:bodyPr/>
                    <a:lstStyle/>
                    <a:p>
                      <a:pPr algn="r"/>
                      <a:r>
                        <a:rPr kumimoji="1" lang="ja-JP" altLang="en-US" sz="1400" dirty="0" smtClean="0">
                          <a:solidFill>
                            <a:schemeClr val="tx1"/>
                          </a:solidFill>
                        </a:rPr>
                        <a:t>１３７</a:t>
                      </a:r>
                      <a:endParaRPr kumimoji="1" lang="ja-JP" altLang="en-US" sz="1400" dirty="0">
                        <a:solidFill>
                          <a:schemeClr val="tx1"/>
                        </a:solidFill>
                      </a:endParaRPr>
                    </a:p>
                  </a:txBody>
                  <a:tcPr/>
                </a:tc>
              </a:tr>
              <a:tr h="332218">
                <a:tc vMerge="1">
                  <a:txBody>
                    <a:bodyPr/>
                    <a:lstStyle/>
                    <a:p>
                      <a:endParaRPr kumimoji="1" lang="ja-JP" altLang="en-US" sz="1400" dirty="0">
                        <a:solidFill>
                          <a:schemeClr val="tx1"/>
                        </a:solidFill>
                      </a:endParaRPr>
                    </a:p>
                  </a:txBody>
                  <a:tcPr>
                    <a:noFill/>
                  </a:tcPr>
                </a:tc>
                <a:tc>
                  <a:txBody>
                    <a:bodyPr/>
                    <a:lstStyle/>
                    <a:p>
                      <a:r>
                        <a:rPr kumimoji="1" lang="ja-JP" altLang="en-US" sz="1400" dirty="0" smtClean="0">
                          <a:solidFill>
                            <a:schemeClr val="tx1"/>
                          </a:solidFill>
                        </a:rPr>
                        <a:t>外部サービス利用型共同生活援助</a:t>
                      </a:r>
                      <a:endParaRPr kumimoji="1" lang="ja-JP" altLang="en-US" sz="1400" dirty="0">
                        <a:solidFill>
                          <a:schemeClr val="tx1"/>
                        </a:solidFill>
                      </a:endParaRPr>
                    </a:p>
                  </a:txBody>
                  <a:tcPr>
                    <a:noFill/>
                  </a:tcPr>
                </a:tc>
                <a:tc>
                  <a:txBody>
                    <a:bodyPr/>
                    <a:lstStyle/>
                    <a:p>
                      <a:pPr algn="r"/>
                      <a:endParaRPr kumimoji="1" lang="ja-JP" altLang="en-US" sz="1400" dirty="0">
                        <a:solidFill>
                          <a:schemeClr val="tx1"/>
                        </a:solidFill>
                      </a:endParaRPr>
                    </a:p>
                  </a:txBody>
                  <a:tcPr>
                    <a:noFill/>
                  </a:tcPr>
                </a:tc>
                <a:tc>
                  <a:txBody>
                    <a:bodyPr/>
                    <a:lstStyle/>
                    <a:p>
                      <a:pPr algn="r"/>
                      <a:r>
                        <a:rPr kumimoji="1" lang="ja-JP" altLang="en-US" sz="1400" dirty="0" smtClean="0">
                          <a:solidFill>
                            <a:schemeClr val="tx1"/>
                          </a:solidFill>
                        </a:rPr>
                        <a:t>７３</a:t>
                      </a:r>
                      <a:endParaRPr kumimoji="1" lang="ja-JP" altLang="en-US" sz="1400" dirty="0">
                        <a:solidFill>
                          <a:schemeClr val="tx1"/>
                        </a:solidFill>
                      </a:endParaRPr>
                    </a:p>
                  </a:txBody>
                  <a:tcPr>
                    <a:noFill/>
                  </a:tcPr>
                </a:tc>
                <a:tc>
                  <a:txBody>
                    <a:bodyPr/>
                    <a:lstStyle/>
                    <a:p>
                      <a:pPr algn="r"/>
                      <a:r>
                        <a:rPr kumimoji="1" lang="ja-JP" altLang="en-US" sz="1400" dirty="0" smtClean="0">
                          <a:solidFill>
                            <a:schemeClr val="tx1"/>
                          </a:solidFill>
                        </a:rPr>
                        <a:t>４３</a:t>
                      </a:r>
                      <a:endParaRPr kumimoji="1" lang="ja-JP" altLang="en-US" sz="1400" dirty="0">
                        <a:solidFill>
                          <a:schemeClr val="tx1"/>
                        </a:solidFill>
                      </a:endParaRPr>
                    </a:p>
                  </a:txBody>
                  <a:tcPr>
                    <a:noFill/>
                  </a:tcPr>
                </a:tc>
              </a:tr>
              <a:tr h="332218">
                <a:tc vMerge="1">
                  <a:txBody>
                    <a:bodyPr/>
                    <a:lstStyle/>
                    <a:p>
                      <a:endParaRPr kumimoji="1" lang="ja-JP" altLang="en-US" sz="1400" dirty="0">
                        <a:solidFill>
                          <a:schemeClr val="tx1"/>
                        </a:solidFill>
                      </a:endParaRPr>
                    </a:p>
                  </a:txBody>
                  <a:tcPr/>
                </a:tc>
                <a:tc>
                  <a:txBody>
                    <a:bodyPr/>
                    <a:lstStyle/>
                    <a:p>
                      <a:r>
                        <a:rPr kumimoji="1" lang="ja-JP" altLang="en-US" sz="1400" dirty="0" smtClean="0">
                          <a:solidFill>
                            <a:schemeClr val="tx1"/>
                          </a:solidFill>
                        </a:rPr>
                        <a:t>計</a:t>
                      </a:r>
                      <a:endParaRPr kumimoji="1" lang="ja-JP" altLang="en-US" sz="1400" dirty="0">
                        <a:solidFill>
                          <a:schemeClr val="tx1"/>
                        </a:solidFill>
                      </a:endParaRPr>
                    </a:p>
                  </a:txBody>
                  <a:tcPr/>
                </a:tc>
                <a:tc>
                  <a:txBody>
                    <a:bodyPr/>
                    <a:lstStyle/>
                    <a:p>
                      <a:pPr algn="r"/>
                      <a:r>
                        <a:rPr kumimoji="1" lang="en-US" altLang="ja-JP" sz="1400" dirty="0" smtClean="0">
                          <a:solidFill>
                            <a:schemeClr val="tx1"/>
                          </a:solidFill>
                        </a:rPr>
                        <a:t>H28.3</a:t>
                      </a:r>
                      <a:r>
                        <a:rPr kumimoji="1" lang="ja-JP" altLang="en-US" sz="1400" dirty="0" smtClean="0">
                          <a:solidFill>
                            <a:schemeClr val="tx1"/>
                          </a:solidFill>
                        </a:rPr>
                        <a:t>　合計</a:t>
                      </a:r>
                      <a:endParaRPr kumimoji="1" lang="ja-JP" altLang="en-US" sz="1400" dirty="0">
                        <a:solidFill>
                          <a:schemeClr val="tx1"/>
                        </a:solidFill>
                      </a:endParaRPr>
                    </a:p>
                  </a:txBody>
                  <a:tcPr>
                    <a:solidFill>
                      <a:srgbClr val="FFCCFF"/>
                    </a:solidFill>
                  </a:tcPr>
                </a:tc>
                <a:tc>
                  <a:txBody>
                    <a:bodyPr/>
                    <a:lstStyle/>
                    <a:p>
                      <a:pPr algn="r"/>
                      <a:r>
                        <a:rPr kumimoji="1" lang="ja-JP" altLang="en-US" sz="1400" dirty="0" smtClean="0">
                          <a:solidFill>
                            <a:schemeClr val="tx1"/>
                          </a:solidFill>
                        </a:rPr>
                        <a:t>３５７</a:t>
                      </a:r>
                      <a:endParaRPr kumimoji="1" lang="ja-JP" altLang="en-US" sz="1400" dirty="0">
                        <a:solidFill>
                          <a:schemeClr val="tx1"/>
                        </a:solidFill>
                      </a:endParaRPr>
                    </a:p>
                  </a:txBody>
                  <a:tcPr>
                    <a:solidFill>
                      <a:srgbClr val="FFCCFF"/>
                    </a:solidFill>
                  </a:tcPr>
                </a:tc>
                <a:tc>
                  <a:txBody>
                    <a:bodyPr/>
                    <a:lstStyle/>
                    <a:p>
                      <a:pPr algn="r"/>
                      <a:r>
                        <a:rPr kumimoji="1" lang="ja-JP" altLang="en-US" sz="1400" dirty="0" smtClean="0">
                          <a:solidFill>
                            <a:schemeClr val="tx1"/>
                          </a:solidFill>
                        </a:rPr>
                        <a:t>１８０</a:t>
                      </a:r>
                      <a:endParaRPr kumimoji="1" lang="ja-JP" altLang="en-US" sz="1400" dirty="0">
                        <a:solidFill>
                          <a:schemeClr val="tx1"/>
                        </a:solidFill>
                      </a:endParaRPr>
                    </a:p>
                  </a:txBody>
                  <a:tcPr>
                    <a:solidFill>
                      <a:srgbClr val="FFCCFF"/>
                    </a:solidFill>
                  </a:tcPr>
                </a:tc>
              </a:tr>
              <a:tr h="554794">
                <a:tc gridSpan="5">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a:t>
                      </a:r>
                      <a:r>
                        <a:rPr kumimoji="1" lang="en-US" altLang="ja-JP" sz="1400" dirty="0" smtClean="0">
                          <a:solidFill>
                            <a:schemeClr val="tx1"/>
                          </a:solidFill>
                        </a:rPr>
                        <a:t>H27.3</a:t>
                      </a:r>
                      <a:r>
                        <a:rPr kumimoji="1" lang="ja-JP" altLang="en-US" sz="1400" dirty="0" smtClean="0">
                          <a:solidFill>
                            <a:schemeClr val="tx1"/>
                          </a:solidFill>
                        </a:rPr>
                        <a:t>→</a:t>
                      </a:r>
                      <a:r>
                        <a:rPr kumimoji="1" lang="en-US" altLang="ja-JP" sz="1400" dirty="0" smtClean="0">
                          <a:solidFill>
                            <a:schemeClr val="tx1"/>
                          </a:solidFill>
                        </a:rPr>
                        <a:t>H28.3</a:t>
                      </a:r>
                      <a:r>
                        <a:rPr kumimoji="1" lang="ja-JP" altLang="en-US" sz="1400" dirty="0" smtClean="0">
                          <a:solidFill>
                            <a:schemeClr val="tx1"/>
                          </a:solidFill>
                        </a:rPr>
                        <a:t>　事業所数で</a:t>
                      </a:r>
                      <a:r>
                        <a:rPr kumimoji="1" lang="en-US" altLang="ja-JP" sz="1400" dirty="0" smtClean="0">
                          <a:solidFill>
                            <a:schemeClr val="tx1"/>
                          </a:solidFill>
                        </a:rPr>
                        <a:t>5</a:t>
                      </a:r>
                      <a:r>
                        <a:rPr kumimoji="1" lang="ja-JP" altLang="en-US" sz="1400" dirty="0" smtClean="0">
                          <a:solidFill>
                            <a:schemeClr val="tx1"/>
                          </a:solidFill>
                        </a:rPr>
                        <a:t>ヶ所減少、利用者数で</a:t>
                      </a:r>
                      <a:r>
                        <a:rPr kumimoji="1" lang="en-US" altLang="ja-JP" sz="1400" dirty="0" smtClean="0">
                          <a:solidFill>
                            <a:schemeClr val="tx1"/>
                          </a:solidFill>
                        </a:rPr>
                        <a:t>15</a:t>
                      </a:r>
                      <a:r>
                        <a:rPr kumimoji="1" lang="ja-JP" altLang="en-US" sz="1400" dirty="0" smtClean="0">
                          <a:solidFill>
                            <a:schemeClr val="tx1"/>
                          </a:solidFill>
                        </a:rPr>
                        <a:t>人増加</a:t>
                      </a:r>
                      <a:endParaRPr kumimoji="1" lang="en-US" altLang="ja-JP" sz="1400" dirty="0" smtClean="0">
                        <a:solidFill>
                          <a:schemeClr val="tx1"/>
                        </a:solidFill>
                      </a:endParaRPr>
                    </a:p>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a:t>
                      </a:r>
                      <a:r>
                        <a:rPr kumimoji="1" lang="en-US" altLang="ja-JP" sz="1400" dirty="0" smtClean="0">
                          <a:solidFill>
                            <a:schemeClr val="tx1"/>
                          </a:solidFill>
                        </a:rPr>
                        <a:t>H28.3</a:t>
                      </a:r>
                      <a:r>
                        <a:rPr kumimoji="1" lang="ja-JP" altLang="en-US" sz="1400" dirty="0" smtClean="0">
                          <a:solidFill>
                            <a:schemeClr val="tx1"/>
                          </a:solidFill>
                        </a:rPr>
                        <a:t>グループホーム事業所数</a:t>
                      </a:r>
                      <a:r>
                        <a:rPr kumimoji="1" lang="en-US" altLang="ja-JP" sz="1400" dirty="0" smtClean="0">
                          <a:solidFill>
                            <a:schemeClr val="tx1"/>
                          </a:solidFill>
                        </a:rPr>
                        <a:t>6,984</a:t>
                      </a:r>
                      <a:r>
                        <a:rPr kumimoji="1" lang="ja-JP" altLang="en-US" sz="1400" dirty="0" smtClean="0">
                          <a:solidFill>
                            <a:schemeClr val="tx1"/>
                          </a:solidFill>
                        </a:rPr>
                        <a:t>ヶ所、利用者数</a:t>
                      </a:r>
                      <a:r>
                        <a:rPr kumimoji="1" lang="en-US" altLang="ja-JP" sz="1400" dirty="0" smtClean="0">
                          <a:solidFill>
                            <a:schemeClr val="tx1"/>
                          </a:solidFill>
                        </a:rPr>
                        <a:t>102,288</a:t>
                      </a:r>
                      <a:r>
                        <a:rPr kumimoji="1" lang="ja-JP" altLang="en-US" sz="1400" dirty="0" smtClean="0">
                          <a:solidFill>
                            <a:schemeClr val="tx1"/>
                          </a:solidFill>
                        </a:rPr>
                        <a:t>人→全国事業所の</a:t>
                      </a:r>
                      <a:r>
                        <a:rPr kumimoji="1" lang="en-US" altLang="ja-JP" sz="1400" dirty="0" smtClean="0">
                          <a:solidFill>
                            <a:schemeClr val="tx1"/>
                          </a:solidFill>
                        </a:rPr>
                        <a:t>2.6%</a:t>
                      </a:r>
                      <a:r>
                        <a:rPr kumimoji="1" lang="ja-JP" altLang="en-US" sz="1400" dirty="0" smtClean="0">
                          <a:solidFill>
                            <a:schemeClr val="tx1"/>
                          </a:solidFill>
                        </a:rPr>
                        <a:t>を利用、全利用者数の</a:t>
                      </a:r>
                      <a:r>
                        <a:rPr kumimoji="1" lang="en-US" altLang="ja-JP" sz="1400" dirty="0" smtClean="0">
                          <a:solidFill>
                            <a:schemeClr val="tx1"/>
                          </a:solidFill>
                        </a:rPr>
                        <a:t>0.3%</a:t>
                      </a:r>
                    </a:p>
                  </a:txBody>
                  <a:tcPr>
                    <a:noFill/>
                  </a:tcPr>
                </a:tc>
                <a:tc hMerge="1">
                  <a:txBody>
                    <a:bodyPr/>
                    <a:lstStyle/>
                    <a:p>
                      <a:endParaRPr kumimoji="1" lang="ja-JP" altLang="en-US" sz="1400" dirty="0">
                        <a:solidFill>
                          <a:schemeClr val="tx1"/>
                        </a:solidFill>
                      </a:endParaRPr>
                    </a:p>
                  </a:txBody>
                  <a:tcPr>
                    <a:solidFill>
                      <a:schemeClr val="accent5">
                        <a:lumMod val="75000"/>
                      </a:schemeClr>
                    </a:solidFill>
                  </a:tcPr>
                </a:tc>
                <a:tc hMerge="1">
                  <a:txBody>
                    <a:bodyPr/>
                    <a:lstStyle/>
                    <a:p>
                      <a:pPr marL="0" marR="0" indent="0" algn="r" defTabSz="914293" rtl="0" eaLnBrk="1" fontAlgn="auto" latinLnBrk="0" hangingPunct="1">
                        <a:lnSpc>
                          <a:spcPct val="100000"/>
                        </a:lnSpc>
                        <a:spcBef>
                          <a:spcPts val="0"/>
                        </a:spcBef>
                        <a:spcAft>
                          <a:spcPts val="0"/>
                        </a:spcAft>
                        <a:buClrTx/>
                        <a:buSzTx/>
                        <a:buFontTx/>
                        <a:buNone/>
                        <a:tabLst/>
                        <a:defRPr/>
                      </a:pPr>
                      <a:endParaRPr kumimoji="1" lang="ja-JP" altLang="en-US" sz="1400" dirty="0" smtClean="0">
                        <a:solidFill>
                          <a:schemeClr val="tx1"/>
                        </a:solidFill>
                      </a:endParaRPr>
                    </a:p>
                  </a:txBody>
                  <a:tcPr>
                    <a:solidFill>
                      <a:schemeClr val="accent5">
                        <a:lumMod val="75000"/>
                      </a:schemeClr>
                    </a:solidFill>
                  </a:tcPr>
                </a:tc>
                <a:tc hMerge="1">
                  <a:txBody>
                    <a:bodyPr/>
                    <a:lstStyle/>
                    <a:p>
                      <a:pPr algn="r"/>
                      <a:endParaRPr kumimoji="1" lang="ja-JP" altLang="en-US" sz="1400" dirty="0">
                        <a:solidFill>
                          <a:schemeClr val="tx1"/>
                        </a:solidFill>
                      </a:endParaRPr>
                    </a:p>
                  </a:txBody>
                  <a:tcPr>
                    <a:solidFill>
                      <a:schemeClr val="accent5">
                        <a:lumMod val="75000"/>
                      </a:schemeClr>
                    </a:solidFill>
                  </a:tcPr>
                </a:tc>
                <a:tc hMerge="1">
                  <a:txBody>
                    <a:bodyPr/>
                    <a:lstStyle/>
                    <a:p>
                      <a:pPr algn="r"/>
                      <a:endParaRPr kumimoji="1" lang="ja-JP" altLang="en-US" sz="1400" dirty="0">
                        <a:solidFill>
                          <a:schemeClr val="tx1"/>
                        </a:solidFill>
                      </a:endParaRPr>
                    </a:p>
                  </a:txBody>
                  <a:tcPr>
                    <a:solidFill>
                      <a:schemeClr val="accent5">
                        <a:lumMod val="75000"/>
                      </a:schemeClr>
                    </a:solidFill>
                  </a:tcPr>
                </a:tc>
              </a:tr>
              <a:tr h="332218">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H27.3</a:t>
                      </a:r>
                      <a:r>
                        <a:rPr kumimoji="1" lang="ja-JP" altLang="en-US" sz="1400" dirty="0" smtClean="0">
                          <a:solidFill>
                            <a:schemeClr val="tx1"/>
                          </a:solidFill>
                        </a:rPr>
                        <a:t>地域生活移行個別支援特別加算</a:t>
                      </a:r>
                    </a:p>
                  </a:txBody>
                  <a:tcPr/>
                </a:tc>
                <a:tc>
                  <a:txBody>
                    <a:bodyPr/>
                    <a:lstStyle/>
                    <a:p>
                      <a:r>
                        <a:rPr kumimoji="1" lang="ja-JP" altLang="en-US" sz="1400" dirty="0" smtClean="0">
                          <a:solidFill>
                            <a:schemeClr val="tx1"/>
                          </a:solidFill>
                        </a:rPr>
                        <a:t>宿泊型自立訓練</a:t>
                      </a:r>
                      <a:endParaRPr kumimoji="1" lang="ja-JP" altLang="en-US" sz="1400" dirty="0">
                        <a:solidFill>
                          <a:schemeClr val="tx1"/>
                        </a:solidFill>
                      </a:endParaRPr>
                    </a:p>
                  </a:txBody>
                  <a:tcPr/>
                </a:tc>
                <a:tc>
                  <a:txBody>
                    <a:bodyPr/>
                    <a:lstStyle/>
                    <a:p>
                      <a:pPr marL="0" marR="0" indent="0" algn="r" defTabSz="914293"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H27.3</a:t>
                      </a:r>
                      <a:r>
                        <a:rPr kumimoji="1" lang="ja-JP" altLang="en-US" sz="1400" dirty="0" smtClean="0">
                          <a:solidFill>
                            <a:schemeClr val="tx1"/>
                          </a:solidFill>
                        </a:rPr>
                        <a:t>　</a:t>
                      </a:r>
                    </a:p>
                  </a:txBody>
                  <a:tcPr>
                    <a:solidFill>
                      <a:srgbClr val="FFFF00">
                        <a:alpha val="20000"/>
                      </a:srgbClr>
                    </a:solidFill>
                  </a:tcPr>
                </a:tc>
                <a:tc>
                  <a:txBody>
                    <a:bodyPr/>
                    <a:lstStyle/>
                    <a:p>
                      <a:pPr algn="r"/>
                      <a:r>
                        <a:rPr kumimoji="1" lang="ja-JP" altLang="en-US" sz="1400" dirty="0" smtClean="0">
                          <a:solidFill>
                            <a:schemeClr val="tx1"/>
                          </a:solidFill>
                        </a:rPr>
                        <a:t>２８</a:t>
                      </a:r>
                      <a:endParaRPr kumimoji="1" lang="ja-JP" altLang="en-US" sz="1400" dirty="0">
                        <a:solidFill>
                          <a:schemeClr val="tx1"/>
                        </a:solidFill>
                      </a:endParaRPr>
                    </a:p>
                  </a:txBody>
                  <a:tcPr>
                    <a:solidFill>
                      <a:srgbClr val="FFFF00">
                        <a:alpha val="20000"/>
                      </a:srgbClr>
                    </a:solidFill>
                  </a:tcPr>
                </a:tc>
                <a:tc>
                  <a:txBody>
                    <a:bodyPr/>
                    <a:lstStyle/>
                    <a:p>
                      <a:pPr algn="r"/>
                      <a:r>
                        <a:rPr kumimoji="1" lang="ja-JP" altLang="en-US" sz="1400" dirty="0" smtClean="0">
                          <a:solidFill>
                            <a:schemeClr val="tx1"/>
                          </a:solidFill>
                        </a:rPr>
                        <a:t>２３</a:t>
                      </a:r>
                      <a:endParaRPr kumimoji="1" lang="ja-JP" altLang="en-US" sz="1400" dirty="0">
                        <a:solidFill>
                          <a:schemeClr val="tx1"/>
                        </a:solidFill>
                      </a:endParaRPr>
                    </a:p>
                  </a:txBody>
                  <a:tcPr>
                    <a:solidFill>
                      <a:srgbClr val="FFFF00">
                        <a:alpha val="20000"/>
                      </a:srgbClr>
                    </a:solidFill>
                  </a:tcPr>
                </a:tc>
              </a:tr>
              <a:tr h="332218">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H28.3</a:t>
                      </a:r>
                      <a:r>
                        <a:rPr kumimoji="1" lang="ja-JP" altLang="en-US" sz="1400" dirty="0" smtClean="0">
                          <a:solidFill>
                            <a:schemeClr val="tx1"/>
                          </a:solidFill>
                        </a:rPr>
                        <a:t>地域生活移行個別支援特別加算</a:t>
                      </a:r>
                    </a:p>
                  </a:txBody>
                  <a:tcPr>
                    <a:noFill/>
                  </a:tcPr>
                </a:tc>
                <a:tc>
                  <a:txBody>
                    <a:bodyPr/>
                    <a:lstStyle/>
                    <a:p>
                      <a:r>
                        <a:rPr kumimoji="1" lang="ja-JP" altLang="en-US" sz="1400" dirty="0" smtClean="0">
                          <a:solidFill>
                            <a:schemeClr val="tx1"/>
                          </a:solidFill>
                        </a:rPr>
                        <a:t>宿泊型自立訓練</a:t>
                      </a:r>
                      <a:endParaRPr kumimoji="1" lang="ja-JP" altLang="en-US" sz="1400" dirty="0">
                        <a:solidFill>
                          <a:schemeClr val="tx1"/>
                        </a:solidFill>
                      </a:endParaRPr>
                    </a:p>
                  </a:txBody>
                  <a:tcPr>
                    <a:noFill/>
                  </a:tcPr>
                </a:tc>
                <a:tc>
                  <a:txBody>
                    <a:bodyPr/>
                    <a:lstStyle/>
                    <a:p>
                      <a:pPr marL="0" marR="0" indent="0" algn="r" defTabSz="914293"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H28.3</a:t>
                      </a:r>
                      <a:r>
                        <a:rPr kumimoji="1" lang="ja-JP" altLang="en-US" sz="1400" dirty="0" smtClean="0">
                          <a:solidFill>
                            <a:schemeClr val="tx1"/>
                          </a:solidFill>
                        </a:rPr>
                        <a:t>　</a:t>
                      </a:r>
                    </a:p>
                  </a:txBody>
                  <a:tcPr>
                    <a:solidFill>
                      <a:srgbClr val="FFCCFF"/>
                    </a:solidFill>
                  </a:tcPr>
                </a:tc>
                <a:tc>
                  <a:txBody>
                    <a:bodyPr/>
                    <a:lstStyle/>
                    <a:p>
                      <a:pPr algn="r"/>
                      <a:r>
                        <a:rPr kumimoji="1" lang="ja-JP" altLang="en-US" sz="1400" dirty="0" smtClean="0">
                          <a:solidFill>
                            <a:schemeClr val="tx1"/>
                          </a:solidFill>
                        </a:rPr>
                        <a:t>５９</a:t>
                      </a:r>
                      <a:endParaRPr kumimoji="1" lang="ja-JP" altLang="en-US" sz="1400" dirty="0">
                        <a:solidFill>
                          <a:schemeClr val="tx1"/>
                        </a:solidFill>
                      </a:endParaRPr>
                    </a:p>
                  </a:txBody>
                  <a:tcPr>
                    <a:solidFill>
                      <a:srgbClr val="FFCCFF"/>
                    </a:solidFill>
                  </a:tcPr>
                </a:tc>
                <a:tc>
                  <a:txBody>
                    <a:bodyPr/>
                    <a:lstStyle/>
                    <a:p>
                      <a:pPr algn="r"/>
                      <a:r>
                        <a:rPr kumimoji="1" lang="ja-JP" altLang="en-US" sz="1400" dirty="0" smtClean="0">
                          <a:solidFill>
                            <a:schemeClr val="tx1"/>
                          </a:solidFill>
                        </a:rPr>
                        <a:t>３５</a:t>
                      </a:r>
                      <a:endParaRPr kumimoji="1" lang="ja-JP" altLang="en-US" sz="1400" dirty="0">
                        <a:solidFill>
                          <a:schemeClr val="tx1"/>
                        </a:solidFill>
                      </a:endParaRPr>
                    </a:p>
                  </a:txBody>
                  <a:tcPr>
                    <a:solidFill>
                      <a:srgbClr val="FFCCFF"/>
                    </a:solidFill>
                  </a:tcPr>
                </a:tc>
              </a:tr>
              <a:tr h="529583">
                <a:tc gridSpan="5">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a:t>
                      </a:r>
                      <a:r>
                        <a:rPr kumimoji="1" lang="en-US" altLang="ja-JP" sz="1400" dirty="0" smtClean="0">
                          <a:solidFill>
                            <a:schemeClr val="tx1"/>
                          </a:solidFill>
                        </a:rPr>
                        <a:t>H27.3</a:t>
                      </a:r>
                      <a:r>
                        <a:rPr kumimoji="1" lang="ja-JP" altLang="en-US" sz="1400" dirty="0" smtClean="0">
                          <a:solidFill>
                            <a:schemeClr val="tx1"/>
                          </a:solidFill>
                        </a:rPr>
                        <a:t>→</a:t>
                      </a:r>
                      <a:r>
                        <a:rPr kumimoji="1" lang="en-US" altLang="ja-JP" sz="1400" dirty="0" smtClean="0">
                          <a:solidFill>
                            <a:schemeClr val="tx1"/>
                          </a:solidFill>
                        </a:rPr>
                        <a:t>H28.3</a:t>
                      </a:r>
                      <a:r>
                        <a:rPr kumimoji="1" lang="ja-JP" altLang="en-US" sz="1400" dirty="0" smtClean="0">
                          <a:solidFill>
                            <a:schemeClr val="tx1"/>
                          </a:solidFill>
                        </a:rPr>
                        <a:t>　事業所数で</a:t>
                      </a:r>
                      <a:r>
                        <a:rPr kumimoji="1" lang="en-US" altLang="ja-JP" sz="1400" dirty="0" smtClean="0">
                          <a:solidFill>
                            <a:schemeClr val="tx1"/>
                          </a:solidFill>
                        </a:rPr>
                        <a:t>12</a:t>
                      </a:r>
                      <a:r>
                        <a:rPr kumimoji="1" lang="ja-JP" altLang="en-US" sz="1400" dirty="0" smtClean="0">
                          <a:solidFill>
                            <a:schemeClr val="tx1"/>
                          </a:solidFill>
                        </a:rPr>
                        <a:t>ヶ所増加、利用者数で</a:t>
                      </a:r>
                      <a:r>
                        <a:rPr kumimoji="1" lang="en-US" altLang="ja-JP" sz="1400" dirty="0" smtClean="0">
                          <a:solidFill>
                            <a:schemeClr val="tx1"/>
                          </a:solidFill>
                        </a:rPr>
                        <a:t>31</a:t>
                      </a:r>
                      <a:r>
                        <a:rPr kumimoji="1" lang="ja-JP" altLang="en-US" sz="1400" dirty="0" smtClean="0">
                          <a:solidFill>
                            <a:schemeClr val="tx1"/>
                          </a:solidFill>
                        </a:rPr>
                        <a:t>人増加</a:t>
                      </a:r>
                      <a:endParaRPr kumimoji="1" lang="en-US" altLang="ja-JP" sz="1400" dirty="0" smtClean="0">
                        <a:solidFill>
                          <a:schemeClr val="tx1"/>
                        </a:solidFill>
                      </a:endParaRPr>
                    </a:p>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a:t>
                      </a:r>
                      <a:r>
                        <a:rPr kumimoji="1" lang="en-US" altLang="ja-JP" sz="1400" dirty="0" smtClean="0">
                          <a:solidFill>
                            <a:schemeClr val="tx1"/>
                          </a:solidFill>
                        </a:rPr>
                        <a:t>H28.3</a:t>
                      </a:r>
                      <a:r>
                        <a:rPr kumimoji="1" lang="ja-JP" altLang="en-US" sz="1400" dirty="0" smtClean="0">
                          <a:solidFill>
                            <a:schemeClr val="tx1"/>
                          </a:solidFill>
                        </a:rPr>
                        <a:t>事業所数</a:t>
                      </a:r>
                      <a:r>
                        <a:rPr kumimoji="1" lang="en-US" altLang="ja-JP" sz="1400" dirty="0" smtClean="0">
                          <a:solidFill>
                            <a:schemeClr val="tx1"/>
                          </a:solidFill>
                        </a:rPr>
                        <a:t>242</a:t>
                      </a:r>
                      <a:r>
                        <a:rPr kumimoji="1" lang="ja-JP" altLang="en-US" sz="1400" dirty="0" smtClean="0">
                          <a:solidFill>
                            <a:schemeClr val="tx1"/>
                          </a:solidFill>
                        </a:rPr>
                        <a:t>ヶ所、利用者数</a:t>
                      </a:r>
                      <a:r>
                        <a:rPr kumimoji="1" lang="en-US" altLang="ja-JP" sz="1400" dirty="0" smtClean="0">
                          <a:solidFill>
                            <a:schemeClr val="tx1"/>
                          </a:solidFill>
                        </a:rPr>
                        <a:t>3,632</a:t>
                      </a:r>
                      <a:r>
                        <a:rPr kumimoji="1" lang="ja-JP" altLang="en-US" sz="1400" dirty="0" smtClean="0">
                          <a:solidFill>
                            <a:schemeClr val="tx1"/>
                          </a:solidFill>
                        </a:rPr>
                        <a:t>人→全国事業所の</a:t>
                      </a:r>
                      <a:r>
                        <a:rPr kumimoji="1" lang="en-US" altLang="ja-JP" sz="1400" dirty="0" smtClean="0">
                          <a:solidFill>
                            <a:schemeClr val="tx1"/>
                          </a:solidFill>
                        </a:rPr>
                        <a:t>14.5%</a:t>
                      </a:r>
                      <a:r>
                        <a:rPr kumimoji="1" lang="ja-JP" altLang="en-US" sz="1400" dirty="0" smtClean="0">
                          <a:solidFill>
                            <a:schemeClr val="tx1"/>
                          </a:solidFill>
                        </a:rPr>
                        <a:t>を利用、全利用者数の</a:t>
                      </a:r>
                      <a:r>
                        <a:rPr kumimoji="1" lang="en-US" altLang="ja-JP" sz="1400" dirty="0" smtClean="0">
                          <a:solidFill>
                            <a:schemeClr val="tx1"/>
                          </a:solidFill>
                        </a:rPr>
                        <a:t>1.6%</a:t>
                      </a:r>
                    </a:p>
                  </a:txBody>
                  <a:tcPr>
                    <a:noFill/>
                  </a:tcPr>
                </a:tc>
                <a:tc hMerge="1">
                  <a:txBody>
                    <a:bodyPr/>
                    <a:lstStyle/>
                    <a:p>
                      <a:endParaRPr kumimoji="1" lang="ja-JP" altLang="en-US" sz="1400" dirty="0">
                        <a:solidFill>
                          <a:schemeClr val="tx1"/>
                        </a:solidFill>
                      </a:endParaRPr>
                    </a:p>
                  </a:txBody>
                  <a:tcPr>
                    <a:solidFill>
                      <a:schemeClr val="accent5">
                        <a:lumMod val="75000"/>
                      </a:schemeClr>
                    </a:solidFill>
                  </a:tcPr>
                </a:tc>
                <a:tc hMerge="1">
                  <a:txBody>
                    <a:bodyPr/>
                    <a:lstStyle/>
                    <a:p>
                      <a:pPr algn="r"/>
                      <a:endParaRPr kumimoji="1" lang="ja-JP" altLang="en-US" sz="1400" dirty="0">
                        <a:solidFill>
                          <a:schemeClr val="tx1"/>
                        </a:solidFill>
                      </a:endParaRPr>
                    </a:p>
                  </a:txBody>
                  <a:tcPr>
                    <a:solidFill>
                      <a:schemeClr val="accent5">
                        <a:lumMod val="75000"/>
                      </a:schemeClr>
                    </a:solidFill>
                  </a:tcPr>
                </a:tc>
                <a:tc hMerge="1">
                  <a:txBody>
                    <a:bodyPr/>
                    <a:lstStyle/>
                    <a:p>
                      <a:pPr algn="r"/>
                      <a:endParaRPr kumimoji="1" lang="ja-JP" altLang="en-US" sz="1400" dirty="0">
                        <a:solidFill>
                          <a:schemeClr val="tx1"/>
                        </a:solidFill>
                      </a:endParaRPr>
                    </a:p>
                  </a:txBody>
                  <a:tcPr>
                    <a:solidFill>
                      <a:schemeClr val="accent5">
                        <a:lumMod val="75000"/>
                      </a:schemeClr>
                    </a:solidFill>
                  </a:tcPr>
                </a:tc>
                <a:tc hMerge="1">
                  <a:txBody>
                    <a:bodyPr/>
                    <a:lstStyle/>
                    <a:p>
                      <a:pPr algn="r"/>
                      <a:endParaRPr kumimoji="1" lang="ja-JP" altLang="en-US" sz="1400" dirty="0">
                        <a:solidFill>
                          <a:schemeClr val="tx1"/>
                        </a:solidFill>
                      </a:endParaRPr>
                    </a:p>
                  </a:txBody>
                  <a:tcPr>
                    <a:solidFill>
                      <a:schemeClr val="accent5">
                        <a:lumMod val="75000"/>
                      </a:schemeClr>
                    </a:solidFill>
                  </a:tcPr>
                </a:tc>
              </a:tr>
              <a:tr h="337598">
                <a:tc rowSpan="2">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H27.3</a:t>
                      </a:r>
                      <a:r>
                        <a:rPr kumimoji="1" lang="ja-JP" altLang="en-US" sz="1400" dirty="0" smtClean="0">
                          <a:solidFill>
                            <a:schemeClr val="tx1"/>
                          </a:solidFill>
                        </a:rPr>
                        <a:t>地域生活移行個別支援特別加算</a:t>
                      </a:r>
                    </a:p>
                  </a:txBody>
                  <a:tcPr anchor="ct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a:t>
                      </a:r>
                      <a:r>
                        <a:rPr kumimoji="1" lang="en-US" altLang="ja-JP" sz="1400" dirty="0" smtClean="0">
                          <a:solidFill>
                            <a:schemeClr val="tx1"/>
                          </a:solidFill>
                        </a:rPr>
                        <a:t>Ⅰ</a:t>
                      </a:r>
                      <a:r>
                        <a:rPr kumimoji="1" lang="ja-JP" altLang="en-US" sz="1400" dirty="0" smtClean="0">
                          <a:solidFill>
                            <a:schemeClr val="tx1"/>
                          </a:solidFill>
                        </a:rPr>
                        <a:t>）体制整備</a:t>
                      </a:r>
                    </a:p>
                  </a:txBody>
                  <a:tcPr>
                    <a:noFill/>
                  </a:tcPr>
                </a:tc>
                <a:tc rowSpan="2">
                  <a:txBody>
                    <a:bodyPr/>
                    <a:lstStyle/>
                    <a:p>
                      <a:pPr algn="r"/>
                      <a:r>
                        <a:rPr kumimoji="1" lang="en-US" altLang="ja-JP" sz="1400" dirty="0" smtClean="0">
                          <a:solidFill>
                            <a:schemeClr val="tx1"/>
                          </a:solidFill>
                        </a:rPr>
                        <a:t>H27.3</a:t>
                      </a:r>
                      <a:endParaRPr kumimoji="1" lang="ja-JP" altLang="en-US" sz="1400" dirty="0">
                        <a:solidFill>
                          <a:schemeClr val="tx1"/>
                        </a:solidFill>
                      </a:endParaRPr>
                    </a:p>
                  </a:txBody>
                  <a:tcPr anchor="ctr">
                    <a:solidFill>
                      <a:srgbClr val="FFFFCC"/>
                    </a:solidFill>
                  </a:tcPr>
                </a:tc>
                <a:tc>
                  <a:txBody>
                    <a:bodyPr/>
                    <a:lstStyle/>
                    <a:p>
                      <a:pPr algn="r"/>
                      <a:r>
                        <a:rPr kumimoji="1" lang="ja-JP" altLang="en-US" sz="1400" dirty="0" smtClean="0">
                          <a:solidFill>
                            <a:schemeClr val="tx1"/>
                          </a:solidFill>
                        </a:rPr>
                        <a:t>４，０１１</a:t>
                      </a:r>
                      <a:endParaRPr kumimoji="1" lang="ja-JP" altLang="en-US" sz="1400" dirty="0">
                        <a:solidFill>
                          <a:schemeClr val="tx1"/>
                        </a:solidFill>
                      </a:endParaRPr>
                    </a:p>
                  </a:txBody>
                  <a:tcPr>
                    <a:solidFill>
                      <a:srgbClr val="FFFFCC"/>
                    </a:solidFill>
                  </a:tcPr>
                </a:tc>
                <a:tc>
                  <a:txBody>
                    <a:bodyPr/>
                    <a:lstStyle/>
                    <a:p>
                      <a:pPr algn="r"/>
                      <a:r>
                        <a:rPr kumimoji="1" lang="ja-JP" altLang="en-US" sz="1400" dirty="0" smtClean="0">
                          <a:solidFill>
                            <a:schemeClr val="tx1"/>
                          </a:solidFill>
                        </a:rPr>
                        <a:t>６２</a:t>
                      </a:r>
                      <a:endParaRPr kumimoji="1" lang="ja-JP" altLang="en-US" sz="1400" dirty="0">
                        <a:solidFill>
                          <a:schemeClr val="tx1"/>
                        </a:solidFill>
                      </a:endParaRPr>
                    </a:p>
                  </a:txBody>
                  <a:tcPr>
                    <a:solidFill>
                      <a:srgbClr val="FFFFCC"/>
                    </a:solidFill>
                  </a:tcPr>
                </a:tc>
              </a:tr>
              <a:tr h="332218">
                <a:tc vMerge="1">
                  <a:txBody>
                    <a:bodyPr/>
                    <a:lstStyle/>
                    <a:p>
                      <a:endParaRPr kumimoji="1" lang="ja-JP" altLang="en-US" sz="1400" dirty="0">
                        <a:solidFill>
                          <a:schemeClr val="tx1"/>
                        </a:solidFill>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a:t>
                      </a:r>
                      <a:r>
                        <a:rPr kumimoji="1" lang="en-US" altLang="ja-JP" sz="1400" dirty="0" smtClean="0">
                          <a:solidFill>
                            <a:schemeClr val="tx1"/>
                          </a:solidFill>
                        </a:rPr>
                        <a:t>Ⅱ</a:t>
                      </a:r>
                      <a:r>
                        <a:rPr kumimoji="1" lang="ja-JP" altLang="en-US" sz="1400" dirty="0" smtClean="0">
                          <a:solidFill>
                            <a:schemeClr val="tx1"/>
                          </a:solidFill>
                        </a:rPr>
                        <a:t>）利用</a:t>
                      </a:r>
                      <a:endParaRPr kumimoji="1" lang="ja-JP" altLang="en-US" sz="1400" dirty="0">
                        <a:solidFill>
                          <a:schemeClr val="tx1"/>
                        </a:solidFill>
                      </a:endParaRPr>
                    </a:p>
                  </a:txBody>
                  <a:tcPr/>
                </a:tc>
                <a:tc vMerge="1">
                  <a:txBody>
                    <a:bodyPr/>
                    <a:lstStyle/>
                    <a:p>
                      <a:pPr algn="r"/>
                      <a:endParaRPr kumimoji="1" lang="ja-JP" altLang="en-US" sz="1400" dirty="0">
                        <a:solidFill>
                          <a:schemeClr val="tx1"/>
                        </a:solidFill>
                      </a:endParaRPr>
                    </a:p>
                  </a:txBody>
                  <a:tcPr>
                    <a:solidFill>
                      <a:srgbClr val="FFFF00">
                        <a:alpha val="20000"/>
                      </a:srgbClr>
                    </a:solidFill>
                  </a:tcPr>
                </a:tc>
                <a:tc>
                  <a:txBody>
                    <a:bodyPr/>
                    <a:lstStyle/>
                    <a:p>
                      <a:pPr algn="r"/>
                      <a:r>
                        <a:rPr kumimoji="1" lang="ja-JP" altLang="en-US" sz="1400" dirty="0" smtClean="0">
                          <a:solidFill>
                            <a:schemeClr val="tx1"/>
                          </a:solidFill>
                        </a:rPr>
                        <a:t>４５</a:t>
                      </a:r>
                      <a:endParaRPr kumimoji="1" lang="ja-JP" altLang="en-US" sz="1400" dirty="0">
                        <a:solidFill>
                          <a:schemeClr val="tx1"/>
                        </a:solidFill>
                      </a:endParaRPr>
                    </a:p>
                  </a:txBody>
                  <a:tcPr>
                    <a:solidFill>
                      <a:srgbClr val="FFFF00">
                        <a:alpha val="20000"/>
                      </a:srgbClr>
                    </a:solidFill>
                  </a:tcPr>
                </a:tc>
                <a:tc>
                  <a:txBody>
                    <a:bodyPr/>
                    <a:lstStyle/>
                    <a:p>
                      <a:pPr algn="r"/>
                      <a:r>
                        <a:rPr kumimoji="1" lang="ja-JP" altLang="en-US" sz="1400" dirty="0" smtClean="0">
                          <a:solidFill>
                            <a:schemeClr val="tx1"/>
                          </a:solidFill>
                        </a:rPr>
                        <a:t>２６</a:t>
                      </a:r>
                      <a:endParaRPr kumimoji="1" lang="ja-JP" altLang="en-US" sz="1400" dirty="0">
                        <a:solidFill>
                          <a:schemeClr val="tx1"/>
                        </a:solidFill>
                      </a:endParaRPr>
                    </a:p>
                  </a:txBody>
                  <a:tcPr>
                    <a:solidFill>
                      <a:srgbClr val="FFFF00">
                        <a:alpha val="20000"/>
                      </a:srgbClr>
                    </a:solidFill>
                  </a:tcPr>
                </a:tc>
              </a:tr>
              <a:tr h="332218">
                <a:tc rowSpan="2">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H28.3</a:t>
                      </a:r>
                      <a:r>
                        <a:rPr kumimoji="1" lang="ja-JP" altLang="en-US" sz="1400" dirty="0" smtClean="0">
                          <a:solidFill>
                            <a:schemeClr val="tx1"/>
                          </a:solidFill>
                        </a:rPr>
                        <a:t>地域生活移行個別支援特別加算</a:t>
                      </a:r>
                    </a:p>
                  </a:txBody>
                  <a:tcPr anchor="ct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a:t>
                      </a:r>
                      <a:r>
                        <a:rPr kumimoji="1" lang="en-US" altLang="ja-JP" sz="1400" dirty="0" smtClean="0">
                          <a:solidFill>
                            <a:schemeClr val="tx1"/>
                          </a:solidFill>
                        </a:rPr>
                        <a:t>Ⅰ</a:t>
                      </a:r>
                      <a:r>
                        <a:rPr kumimoji="1" lang="ja-JP" altLang="en-US" sz="1400" dirty="0" smtClean="0">
                          <a:solidFill>
                            <a:schemeClr val="tx1"/>
                          </a:solidFill>
                        </a:rPr>
                        <a:t>）体制整備</a:t>
                      </a:r>
                      <a:endParaRPr kumimoji="1" lang="ja-JP" altLang="en-US" sz="1400" dirty="0">
                        <a:solidFill>
                          <a:schemeClr val="tx1"/>
                        </a:solidFill>
                      </a:endParaRPr>
                    </a:p>
                  </a:txBody>
                  <a:tcPr>
                    <a:noFill/>
                  </a:tcPr>
                </a:tc>
                <a:tc rowSpan="2">
                  <a:txBody>
                    <a:bodyPr/>
                    <a:lstStyle/>
                    <a:p>
                      <a:pPr algn="r"/>
                      <a:r>
                        <a:rPr kumimoji="1" lang="en-US" altLang="ja-JP" sz="1400" dirty="0" smtClean="0">
                          <a:solidFill>
                            <a:schemeClr val="tx1"/>
                          </a:solidFill>
                        </a:rPr>
                        <a:t>H28.3</a:t>
                      </a:r>
                      <a:endParaRPr kumimoji="1" lang="ja-JP" altLang="en-US" sz="1400" dirty="0">
                        <a:solidFill>
                          <a:schemeClr val="tx1"/>
                        </a:solidFill>
                      </a:endParaRPr>
                    </a:p>
                  </a:txBody>
                  <a:tcPr anchor="ctr">
                    <a:solidFill>
                      <a:srgbClr val="FFCCFF"/>
                    </a:solidFill>
                  </a:tcPr>
                </a:tc>
                <a:tc>
                  <a:txBody>
                    <a:bodyPr/>
                    <a:lstStyle/>
                    <a:p>
                      <a:pPr algn="r"/>
                      <a:r>
                        <a:rPr kumimoji="1" lang="ja-JP" altLang="en-US" sz="1400" dirty="0" smtClean="0">
                          <a:solidFill>
                            <a:schemeClr val="tx1"/>
                          </a:solidFill>
                        </a:rPr>
                        <a:t>４，４０８</a:t>
                      </a:r>
                      <a:endParaRPr kumimoji="1" lang="ja-JP" altLang="en-US" sz="1400" dirty="0">
                        <a:solidFill>
                          <a:schemeClr val="tx1"/>
                        </a:solidFill>
                      </a:endParaRPr>
                    </a:p>
                  </a:txBody>
                  <a:tcPr>
                    <a:solidFill>
                      <a:srgbClr val="FFCCFF"/>
                    </a:solidFill>
                  </a:tcPr>
                </a:tc>
                <a:tc>
                  <a:txBody>
                    <a:bodyPr/>
                    <a:lstStyle/>
                    <a:p>
                      <a:pPr algn="r"/>
                      <a:r>
                        <a:rPr kumimoji="1" lang="ja-JP" altLang="en-US" sz="1400" dirty="0" smtClean="0">
                          <a:solidFill>
                            <a:schemeClr val="tx1"/>
                          </a:solidFill>
                        </a:rPr>
                        <a:t>６８</a:t>
                      </a:r>
                      <a:endParaRPr kumimoji="1" lang="ja-JP" altLang="en-US" sz="1400" dirty="0">
                        <a:solidFill>
                          <a:schemeClr val="tx1"/>
                        </a:solidFill>
                      </a:endParaRPr>
                    </a:p>
                  </a:txBody>
                  <a:tcPr>
                    <a:solidFill>
                      <a:srgbClr val="FFCCFF"/>
                    </a:solidFill>
                  </a:tcPr>
                </a:tc>
              </a:tr>
              <a:tr h="332218">
                <a:tc vMerge="1">
                  <a:txBody>
                    <a:bodyPr/>
                    <a:lstStyle/>
                    <a:p>
                      <a:endParaRPr kumimoji="1" lang="ja-JP" altLang="en-US" sz="1400" dirty="0">
                        <a:solidFill>
                          <a:schemeClr val="tx1"/>
                        </a:solidFill>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a:t>
                      </a:r>
                      <a:r>
                        <a:rPr kumimoji="1" lang="en-US" altLang="ja-JP" sz="1400" dirty="0" smtClean="0">
                          <a:solidFill>
                            <a:schemeClr val="tx1"/>
                          </a:solidFill>
                        </a:rPr>
                        <a:t>Ⅱ</a:t>
                      </a:r>
                      <a:r>
                        <a:rPr kumimoji="1" lang="ja-JP" altLang="en-US" sz="1400" dirty="0" smtClean="0">
                          <a:solidFill>
                            <a:schemeClr val="tx1"/>
                          </a:solidFill>
                        </a:rPr>
                        <a:t>）利用</a:t>
                      </a:r>
                      <a:endParaRPr kumimoji="1" lang="ja-JP" altLang="en-US" sz="1400" dirty="0">
                        <a:solidFill>
                          <a:schemeClr val="tx1"/>
                        </a:solidFill>
                      </a:endParaRPr>
                    </a:p>
                  </a:txBody>
                  <a:tcPr/>
                </a:tc>
                <a:tc vMerge="1">
                  <a:txBody>
                    <a:bodyPr/>
                    <a:lstStyle/>
                    <a:p>
                      <a:pPr algn="r"/>
                      <a:endParaRPr kumimoji="1" lang="ja-JP" altLang="en-US" sz="1400" dirty="0">
                        <a:solidFill>
                          <a:schemeClr val="tx1"/>
                        </a:solidFill>
                      </a:endParaRPr>
                    </a:p>
                  </a:txBody>
                  <a:tcPr>
                    <a:solidFill>
                      <a:srgbClr val="FFCCFF"/>
                    </a:solidFill>
                  </a:tcPr>
                </a:tc>
                <a:tc>
                  <a:txBody>
                    <a:bodyPr/>
                    <a:lstStyle/>
                    <a:p>
                      <a:pPr algn="r"/>
                      <a:r>
                        <a:rPr kumimoji="1" lang="ja-JP" altLang="en-US" sz="1400" dirty="0" smtClean="0">
                          <a:solidFill>
                            <a:schemeClr val="tx1"/>
                          </a:solidFill>
                        </a:rPr>
                        <a:t>５５</a:t>
                      </a:r>
                      <a:endParaRPr kumimoji="1" lang="ja-JP" altLang="en-US" sz="1400" dirty="0">
                        <a:solidFill>
                          <a:schemeClr val="tx1"/>
                        </a:solidFill>
                      </a:endParaRPr>
                    </a:p>
                  </a:txBody>
                  <a:tcPr>
                    <a:solidFill>
                      <a:srgbClr val="FFCCFF"/>
                    </a:solidFill>
                  </a:tcPr>
                </a:tc>
                <a:tc>
                  <a:txBody>
                    <a:bodyPr/>
                    <a:lstStyle/>
                    <a:p>
                      <a:pPr algn="r"/>
                      <a:r>
                        <a:rPr kumimoji="1" lang="ja-JP" altLang="en-US" sz="1400" dirty="0" smtClean="0">
                          <a:solidFill>
                            <a:schemeClr val="tx1"/>
                          </a:solidFill>
                        </a:rPr>
                        <a:t>３１</a:t>
                      </a:r>
                      <a:endParaRPr kumimoji="1" lang="ja-JP" altLang="en-US" sz="1400" dirty="0">
                        <a:solidFill>
                          <a:schemeClr val="tx1"/>
                        </a:solidFill>
                      </a:endParaRPr>
                    </a:p>
                  </a:txBody>
                  <a:tcPr>
                    <a:solidFill>
                      <a:srgbClr val="FFCCFF"/>
                    </a:solidFill>
                  </a:tcPr>
                </a:tc>
              </a:tr>
              <a:tr h="565192">
                <a:tc gridSpan="5">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a:t>
                      </a:r>
                      <a:r>
                        <a:rPr kumimoji="1" lang="en-US" altLang="ja-JP" sz="1400" dirty="0" smtClean="0">
                          <a:solidFill>
                            <a:schemeClr val="tx1"/>
                          </a:solidFill>
                        </a:rPr>
                        <a:t>H27.3</a:t>
                      </a:r>
                      <a:r>
                        <a:rPr kumimoji="1" lang="ja-JP" altLang="en-US" sz="1400" dirty="0" smtClean="0">
                          <a:solidFill>
                            <a:schemeClr val="tx1"/>
                          </a:solidFill>
                        </a:rPr>
                        <a:t>→</a:t>
                      </a:r>
                      <a:r>
                        <a:rPr kumimoji="1" lang="en-US" altLang="ja-JP" sz="1400" dirty="0" smtClean="0">
                          <a:solidFill>
                            <a:schemeClr val="tx1"/>
                          </a:solidFill>
                        </a:rPr>
                        <a:t>H28.3</a:t>
                      </a:r>
                      <a:r>
                        <a:rPr kumimoji="1" lang="ja-JP" altLang="en-US" sz="1400" dirty="0" smtClean="0">
                          <a:solidFill>
                            <a:schemeClr val="tx1"/>
                          </a:solidFill>
                        </a:rPr>
                        <a:t>　体制整備事業所数は</a:t>
                      </a:r>
                      <a:r>
                        <a:rPr kumimoji="1" lang="en-US" altLang="ja-JP" sz="1400" dirty="0" smtClean="0">
                          <a:solidFill>
                            <a:schemeClr val="tx1"/>
                          </a:solidFill>
                        </a:rPr>
                        <a:t>6</a:t>
                      </a:r>
                      <a:r>
                        <a:rPr kumimoji="1" lang="ja-JP" altLang="en-US" sz="1400" dirty="0" smtClean="0">
                          <a:solidFill>
                            <a:schemeClr val="tx1"/>
                          </a:solidFill>
                        </a:rPr>
                        <a:t>ヶ所増加、実際利用している施設は</a:t>
                      </a:r>
                      <a:r>
                        <a:rPr kumimoji="1" lang="en-US" altLang="ja-JP" sz="1400" dirty="0" smtClean="0">
                          <a:solidFill>
                            <a:schemeClr val="tx1"/>
                          </a:solidFill>
                        </a:rPr>
                        <a:t>5</a:t>
                      </a:r>
                      <a:r>
                        <a:rPr kumimoji="1" lang="ja-JP" altLang="en-US" sz="1400" dirty="0" smtClean="0">
                          <a:solidFill>
                            <a:schemeClr val="tx1"/>
                          </a:solidFill>
                        </a:rPr>
                        <a:t>ヶ所増加、利用者数で</a:t>
                      </a:r>
                      <a:r>
                        <a:rPr kumimoji="1" lang="en-US" altLang="ja-JP" sz="1400" dirty="0" smtClean="0">
                          <a:solidFill>
                            <a:schemeClr val="tx1"/>
                          </a:solidFill>
                        </a:rPr>
                        <a:t>10</a:t>
                      </a:r>
                      <a:r>
                        <a:rPr kumimoji="1" lang="ja-JP" altLang="en-US" sz="1400" dirty="0" smtClean="0">
                          <a:solidFill>
                            <a:schemeClr val="tx1"/>
                          </a:solidFill>
                        </a:rPr>
                        <a:t>人増加</a:t>
                      </a:r>
                      <a:endParaRPr kumimoji="1" lang="en-US" altLang="ja-JP" sz="1400" dirty="0" smtClean="0">
                        <a:solidFill>
                          <a:schemeClr val="tx1"/>
                        </a:solidFill>
                      </a:endParaRPr>
                    </a:p>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a:t>
                      </a:r>
                      <a:r>
                        <a:rPr kumimoji="1" lang="en-US" altLang="ja-JP" sz="1400" dirty="0" smtClean="0">
                          <a:solidFill>
                            <a:schemeClr val="tx1"/>
                          </a:solidFill>
                        </a:rPr>
                        <a:t>H28.3</a:t>
                      </a:r>
                      <a:r>
                        <a:rPr kumimoji="1" lang="ja-JP" altLang="en-US" sz="1400" dirty="0" smtClean="0">
                          <a:solidFill>
                            <a:schemeClr val="tx1"/>
                          </a:solidFill>
                        </a:rPr>
                        <a:t>事業所数</a:t>
                      </a:r>
                      <a:r>
                        <a:rPr kumimoji="1" lang="en-US" altLang="ja-JP" sz="1400" dirty="0" smtClean="0">
                          <a:solidFill>
                            <a:schemeClr val="tx1"/>
                          </a:solidFill>
                        </a:rPr>
                        <a:t>2,617</a:t>
                      </a:r>
                      <a:r>
                        <a:rPr kumimoji="1" lang="ja-JP" altLang="en-US" sz="1400" dirty="0" smtClean="0">
                          <a:solidFill>
                            <a:schemeClr val="tx1"/>
                          </a:solidFill>
                        </a:rPr>
                        <a:t>ヶ所、利用者数</a:t>
                      </a:r>
                      <a:r>
                        <a:rPr kumimoji="1" lang="en-US" altLang="ja-JP" sz="1400" dirty="0" smtClean="0">
                          <a:solidFill>
                            <a:schemeClr val="tx1"/>
                          </a:solidFill>
                        </a:rPr>
                        <a:t>131,565</a:t>
                      </a:r>
                      <a:r>
                        <a:rPr kumimoji="1" lang="ja-JP" altLang="en-US" sz="1400" dirty="0" smtClean="0">
                          <a:solidFill>
                            <a:schemeClr val="tx1"/>
                          </a:solidFill>
                        </a:rPr>
                        <a:t>人→全国事業所の</a:t>
                      </a:r>
                      <a:r>
                        <a:rPr kumimoji="1" lang="en-US" altLang="ja-JP" sz="1400" dirty="0" smtClean="0">
                          <a:solidFill>
                            <a:schemeClr val="tx1"/>
                          </a:solidFill>
                        </a:rPr>
                        <a:t>3.8%</a:t>
                      </a:r>
                      <a:r>
                        <a:rPr kumimoji="1" lang="ja-JP" altLang="en-US" sz="1400" dirty="0" smtClean="0">
                          <a:solidFill>
                            <a:schemeClr val="tx1"/>
                          </a:solidFill>
                        </a:rPr>
                        <a:t>を利用、全利用者数の</a:t>
                      </a:r>
                      <a:r>
                        <a:rPr kumimoji="1" lang="en-US" altLang="ja-JP" sz="1400" dirty="0" smtClean="0">
                          <a:solidFill>
                            <a:schemeClr val="tx1"/>
                          </a:solidFill>
                        </a:rPr>
                        <a:t>3.4%</a:t>
                      </a:r>
                      <a:endParaRPr kumimoji="1" lang="ja-JP" altLang="en-US" sz="1400" dirty="0">
                        <a:solidFill>
                          <a:schemeClr val="tx1"/>
                        </a:solidFill>
                      </a:endParaRPr>
                    </a:p>
                  </a:txBody>
                  <a:tcPr>
                    <a:noFill/>
                  </a:tcPr>
                </a:tc>
                <a:tc hMerge="1">
                  <a:txBody>
                    <a:bodyPr/>
                    <a:lstStyle/>
                    <a:p>
                      <a:endParaRPr kumimoji="1" lang="ja-JP" altLang="en-US" sz="1400" dirty="0">
                        <a:solidFill>
                          <a:schemeClr val="tx1"/>
                        </a:solidFill>
                      </a:endParaRPr>
                    </a:p>
                  </a:txBody>
                  <a:tcPr/>
                </a:tc>
                <a:tc hMerge="1">
                  <a:txBody>
                    <a:bodyPr/>
                    <a:lstStyle/>
                    <a:p>
                      <a:pPr algn="r"/>
                      <a:endParaRPr kumimoji="1" lang="ja-JP" altLang="en-US" sz="1400" dirty="0">
                        <a:solidFill>
                          <a:schemeClr val="tx1"/>
                        </a:solidFill>
                      </a:endParaRPr>
                    </a:p>
                  </a:txBody>
                  <a:tcPr/>
                </a:tc>
                <a:tc hMerge="1">
                  <a:txBody>
                    <a:bodyPr/>
                    <a:lstStyle/>
                    <a:p>
                      <a:pPr algn="r"/>
                      <a:endParaRPr kumimoji="1" lang="ja-JP" altLang="en-US" sz="1400" dirty="0">
                        <a:solidFill>
                          <a:schemeClr val="tx1"/>
                        </a:solidFill>
                      </a:endParaRPr>
                    </a:p>
                  </a:txBody>
                  <a:tcPr/>
                </a:tc>
                <a:tc hMerge="1">
                  <a:txBody>
                    <a:bodyPr/>
                    <a:lstStyle/>
                    <a:p>
                      <a:pPr algn="r"/>
                      <a:endParaRPr kumimoji="1" lang="ja-JP" altLang="en-US" sz="1400" dirty="0">
                        <a:solidFill>
                          <a:schemeClr val="tx1"/>
                        </a:solidFill>
                      </a:endParaRPr>
                    </a:p>
                  </a:txBody>
                  <a:tcPr/>
                </a:tc>
              </a:tr>
            </a:tbl>
          </a:graphicData>
        </a:graphic>
      </p:graphicFrame>
      <p:sp>
        <p:nvSpPr>
          <p:cNvPr id="6" name="正方形/長方形 5"/>
          <p:cNvSpPr/>
          <p:nvPr/>
        </p:nvSpPr>
        <p:spPr>
          <a:xfrm>
            <a:off x="6537187" y="6525344"/>
            <a:ext cx="2952328"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smtClean="0">
                <a:solidFill>
                  <a:srgbClr val="000000"/>
                </a:solidFill>
              </a:rPr>
              <a:t>（国保連</a:t>
            </a:r>
            <a:r>
              <a:rPr lang="en-US" altLang="ja-JP" sz="1200" dirty="0" smtClean="0">
                <a:solidFill>
                  <a:srgbClr val="000000"/>
                </a:solidFill>
              </a:rPr>
              <a:t>H27.3</a:t>
            </a:r>
            <a:r>
              <a:rPr lang="ja-JP" altLang="en-US" sz="1200" dirty="0" smtClean="0">
                <a:solidFill>
                  <a:srgbClr val="000000"/>
                </a:solidFill>
              </a:rPr>
              <a:t>実績・</a:t>
            </a:r>
            <a:r>
              <a:rPr lang="en-US" altLang="ja-JP" sz="1200" dirty="0" smtClean="0">
                <a:solidFill>
                  <a:srgbClr val="000000"/>
                </a:solidFill>
              </a:rPr>
              <a:t>H28.3</a:t>
            </a:r>
            <a:r>
              <a:rPr lang="ja-JP" altLang="en-US" sz="1200" dirty="0" smtClean="0">
                <a:solidFill>
                  <a:srgbClr val="000000"/>
                </a:solidFill>
              </a:rPr>
              <a:t>実績より）</a:t>
            </a:r>
            <a:endParaRPr lang="ja-JP" altLang="en-US" sz="1200" dirty="0">
              <a:solidFill>
                <a:srgbClr val="000000"/>
              </a:solidFill>
            </a:endParaRPr>
          </a:p>
        </p:txBody>
      </p:sp>
      <p:cxnSp>
        <p:nvCxnSpPr>
          <p:cNvPr id="8" name="直線コネクタ 7"/>
          <p:cNvCxnSpPr/>
          <p:nvPr/>
        </p:nvCxnSpPr>
        <p:spPr>
          <a:xfrm>
            <a:off x="128465" y="3429000"/>
            <a:ext cx="964907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28465" y="4653136"/>
            <a:ext cx="964907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28465" y="6525344"/>
            <a:ext cx="964907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28465" y="908720"/>
            <a:ext cx="964907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28465" y="548680"/>
            <a:ext cx="964907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118</a:t>
            </a:fld>
            <a:endParaRPr lang="en-US" altLang="ja-JP" dirty="0">
              <a:solidFill>
                <a:srgbClr val="000000"/>
              </a:solidFill>
            </a:endParaRPr>
          </a:p>
        </p:txBody>
      </p:sp>
    </p:spTree>
    <p:extLst>
      <p:ext uri="{BB962C8B-B14F-4D97-AF65-F5344CB8AC3E}">
        <p14:creationId xmlns:p14="http://schemas.microsoft.com/office/powerpoint/2010/main" val="90970042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descr="C:\Users\HASYM\Desktop\図1.png"/>
          <p:cNvPicPr>
            <a:picLocks noChangeAspect="1" noChangeArrowheads="1"/>
          </p:cNvPicPr>
          <p:nvPr/>
        </p:nvPicPr>
        <p:blipFill>
          <a:blip r:embed="rId3" cstate="print"/>
          <a:srcRect/>
          <a:stretch>
            <a:fillRect/>
          </a:stretch>
        </p:blipFill>
        <p:spPr bwMode="auto">
          <a:xfrm>
            <a:off x="5499679" y="3325632"/>
            <a:ext cx="2132542" cy="2673329"/>
          </a:xfrm>
          <a:prstGeom prst="rect">
            <a:avLst/>
          </a:prstGeom>
          <a:noFill/>
        </p:spPr>
      </p:pic>
      <p:sp>
        <p:nvSpPr>
          <p:cNvPr id="54" name="右矢印 53"/>
          <p:cNvSpPr/>
          <p:nvPr/>
        </p:nvSpPr>
        <p:spPr>
          <a:xfrm>
            <a:off x="4953623" y="4245161"/>
            <a:ext cx="1367771" cy="407987"/>
          </a:xfrm>
          <a:prstGeom prst="rightArrow">
            <a:avLst>
              <a:gd name="adj1" fmla="val 44179"/>
              <a:gd name="adj2" fmla="val 47089"/>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00" b="1" dirty="0" smtClean="0">
                <a:solidFill>
                  <a:prstClr val="black"/>
                </a:solidFill>
              </a:rPr>
              <a:t>⑤ </a:t>
            </a:r>
            <a:r>
              <a:rPr lang="ja-JP" altLang="en-US" sz="1100" dirty="0" smtClean="0">
                <a:solidFill>
                  <a:prstClr val="black"/>
                </a:solidFill>
              </a:rPr>
              <a:t>調整</a:t>
            </a:r>
            <a:r>
              <a:rPr lang="ja-JP" altLang="en-US" sz="1100" dirty="0">
                <a:solidFill>
                  <a:prstClr val="black"/>
                </a:solidFill>
              </a:rPr>
              <a:t>依頼</a:t>
            </a:r>
          </a:p>
        </p:txBody>
      </p:sp>
      <p:sp>
        <p:nvSpPr>
          <p:cNvPr id="55" name="下矢印 54"/>
          <p:cNvSpPr/>
          <p:nvPr/>
        </p:nvSpPr>
        <p:spPr>
          <a:xfrm rot="5400000">
            <a:off x="5358664" y="4098079"/>
            <a:ext cx="360040" cy="1326147"/>
          </a:xfrm>
          <a:prstGeom prst="downArrow">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ja-JP" altLang="en-US" sz="1100" b="1" dirty="0" smtClean="0">
                <a:solidFill>
                  <a:prstClr val="black"/>
                </a:solidFill>
              </a:rPr>
              <a:t>⑥</a:t>
            </a:r>
            <a:r>
              <a:rPr lang="ja-JP" altLang="en-US" sz="1100" dirty="0" smtClean="0">
                <a:solidFill>
                  <a:prstClr val="black"/>
                </a:solidFill>
              </a:rPr>
              <a:t>連絡・調整</a:t>
            </a:r>
            <a:endParaRPr lang="ja-JP" altLang="en-US" sz="1100" dirty="0">
              <a:solidFill>
                <a:prstClr val="black"/>
              </a:solidFill>
            </a:endParaRPr>
          </a:p>
        </p:txBody>
      </p:sp>
      <p:sp>
        <p:nvSpPr>
          <p:cNvPr id="48" name="角丸四角形吹き出し 47"/>
          <p:cNvSpPr/>
          <p:nvPr/>
        </p:nvSpPr>
        <p:spPr>
          <a:xfrm>
            <a:off x="4535671" y="3683124"/>
            <a:ext cx="2106234" cy="465956"/>
          </a:xfrm>
          <a:prstGeom prst="wedgeRoundRectCallout">
            <a:avLst>
              <a:gd name="adj1" fmla="val 1152"/>
              <a:gd name="adj2" fmla="val 97355"/>
              <a:gd name="adj3" fmla="val 16667"/>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fontAlgn="auto">
              <a:spcBef>
                <a:spcPts val="0"/>
              </a:spcBef>
              <a:spcAft>
                <a:spcPts val="0"/>
              </a:spcAft>
            </a:pPr>
            <a:r>
              <a:rPr lang="ja-JP" altLang="en-US" sz="1000" dirty="0" smtClean="0">
                <a:solidFill>
                  <a:prstClr val="black"/>
                </a:solidFill>
              </a:rPr>
              <a:t>退所予定者が帰住を希望する</a:t>
            </a:r>
            <a:endParaRPr lang="en-US" altLang="ja-JP" sz="1000" dirty="0" smtClean="0">
              <a:solidFill>
                <a:prstClr val="black"/>
              </a:solidFill>
            </a:endParaRPr>
          </a:p>
          <a:p>
            <a:pPr fontAlgn="auto">
              <a:spcBef>
                <a:spcPts val="0"/>
              </a:spcBef>
              <a:spcAft>
                <a:spcPts val="0"/>
              </a:spcAft>
            </a:pPr>
            <a:r>
              <a:rPr lang="ja-JP" altLang="en-US" sz="1000" dirty="0" smtClean="0">
                <a:solidFill>
                  <a:prstClr val="black"/>
                </a:solidFill>
              </a:rPr>
              <a:t>都道府県のセンターに調整連絡</a:t>
            </a:r>
            <a:endParaRPr lang="en-US" altLang="ja-JP" sz="1000" dirty="0" smtClean="0">
              <a:solidFill>
                <a:prstClr val="black"/>
              </a:solidFill>
            </a:endParaRPr>
          </a:p>
        </p:txBody>
      </p:sp>
      <p:sp>
        <p:nvSpPr>
          <p:cNvPr id="75" name="下カーブ矢印 74"/>
          <p:cNvSpPr/>
          <p:nvPr/>
        </p:nvSpPr>
        <p:spPr>
          <a:xfrm rot="6546545">
            <a:off x="6740749" y="4086633"/>
            <a:ext cx="1080586" cy="445862"/>
          </a:xfrm>
          <a:prstGeom prst="curvedDownArrow">
            <a:avLst>
              <a:gd name="adj1" fmla="val 0"/>
              <a:gd name="adj2" fmla="val 30980"/>
              <a:gd name="adj3" fmla="val 184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42" name="角丸四角形 41"/>
          <p:cNvSpPr/>
          <p:nvPr/>
        </p:nvSpPr>
        <p:spPr>
          <a:xfrm>
            <a:off x="38461" y="836712"/>
            <a:ext cx="9830328" cy="1544974"/>
          </a:xfrm>
          <a:prstGeom prst="roundRect">
            <a:avLst>
              <a:gd name="adj" fmla="val 6869"/>
            </a:avLst>
          </a:prstGeom>
          <a:noFill/>
        </p:spPr>
        <p:style>
          <a:lnRef idx="2">
            <a:schemeClr val="accent1"/>
          </a:lnRef>
          <a:fillRef idx="1">
            <a:schemeClr val="lt1"/>
          </a:fillRef>
          <a:effectRef idx="0">
            <a:schemeClr val="accent1"/>
          </a:effectRef>
          <a:fontRef idx="minor">
            <a:schemeClr val="dk1"/>
          </a:fontRef>
        </p:style>
        <p:txBody>
          <a:bodyPr lIns="85533" tIns="42766" rIns="85533" bIns="42766" rtlCol="0" anchor="ctr" anchorCtr="0"/>
          <a:lstStyle/>
          <a:p>
            <a:pPr marL="320749" indent="-320749" fontAlgn="auto">
              <a:spcBef>
                <a:spcPts val="0"/>
              </a:spcBef>
              <a:spcAft>
                <a:spcPts val="0"/>
              </a:spcAft>
              <a:buFont typeface="MS Mincho" pitchFamily="17" charset="-128"/>
              <a:buChar char="○"/>
              <a:defRPr/>
            </a:pPr>
            <a:r>
              <a:rPr lang="ja-JP" altLang="en-US" sz="1400" dirty="0" smtClean="0">
                <a:solidFill>
                  <a:prstClr val="black"/>
                </a:solidFill>
              </a:rPr>
              <a:t>　平成</a:t>
            </a:r>
            <a:r>
              <a:rPr lang="en-US" altLang="ja-JP" sz="1400" dirty="0" smtClean="0">
                <a:solidFill>
                  <a:prstClr val="black"/>
                </a:solidFill>
              </a:rPr>
              <a:t>21</a:t>
            </a:r>
            <a:r>
              <a:rPr lang="ja-JP" altLang="en-US" sz="1400" dirty="0" smtClean="0">
                <a:solidFill>
                  <a:prstClr val="black"/>
                </a:solidFill>
              </a:rPr>
              <a:t>年度より、高齢又は障害により支援を必要とする矯正施設退所者に対して、</a:t>
            </a:r>
            <a:r>
              <a:rPr lang="ja-JP" altLang="en-US" sz="1400" b="1" u="sng" dirty="0" smtClean="0">
                <a:solidFill>
                  <a:srgbClr val="4F81BD"/>
                </a:solidFill>
              </a:rPr>
              <a:t>保護観察所と協働し退所後直ちに福祉サービス等につなげる「地域生活定着支援センター」</a:t>
            </a:r>
            <a:r>
              <a:rPr lang="ja-JP" altLang="en-US" sz="1400" dirty="0" smtClean="0">
                <a:solidFill>
                  <a:prstClr val="black"/>
                </a:solidFill>
              </a:rPr>
              <a:t>の整備を実施。</a:t>
            </a:r>
            <a:endParaRPr lang="en-US" altLang="ja-JP" sz="1400" dirty="0" smtClean="0">
              <a:solidFill>
                <a:prstClr val="black"/>
              </a:solidFill>
            </a:endParaRPr>
          </a:p>
          <a:p>
            <a:pPr marL="320749" indent="-320749" fontAlgn="auto">
              <a:spcBef>
                <a:spcPts val="0"/>
              </a:spcBef>
              <a:spcAft>
                <a:spcPts val="0"/>
              </a:spcAft>
              <a:buFont typeface="MS Mincho" pitchFamily="17" charset="-128"/>
              <a:buChar char="○"/>
              <a:defRPr/>
            </a:pPr>
            <a:r>
              <a:rPr lang="ja-JP" altLang="en-US" sz="1400" dirty="0" smtClean="0">
                <a:solidFill>
                  <a:prstClr val="black"/>
                </a:solidFill>
              </a:rPr>
              <a:t>　平成</a:t>
            </a:r>
            <a:r>
              <a:rPr lang="en-US" altLang="ja-JP" sz="1400" dirty="0" smtClean="0">
                <a:solidFill>
                  <a:prstClr val="black"/>
                </a:solidFill>
              </a:rPr>
              <a:t>23</a:t>
            </a:r>
            <a:r>
              <a:rPr lang="ja-JP" altLang="en-US" sz="1400" dirty="0" smtClean="0">
                <a:solidFill>
                  <a:prstClr val="black"/>
                </a:solidFill>
              </a:rPr>
              <a:t>年度末に</a:t>
            </a:r>
            <a:r>
              <a:rPr lang="ja-JP" altLang="en-US" sz="1400" b="1" u="sng" dirty="0" smtClean="0">
                <a:solidFill>
                  <a:srgbClr val="4F81BD"/>
                </a:solidFill>
              </a:rPr>
              <a:t>全国</a:t>
            </a:r>
            <a:r>
              <a:rPr lang="en-US" altLang="ja-JP" sz="1400" b="1" u="sng" dirty="0" smtClean="0">
                <a:solidFill>
                  <a:srgbClr val="4F81BD"/>
                </a:solidFill>
              </a:rPr>
              <a:t>47</a:t>
            </a:r>
            <a:r>
              <a:rPr lang="ja-JP" altLang="en-US" sz="1400" b="1" u="sng" dirty="0" smtClean="0">
                <a:solidFill>
                  <a:srgbClr val="4F81BD"/>
                </a:solidFill>
              </a:rPr>
              <a:t>都道府県への整備が完了し、平成</a:t>
            </a:r>
            <a:r>
              <a:rPr lang="en-US" altLang="ja-JP" sz="1400" b="1" u="sng" dirty="0" smtClean="0">
                <a:solidFill>
                  <a:srgbClr val="4F81BD"/>
                </a:solidFill>
              </a:rPr>
              <a:t>24</a:t>
            </a:r>
            <a:r>
              <a:rPr lang="ja-JP" altLang="en-US" sz="1400" b="1" u="sng" dirty="0" smtClean="0">
                <a:solidFill>
                  <a:srgbClr val="4F81BD"/>
                </a:solidFill>
              </a:rPr>
              <a:t>年度からは全国での広域調整が可能に。</a:t>
            </a:r>
            <a:endParaRPr lang="en-US" altLang="ja-JP" sz="1400" b="1" u="sng" dirty="0" smtClean="0">
              <a:solidFill>
                <a:srgbClr val="4F81BD"/>
              </a:solidFill>
            </a:endParaRPr>
          </a:p>
          <a:p>
            <a:pPr marL="320749" indent="-320749" fontAlgn="auto">
              <a:spcBef>
                <a:spcPts val="0"/>
              </a:spcBef>
              <a:spcAft>
                <a:spcPts val="0"/>
              </a:spcAft>
              <a:buFont typeface="MS Mincho" pitchFamily="17" charset="-128"/>
              <a:buChar char="○"/>
              <a:defRPr/>
            </a:pPr>
            <a:r>
              <a:rPr lang="ja-JP" altLang="en-US" sz="1400" dirty="0" smtClean="0">
                <a:solidFill>
                  <a:prstClr val="black"/>
                </a:solidFill>
              </a:rPr>
              <a:t>　地域生活定着支援センターでは、①入所中から帰住地調整を行うコーディネート業務②福祉施設等へ入所した後も継続的に支援するフォローアップ業務③地域に暮らす矯正施設退所者に対して福祉サービスの利用等に関する相談支援業務を実施。（平成</a:t>
            </a:r>
            <a:r>
              <a:rPr lang="en-US" altLang="ja-JP" sz="1400" dirty="0" smtClean="0">
                <a:solidFill>
                  <a:prstClr val="black"/>
                </a:solidFill>
              </a:rPr>
              <a:t>25</a:t>
            </a:r>
            <a:r>
              <a:rPr lang="ja-JP" altLang="en-US" sz="1400" dirty="0" smtClean="0">
                <a:solidFill>
                  <a:prstClr val="black"/>
                </a:solidFill>
              </a:rPr>
              <a:t>年度は延べ</a:t>
            </a:r>
            <a:r>
              <a:rPr lang="en-US" altLang="ja-JP" sz="1400" dirty="0" smtClean="0">
                <a:solidFill>
                  <a:prstClr val="black"/>
                </a:solidFill>
              </a:rPr>
              <a:t>1,234</a:t>
            </a:r>
            <a:r>
              <a:rPr lang="ja-JP" altLang="en-US" sz="1400" dirty="0" smtClean="0">
                <a:solidFill>
                  <a:prstClr val="black"/>
                </a:solidFill>
              </a:rPr>
              <a:t>人のコーディネートを実施し、うち</a:t>
            </a:r>
            <a:r>
              <a:rPr lang="en-US" altLang="ja-JP" sz="1400" dirty="0" smtClean="0">
                <a:solidFill>
                  <a:prstClr val="black"/>
                </a:solidFill>
              </a:rPr>
              <a:t>628</a:t>
            </a:r>
            <a:r>
              <a:rPr lang="ja-JP" altLang="en-US" sz="1400" dirty="0" smtClean="0">
                <a:solidFill>
                  <a:prstClr val="black"/>
                </a:solidFill>
              </a:rPr>
              <a:t>人が受入先に帰住）</a:t>
            </a:r>
            <a:endParaRPr lang="en-US" altLang="ja-JP" sz="1400" dirty="0" smtClean="0">
              <a:solidFill>
                <a:prstClr val="black"/>
              </a:solidFill>
            </a:endParaRPr>
          </a:p>
        </p:txBody>
      </p:sp>
      <p:sp>
        <p:nvSpPr>
          <p:cNvPr id="60" name="正方形/長方形 59"/>
          <p:cNvSpPr/>
          <p:nvPr/>
        </p:nvSpPr>
        <p:spPr>
          <a:xfrm>
            <a:off x="2934583" y="2601681"/>
            <a:ext cx="6934200" cy="3800703"/>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 name="正方形/長方形 2"/>
          <p:cNvSpPr/>
          <p:nvPr/>
        </p:nvSpPr>
        <p:spPr>
          <a:xfrm>
            <a:off x="38461" y="2601681"/>
            <a:ext cx="2749947" cy="3800703"/>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pic>
        <p:nvPicPr>
          <p:cNvPr id="4100" name="Picture 3" descr="j0205462"/>
          <p:cNvPicPr>
            <a:picLocks noChangeAspect="1" noChangeArrowheads="1"/>
          </p:cNvPicPr>
          <p:nvPr/>
        </p:nvPicPr>
        <p:blipFill>
          <a:blip r:embed="rId4" cstate="print"/>
          <a:srcRect/>
          <a:stretch>
            <a:fillRect/>
          </a:stretch>
        </p:blipFill>
        <p:spPr bwMode="auto">
          <a:xfrm>
            <a:off x="3362812" y="3506611"/>
            <a:ext cx="1337998" cy="1679808"/>
          </a:xfrm>
          <a:prstGeom prst="rect">
            <a:avLst/>
          </a:prstGeom>
          <a:noFill/>
          <a:ln w="9525">
            <a:noFill/>
            <a:miter lim="800000"/>
            <a:headEnd/>
            <a:tailEnd/>
          </a:ln>
        </p:spPr>
      </p:pic>
      <p:sp>
        <p:nvSpPr>
          <p:cNvPr id="4101" name="Text Box 4"/>
          <p:cNvSpPr txBox="1">
            <a:spLocks noChangeArrowheads="1"/>
          </p:cNvSpPr>
          <p:nvPr/>
        </p:nvSpPr>
        <p:spPr bwMode="auto">
          <a:xfrm>
            <a:off x="3080792" y="4773522"/>
            <a:ext cx="2166938" cy="246221"/>
          </a:xfrm>
          <a:prstGeom prst="rect">
            <a:avLst/>
          </a:prstGeom>
          <a:noFill/>
          <a:ln w="9525">
            <a:noFill/>
            <a:miter lim="800000"/>
            <a:headEnd/>
            <a:tailEnd/>
          </a:ln>
        </p:spPr>
        <p:txBody>
          <a:bodyPr>
            <a:spAutoFit/>
          </a:bodyPr>
          <a:lstStyle/>
          <a:p>
            <a:pPr fontAlgn="auto">
              <a:spcBef>
                <a:spcPct val="50000"/>
              </a:spcBef>
              <a:spcAft>
                <a:spcPts val="0"/>
              </a:spcAft>
            </a:pPr>
            <a:r>
              <a:rPr lang="ja-JP" altLang="en-US" sz="1000" b="1">
                <a:solidFill>
                  <a:srgbClr val="000000"/>
                </a:solidFill>
                <a:latin typeface="Calibri" pitchFamily="34" charset="0"/>
                <a:ea typeface="ＭＳ Ｐゴシック"/>
              </a:rPr>
              <a:t>Ａ県地域生活定着支援センター</a:t>
            </a:r>
          </a:p>
        </p:txBody>
      </p:sp>
      <p:sp>
        <p:nvSpPr>
          <p:cNvPr id="4114" name="Rectangle 25"/>
          <p:cNvSpPr>
            <a:spLocks noChangeArrowheads="1"/>
          </p:cNvSpPr>
          <p:nvPr/>
        </p:nvSpPr>
        <p:spPr bwMode="auto">
          <a:xfrm>
            <a:off x="3703464" y="2511188"/>
            <a:ext cx="1483562" cy="361972"/>
          </a:xfrm>
          <a:prstGeom prst="rect">
            <a:avLst/>
          </a:prstGeom>
          <a:solidFill>
            <a:srgbClr val="FFC000"/>
          </a:solidFill>
          <a:ln w="25400" cmpd="dbl">
            <a:solidFill>
              <a:schemeClr val="tx1"/>
            </a:solidFill>
            <a:miter lim="800000"/>
            <a:headEnd/>
            <a:tailEnd/>
          </a:ln>
        </p:spPr>
        <p:txBody>
          <a:bodyPr wrap="none" anchor="ctr"/>
          <a:lstStyle/>
          <a:p>
            <a:pPr algn="ctr" fontAlgn="auto">
              <a:spcBef>
                <a:spcPts val="0"/>
              </a:spcBef>
              <a:spcAft>
                <a:spcPts val="0"/>
              </a:spcAft>
            </a:pPr>
            <a:r>
              <a:rPr lang="ja-JP" altLang="en-US" sz="1200" b="1" dirty="0">
                <a:solidFill>
                  <a:srgbClr val="000000"/>
                </a:solidFill>
                <a:latin typeface="Calibri" pitchFamily="34" charset="0"/>
                <a:ea typeface="ＭＳ Ｐゴシック"/>
              </a:rPr>
              <a:t>厚生労働省</a:t>
            </a:r>
          </a:p>
        </p:txBody>
      </p:sp>
      <p:sp>
        <p:nvSpPr>
          <p:cNvPr id="4115" name="AutoShape 26"/>
          <p:cNvSpPr>
            <a:spLocks noChangeArrowheads="1"/>
          </p:cNvSpPr>
          <p:nvPr/>
        </p:nvSpPr>
        <p:spPr bwMode="auto">
          <a:xfrm>
            <a:off x="3800343" y="2963654"/>
            <a:ext cx="450585" cy="543830"/>
          </a:xfrm>
          <a:prstGeom prst="downArrow">
            <a:avLst>
              <a:gd name="adj1" fmla="val 38593"/>
              <a:gd name="adj2" fmla="val 36472"/>
            </a:avLst>
          </a:prstGeom>
          <a:solidFill>
            <a:schemeClr val="accent1"/>
          </a:solidFill>
          <a:ln w="9525">
            <a:solidFill>
              <a:schemeClr val="tx1"/>
            </a:solidFill>
            <a:miter lim="800000"/>
            <a:headEnd/>
            <a:tailEnd/>
          </a:ln>
        </p:spPr>
        <p:txBody>
          <a:bodyPr vert="eaVert" wrap="none" anchor="ctr"/>
          <a:lstStyle/>
          <a:p>
            <a:pPr algn="ctr" fontAlgn="auto">
              <a:spcBef>
                <a:spcPts val="0"/>
              </a:spcBef>
              <a:spcAft>
                <a:spcPts val="0"/>
              </a:spcAft>
            </a:pPr>
            <a:endParaRPr lang="ja-JP" altLang="ja-JP">
              <a:solidFill>
                <a:srgbClr val="000000"/>
              </a:solidFill>
              <a:latin typeface="Calibri" pitchFamily="34" charset="0"/>
              <a:ea typeface="ＭＳ Ｐゴシック"/>
            </a:endParaRPr>
          </a:p>
        </p:txBody>
      </p:sp>
      <p:sp>
        <p:nvSpPr>
          <p:cNvPr id="4116" name="Text Box 27"/>
          <p:cNvSpPr txBox="1">
            <a:spLocks noChangeArrowheads="1"/>
          </p:cNvSpPr>
          <p:nvPr/>
        </p:nvSpPr>
        <p:spPr bwMode="auto">
          <a:xfrm>
            <a:off x="4323826" y="2963654"/>
            <a:ext cx="1862774" cy="277000"/>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200" dirty="0">
                <a:solidFill>
                  <a:srgbClr val="000000"/>
                </a:solidFill>
                <a:latin typeface="Calibri" pitchFamily="34" charset="0"/>
                <a:ea typeface="ＭＳ Ｐゴシック"/>
              </a:rPr>
              <a:t>事業費</a:t>
            </a:r>
            <a:r>
              <a:rPr lang="ja-JP" altLang="en-US" sz="1200" dirty="0" smtClean="0">
                <a:solidFill>
                  <a:srgbClr val="000000"/>
                </a:solidFill>
                <a:latin typeface="Calibri" pitchFamily="34" charset="0"/>
                <a:ea typeface="ＭＳ Ｐゴシック"/>
              </a:rPr>
              <a:t>補助</a:t>
            </a:r>
            <a:endParaRPr lang="ja-JP" altLang="en-US" sz="1200" dirty="0">
              <a:solidFill>
                <a:srgbClr val="000000"/>
              </a:solidFill>
              <a:latin typeface="Calibri" pitchFamily="34" charset="0"/>
              <a:ea typeface="ＭＳ Ｐゴシック"/>
            </a:endParaRPr>
          </a:p>
        </p:txBody>
      </p:sp>
      <p:sp>
        <p:nvSpPr>
          <p:cNvPr id="4117" name="AutoShape 28"/>
          <p:cNvSpPr>
            <a:spLocks noChangeArrowheads="1"/>
          </p:cNvSpPr>
          <p:nvPr/>
        </p:nvSpPr>
        <p:spPr bwMode="auto">
          <a:xfrm rot="1027950">
            <a:off x="1687736" y="3502967"/>
            <a:ext cx="1623483" cy="430925"/>
          </a:xfrm>
          <a:prstGeom prst="leftArrow">
            <a:avLst>
              <a:gd name="adj1" fmla="val 50000"/>
              <a:gd name="adj2" fmla="val 96593"/>
            </a:avLst>
          </a:prstGeom>
          <a:solidFill>
            <a:srgbClr val="FFCF37"/>
          </a:solidFill>
          <a:ln w="12700">
            <a:solidFill>
              <a:schemeClr val="tx1"/>
            </a:solidFill>
            <a:miter lim="800000"/>
            <a:headEnd/>
            <a:tailEnd/>
          </a:ln>
        </p:spPr>
        <p:txBody>
          <a:bodyPr wrap="none" anchor="ctr"/>
          <a:lstStyle/>
          <a:p>
            <a:pPr fontAlgn="auto">
              <a:spcBef>
                <a:spcPts val="0"/>
              </a:spcBef>
              <a:spcAft>
                <a:spcPts val="0"/>
              </a:spcAft>
            </a:pPr>
            <a:r>
              <a:rPr lang="ja-JP" altLang="en-US" sz="1100" b="1" dirty="0">
                <a:solidFill>
                  <a:srgbClr val="000000"/>
                </a:solidFill>
                <a:latin typeface="Calibri" pitchFamily="34" charset="0"/>
                <a:ea typeface="ＭＳ Ｐゴシック"/>
              </a:rPr>
              <a:t>③</a:t>
            </a:r>
            <a:r>
              <a:rPr lang="ja-JP" altLang="en-US" sz="1100" dirty="0">
                <a:solidFill>
                  <a:srgbClr val="000000"/>
                </a:solidFill>
                <a:latin typeface="Calibri" pitchFamily="34" charset="0"/>
                <a:ea typeface="ＭＳ Ｐゴシック"/>
              </a:rPr>
              <a:t>ニーズ調査</a:t>
            </a:r>
          </a:p>
        </p:txBody>
      </p:sp>
      <p:sp>
        <p:nvSpPr>
          <p:cNvPr id="4118" name="正方形/長方形 34"/>
          <p:cNvSpPr>
            <a:spLocks noChangeArrowheads="1"/>
          </p:cNvSpPr>
          <p:nvPr/>
        </p:nvSpPr>
        <p:spPr bwMode="auto">
          <a:xfrm>
            <a:off x="38454" y="3507482"/>
            <a:ext cx="1246850" cy="361100"/>
          </a:xfrm>
          <a:prstGeom prst="rect">
            <a:avLst/>
          </a:prstGeom>
          <a:noFill/>
          <a:ln w="9525">
            <a:noFill/>
            <a:miter lim="800000"/>
            <a:headEnd/>
            <a:tailEnd/>
          </a:ln>
        </p:spPr>
        <p:txBody>
          <a:bodyPr lIns="36000" tIns="36000" rIns="36000" bIns="36000"/>
          <a:lstStyle/>
          <a:p>
            <a:pPr fontAlgn="auto">
              <a:spcBef>
                <a:spcPct val="50000"/>
              </a:spcBef>
              <a:spcAft>
                <a:spcPts val="0"/>
              </a:spcAft>
            </a:pPr>
            <a:r>
              <a:rPr lang="ja-JP" altLang="en-US" sz="1100" b="1" dirty="0">
                <a:solidFill>
                  <a:srgbClr val="000000"/>
                </a:solidFill>
                <a:latin typeface="Calibri" pitchFamily="34" charset="0"/>
                <a:ea typeface="ＭＳ Ｐゴシック"/>
              </a:rPr>
              <a:t>① </a:t>
            </a:r>
            <a:r>
              <a:rPr lang="ja-JP" altLang="en-US" sz="1100" dirty="0">
                <a:solidFill>
                  <a:srgbClr val="000000"/>
                </a:solidFill>
                <a:latin typeface="Calibri" pitchFamily="34" charset="0"/>
                <a:ea typeface="ＭＳ Ｐゴシック"/>
              </a:rPr>
              <a:t>対象者選定</a:t>
            </a:r>
            <a:endParaRPr lang="en-US" altLang="ja-JP" sz="1100" dirty="0">
              <a:solidFill>
                <a:srgbClr val="000000"/>
              </a:solidFill>
              <a:latin typeface="Calibri" pitchFamily="34" charset="0"/>
              <a:ea typeface="ＭＳ Ｐゴシック"/>
            </a:endParaRPr>
          </a:p>
        </p:txBody>
      </p:sp>
      <p:sp>
        <p:nvSpPr>
          <p:cNvPr id="36" name="上下矢印 35"/>
          <p:cNvSpPr/>
          <p:nvPr/>
        </p:nvSpPr>
        <p:spPr>
          <a:xfrm>
            <a:off x="1041093" y="3491118"/>
            <a:ext cx="323321" cy="7043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右矢印 37"/>
          <p:cNvSpPr/>
          <p:nvPr/>
        </p:nvSpPr>
        <p:spPr>
          <a:xfrm>
            <a:off x="1707431" y="3898821"/>
            <a:ext cx="1685396" cy="512720"/>
          </a:xfrm>
          <a:prstGeom prst="rightArrow">
            <a:avLst>
              <a:gd name="adj1" fmla="val 44179"/>
              <a:gd name="adj2" fmla="val 47089"/>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00" b="1" dirty="0">
                <a:solidFill>
                  <a:prstClr val="black"/>
                </a:solidFill>
              </a:rPr>
              <a:t>②</a:t>
            </a:r>
            <a:r>
              <a:rPr lang="ja-JP" altLang="en-US" sz="1100" dirty="0">
                <a:solidFill>
                  <a:prstClr val="black"/>
                </a:solidFill>
              </a:rPr>
              <a:t>調整依頼</a:t>
            </a:r>
          </a:p>
        </p:txBody>
      </p:sp>
      <p:sp>
        <p:nvSpPr>
          <p:cNvPr id="45" name="左右矢印 44"/>
          <p:cNvSpPr/>
          <p:nvPr/>
        </p:nvSpPr>
        <p:spPr>
          <a:xfrm>
            <a:off x="1687741" y="4321060"/>
            <a:ext cx="1675077" cy="361191"/>
          </a:xfrm>
          <a:prstGeom prst="leftRightArrow">
            <a:avLst>
              <a:gd name="adj1" fmla="val 56591"/>
              <a:gd name="adj2" fmla="val 53296"/>
            </a:avLst>
          </a:prstGeom>
          <a:solidFill>
            <a:srgbClr val="FFCF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00" b="1" dirty="0">
                <a:solidFill>
                  <a:prstClr val="black"/>
                </a:solidFill>
              </a:rPr>
              <a:t>④</a:t>
            </a:r>
            <a:r>
              <a:rPr lang="ja-JP" altLang="en-US" sz="1100" dirty="0">
                <a:solidFill>
                  <a:prstClr val="black"/>
                </a:solidFill>
              </a:rPr>
              <a:t>連絡･調整</a:t>
            </a:r>
          </a:p>
        </p:txBody>
      </p:sp>
      <p:sp>
        <p:nvSpPr>
          <p:cNvPr id="4" name="Rectangle 5"/>
          <p:cNvSpPr>
            <a:spLocks noChangeArrowheads="1"/>
          </p:cNvSpPr>
          <p:nvPr/>
        </p:nvSpPr>
        <p:spPr bwMode="auto">
          <a:xfrm>
            <a:off x="91769" y="2963653"/>
            <a:ext cx="1595967" cy="4558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fontAlgn="auto">
              <a:spcBef>
                <a:spcPts val="0"/>
              </a:spcBef>
              <a:spcAft>
                <a:spcPts val="0"/>
              </a:spcAft>
              <a:defRPr/>
            </a:pPr>
            <a:r>
              <a:rPr lang="ja-JP" altLang="en-US" sz="1200" dirty="0">
                <a:solidFill>
                  <a:prstClr val="black"/>
                </a:solidFill>
                <a:latin typeface="Calibri" pitchFamily="34" charset="0"/>
                <a:ea typeface="ＭＳ Ｐゴシック"/>
              </a:rPr>
              <a:t>Ａ県矯正施設</a:t>
            </a:r>
          </a:p>
        </p:txBody>
      </p:sp>
      <p:sp>
        <p:nvSpPr>
          <p:cNvPr id="4142" name="Rectangle 29"/>
          <p:cNvSpPr>
            <a:spLocks noChangeArrowheads="1"/>
          </p:cNvSpPr>
          <p:nvPr/>
        </p:nvSpPr>
        <p:spPr bwMode="auto">
          <a:xfrm>
            <a:off x="98648" y="4230565"/>
            <a:ext cx="1422590" cy="451685"/>
          </a:xfrm>
          <a:prstGeom prst="rect">
            <a:avLst/>
          </a:prstGeom>
          <a:solidFill>
            <a:srgbClr val="FFCC99"/>
          </a:solidFill>
          <a:ln w="9525">
            <a:solidFill>
              <a:schemeClr val="tx1"/>
            </a:solidFill>
            <a:miter lim="800000"/>
            <a:headEnd/>
            <a:tailEnd/>
          </a:ln>
        </p:spPr>
        <p:txBody>
          <a:bodyPr wrap="none" anchor="ctr"/>
          <a:lstStyle/>
          <a:p>
            <a:pPr algn="ctr" fontAlgn="auto">
              <a:spcBef>
                <a:spcPts val="0"/>
              </a:spcBef>
              <a:spcAft>
                <a:spcPts val="0"/>
              </a:spcAft>
            </a:pPr>
            <a:r>
              <a:rPr lang="ja-JP" altLang="en-US" sz="1200" dirty="0">
                <a:solidFill>
                  <a:srgbClr val="000000"/>
                </a:solidFill>
                <a:latin typeface="Calibri" pitchFamily="34" charset="0"/>
                <a:ea typeface="ＭＳ Ｐゴシック"/>
              </a:rPr>
              <a:t>Ａ県保護観察所</a:t>
            </a:r>
          </a:p>
        </p:txBody>
      </p:sp>
      <p:sp>
        <p:nvSpPr>
          <p:cNvPr id="4143" name="Rectangle 25"/>
          <p:cNvSpPr>
            <a:spLocks noChangeArrowheads="1"/>
          </p:cNvSpPr>
          <p:nvPr/>
        </p:nvSpPr>
        <p:spPr bwMode="auto">
          <a:xfrm>
            <a:off x="507964" y="2511188"/>
            <a:ext cx="1403323" cy="361972"/>
          </a:xfrm>
          <a:prstGeom prst="rect">
            <a:avLst/>
          </a:prstGeom>
          <a:solidFill>
            <a:srgbClr val="FFC000"/>
          </a:solidFill>
          <a:ln w="25400" cmpd="dbl">
            <a:solidFill>
              <a:schemeClr val="tx1"/>
            </a:solidFill>
            <a:miter lim="800000"/>
            <a:headEnd/>
            <a:tailEnd/>
          </a:ln>
        </p:spPr>
        <p:txBody>
          <a:bodyPr wrap="none" anchor="ctr"/>
          <a:lstStyle/>
          <a:p>
            <a:pPr algn="ctr" fontAlgn="auto">
              <a:spcBef>
                <a:spcPts val="0"/>
              </a:spcBef>
              <a:spcAft>
                <a:spcPts val="0"/>
              </a:spcAft>
            </a:pPr>
            <a:r>
              <a:rPr lang="ja-JP" altLang="en-US" sz="1200" b="1" dirty="0">
                <a:solidFill>
                  <a:srgbClr val="000000"/>
                </a:solidFill>
                <a:latin typeface="Calibri" pitchFamily="34" charset="0"/>
                <a:ea typeface="ＭＳ Ｐゴシック"/>
              </a:rPr>
              <a:t>法　務　省</a:t>
            </a:r>
          </a:p>
        </p:txBody>
      </p:sp>
      <p:sp>
        <p:nvSpPr>
          <p:cNvPr id="4149" name="正方形/長方形 34"/>
          <p:cNvSpPr>
            <a:spLocks noChangeArrowheads="1"/>
          </p:cNvSpPr>
          <p:nvPr/>
        </p:nvSpPr>
        <p:spPr bwMode="auto">
          <a:xfrm>
            <a:off x="155400" y="4864004"/>
            <a:ext cx="2479940" cy="995422"/>
          </a:xfrm>
          <a:prstGeom prst="rect">
            <a:avLst/>
          </a:prstGeom>
          <a:noFill/>
          <a:ln w="9525">
            <a:noFill/>
            <a:miter lim="800000"/>
            <a:headEnd/>
            <a:tailEnd/>
          </a:ln>
        </p:spPr>
        <p:txBody>
          <a:bodyPr lIns="36000" tIns="36000" rIns="36000" bIns="36000"/>
          <a:lstStyle/>
          <a:p>
            <a:pPr fontAlgn="auto">
              <a:spcBef>
                <a:spcPct val="50000"/>
              </a:spcBef>
              <a:spcAft>
                <a:spcPts val="0"/>
              </a:spcAft>
            </a:pPr>
            <a:r>
              <a:rPr lang="en-US" altLang="ja-JP" sz="1200" dirty="0">
                <a:solidFill>
                  <a:srgbClr val="000000"/>
                </a:solidFill>
                <a:latin typeface="Calibri" pitchFamily="34" charset="0"/>
                <a:ea typeface="ＭＳ Ｐゴシック"/>
              </a:rPr>
              <a:t>※</a:t>
            </a:r>
            <a:r>
              <a:rPr lang="ja-JP" altLang="en-US" sz="1200" dirty="0">
                <a:solidFill>
                  <a:srgbClr val="000000"/>
                </a:solidFill>
                <a:latin typeface="Calibri" pitchFamily="34" charset="0"/>
                <a:ea typeface="ＭＳ Ｐゴシック"/>
              </a:rPr>
              <a:t> 対象者選定にあたっては、高齢か、障害があるか、帰住先があるか等を基準に判断する。</a:t>
            </a:r>
            <a:endParaRPr lang="en-US" altLang="ja-JP" sz="1200" dirty="0">
              <a:solidFill>
                <a:srgbClr val="000000"/>
              </a:solidFill>
              <a:latin typeface="Calibri" pitchFamily="34" charset="0"/>
              <a:ea typeface="ＭＳ Ｐゴシック"/>
            </a:endParaRPr>
          </a:p>
        </p:txBody>
      </p:sp>
      <p:sp>
        <p:nvSpPr>
          <p:cNvPr id="73" name="角丸四角形吹き出し 72"/>
          <p:cNvSpPr/>
          <p:nvPr/>
        </p:nvSpPr>
        <p:spPr>
          <a:xfrm>
            <a:off x="1947400" y="2782667"/>
            <a:ext cx="1679457" cy="585570"/>
          </a:xfrm>
          <a:prstGeom prst="wedgeRoundRectCallout">
            <a:avLst>
              <a:gd name="adj1" fmla="val 490"/>
              <a:gd name="adj2" fmla="val 104278"/>
              <a:gd name="adj3" fmla="val 16667"/>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fontAlgn="auto">
              <a:spcBef>
                <a:spcPts val="0"/>
              </a:spcBef>
              <a:spcAft>
                <a:spcPts val="0"/>
              </a:spcAft>
            </a:pPr>
            <a:r>
              <a:rPr lang="ja-JP" altLang="en-US" sz="1000" dirty="0" smtClean="0">
                <a:solidFill>
                  <a:prstClr val="black"/>
                </a:solidFill>
              </a:rPr>
              <a:t>退所予定者との面会</a:t>
            </a:r>
            <a:endParaRPr lang="en-US" altLang="ja-JP" sz="1000" dirty="0" smtClean="0">
              <a:solidFill>
                <a:prstClr val="black"/>
              </a:solidFill>
            </a:endParaRPr>
          </a:p>
          <a:p>
            <a:pPr fontAlgn="auto">
              <a:spcBef>
                <a:spcPts val="0"/>
              </a:spcBef>
              <a:spcAft>
                <a:spcPts val="0"/>
              </a:spcAft>
            </a:pPr>
            <a:r>
              <a:rPr lang="ja-JP" altLang="en-US" sz="900" dirty="0" smtClean="0">
                <a:solidFill>
                  <a:prstClr val="black"/>
                </a:solidFill>
              </a:rPr>
              <a:t>（福祉ニーズ、帰住予定地の聞き取り等）</a:t>
            </a:r>
            <a:endParaRPr lang="en-US" altLang="ja-JP" sz="900" dirty="0" smtClean="0">
              <a:solidFill>
                <a:prstClr val="black"/>
              </a:solidFill>
            </a:endParaRPr>
          </a:p>
        </p:txBody>
      </p:sp>
      <p:sp>
        <p:nvSpPr>
          <p:cNvPr id="88" name="角丸四角形吹き出し 87"/>
          <p:cNvSpPr/>
          <p:nvPr/>
        </p:nvSpPr>
        <p:spPr>
          <a:xfrm>
            <a:off x="7683310" y="3325624"/>
            <a:ext cx="2112557" cy="1719366"/>
          </a:xfrm>
          <a:prstGeom prst="wedgeRoundRectCallout">
            <a:avLst>
              <a:gd name="adj1" fmla="val -59156"/>
              <a:gd name="adj2" fmla="val 59343"/>
              <a:gd name="adj3" fmla="val 16667"/>
            </a:avLst>
          </a:prstGeom>
          <a:ln/>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fontAlgn="auto">
              <a:spcBef>
                <a:spcPts val="0"/>
              </a:spcBef>
              <a:spcAft>
                <a:spcPts val="0"/>
              </a:spcAft>
            </a:pPr>
            <a:r>
              <a:rPr lang="ja-JP" altLang="en-US" sz="1000" dirty="0" smtClean="0">
                <a:solidFill>
                  <a:prstClr val="black"/>
                </a:solidFill>
              </a:rPr>
              <a:t>・退所予定者との面会</a:t>
            </a:r>
            <a:endParaRPr lang="en-US" altLang="ja-JP" sz="1000" dirty="0" smtClean="0">
              <a:solidFill>
                <a:prstClr val="black"/>
              </a:solidFill>
            </a:endParaRPr>
          </a:p>
          <a:p>
            <a:pPr fontAlgn="auto">
              <a:spcBef>
                <a:spcPts val="0"/>
              </a:spcBef>
              <a:spcAft>
                <a:spcPts val="0"/>
              </a:spcAft>
            </a:pPr>
            <a:r>
              <a:rPr lang="ja-JP" altLang="en-US" sz="1000" dirty="0" smtClean="0">
                <a:solidFill>
                  <a:prstClr val="black"/>
                </a:solidFill>
              </a:rPr>
              <a:t>（福祉ニーズ、帰住予定地の聞き取り等）</a:t>
            </a:r>
            <a:endParaRPr lang="en-US" altLang="ja-JP" sz="1000" dirty="0" smtClean="0">
              <a:solidFill>
                <a:prstClr val="black"/>
              </a:solidFill>
            </a:endParaRPr>
          </a:p>
          <a:p>
            <a:pPr fontAlgn="auto">
              <a:spcBef>
                <a:spcPts val="0"/>
              </a:spcBef>
              <a:spcAft>
                <a:spcPts val="0"/>
              </a:spcAft>
            </a:pPr>
            <a:r>
              <a:rPr lang="ja-JP" altLang="en-US" sz="1000" dirty="0" smtClean="0">
                <a:solidFill>
                  <a:prstClr val="black"/>
                </a:solidFill>
              </a:rPr>
              <a:t>・帰住先の調整（市町村、福祉施設等への受入要請等）</a:t>
            </a:r>
            <a:endParaRPr lang="en-US" altLang="ja-JP" sz="1000" dirty="0" smtClean="0">
              <a:solidFill>
                <a:prstClr val="black"/>
              </a:solidFill>
            </a:endParaRPr>
          </a:p>
          <a:p>
            <a:pPr fontAlgn="auto">
              <a:spcBef>
                <a:spcPts val="0"/>
              </a:spcBef>
              <a:spcAft>
                <a:spcPts val="0"/>
              </a:spcAft>
            </a:pPr>
            <a:r>
              <a:rPr lang="ja-JP" altLang="en-US" sz="1000" dirty="0" smtClean="0">
                <a:solidFill>
                  <a:prstClr val="black"/>
                </a:solidFill>
              </a:rPr>
              <a:t>・出所時の同行（福祉事務所、受入福祉施設等への同行、手続きの援助等）</a:t>
            </a:r>
            <a:endParaRPr lang="en-US" altLang="ja-JP" sz="1000" dirty="0" smtClean="0">
              <a:solidFill>
                <a:prstClr val="black"/>
              </a:solidFill>
            </a:endParaRPr>
          </a:p>
        </p:txBody>
      </p:sp>
      <p:sp>
        <p:nvSpPr>
          <p:cNvPr id="66" name="正方形/長方形 65"/>
          <p:cNvSpPr/>
          <p:nvPr/>
        </p:nvSpPr>
        <p:spPr>
          <a:xfrm>
            <a:off x="6279766" y="2786013"/>
            <a:ext cx="2028225" cy="44912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ja-JP" altLang="en-US" sz="1200" dirty="0" smtClean="0">
                <a:solidFill>
                  <a:prstClr val="black"/>
                </a:solidFill>
              </a:rPr>
              <a:t>全国のセンターで</a:t>
            </a:r>
            <a:endParaRPr lang="en-US" altLang="ja-JP" sz="1200" dirty="0" smtClean="0">
              <a:solidFill>
                <a:prstClr val="black"/>
              </a:solidFill>
            </a:endParaRPr>
          </a:p>
          <a:p>
            <a:pPr algn="ctr" fontAlgn="auto">
              <a:spcBef>
                <a:spcPts val="0"/>
              </a:spcBef>
              <a:spcAft>
                <a:spcPts val="0"/>
              </a:spcAft>
            </a:pPr>
            <a:r>
              <a:rPr lang="ja-JP" altLang="en-US" sz="1200" dirty="0" smtClean="0">
                <a:solidFill>
                  <a:prstClr val="black"/>
                </a:solidFill>
              </a:rPr>
              <a:t>広域調整を実施</a:t>
            </a:r>
            <a:endParaRPr lang="ja-JP" altLang="en-US" sz="1200" dirty="0">
              <a:solidFill>
                <a:prstClr val="black"/>
              </a:solidFill>
            </a:endParaRPr>
          </a:p>
        </p:txBody>
      </p:sp>
      <p:sp>
        <p:nvSpPr>
          <p:cNvPr id="71" name="AutoShape 19"/>
          <p:cNvSpPr>
            <a:spLocks noChangeArrowheads="1"/>
          </p:cNvSpPr>
          <p:nvPr/>
        </p:nvSpPr>
        <p:spPr bwMode="auto">
          <a:xfrm rot="2769095">
            <a:off x="6794328" y="5375611"/>
            <a:ext cx="1267606" cy="46919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99"/>
          </a:solidFill>
          <a:ln w="9525">
            <a:solidFill>
              <a:schemeClr val="tx1"/>
            </a:solidFill>
            <a:miter lim="800000"/>
            <a:headEnd/>
            <a:tailEnd/>
          </a:ln>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74" name="下カーブ矢印 73"/>
          <p:cNvSpPr/>
          <p:nvPr/>
        </p:nvSpPr>
        <p:spPr>
          <a:xfrm rot="19153322">
            <a:off x="6196754" y="4528606"/>
            <a:ext cx="821644" cy="336467"/>
          </a:xfrm>
          <a:prstGeom prst="curvedDownArrow">
            <a:avLst>
              <a:gd name="adj1" fmla="val 0"/>
              <a:gd name="adj2" fmla="val 59199"/>
              <a:gd name="adj3" fmla="val 289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89" name="下カーブ矢印 88"/>
          <p:cNvSpPr/>
          <p:nvPr/>
        </p:nvSpPr>
        <p:spPr>
          <a:xfrm rot="19842372" flipV="1">
            <a:off x="5841053" y="5291700"/>
            <a:ext cx="960682" cy="405514"/>
          </a:xfrm>
          <a:prstGeom prst="curvedDownArrow">
            <a:avLst>
              <a:gd name="adj1" fmla="val 0"/>
              <a:gd name="adj2" fmla="val 35015"/>
              <a:gd name="adj3" fmla="val 295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90" name="テキスト ボックス 89"/>
          <p:cNvSpPr txBox="1"/>
          <p:nvPr/>
        </p:nvSpPr>
        <p:spPr>
          <a:xfrm>
            <a:off x="3080792" y="5044991"/>
            <a:ext cx="2166938" cy="953962"/>
          </a:xfrm>
          <a:prstGeom prst="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wrap="square" lIns="36000" tIns="36000" rIns="36000" bIns="36000" rtlCol="0">
            <a:noAutofit/>
          </a:bodyPr>
          <a:lstStyle/>
          <a:p>
            <a:pPr fontAlgn="auto">
              <a:spcBef>
                <a:spcPts val="0"/>
              </a:spcBef>
              <a:spcAft>
                <a:spcPts val="0"/>
              </a:spcAft>
            </a:pPr>
            <a:r>
              <a:rPr lang="ja-JP" altLang="en-US" sz="1200" dirty="0" smtClean="0">
                <a:solidFill>
                  <a:prstClr val="black"/>
                </a:solidFill>
              </a:rPr>
              <a:t>職員体制：６名を標準</a:t>
            </a:r>
            <a:endParaRPr lang="en-US" altLang="ja-JP" sz="1200" dirty="0" smtClean="0">
              <a:solidFill>
                <a:prstClr val="black"/>
              </a:solidFill>
            </a:endParaRPr>
          </a:p>
          <a:p>
            <a:pPr fontAlgn="auto">
              <a:spcBef>
                <a:spcPts val="0"/>
              </a:spcBef>
              <a:spcAft>
                <a:spcPts val="0"/>
              </a:spcAft>
            </a:pPr>
            <a:r>
              <a:rPr lang="ja-JP" altLang="en-US" sz="1100" dirty="0" smtClean="0">
                <a:solidFill>
                  <a:prstClr val="black"/>
                </a:solidFill>
              </a:rPr>
              <a:t>（社会福祉士、精神保健福祉士等専門職の配置）</a:t>
            </a:r>
            <a:endParaRPr lang="en-US" altLang="ja-JP" sz="1100" dirty="0" smtClean="0">
              <a:solidFill>
                <a:prstClr val="black"/>
              </a:solidFill>
            </a:endParaRPr>
          </a:p>
          <a:p>
            <a:pPr fontAlgn="auto">
              <a:spcBef>
                <a:spcPts val="0"/>
              </a:spcBef>
              <a:spcAft>
                <a:spcPts val="0"/>
              </a:spcAft>
            </a:pPr>
            <a:r>
              <a:rPr lang="ja-JP" altLang="en-US" sz="1100" dirty="0" smtClean="0">
                <a:solidFill>
                  <a:prstClr val="black"/>
                </a:solidFill>
              </a:rPr>
              <a:t>実施主体：都道府県（社会福祉法人、</a:t>
            </a:r>
            <a:r>
              <a:rPr lang="en-US" altLang="ja-JP" sz="1100" dirty="0" smtClean="0">
                <a:solidFill>
                  <a:prstClr val="black"/>
                </a:solidFill>
              </a:rPr>
              <a:t>NPO</a:t>
            </a:r>
            <a:r>
              <a:rPr lang="ja-JP" altLang="en-US" sz="1100" dirty="0" smtClean="0">
                <a:solidFill>
                  <a:prstClr val="black"/>
                </a:solidFill>
              </a:rPr>
              <a:t>法人等に委託可）</a:t>
            </a:r>
            <a:endParaRPr lang="en-US" altLang="ja-JP" sz="1100" dirty="0" smtClean="0">
              <a:solidFill>
                <a:prstClr val="black"/>
              </a:solidFill>
            </a:endParaRPr>
          </a:p>
          <a:p>
            <a:pPr algn="ctr" fontAlgn="auto">
              <a:spcBef>
                <a:spcPts val="0"/>
              </a:spcBef>
              <a:spcAft>
                <a:spcPts val="0"/>
              </a:spcAft>
            </a:pPr>
            <a:endParaRPr lang="ja-JP" altLang="en-US" sz="1400" dirty="0">
              <a:solidFill>
                <a:prstClr val="black"/>
              </a:solidFill>
            </a:endParaRPr>
          </a:p>
        </p:txBody>
      </p:sp>
      <p:sp>
        <p:nvSpPr>
          <p:cNvPr id="37" name="テキスト ボックス 36"/>
          <p:cNvSpPr txBox="1"/>
          <p:nvPr/>
        </p:nvSpPr>
        <p:spPr>
          <a:xfrm>
            <a:off x="7917337" y="5225987"/>
            <a:ext cx="1878531" cy="715581"/>
          </a:xfrm>
          <a:prstGeom prst="rect">
            <a:avLst/>
          </a:prstGeom>
          <a:noFill/>
        </p:spPr>
        <p:txBody>
          <a:bodyPr vert="horz" wrap="square" rtlCol="0">
            <a:spAutoFit/>
          </a:bodyPr>
          <a:lstStyle/>
          <a:p>
            <a:pPr fontAlgn="auto">
              <a:spcBef>
                <a:spcPts val="0"/>
              </a:spcBef>
              <a:spcAft>
                <a:spcPts val="0"/>
              </a:spcAft>
            </a:pPr>
            <a:r>
              <a:rPr lang="ja-JP" altLang="en-US" sz="1050" b="1" u="sng" dirty="0" smtClean="0">
                <a:solidFill>
                  <a:prstClr val="black"/>
                </a:solidFill>
                <a:latin typeface="Calibri"/>
                <a:ea typeface="ＭＳ Ｐゴシック"/>
              </a:rPr>
              <a:t>帰住先の例</a:t>
            </a:r>
            <a:endParaRPr lang="en-US" altLang="ja-JP" sz="1050" b="1" u="sng" dirty="0" smtClean="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　更生保護施設、アパート等、</a:t>
            </a:r>
            <a:endParaRPr lang="en-US" altLang="ja-JP" sz="1000" dirty="0" smtClean="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　福祉施設（救護施設、特養、</a:t>
            </a:r>
            <a:endParaRPr lang="en-US" altLang="ja-JP" sz="1000" dirty="0" smtClean="0">
              <a:solidFill>
                <a:prstClr val="black"/>
              </a:solidFill>
              <a:latin typeface="Calibri"/>
              <a:ea typeface="ＭＳ Ｐゴシック"/>
            </a:endParaRPr>
          </a:p>
          <a:p>
            <a:pPr fontAlgn="auto">
              <a:spcBef>
                <a:spcPts val="0"/>
              </a:spcBef>
              <a:spcAft>
                <a:spcPts val="0"/>
              </a:spcAft>
            </a:pPr>
            <a:r>
              <a:rPr lang="ja-JP" altLang="en-US" sz="1000" dirty="0" smtClean="0">
                <a:solidFill>
                  <a:prstClr val="black"/>
                </a:solidFill>
                <a:latin typeface="Calibri"/>
                <a:ea typeface="ＭＳ Ｐゴシック"/>
              </a:rPr>
              <a:t>　障害者施設等）　など</a:t>
            </a:r>
            <a:endParaRPr lang="ja-JP" altLang="en-US" sz="1000" dirty="0">
              <a:solidFill>
                <a:prstClr val="black"/>
              </a:solidFill>
              <a:latin typeface="Calibri"/>
              <a:ea typeface="ＭＳ Ｐゴシック"/>
            </a:endParaRPr>
          </a:p>
        </p:txBody>
      </p:sp>
      <p:sp>
        <p:nvSpPr>
          <p:cNvPr id="40" name="正方形/長方形 39"/>
          <p:cNvSpPr/>
          <p:nvPr/>
        </p:nvSpPr>
        <p:spPr>
          <a:xfrm>
            <a:off x="4640971" y="6130916"/>
            <a:ext cx="4998261" cy="610463"/>
          </a:xfrm>
          <a:prstGeom prst="rect">
            <a:avLst/>
          </a:prstGeom>
        </p:spPr>
        <p:style>
          <a:lnRef idx="1">
            <a:schemeClr val="accent1"/>
          </a:lnRef>
          <a:fillRef idx="2">
            <a:schemeClr val="accent1"/>
          </a:fillRef>
          <a:effectRef idx="1">
            <a:schemeClr val="accent1"/>
          </a:effectRef>
          <a:fontRef idx="minor">
            <a:schemeClr val="dk1"/>
          </a:fontRef>
        </p:style>
        <p:txBody>
          <a:bodyPr tIns="72000" rtlCol="0" anchor="ctr"/>
          <a:lstStyle/>
          <a:p>
            <a:pPr fontAlgn="auto">
              <a:spcBef>
                <a:spcPts val="0"/>
              </a:spcBef>
              <a:spcAft>
                <a:spcPts val="0"/>
              </a:spcAft>
              <a:defRPr/>
            </a:pPr>
            <a:r>
              <a:rPr lang="ja-JP" altLang="en-US" sz="1200" b="1" dirty="0" smtClean="0">
                <a:solidFill>
                  <a:prstClr val="black"/>
                </a:solidFill>
              </a:rPr>
              <a:t>⑦　地域生活移行後も、</a:t>
            </a:r>
            <a:r>
              <a:rPr lang="ja-JP" altLang="en-US" sz="1200" b="1" u="sng" dirty="0" smtClean="0">
                <a:solidFill>
                  <a:prstClr val="black"/>
                </a:solidFill>
              </a:rPr>
              <a:t>定着のための継続的なフォローアップ</a:t>
            </a:r>
            <a:r>
              <a:rPr lang="ja-JP" altLang="en-US" sz="1200" b="1" dirty="0" smtClean="0">
                <a:solidFill>
                  <a:prstClr val="black"/>
                </a:solidFill>
              </a:rPr>
              <a:t>を実施</a:t>
            </a:r>
            <a:endParaRPr lang="en-US" altLang="ja-JP" sz="1200" b="1" dirty="0" smtClean="0">
              <a:solidFill>
                <a:prstClr val="black"/>
              </a:solidFill>
            </a:endParaRPr>
          </a:p>
          <a:p>
            <a:pPr fontAlgn="auto">
              <a:spcBef>
                <a:spcPts val="0"/>
              </a:spcBef>
              <a:spcAft>
                <a:spcPts val="0"/>
              </a:spcAft>
              <a:defRPr/>
            </a:pPr>
            <a:r>
              <a:rPr lang="ja-JP" altLang="en-US" sz="1000" dirty="0" smtClean="0">
                <a:solidFill>
                  <a:prstClr val="black"/>
                </a:solidFill>
              </a:rPr>
              <a:t>    （受入施設との調整、福祉サービスの相談支援など）</a:t>
            </a:r>
            <a:endParaRPr lang="ja-JP" altLang="en-US" sz="1000" dirty="0">
              <a:solidFill>
                <a:prstClr val="black"/>
              </a:solidFill>
            </a:endParaRPr>
          </a:p>
        </p:txBody>
      </p:sp>
      <p:sp>
        <p:nvSpPr>
          <p:cNvPr id="43" name="AutoShape 103"/>
          <p:cNvSpPr>
            <a:spLocks noChangeArrowheads="1"/>
          </p:cNvSpPr>
          <p:nvPr/>
        </p:nvSpPr>
        <p:spPr bwMode="auto">
          <a:xfrm>
            <a:off x="128464" y="90210"/>
            <a:ext cx="9646996" cy="386462"/>
          </a:xfrm>
          <a:prstGeom prst="roundRect">
            <a:avLst>
              <a:gd name="adj" fmla="val 0"/>
            </a:avLst>
          </a:prstGeom>
          <a:ln>
            <a:headEnd/>
            <a:tailEnd/>
          </a:ln>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fontAlgn="auto">
              <a:spcBef>
                <a:spcPts val="0"/>
              </a:spcBef>
              <a:spcAft>
                <a:spcPts val="0"/>
              </a:spcAft>
            </a:pPr>
            <a:r>
              <a:rPr lang="zh-TW" altLang="en-US" sz="2000" b="1" dirty="0">
                <a:solidFill>
                  <a:prstClr val="black"/>
                </a:solidFill>
                <a:latin typeface="HG丸ｺﾞｼｯｸM-PRO" pitchFamily="50" charset="-128"/>
                <a:ea typeface="HG丸ｺﾞｼｯｸM-PRO" pitchFamily="50" charset="-128"/>
              </a:rPr>
              <a:t>地域生活定着促進事業</a:t>
            </a:r>
          </a:p>
        </p:txBody>
      </p:sp>
      <p:sp>
        <p:nvSpPr>
          <p:cNvPr id="35" name="正方形/長方形 34"/>
          <p:cNvSpPr/>
          <p:nvPr/>
        </p:nvSpPr>
        <p:spPr>
          <a:xfrm>
            <a:off x="3080798" y="548692"/>
            <a:ext cx="6715071" cy="276999"/>
          </a:xfrm>
          <a:prstGeom prst="rect">
            <a:avLst/>
          </a:prstGeom>
        </p:spPr>
        <p:txBody>
          <a:bodyPr wrap="square">
            <a:spAutoFit/>
          </a:bodyPr>
          <a:lstStyle/>
          <a:p>
            <a:pPr algn="r" fontAlgn="auto">
              <a:spcBef>
                <a:spcPts val="0"/>
              </a:spcBef>
              <a:spcAft>
                <a:spcPts val="0"/>
              </a:spcAft>
            </a:pPr>
            <a:r>
              <a:rPr lang="en-US" altLang="ja-JP" sz="1200" b="1" dirty="0" smtClean="0">
                <a:solidFill>
                  <a:prstClr val="black"/>
                </a:solidFill>
                <a:latin typeface="ＭＳ ゴシック" pitchFamily="49" charset="-128"/>
                <a:ea typeface="ＭＳ ゴシック" pitchFamily="49" charset="-128"/>
              </a:rPr>
              <a:t>【※</a:t>
            </a:r>
            <a:r>
              <a:rPr lang="ja-JP" altLang="en-US" sz="1200" b="1" dirty="0" smtClean="0">
                <a:solidFill>
                  <a:prstClr val="black"/>
                </a:solidFill>
                <a:latin typeface="ＭＳ ゴシック" pitchFamily="49" charset="-128"/>
                <a:ea typeface="ＭＳ ゴシック" pitchFamily="49" charset="-128"/>
              </a:rPr>
              <a:t>平成</a:t>
            </a:r>
            <a:r>
              <a:rPr lang="en-US" altLang="ja-JP" sz="1200" b="1" dirty="0" smtClean="0">
                <a:solidFill>
                  <a:prstClr val="black"/>
                </a:solidFill>
                <a:latin typeface="ＭＳ ゴシック" pitchFamily="49" charset="-128"/>
                <a:ea typeface="ＭＳ ゴシック" pitchFamily="49" charset="-128"/>
              </a:rPr>
              <a:t>27</a:t>
            </a:r>
            <a:r>
              <a:rPr lang="ja-JP" altLang="en-US" sz="1200" b="1" dirty="0" smtClean="0">
                <a:solidFill>
                  <a:prstClr val="black"/>
                </a:solidFill>
                <a:latin typeface="ＭＳ ゴシック" pitchFamily="49" charset="-128"/>
                <a:ea typeface="ＭＳ ゴシック" pitchFamily="49" charset="-128"/>
              </a:rPr>
              <a:t>年度予算　生活困窮者就労準備支援事業費等補助金　</a:t>
            </a:r>
            <a:r>
              <a:rPr lang="en-US" altLang="ja-JP" sz="1200" b="1" dirty="0" smtClean="0">
                <a:solidFill>
                  <a:prstClr val="black"/>
                </a:solidFill>
                <a:latin typeface="ＭＳ ゴシック" pitchFamily="49" charset="-128"/>
                <a:ea typeface="ＭＳ ゴシック" pitchFamily="49" charset="-128"/>
              </a:rPr>
              <a:t>283</a:t>
            </a:r>
            <a:r>
              <a:rPr lang="ja-JP" altLang="en-US" sz="1200" b="1" dirty="0" smtClean="0">
                <a:solidFill>
                  <a:prstClr val="black"/>
                </a:solidFill>
                <a:latin typeface="ＭＳ ゴシック" pitchFamily="49" charset="-128"/>
                <a:ea typeface="ＭＳ ゴシック" pitchFamily="49" charset="-128"/>
              </a:rPr>
              <a:t>億円の内数</a:t>
            </a:r>
            <a:r>
              <a:rPr lang="en-US" altLang="ja-JP" sz="1200" b="1" dirty="0">
                <a:solidFill>
                  <a:prstClr val="black"/>
                </a:solidFill>
                <a:latin typeface="ＭＳ ゴシック" pitchFamily="49" charset="-128"/>
                <a:ea typeface="ＭＳ ゴシック" pitchFamily="49" charset="-128"/>
              </a:rPr>
              <a:t>】</a:t>
            </a:r>
            <a:endParaRPr lang="ja-JP" altLang="en-US" sz="1200" b="1" dirty="0">
              <a:solidFill>
                <a:prstClr val="black"/>
              </a:solidFill>
              <a:latin typeface="ＭＳ ゴシック" pitchFamily="49" charset="-128"/>
              <a:ea typeface="ＭＳ ゴシック" pitchFamily="49" charset="-128"/>
            </a:endParaRPr>
          </a:p>
        </p:txBody>
      </p:sp>
      <p:sp>
        <p:nvSpPr>
          <p:cNvPr id="39" name="スライド番号プレースホルダー 1"/>
          <p:cNvSpPr>
            <a:spLocks noGrp="1"/>
          </p:cNvSpPr>
          <p:nvPr>
            <p:ph type="sldNum" sz="quarter" idx="12"/>
          </p:nvPr>
        </p:nvSpPr>
        <p:spPr>
          <a:xfrm>
            <a:off x="7417848" y="6417863"/>
            <a:ext cx="2311400" cy="365125"/>
          </a:xfrm>
        </p:spPr>
        <p:txBody>
          <a:bodyPr/>
          <a:lstStyle/>
          <a:p>
            <a:pPr>
              <a:defRPr/>
            </a:pPr>
            <a:fld id="{67E148A3-2F01-468B-97F2-DB9D07A916CF}" type="slidenum">
              <a:rPr lang="en-US" altLang="ja-JP" smtClean="0">
                <a:solidFill>
                  <a:srgbClr val="000000"/>
                </a:solidFill>
              </a:rPr>
              <a:pPr>
                <a:defRPr/>
              </a:pPr>
              <a:t>119</a:t>
            </a:fld>
            <a:endParaRPr lang="en-US" altLang="ja-JP" dirty="0">
              <a:solidFill>
                <a:srgbClr val="000000"/>
              </a:solidFill>
            </a:endParaRPr>
          </a:p>
        </p:txBody>
      </p:sp>
    </p:spTree>
    <p:extLst>
      <p:ext uri="{BB962C8B-B14F-4D97-AF65-F5344CB8AC3E}">
        <p14:creationId xmlns:p14="http://schemas.microsoft.com/office/powerpoint/2010/main" val="175724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84593" y="858716"/>
            <a:ext cx="9757175" cy="720000"/>
          </a:xfrm>
          <a:prstGeom prst="rect">
            <a:avLst/>
          </a:prstGeom>
          <a:noFill/>
          <a:ln w="25400">
            <a:solidFill>
              <a:schemeClr val="accent1"/>
            </a:solidFill>
            <a:round/>
            <a:headEnd/>
            <a:tailEnd/>
          </a:ln>
        </p:spPr>
        <p:txBody>
          <a:bodyPr lIns="144000" tIns="36000" rIns="144000" bIns="34208" rtlCol="0" anchor="ctr"/>
          <a:lstStyle/>
          <a:p>
            <a:pPr algn="just" defTabSz="957263">
              <a:lnSpc>
                <a:spcPts val="1550"/>
              </a:lnSpc>
              <a:spcBef>
                <a:spcPts val="100"/>
              </a:spcBef>
            </a:pPr>
            <a:r>
              <a:rPr lang="ja-JP" altLang="en-US"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障害者が自らの望む地域生活を営むことができるよう、「</a:t>
            </a:r>
            <a:r>
              <a:rPr lang="ja-JP" altLang="en-US" sz="1300" spc="-100" dirty="0">
                <a:solidFill>
                  <a:prstClr val="black"/>
                </a:solidFill>
                <a:latin typeface="ＭＳ ゴシック" panose="020B0609070205080204" pitchFamily="49" charset="-128"/>
                <a:ea typeface="ＭＳ ゴシック" panose="020B0609070205080204" pitchFamily="49" charset="-128"/>
              </a:rPr>
              <a:t>生活</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」と「</a:t>
            </a:r>
            <a:r>
              <a:rPr lang="ja-JP" altLang="en-US" sz="1300" spc="-100" dirty="0">
                <a:solidFill>
                  <a:prstClr val="black"/>
                </a:solidFill>
                <a:latin typeface="ＭＳ ゴシック" panose="020B0609070205080204" pitchFamily="49" charset="-128"/>
                <a:ea typeface="ＭＳ ゴシック" panose="020B0609070205080204" pitchFamily="49" charset="-128"/>
              </a:rPr>
              <a:t>就労</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」に対する支援の一層の充実や高齢障害者</a:t>
            </a:r>
            <a:r>
              <a:rPr lang="ja-JP" altLang="en-US" sz="1300" spc="-100" dirty="0">
                <a:solidFill>
                  <a:prstClr val="black"/>
                </a:solidFill>
                <a:latin typeface="ＭＳ ゴシック" panose="020B0609070205080204" pitchFamily="49" charset="-128"/>
                <a:ea typeface="ＭＳ ゴシック" panose="020B0609070205080204" pitchFamily="49" charset="-128"/>
              </a:rPr>
              <a:t>に</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よる介護保険サービスの円滑な利用を促進するため</a:t>
            </a:r>
            <a:r>
              <a:rPr lang="ja-JP" altLang="en-US" sz="1300" spc="-100" dirty="0">
                <a:solidFill>
                  <a:prstClr val="black"/>
                </a:solidFill>
                <a:latin typeface="ＭＳ ゴシック" panose="020B0609070205080204" pitchFamily="49" charset="-128"/>
                <a:ea typeface="ＭＳ ゴシック" panose="020B0609070205080204" pitchFamily="49" charset="-128"/>
              </a:rPr>
              <a:t>の</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見直しを行うとともに、障害児支援のニーズの多様化にきめ細かく対応するための支援の拡充を図るほか、サービスの質の確保・向上を図るための環境整備</a:t>
            </a:r>
            <a:r>
              <a:rPr lang="ja-JP" altLang="en-US" sz="1300" spc="-100" dirty="0">
                <a:solidFill>
                  <a:prstClr val="black"/>
                </a:solidFill>
                <a:latin typeface="ＭＳ ゴシック" panose="020B0609070205080204" pitchFamily="49" charset="-128"/>
                <a:ea typeface="ＭＳ ゴシック" panose="020B0609070205080204" pitchFamily="49" charset="-128"/>
              </a:rPr>
              <a:t>等</a:t>
            </a:r>
            <a:r>
              <a:rPr lang="ja-JP" altLang="en-US" sz="1300" spc="-100" dirty="0" smtClean="0">
                <a:solidFill>
                  <a:prstClr val="black"/>
                </a:solidFill>
                <a:latin typeface="ＭＳ ゴシック" panose="020B0609070205080204" pitchFamily="49" charset="-128"/>
                <a:ea typeface="ＭＳ ゴシック" panose="020B0609070205080204" pitchFamily="49" charset="-128"/>
              </a:rPr>
              <a:t>を行う。</a:t>
            </a:r>
            <a:endParaRPr lang="ja-JP" altLang="en-US" sz="1300" spc="-100" dirty="0">
              <a:solidFill>
                <a:prstClr val="black"/>
              </a:solidFill>
              <a:latin typeface="ＭＳ ゴシック" panose="020B0609070205080204" pitchFamily="49" charset="-128"/>
              <a:ea typeface="ＭＳ ゴシック" panose="020B0609070205080204" pitchFamily="49" charset="-128"/>
            </a:endParaRPr>
          </a:p>
        </p:txBody>
      </p:sp>
      <p:sp>
        <p:nvSpPr>
          <p:cNvPr id="27" name="正方形/長方形 26"/>
          <p:cNvSpPr/>
          <p:nvPr/>
        </p:nvSpPr>
        <p:spPr bwMode="auto">
          <a:xfrm>
            <a:off x="84593" y="1875248"/>
            <a:ext cx="9757175" cy="4392000"/>
          </a:xfrm>
          <a:prstGeom prst="rect">
            <a:avLst/>
          </a:prstGeom>
          <a:noFill/>
          <a:ln w="25400">
            <a:solidFill>
              <a:schemeClr val="accent1"/>
            </a:solidFill>
            <a:round/>
            <a:headEnd/>
            <a:tailEnd/>
          </a:ln>
        </p:spPr>
        <p:txBody>
          <a:bodyPr lIns="68415" tIns="34208" rIns="68415" bIns="34208" rtlCol="0" anchor="ctr" anchorCtr="0"/>
          <a:lstStyle/>
          <a:p>
            <a:r>
              <a:rPr lang="ja-JP" altLang="en-US" sz="1600" b="1" u="sng" dirty="0" smtClean="0">
                <a:solidFill>
                  <a:srgbClr val="00B050"/>
                </a:solidFill>
                <a:latin typeface="ＭＳ Ｐゴシック"/>
              </a:rPr>
              <a:t>１</a:t>
            </a:r>
            <a:r>
              <a:rPr lang="ja-JP" altLang="en-US" sz="1600" b="1" u="sng" dirty="0">
                <a:solidFill>
                  <a:srgbClr val="00B050"/>
                </a:solidFill>
                <a:latin typeface="ＭＳ Ｐゴシック"/>
              </a:rPr>
              <a:t>．</a:t>
            </a:r>
            <a:r>
              <a:rPr lang="ja-JP" altLang="en-US" sz="1600" b="1" u="sng" dirty="0" smtClean="0">
                <a:solidFill>
                  <a:srgbClr val="00B050"/>
                </a:solidFill>
                <a:latin typeface="ＭＳ Ｐゴシック"/>
              </a:rPr>
              <a:t>障害者の望む地域生活の支援</a:t>
            </a:r>
            <a:endParaRPr lang="en-US" altLang="ja-JP" sz="1600" b="1" u="sng" dirty="0" smtClean="0">
              <a:solidFill>
                <a:srgbClr val="00B050"/>
              </a:solidFill>
              <a:latin typeface="ＭＳ Ｐゴシック"/>
            </a:endParaRPr>
          </a:p>
          <a:p>
            <a:endParaRPr lang="en-US" altLang="ja-JP" sz="400" dirty="0" smtClean="0">
              <a:solidFill>
                <a:prstClr val="black"/>
              </a:solidFill>
              <a:latin typeface="ＭＳ Ｐゴシック"/>
            </a:endParaRPr>
          </a:p>
          <a:p>
            <a:pPr marL="265113" indent="-265113"/>
            <a:r>
              <a:rPr lang="ja-JP" altLang="en-US" sz="1300" i="1" dirty="0">
                <a:solidFill>
                  <a:srgbClr val="FF0000"/>
                </a:solidFill>
                <a:latin typeface="ＭＳ Ｐゴシック"/>
              </a:rPr>
              <a:t> </a:t>
            </a:r>
            <a:r>
              <a:rPr lang="en-US" altLang="ja-JP" sz="1300" dirty="0" smtClean="0">
                <a:solidFill>
                  <a:prstClr val="black"/>
                </a:solidFill>
                <a:latin typeface="ＭＳ Ｐゴシック"/>
              </a:rPr>
              <a:t>(1) </a:t>
            </a:r>
            <a:r>
              <a:rPr lang="ja-JP" altLang="en-US" sz="1300" dirty="0" smtClean="0">
                <a:solidFill>
                  <a:prstClr val="black"/>
                </a:solidFill>
                <a:latin typeface="ＭＳ Ｐゴシック"/>
              </a:rPr>
              <a:t>施設</a:t>
            </a:r>
            <a:r>
              <a:rPr lang="ja-JP" altLang="en-US" sz="1300" dirty="0">
                <a:solidFill>
                  <a:prstClr val="black"/>
                </a:solidFill>
                <a:latin typeface="ＭＳ Ｐゴシック"/>
              </a:rPr>
              <a:t>入所支援や共同生活援助を利用していた者等を</a:t>
            </a:r>
            <a:r>
              <a:rPr lang="ja-JP" altLang="en-US" sz="1300" dirty="0" smtClean="0">
                <a:solidFill>
                  <a:prstClr val="black"/>
                </a:solidFill>
                <a:latin typeface="ＭＳ Ｐゴシック"/>
              </a:rPr>
              <a:t>対象として、</a:t>
            </a:r>
            <a:r>
              <a:rPr lang="ja-JP" altLang="en-US" sz="1300" dirty="0">
                <a:solidFill>
                  <a:prstClr val="black"/>
                </a:solidFill>
                <a:latin typeface="ＭＳ Ｐゴシック"/>
              </a:rPr>
              <a:t>定期的な巡回訪問や随時の対応により、円滑な地域生活に向けた相談・助言等を行う</a:t>
            </a:r>
            <a:r>
              <a:rPr lang="ja-JP" altLang="en-US" sz="1300" dirty="0" smtClean="0">
                <a:solidFill>
                  <a:prstClr val="black"/>
                </a:solidFill>
                <a:latin typeface="ＭＳ Ｐゴシック"/>
              </a:rPr>
              <a:t>サービスを新設する（</a:t>
            </a:r>
            <a:r>
              <a:rPr lang="ja-JP" altLang="en-US" sz="1300" u="sng" dirty="0" smtClean="0">
                <a:solidFill>
                  <a:prstClr val="black"/>
                </a:solidFill>
                <a:latin typeface="ＭＳ Ｐゴシック"/>
              </a:rPr>
              <a:t>自立生活援助</a:t>
            </a:r>
            <a:r>
              <a:rPr lang="ja-JP" altLang="en-US" sz="1300" dirty="0" smtClean="0">
                <a:solidFill>
                  <a:prstClr val="black"/>
                </a:solidFill>
                <a:latin typeface="ＭＳ Ｐゴシック"/>
              </a:rPr>
              <a:t>）</a:t>
            </a:r>
            <a:endParaRPr lang="en-US" altLang="ja-JP" sz="1300" dirty="0" smtClean="0">
              <a:solidFill>
                <a:prstClr val="black"/>
              </a:solidFill>
              <a:latin typeface="ＭＳ Ｐゴシック"/>
            </a:endParaRPr>
          </a:p>
          <a:p>
            <a:pPr marL="323850" indent="-323850"/>
            <a:endParaRPr lang="en-US" altLang="ja-JP" sz="200" dirty="0" smtClean="0">
              <a:solidFill>
                <a:prstClr val="black"/>
              </a:solidFill>
              <a:latin typeface="ＭＳ Ｐゴシック"/>
            </a:endParaRPr>
          </a:p>
          <a:p>
            <a:pPr marL="323850" indent="-323850"/>
            <a:r>
              <a:rPr lang="ja-JP" altLang="en-US" sz="1300" dirty="0" smtClean="0">
                <a:solidFill>
                  <a:prstClr val="black"/>
                </a:solidFill>
                <a:latin typeface="ＭＳ Ｐゴシック"/>
              </a:rPr>
              <a:t> </a:t>
            </a:r>
            <a:r>
              <a:rPr lang="en-US" altLang="ja-JP" sz="1300" dirty="0" smtClean="0">
                <a:solidFill>
                  <a:prstClr val="black"/>
                </a:solidFill>
                <a:latin typeface="ＭＳ Ｐゴシック"/>
              </a:rPr>
              <a:t>(2) </a:t>
            </a:r>
            <a:r>
              <a:rPr lang="ja-JP" altLang="en-US" sz="1300" dirty="0" smtClean="0">
                <a:solidFill>
                  <a:prstClr val="black"/>
                </a:solidFill>
                <a:latin typeface="ＭＳ Ｐゴシック"/>
              </a:rPr>
              <a:t>就業</a:t>
            </a:r>
            <a:r>
              <a:rPr lang="ja-JP" altLang="en-US" sz="1300" dirty="0">
                <a:solidFill>
                  <a:prstClr val="black"/>
                </a:solidFill>
                <a:latin typeface="ＭＳ Ｐゴシック"/>
              </a:rPr>
              <a:t>に伴う生活面の課題に対応できるよう、事業所・家族との連絡調整等の支援を行う</a:t>
            </a:r>
            <a:r>
              <a:rPr lang="ja-JP" altLang="en-US" sz="1300" dirty="0" smtClean="0">
                <a:solidFill>
                  <a:prstClr val="black"/>
                </a:solidFill>
                <a:latin typeface="ＭＳ Ｐゴシック"/>
              </a:rPr>
              <a:t>サービスを新設する（</a:t>
            </a:r>
            <a:r>
              <a:rPr lang="ja-JP" altLang="en-US" sz="1300" u="sng" dirty="0" smtClean="0">
                <a:solidFill>
                  <a:prstClr val="black"/>
                </a:solidFill>
                <a:latin typeface="ＭＳ Ｐゴシック"/>
              </a:rPr>
              <a:t>就労定着支援</a:t>
            </a:r>
            <a:r>
              <a:rPr lang="ja-JP" altLang="en-US" sz="1300" dirty="0" smtClean="0">
                <a:solidFill>
                  <a:prstClr val="black"/>
                </a:solidFill>
                <a:latin typeface="ＭＳ Ｐゴシック"/>
              </a:rPr>
              <a:t>）</a:t>
            </a:r>
            <a:endParaRPr lang="ja-JP" altLang="en-US" sz="1300" dirty="0">
              <a:solidFill>
                <a:prstClr val="black"/>
              </a:solidFill>
              <a:latin typeface="ＭＳ Ｐゴシック"/>
            </a:endParaRPr>
          </a:p>
          <a:p>
            <a:pPr marL="323850" indent="-323850"/>
            <a:endParaRPr lang="en-US" altLang="ja-JP" sz="200" dirty="0" smtClean="0">
              <a:solidFill>
                <a:prstClr val="black"/>
              </a:solidFill>
              <a:latin typeface="ＭＳ Ｐゴシック"/>
            </a:endParaRPr>
          </a:p>
          <a:p>
            <a:pPr marL="323850" indent="-323850"/>
            <a:r>
              <a:rPr lang="ja-JP" altLang="en-US" sz="1300" dirty="0" smtClean="0">
                <a:solidFill>
                  <a:prstClr val="black"/>
                </a:solidFill>
                <a:latin typeface="ＭＳ Ｐゴシック"/>
              </a:rPr>
              <a:t> </a:t>
            </a:r>
            <a:r>
              <a:rPr lang="en-US" altLang="ja-JP" sz="1300" dirty="0" smtClean="0">
                <a:solidFill>
                  <a:prstClr val="black"/>
                </a:solidFill>
                <a:latin typeface="ＭＳ Ｐゴシック"/>
              </a:rPr>
              <a:t>(3) </a:t>
            </a:r>
            <a:r>
              <a:rPr lang="ja-JP" altLang="en-US" sz="1300" dirty="0">
                <a:solidFill>
                  <a:prstClr val="black"/>
                </a:solidFill>
                <a:latin typeface="ＭＳ Ｐゴシック"/>
              </a:rPr>
              <a:t>重度訪問介護について、</a:t>
            </a:r>
            <a:r>
              <a:rPr lang="ja-JP" altLang="en-US" sz="1300" u="sng" dirty="0">
                <a:solidFill>
                  <a:prstClr val="black"/>
                </a:solidFill>
                <a:latin typeface="ＭＳ Ｐゴシック"/>
              </a:rPr>
              <a:t>医療機関への入院時</a:t>
            </a:r>
            <a:r>
              <a:rPr lang="ja-JP" altLang="en-US" sz="1300" dirty="0">
                <a:solidFill>
                  <a:prstClr val="black"/>
                </a:solidFill>
                <a:latin typeface="ＭＳ Ｐゴシック"/>
              </a:rPr>
              <a:t>も一定の支援</a:t>
            </a:r>
            <a:r>
              <a:rPr lang="ja-JP" altLang="en-US" sz="1300" dirty="0" smtClean="0">
                <a:solidFill>
                  <a:prstClr val="black"/>
                </a:solidFill>
                <a:latin typeface="ＭＳ Ｐゴシック"/>
              </a:rPr>
              <a:t>を</a:t>
            </a:r>
            <a:r>
              <a:rPr lang="ja-JP" altLang="en-US" sz="1300" dirty="0">
                <a:solidFill>
                  <a:prstClr val="black"/>
                </a:solidFill>
                <a:latin typeface="ＭＳ Ｐゴシック"/>
              </a:rPr>
              <a:t>可能とする</a:t>
            </a:r>
            <a:endParaRPr lang="en-US" altLang="ja-JP" sz="1300" dirty="0" smtClean="0">
              <a:solidFill>
                <a:prstClr val="black"/>
              </a:solidFill>
              <a:latin typeface="ＭＳ Ｐゴシック"/>
            </a:endParaRPr>
          </a:p>
          <a:p>
            <a:pPr marL="323850" indent="-323850"/>
            <a:endParaRPr lang="en-US" altLang="ja-JP" sz="200" dirty="0">
              <a:solidFill>
                <a:prstClr val="black"/>
              </a:solidFill>
              <a:latin typeface="ＭＳ Ｐゴシック"/>
            </a:endParaRPr>
          </a:p>
          <a:p>
            <a:pPr marL="265113" indent="-265113"/>
            <a:r>
              <a:rPr lang="ja-JP" altLang="en-US" sz="1300" i="1" dirty="0" smtClean="0">
                <a:solidFill>
                  <a:prstClr val="black"/>
                </a:solidFill>
                <a:latin typeface="ＭＳ Ｐゴシック"/>
              </a:rPr>
              <a:t> </a:t>
            </a:r>
            <a:r>
              <a:rPr lang="en-US" altLang="ja-JP" sz="1300" dirty="0" smtClean="0">
                <a:solidFill>
                  <a:prstClr val="black"/>
                </a:solidFill>
                <a:latin typeface="ＭＳ Ｐゴシック"/>
              </a:rPr>
              <a:t>(4) </a:t>
            </a:r>
            <a:r>
              <a:rPr lang="en-US" altLang="ja-JP" sz="1300" u="sng" dirty="0" smtClean="0">
                <a:solidFill>
                  <a:prstClr val="black"/>
                </a:solidFill>
                <a:latin typeface="ＭＳ Ｐゴシック"/>
              </a:rPr>
              <a:t>65</a:t>
            </a:r>
            <a:r>
              <a:rPr lang="ja-JP" altLang="en-US" sz="1300" u="sng" dirty="0" smtClean="0">
                <a:solidFill>
                  <a:prstClr val="black"/>
                </a:solidFill>
                <a:latin typeface="ＭＳ Ｐゴシック"/>
              </a:rPr>
              <a:t>歳に至るまで相当の長期間にわたり障害福祉サービスを利用してきた低所得の高齢障害者</a:t>
            </a:r>
            <a:r>
              <a:rPr lang="ja-JP" altLang="en-US" sz="1300" dirty="0" smtClean="0">
                <a:solidFill>
                  <a:prstClr val="black"/>
                </a:solidFill>
                <a:latin typeface="ＭＳ Ｐゴシック"/>
              </a:rPr>
              <a:t>が引き続き</a:t>
            </a:r>
            <a:r>
              <a:rPr lang="ja-JP" altLang="en-US" sz="1300" dirty="0">
                <a:solidFill>
                  <a:prstClr val="black"/>
                </a:solidFill>
                <a:latin typeface="ＭＳ Ｐゴシック"/>
              </a:rPr>
              <a:t>障害福祉</a:t>
            </a:r>
            <a:r>
              <a:rPr lang="ja-JP" altLang="en-US" sz="1300" dirty="0" smtClean="0">
                <a:solidFill>
                  <a:prstClr val="black"/>
                </a:solidFill>
                <a:latin typeface="ＭＳ Ｐゴシック"/>
              </a:rPr>
              <a:t>サービスに相当する介護保険サービスを利用する場合に、障害者の所得の状況や障害の程度等の事情を勘案し、当該介護保険サービスの</a:t>
            </a:r>
            <a:r>
              <a:rPr lang="ja-JP" altLang="en-US" sz="1300" u="sng" dirty="0" smtClean="0">
                <a:solidFill>
                  <a:prstClr val="black"/>
                </a:solidFill>
                <a:latin typeface="ＭＳ Ｐゴシック"/>
              </a:rPr>
              <a:t>利用者負担を障害福祉制度により軽減</a:t>
            </a:r>
            <a:r>
              <a:rPr lang="ja-JP" altLang="en-US" sz="1300" dirty="0" smtClean="0">
                <a:solidFill>
                  <a:prstClr val="black"/>
                </a:solidFill>
                <a:latin typeface="ＭＳ Ｐゴシック"/>
              </a:rPr>
              <a:t>（償還）できる仕組みを設ける</a:t>
            </a:r>
            <a:endParaRPr lang="en-US" altLang="ja-JP" sz="1300" i="1" dirty="0" smtClean="0">
              <a:solidFill>
                <a:prstClr val="black"/>
              </a:solidFill>
              <a:latin typeface="ＭＳ Ｐゴシック"/>
            </a:endParaRPr>
          </a:p>
          <a:p>
            <a:pPr marL="216000" indent="-216000"/>
            <a:endParaRPr lang="en-US" altLang="ja-JP" sz="700" dirty="0" smtClean="0">
              <a:solidFill>
                <a:prstClr val="black"/>
              </a:solidFill>
              <a:latin typeface="ＭＳ Ｐゴシック"/>
            </a:endParaRPr>
          </a:p>
          <a:p>
            <a:r>
              <a:rPr lang="ja-JP" altLang="en-US" sz="1600" b="1" u="sng" dirty="0" smtClean="0">
                <a:solidFill>
                  <a:srgbClr val="00B050"/>
                </a:solidFill>
                <a:latin typeface="ＭＳ Ｐゴシック"/>
              </a:rPr>
              <a:t>２．障害児支援のニーズの多様化へのきめ細かな対応</a:t>
            </a:r>
            <a:endParaRPr lang="en-US" altLang="ja-JP" sz="1600" b="1" u="sng" dirty="0" smtClean="0">
              <a:solidFill>
                <a:srgbClr val="00B050"/>
              </a:solidFill>
              <a:latin typeface="ＭＳ Ｐゴシック"/>
            </a:endParaRPr>
          </a:p>
          <a:p>
            <a:endParaRPr lang="en-US" altLang="ja-JP" sz="400" dirty="0">
              <a:solidFill>
                <a:prstClr val="black"/>
              </a:solidFill>
              <a:latin typeface="ＭＳ Ｐゴシック"/>
            </a:endParaRPr>
          </a:p>
          <a:p>
            <a:pPr marL="179388" indent="-179388"/>
            <a:r>
              <a:rPr lang="en-US" altLang="ja-JP" sz="1300" dirty="0" smtClean="0">
                <a:solidFill>
                  <a:prstClr val="black"/>
                </a:solidFill>
                <a:latin typeface="ＭＳ Ｐゴシック"/>
              </a:rPr>
              <a:t> (1) </a:t>
            </a:r>
            <a:r>
              <a:rPr lang="ja-JP" altLang="en-US" sz="1300" dirty="0" smtClean="0">
                <a:solidFill>
                  <a:prstClr val="black"/>
                </a:solidFill>
                <a:latin typeface="ＭＳ Ｐゴシック"/>
              </a:rPr>
              <a:t>重度</a:t>
            </a:r>
            <a:r>
              <a:rPr lang="ja-JP" altLang="en-US" sz="1300" dirty="0">
                <a:solidFill>
                  <a:prstClr val="black"/>
                </a:solidFill>
                <a:latin typeface="ＭＳ Ｐゴシック"/>
              </a:rPr>
              <a:t>の</a:t>
            </a:r>
            <a:r>
              <a:rPr lang="ja-JP" altLang="en-US" sz="1300" dirty="0" smtClean="0">
                <a:solidFill>
                  <a:prstClr val="black"/>
                </a:solidFill>
                <a:latin typeface="ＭＳ Ｐゴシック"/>
              </a:rPr>
              <a:t>障害等に</a:t>
            </a:r>
            <a:r>
              <a:rPr lang="ja-JP" altLang="en-US" sz="1300" dirty="0">
                <a:solidFill>
                  <a:prstClr val="black"/>
                </a:solidFill>
                <a:latin typeface="ＭＳ Ｐゴシック"/>
              </a:rPr>
              <a:t>より外</a:t>
            </a:r>
            <a:r>
              <a:rPr lang="ja-JP" altLang="en-US" sz="1300" dirty="0" smtClean="0">
                <a:solidFill>
                  <a:prstClr val="black"/>
                </a:solidFill>
                <a:latin typeface="ＭＳ Ｐゴシック"/>
              </a:rPr>
              <a:t>出が著しく困難</a:t>
            </a:r>
            <a:r>
              <a:rPr lang="ja-JP" altLang="en-US" sz="1300" dirty="0">
                <a:solidFill>
                  <a:prstClr val="black"/>
                </a:solidFill>
                <a:latin typeface="ＭＳ Ｐゴシック"/>
              </a:rPr>
              <a:t>な</a:t>
            </a:r>
            <a:r>
              <a:rPr lang="ja-JP" altLang="en-US" sz="1300" dirty="0" smtClean="0">
                <a:solidFill>
                  <a:prstClr val="black"/>
                </a:solidFill>
                <a:latin typeface="ＭＳ Ｐゴシック"/>
              </a:rPr>
              <a:t>障害児に対し、</a:t>
            </a:r>
            <a:r>
              <a:rPr lang="ja-JP" altLang="en-US" sz="1300" u="sng" dirty="0" smtClean="0">
                <a:solidFill>
                  <a:prstClr val="black"/>
                </a:solidFill>
                <a:latin typeface="ＭＳ Ｐゴシック"/>
              </a:rPr>
              <a:t>居宅を訪問して発達</a:t>
            </a:r>
            <a:r>
              <a:rPr lang="ja-JP" altLang="en-US" sz="1300" u="sng" dirty="0">
                <a:solidFill>
                  <a:prstClr val="black"/>
                </a:solidFill>
                <a:latin typeface="ＭＳ Ｐゴシック"/>
              </a:rPr>
              <a:t>支援</a:t>
            </a:r>
            <a:r>
              <a:rPr lang="ja-JP" altLang="en-US" sz="1300" dirty="0" smtClean="0">
                <a:solidFill>
                  <a:prstClr val="black"/>
                </a:solidFill>
                <a:latin typeface="ＭＳ Ｐゴシック"/>
              </a:rPr>
              <a:t>を</a:t>
            </a:r>
            <a:r>
              <a:rPr lang="ja-JP" altLang="en-US" sz="1300" dirty="0">
                <a:solidFill>
                  <a:prstClr val="black"/>
                </a:solidFill>
                <a:latin typeface="ＭＳ Ｐゴシック"/>
              </a:rPr>
              <a:t>提供する</a:t>
            </a:r>
            <a:r>
              <a:rPr lang="ja-JP" altLang="en-US" sz="1300" dirty="0" smtClean="0">
                <a:solidFill>
                  <a:prstClr val="black"/>
                </a:solidFill>
                <a:latin typeface="ＭＳ Ｐゴシック"/>
              </a:rPr>
              <a:t>サービスを新設する</a:t>
            </a:r>
            <a:endParaRPr lang="en-US" altLang="ja-JP" sz="1300" dirty="0" smtClean="0">
              <a:solidFill>
                <a:prstClr val="black"/>
              </a:solidFill>
              <a:latin typeface="ＭＳ Ｐゴシック"/>
            </a:endParaRPr>
          </a:p>
          <a:p>
            <a:pPr marL="179388" indent="-179388"/>
            <a:endParaRPr lang="en-US" altLang="ja-JP" sz="200" u="sng" dirty="0" smtClean="0">
              <a:solidFill>
                <a:prstClr val="black"/>
              </a:solidFill>
              <a:latin typeface="ＭＳ Ｐゴシック"/>
            </a:endParaRPr>
          </a:p>
          <a:p>
            <a:pPr marL="179388" indent="-179388"/>
            <a:r>
              <a:rPr lang="en-US" altLang="ja-JP" sz="1300" dirty="0" smtClean="0">
                <a:solidFill>
                  <a:prstClr val="black"/>
                </a:solidFill>
                <a:latin typeface="ＭＳ Ｐゴシック"/>
              </a:rPr>
              <a:t> (2) </a:t>
            </a:r>
            <a:r>
              <a:rPr lang="ja-JP" altLang="en-US" sz="1300" dirty="0" smtClean="0">
                <a:solidFill>
                  <a:prstClr val="black"/>
                </a:solidFill>
                <a:latin typeface="ＭＳ Ｐゴシック"/>
              </a:rPr>
              <a:t>保育所等</a:t>
            </a:r>
            <a:r>
              <a:rPr lang="ja-JP" altLang="en-US" sz="1300" dirty="0">
                <a:solidFill>
                  <a:prstClr val="black"/>
                </a:solidFill>
                <a:latin typeface="ＭＳ Ｐゴシック"/>
              </a:rPr>
              <a:t>の</a:t>
            </a:r>
            <a:r>
              <a:rPr lang="ja-JP" altLang="en-US" sz="1300" dirty="0" smtClean="0">
                <a:solidFill>
                  <a:prstClr val="black"/>
                </a:solidFill>
                <a:latin typeface="ＭＳ Ｐゴシック"/>
              </a:rPr>
              <a:t>障害児に発達支援を</a:t>
            </a:r>
            <a:r>
              <a:rPr lang="ja-JP" altLang="en-US" sz="1300" dirty="0">
                <a:solidFill>
                  <a:prstClr val="black"/>
                </a:solidFill>
                <a:latin typeface="ＭＳ Ｐゴシック"/>
              </a:rPr>
              <a:t>提供する</a:t>
            </a:r>
            <a:r>
              <a:rPr lang="ja-JP" altLang="en-US" sz="1300" dirty="0" smtClean="0">
                <a:solidFill>
                  <a:prstClr val="black"/>
                </a:solidFill>
                <a:latin typeface="ＭＳ Ｐゴシック"/>
              </a:rPr>
              <a:t>保育所等訪問支援について、</a:t>
            </a:r>
            <a:r>
              <a:rPr lang="ja-JP" altLang="en-US" sz="1300" u="sng" dirty="0" smtClean="0">
                <a:solidFill>
                  <a:prstClr val="black"/>
                </a:solidFill>
                <a:latin typeface="ＭＳ Ｐゴシック"/>
              </a:rPr>
              <a:t>乳児院</a:t>
            </a:r>
            <a:r>
              <a:rPr lang="ja-JP" altLang="en-US" sz="1300" u="sng" dirty="0">
                <a:solidFill>
                  <a:prstClr val="black"/>
                </a:solidFill>
                <a:latin typeface="ＭＳ Ｐゴシック"/>
              </a:rPr>
              <a:t>・児童養護</a:t>
            </a:r>
            <a:r>
              <a:rPr lang="ja-JP" altLang="en-US" sz="1300" u="sng" dirty="0" smtClean="0">
                <a:solidFill>
                  <a:prstClr val="black"/>
                </a:solidFill>
                <a:latin typeface="ＭＳ Ｐゴシック"/>
              </a:rPr>
              <a:t>施設</a:t>
            </a:r>
            <a:r>
              <a:rPr lang="ja-JP" altLang="en-US" sz="1300" dirty="0" smtClean="0">
                <a:solidFill>
                  <a:prstClr val="black"/>
                </a:solidFill>
                <a:latin typeface="ＭＳ Ｐゴシック"/>
              </a:rPr>
              <a:t>の障害児</a:t>
            </a:r>
            <a:r>
              <a:rPr lang="ja-JP" altLang="en-US" sz="1300" dirty="0">
                <a:solidFill>
                  <a:prstClr val="black"/>
                </a:solidFill>
                <a:latin typeface="ＭＳ Ｐゴシック"/>
              </a:rPr>
              <a:t>に</a:t>
            </a:r>
            <a:r>
              <a:rPr lang="ja-JP" altLang="en-US" sz="1300" dirty="0" smtClean="0">
                <a:solidFill>
                  <a:prstClr val="black"/>
                </a:solidFill>
                <a:latin typeface="ＭＳ Ｐゴシック"/>
              </a:rPr>
              <a:t>対象を拡大する</a:t>
            </a:r>
            <a:endParaRPr lang="en-US" altLang="ja-JP" sz="1300" dirty="0" smtClean="0">
              <a:solidFill>
                <a:prstClr val="black"/>
              </a:solidFill>
              <a:latin typeface="ＭＳ Ｐゴシック"/>
            </a:endParaRPr>
          </a:p>
          <a:p>
            <a:pPr marL="179388" indent="-179388"/>
            <a:endParaRPr lang="en-US" altLang="ja-JP" sz="200" dirty="0" smtClean="0">
              <a:solidFill>
                <a:prstClr val="black"/>
              </a:solidFill>
              <a:latin typeface="ＭＳ Ｐゴシック"/>
            </a:endParaRPr>
          </a:p>
          <a:p>
            <a:pPr marL="179388" indent="-179388"/>
            <a:r>
              <a:rPr lang="en-US" altLang="ja-JP" sz="1300" dirty="0">
                <a:solidFill>
                  <a:prstClr val="black"/>
                </a:solidFill>
                <a:latin typeface="ＭＳ Ｐゴシック"/>
              </a:rPr>
              <a:t> </a:t>
            </a:r>
            <a:r>
              <a:rPr lang="en-US" altLang="ja-JP" sz="1300" dirty="0" smtClean="0">
                <a:solidFill>
                  <a:prstClr val="black"/>
                </a:solidFill>
                <a:latin typeface="ＭＳ Ｐゴシック"/>
              </a:rPr>
              <a:t>(3) </a:t>
            </a:r>
            <a:r>
              <a:rPr lang="ja-JP" altLang="en-US" sz="1300" u="sng" dirty="0" smtClean="0">
                <a:solidFill>
                  <a:prstClr val="black"/>
                </a:solidFill>
                <a:latin typeface="ＭＳ Ｐゴシック"/>
              </a:rPr>
              <a:t>医療的</a:t>
            </a:r>
            <a:r>
              <a:rPr lang="ja-JP" altLang="en-US" sz="1300" u="sng" dirty="0">
                <a:solidFill>
                  <a:prstClr val="black"/>
                </a:solidFill>
                <a:latin typeface="ＭＳ Ｐゴシック"/>
              </a:rPr>
              <a:t>ケアを要する</a:t>
            </a:r>
            <a:r>
              <a:rPr lang="ja-JP" altLang="en-US" sz="1300" u="sng" dirty="0" smtClean="0">
                <a:solidFill>
                  <a:prstClr val="black"/>
                </a:solidFill>
                <a:latin typeface="ＭＳ Ｐゴシック"/>
              </a:rPr>
              <a:t>障害児</a:t>
            </a:r>
            <a:r>
              <a:rPr lang="ja-JP" altLang="en-US" sz="1300" dirty="0">
                <a:solidFill>
                  <a:prstClr val="black"/>
                </a:solidFill>
                <a:latin typeface="ＭＳ Ｐゴシック"/>
              </a:rPr>
              <a:t>が</a:t>
            </a:r>
            <a:r>
              <a:rPr lang="ja-JP" altLang="en-US" sz="1300" dirty="0" smtClean="0">
                <a:solidFill>
                  <a:prstClr val="black"/>
                </a:solidFill>
                <a:latin typeface="ＭＳ Ｐゴシック"/>
              </a:rPr>
              <a:t>適切な支援を受けられるよう、自治体において保健・医療・福祉等の連携促進に努めるものとする</a:t>
            </a:r>
            <a:endParaRPr lang="en-US" altLang="ja-JP" sz="1300" dirty="0">
              <a:solidFill>
                <a:prstClr val="black"/>
              </a:solidFill>
              <a:latin typeface="ＭＳ Ｐゴシック"/>
            </a:endParaRPr>
          </a:p>
          <a:p>
            <a:pPr marL="179388" indent="-179388"/>
            <a:endParaRPr lang="en-US" altLang="ja-JP" sz="200" dirty="0" smtClean="0">
              <a:solidFill>
                <a:prstClr val="black"/>
              </a:solidFill>
              <a:latin typeface="ＭＳ Ｐゴシック"/>
            </a:endParaRPr>
          </a:p>
          <a:p>
            <a:pPr marL="179388" indent="-179388"/>
            <a:r>
              <a:rPr lang="en-US" altLang="ja-JP" sz="1300" dirty="0" smtClean="0">
                <a:solidFill>
                  <a:prstClr val="black"/>
                </a:solidFill>
                <a:latin typeface="ＭＳ Ｐゴシック"/>
              </a:rPr>
              <a:t> (4) </a:t>
            </a:r>
            <a:r>
              <a:rPr lang="ja-JP" altLang="en-US" sz="1300" dirty="0" smtClean="0">
                <a:solidFill>
                  <a:prstClr val="black"/>
                </a:solidFill>
                <a:latin typeface="ＭＳ Ｐゴシック"/>
              </a:rPr>
              <a:t>障害児のサービスに係る提供体制の計画的な構築を推進するため、自治体において</a:t>
            </a:r>
            <a:r>
              <a:rPr lang="ja-JP" altLang="en-US" sz="1300" u="sng" dirty="0" smtClean="0">
                <a:solidFill>
                  <a:prstClr val="black"/>
                </a:solidFill>
                <a:latin typeface="ＭＳ Ｐゴシック"/>
              </a:rPr>
              <a:t>障害児福祉計画</a:t>
            </a:r>
            <a:r>
              <a:rPr lang="ja-JP" altLang="en-US" sz="1300" dirty="0" smtClean="0">
                <a:solidFill>
                  <a:prstClr val="black"/>
                </a:solidFill>
                <a:latin typeface="ＭＳ Ｐゴシック"/>
              </a:rPr>
              <a:t>を策定するものとする</a:t>
            </a:r>
            <a:endParaRPr lang="en-US" altLang="ja-JP" sz="1300" dirty="0" smtClean="0">
              <a:solidFill>
                <a:prstClr val="black"/>
              </a:solidFill>
              <a:latin typeface="ＭＳ Ｐゴシック"/>
            </a:endParaRPr>
          </a:p>
          <a:p>
            <a:endParaRPr lang="en-US" altLang="ja-JP" sz="700" dirty="0" smtClean="0">
              <a:solidFill>
                <a:prstClr val="black"/>
              </a:solidFill>
              <a:latin typeface="ＭＳ Ｐゴシック"/>
            </a:endParaRPr>
          </a:p>
          <a:p>
            <a:r>
              <a:rPr lang="ja-JP" altLang="en-US" sz="1600" b="1" u="sng" dirty="0">
                <a:solidFill>
                  <a:srgbClr val="00B050"/>
                </a:solidFill>
                <a:latin typeface="ＭＳ Ｐゴシック"/>
              </a:rPr>
              <a:t>３</a:t>
            </a:r>
            <a:r>
              <a:rPr lang="ja-JP" altLang="en-US" sz="1600" b="1" u="sng" dirty="0" smtClean="0">
                <a:solidFill>
                  <a:srgbClr val="00B050"/>
                </a:solidFill>
                <a:latin typeface="ＭＳ Ｐゴシック"/>
              </a:rPr>
              <a:t>．サービスの質の確保・向上に向けた環境整備</a:t>
            </a:r>
            <a:endParaRPr lang="en-US" altLang="ja-JP" sz="1600" b="1" u="sng" dirty="0" smtClean="0">
              <a:solidFill>
                <a:srgbClr val="00B050"/>
              </a:solidFill>
              <a:latin typeface="ＭＳ Ｐゴシック"/>
            </a:endParaRPr>
          </a:p>
          <a:p>
            <a:endParaRPr lang="en-US" altLang="ja-JP" sz="400" b="1" u="sng" dirty="0">
              <a:solidFill>
                <a:srgbClr val="00B050"/>
              </a:solidFill>
              <a:latin typeface="ＭＳ Ｐゴシック"/>
            </a:endParaRPr>
          </a:p>
          <a:p>
            <a:pPr marL="269875" indent="-269875"/>
            <a:r>
              <a:rPr lang="ja-JP" altLang="en-US" sz="1300" dirty="0">
                <a:solidFill>
                  <a:prstClr val="black"/>
                </a:solidFill>
                <a:latin typeface="ＭＳ Ｐゴシック"/>
              </a:rPr>
              <a:t> </a:t>
            </a:r>
            <a:r>
              <a:rPr lang="en-US" altLang="ja-JP" sz="1300" dirty="0" smtClean="0">
                <a:solidFill>
                  <a:prstClr val="black"/>
                </a:solidFill>
                <a:latin typeface="ＭＳ Ｐゴシック"/>
              </a:rPr>
              <a:t>(1) </a:t>
            </a:r>
            <a:r>
              <a:rPr lang="ja-JP" altLang="en-US" sz="1300" dirty="0">
                <a:solidFill>
                  <a:prstClr val="black"/>
                </a:solidFill>
                <a:latin typeface="ＭＳ Ｐゴシック"/>
              </a:rPr>
              <a:t>補装具費について、成長に伴い短期間で取り替える必要のある障害児の場合等に貸与の活用も可能と</a:t>
            </a:r>
            <a:r>
              <a:rPr lang="ja-JP" altLang="en-US" sz="1300" dirty="0" smtClean="0">
                <a:solidFill>
                  <a:prstClr val="black"/>
                </a:solidFill>
                <a:latin typeface="ＭＳ Ｐゴシック"/>
              </a:rPr>
              <a:t>する</a:t>
            </a:r>
            <a:endParaRPr lang="en-US" altLang="ja-JP" sz="1300" dirty="0">
              <a:solidFill>
                <a:prstClr val="black"/>
              </a:solidFill>
              <a:latin typeface="ＭＳ Ｐゴシック"/>
            </a:endParaRPr>
          </a:p>
          <a:p>
            <a:pPr marL="269875" indent="-269875"/>
            <a:endParaRPr lang="en-US" altLang="ja-JP" sz="200" dirty="0" smtClean="0">
              <a:solidFill>
                <a:prstClr val="black"/>
              </a:solidFill>
              <a:latin typeface="ＭＳ Ｐゴシック"/>
            </a:endParaRPr>
          </a:p>
          <a:p>
            <a:pPr marL="265113" indent="-265113"/>
            <a:r>
              <a:rPr lang="ja-JP" altLang="en-US" sz="1300" i="1" dirty="0">
                <a:solidFill>
                  <a:prstClr val="black"/>
                </a:solidFill>
                <a:latin typeface="ＭＳ Ｐゴシック"/>
              </a:rPr>
              <a:t> </a:t>
            </a:r>
            <a:r>
              <a:rPr lang="en-US" altLang="ja-JP" sz="1300" dirty="0" smtClean="0">
                <a:solidFill>
                  <a:prstClr val="black"/>
                </a:solidFill>
                <a:latin typeface="ＭＳ Ｐゴシック"/>
              </a:rPr>
              <a:t>(2) </a:t>
            </a:r>
            <a:r>
              <a:rPr lang="ja-JP" altLang="en-US" sz="1300" dirty="0" smtClean="0">
                <a:solidFill>
                  <a:prstClr val="black"/>
                </a:solidFill>
                <a:latin typeface="ＭＳ Ｐゴシック"/>
              </a:rPr>
              <a:t>都道府県がサービス事業所の事業内容等の情報を公表する制度を設けるとともに、</a:t>
            </a:r>
            <a:r>
              <a:rPr lang="ja-JP" altLang="en-US" sz="1300" dirty="0">
                <a:solidFill>
                  <a:prstClr val="black"/>
                </a:solidFill>
                <a:latin typeface="ＭＳ Ｐゴシック"/>
              </a:rPr>
              <a:t>自治体</a:t>
            </a:r>
            <a:r>
              <a:rPr lang="ja-JP" altLang="en-US" sz="1300" dirty="0" smtClean="0">
                <a:solidFill>
                  <a:prstClr val="black"/>
                </a:solidFill>
                <a:latin typeface="ＭＳ Ｐゴシック"/>
              </a:rPr>
              <a:t>の事務の効率化を図るため、所要の規定を整備する</a:t>
            </a:r>
            <a:endParaRPr lang="en-US" altLang="ja-JP" sz="1300" dirty="0" smtClean="0">
              <a:solidFill>
                <a:prstClr val="black"/>
              </a:solidFill>
              <a:latin typeface="ＭＳ Ｐゴシック"/>
            </a:endParaRPr>
          </a:p>
        </p:txBody>
      </p:sp>
      <p:sp>
        <p:nvSpPr>
          <p:cNvPr id="31" name="正方形/長方形 30"/>
          <p:cNvSpPr/>
          <p:nvPr/>
        </p:nvSpPr>
        <p:spPr bwMode="auto">
          <a:xfrm>
            <a:off x="85387" y="6565912"/>
            <a:ext cx="9757175" cy="288000"/>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Ｐゴシック"/>
              </a:rPr>
              <a:t>平成</a:t>
            </a:r>
            <a:r>
              <a:rPr lang="en-US" altLang="ja-JP" sz="1300" dirty="0" smtClean="0">
                <a:solidFill>
                  <a:prstClr val="black"/>
                </a:solidFill>
                <a:latin typeface="ＭＳ Ｐゴシック"/>
              </a:rPr>
              <a:t>30</a:t>
            </a:r>
            <a:r>
              <a:rPr lang="ja-JP" altLang="en-US" sz="1300" dirty="0" smtClean="0">
                <a:solidFill>
                  <a:prstClr val="black"/>
                </a:solidFill>
                <a:latin typeface="ＭＳ Ｐゴシック"/>
              </a:rPr>
              <a:t>年４月１日</a:t>
            </a:r>
            <a:r>
              <a:rPr lang="ja-JP" altLang="en-US" sz="1200" dirty="0" smtClean="0">
                <a:solidFill>
                  <a:prstClr val="black"/>
                </a:solidFill>
                <a:latin typeface="ＭＳ Ｐゴシック"/>
              </a:rPr>
              <a:t>（２</a:t>
            </a:r>
            <a:r>
              <a:rPr lang="en-US" altLang="ja-JP" sz="1200" dirty="0" smtClean="0">
                <a:solidFill>
                  <a:prstClr val="black"/>
                </a:solidFill>
                <a:latin typeface="ＭＳ Ｐゴシック"/>
              </a:rPr>
              <a:t>.(3)</a:t>
            </a:r>
            <a:r>
              <a:rPr lang="ja-JP" altLang="en-US" sz="1200" dirty="0" smtClean="0">
                <a:solidFill>
                  <a:prstClr val="black"/>
                </a:solidFill>
                <a:latin typeface="ＭＳ Ｐゴシック"/>
              </a:rPr>
              <a:t>については公布の日）</a:t>
            </a:r>
            <a:endParaRPr lang="en-US" altLang="ja-JP" sz="1200" dirty="0" smtClean="0">
              <a:solidFill>
                <a:prstClr val="black"/>
              </a:solidFill>
              <a:latin typeface="ＭＳ Ｐゴシック"/>
            </a:endParaRPr>
          </a:p>
        </p:txBody>
      </p:sp>
      <p:sp>
        <p:nvSpPr>
          <p:cNvPr id="11" name="角丸四角形 10"/>
          <p:cNvSpPr/>
          <p:nvPr/>
        </p:nvSpPr>
        <p:spPr>
          <a:xfrm>
            <a:off x="12584" y="1635036"/>
            <a:ext cx="1152000"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smtClean="0">
                <a:solidFill>
                  <a:prstClr val="white"/>
                </a:solidFill>
                <a:latin typeface="ＭＳ Ｐゴシック"/>
              </a:rPr>
              <a:t>　概　要</a:t>
            </a:r>
            <a:endParaRPr lang="en-US" altLang="ja-JP" sz="1600" dirty="0" smtClean="0">
              <a:solidFill>
                <a:prstClr val="white"/>
              </a:solidFill>
              <a:latin typeface="ＭＳ Ｐゴシック"/>
            </a:endParaRPr>
          </a:p>
        </p:txBody>
      </p:sp>
      <p:sp>
        <p:nvSpPr>
          <p:cNvPr id="12" name="角丸四角形 11"/>
          <p:cNvSpPr/>
          <p:nvPr/>
        </p:nvSpPr>
        <p:spPr>
          <a:xfrm>
            <a:off x="25656" y="614556"/>
            <a:ext cx="1152000"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smtClean="0">
                <a:solidFill>
                  <a:prstClr val="white"/>
                </a:solidFill>
                <a:latin typeface="ＭＳ Ｐゴシック"/>
              </a:rPr>
              <a:t>　趣　旨</a:t>
            </a:r>
            <a:endParaRPr lang="en-US" altLang="ja-JP" sz="1600" dirty="0" smtClean="0">
              <a:solidFill>
                <a:prstClr val="white"/>
              </a:solidFill>
              <a:latin typeface="ＭＳ Ｐゴシック"/>
            </a:endParaRPr>
          </a:p>
        </p:txBody>
      </p:sp>
      <p:sp>
        <p:nvSpPr>
          <p:cNvPr id="15" name="角丸四角形 14"/>
          <p:cNvSpPr/>
          <p:nvPr/>
        </p:nvSpPr>
        <p:spPr>
          <a:xfrm>
            <a:off x="12584" y="6327100"/>
            <a:ext cx="1368000" cy="25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smtClean="0">
                <a:solidFill>
                  <a:prstClr val="white"/>
                </a:solidFill>
                <a:latin typeface="ＭＳ Ｐゴシック"/>
              </a:rPr>
              <a:t>　施行期日</a:t>
            </a:r>
            <a:endParaRPr lang="en-US" altLang="ja-JP" sz="1600" dirty="0" smtClean="0">
              <a:solidFill>
                <a:prstClr val="white"/>
              </a:solidFill>
              <a:latin typeface="ＭＳ Ｐゴシック"/>
            </a:endParaRPr>
          </a:p>
        </p:txBody>
      </p:sp>
      <p:cxnSp>
        <p:nvCxnSpPr>
          <p:cNvPr id="16" name="直線コネクタ 15"/>
          <p:cNvCxnSpPr/>
          <p:nvPr/>
        </p:nvCxnSpPr>
        <p:spPr>
          <a:xfrm>
            <a:off x="-42204" y="546450"/>
            <a:ext cx="10008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0525" y="-25718"/>
            <a:ext cx="9757175" cy="540000"/>
          </a:xfrm>
          <a:prstGeom prst="rect">
            <a:avLst/>
          </a:prstGeom>
          <a:noFill/>
          <a:ln w="19050">
            <a:noFill/>
          </a:ln>
        </p:spPr>
        <p:style>
          <a:lnRef idx="1">
            <a:schemeClr val="accent1"/>
          </a:lnRef>
          <a:fillRef idx="2">
            <a:schemeClr val="accent1"/>
          </a:fillRef>
          <a:effectRef idx="1">
            <a:schemeClr val="accent1"/>
          </a:effectRef>
          <a:fontRef idx="minor">
            <a:schemeClr val="dk1"/>
          </a:fontRef>
        </p:style>
        <p:txBody>
          <a:bodyPr tIns="108000" bIns="0" rtlCol="0" anchor="ctr"/>
          <a:lstStyle/>
          <a:p>
            <a:pPr algn="ctr" defTabSz="914125">
              <a:lnSpc>
                <a:spcPts val="2000"/>
              </a:lnSpc>
              <a:spcBef>
                <a:spcPts val="600"/>
              </a:spcBef>
            </a:pPr>
            <a:r>
              <a:rPr lang="ja-JP" altLang="en-US" b="1" dirty="0">
                <a:solidFill>
                  <a:prstClr val="black"/>
                </a:solidFill>
                <a:latin typeface="メイリオ" pitchFamily="50" charset="-128"/>
                <a:ea typeface="メイリオ" pitchFamily="50" charset="-128"/>
              </a:rPr>
              <a:t>障害者の日常生活及び社会生活を総合的に支援するための法律及び児童福祉法</a:t>
            </a:r>
            <a:r>
              <a:rPr lang="ja-JP" altLang="en-US" b="1" dirty="0" smtClean="0">
                <a:solidFill>
                  <a:prstClr val="black"/>
                </a:solidFill>
                <a:latin typeface="メイリオ" pitchFamily="50" charset="-128"/>
                <a:ea typeface="メイリオ" pitchFamily="50" charset="-128"/>
              </a:rPr>
              <a:t>の</a:t>
            </a:r>
            <a:endParaRPr lang="en-US" altLang="ja-JP" b="1" dirty="0" smtClean="0">
              <a:solidFill>
                <a:prstClr val="black"/>
              </a:solidFill>
              <a:latin typeface="メイリオ" pitchFamily="50" charset="-128"/>
              <a:ea typeface="メイリオ" pitchFamily="50" charset="-128"/>
            </a:endParaRPr>
          </a:p>
          <a:p>
            <a:pPr algn="ctr" defTabSz="914125">
              <a:lnSpc>
                <a:spcPts val="2000"/>
              </a:lnSpc>
            </a:pPr>
            <a:r>
              <a:rPr lang="ja-JP" altLang="en-US" b="1" dirty="0" smtClean="0">
                <a:solidFill>
                  <a:prstClr val="black"/>
                </a:solidFill>
                <a:latin typeface="メイリオ" pitchFamily="50" charset="-128"/>
                <a:ea typeface="メイリオ" pitchFamily="50" charset="-128"/>
              </a:rPr>
              <a:t>一部</a:t>
            </a:r>
            <a:r>
              <a:rPr lang="ja-JP" altLang="en-US" b="1" dirty="0">
                <a:solidFill>
                  <a:prstClr val="black"/>
                </a:solidFill>
                <a:latin typeface="メイリオ" pitchFamily="50" charset="-128"/>
                <a:ea typeface="メイリオ" pitchFamily="50" charset="-128"/>
              </a:rPr>
              <a:t>を改正</a:t>
            </a:r>
            <a:r>
              <a:rPr lang="ja-JP" altLang="en-US" b="1" dirty="0" smtClean="0">
                <a:solidFill>
                  <a:prstClr val="black"/>
                </a:solidFill>
                <a:latin typeface="メイリオ" pitchFamily="50" charset="-128"/>
                <a:ea typeface="メイリオ" pitchFamily="50" charset="-128"/>
              </a:rPr>
              <a:t>する法律（概要）</a:t>
            </a:r>
            <a:endParaRPr lang="en-US" altLang="ja-JP" b="1" dirty="0" smtClean="0">
              <a:solidFill>
                <a:prstClr val="black"/>
              </a:solidFill>
              <a:latin typeface="メイリオ" pitchFamily="50" charset="-128"/>
              <a:ea typeface="メイリオ" pitchFamily="50" charset="-128"/>
            </a:endParaRPr>
          </a:p>
        </p:txBody>
      </p:sp>
      <p:sp>
        <p:nvSpPr>
          <p:cNvPr id="3" name="スライド番号プレースホルダー 2"/>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12</a:t>
            </a:fld>
            <a:endParaRPr lang="en-US" altLang="ja-JP">
              <a:solidFill>
                <a:prstClr val="black"/>
              </a:solidFill>
            </a:endParaRPr>
          </a:p>
        </p:txBody>
      </p:sp>
    </p:spTree>
    <p:extLst>
      <p:ext uri="{BB962C8B-B14F-4D97-AF65-F5344CB8AC3E}">
        <p14:creationId xmlns:p14="http://schemas.microsoft.com/office/powerpoint/2010/main" val="21444027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274638"/>
            <a:ext cx="8915400" cy="5530626"/>
          </a:xfrm>
        </p:spPr>
        <p:txBody>
          <a:bodyPr/>
          <a:lstStyle/>
          <a:p>
            <a:pPr algn="l"/>
            <a:r>
              <a:rPr lang="ja-JP" altLang="en-US" sz="3600" dirty="0" smtClean="0"/>
              <a:t>　　　　　</a:t>
            </a:r>
            <a:r>
              <a:rPr lang="ja-JP" altLang="en-US" sz="3600" dirty="0" smtClean="0"/>
              <a:t>参考４</a:t>
            </a:r>
            <a:r>
              <a:rPr lang="ja-JP" altLang="en-US" sz="3600" dirty="0" smtClean="0"/>
              <a:t>　相談支援について</a:t>
            </a:r>
          </a:p>
        </p:txBody>
      </p:sp>
      <p:sp>
        <p:nvSpPr>
          <p:cNvPr id="2" name="スライド番号プレースホルダー 1"/>
          <p:cNvSpPr>
            <a:spLocks noGrp="1"/>
          </p:cNvSpPr>
          <p:nvPr>
            <p:ph type="sldNum" sz="quarter" idx="12"/>
          </p:nvPr>
        </p:nvSpPr>
        <p:spPr/>
        <p:txBody>
          <a:bodyPr/>
          <a:lstStyle/>
          <a:p>
            <a:pPr>
              <a:defRPr/>
            </a:pPr>
            <a:fld id="{391E34FC-85E2-42F8-A291-9841FE233C87}" type="slidenum">
              <a:rPr lang="en-US" altLang="ja-JP" smtClean="0">
                <a:solidFill>
                  <a:srgbClr val="000000"/>
                </a:solidFill>
              </a:rPr>
              <a:pPr>
                <a:defRPr/>
              </a:pPr>
              <a:t>120</a:t>
            </a:fld>
            <a:endParaRPr lang="en-US" altLang="ja-JP" dirty="0">
              <a:solidFill>
                <a:srgbClr val="000000"/>
              </a:solidFill>
            </a:endParaRPr>
          </a:p>
        </p:txBody>
      </p:sp>
    </p:spTree>
    <p:extLst>
      <p:ext uri="{BB962C8B-B14F-4D97-AF65-F5344CB8AC3E}">
        <p14:creationId xmlns:p14="http://schemas.microsoft.com/office/powerpoint/2010/main" val="3923634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フローチャート : 代替処理 76"/>
          <p:cNvSpPr/>
          <p:nvPr/>
        </p:nvSpPr>
        <p:spPr>
          <a:xfrm>
            <a:off x="142886" y="2143116"/>
            <a:ext cx="9596470" cy="4643470"/>
          </a:xfrm>
          <a:prstGeom prst="flowChartAlternateProcess">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80" name="ドーナツ 79"/>
          <p:cNvSpPr/>
          <p:nvPr/>
        </p:nvSpPr>
        <p:spPr>
          <a:xfrm>
            <a:off x="1738290" y="2357430"/>
            <a:ext cx="6500858" cy="3857652"/>
          </a:xfrm>
          <a:prstGeom prst="donut">
            <a:avLst>
              <a:gd name="adj" fmla="val 19419"/>
            </a:avLst>
          </a:prstGeom>
          <a:solidFill>
            <a:srgbClr val="FFFF99"/>
          </a:solidFill>
          <a:ln>
            <a:noFill/>
          </a:ln>
          <a:effectLst/>
          <a:scene3d>
            <a:camera prst="perspectiveAbove" fov="0">
              <a:rot lat="19499998" lon="0" rev="0"/>
            </a:camera>
            <a:lightRig rig="chilly"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endParaRPr>
          </a:p>
        </p:txBody>
      </p:sp>
      <p:sp>
        <p:nvSpPr>
          <p:cNvPr id="1196034" name="Rectangle 2"/>
          <p:cNvSpPr>
            <a:spLocks noGrp="1" noChangeArrowheads="1"/>
          </p:cNvSpPr>
          <p:nvPr>
            <p:ph type="title"/>
          </p:nvPr>
        </p:nvSpPr>
        <p:spPr>
          <a:xfrm>
            <a:off x="10" y="54"/>
            <a:ext cx="9906000" cy="685799"/>
          </a:xfrm>
        </p:spPr>
        <p:txBody>
          <a:bodyPr/>
          <a:lstStyle/>
          <a:p>
            <a:pPr eaLnBrk="1" hangingPunct="1">
              <a:defRPr/>
            </a:pPr>
            <a:r>
              <a:rPr lang="ja-JP" altLang="en-US" sz="3200" u="sng" dirty="0" smtClean="0">
                <a:solidFill>
                  <a:srgbClr val="008000"/>
                </a:solidFill>
                <a:effectLst>
                  <a:outerShdw blurRad="38100" dist="38100" dir="2700000" algn="tl">
                    <a:srgbClr val="C0C0C0"/>
                  </a:outerShdw>
                </a:effectLst>
              </a:rPr>
              <a:t>障害のある人が普通に暮らせる地域づくり</a:t>
            </a:r>
            <a:endParaRPr lang="ja-JP" altLang="en-US" sz="2400" dirty="0" smtClean="0">
              <a:solidFill>
                <a:srgbClr val="008000"/>
              </a:solidFill>
              <a:effectLst>
                <a:outerShdw blurRad="38100" dist="38100" dir="2700000" algn="tl">
                  <a:srgbClr val="C0C0C0"/>
                </a:outerShdw>
              </a:effectLst>
            </a:endParaRPr>
          </a:p>
        </p:txBody>
      </p:sp>
      <p:sp>
        <p:nvSpPr>
          <p:cNvPr id="1196037" name="Text Box 5"/>
          <p:cNvSpPr txBox="1">
            <a:spLocks noChangeArrowheads="1"/>
          </p:cNvSpPr>
          <p:nvPr/>
        </p:nvSpPr>
        <p:spPr bwMode="auto">
          <a:xfrm>
            <a:off x="1809728" y="642918"/>
            <a:ext cx="6267428" cy="1214446"/>
          </a:xfrm>
          <a:prstGeom prst="rect">
            <a:avLst/>
          </a:prstGeom>
          <a:solidFill>
            <a:schemeClr val="bg1"/>
          </a:solidFill>
          <a:ln w="9525">
            <a:solidFill>
              <a:srgbClr val="000000"/>
            </a:solidFill>
            <a:miter lim="800000"/>
            <a:headEnd/>
            <a:tailEnd/>
          </a:ln>
        </p:spPr>
        <p:txBody>
          <a:bodyPr lIns="91407" tIns="45705" rIns="91407" bIns="45705" anchor="ctr"/>
          <a:lstStyle/>
          <a:p>
            <a:pPr algn="just" eaLnBrk="0" hangingPunct="0"/>
            <a:r>
              <a:rPr kumimoji="0" lang="ja-JP" altLang="en-US" sz="1600" dirty="0" smtClean="0">
                <a:solidFill>
                  <a:srgbClr val="000000"/>
                </a:solidFill>
                <a:latin typeface="ＭＳ Ｐゴシック" pitchFamily="50" charset="-128"/>
                <a:ea typeface="ＭＳ Ｐゴシック" charset="-128"/>
              </a:rPr>
              <a:t>　　（</a:t>
            </a:r>
            <a:r>
              <a:rPr kumimoji="0" lang="ja-JP" altLang="en-US" sz="1600" dirty="0">
                <a:solidFill>
                  <a:srgbClr val="000000"/>
                </a:solidFill>
                <a:latin typeface="ＭＳ Ｐゴシック" pitchFamily="50" charset="-128"/>
                <a:ea typeface="ＭＳ Ｐゴシック" charset="-128"/>
              </a:rPr>
              <a:t>目指す方向）</a:t>
            </a:r>
          </a:p>
          <a:p>
            <a:pPr algn="just" eaLnBrk="0" hangingPunct="0"/>
            <a:r>
              <a:rPr kumimoji="0" lang="ja-JP" altLang="en-US" sz="1600" dirty="0" smtClean="0">
                <a:solidFill>
                  <a:srgbClr val="000000"/>
                </a:solidFill>
                <a:latin typeface="ＭＳ Ｐゴシック" pitchFamily="50" charset="-128"/>
                <a:ea typeface="ＭＳ Ｐゴシック" charset="-128"/>
              </a:rPr>
              <a:t>　　　重度</a:t>
            </a:r>
            <a:r>
              <a:rPr kumimoji="0" lang="ja-JP" altLang="en-US" sz="1600" dirty="0">
                <a:solidFill>
                  <a:srgbClr val="000000"/>
                </a:solidFill>
                <a:latin typeface="ＭＳ Ｐゴシック" pitchFamily="50" charset="-128"/>
                <a:ea typeface="ＭＳ Ｐゴシック" charset="-128"/>
              </a:rPr>
              <a:t>の障害者</a:t>
            </a:r>
            <a:r>
              <a:rPr kumimoji="0" lang="ja-JP" altLang="en-US" sz="1600" dirty="0" smtClean="0">
                <a:solidFill>
                  <a:srgbClr val="000000"/>
                </a:solidFill>
                <a:latin typeface="ＭＳ Ｐゴシック" pitchFamily="50" charset="-128"/>
                <a:ea typeface="ＭＳ Ｐゴシック" charset="-128"/>
              </a:rPr>
              <a:t>でも地域</a:t>
            </a:r>
            <a:r>
              <a:rPr kumimoji="0" lang="ja-JP" altLang="en-US" sz="1600" dirty="0">
                <a:solidFill>
                  <a:srgbClr val="000000"/>
                </a:solidFill>
                <a:latin typeface="ＭＳ Ｐゴシック" pitchFamily="50" charset="-128"/>
                <a:ea typeface="ＭＳ Ｐゴシック" charset="-128"/>
              </a:rPr>
              <a:t>での暮らしを選択できる</a:t>
            </a:r>
            <a:r>
              <a:rPr kumimoji="0" lang="ja-JP" altLang="en-US" sz="1600" dirty="0" smtClean="0">
                <a:solidFill>
                  <a:srgbClr val="000000"/>
                </a:solidFill>
                <a:latin typeface="ＭＳ Ｐゴシック" pitchFamily="50" charset="-128"/>
                <a:ea typeface="ＭＳ Ｐゴシック" charset="-128"/>
              </a:rPr>
              <a:t>基盤づくり</a:t>
            </a:r>
            <a:endParaRPr kumimoji="0" lang="en-US" altLang="ja-JP" sz="1600" dirty="0" smtClean="0">
              <a:solidFill>
                <a:srgbClr val="000000"/>
              </a:solidFill>
              <a:latin typeface="ＭＳ Ｐゴシック" pitchFamily="50" charset="-128"/>
              <a:ea typeface="ＭＳ Ｐゴシック" charset="-128"/>
            </a:endParaRPr>
          </a:p>
          <a:p>
            <a:pPr algn="just" eaLnBrk="0" hangingPunct="0"/>
            <a:r>
              <a:rPr kumimoji="0" lang="ja-JP" altLang="en-US" sz="1400" dirty="0" smtClean="0">
                <a:solidFill>
                  <a:srgbClr val="000000"/>
                </a:solidFill>
                <a:latin typeface="ＭＳ Ｐゴシック" pitchFamily="50" charset="-128"/>
                <a:ea typeface="ＭＳ Ｐゴシック" charset="-128"/>
              </a:rPr>
              <a:t>　　　　・安心して暮らせる住まいの場の確保</a:t>
            </a:r>
            <a:endParaRPr kumimoji="0" lang="ja-JP" altLang="en-US" sz="1400" dirty="0">
              <a:solidFill>
                <a:srgbClr val="000000"/>
              </a:solidFill>
              <a:latin typeface="ＭＳ Ｐゴシック" pitchFamily="50" charset="-128"/>
              <a:ea typeface="ＭＳ Ｐゴシック" charset="-128"/>
            </a:endParaRPr>
          </a:p>
          <a:p>
            <a:pPr algn="just" eaLnBrk="0" hangingPunct="0"/>
            <a:r>
              <a:rPr kumimoji="0" lang="ja-JP" altLang="en-US" sz="1400" dirty="0" smtClean="0">
                <a:solidFill>
                  <a:srgbClr val="000000"/>
                </a:solidFill>
                <a:latin typeface="ＭＳ Ｐゴシック" pitchFamily="50" charset="-128"/>
                <a:ea typeface="ＭＳ Ｐゴシック" charset="-128"/>
              </a:rPr>
              <a:t>　　　　・日常</a:t>
            </a:r>
            <a:r>
              <a:rPr kumimoji="0" lang="ja-JP" altLang="en-US" sz="1400" dirty="0">
                <a:solidFill>
                  <a:srgbClr val="000000"/>
                </a:solidFill>
                <a:latin typeface="ＭＳ Ｐゴシック" pitchFamily="50" charset="-128"/>
                <a:ea typeface="ＭＳ Ｐゴシック" charset="-128"/>
              </a:rPr>
              <a:t>生活</a:t>
            </a:r>
            <a:r>
              <a:rPr kumimoji="0" lang="ja-JP" altLang="en-US" sz="1400" dirty="0" smtClean="0">
                <a:solidFill>
                  <a:srgbClr val="000000"/>
                </a:solidFill>
                <a:latin typeface="ＭＳ Ｐゴシック" pitchFamily="50" charset="-128"/>
                <a:ea typeface="ＭＳ Ｐゴシック" charset="-128"/>
              </a:rPr>
              <a:t>を支える</a:t>
            </a:r>
            <a:r>
              <a:rPr kumimoji="0" lang="ja-JP" altLang="en-US" sz="1400" dirty="0">
                <a:solidFill>
                  <a:srgbClr val="000000"/>
                </a:solidFill>
                <a:latin typeface="ＭＳ Ｐゴシック" pitchFamily="50" charset="-128"/>
                <a:ea typeface="ＭＳ Ｐゴシック" charset="-128"/>
              </a:rPr>
              <a:t>相談</a:t>
            </a:r>
            <a:r>
              <a:rPr kumimoji="0" lang="ja-JP" altLang="en-US" sz="1400" dirty="0" smtClean="0">
                <a:solidFill>
                  <a:srgbClr val="000000"/>
                </a:solidFill>
                <a:latin typeface="ＭＳ Ｐゴシック" pitchFamily="50" charset="-128"/>
                <a:ea typeface="ＭＳ Ｐゴシック" charset="-128"/>
              </a:rPr>
              <a:t>支援体制の整備</a:t>
            </a:r>
            <a:endParaRPr kumimoji="0" lang="en-US" altLang="ja-JP" sz="1400" dirty="0" smtClean="0">
              <a:solidFill>
                <a:srgbClr val="000000"/>
              </a:solidFill>
              <a:latin typeface="ＭＳ Ｐゴシック" pitchFamily="50" charset="-128"/>
              <a:ea typeface="ＭＳ Ｐゴシック" charset="-128"/>
            </a:endParaRPr>
          </a:p>
          <a:p>
            <a:pPr algn="just" eaLnBrk="0" hangingPunct="0"/>
            <a:r>
              <a:rPr kumimoji="0" lang="ja-JP" altLang="en-US" sz="1400" dirty="0" smtClean="0">
                <a:solidFill>
                  <a:srgbClr val="000000"/>
                </a:solidFill>
                <a:latin typeface="ＭＳ Ｐゴシック" pitchFamily="50" charset="-128"/>
                <a:ea typeface="ＭＳ Ｐゴシック" charset="-128"/>
              </a:rPr>
              <a:t>　　　　・関係者の連携によるネットワークの構築</a:t>
            </a:r>
            <a:endParaRPr kumimoji="0" lang="en-US" altLang="ja-JP" sz="1400" dirty="0">
              <a:solidFill>
                <a:srgbClr val="000000"/>
              </a:solidFill>
              <a:latin typeface="ＭＳ Ｐゴシック" pitchFamily="50" charset="-128"/>
              <a:ea typeface="ＭＳ Ｐゴシック" charset="-128"/>
            </a:endParaRPr>
          </a:p>
        </p:txBody>
      </p:sp>
      <p:sp>
        <p:nvSpPr>
          <p:cNvPr id="60" name="Oval 20"/>
          <p:cNvSpPr>
            <a:spLocks noChangeArrowheads="1"/>
          </p:cNvSpPr>
          <p:nvPr/>
        </p:nvSpPr>
        <p:spPr bwMode="auto">
          <a:xfrm>
            <a:off x="3167074" y="3500438"/>
            <a:ext cx="3643328" cy="1571636"/>
          </a:xfrm>
          <a:prstGeom prst="ellipse">
            <a:avLst/>
          </a:prstGeom>
          <a:solidFill>
            <a:schemeClr val="accent5">
              <a:lumMod val="90000"/>
            </a:schemeClr>
          </a:solidFill>
          <a:ln w="50800" cmpd="dbl">
            <a:noFill/>
            <a:prstDash val="solid"/>
            <a:miter lim="800000"/>
            <a:headEnd/>
            <a:tailEnd/>
          </a:ln>
        </p:spPr>
        <p:txBody>
          <a:bodyPr wrap="none" anchor="ctr"/>
          <a:lstStyle/>
          <a:p>
            <a:endParaRPr lang="ja-JP" altLang="en-US" sz="1600">
              <a:solidFill>
                <a:srgbClr val="000000"/>
              </a:solidFill>
              <a:ea typeface="ＭＳ Ｐゴシック" charset="-128"/>
            </a:endParaRPr>
          </a:p>
        </p:txBody>
      </p:sp>
      <p:grpSp>
        <p:nvGrpSpPr>
          <p:cNvPr id="2" name="グループ化 65"/>
          <p:cNvGrpSpPr/>
          <p:nvPr/>
        </p:nvGrpSpPr>
        <p:grpSpPr>
          <a:xfrm>
            <a:off x="5310283" y="3643314"/>
            <a:ext cx="724095" cy="709612"/>
            <a:chOff x="10239412" y="3429000"/>
            <a:chExt cx="724095" cy="709612"/>
          </a:xfrm>
        </p:grpSpPr>
        <p:sp>
          <p:nvSpPr>
            <p:cNvPr id="56" name="Text Box 9"/>
            <p:cNvSpPr txBox="1">
              <a:spLocks noChangeArrowheads="1"/>
            </p:cNvSpPr>
            <p:nvPr/>
          </p:nvSpPr>
          <p:spPr bwMode="auto">
            <a:xfrm>
              <a:off x="10310850" y="3429000"/>
              <a:ext cx="642938" cy="298450"/>
            </a:xfrm>
            <a:prstGeom prst="rect">
              <a:avLst/>
            </a:prstGeom>
            <a:noFill/>
            <a:ln w="9525">
              <a:noFill/>
              <a:miter lim="800000"/>
              <a:headEnd/>
              <a:tailEnd/>
            </a:ln>
          </p:spPr>
          <p:txBody>
            <a:bodyPr lIns="91407" tIns="45705" rIns="91407" bIns="45705"/>
            <a:lstStyle/>
            <a:p>
              <a:pPr algn="just" eaLnBrk="0" hangingPunct="0"/>
              <a:r>
                <a:rPr kumimoji="0" lang="ja-JP" altLang="en-US" sz="1400" dirty="0">
                  <a:solidFill>
                    <a:srgbClr val="000000"/>
                  </a:solidFill>
                  <a:latin typeface="Century" pitchFamily="18" charset="0"/>
                  <a:ea typeface="HGPｺﾞｼｯｸM" pitchFamily="50" charset="-128"/>
                </a:rPr>
                <a:t>自宅</a:t>
              </a:r>
            </a:p>
          </p:txBody>
        </p:sp>
        <p:pic>
          <p:nvPicPr>
            <p:cNvPr id="57" name="Picture 12"/>
            <p:cNvPicPr>
              <a:picLocks noChangeAspect="1" noChangeArrowheads="1"/>
            </p:cNvPicPr>
            <p:nvPr/>
          </p:nvPicPr>
          <p:blipFill>
            <a:blip r:embed="rId3" cstate="print"/>
            <a:srcRect/>
            <a:stretch>
              <a:fillRect/>
            </a:stretch>
          </p:blipFill>
          <p:spPr bwMode="auto">
            <a:xfrm>
              <a:off x="10239412" y="3714752"/>
              <a:ext cx="724095" cy="423860"/>
            </a:xfrm>
            <a:prstGeom prst="rect">
              <a:avLst/>
            </a:prstGeom>
            <a:noFill/>
            <a:ln w="9525">
              <a:noFill/>
              <a:miter lim="800000"/>
              <a:headEnd/>
              <a:tailEnd/>
            </a:ln>
          </p:spPr>
        </p:pic>
      </p:grpSp>
      <p:grpSp>
        <p:nvGrpSpPr>
          <p:cNvPr id="3" name="グループ化 62"/>
          <p:cNvGrpSpPr/>
          <p:nvPr/>
        </p:nvGrpSpPr>
        <p:grpSpPr>
          <a:xfrm>
            <a:off x="3738554" y="3571884"/>
            <a:ext cx="1333544" cy="719139"/>
            <a:chOff x="5095876" y="3643314"/>
            <a:chExt cx="1333544" cy="719139"/>
          </a:xfrm>
        </p:grpSpPr>
        <p:sp>
          <p:nvSpPr>
            <p:cNvPr id="55" name="Text Box 8"/>
            <p:cNvSpPr txBox="1">
              <a:spLocks noChangeArrowheads="1"/>
            </p:cNvSpPr>
            <p:nvPr/>
          </p:nvSpPr>
          <p:spPr bwMode="auto">
            <a:xfrm>
              <a:off x="5095876" y="3643314"/>
              <a:ext cx="1333544" cy="304800"/>
            </a:xfrm>
            <a:prstGeom prst="rect">
              <a:avLst/>
            </a:prstGeom>
            <a:noFill/>
            <a:ln w="9525">
              <a:noFill/>
              <a:miter lim="800000"/>
              <a:headEnd/>
              <a:tailEnd/>
            </a:ln>
          </p:spPr>
          <p:txBody>
            <a:bodyPr lIns="91407" tIns="45705" rIns="91407" bIns="45705"/>
            <a:lstStyle/>
            <a:p>
              <a:pPr algn="just" eaLnBrk="0" hangingPunct="0"/>
              <a:r>
                <a:rPr kumimoji="0" lang="ja-JP" altLang="en-US" sz="1400" dirty="0">
                  <a:solidFill>
                    <a:srgbClr val="000000"/>
                  </a:solidFill>
                  <a:latin typeface="Century" pitchFamily="18" charset="0"/>
                  <a:ea typeface="HGPｺﾞｼｯｸM" pitchFamily="50" charset="-128"/>
                </a:rPr>
                <a:t>グループホーム</a:t>
              </a:r>
            </a:p>
          </p:txBody>
        </p:sp>
        <p:pic>
          <p:nvPicPr>
            <p:cNvPr id="58" name="Picture 13"/>
            <p:cNvPicPr>
              <a:picLocks noChangeAspect="1" noChangeArrowheads="1"/>
            </p:cNvPicPr>
            <p:nvPr/>
          </p:nvPicPr>
          <p:blipFill>
            <a:blip r:embed="rId4" cstate="print"/>
            <a:srcRect/>
            <a:stretch>
              <a:fillRect/>
            </a:stretch>
          </p:blipFill>
          <p:spPr bwMode="auto">
            <a:xfrm>
              <a:off x="5238752" y="3929066"/>
              <a:ext cx="850420" cy="433387"/>
            </a:xfrm>
            <a:prstGeom prst="rect">
              <a:avLst/>
            </a:prstGeom>
            <a:noFill/>
            <a:ln w="9525">
              <a:noFill/>
              <a:miter lim="800000"/>
              <a:headEnd/>
              <a:tailEnd/>
            </a:ln>
          </p:spPr>
        </p:pic>
      </p:grpSp>
      <p:grpSp>
        <p:nvGrpSpPr>
          <p:cNvPr id="4" name="グループ化 131"/>
          <p:cNvGrpSpPr/>
          <p:nvPr/>
        </p:nvGrpSpPr>
        <p:grpSpPr>
          <a:xfrm>
            <a:off x="3667150" y="4214818"/>
            <a:ext cx="1000132" cy="723900"/>
            <a:chOff x="9453594" y="2571744"/>
            <a:chExt cx="1000132" cy="723900"/>
          </a:xfrm>
        </p:grpSpPr>
        <p:pic>
          <p:nvPicPr>
            <p:cNvPr id="59" name="Picture 17" descr="j0234890[1]"/>
            <p:cNvPicPr>
              <a:picLocks noChangeAspect="1" noChangeArrowheads="1"/>
            </p:cNvPicPr>
            <p:nvPr/>
          </p:nvPicPr>
          <p:blipFill>
            <a:blip r:embed="rId5" cstate="print"/>
            <a:srcRect/>
            <a:stretch>
              <a:fillRect/>
            </a:stretch>
          </p:blipFill>
          <p:spPr bwMode="auto">
            <a:xfrm>
              <a:off x="9489279" y="2848632"/>
              <a:ext cx="767306" cy="447012"/>
            </a:xfrm>
            <a:prstGeom prst="rect">
              <a:avLst/>
            </a:prstGeom>
            <a:noFill/>
            <a:ln w="9525">
              <a:noFill/>
              <a:miter lim="800000"/>
              <a:headEnd/>
              <a:tailEnd/>
            </a:ln>
          </p:spPr>
        </p:pic>
        <p:sp>
          <p:nvSpPr>
            <p:cNvPr id="61" name="Text Box 9"/>
            <p:cNvSpPr txBox="1">
              <a:spLocks noChangeArrowheads="1"/>
            </p:cNvSpPr>
            <p:nvPr/>
          </p:nvSpPr>
          <p:spPr bwMode="auto">
            <a:xfrm>
              <a:off x="9453594" y="2571744"/>
              <a:ext cx="1000132" cy="363805"/>
            </a:xfrm>
            <a:prstGeom prst="rect">
              <a:avLst/>
            </a:prstGeom>
            <a:noFill/>
            <a:ln w="9525">
              <a:noFill/>
              <a:miter lim="800000"/>
              <a:headEnd/>
              <a:tailEnd/>
            </a:ln>
          </p:spPr>
          <p:txBody>
            <a:bodyPr lIns="91407" tIns="45705" rIns="91407" bIns="45705"/>
            <a:lstStyle/>
            <a:p>
              <a:pPr algn="just" eaLnBrk="0" hangingPunct="0"/>
              <a:r>
                <a:rPr kumimoji="0" lang="ja-JP" altLang="en-US" sz="1400" dirty="0">
                  <a:solidFill>
                    <a:srgbClr val="000000"/>
                  </a:solidFill>
                  <a:latin typeface="Century" pitchFamily="18" charset="0"/>
                  <a:ea typeface="HGPｺﾞｼｯｸM" pitchFamily="50" charset="-128"/>
                </a:rPr>
                <a:t>アパート</a:t>
              </a:r>
            </a:p>
          </p:txBody>
        </p:sp>
      </p:grpSp>
      <p:pic>
        <p:nvPicPr>
          <p:cNvPr id="62" name="Picture 10" descr="C:\Users\MMVLP\AppData\Local\Microsoft\Windows\Temporary Internet Files\Content.IE5\D72XNR2I\MCj02320620000[1].wmf"/>
          <p:cNvPicPr>
            <a:picLocks noChangeAspect="1" noChangeArrowheads="1"/>
          </p:cNvPicPr>
          <p:nvPr/>
        </p:nvPicPr>
        <p:blipFill>
          <a:blip r:embed="rId6" cstate="print"/>
          <a:srcRect/>
          <a:stretch>
            <a:fillRect/>
          </a:stretch>
        </p:blipFill>
        <p:spPr bwMode="auto">
          <a:xfrm>
            <a:off x="4595811" y="3955854"/>
            <a:ext cx="714380" cy="956386"/>
          </a:xfrm>
          <a:prstGeom prst="rect">
            <a:avLst/>
          </a:prstGeom>
          <a:noFill/>
        </p:spPr>
      </p:pic>
      <p:grpSp>
        <p:nvGrpSpPr>
          <p:cNvPr id="5" name="グループ化 68"/>
          <p:cNvGrpSpPr/>
          <p:nvPr/>
        </p:nvGrpSpPr>
        <p:grpSpPr>
          <a:xfrm>
            <a:off x="1523986" y="3643314"/>
            <a:ext cx="928694" cy="857254"/>
            <a:chOff x="7953396" y="3000372"/>
            <a:chExt cx="928694" cy="857254"/>
          </a:xfrm>
        </p:grpSpPr>
        <p:pic>
          <p:nvPicPr>
            <p:cNvPr id="64" name="Picture 14"/>
            <p:cNvPicPr>
              <a:picLocks noChangeAspect="1" noChangeArrowheads="1"/>
            </p:cNvPicPr>
            <p:nvPr/>
          </p:nvPicPr>
          <p:blipFill>
            <a:blip r:embed="rId7" cstate="print"/>
            <a:srcRect/>
            <a:stretch>
              <a:fillRect/>
            </a:stretch>
          </p:blipFill>
          <p:spPr bwMode="auto">
            <a:xfrm>
              <a:off x="7953396" y="3000372"/>
              <a:ext cx="855014" cy="608010"/>
            </a:xfrm>
            <a:prstGeom prst="rect">
              <a:avLst/>
            </a:prstGeom>
            <a:noFill/>
            <a:ln w="9525">
              <a:noFill/>
              <a:miter lim="800000"/>
              <a:headEnd/>
              <a:tailEnd/>
            </a:ln>
          </p:spPr>
        </p:pic>
        <p:sp>
          <p:nvSpPr>
            <p:cNvPr id="65" name="Text Box 25"/>
            <p:cNvSpPr txBox="1">
              <a:spLocks noChangeArrowheads="1"/>
            </p:cNvSpPr>
            <p:nvPr/>
          </p:nvSpPr>
          <p:spPr bwMode="auto">
            <a:xfrm>
              <a:off x="7953396" y="3571876"/>
              <a:ext cx="928694" cy="285750"/>
            </a:xfrm>
            <a:prstGeom prst="rect">
              <a:avLst/>
            </a:prstGeom>
            <a:noFill/>
            <a:ln w="9525">
              <a:noFill/>
              <a:miter lim="800000"/>
              <a:headEnd/>
              <a:tailEnd/>
            </a:ln>
          </p:spPr>
          <p:txBody>
            <a:bodyPr lIns="91407" tIns="45705" rIns="91407" bIns="45705"/>
            <a:lstStyle/>
            <a:p>
              <a:pPr algn="just" eaLnBrk="0" hangingPunct="0"/>
              <a:r>
                <a:rPr kumimoji="0" lang="ja-JP" altLang="en-US" sz="1400" dirty="0">
                  <a:solidFill>
                    <a:srgbClr val="2D2D8A">
                      <a:lumMod val="60000"/>
                      <a:lumOff val="40000"/>
                    </a:srgbClr>
                  </a:solidFill>
                  <a:latin typeface="Century" pitchFamily="18" charset="0"/>
                  <a:ea typeface="HGPｺﾞｼｯｸM" pitchFamily="50" charset="-128"/>
                </a:rPr>
                <a:t>入所施設</a:t>
              </a:r>
            </a:p>
          </p:txBody>
        </p:sp>
      </p:grpSp>
      <p:grpSp>
        <p:nvGrpSpPr>
          <p:cNvPr id="7" name="グループ化 92"/>
          <p:cNvGrpSpPr/>
          <p:nvPr/>
        </p:nvGrpSpPr>
        <p:grpSpPr>
          <a:xfrm>
            <a:off x="7024712" y="4143380"/>
            <a:ext cx="1928826" cy="854132"/>
            <a:chOff x="-1690734" y="4429132"/>
            <a:chExt cx="1928826" cy="854132"/>
          </a:xfrm>
        </p:grpSpPr>
        <p:sp>
          <p:nvSpPr>
            <p:cNvPr id="67" name="Text Box 25"/>
            <p:cNvSpPr txBox="1">
              <a:spLocks noChangeArrowheads="1"/>
            </p:cNvSpPr>
            <p:nvPr/>
          </p:nvSpPr>
          <p:spPr bwMode="auto">
            <a:xfrm>
              <a:off x="-1690734" y="5000636"/>
              <a:ext cx="1928826" cy="282628"/>
            </a:xfrm>
            <a:prstGeom prst="rect">
              <a:avLst/>
            </a:prstGeom>
            <a:noFill/>
            <a:ln w="9525">
              <a:noFill/>
              <a:miter lim="800000"/>
              <a:headEnd/>
              <a:tailEnd/>
            </a:ln>
          </p:spPr>
          <p:txBody>
            <a:bodyPr lIns="91407" tIns="45705" rIns="91407" bIns="45705"/>
            <a:lstStyle/>
            <a:p>
              <a:pPr algn="ctr" eaLnBrk="0" hangingPunct="0"/>
              <a:r>
                <a:rPr kumimoji="0" lang="ja-JP" altLang="en-US" sz="1200" dirty="0" smtClean="0">
                  <a:solidFill>
                    <a:srgbClr val="2D2D8A">
                      <a:lumMod val="60000"/>
                      <a:lumOff val="40000"/>
                    </a:srgbClr>
                  </a:solidFill>
                  <a:latin typeface="Century" pitchFamily="18" charset="0"/>
                  <a:ea typeface="HGPｺﾞｼｯｸM" pitchFamily="50" charset="-128"/>
                </a:rPr>
                <a:t>障害福祉サービス</a:t>
              </a:r>
              <a:r>
                <a:rPr kumimoji="0" lang="ja-JP" altLang="en-US" sz="1200" dirty="0">
                  <a:solidFill>
                    <a:srgbClr val="2D2D8A">
                      <a:lumMod val="60000"/>
                      <a:lumOff val="40000"/>
                    </a:srgbClr>
                  </a:solidFill>
                  <a:latin typeface="Century" pitchFamily="18" charset="0"/>
                  <a:ea typeface="HGPｺﾞｼｯｸM" pitchFamily="50" charset="-128"/>
                </a:rPr>
                <a:t>事業所</a:t>
              </a:r>
            </a:p>
          </p:txBody>
        </p:sp>
        <p:pic>
          <p:nvPicPr>
            <p:cNvPr id="68" name="Picture 36" descr="C:\Users\MMVLP\AppData\Local\Microsoft\Windows\Temporary Internet Files\Content.IE5\VVFBOWF6\MCBL00148_0000[1].wmf"/>
            <p:cNvPicPr>
              <a:picLocks noChangeAspect="1" noChangeArrowheads="1"/>
            </p:cNvPicPr>
            <p:nvPr/>
          </p:nvPicPr>
          <p:blipFill>
            <a:blip r:embed="rId8" cstate="print"/>
            <a:srcRect/>
            <a:stretch>
              <a:fillRect/>
            </a:stretch>
          </p:blipFill>
          <p:spPr bwMode="auto">
            <a:xfrm flipH="1">
              <a:off x="-1262106" y="4429132"/>
              <a:ext cx="785818" cy="580643"/>
            </a:xfrm>
            <a:prstGeom prst="rect">
              <a:avLst/>
            </a:prstGeom>
            <a:noFill/>
            <a:ln w="9525">
              <a:noFill/>
              <a:miter lim="800000"/>
              <a:headEnd/>
              <a:tailEnd/>
            </a:ln>
          </p:spPr>
        </p:pic>
      </p:grpSp>
      <p:grpSp>
        <p:nvGrpSpPr>
          <p:cNvPr id="8" name="グループ化 89"/>
          <p:cNvGrpSpPr/>
          <p:nvPr/>
        </p:nvGrpSpPr>
        <p:grpSpPr>
          <a:xfrm>
            <a:off x="6167468" y="2714802"/>
            <a:ext cx="1214446" cy="928675"/>
            <a:chOff x="881034" y="3286124"/>
            <a:chExt cx="1071549" cy="857237"/>
          </a:xfrm>
        </p:grpSpPr>
        <p:pic>
          <p:nvPicPr>
            <p:cNvPr id="72" name="Picture 16" descr="j0233584[1]"/>
            <p:cNvPicPr>
              <a:picLocks noChangeAspect="1" noChangeArrowheads="1"/>
            </p:cNvPicPr>
            <p:nvPr/>
          </p:nvPicPr>
          <p:blipFill>
            <a:blip r:embed="rId9" cstate="print"/>
            <a:srcRect/>
            <a:stretch>
              <a:fillRect/>
            </a:stretch>
          </p:blipFill>
          <p:spPr bwMode="auto">
            <a:xfrm>
              <a:off x="1166786" y="3286124"/>
              <a:ext cx="549677" cy="645948"/>
            </a:xfrm>
            <a:prstGeom prst="rect">
              <a:avLst/>
            </a:prstGeom>
            <a:noFill/>
            <a:ln w="9525">
              <a:noFill/>
              <a:miter lim="800000"/>
              <a:headEnd/>
              <a:tailEnd/>
            </a:ln>
          </p:spPr>
        </p:pic>
        <p:sp>
          <p:nvSpPr>
            <p:cNvPr id="73" name="Text Box 25"/>
            <p:cNvSpPr txBox="1">
              <a:spLocks noChangeArrowheads="1"/>
            </p:cNvSpPr>
            <p:nvPr/>
          </p:nvSpPr>
          <p:spPr bwMode="auto">
            <a:xfrm>
              <a:off x="881034" y="3857628"/>
              <a:ext cx="1071549" cy="285733"/>
            </a:xfrm>
            <a:prstGeom prst="rect">
              <a:avLst/>
            </a:prstGeom>
            <a:noFill/>
            <a:ln w="9525">
              <a:noFill/>
              <a:miter lim="800000"/>
              <a:headEnd/>
              <a:tailEnd/>
            </a:ln>
          </p:spPr>
          <p:txBody>
            <a:bodyPr lIns="91407" tIns="45705" rIns="91407" bIns="45705"/>
            <a:lstStyle/>
            <a:p>
              <a:pPr algn="ctr"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企業</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grpSp>
        <p:nvGrpSpPr>
          <p:cNvPr id="9" name="グループ化 88"/>
          <p:cNvGrpSpPr/>
          <p:nvPr/>
        </p:nvGrpSpPr>
        <p:grpSpPr>
          <a:xfrm>
            <a:off x="5738833" y="5357826"/>
            <a:ext cx="927664" cy="857254"/>
            <a:chOff x="10668040" y="3929066"/>
            <a:chExt cx="927664" cy="857254"/>
          </a:xfrm>
        </p:grpSpPr>
        <p:pic>
          <p:nvPicPr>
            <p:cNvPr id="81" name="Picture 6" descr="C:\Users\MMVLP\AppData\Local\Microsoft\Windows\Temporary Internet Files\Content.IE5\ADO9HRNP\MCj04342170000[1].wmf"/>
            <p:cNvPicPr>
              <a:picLocks noChangeAspect="1" noChangeArrowheads="1"/>
            </p:cNvPicPr>
            <p:nvPr/>
          </p:nvPicPr>
          <p:blipFill>
            <a:blip r:embed="rId10" cstate="print"/>
            <a:srcRect/>
            <a:stretch>
              <a:fillRect/>
            </a:stretch>
          </p:blipFill>
          <p:spPr bwMode="auto">
            <a:xfrm>
              <a:off x="10668040" y="3929066"/>
              <a:ext cx="927664" cy="554999"/>
            </a:xfrm>
            <a:prstGeom prst="rect">
              <a:avLst/>
            </a:prstGeom>
            <a:noFill/>
          </p:spPr>
        </p:pic>
        <p:sp>
          <p:nvSpPr>
            <p:cNvPr id="82" name="Text Box 25"/>
            <p:cNvSpPr txBox="1">
              <a:spLocks noChangeArrowheads="1"/>
            </p:cNvSpPr>
            <p:nvPr/>
          </p:nvSpPr>
          <p:spPr bwMode="auto">
            <a:xfrm>
              <a:off x="10739478" y="4429132"/>
              <a:ext cx="714380" cy="357188"/>
            </a:xfrm>
            <a:prstGeom prst="rect">
              <a:avLst/>
            </a:prstGeom>
            <a:noFill/>
            <a:ln w="9525">
              <a:noFill/>
              <a:miter lim="800000"/>
              <a:headEnd/>
              <a:tailEnd/>
            </a:ln>
          </p:spPr>
          <p:txBody>
            <a:bodyPr lIns="91407" tIns="45705" rIns="91407" bIns="45705"/>
            <a:lstStyle/>
            <a:p>
              <a:pPr algn="ctr" eaLnBrk="0" hangingPunct="0"/>
              <a:r>
                <a:rPr kumimoji="0" lang="ja-JP" altLang="en-US" sz="1400" dirty="0">
                  <a:solidFill>
                    <a:srgbClr val="2D2D8A">
                      <a:lumMod val="60000"/>
                      <a:lumOff val="40000"/>
                    </a:srgbClr>
                  </a:solidFill>
                  <a:latin typeface="Century" pitchFamily="18" charset="0"/>
                  <a:ea typeface="HGPｺﾞｼｯｸM" pitchFamily="50" charset="-128"/>
                </a:rPr>
                <a:t>学校</a:t>
              </a:r>
            </a:p>
          </p:txBody>
        </p:sp>
      </p:grpSp>
      <p:grpSp>
        <p:nvGrpSpPr>
          <p:cNvPr id="10" name="グループ化 69"/>
          <p:cNvGrpSpPr/>
          <p:nvPr/>
        </p:nvGrpSpPr>
        <p:grpSpPr>
          <a:xfrm>
            <a:off x="1881172" y="4429132"/>
            <a:ext cx="926602" cy="1071568"/>
            <a:chOff x="7810520" y="4000504"/>
            <a:chExt cx="926602" cy="1071568"/>
          </a:xfrm>
        </p:grpSpPr>
        <p:pic>
          <p:nvPicPr>
            <p:cNvPr id="17417" name="Picture 9" descr="C:\Users\MMVLP\AppData\Local\Microsoft\Windows\Temporary Internet Files\Content.IE5\YMACKKTP\MCj01834320000[1].wmf"/>
            <p:cNvPicPr>
              <a:picLocks noChangeAspect="1" noChangeArrowheads="1"/>
            </p:cNvPicPr>
            <p:nvPr/>
          </p:nvPicPr>
          <p:blipFill>
            <a:blip r:embed="rId11" cstate="print"/>
            <a:srcRect/>
            <a:stretch>
              <a:fillRect/>
            </a:stretch>
          </p:blipFill>
          <p:spPr bwMode="auto">
            <a:xfrm>
              <a:off x="7810520" y="4000504"/>
              <a:ext cx="926602" cy="917645"/>
            </a:xfrm>
            <a:prstGeom prst="rect">
              <a:avLst/>
            </a:prstGeom>
            <a:noFill/>
          </p:spPr>
        </p:pic>
        <p:sp>
          <p:nvSpPr>
            <p:cNvPr id="85" name="Text Box 25"/>
            <p:cNvSpPr txBox="1">
              <a:spLocks noChangeArrowheads="1"/>
            </p:cNvSpPr>
            <p:nvPr/>
          </p:nvSpPr>
          <p:spPr bwMode="auto">
            <a:xfrm>
              <a:off x="8024834" y="4786322"/>
              <a:ext cx="612325" cy="285750"/>
            </a:xfrm>
            <a:prstGeom prst="rect">
              <a:avLst/>
            </a:prstGeom>
            <a:noFill/>
            <a:ln w="9525">
              <a:noFill/>
              <a:miter lim="800000"/>
              <a:headEnd/>
              <a:tailEnd/>
            </a:ln>
          </p:spPr>
          <p:txBody>
            <a:bodyPr lIns="91407" tIns="45705" rIns="91407" bIns="45705"/>
            <a:lstStyle/>
            <a:p>
              <a:pPr algn="just"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病院</a:t>
              </a:r>
              <a:endParaRPr kumimoji="0" lang="en-US" altLang="ja-JP" sz="1400" dirty="0" smtClean="0">
                <a:solidFill>
                  <a:srgbClr val="2D2D8A">
                    <a:lumMod val="60000"/>
                    <a:lumOff val="40000"/>
                  </a:srgbClr>
                </a:solidFill>
                <a:latin typeface="Century" pitchFamily="18" charset="0"/>
                <a:ea typeface="HGPｺﾞｼｯｸM" pitchFamily="50" charset="-128"/>
              </a:endParaRPr>
            </a:p>
          </p:txBody>
        </p:sp>
      </p:grpSp>
      <p:grpSp>
        <p:nvGrpSpPr>
          <p:cNvPr id="11" name="グループ化 83"/>
          <p:cNvGrpSpPr/>
          <p:nvPr/>
        </p:nvGrpSpPr>
        <p:grpSpPr>
          <a:xfrm>
            <a:off x="2452679" y="2857496"/>
            <a:ext cx="915706" cy="914404"/>
            <a:chOff x="6596074" y="2500306"/>
            <a:chExt cx="774828" cy="762003"/>
          </a:xfrm>
        </p:grpSpPr>
        <p:pic>
          <p:nvPicPr>
            <p:cNvPr id="17418" name="Picture 10" descr="C:\Users\MMVLP\AppData\Local\Microsoft\Windows\Temporary Internet Files\Content.IE5\ADO9HRNP\MCj04156700000[1].wmf"/>
            <p:cNvPicPr>
              <a:picLocks noChangeAspect="1" noChangeArrowheads="1"/>
            </p:cNvPicPr>
            <p:nvPr/>
          </p:nvPicPr>
          <p:blipFill>
            <a:blip r:embed="rId12" cstate="print"/>
            <a:srcRect/>
            <a:stretch>
              <a:fillRect/>
            </a:stretch>
          </p:blipFill>
          <p:spPr bwMode="auto">
            <a:xfrm>
              <a:off x="6596074" y="2500306"/>
              <a:ext cx="703050" cy="531534"/>
            </a:xfrm>
            <a:prstGeom prst="rect">
              <a:avLst/>
            </a:prstGeom>
            <a:noFill/>
          </p:spPr>
        </p:pic>
        <p:sp>
          <p:nvSpPr>
            <p:cNvPr id="87" name="Text Box 25"/>
            <p:cNvSpPr txBox="1">
              <a:spLocks noChangeArrowheads="1"/>
            </p:cNvSpPr>
            <p:nvPr/>
          </p:nvSpPr>
          <p:spPr bwMode="auto">
            <a:xfrm>
              <a:off x="6656522" y="2976559"/>
              <a:ext cx="714380" cy="285750"/>
            </a:xfrm>
            <a:prstGeom prst="rect">
              <a:avLst/>
            </a:prstGeom>
            <a:noFill/>
            <a:ln w="9525">
              <a:noFill/>
              <a:miter lim="800000"/>
              <a:headEnd/>
              <a:tailEnd/>
            </a:ln>
          </p:spPr>
          <p:txBody>
            <a:bodyPr lIns="91407" tIns="45705" rIns="91407" bIns="45705"/>
            <a:lstStyle/>
            <a:p>
              <a:pPr algn="just" eaLnBrk="0" hangingPunct="0"/>
              <a:r>
                <a:rPr kumimoji="0" lang="ja-JP" altLang="en-US" sz="1400" dirty="0">
                  <a:solidFill>
                    <a:srgbClr val="2D2D8A">
                      <a:lumMod val="60000"/>
                      <a:lumOff val="40000"/>
                    </a:srgbClr>
                  </a:solidFill>
                  <a:latin typeface="Century" pitchFamily="18" charset="0"/>
                  <a:ea typeface="HGPｺﾞｼｯｸM" pitchFamily="50" charset="-128"/>
                </a:rPr>
                <a:t>行政</a:t>
              </a:r>
            </a:p>
          </p:txBody>
        </p:sp>
      </p:grpSp>
      <p:pic>
        <p:nvPicPr>
          <p:cNvPr id="17426" name="Picture 18" descr="C:\Users\MMVLP\AppData\Local\Microsoft\Windows\Temporary Internet Files\Content.IE5\D72XNR2I\MCj04454420000[1].wmf"/>
          <p:cNvPicPr>
            <a:picLocks noChangeAspect="1" noChangeArrowheads="1"/>
          </p:cNvPicPr>
          <p:nvPr/>
        </p:nvPicPr>
        <p:blipFill>
          <a:blip r:embed="rId13" cstate="print"/>
          <a:srcRect/>
          <a:stretch>
            <a:fillRect/>
          </a:stretch>
        </p:blipFill>
        <p:spPr bwMode="auto">
          <a:xfrm>
            <a:off x="7239021" y="3214686"/>
            <a:ext cx="500066" cy="819786"/>
          </a:xfrm>
          <a:prstGeom prst="rect">
            <a:avLst/>
          </a:prstGeom>
          <a:noFill/>
        </p:spPr>
      </p:pic>
      <p:sp>
        <p:nvSpPr>
          <p:cNvPr id="96" name="Text Box 25"/>
          <p:cNvSpPr txBox="1">
            <a:spLocks noChangeArrowheads="1"/>
          </p:cNvSpPr>
          <p:nvPr/>
        </p:nvSpPr>
        <p:spPr bwMode="auto">
          <a:xfrm>
            <a:off x="7623903" y="3668652"/>
            <a:ext cx="1428760" cy="506415"/>
          </a:xfrm>
          <a:prstGeom prst="rect">
            <a:avLst/>
          </a:prstGeom>
          <a:noFill/>
          <a:ln w="9525">
            <a:noFill/>
            <a:miter lim="800000"/>
            <a:headEnd/>
            <a:tailEnd/>
          </a:ln>
        </p:spPr>
        <p:txBody>
          <a:bodyPr lIns="91407" tIns="45705" rIns="91407" bIns="45705"/>
          <a:lstStyle/>
          <a:p>
            <a:pPr algn="just" eaLnBrk="0" hangingPunct="0"/>
            <a:r>
              <a:rPr kumimoji="0" lang="ja-JP" altLang="en-US" sz="1200" dirty="0" smtClean="0">
                <a:solidFill>
                  <a:srgbClr val="2D2D8A">
                    <a:lumMod val="60000"/>
                    <a:lumOff val="40000"/>
                  </a:srgbClr>
                </a:solidFill>
                <a:latin typeface="Century" pitchFamily="18" charset="0"/>
                <a:ea typeface="HGPｺﾞｼｯｸM" pitchFamily="50" charset="-128"/>
              </a:rPr>
              <a:t>障害者就業・生活支援センター</a:t>
            </a:r>
            <a:endParaRPr kumimoji="0" lang="en-US" altLang="ja-JP" sz="1200" dirty="0" smtClean="0">
              <a:solidFill>
                <a:srgbClr val="2D2D8A">
                  <a:lumMod val="60000"/>
                  <a:lumOff val="40000"/>
                </a:srgbClr>
              </a:solidFill>
              <a:latin typeface="Century" pitchFamily="18" charset="0"/>
              <a:ea typeface="HGPｺﾞｼｯｸM" pitchFamily="50" charset="-128"/>
            </a:endParaRPr>
          </a:p>
        </p:txBody>
      </p:sp>
      <p:grpSp>
        <p:nvGrpSpPr>
          <p:cNvPr id="12" name="グループ化 91"/>
          <p:cNvGrpSpPr/>
          <p:nvPr/>
        </p:nvGrpSpPr>
        <p:grpSpPr>
          <a:xfrm>
            <a:off x="6596090" y="4857942"/>
            <a:ext cx="1000132" cy="952573"/>
            <a:chOff x="2680236" y="5000636"/>
            <a:chExt cx="1000132" cy="952573"/>
          </a:xfrm>
        </p:grpSpPr>
        <p:pic>
          <p:nvPicPr>
            <p:cNvPr id="1026" name="Picture 2" descr="C:\Users\MMVLP\AppData\Local\Microsoft\Windows\Temporary Internet Files\Content.IE5\VVFBOWF6\MCj03340940000[1].wmf"/>
            <p:cNvPicPr>
              <a:picLocks noChangeAspect="1" noChangeArrowheads="1"/>
            </p:cNvPicPr>
            <p:nvPr/>
          </p:nvPicPr>
          <p:blipFill>
            <a:blip r:embed="rId14" cstate="print"/>
            <a:srcRect/>
            <a:stretch>
              <a:fillRect/>
            </a:stretch>
          </p:blipFill>
          <p:spPr bwMode="auto">
            <a:xfrm>
              <a:off x="2881299" y="5000636"/>
              <a:ext cx="565981" cy="735680"/>
            </a:xfrm>
            <a:prstGeom prst="rect">
              <a:avLst/>
            </a:prstGeom>
            <a:noFill/>
          </p:spPr>
        </p:pic>
        <p:sp>
          <p:nvSpPr>
            <p:cNvPr id="45" name="Text Box 25"/>
            <p:cNvSpPr txBox="1">
              <a:spLocks noChangeArrowheads="1"/>
            </p:cNvSpPr>
            <p:nvPr/>
          </p:nvSpPr>
          <p:spPr bwMode="auto">
            <a:xfrm>
              <a:off x="2680236" y="5683334"/>
              <a:ext cx="1000132" cy="269875"/>
            </a:xfrm>
            <a:prstGeom prst="rect">
              <a:avLst/>
            </a:prstGeom>
            <a:noFill/>
            <a:ln w="9525">
              <a:noFill/>
              <a:miter lim="800000"/>
              <a:headEnd/>
              <a:tailEnd/>
            </a:ln>
          </p:spPr>
          <p:txBody>
            <a:bodyPr lIns="91407" tIns="45705" rIns="91407" bIns="45705"/>
            <a:lstStyle/>
            <a:p>
              <a:pPr algn="ctr"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宅建業者</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sp>
        <p:nvSpPr>
          <p:cNvPr id="49" name="Text Box 4"/>
          <p:cNvSpPr txBox="1">
            <a:spLocks noChangeArrowheads="1"/>
          </p:cNvSpPr>
          <p:nvPr/>
        </p:nvSpPr>
        <p:spPr bwMode="auto">
          <a:xfrm>
            <a:off x="3809993" y="3286127"/>
            <a:ext cx="2286016" cy="357187"/>
          </a:xfrm>
          <a:prstGeom prst="rect">
            <a:avLst/>
          </a:prstGeom>
          <a:solidFill>
            <a:schemeClr val="accent5">
              <a:lumMod val="90000"/>
            </a:schemeClr>
          </a:solidFill>
          <a:ln w="38100" cmpd="dbl">
            <a:solidFill>
              <a:srgbClr val="000000"/>
            </a:solidFill>
            <a:miter lim="800000"/>
            <a:headEnd/>
            <a:tailEnd/>
          </a:ln>
        </p:spPr>
        <p:txBody>
          <a:bodyPr lIns="91407" tIns="45705" rIns="91407" bIns="45705" anchor="ctr"/>
          <a:lstStyle/>
          <a:p>
            <a:pPr algn="ctr" eaLnBrk="0" hangingPunct="0"/>
            <a:r>
              <a:rPr kumimoji="0" lang="ja-JP" altLang="en-US" sz="1300" b="1" dirty="0" smtClean="0">
                <a:solidFill>
                  <a:srgbClr val="000000"/>
                </a:solidFill>
                <a:latin typeface="Century" pitchFamily="18" charset="0"/>
                <a:ea typeface="ＤＨＰ特太ゴシック体" pitchFamily="2" charset="-128"/>
              </a:rPr>
              <a:t>安心して暮らせる住まいの場</a:t>
            </a:r>
            <a:endParaRPr kumimoji="0" lang="ja-JP" altLang="en-US" sz="1300" b="1" dirty="0">
              <a:solidFill>
                <a:srgbClr val="000000"/>
              </a:solidFill>
              <a:latin typeface="Century" pitchFamily="18" charset="0"/>
              <a:ea typeface="ＤＨＰ特太ゴシック体" pitchFamily="2" charset="-128"/>
            </a:endParaRPr>
          </a:p>
        </p:txBody>
      </p:sp>
      <p:sp>
        <p:nvSpPr>
          <p:cNvPr id="52" name="左矢印 51"/>
          <p:cNvSpPr/>
          <p:nvPr/>
        </p:nvSpPr>
        <p:spPr>
          <a:xfrm flipH="1">
            <a:off x="2381293" y="3929066"/>
            <a:ext cx="1143007" cy="714380"/>
          </a:xfrm>
          <a:prstGeom prst="leftArrow">
            <a:avLst/>
          </a:prstGeom>
          <a:solidFill>
            <a:srgbClr val="FFC000"/>
          </a:solidFill>
          <a:ln w="254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endParaRPr>
          </a:p>
        </p:txBody>
      </p:sp>
      <p:sp>
        <p:nvSpPr>
          <p:cNvPr id="53" name="テキスト ボックス 52"/>
          <p:cNvSpPr txBox="1"/>
          <p:nvPr/>
        </p:nvSpPr>
        <p:spPr>
          <a:xfrm>
            <a:off x="2224518" y="4115670"/>
            <a:ext cx="1362506" cy="338554"/>
          </a:xfrm>
          <a:prstGeom prst="rect">
            <a:avLst/>
          </a:prstGeom>
          <a:noFill/>
        </p:spPr>
        <p:txBody>
          <a:bodyPr wrap="square" rtlCol="0">
            <a:spAutoFit/>
          </a:bodyPr>
          <a:lstStyle/>
          <a:p>
            <a:pPr algn="ctr"/>
            <a:r>
              <a:rPr lang="ja-JP" altLang="en-US" sz="1600" dirty="0" smtClean="0">
                <a:solidFill>
                  <a:srgbClr val="000000"/>
                </a:solidFill>
                <a:latin typeface="HGP明朝B" pitchFamily="18" charset="-128"/>
                <a:ea typeface="ＤＨＰ特太ゴシック体" pitchFamily="2" charset="-128"/>
              </a:rPr>
              <a:t>地域移行</a:t>
            </a:r>
            <a:endParaRPr lang="ja-JP" altLang="en-US" sz="1600" dirty="0">
              <a:solidFill>
                <a:srgbClr val="000000"/>
              </a:solidFill>
              <a:latin typeface="HGP明朝B" pitchFamily="18" charset="-128"/>
              <a:ea typeface="ＤＨＰ特太ゴシック体" pitchFamily="2" charset="-128"/>
            </a:endParaRPr>
          </a:p>
        </p:txBody>
      </p:sp>
      <p:sp>
        <p:nvSpPr>
          <p:cNvPr id="78" name="Text Box 4"/>
          <p:cNvSpPr txBox="1">
            <a:spLocks noChangeArrowheads="1"/>
          </p:cNvSpPr>
          <p:nvPr/>
        </p:nvSpPr>
        <p:spPr bwMode="auto">
          <a:xfrm>
            <a:off x="3667130" y="2000294"/>
            <a:ext cx="2500331" cy="357187"/>
          </a:xfrm>
          <a:prstGeom prst="rect">
            <a:avLst/>
          </a:prstGeom>
          <a:solidFill>
            <a:srgbClr val="CCFFCC"/>
          </a:solidFill>
          <a:ln w="19050" cmpd="sng">
            <a:solidFill>
              <a:srgbClr val="000000"/>
            </a:solidFill>
            <a:miter lim="800000"/>
            <a:headEnd/>
            <a:tailEnd/>
          </a:ln>
        </p:spPr>
        <p:txBody>
          <a:bodyPr lIns="91407" tIns="45705" rIns="91407" bIns="45705" anchor="ctr"/>
          <a:lstStyle/>
          <a:p>
            <a:pPr algn="ctr" eaLnBrk="0" hangingPunct="0"/>
            <a:r>
              <a:rPr kumimoji="0" lang="ja-JP" altLang="en-US" sz="1400" b="1" dirty="0" smtClean="0">
                <a:solidFill>
                  <a:srgbClr val="000000"/>
                </a:solidFill>
                <a:latin typeface="Century" pitchFamily="18" charset="0"/>
                <a:ea typeface="HG丸ｺﾞｼｯｸM-PRO" pitchFamily="50" charset="-128"/>
              </a:rPr>
              <a:t>地域社会での普通の暮らし</a:t>
            </a:r>
            <a:endParaRPr kumimoji="0" lang="ja-JP" altLang="en-US" sz="1400" b="1" dirty="0">
              <a:solidFill>
                <a:srgbClr val="000000"/>
              </a:solidFill>
              <a:latin typeface="Century" pitchFamily="18" charset="0"/>
              <a:ea typeface="HG丸ｺﾞｼｯｸM-PRO" pitchFamily="50" charset="-128"/>
            </a:endParaRPr>
          </a:p>
        </p:txBody>
      </p:sp>
      <p:grpSp>
        <p:nvGrpSpPr>
          <p:cNvPr id="13" name="グループ化 93"/>
          <p:cNvGrpSpPr/>
          <p:nvPr/>
        </p:nvGrpSpPr>
        <p:grpSpPr>
          <a:xfrm>
            <a:off x="3881444" y="5286388"/>
            <a:ext cx="2143140" cy="1285884"/>
            <a:chOff x="4167182" y="2214554"/>
            <a:chExt cx="1643074" cy="1143008"/>
          </a:xfrm>
        </p:grpSpPr>
        <p:sp>
          <p:nvSpPr>
            <p:cNvPr id="95" name="Text Box 24"/>
            <p:cNvSpPr txBox="1">
              <a:spLocks noChangeArrowheads="1"/>
            </p:cNvSpPr>
            <p:nvPr/>
          </p:nvSpPr>
          <p:spPr bwMode="auto">
            <a:xfrm>
              <a:off x="4167182" y="3000372"/>
              <a:ext cx="1643074" cy="357190"/>
            </a:xfrm>
            <a:prstGeom prst="rect">
              <a:avLst/>
            </a:prstGeom>
            <a:noFill/>
            <a:ln w="9525">
              <a:noFill/>
              <a:miter lim="800000"/>
              <a:headEnd/>
              <a:tailEnd/>
            </a:ln>
          </p:spPr>
          <p:txBody>
            <a:bodyPr lIns="91407" tIns="45705" rIns="91407" bIns="45705"/>
            <a:lstStyle/>
            <a:p>
              <a:pPr algn="ctr" eaLnBrk="0" hangingPunct="0"/>
              <a:r>
                <a:rPr kumimoji="0" lang="ja-JP" altLang="en-US" sz="1400" dirty="0">
                  <a:solidFill>
                    <a:srgbClr val="FF0000"/>
                  </a:solidFill>
                  <a:latin typeface="Century" pitchFamily="18" charset="0"/>
                  <a:ea typeface="HGPｺﾞｼｯｸM" pitchFamily="50" charset="-128"/>
                </a:rPr>
                <a:t>相談支援事業者</a:t>
              </a:r>
            </a:p>
          </p:txBody>
        </p:sp>
        <p:pic>
          <p:nvPicPr>
            <p:cNvPr id="97" name="Picture 35" descr="C:\Users\MMVLP\AppData\Local\Microsoft\Windows\Temporary Internet Files\Content.IE5\VVFBOWF6\MCj04371130000[1].wmf"/>
            <p:cNvPicPr>
              <a:picLocks noChangeAspect="1" noChangeArrowheads="1"/>
            </p:cNvPicPr>
            <p:nvPr/>
          </p:nvPicPr>
          <p:blipFill>
            <a:blip r:embed="rId15" cstate="print"/>
            <a:srcRect/>
            <a:stretch>
              <a:fillRect/>
            </a:stretch>
          </p:blipFill>
          <p:spPr bwMode="auto">
            <a:xfrm>
              <a:off x="4548150" y="2214554"/>
              <a:ext cx="879485" cy="854187"/>
            </a:xfrm>
            <a:prstGeom prst="rect">
              <a:avLst/>
            </a:prstGeom>
            <a:noFill/>
            <a:ln w="9525">
              <a:noFill/>
              <a:miter lim="800000"/>
              <a:headEnd/>
              <a:tailEnd/>
            </a:ln>
          </p:spPr>
        </p:pic>
      </p:grpSp>
      <p:sp>
        <p:nvSpPr>
          <p:cNvPr id="98" name="テキスト ボックス 97"/>
          <p:cNvSpPr txBox="1"/>
          <p:nvPr/>
        </p:nvSpPr>
        <p:spPr>
          <a:xfrm>
            <a:off x="3381366" y="2500488"/>
            <a:ext cx="3048056" cy="461665"/>
          </a:xfrm>
          <a:prstGeom prst="rect">
            <a:avLst/>
          </a:prstGeom>
          <a:solidFill>
            <a:srgbClr val="FFFF66"/>
          </a:solidFill>
          <a:ln w="38100" cmpd="dbl">
            <a:solidFill>
              <a:srgbClr val="000000"/>
            </a:solidFill>
          </a:ln>
        </p:spPr>
        <p:txBody>
          <a:bodyPr wrap="square" rtlCol="0" anchor="ctr" anchorCtr="0">
            <a:noAutofit/>
          </a:bodyPr>
          <a:lstStyle/>
          <a:p>
            <a:pPr algn="ctr"/>
            <a:r>
              <a:rPr lang="ja-JP" altLang="en-US" sz="1400" dirty="0" smtClean="0">
                <a:solidFill>
                  <a:srgbClr val="000000"/>
                </a:solidFill>
                <a:latin typeface="ＭＳ Ｐゴシック"/>
                <a:ea typeface="ＤＨＰ特太ゴシック体" pitchFamily="2" charset="-128"/>
              </a:rPr>
              <a:t>関係者の連携によるネットワーク</a:t>
            </a:r>
            <a:endParaRPr lang="en-US" altLang="ja-JP" sz="1400" dirty="0" smtClean="0">
              <a:solidFill>
                <a:srgbClr val="000000"/>
              </a:solidFill>
              <a:latin typeface="ＭＳ Ｐゴシック"/>
              <a:ea typeface="ＤＨＰ特太ゴシック体" pitchFamily="2" charset="-128"/>
            </a:endParaRPr>
          </a:p>
          <a:p>
            <a:pPr algn="ctr"/>
            <a:r>
              <a:rPr lang="ja-JP" altLang="en-US" sz="1400" dirty="0" smtClean="0">
                <a:solidFill>
                  <a:srgbClr val="000000"/>
                </a:solidFill>
                <a:latin typeface="ＭＳ Ｐゴシック"/>
                <a:ea typeface="ＤＨＰ特太ゴシック体" pitchFamily="2" charset="-128"/>
              </a:rPr>
              <a:t>（自立支援）協議会</a:t>
            </a:r>
            <a:endParaRPr lang="ja-JP" altLang="en-US" sz="1400" dirty="0">
              <a:solidFill>
                <a:srgbClr val="000000"/>
              </a:solidFill>
              <a:latin typeface="ＭＳ Ｐゴシック"/>
              <a:ea typeface="ＤＨＰ特太ゴシック体" pitchFamily="2" charset="-128"/>
            </a:endParaRPr>
          </a:p>
        </p:txBody>
      </p:sp>
      <p:sp>
        <p:nvSpPr>
          <p:cNvPr id="103" name="上下矢印 102"/>
          <p:cNvSpPr/>
          <p:nvPr/>
        </p:nvSpPr>
        <p:spPr>
          <a:xfrm>
            <a:off x="4765207" y="4799574"/>
            <a:ext cx="330686" cy="571504"/>
          </a:xfrm>
          <a:prstGeom prst="upDownArrow">
            <a:avLst/>
          </a:prstGeom>
          <a:solidFill>
            <a:srgbClr val="FF99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nvGrpSpPr>
          <p:cNvPr id="14" name="グループ化 103"/>
          <p:cNvGrpSpPr/>
          <p:nvPr/>
        </p:nvGrpSpPr>
        <p:grpSpPr>
          <a:xfrm>
            <a:off x="8524900" y="5715016"/>
            <a:ext cx="785818" cy="928692"/>
            <a:chOff x="8024834" y="2214554"/>
            <a:chExt cx="785818" cy="928692"/>
          </a:xfrm>
        </p:grpSpPr>
        <p:pic>
          <p:nvPicPr>
            <p:cNvPr id="2060" name="Picture 12" descr="C:\Users\MMVLP\AppData\Local\Microsoft\Windows\Temporary Internet Files\Content.IE5\YMACKKTP\MCj02120870000[1].wmf"/>
            <p:cNvPicPr>
              <a:picLocks noChangeAspect="1" noChangeArrowheads="1"/>
            </p:cNvPicPr>
            <p:nvPr/>
          </p:nvPicPr>
          <p:blipFill>
            <a:blip r:embed="rId16" cstate="print"/>
            <a:srcRect/>
            <a:stretch>
              <a:fillRect/>
            </a:stretch>
          </p:blipFill>
          <p:spPr bwMode="auto">
            <a:xfrm>
              <a:off x="8024834" y="2214554"/>
              <a:ext cx="762281" cy="672420"/>
            </a:xfrm>
            <a:prstGeom prst="rect">
              <a:avLst/>
            </a:prstGeom>
            <a:noFill/>
          </p:spPr>
        </p:pic>
        <p:sp>
          <p:nvSpPr>
            <p:cNvPr id="99" name="Text Box 25"/>
            <p:cNvSpPr txBox="1">
              <a:spLocks noChangeArrowheads="1"/>
            </p:cNvSpPr>
            <p:nvPr/>
          </p:nvSpPr>
          <p:spPr bwMode="auto">
            <a:xfrm>
              <a:off x="8167710" y="2857496"/>
              <a:ext cx="642942" cy="285750"/>
            </a:xfrm>
            <a:prstGeom prst="rect">
              <a:avLst/>
            </a:prstGeom>
            <a:noFill/>
            <a:ln w="9525">
              <a:noFill/>
              <a:miter lim="800000"/>
              <a:headEnd/>
              <a:tailEnd/>
            </a:ln>
          </p:spPr>
          <p:txBody>
            <a:bodyPr lIns="91407" tIns="45705" rIns="91407" bIns="45705"/>
            <a:lstStyle/>
            <a:p>
              <a:pPr algn="just"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銀行</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grpSp>
        <p:nvGrpSpPr>
          <p:cNvPr id="15" name="グループ化 140"/>
          <p:cNvGrpSpPr/>
          <p:nvPr/>
        </p:nvGrpSpPr>
        <p:grpSpPr>
          <a:xfrm>
            <a:off x="8810655" y="4500570"/>
            <a:ext cx="857256" cy="1071570"/>
            <a:chOff x="8739214" y="4786322"/>
            <a:chExt cx="857256" cy="1071570"/>
          </a:xfrm>
        </p:grpSpPr>
        <p:pic>
          <p:nvPicPr>
            <p:cNvPr id="2067" name="Picture 19" descr="C:\Users\MMVLP\AppData\Local\Microsoft\Windows\Temporary Internet Files\Content.IE5\D72XNR2I\MCj04176520000[1].wmf"/>
            <p:cNvPicPr>
              <a:picLocks noChangeAspect="1" noChangeArrowheads="1"/>
            </p:cNvPicPr>
            <p:nvPr/>
          </p:nvPicPr>
          <p:blipFill>
            <a:blip r:embed="rId17" cstate="print"/>
            <a:srcRect/>
            <a:stretch>
              <a:fillRect/>
            </a:stretch>
          </p:blipFill>
          <p:spPr bwMode="auto">
            <a:xfrm>
              <a:off x="8739214" y="4786322"/>
              <a:ext cx="814938" cy="845357"/>
            </a:xfrm>
            <a:prstGeom prst="rect">
              <a:avLst/>
            </a:prstGeom>
            <a:noFill/>
          </p:spPr>
        </p:pic>
        <p:sp>
          <p:nvSpPr>
            <p:cNvPr id="100" name="Text Box 25"/>
            <p:cNvSpPr txBox="1">
              <a:spLocks noChangeArrowheads="1"/>
            </p:cNvSpPr>
            <p:nvPr/>
          </p:nvSpPr>
          <p:spPr bwMode="auto">
            <a:xfrm>
              <a:off x="8810652" y="5572140"/>
              <a:ext cx="785818" cy="285752"/>
            </a:xfrm>
            <a:prstGeom prst="rect">
              <a:avLst/>
            </a:prstGeom>
            <a:noFill/>
            <a:ln w="9525">
              <a:noFill/>
              <a:miter lim="800000"/>
              <a:headEnd/>
              <a:tailEnd/>
            </a:ln>
          </p:spPr>
          <p:txBody>
            <a:bodyPr lIns="91407" tIns="45705" rIns="91407" bIns="45705"/>
            <a:lstStyle/>
            <a:p>
              <a:pPr algn="just"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郵便局</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grpSp>
        <p:nvGrpSpPr>
          <p:cNvPr id="16" name="グループ化 106"/>
          <p:cNvGrpSpPr/>
          <p:nvPr/>
        </p:nvGrpSpPr>
        <p:grpSpPr>
          <a:xfrm>
            <a:off x="238097" y="5429264"/>
            <a:ext cx="785818" cy="785818"/>
            <a:chOff x="666720" y="2571744"/>
            <a:chExt cx="785818" cy="785818"/>
          </a:xfrm>
        </p:grpSpPr>
        <p:pic>
          <p:nvPicPr>
            <p:cNvPr id="2068" name="Picture 20" descr="C:\Users\MMVLP\AppData\Local\Microsoft\Windows\Temporary Internet Files\Content.IE5\D72XNR2I\MCj02366700000[1].wmf"/>
            <p:cNvPicPr>
              <a:picLocks noChangeAspect="1" noChangeArrowheads="1"/>
            </p:cNvPicPr>
            <p:nvPr/>
          </p:nvPicPr>
          <p:blipFill>
            <a:blip r:embed="rId18" cstate="print"/>
            <a:srcRect/>
            <a:stretch>
              <a:fillRect/>
            </a:stretch>
          </p:blipFill>
          <p:spPr bwMode="auto">
            <a:xfrm>
              <a:off x="738158" y="2571744"/>
              <a:ext cx="571504" cy="552550"/>
            </a:xfrm>
            <a:prstGeom prst="rect">
              <a:avLst/>
            </a:prstGeom>
            <a:noFill/>
          </p:spPr>
        </p:pic>
        <p:sp>
          <p:nvSpPr>
            <p:cNvPr id="101" name="Text Box 25"/>
            <p:cNvSpPr txBox="1">
              <a:spLocks noChangeArrowheads="1"/>
            </p:cNvSpPr>
            <p:nvPr/>
          </p:nvSpPr>
          <p:spPr bwMode="auto">
            <a:xfrm>
              <a:off x="666720" y="3071810"/>
              <a:ext cx="785818" cy="285752"/>
            </a:xfrm>
            <a:prstGeom prst="rect">
              <a:avLst/>
            </a:prstGeom>
            <a:noFill/>
            <a:ln w="9525">
              <a:noFill/>
              <a:miter lim="800000"/>
              <a:headEnd/>
              <a:tailEnd/>
            </a:ln>
          </p:spPr>
          <p:txBody>
            <a:bodyPr lIns="91407" tIns="45705" rIns="91407" bIns="45705"/>
            <a:lstStyle/>
            <a:p>
              <a:pPr algn="just"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デパート</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grpSp>
        <p:nvGrpSpPr>
          <p:cNvPr id="17" name="グループ化 110"/>
          <p:cNvGrpSpPr/>
          <p:nvPr/>
        </p:nvGrpSpPr>
        <p:grpSpPr>
          <a:xfrm>
            <a:off x="8024834" y="2214554"/>
            <a:ext cx="881034" cy="1143008"/>
            <a:chOff x="8453462" y="3286124"/>
            <a:chExt cx="881034" cy="1143008"/>
          </a:xfrm>
        </p:grpSpPr>
        <p:pic>
          <p:nvPicPr>
            <p:cNvPr id="2069" name="Picture 21" descr="C:\Users\MMVLP\AppData\Local\Microsoft\Windows\Temporary Internet Files\Content.IE5\ADO9HRNP\MCj04179700000[1].wmf"/>
            <p:cNvPicPr>
              <a:picLocks noChangeAspect="1" noChangeArrowheads="1"/>
            </p:cNvPicPr>
            <p:nvPr/>
          </p:nvPicPr>
          <p:blipFill>
            <a:blip r:embed="rId19" cstate="print"/>
            <a:srcRect/>
            <a:stretch>
              <a:fillRect/>
            </a:stretch>
          </p:blipFill>
          <p:spPr bwMode="auto">
            <a:xfrm>
              <a:off x="8453462" y="3286124"/>
              <a:ext cx="881034" cy="882841"/>
            </a:xfrm>
            <a:prstGeom prst="rect">
              <a:avLst/>
            </a:prstGeom>
            <a:noFill/>
          </p:spPr>
        </p:pic>
        <p:sp>
          <p:nvSpPr>
            <p:cNvPr id="102" name="Text Box 25"/>
            <p:cNvSpPr txBox="1">
              <a:spLocks noChangeArrowheads="1"/>
            </p:cNvSpPr>
            <p:nvPr/>
          </p:nvSpPr>
          <p:spPr bwMode="auto">
            <a:xfrm>
              <a:off x="8596338" y="4071942"/>
              <a:ext cx="714380" cy="357190"/>
            </a:xfrm>
            <a:prstGeom prst="rect">
              <a:avLst/>
            </a:prstGeom>
            <a:noFill/>
            <a:ln w="9525">
              <a:noFill/>
              <a:miter lim="800000"/>
              <a:headEnd/>
              <a:tailEnd/>
            </a:ln>
          </p:spPr>
          <p:txBody>
            <a:bodyPr lIns="91407" tIns="45705" rIns="91407" bIns="45705"/>
            <a:lstStyle/>
            <a:p>
              <a:pPr algn="just"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バス</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pic>
        <p:nvPicPr>
          <p:cNvPr id="2070" name="Picture 22" descr="C:\Users\MMVLP\AppData\Local\Microsoft\Windows\Temporary Internet Files\Content.IE5\D72XNR2I\MCj02516930000[1].wmf"/>
          <p:cNvPicPr>
            <a:picLocks noChangeAspect="1" noChangeArrowheads="1"/>
          </p:cNvPicPr>
          <p:nvPr/>
        </p:nvPicPr>
        <p:blipFill>
          <a:blip r:embed="rId20" cstate="print"/>
          <a:srcRect/>
          <a:stretch>
            <a:fillRect/>
          </a:stretch>
        </p:blipFill>
        <p:spPr bwMode="auto">
          <a:xfrm>
            <a:off x="2666986" y="5643578"/>
            <a:ext cx="601492" cy="761276"/>
          </a:xfrm>
          <a:prstGeom prst="rect">
            <a:avLst/>
          </a:prstGeom>
          <a:noFill/>
        </p:spPr>
      </p:pic>
      <p:sp>
        <p:nvSpPr>
          <p:cNvPr id="109" name="Text Box 25"/>
          <p:cNvSpPr txBox="1">
            <a:spLocks noChangeArrowheads="1"/>
          </p:cNvSpPr>
          <p:nvPr/>
        </p:nvSpPr>
        <p:spPr bwMode="auto">
          <a:xfrm>
            <a:off x="1881168" y="5786454"/>
            <a:ext cx="847732" cy="285752"/>
          </a:xfrm>
          <a:prstGeom prst="rect">
            <a:avLst/>
          </a:prstGeom>
          <a:noFill/>
          <a:ln w="9525">
            <a:noFill/>
            <a:miter lim="800000"/>
            <a:headEnd/>
            <a:tailEnd/>
          </a:ln>
        </p:spPr>
        <p:txBody>
          <a:bodyPr lIns="91407" tIns="45705" rIns="91407" bIns="45705"/>
          <a:lstStyle/>
          <a:p>
            <a:pPr algn="ctr"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商店街</a:t>
            </a:r>
            <a:endParaRPr kumimoji="0" lang="ja-JP" altLang="en-US" sz="1400" dirty="0">
              <a:solidFill>
                <a:srgbClr val="2D2D8A">
                  <a:lumMod val="60000"/>
                  <a:lumOff val="40000"/>
                </a:srgbClr>
              </a:solidFill>
              <a:latin typeface="Century" pitchFamily="18" charset="0"/>
              <a:ea typeface="HGPｺﾞｼｯｸM" pitchFamily="50" charset="-128"/>
            </a:endParaRPr>
          </a:p>
        </p:txBody>
      </p:sp>
      <p:pic>
        <p:nvPicPr>
          <p:cNvPr id="2074" name="Picture 26" descr="C:\Users\MMVLP\AppData\Local\Microsoft\Windows\Temporary Internet Files\Content.IE5\YMACKKTP\MCj02289650000[1].wmf"/>
          <p:cNvPicPr>
            <a:picLocks noChangeAspect="1" noChangeArrowheads="1"/>
          </p:cNvPicPr>
          <p:nvPr/>
        </p:nvPicPr>
        <p:blipFill>
          <a:blip r:embed="rId21" cstate="print"/>
          <a:srcRect/>
          <a:stretch>
            <a:fillRect/>
          </a:stretch>
        </p:blipFill>
        <p:spPr bwMode="auto">
          <a:xfrm>
            <a:off x="1238226" y="5786454"/>
            <a:ext cx="708398" cy="637558"/>
          </a:xfrm>
          <a:prstGeom prst="rect">
            <a:avLst/>
          </a:prstGeom>
          <a:noFill/>
        </p:spPr>
      </p:pic>
      <p:pic>
        <p:nvPicPr>
          <p:cNvPr id="2075" name="Picture 27" descr="C:\Users\MMVLP\AppData\Local\Microsoft\Windows\Temporary Internet Files\Content.IE5\ADO9HRNP\MCj03442610000[1].wmf"/>
          <p:cNvPicPr>
            <a:picLocks noChangeAspect="1" noChangeArrowheads="1"/>
          </p:cNvPicPr>
          <p:nvPr/>
        </p:nvPicPr>
        <p:blipFill>
          <a:blip r:embed="rId22" cstate="print"/>
          <a:srcRect/>
          <a:stretch>
            <a:fillRect/>
          </a:stretch>
        </p:blipFill>
        <p:spPr bwMode="auto">
          <a:xfrm>
            <a:off x="1952698" y="6143644"/>
            <a:ext cx="655333" cy="642942"/>
          </a:xfrm>
          <a:prstGeom prst="rect">
            <a:avLst/>
          </a:prstGeom>
          <a:noFill/>
        </p:spPr>
      </p:pic>
      <p:grpSp>
        <p:nvGrpSpPr>
          <p:cNvPr id="18" name="グループ化 113"/>
          <p:cNvGrpSpPr/>
          <p:nvPr/>
        </p:nvGrpSpPr>
        <p:grpSpPr>
          <a:xfrm>
            <a:off x="8810666" y="3357562"/>
            <a:ext cx="785818" cy="928694"/>
            <a:chOff x="309530" y="3857628"/>
            <a:chExt cx="785818" cy="928694"/>
          </a:xfrm>
        </p:grpSpPr>
        <p:pic>
          <p:nvPicPr>
            <p:cNvPr id="2078" name="Picture 30" descr="C:\Users\MMVLP\AppData\Local\Microsoft\Windows\Temporary Internet Files\Content.IE5\YMACKKTP\MCj04217500000[1].wmf"/>
            <p:cNvPicPr>
              <a:picLocks noChangeAspect="1" noChangeArrowheads="1"/>
            </p:cNvPicPr>
            <p:nvPr/>
          </p:nvPicPr>
          <p:blipFill>
            <a:blip r:embed="rId23" cstate="print"/>
            <a:srcRect/>
            <a:stretch>
              <a:fillRect/>
            </a:stretch>
          </p:blipFill>
          <p:spPr bwMode="auto">
            <a:xfrm>
              <a:off x="309530" y="3857628"/>
              <a:ext cx="785818" cy="630029"/>
            </a:xfrm>
            <a:prstGeom prst="rect">
              <a:avLst/>
            </a:prstGeom>
            <a:noFill/>
          </p:spPr>
        </p:pic>
        <p:sp>
          <p:nvSpPr>
            <p:cNvPr id="113" name="Text Box 25"/>
            <p:cNvSpPr txBox="1">
              <a:spLocks noChangeArrowheads="1"/>
            </p:cNvSpPr>
            <p:nvPr/>
          </p:nvSpPr>
          <p:spPr bwMode="auto">
            <a:xfrm>
              <a:off x="380968" y="4429132"/>
              <a:ext cx="642942" cy="357190"/>
            </a:xfrm>
            <a:prstGeom prst="rect">
              <a:avLst/>
            </a:prstGeom>
            <a:noFill/>
            <a:ln w="9525">
              <a:noFill/>
              <a:miter lim="800000"/>
              <a:headEnd/>
              <a:tailEnd/>
            </a:ln>
          </p:spPr>
          <p:txBody>
            <a:bodyPr lIns="91407" tIns="45705" rIns="91407" bIns="45705"/>
            <a:lstStyle/>
            <a:p>
              <a:pPr algn="just"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電車</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sp>
        <p:nvSpPr>
          <p:cNvPr id="116" name="Text Box 4"/>
          <p:cNvSpPr txBox="1">
            <a:spLocks noChangeArrowheads="1"/>
          </p:cNvSpPr>
          <p:nvPr/>
        </p:nvSpPr>
        <p:spPr bwMode="auto">
          <a:xfrm>
            <a:off x="3667116" y="6461239"/>
            <a:ext cx="2666984" cy="357187"/>
          </a:xfrm>
          <a:prstGeom prst="rect">
            <a:avLst/>
          </a:prstGeom>
          <a:solidFill>
            <a:srgbClr val="FF99FF"/>
          </a:solidFill>
          <a:ln w="38100" cmpd="dbl">
            <a:solidFill>
              <a:srgbClr val="000000"/>
            </a:solidFill>
            <a:miter lim="800000"/>
            <a:headEnd/>
            <a:tailEnd/>
          </a:ln>
        </p:spPr>
        <p:txBody>
          <a:bodyPr lIns="91407" tIns="45705" rIns="91407" bIns="45705" anchor="ctr"/>
          <a:lstStyle/>
          <a:p>
            <a:pPr algn="ctr" eaLnBrk="0" hangingPunct="0"/>
            <a:r>
              <a:rPr kumimoji="0" lang="ja-JP" altLang="en-US" sz="1400" b="1" dirty="0" smtClean="0">
                <a:solidFill>
                  <a:srgbClr val="000000"/>
                </a:solidFill>
                <a:latin typeface="Century" pitchFamily="18" charset="0"/>
                <a:ea typeface="ＤＨＰ特太ゴシック体" pitchFamily="2" charset="-128"/>
              </a:rPr>
              <a:t>日常生活を支える相談支援</a:t>
            </a:r>
            <a:endParaRPr kumimoji="0" lang="ja-JP" altLang="en-US" sz="1400" b="1" dirty="0">
              <a:solidFill>
                <a:srgbClr val="000000"/>
              </a:solidFill>
              <a:latin typeface="Century" pitchFamily="18" charset="0"/>
              <a:ea typeface="ＤＨＰ特太ゴシック体" pitchFamily="2" charset="-128"/>
            </a:endParaRPr>
          </a:p>
        </p:txBody>
      </p:sp>
      <p:grpSp>
        <p:nvGrpSpPr>
          <p:cNvPr id="19" name="グループ化 113"/>
          <p:cNvGrpSpPr/>
          <p:nvPr/>
        </p:nvGrpSpPr>
        <p:grpSpPr>
          <a:xfrm>
            <a:off x="7096196" y="5786454"/>
            <a:ext cx="1071571" cy="1071546"/>
            <a:chOff x="6881826" y="5786454"/>
            <a:chExt cx="1071570" cy="1071546"/>
          </a:xfrm>
        </p:grpSpPr>
        <p:pic>
          <p:nvPicPr>
            <p:cNvPr id="2082" name="Picture 34" descr="C:\Users\MMVLP\AppData\Local\Microsoft\Windows\Temporary Internet Files\Content.IE5\D72XNR2I\MCj04120220000[1].wmf"/>
            <p:cNvPicPr>
              <a:picLocks noChangeAspect="1" noChangeArrowheads="1"/>
            </p:cNvPicPr>
            <p:nvPr/>
          </p:nvPicPr>
          <p:blipFill>
            <a:blip r:embed="rId24" cstate="print"/>
            <a:srcRect/>
            <a:stretch>
              <a:fillRect/>
            </a:stretch>
          </p:blipFill>
          <p:spPr bwMode="auto">
            <a:xfrm>
              <a:off x="6881826" y="5786454"/>
              <a:ext cx="1071570" cy="830694"/>
            </a:xfrm>
            <a:prstGeom prst="rect">
              <a:avLst/>
            </a:prstGeom>
            <a:noFill/>
          </p:spPr>
        </p:pic>
        <p:sp>
          <p:nvSpPr>
            <p:cNvPr id="122" name="Text Box 25"/>
            <p:cNvSpPr txBox="1">
              <a:spLocks noChangeArrowheads="1"/>
            </p:cNvSpPr>
            <p:nvPr/>
          </p:nvSpPr>
          <p:spPr bwMode="auto">
            <a:xfrm>
              <a:off x="7167578" y="6500810"/>
              <a:ext cx="642942" cy="357190"/>
            </a:xfrm>
            <a:prstGeom prst="rect">
              <a:avLst/>
            </a:prstGeom>
            <a:noFill/>
            <a:ln w="9525">
              <a:noFill/>
              <a:miter lim="800000"/>
              <a:headEnd/>
              <a:tailEnd/>
            </a:ln>
          </p:spPr>
          <p:txBody>
            <a:bodyPr lIns="91407" tIns="45705" rIns="91407" bIns="45705"/>
            <a:lstStyle/>
            <a:p>
              <a:pPr algn="just"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公園</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grpSp>
        <p:nvGrpSpPr>
          <p:cNvPr id="20" name="グループ化 141"/>
          <p:cNvGrpSpPr/>
          <p:nvPr/>
        </p:nvGrpSpPr>
        <p:grpSpPr>
          <a:xfrm>
            <a:off x="309530" y="3071810"/>
            <a:ext cx="857256" cy="928694"/>
            <a:chOff x="7453330" y="2285992"/>
            <a:chExt cx="857256" cy="928694"/>
          </a:xfrm>
        </p:grpSpPr>
        <p:pic>
          <p:nvPicPr>
            <p:cNvPr id="2093" name="Picture 45" descr="C:\Users\MMVLP\AppData\Local\Microsoft\Windows\Temporary Internet Files\Content.IE5\YMACKKTP\MCj02286270000[1].wmf"/>
            <p:cNvPicPr>
              <a:picLocks noChangeAspect="1" noChangeArrowheads="1"/>
            </p:cNvPicPr>
            <p:nvPr/>
          </p:nvPicPr>
          <p:blipFill>
            <a:blip r:embed="rId25" cstate="print"/>
            <a:srcRect/>
            <a:stretch>
              <a:fillRect/>
            </a:stretch>
          </p:blipFill>
          <p:spPr bwMode="auto">
            <a:xfrm>
              <a:off x="7453330" y="2285992"/>
              <a:ext cx="816310" cy="632416"/>
            </a:xfrm>
            <a:prstGeom prst="rect">
              <a:avLst/>
            </a:prstGeom>
            <a:noFill/>
          </p:spPr>
        </p:pic>
        <p:sp>
          <p:nvSpPr>
            <p:cNvPr id="136" name="Text Box 25"/>
            <p:cNvSpPr txBox="1">
              <a:spLocks noChangeArrowheads="1"/>
            </p:cNvSpPr>
            <p:nvPr/>
          </p:nvSpPr>
          <p:spPr bwMode="auto">
            <a:xfrm>
              <a:off x="7524768" y="2928934"/>
              <a:ext cx="785818" cy="285752"/>
            </a:xfrm>
            <a:prstGeom prst="rect">
              <a:avLst/>
            </a:prstGeom>
            <a:noFill/>
            <a:ln w="9525">
              <a:noFill/>
              <a:miter lim="800000"/>
              <a:headEnd/>
              <a:tailEnd/>
            </a:ln>
          </p:spPr>
          <p:txBody>
            <a:bodyPr lIns="91407" tIns="45705" rIns="91407" bIns="45705"/>
            <a:lstStyle/>
            <a:p>
              <a:pPr algn="just"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映画館</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grpSp>
        <p:nvGrpSpPr>
          <p:cNvPr id="21" name="グループ化 91"/>
          <p:cNvGrpSpPr/>
          <p:nvPr/>
        </p:nvGrpSpPr>
        <p:grpSpPr>
          <a:xfrm>
            <a:off x="452417" y="4214818"/>
            <a:ext cx="928694" cy="928694"/>
            <a:chOff x="862604" y="3429000"/>
            <a:chExt cx="928694" cy="928694"/>
          </a:xfrm>
        </p:grpSpPr>
        <p:pic>
          <p:nvPicPr>
            <p:cNvPr id="2104" name="Picture 56" descr="C:\Users\MMVLP\AppData\Local\Microsoft\Windows\Temporary Internet Files\Content.IE5\ADO9HRNP\MCj02959420000[1].wmf"/>
            <p:cNvPicPr>
              <a:picLocks noChangeAspect="1" noChangeArrowheads="1"/>
            </p:cNvPicPr>
            <p:nvPr/>
          </p:nvPicPr>
          <p:blipFill>
            <a:blip r:embed="rId26" cstate="print"/>
            <a:srcRect/>
            <a:stretch>
              <a:fillRect/>
            </a:stretch>
          </p:blipFill>
          <p:spPr bwMode="auto">
            <a:xfrm>
              <a:off x="881034" y="3429000"/>
              <a:ext cx="845989" cy="727993"/>
            </a:xfrm>
            <a:prstGeom prst="rect">
              <a:avLst/>
            </a:prstGeom>
            <a:noFill/>
          </p:spPr>
        </p:pic>
        <p:sp>
          <p:nvSpPr>
            <p:cNvPr id="151" name="Text Box 25"/>
            <p:cNvSpPr txBox="1">
              <a:spLocks noChangeArrowheads="1"/>
            </p:cNvSpPr>
            <p:nvPr/>
          </p:nvSpPr>
          <p:spPr bwMode="auto">
            <a:xfrm>
              <a:off x="862604" y="4071942"/>
              <a:ext cx="928694" cy="285752"/>
            </a:xfrm>
            <a:prstGeom prst="rect">
              <a:avLst/>
            </a:prstGeom>
            <a:noFill/>
            <a:ln w="9525">
              <a:noFill/>
              <a:miter lim="800000"/>
              <a:headEnd/>
              <a:tailEnd/>
            </a:ln>
          </p:spPr>
          <p:txBody>
            <a:bodyPr lIns="91407" tIns="45705" rIns="91407" bIns="45705"/>
            <a:lstStyle/>
            <a:p>
              <a:pPr algn="ctr"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レストラン</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sp>
        <p:nvSpPr>
          <p:cNvPr id="83" name="雲形吹き出し 82"/>
          <p:cNvSpPr/>
          <p:nvPr/>
        </p:nvSpPr>
        <p:spPr>
          <a:xfrm>
            <a:off x="5310190" y="4429132"/>
            <a:ext cx="928694" cy="642942"/>
          </a:xfrm>
          <a:prstGeom prst="cloudCallout">
            <a:avLst>
              <a:gd name="adj1" fmla="val -68895"/>
              <a:gd name="adj2" fmla="val -51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rgbClr val="000000"/>
                </a:solidFill>
              </a:rPr>
              <a:t>希望・ニーズ</a:t>
            </a:r>
            <a:endParaRPr lang="ja-JP" altLang="en-US" sz="1050" dirty="0">
              <a:solidFill>
                <a:srgbClr val="000000"/>
              </a:solidFill>
            </a:endParaRPr>
          </a:p>
        </p:txBody>
      </p:sp>
      <p:cxnSp>
        <p:nvCxnSpPr>
          <p:cNvPr id="86" name="直線矢印コネクタ 85"/>
          <p:cNvCxnSpPr/>
          <p:nvPr/>
        </p:nvCxnSpPr>
        <p:spPr>
          <a:xfrm rot="10800000">
            <a:off x="1523985" y="3286124"/>
            <a:ext cx="3071834" cy="1000132"/>
          </a:xfrm>
          <a:prstGeom prst="straightConnector1">
            <a:avLst/>
          </a:prstGeom>
          <a:ln w="3175">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rot="10800000" flipV="1">
            <a:off x="2524108" y="4572008"/>
            <a:ext cx="2071702" cy="1071570"/>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5238764" y="3071810"/>
            <a:ext cx="2714644" cy="1214446"/>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5238764" y="4429132"/>
            <a:ext cx="3000396" cy="857256"/>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2" name="グループ化 110"/>
          <p:cNvGrpSpPr/>
          <p:nvPr/>
        </p:nvGrpSpPr>
        <p:grpSpPr>
          <a:xfrm>
            <a:off x="3309926" y="5000636"/>
            <a:ext cx="1023910" cy="1000132"/>
            <a:chOff x="1738290" y="1714488"/>
            <a:chExt cx="1023910" cy="1000132"/>
          </a:xfrm>
        </p:grpSpPr>
        <p:pic>
          <p:nvPicPr>
            <p:cNvPr id="6" name="Picture 2" descr="C:\Users\MMVLP\AppData\Local\Microsoft\Windows\Temporary Internet Files\Content.IE5\VVFBOWF6\MCj03340260000[1].wmf"/>
            <p:cNvPicPr>
              <a:picLocks noChangeAspect="1" noChangeArrowheads="1"/>
            </p:cNvPicPr>
            <p:nvPr/>
          </p:nvPicPr>
          <p:blipFill>
            <a:blip r:embed="rId27" cstate="print"/>
            <a:srcRect/>
            <a:stretch>
              <a:fillRect/>
            </a:stretch>
          </p:blipFill>
          <p:spPr bwMode="auto">
            <a:xfrm>
              <a:off x="1952604" y="1714488"/>
              <a:ext cx="508645" cy="806270"/>
            </a:xfrm>
            <a:prstGeom prst="rect">
              <a:avLst/>
            </a:prstGeom>
            <a:noFill/>
          </p:spPr>
        </p:pic>
        <p:sp>
          <p:nvSpPr>
            <p:cNvPr id="110" name="Text Box 25"/>
            <p:cNvSpPr txBox="1">
              <a:spLocks noChangeArrowheads="1"/>
            </p:cNvSpPr>
            <p:nvPr/>
          </p:nvSpPr>
          <p:spPr bwMode="auto">
            <a:xfrm>
              <a:off x="1738290" y="2428868"/>
              <a:ext cx="1023910" cy="285752"/>
            </a:xfrm>
            <a:prstGeom prst="rect">
              <a:avLst/>
            </a:prstGeom>
            <a:noFill/>
            <a:ln w="9525">
              <a:noFill/>
              <a:miter lim="800000"/>
              <a:headEnd/>
              <a:tailEnd/>
            </a:ln>
          </p:spPr>
          <p:txBody>
            <a:bodyPr lIns="91407" tIns="45705" rIns="91407" bIns="45705"/>
            <a:lstStyle/>
            <a:p>
              <a:pPr algn="ctr" eaLnBrk="0" hangingPunct="0"/>
              <a:r>
                <a:rPr kumimoji="0" lang="ja-JP" altLang="en-US" sz="1400" dirty="0" smtClean="0">
                  <a:solidFill>
                    <a:srgbClr val="2D2D8A">
                      <a:lumMod val="60000"/>
                      <a:lumOff val="40000"/>
                    </a:srgbClr>
                  </a:solidFill>
                  <a:latin typeface="Century" pitchFamily="18" charset="0"/>
                  <a:ea typeface="HGPｺﾞｼｯｸM" pitchFamily="50" charset="-128"/>
                </a:rPr>
                <a:t>医療機関</a:t>
              </a:r>
              <a:endParaRPr kumimoji="0" lang="ja-JP" altLang="en-US" sz="1400" dirty="0">
                <a:solidFill>
                  <a:srgbClr val="2D2D8A">
                    <a:lumMod val="60000"/>
                    <a:lumOff val="40000"/>
                  </a:srgbClr>
                </a:solidFill>
                <a:latin typeface="Century" pitchFamily="18" charset="0"/>
                <a:ea typeface="HGPｺﾞｼｯｸM" pitchFamily="50" charset="-128"/>
              </a:endParaRPr>
            </a:p>
          </p:txBody>
        </p:sp>
      </p:grpSp>
      <p:sp>
        <p:nvSpPr>
          <p:cNvPr id="120" name="円/楕円 119"/>
          <p:cNvSpPr/>
          <p:nvPr/>
        </p:nvSpPr>
        <p:spPr>
          <a:xfrm>
            <a:off x="1729865" y="2762301"/>
            <a:ext cx="774580" cy="524005"/>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00"/>
              </a:solidFill>
            </a:endParaRPr>
          </a:p>
        </p:txBody>
      </p:sp>
      <p:sp>
        <p:nvSpPr>
          <p:cNvPr id="121" name="テキスト ボックス 120"/>
          <p:cNvSpPr txBox="1"/>
          <p:nvPr/>
        </p:nvSpPr>
        <p:spPr>
          <a:xfrm>
            <a:off x="1707407" y="2863105"/>
            <a:ext cx="852040" cy="400110"/>
          </a:xfrm>
          <a:prstGeom prst="rect">
            <a:avLst/>
          </a:prstGeom>
          <a:noFill/>
          <a:ln>
            <a:noFill/>
          </a:ln>
        </p:spPr>
        <p:txBody>
          <a:bodyPr wrap="square" rtlCol="0">
            <a:spAutoFit/>
          </a:bodyPr>
          <a:lstStyle/>
          <a:p>
            <a:pPr algn="ctr"/>
            <a:r>
              <a:rPr lang="ja-JP" altLang="en-US" sz="1000" dirty="0" smtClean="0">
                <a:solidFill>
                  <a:srgbClr val="000000"/>
                </a:solidFill>
                <a:ea typeface="ＭＳ Ｐゴシック" charset="-128"/>
              </a:rPr>
              <a:t>まちづくり</a:t>
            </a:r>
            <a:endParaRPr lang="en-US" altLang="ja-JP" sz="1000" dirty="0" smtClean="0">
              <a:solidFill>
                <a:srgbClr val="000000"/>
              </a:solidFill>
              <a:ea typeface="ＭＳ Ｐゴシック" charset="-128"/>
            </a:endParaRPr>
          </a:p>
          <a:p>
            <a:pPr algn="ctr"/>
            <a:r>
              <a:rPr lang="ja-JP" altLang="en-US" sz="1000" dirty="0" smtClean="0">
                <a:solidFill>
                  <a:srgbClr val="000000"/>
                </a:solidFill>
                <a:ea typeface="ＭＳ Ｐゴシック" charset="-128"/>
              </a:rPr>
              <a:t>施策</a:t>
            </a:r>
            <a:endParaRPr lang="ja-JP" altLang="en-US" sz="1000" dirty="0">
              <a:solidFill>
                <a:srgbClr val="000000"/>
              </a:solidFill>
              <a:ea typeface="ＭＳ Ｐゴシック" charset="-128"/>
            </a:endParaRPr>
          </a:p>
        </p:txBody>
      </p:sp>
      <p:sp>
        <p:nvSpPr>
          <p:cNvPr id="125" name="円/楕円 124"/>
          <p:cNvSpPr/>
          <p:nvPr/>
        </p:nvSpPr>
        <p:spPr>
          <a:xfrm>
            <a:off x="2196593" y="2393177"/>
            <a:ext cx="774580" cy="563793"/>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00"/>
              </a:solidFill>
            </a:endParaRPr>
          </a:p>
        </p:txBody>
      </p:sp>
      <p:sp>
        <p:nvSpPr>
          <p:cNvPr id="126" name="テキスト ボックス 125"/>
          <p:cNvSpPr txBox="1"/>
          <p:nvPr/>
        </p:nvSpPr>
        <p:spPr>
          <a:xfrm>
            <a:off x="2172135" y="2490037"/>
            <a:ext cx="852040" cy="400110"/>
          </a:xfrm>
          <a:prstGeom prst="rect">
            <a:avLst/>
          </a:prstGeom>
          <a:noFill/>
          <a:ln>
            <a:noFill/>
          </a:ln>
        </p:spPr>
        <p:txBody>
          <a:bodyPr wrap="square" rtlCol="0">
            <a:spAutoFit/>
          </a:bodyPr>
          <a:lstStyle/>
          <a:p>
            <a:pPr algn="ctr"/>
            <a:r>
              <a:rPr lang="ja-JP" altLang="en-US" sz="1000" dirty="0" smtClean="0">
                <a:solidFill>
                  <a:srgbClr val="000000"/>
                </a:solidFill>
                <a:ea typeface="ＭＳ Ｐゴシック" charset="-128"/>
              </a:rPr>
              <a:t>住宅</a:t>
            </a:r>
            <a:endParaRPr lang="en-US" altLang="ja-JP" sz="1000" dirty="0" smtClean="0">
              <a:solidFill>
                <a:srgbClr val="000000"/>
              </a:solidFill>
              <a:ea typeface="ＭＳ Ｐゴシック" charset="-128"/>
            </a:endParaRPr>
          </a:p>
          <a:p>
            <a:pPr algn="ctr"/>
            <a:r>
              <a:rPr lang="ja-JP" altLang="en-US" sz="1000" dirty="0" smtClean="0">
                <a:solidFill>
                  <a:srgbClr val="000000"/>
                </a:solidFill>
                <a:ea typeface="ＭＳ Ｐゴシック" charset="-128"/>
              </a:rPr>
              <a:t>施策</a:t>
            </a:r>
            <a:endParaRPr lang="ja-JP" altLang="en-US" sz="1000" dirty="0">
              <a:solidFill>
                <a:srgbClr val="000000"/>
              </a:solidFill>
              <a:ea typeface="ＭＳ Ｐゴシック" charset="-128"/>
            </a:endParaRPr>
          </a:p>
        </p:txBody>
      </p:sp>
      <p:sp>
        <p:nvSpPr>
          <p:cNvPr id="128" name="円/楕円 127"/>
          <p:cNvSpPr/>
          <p:nvPr/>
        </p:nvSpPr>
        <p:spPr>
          <a:xfrm>
            <a:off x="1267899" y="2393177"/>
            <a:ext cx="774580" cy="563793"/>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00"/>
              </a:solidFill>
            </a:endParaRPr>
          </a:p>
        </p:txBody>
      </p:sp>
      <p:sp>
        <p:nvSpPr>
          <p:cNvPr id="129" name="テキスト ボックス 128"/>
          <p:cNvSpPr txBox="1"/>
          <p:nvPr/>
        </p:nvSpPr>
        <p:spPr>
          <a:xfrm>
            <a:off x="1243443" y="2490037"/>
            <a:ext cx="852040" cy="400110"/>
          </a:xfrm>
          <a:prstGeom prst="rect">
            <a:avLst/>
          </a:prstGeom>
          <a:noFill/>
          <a:ln w="38100" cmpd="dbl">
            <a:noFill/>
          </a:ln>
        </p:spPr>
        <p:txBody>
          <a:bodyPr wrap="square" rtlCol="0">
            <a:spAutoFit/>
          </a:bodyPr>
          <a:lstStyle/>
          <a:p>
            <a:pPr algn="ctr"/>
            <a:r>
              <a:rPr lang="ja-JP" altLang="en-US" sz="1000" dirty="0" smtClean="0">
                <a:solidFill>
                  <a:srgbClr val="000000"/>
                </a:solidFill>
                <a:ea typeface="ＭＳ Ｐゴシック" charset="-128"/>
              </a:rPr>
              <a:t>労働</a:t>
            </a:r>
            <a:endParaRPr lang="en-US" altLang="ja-JP" sz="1000" dirty="0" smtClean="0">
              <a:solidFill>
                <a:srgbClr val="000000"/>
              </a:solidFill>
              <a:ea typeface="ＭＳ Ｐゴシック" charset="-128"/>
            </a:endParaRPr>
          </a:p>
          <a:p>
            <a:pPr algn="ctr"/>
            <a:r>
              <a:rPr lang="ja-JP" altLang="en-US" sz="1000" dirty="0" smtClean="0">
                <a:solidFill>
                  <a:srgbClr val="000000"/>
                </a:solidFill>
                <a:ea typeface="ＭＳ Ｐゴシック" charset="-128"/>
              </a:rPr>
              <a:t>施策</a:t>
            </a:r>
            <a:endParaRPr lang="ja-JP" altLang="en-US" sz="1000" dirty="0">
              <a:solidFill>
                <a:srgbClr val="000000"/>
              </a:solidFill>
              <a:ea typeface="ＭＳ Ｐゴシック" charset="-128"/>
            </a:endParaRPr>
          </a:p>
        </p:txBody>
      </p:sp>
      <p:sp>
        <p:nvSpPr>
          <p:cNvPr id="131" name="円/楕円 130"/>
          <p:cNvSpPr/>
          <p:nvPr/>
        </p:nvSpPr>
        <p:spPr>
          <a:xfrm>
            <a:off x="1727005" y="2060710"/>
            <a:ext cx="774580" cy="525693"/>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00"/>
              </a:solidFill>
            </a:endParaRPr>
          </a:p>
        </p:txBody>
      </p:sp>
      <p:sp>
        <p:nvSpPr>
          <p:cNvPr id="132" name="テキスト ボックス 131"/>
          <p:cNvSpPr txBox="1"/>
          <p:nvPr/>
        </p:nvSpPr>
        <p:spPr>
          <a:xfrm>
            <a:off x="1702551" y="2136823"/>
            <a:ext cx="852040" cy="400110"/>
          </a:xfrm>
          <a:prstGeom prst="rect">
            <a:avLst/>
          </a:prstGeom>
          <a:noFill/>
          <a:ln>
            <a:noFill/>
          </a:ln>
        </p:spPr>
        <p:txBody>
          <a:bodyPr wrap="square" rtlCol="0">
            <a:spAutoFit/>
          </a:bodyPr>
          <a:lstStyle/>
          <a:p>
            <a:pPr algn="ctr"/>
            <a:r>
              <a:rPr lang="ja-JP" altLang="en-US" sz="1000" dirty="0" smtClean="0">
                <a:solidFill>
                  <a:srgbClr val="000000"/>
                </a:solidFill>
                <a:ea typeface="ＭＳ Ｐゴシック" charset="-128"/>
              </a:rPr>
              <a:t>福祉</a:t>
            </a:r>
            <a:endParaRPr lang="en-US" altLang="ja-JP" sz="1000" dirty="0" smtClean="0">
              <a:solidFill>
                <a:srgbClr val="000000"/>
              </a:solidFill>
              <a:ea typeface="ＭＳ Ｐゴシック" charset="-128"/>
            </a:endParaRPr>
          </a:p>
          <a:p>
            <a:pPr algn="ctr"/>
            <a:r>
              <a:rPr lang="ja-JP" altLang="en-US" sz="1000" dirty="0" smtClean="0">
                <a:solidFill>
                  <a:srgbClr val="000000"/>
                </a:solidFill>
                <a:ea typeface="ＭＳ Ｐゴシック" charset="-128"/>
              </a:rPr>
              <a:t>施策</a:t>
            </a:r>
            <a:endParaRPr lang="ja-JP" altLang="en-US" sz="1000" dirty="0">
              <a:solidFill>
                <a:srgbClr val="000000"/>
              </a:solidFill>
              <a:ea typeface="ＭＳ Ｐゴシック" charset="-128"/>
            </a:endParaRPr>
          </a:p>
        </p:txBody>
      </p:sp>
      <p:sp>
        <p:nvSpPr>
          <p:cNvPr id="104" name="Text Box 25"/>
          <p:cNvSpPr txBox="1">
            <a:spLocks noChangeArrowheads="1"/>
          </p:cNvSpPr>
          <p:nvPr/>
        </p:nvSpPr>
        <p:spPr bwMode="auto">
          <a:xfrm>
            <a:off x="1023937" y="2000240"/>
            <a:ext cx="919170" cy="357190"/>
          </a:xfrm>
          <a:prstGeom prst="rect">
            <a:avLst/>
          </a:prstGeom>
          <a:noFill/>
          <a:ln w="9525">
            <a:noFill/>
            <a:miter lim="800000"/>
            <a:headEnd/>
            <a:tailEnd/>
          </a:ln>
        </p:spPr>
        <p:txBody>
          <a:bodyPr lIns="91407" tIns="45705" rIns="91407" bIns="45705"/>
          <a:lstStyle/>
          <a:p>
            <a:pPr algn="ctr" eaLnBrk="0" hangingPunct="0"/>
            <a:r>
              <a:rPr kumimoji="0" lang="ja-JP" altLang="en-US" sz="1400" dirty="0" smtClean="0">
                <a:solidFill>
                  <a:srgbClr val="C00000"/>
                </a:solidFill>
                <a:latin typeface="Century" pitchFamily="18" charset="0"/>
                <a:ea typeface="HGPｺﾞｼｯｸM" pitchFamily="50" charset="-128"/>
              </a:rPr>
              <a:t>連携</a:t>
            </a:r>
            <a:endParaRPr kumimoji="0" lang="ja-JP" altLang="en-US" sz="1400" dirty="0">
              <a:solidFill>
                <a:srgbClr val="C00000"/>
              </a:solidFill>
              <a:latin typeface="Century" pitchFamily="18" charset="0"/>
              <a:ea typeface="HGPｺﾞｼｯｸM" pitchFamily="50" charset="-128"/>
            </a:endParaRPr>
          </a:p>
        </p:txBody>
      </p:sp>
      <p:sp>
        <p:nvSpPr>
          <p:cNvPr id="105" name="円/楕円 104"/>
          <p:cNvSpPr/>
          <p:nvPr/>
        </p:nvSpPr>
        <p:spPr>
          <a:xfrm>
            <a:off x="1729475" y="2744727"/>
            <a:ext cx="774580" cy="525693"/>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00"/>
              </a:solidFill>
            </a:endParaRPr>
          </a:p>
        </p:txBody>
      </p:sp>
      <p:sp>
        <p:nvSpPr>
          <p:cNvPr id="106" name="円/楕円 105"/>
          <p:cNvSpPr/>
          <p:nvPr/>
        </p:nvSpPr>
        <p:spPr>
          <a:xfrm>
            <a:off x="2214299" y="2404682"/>
            <a:ext cx="774580" cy="525693"/>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00"/>
              </a:solidFill>
            </a:endParaRPr>
          </a:p>
        </p:txBody>
      </p:sp>
      <p:sp>
        <p:nvSpPr>
          <p:cNvPr id="107" name="円/楕円 106"/>
          <p:cNvSpPr/>
          <p:nvPr/>
        </p:nvSpPr>
        <p:spPr>
          <a:xfrm>
            <a:off x="1277985" y="2397062"/>
            <a:ext cx="774580" cy="525693"/>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00"/>
              </a:solidFill>
            </a:endParaRPr>
          </a:p>
        </p:txBody>
      </p:sp>
      <p:sp>
        <p:nvSpPr>
          <p:cNvPr id="108" name="円/楕円 107"/>
          <p:cNvSpPr/>
          <p:nvPr/>
        </p:nvSpPr>
        <p:spPr>
          <a:xfrm>
            <a:off x="1737095" y="2073088"/>
            <a:ext cx="774580" cy="525693"/>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srgbClr val="000000"/>
              </a:solidFill>
            </a:endParaRPr>
          </a:p>
        </p:txBody>
      </p:sp>
      <p:sp>
        <p:nvSpPr>
          <p:cNvPr id="23" name="スライド番号プレースホルダー 22"/>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121</a:t>
            </a:fld>
            <a:endParaRPr lang="en-US" altLang="ja-JP" dirty="0">
              <a:solidFill>
                <a:srgbClr val="000000"/>
              </a:solidFill>
            </a:endParaRPr>
          </a:p>
        </p:txBody>
      </p:sp>
    </p:spTree>
    <p:extLst>
      <p:ext uri="{BB962C8B-B14F-4D97-AF65-F5344CB8AC3E}">
        <p14:creationId xmlns:p14="http://schemas.microsoft.com/office/powerpoint/2010/main" val="16495168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50800"/>
            <a:ext cx="9361040" cy="338554"/>
          </a:xfrm>
          <a:prstGeom prst="rect">
            <a:avLst/>
          </a:prstGeom>
          <a:noFill/>
        </p:spPr>
        <p:txBody>
          <a:bodyPr wrap="square" rtlCol="0">
            <a:spAutoFit/>
          </a:bodyPr>
          <a:lstStyle/>
          <a:p>
            <a:r>
              <a:rPr lang="ja-JP" altLang="en-US" sz="1600" dirty="0" smtClean="0">
                <a:solidFill>
                  <a:prstClr val="black"/>
                </a:solidFill>
                <a:ea typeface="ＭＳ Ｐゴシック"/>
              </a:rPr>
              <a:t>相談支援に関する平成</a:t>
            </a:r>
            <a:r>
              <a:rPr lang="en-US" altLang="ja-JP" sz="1600" dirty="0" smtClean="0">
                <a:solidFill>
                  <a:prstClr val="black"/>
                </a:solidFill>
                <a:ea typeface="ＭＳ Ｐゴシック"/>
              </a:rPr>
              <a:t>20</a:t>
            </a:r>
            <a:r>
              <a:rPr lang="ja-JP" altLang="en-US" sz="1600" dirty="0" smtClean="0">
                <a:solidFill>
                  <a:prstClr val="black"/>
                </a:solidFill>
                <a:ea typeface="ＭＳ Ｐゴシック"/>
              </a:rPr>
              <a:t>年当時の議論</a:t>
            </a:r>
            <a:r>
              <a:rPr lang="ja-JP" altLang="en-US" sz="1050" dirty="0" smtClean="0">
                <a:solidFill>
                  <a:prstClr val="black"/>
                </a:solidFill>
                <a:ea typeface="ＭＳ Ｐゴシック"/>
              </a:rPr>
              <a:t>　</a:t>
            </a:r>
            <a:r>
              <a:rPr lang="ja-JP" altLang="en-US" sz="1200" dirty="0">
                <a:solidFill>
                  <a:prstClr val="black"/>
                </a:solidFill>
                <a:ea typeface="ＭＳ Ｐゴシック"/>
              </a:rPr>
              <a:t>（</a:t>
            </a:r>
            <a:r>
              <a:rPr lang="ja-JP" altLang="en-US" sz="1200" dirty="0" smtClean="0">
                <a:solidFill>
                  <a:prstClr val="black"/>
                </a:solidFill>
                <a:ea typeface="ＭＳ Ｐゴシック"/>
              </a:rPr>
              <a:t>平成</a:t>
            </a:r>
            <a:r>
              <a:rPr lang="en-US" altLang="ja-JP" sz="1200" dirty="0" smtClean="0">
                <a:solidFill>
                  <a:prstClr val="black"/>
                </a:solidFill>
                <a:ea typeface="ＭＳ Ｐゴシック"/>
              </a:rPr>
              <a:t>20</a:t>
            </a:r>
            <a:r>
              <a:rPr lang="ja-JP" altLang="en-US" sz="1200" dirty="0" smtClean="0">
                <a:solidFill>
                  <a:prstClr val="black"/>
                </a:solidFill>
                <a:ea typeface="ＭＳ Ｐゴシック"/>
              </a:rPr>
              <a:t>年</a:t>
            </a:r>
            <a:r>
              <a:rPr lang="en-US" altLang="ja-JP" sz="1200" dirty="0" smtClean="0">
                <a:solidFill>
                  <a:prstClr val="black"/>
                </a:solidFill>
                <a:ea typeface="ＭＳ Ｐゴシック"/>
              </a:rPr>
              <a:t>12</a:t>
            </a:r>
            <a:r>
              <a:rPr lang="ja-JP" altLang="en-US" sz="1200" dirty="0" smtClean="0">
                <a:solidFill>
                  <a:prstClr val="black"/>
                </a:solidFill>
                <a:ea typeface="ＭＳ Ｐゴシック"/>
              </a:rPr>
              <a:t>月</a:t>
            </a:r>
            <a:r>
              <a:rPr lang="en-US" altLang="ja-JP" sz="1200" dirty="0" smtClean="0">
                <a:solidFill>
                  <a:prstClr val="black"/>
                </a:solidFill>
                <a:ea typeface="ＭＳ Ｐゴシック"/>
              </a:rPr>
              <a:t>16</a:t>
            </a:r>
            <a:r>
              <a:rPr lang="ja-JP" altLang="en-US" sz="1200" dirty="0" smtClean="0">
                <a:solidFill>
                  <a:prstClr val="black"/>
                </a:solidFill>
                <a:ea typeface="ＭＳ Ｐゴシック"/>
              </a:rPr>
              <a:t>日社会</a:t>
            </a:r>
            <a:r>
              <a:rPr lang="ja-JP" altLang="en-US" sz="1200" dirty="0">
                <a:solidFill>
                  <a:prstClr val="black"/>
                </a:solidFill>
                <a:ea typeface="ＭＳ Ｐゴシック"/>
              </a:rPr>
              <a:t>保障審議会障害者</a:t>
            </a:r>
            <a:r>
              <a:rPr lang="ja-JP" altLang="en-US" sz="1200" dirty="0" smtClean="0">
                <a:solidFill>
                  <a:prstClr val="black"/>
                </a:solidFill>
                <a:ea typeface="ＭＳ Ｐゴシック"/>
              </a:rPr>
              <a:t>部会（報告）資料より一部編集）</a:t>
            </a:r>
            <a:endParaRPr lang="en-US" altLang="ja-JP" sz="1200" dirty="0">
              <a:solidFill>
                <a:prstClr val="black"/>
              </a:solidFill>
              <a:ea typeface="ＭＳ Ｐゴシック"/>
            </a:endParaRPr>
          </a:p>
        </p:txBody>
      </p:sp>
      <p:sp>
        <p:nvSpPr>
          <p:cNvPr id="5" name="正方形/長方形 4"/>
          <p:cNvSpPr/>
          <p:nvPr/>
        </p:nvSpPr>
        <p:spPr>
          <a:xfrm>
            <a:off x="344565" y="480864"/>
            <a:ext cx="9217025" cy="864096"/>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障害者の自立した生活を支えていくためには････</a:t>
            </a:r>
          </a:p>
          <a:p>
            <a:r>
              <a:rPr lang="ja-JP" altLang="en-US" sz="1400" dirty="0" smtClean="0">
                <a:solidFill>
                  <a:prstClr val="black"/>
                </a:solidFill>
              </a:rPr>
              <a:t>　</a:t>
            </a:r>
            <a:r>
              <a:rPr lang="ja-JP" altLang="en-US" sz="1200" dirty="0" smtClean="0">
                <a:solidFill>
                  <a:prstClr val="black"/>
                </a:solidFill>
              </a:rPr>
              <a:t>○</a:t>
            </a:r>
            <a:r>
              <a:rPr lang="ja-JP" altLang="en-US" sz="1200" dirty="0">
                <a:solidFill>
                  <a:prstClr val="black"/>
                </a:solidFill>
              </a:rPr>
              <a:t>　契約制度の下で障害福祉サービスを組み合わせて利用することを継続的に支援していくこと。</a:t>
            </a:r>
          </a:p>
          <a:p>
            <a:r>
              <a:rPr lang="ja-JP" altLang="en-US" sz="1200" dirty="0" smtClean="0">
                <a:solidFill>
                  <a:prstClr val="black"/>
                </a:solidFill>
              </a:rPr>
              <a:t>　○</a:t>
            </a:r>
            <a:r>
              <a:rPr lang="ja-JP" altLang="en-US" sz="1200" dirty="0">
                <a:solidFill>
                  <a:prstClr val="black"/>
                </a:solidFill>
              </a:rPr>
              <a:t>　個々の障害者の支援を通じて明らかになった地域の課題への対応について、地域全体で連携して検討し、支援体制を整えていくこと。</a:t>
            </a:r>
          </a:p>
        </p:txBody>
      </p:sp>
      <p:sp>
        <p:nvSpPr>
          <p:cNvPr id="6" name="正方形/長方形 5"/>
          <p:cNvSpPr/>
          <p:nvPr/>
        </p:nvSpPr>
        <p:spPr>
          <a:xfrm>
            <a:off x="344565" y="1993032"/>
            <a:ext cx="9217025" cy="792088"/>
          </a:xfrm>
          <a:prstGeom prst="rect">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①　地域における相談体制</a:t>
            </a:r>
          </a:p>
          <a:p>
            <a:r>
              <a:rPr lang="ja-JP" altLang="en-US" dirty="0">
                <a:solidFill>
                  <a:prstClr val="black"/>
                </a:solidFill>
              </a:rPr>
              <a:t>  </a:t>
            </a:r>
            <a:r>
              <a:rPr lang="ja-JP" altLang="en-US" sz="1400" dirty="0">
                <a:solidFill>
                  <a:prstClr val="black"/>
                </a:solidFill>
              </a:rPr>
              <a:t>→　総合的な相談支援を行う拠点的な機関の設置</a:t>
            </a:r>
            <a:r>
              <a:rPr lang="en-US" altLang="ja-JP" sz="1400" dirty="0">
                <a:solidFill>
                  <a:prstClr val="black"/>
                </a:solidFill>
              </a:rPr>
              <a:t>(</a:t>
            </a:r>
            <a:r>
              <a:rPr lang="ja-JP" altLang="en-US" sz="1400" dirty="0">
                <a:solidFill>
                  <a:prstClr val="black"/>
                </a:solidFill>
              </a:rPr>
              <a:t>基幹相談支援センター</a:t>
            </a:r>
            <a:r>
              <a:rPr lang="en-US" altLang="ja-JP" sz="1400" dirty="0">
                <a:solidFill>
                  <a:prstClr val="black"/>
                </a:solidFill>
              </a:rPr>
              <a:t>)</a:t>
            </a:r>
          </a:p>
          <a:p>
            <a:r>
              <a:rPr lang="ja-JP" altLang="en-US" sz="1400" dirty="0">
                <a:solidFill>
                  <a:prstClr val="black"/>
                </a:solidFill>
              </a:rPr>
              <a:t>    　</a:t>
            </a:r>
            <a:r>
              <a:rPr lang="ja-JP" altLang="en-US" sz="1400" dirty="0" smtClean="0">
                <a:solidFill>
                  <a:prstClr val="black"/>
                </a:solidFill>
              </a:rPr>
              <a:t>  研修</a:t>
            </a:r>
            <a:r>
              <a:rPr lang="ja-JP" altLang="en-US" sz="1400" dirty="0">
                <a:solidFill>
                  <a:prstClr val="black"/>
                </a:solidFill>
              </a:rPr>
              <a:t>事業の充実</a:t>
            </a:r>
          </a:p>
        </p:txBody>
      </p:sp>
      <p:sp>
        <p:nvSpPr>
          <p:cNvPr id="8" name="正方形/長方形 7"/>
          <p:cNvSpPr/>
          <p:nvPr/>
        </p:nvSpPr>
        <p:spPr>
          <a:xfrm>
            <a:off x="344461" y="2929143"/>
            <a:ext cx="9217025" cy="2583904"/>
          </a:xfrm>
          <a:prstGeom prst="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②　ケアマネジメントの在り方</a:t>
            </a:r>
          </a:p>
          <a:p>
            <a:pPr marL="177800" indent="-177800"/>
            <a:r>
              <a:rPr lang="ja-JP" altLang="en-US" sz="1200" dirty="0">
                <a:solidFill>
                  <a:prstClr val="black"/>
                </a:solidFill>
              </a:rPr>
              <a:t>　・　定期的にケアマネジメントを行い、本人及び本人を取り巻く状況の変化に応じて、継続して課題の解決や適切なサービス利用を支援していく必要がある。</a:t>
            </a:r>
          </a:p>
          <a:p>
            <a:r>
              <a:rPr lang="ja-JP" altLang="en-US" sz="1200" dirty="0">
                <a:solidFill>
                  <a:prstClr val="black"/>
                </a:solidFill>
              </a:rPr>
              <a:t>　・　</a:t>
            </a:r>
            <a:r>
              <a:rPr lang="ja-JP" altLang="en-US" sz="1200" u="heavy" dirty="0">
                <a:solidFill>
                  <a:prstClr val="black"/>
                </a:solidFill>
                <a:uFill>
                  <a:solidFill>
                    <a:srgbClr val="FF0000"/>
                  </a:solidFill>
                </a:uFill>
              </a:rPr>
              <a:t>専門的な者からのアドバイスを活用して</a:t>
            </a:r>
            <a:r>
              <a:rPr lang="ja-JP" altLang="en-US" sz="1200" dirty="0">
                <a:solidFill>
                  <a:prstClr val="black"/>
                </a:solidFill>
              </a:rPr>
              <a:t>サービスを幅広く組み合わせて利用することは、</a:t>
            </a:r>
            <a:r>
              <a:rPr lang="ja-JP" altLang="en-US" sz="1200" u="heavy" dirty="0">
                <a:solidFill>
                  <a:prstClr val="black"/>
                </a:solidFill>
                <a:uFill>
                  <a:solidFill>
                    <a:srgbClr val="FF0000"/>
                  </a:solidFill>
                </a:uFill>
              </a:rPr>
              <a:t>障害者にとって選択肢の拡大につながる</a:t>
            </a:r>
            <a:r>
              <a:rPr lang="ja-JP" altLang="en-US" sz="1200" dirty="0">
                <a:solidFill>
                  <a:prstClr val="black"/>
                </a:solidFill>
              </a:rPr>
              <a:t>。</a:t>
            </a:r>
          </a:p>
          <a:p>
            <a:r>
              <a:rPr lang="ja-JP" altLang="en-US" sz="1200" dirty="0">
                <a:solidFill>
                  <a:prstClr val="black"/>
                </a:solidFill>
              </a:rPr>
              <a:t>　</a:t>
            </a:r>
            <a:r>
              <a:rPr lang="ja-JP" altLang="en-US" sz="1200" dirty="0" smtClean="0">
                <a:solidFill>
                  <a:prstClr val="black"/>
                </a:solidFill>
              </a:rPr>
              <a:t>・　施設</a:t>
            </a:r>
            <a:r>
              <a:rPr lang="ja-JP" altLang="en-US" sz="1200" dirty="0">
                <a:solidFill>
                  <a:prstClr val="black"/>
                </a:solidFill>
              </a:rPr>
              <a:t>入所者についても日中活動を適切に組み合わせていくことが重要。</a:t>
            </a:r>
          </a:p>
          <a:p>
            <a:endParaRPr lang="ja-JP" altLang="en-US" sz="1200" dirty="0">
              <a:solidFill>
                <a:prstClr val="black"/>
              </a:solidFill>
            </a:endParaRPr>
          </a:p>
          <a:p>
            <a:r>
              <a:rPr lang="ja-JP" altLang="en-US" sz="1200" dirty="0">
                <a:solidFill>
                  <a:prstClr val="black"/>
                </a:solidFill>
              </a:rPr>
              <a:t>　</a:t>
            </a:r>
            <a:r>
              <a:rPr lang="ja-JP" altLang="en-US" sz="1200" dirty="0" smtClean="0">
                <a:solidFill>
                  <a:prstClr val="black"/>
                </a:solidFill>
              </a:rPr>
              <a:t>→　サービス</a:t>
            </a:r>
            <a:r>
              <a:rPr lang="ja-JP" altLang="en-US" sz="1200" dirty="0">
                <a:solidFill>
                  <a:prstClr val="black"/>
                </a:solidFill>
              </a:rPr>
              <a:t>利用計画作成費の対象を拡大することが</a:t>
            </a:r>
            <a:r>
              <a:rPr lang="ja-JP" altLang="en-US" sz="1200" dirty="0" smtClean="0">
                <a:solidFill>
                  <a:prstClr val="black"/>
                </a:solidFill>
              </a:rPr>
              <a:t>必要</a:t>
            </a:r>
            <a:r>
              <a:rPr lang="ja-JP" altLang="en-US" sz="1200" dirty="0">
                <a:solidFill>
                  <a:prstClr val="black"/>
                </a:solidFill>
              </a:rPr>
              <a:t>　</a:t>
            </a:r>
            <a:r>
              <a:rPr lang="en-US" altLang="ja-JP" sz="1200" dirty="0">
                <a:solidFill>
                  <a:prstClr val="black"/>
                </a:solidFill>
              </a:rPr>
              <a:t>(</a:t>
            </a:r>
            <a:r>
              <a:rPr lang="ja-JP" altLang="en-US" sz="1200" dirty="0">
                <a:solidFill>
                  <a:prstClr val="black"/>
                </a:solidFill>
              </a:rPr>
              <a:t>従来の計画作成が普及しなかった反省を踏まえて</a:t>
            </a:r>
            <a:r>
              <a:rPr lang="en-US" altLang="ja-JP" sz="1200" dirty="0">
                <a:solidFill>
                  <a:prstClr val="black"/>
                </a:solidFill>
              </a:rPr>
              <a:t>)</a:t>
            </a:r>
          </a:p>
          <a:p>
            <a:pPr marL="355600" indent="-355600"/>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　従来の市町村が支給決定した後に計画を作成するのではなく、支給決定に先立ち計画を作成することが適切なサービスの提供につながる。</a:t>
            </a:r>
          </a:p>
          <a:p>
            <a:r>
              <a:rPr lang="ja-JP" altLang="en-US" sz="1200" dirty="0">
                <a:solidFill>
                  <a:prstClr val="black"/>
                </a:solidFill>
              </a:rPr>
              <a:t>　</a:t>
            </a:r>
            <a:r>
              <a:rPr lang="ja-JP" altLang="en-US" sz="1200" dirty="0" smtClean="0">
                <a:solidFill>
                  <a:prstClr val="black"/>
                </a:solidFill>
              </a:rPr>
              <a:t>　○　サービス</a:t>
            </a:r>
            <a:r>
              <a:rPr lang="ja-JP" altLang="en-US" sz="1200" dirty="0">
                <a:solidFill>
                  <a:prstClr val="black"/>
                </a:solidFill>
              </a:rPr>
              <a:t>の利用が、利用者のニーズや課題の解消に適合しているか確認するため、一定期間ごとにモニタリングを実施。</a:t>
            </a:r>
          </a:p>
          <a:p>
            <a:pPr marL="355600" indent="-355600"/>
            <a:r>
              <a:rPr lang="ja-JP" altLang="en-US" sz="1200" dirty="0">
                <a:solidFill>
                  <a:prstClr val="black"/>
                </a:solidFill>
              </a:rPr>
              <a:t>　</a:t>
            </a:r>
            <a:r>
              <a:rPr lang="ja-JP" altLang="en-US" sz="1200" dirty="0" smtClean="0">
                <a:solidFill>
                  <a:prstClr val="black"/>
                </a:solidFill>
              </a:rPr>
              <a:t>　○　可能</a:t>
            </a:r>
            <a:r>
              <a:rPr lang="ja-JP" altLang="en-US" sz="1200" dirty="0">
                <a:solidFill>
                  <a:prstClr val="black"/>
                </a:solidFill>
              </a:rPr>
              <a:t>な限り中立的な者が、</a:t>
            </a:r>
            <a:r>
              <a:rPr lang="ja-JP" altLang="en-US" sz="1200" u="heavy" dirty="0">
                <a:solidFill>
                  <a:prstClr val="black"/>
                </a:solidFill>
                <a:uFill>
                  <a:solidFill>
                    <a:srgbClr val="FF0000"/>
                  </a:solidFill>
                </a:uFill>
              </a:rPr>
              <a:t>専門的な視点で一貫して行うことや、ノウハウの蓄積、専門的・専属的に対応できる人材の確保により質の向上を図る</a:t>
            </a:r>
            <a:r>
              <a:rPr lang="ja-JP" altLang="en-US" sz="1200" dirty="0" smtClean="0">
                <a:solidFill>
                  <a:prstClr val="black"/>
                </a:solidFill>
              </a:rPr>
              <a:t>。</a:t>
            </a:r>
            <a:endParaRPr lang="ja-JP" altLang="en-US" sz="1200" dirty="0">
              <a:solidFill>
                <a:prstClr val="black"/>
              </a:solidFill>
            </a:endParaRPr>
          </a:p>
        </p:txBody>
      </p:sp>
      <p:sp>
        <p:nvSpPr>
          <p:cNvPr id="9" name="正方形/長方形 8"/>
          <p:cNvSpPr/>
          <p:nvPr/>
        </p:nvSpPr>
        <p:spPr>
          <a:xfrm>
            <a:off x="344461" y="5661248"/>
            <a:ext cx="9217025" cy="1008112"/>
          </a:xfrm>
          <a:prstGeom prst="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③</a:t>
            </a:r>
            <a:r>
              <a:rPr lang="ja-JP" altLang="en-US" sz="1400">
                <a:solidFill>
                  <a:prstClr val="black"/>
                </a:solidFill>
              </a:rPr>
              <a:t>　</a:t>
            </a:r>
            <a:r>
              <a:rPr lang="ja-JP" altLang="en-US" sz="1400" smtClean="0">
                <a:solidFill>
                  <a:prstClr val="black"/>
                </a:solidFill>
              </a:rPr>
              <a:t>（自立支援）協</a:t>
            </a:r>
            <a:r>
              <a:rPr lang="ja-JP" altLang="en-US" sz="1400" dirty="0">
                <a:solidFill>
                  <a:prstClr val="black"/>
                </a:solidFill>
              </a:rPr>
              <a:t>議会の活性化</a:t>
            </a:r>
          </a:p>
          <a:p>
            <a:r>
              <a:rPr lang="ja-JP" altLang="en-US" sz="1200" dirty="0">
                <a:solidFill>
                  <a:prstClr val="black"/>
                </a:solidFill>
              </a:rPr>
              <a:t>　・　設置状況が低調</a:t>
            </a:r>
          </a:p>
          <a:p>
            <a:r>
              <a:rPr lang="ja-JP" altLang="en-US" sz="1200" dirty="0">
                <a:solidFill>
                  <a:prstClr val="black"/>
                </a:solidFill>
              </a:rPr>
              <a:t>　  →　法律上の位置づけの明確化</a:t>
            </a:r>
          </a:p>
          <a:p>
            <a:r>
              <a:rPr lang="ja-JP" altLang="en-US" sz="1200" dirty="0">
                <a:solidFill>
                  <a:prstClr val="black"/>
                </a:solidFill>
              </a:rPr>
              <a:t>　</a:t>
            </a:r>
            <a:r>
              <a:rPr lang="ja-JP" altLang="en-US" sz="1200" dirty="0" smtClean="0">
                <a:solidFill>
                  <a:prstClr val="black"/>
                </a:solidFill>
              </a:rPr>
              <a:t>・　運営</a:t>
            </a:r>
            <a:r>
              <a:rPr lang="ja-JP" altLang="en-US" sz="1200" dirty="0">
                <a:solidFill>
                  <a:prstClr val="black"/>
                </a:solidFill>
              </a:rPr>
              <a:t>の取り組み状況について市町村ごとに差が大きい</a:t>
            </a:r>
          </a:p>
          <a:p>
            <a:r>
              <a:rPr lang="ja-JP" altLang="en-US" sz="1200" dirty="0">
                <a:solidFill>
                  <a:prstClr val="black"/>
                </a:solidFill>
              </a:rPr>
              <a:t>　　→　好事例の周知、国・都道府県における設置・運営の支援</a:t>
            </a:r>
          </a:p>
        </p:txBody>
      </p:sp>
      <p:sp>
        <p:nvSpPr>
          <p:cNvPr id="10" name="下矢印 9"/>
          <p:cNvSpPr/>
          <p:nvPr/>
        </p:nvSpPr>
        <p:spPr>
          <a:xfrm>
            <a:off x="3836934" y="1463576"/>
            <a:ext cx="151216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a:xfrm>
            <a:off x="7546608" y="6355053"/>
            <a:ext cx="2063750" cy="314325"/>
          </a:xfrm>
        </p:spPr>
        <p:txBody>
          <a:bodyPr/>
          <a:lstStyle/>
          <a:p>
            <a:pPr>
              <a:defRPr/>
            </a:pPr>
            <a:fld id="{67E148A3-2F01-468B-97F2-DB9D07A916CF}" type="slidenum">
              <a:rPr lang="en-US" altLang="ja-JP" smtClean="0">
                <a:solidFill>
                  <a:srgbClr val="000000"/>
                </a:solidFill>
              </a:rPr>
              <a:pPr>
                <a:defRPr/>
              </a:pPr>
              <a:t>122</a:t>
            </a:fld>
            <a:endParaRPr lang="en-US" altLang="ja-JP" dirty="0">
              <a:solidFill>
                <a:srgbClr val="000000"/>
              </a:solidFill>
            </a:endParaRPr>
          </a:p>
        </p:txBody>
      </p:sp>
    </p:spTree>
    <p:extLst>
      <p:ext uri="{BB962C8B-B14F-4D97-AF65-F5344CB8AC3E}">
        <p14:creationId xmlns:p14="http://schemas.microsoft.com/office/powerpoint/2010/main" val="215574674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1"/>
          <p:cNvGrpSpPr>
            <a:grpSpLocks/>
          </p:cNvGrpSpPr>
          <p:nvPr/>
        </p:nvGrpSpPr>
        <p:grpSpPr bwMode="auto">
          <a:xfrm>
            <a:off x="5832485" y="2852069"/>
            <a:ext cx="3944938" cy="1401763"/>
            <a:chOff x="1738620" y="5012012"/>
            <a:chExt cx="3523910" cy="1400042"/>
          </a:xfrm>
        </p:grpSpPr>
        <p:sp>
          <p:nvSpPr>
            <p:cNvPr id="43" name="Text Box 12"/>
            <p:cNvSpPr txBox="1">
              <a:spLocks noChangeArrowheads="1"/>
            </p:cNvSpPr>
            <p:nvPr/>
          </p:nvSpPr>
          <p:spPr bwMode="auto">
            <a:xfrm>
              <a:off x="1738620" y="5443282"/>
              <a:ext cx="3523910" cy="968772"/>
            </a:xfrm>
            <a:prstGeom prst="rect">
              <a:avLst/>
            </a:prstGeom>
            <a:noFill/>
            <a:ln w="9525">
              <a:solidFill>
                <a:schemeClr val="tx1"/>
              </a:solidFill>
              <a:miter lim="800000"/>
              <a:headEnd/>
              <a:tailEnd/>
            </a:ln>
            <a:effectLst/>
          </p:spPr>
          <p:txBody>
            <a:bodyPr>
              <a:spAutoFit/>
            </a:bodyPr>
            <a:lstStyle/>
            <a:p>
              <a:pPr>
                <a:defRPr/>
              </a:pPr>
              <a:r>
                <a:rPr lang="ja-JP" altLang="en-US" sz="1400" dirty="0">
                  <a:solidFill>
                    <a:srgbClr val="000000"/>
                  </a:solidFill>
                  <a:latin typeface="ＭＳ Ｐゴシック"/>
                  <a:ea typeface="ＭＳ Ｐゴシック"/>
                </a:rPr>
                <a:t>○計画相談支援</a:t>
              </a:r>
              <a:r>
                <a:rPr lang="ja-JP" altLang="en-US" sz="1400" dirty="0">
                  <a:solidFill>
                    <a:srgbClr val="800000"/>
                  </a:solidFill>
                  <a:ea typeface="ＭＳ Ｐゴシック" pitchFamily="50" charset="-128"/>
                </a:rPr>
                <a:t>（個別給付）</a:t>
              </a:r>
              <a:endParaRPr lang="en-US" altLang="ja-JP" sz="1400" dirty="0">
                <a:solidFill>
                  <a:srgbClr val="000000"/>
                </a:solidFill>
                <a:latin typeface="ＭＳ Ｐゴシック"/>
                <a:ea typeface="ＭＳ Ｐゴシック"/>
              </a:endParaRPr>
            </a:p>
            <a:p>
              <a:pPr indent="177780">
                <a:defRPr/>
              </a:pPr>
              <a:r>
                <a:rPr lang="ja-JP" altLang="en-US" sz="1200" dirty="0">
                  <a:solidFill>
                    <a:srgbClr val="000000"/>
                  </a:solidFill>
                  <a:latin typeface="ＭＳ Ｐゴシック"/>
                  <a:ea typeface="ＭＳ Ｐゴシック"/>
                </a:rPr>
                <a:t>・サービス利用支援</a:t>
              </a:r>
              <a:endParaRPr lang="en-US" altLang="ja-JP" sz="1200" u="sng" dirty="0">
                <a:solidFill>
                  <a:srgbClr val="000000"/>
                </a:solidFill>
                <a:latin typeface="ＭＳ Ｐゴシック"/>
                <a:ea typeface="ＭＳ Ｐゴシック"/>
              </a:endParaRPr>
            </a:p>
            <a:p>
              <a:pPr indent="177780">
                <a:defRPr/>
              </a:pPr>
              <a:r>
                <a:rPr lang="ja-JP" altLang="en-US" sz="1200" dirty="0">
                  <a:solidFill>
                    <a:srgbClr val="000000"/>
                  </a:solidFill>
                  <a:latin typeface="ＭＳ Ｐゴシック"/>
                  <a:ea typeface="ＭＳ Ｐゴシック"/>
                </a:rPr>
                <a:t>・継続サービス利用支援</a:t>
              </a:r>
              <a:endParaRPr lang="en-US" altLang="ja-JP" sz="1200" u="sng" dirty="0">
                <a:solidFill>
                  <a:srgbClr val="000000"/>
                </a:solidFill>
                <a:latin typeface="ＭＳ Ｐゴシック"/>
                <a:ea typeface="ＭＳ Ｐゴシック"/>
              </a:endParaRPr>
            </a:p>
            <a:p>
              <a:pPr>
                <a:spcBef>
                  <a:spcPts val="600"/>
                </a:spcBef>
                <a:defRPr/>
              </a:pPr>
              <a:r>
                <a:rPr lang="ja-JP" altLang="en-US" sz="1400" dirty="0">
                  <a:solidFill>
                    <a:srgbClr val="000000"/>
                  </a:solidFill>
                  <a:latin typeface="ＭＳ Ｐゴシック"/>
                  <a:ea typeface="ＭＳ Ｐゴシック"/>
                </a:rPr>
                <a:t>○基本相談支援</a:t>
              </a:r>
              <a:r>
                <a:rPr lang="ja-JP" altLang="en-US" sz="1200" dirty="0">
                  <a:solidFill>
                    <a:srgbClr val="000000"/>
                  </a:solidFill>
                  <a:latin typeface="ＭＳ Ｐゴシック"/>
                  <a:ea typeface="ＭＳ Ｐゴシック"/>
                </a:rPr>
                <a:t>（</a:t>
              </a:r>
              <a:r>
                <a:rPr lang="ja-JP" altLang="en-US" sz="1200" dirty="0">
                  <a:solidFill>
                    <a:srgbClr val="000000"/>
                  </a:solidFill>
                  <a:ea typeface="ＭＳ Ｐゴシック" pitchFamily="50" charset="-128"/>
                </a:rPr>
                <a:t>障害者・障害児等からの相談）</a:t>
              </a:r>
              <a:endParaRPr lang="ja-JP" altLang="en-US" sz="1200" dirty="0">
                <a:solidFill>
                  <a:srgbClr val="000000"/>
                </a:solidFill>
                <a:latin typeface="ＭＳ Ｐゴシック"/>
                <a:ea typeface="ＭＳ Ｐゴシック"/>
              </a:endParaRPr>
            </a:p>
          </p:txBody>
        </p:sp>
        <p:sp>
          <p:nvSpPr>
            <p:cNvPr id="44" name="Text Box 11"/>
            <p:cNvSpPr txBox="1">
              <a:spLocks noChangeArrowheads="1"/>
            </p:cNvSpPr>
            <p:nvPr/>
          </p:nvSpPr>
          <p:spPr bwMode="auto">
            <a:xfrm>
              <a:off x="1738620" y="5012012"/>
              <a:ext cx="3523910" cy="466221"/>
            </a:xfrm>
            <a:prstGeom prst="rect">
              <a:avLst/>
            </a:prstGeom>
            <a:solidFill>
              <a:srgbClr val="FF99CC"/>
            </a:solidFill>
            <a:ln w="28575">
              <a:solidFill>
                <a:srgbClr val="FF0000"/>
              </a:solidFill>
              <a:miter lim="800000"/>
              <a:headEnd/>
              <a:tailEnd/>
            </a:ln>
            <a:effectLst/>
          </p:spPr>
          <p:txBody>
            <a:bodyPr>
              <a:spAutoFit/>
            </a:bodyPr>
            <a:lstStyle/>
            <a:p>
              <a:pPr algn="ctr">
                <a:lnSpc>
                  <a:spcPts val="1600"/>
                </a:lnSpc>
                <a:spcBef>
                  <a:spcPts val="600"/>
                </a:spcBef>
                <a:defRPr/>
              </a:pPr>
              <a:r>
                <a:rPr lang="ja-JP" altLang="en-US" sz="1400" b="1" dirty="0">
                  <a:solidFill>
                    <a:srgbClr val="000000"/>
                  </a:solidFill>
                  <a:latin typeface="ＭＳ Ｐゴシック"/>
                  <a:ea typeface="ＭＳ Ｐゴシック"/>
                </a:rPr>
                <a:t>指定特定相談支援事業者（計画作成担当）</a:t>
              </a:r>
              <a:endParaRPr lang="en-US" altLang="ja-JP" sz="3200" b="1" u="sng" dirty="0">
                <a:solidFill>
                  <a:srgbClr val="000000"/>
                </a:solidFill>
                <a:latin typeface="ＭＳ Ｐゴシック"/>
                <a:ea typeface="ＭＳ Ｐゴシック"/>
              </a:endParaRPr>
            </a:p>
            <a:p>
              <a:pPr>
                <a:defRPr/>
              </a:pPr>
              <a:r>
                <a:rPr lang="en-US" altLang="ja-JP" sz="1100" dirty="0">
                  <a:solidFill>
                    <a:srgbClr val="000000"/>
                  </a:solidFill>
                  <a:latin typeface="ＭＳ Ｐゴシック"/>
                  <a:ea typeface="ＭＳ Ｐゴシック"/>
                </a:rPr>
                <a:t>※</a:t>
              </a:r>
              <a:r>
                <a:rPr lang="ja-JP" altLang="en-US" sz="1100" dirty="0">
                  <a:solidFill>
                    <a:srgbClr val="000000"/>
                  </a:solidFill>
                  <a:latin typeface="ＭＳ Ｐゴシック"/>
                  <a:ea typeface="ＭＳ Ｐゴシック"/>
                </a:rPr>
                <a:t>事業者指定は</a:t>
              </a:r>
              <a:r>
                <a:rPr lang="ja-JP" altLang="en-US" sz="1100" dirty="0">
                  <a:solidFill>
                    <a:srgbClr val="FF0000"/>
                  </a:solidFill>
                  <a:latin typeface="ＭＳ Ｐゴシック"/>
                  <a:ea typeface="ＭＳ Ｐゴシック"/>
                </a:rPr>
                <a:t>市町村長</a:t>
              </a:r>
              <a:r>
                <a:rPr lang="ja-JP" altLang="en-US" sz="1100" dirty="0">
                  <a:solidFill>
                    <a:srgbClr val="000000"/>
                  </a:solidFill>
                  <a:latin typeface="ＭＳ Ｐゴシック"/>
                  <a:ea typeface="ＭＳ Ｐゴシック"/>
                </a:rPr>
                <a:t>が行う。</a:t>
              </a:r>
              <a:endParaRPr lang="en-US" altLang="ja-JP" sz="1100" dirty="0">
                <a:solidFill>
                  <a:srgbClr val="000000"/>
                </a:solidFill>
                <a:latin typeface="ＭＳ Ｐゴシック"/>
                <a:ea typeface="ＭＳ Ｐゴシック"/>
              </a:endParaRPr>
            </a:p>
          </p:txBody>
        </p:sp>
      </p:grpSp>
      <p:sp>
        <p:nvSpPr>
          <p:cNvPr id="34819" name="Text Box 18"/>
          <p:cNvSpPr txBox="1">
            <a:spLocks noChangeArrowheads="1"/>
          </p:cNvSpPr>
          <p:nvPr/>
        </p:nvSpPr>
        <p:spPr bwMode="auto">
          <a:xfrm>
            <a:off x="3816146" y="1484468"/>
            <a:ext cx="184709" cy="338542"/>
          </a:xfrm>
          <a:prstGeom prst="rect">
            <a:avLst/>
          </a:prstGeom>
          <a:noFill/>
          <a:ln w="9525" algn="ctr">
            <a:noFill/>
            <a:miter lim="800000"/>
            <a:headEnd/>
            <a:tailEnd/>
          </a:ln>
        </p:spPr>
        <p:txBody>
          <a:bodyPr wrap="none" lIns="91430" tIns="45714" rIns="91430" bIns="45714">
            <a:spAutoFit/>
          </a:bodyPr>
          <a:lstStyle/>
          <a:p>
            <a:pPr algn="ctr">
              <a:spcBef>
                <a:spcPct val="50000"/>
              </a:spcBef>
            </a:pPr>
            <a:endParaRPr lang="ja-JP" altLang="ja-JP" sz="1600" dirty="0">
              <a:solidFill>
                <a:srgbClr val="000000"/>
              </a:solidFill>
            </a:endParaRPr>
          </a:p>
        </p:txBody>
      </p:sp>
      <p:sp>
        <p:nvSpPr>
          <p:cNvPr id="34820" name="Text Box 19"/>
          <p:cNvSpPr txBox="1">
            <a:spLocks noChangeArrowheads="1"/>
          </p:cNvSpPr>
          <p:nvPr/>
        </p:nvSpPr>
        <p:spPr bwMode="auto">
          <a:xfrm>
            <a:off x="849316" y="14289"/>
            <a:ext cx="8286750" cy="461962"/>
          </a:xfrm>
          <a:prstGeom prst="rect">
            <a:avLst/>
          </a:prstGeom>
          <a:solidFill>
            <a:schemeClr val="bg1"/>
          </a:solidFill>
          <a:ln w="9525" algn="ctr">
            <a:noFill/>
            <a:miter lim="800000"/>
            <a:headEnd/>
            <a:tailEnd/>
          </a:ln>
        </p:spPr>
        <p:txBody>
          <a:bodyPr lIns="91430" tIns="45714" rIns="91430" bIns="45714">
            <a:spAutoFit/>
          </a:bodyPr>
          <a:lstStyle/>
          <a:p>
            <a:pPr algn="ctr">
              <a:spcBef>
                <a:spcPct val="50000"/>
              </a:spcBef>
            </a:pPr>
            <a:r>
              <a:rPr lang="ja-JP" altLang="en-US" sz="2400" dirty="0">
                <a:solidFill>
                  <a:srgbClr val="000000"/>
                </a:solidFill>
              </a:rPr>
              <a:t>「障害者」の相談支援体系</a:t>
            </a:r>
          </a:p>
        </p:txBody>
      </p:sp>
      <p:sp>
        <p:nvSpPr>
          <p:cNvPr id="50" name="AutoShape 3"/>
          <p:cNvSpPr>
            <a:spLocks noChangeArrowheads="1"/>
          </p:cNvSpPr>
          <p:nvPr/>
        </p:nvSpPr>
        <p:spPr bwMode="auto">
          <a:xfrm rot="5400000">
            <a:off x="7448169" y="138454"/>
            <a:ext cx="234969" cy="1017571"/>
          </a:xfrm>
          <a:prstGeom prst="roundRect">
            <a:avLst>
              <a:gd name="adj" fmla="val 48764"/>
            </a:avLst>
          </a:prstGeom>
          <a:solidFill>
            <a:srgbClr val="FFCC99">
              <a:alpha val="67999"/>
            </a:srgbClr>
          </a:solidFill>
          <a:ln w="9525">
            <a:solidFill>
              <a:srgbClr val="000080"/>
            </a:solidFill>
            <a:round/>
            <a:headEnd/>
            <a:tailEnd/>
          </a:ln>
          <a:effectLst/>
        </p:spPr>
        <p:txBody>
          <a:bodyPr vert="vert270" wrap="none" lIns="91430" tIns="45714" rIns="91430" bIns="45714" anchor="ctr"/>
          <a:lstStyle/>
          <a:p>
            <a:pPr algn="ctr">
              <a:spcBef>
                <a:spcPct val="50000"/>
              </a:spcBef>
              <a:defRPr/>
            </a:pPr>
            <a:r>
              <a:rPr lang="ja-JP" altLang="en-US" sz="1600" b="1" dirty="0">
                <a:solidFill>
                  <a:srgbClr val="000000"/>
                </a:solidFill>
                <a:ea typeface="ＭＳ Ｐゴシック" pitchFamily="50" charset="-128"/>
              </a:rPr>
              <a:t>見直し後</a:t>
            </a:r>
          </a:p>
        </p:txBody>
      </p:sp>
      <p:sp>
        <p:nvSpPr>
          <p:cNvPr id="70" name="AutoShape 3"/>
          <p:cNvSpPr>
            <a:spLocks noChangeArrowheads="1"/>
          </p:cNvSpPr>
          <p:nvPr/>
        </p:nvSpPr>
        <p:spPr bwMode="auto">
          <a:xfrm rot="5400000">
            <a:off x="2551624" y="138454"/>
            <a:ext cx="234969" cy="1017571"/>
          </a:xfrm>
          <a:prstGeom prst="roundRect">
            <a:avLst>
              <a:gd name="adj" fmla="val 48764"/>
            </a:avLst>
          </a:prstGeom>
          <a:solidFill>
            <a:srgbClr val="FFCC99">
              <a:alpha val="67999"/>
            </a:srgbClr>
          </a:solidFill>
          <a:ln w="9525">
            <a:solidFill>
              <a:srgbClr val="000080"/>
            </a:solidFill>
            <a:round/>
            <a:headEnd/>
            <a:tailEnd/>
          </a:ln>
          <a:effectLst/>
        </p:spPr>
        <p:txBody>
          <a:bodyPr vert="vert270" wrap="none" lIns="91430" tIns="45714" rIns="91430" bIns="45714" anchor="ctr"/>
          <a:lstStyle/>
          <a:p>
            <a:pPr algn="ctr">
              <a:spcBef>
                <a:spcPct val="50000"/>
              </a:spcBef>
              <a:defRPr/>
            </a:pPr>
            <a:r>
              <a:rPr lang="ja-JP" altLang="en-US" sz="1600" b="1" dirty="0" smtClean="0">
                <a:solidFill>
                  <a:srgbClr val="000000"/>
                </a:solidFill>
                <a:ea typeface="ＭＳ Ｐゴシック" pitchFamily="50" charset="-128"/>
              </a:rPr>
              <a:t>見直し前</a:t>
            </a:r>
            <a:endParaRPr lang="ja-JP" altLang="en-US" sz="1600" b="1" dirty="0">
              <a:solidFill>
                <a:srgbClr val="000000"/>
              </a:solidFill>
              <a:ea typeface="ＭＳ Ｐゴシック" pitchFamily="50" charset="-128"/>
            </a:endParaRPr>
          </a:p>
        </p:txBody>
      </p:sp>
      <p:sp>
        <p:nvSpPr>
          <p:cNvPr id="34823" name="Text Box 12"/>
          <p:cNvSpPr txBox="1">
            <a:spLocks noChangeArrowheads="1"/>
          </p:cNvSpPr>
          <p:nvPr/>
        </p:nvSpPr>
        <p:spPr bwMode="auto">
          <a:xfrm>
            <a:off x="936686" y="1555907"/>
            <a:ext cx="3527425" cy="307764"/>
          </a:xfrm>
          <a:prstGeom prst="rect">
            <a:avLst/>
          </a:prstGeom>
          <a:noFill/>
          <a:ln w="9525">
            <a:solidFill>
              <a:schemeClr val="tx1"/>
            </a:solidFill>
            <a:miter lim="800000"/>
            <a:headEnd/>
            <a:tailEnd/>
          </a:ln>
        </p:spPr>
        <p:txBody>
          <a:bodyPr lIns="91430" tIns="45714" rIns="91430" bIns="45714">
            <a:spAutoFit/>
          </a:bodyPr>
          <a:lstStyle/>
          <a:p>
            <a:pPr>
              <a:spcBef>
                <a:spcPct val="50000"/>
              </a:spcBef>
            </a:pPr>
            <a:r>
              <a:rPr lang="ja-JP" altLang="en-US" sz="1400" dirty="0">
                <a:solidFill>
                  <a:srgbClr val="000000"/>
                </a:solidFill>
              </a:rPr>
              <a:t>○障害者・障害児等からの相談</a:t>
            </a:r>
            <a:r>
              <a:rPr lang="ja-JP" altLang="en-US" sz="1400" dirty="0">
                <a:solidFill>
                  <a:srgbClr val="800000"/>
                </a:solidFill>
              </a:rPr>
              <a:t>（交付税）</a:t>
            </a:r>
            <a:endParaRPr lang="ja-JP" altLang="en-US" sz="1400" b="1" dirty="0">
              <a:solidFill>
                <a:srgbClr val="000000"/>
              </a:solidFill>
            </a:endParaRPr>
          </a:p>
        </p:txBody>
      </p:sp>
      <p:sp>
        <p:nvSpPr>
          <p:cNvPr id="34824" name="Text Box 11"/>
          <p:cNvSpPr txBox="1">
            <a:spLocks noChangeArrowheads="1"/>
          </p:cNvSpPr>
          <p:nvPr/>
        </p:nvSpPr>
        <p:spPr bwMode="auto">
          <a:xfrm>
            <a:off x="936686" y="1052814"/>
            <a:ext cx="3527425" cy="522287"/>
          </a:xfrm>
          <a:prstGeom prst="rect">
            <a:avLst/>
          </a:prstGeom>
          <a:solidFill>
            <a:srgbClr val="CCFFFF"/>
          </a:solidFill>
          <a:ln w="28575">
            <a:solidFill>
              <a:srgbClr val="00FFFF"/>
            </a:solidFill>
            <a:miter lim="800000"/>
            <a:headEnd/>
            <a:tailEnd/>
          </a:ln>
        </p:spPr>
        <p:txBody>
          <a:bodyPr lIns="91430" tIns="45714" rIns="91430" bIns="45714">
            <a:spAutoFit/>
          </a:bodyPr>
          <a:lstStyle/>
          <a:p>
            <a:pPr algn="ctr"/>
            <a:r>
              <a:rPr lang="ja-JP" altLang="en-US" sz="1400" b="1" dirty="0">
                <a:solidFill>
                  <a:srgbClr val="000000"/>
                </a:solidFill>
                <a:latin typeface="ＭＳ Ｐゴシック" charset="-128"/>
              </a:rPr>
              <a:t>市町村／指定相談支援事業者に委託可</a:t>
            </a:r>
            <a:endParaRPr lang="en-US" altLang="ja-JP" sz="1400" b="1" dirty="0">
              <a:solidFill>
                <a:srgbClr val="000000"/>
              </a:solidFill>
              <a:latin typeface="ＭＳ Ｐゴシック" charset="-128"/>
            </a:endParaRPr>
          </a:p>
          <a:p>
            <a:pPr algn="ctr"/>
            <a:endParaRPr lang="en-US" altLang="ja-JP" sz="1400" dirty="0">
              <a:solidFill>
                <a:srgbClr val="000000"/>
              </a:solidFill>
              <a:latin typeface="ＭＳ Ｐゴシック" charset="-128"/>
            </a:endParaRPr>
          </a:p>
        </p:txBody>
      </p:sp>
      <p:sp>
        <p:nvSpPr>
          <p:cNvPr id="34825" name="Text Box 18"/>
          <p:cNvSpPr txBox="1">
            <a:spLocks noChangeArrowheads="1"/>
          </p:cNvSpPr>
          <p:nvPr/>
        </p:nvSpPr>
        <p:spPr bwMode="auto">
          <a:xfrm>
            <a:off x="8713584" y="1484468"/>
            <a:ext cx="184709" cy="338542"/>
          </a:xfrm>
          <a:prstGeom prst="rect">
            <a:avLst/>
          </a:prstGeom>
          <a:noFill/>
          <a:ln w="9525" algn="ctr">
            <a:noFill/>
            <a:miter lim="800000"/>
            <a:headEnd/>
            <a:tailEnd/>
          </a:ln>
        </p:spPr>
        <p:txBody>
          <a:bodyPr wrap="none" lIns="91430" tIns="45714" rIns="91430" bIns="45714">
            <a:spAutoFit/>
          </a:bodyPr>
          <a:lstStyle/>
          <a:p>
            <a:pPr algn="ctr">
              <a:spcBef>
                <a:spcPct val="50000"/>
              </a:spcBef>
            </a:pPr>
            <a:endParaRPr lang="ja-JP" altLang="ja-JP" sz="1600" dirty="0">
              <a:solidFill>
                <a:srgbClr val="000000"/>
              </a:solidFill>
            </a:endParaRPr>
          </a:p>
        </p:txBody>
      </p:sp>
      <p:sp>
        <p:nvSpPr>
          <p:cNvPr id="34826" name="Text Box 12"/>
          <p:cNvSpPr txBox="1">
            <a:spLocks noChangeArrowheads="1"/>
          </p:cNvSpPr>
          <p:nvPr/>
        </p:nvSpPr>
        <p:spPr bwMode="auto">
          <a:xfrm>
            <a:off x="5832532" y="1582899"/>
            <a:ext cx="3960814" cy="307975"/>
          </a:xfrm>
          <a:prstGeom prst="rect">
            <a:avLst/>
          </a:prstGeom>
          <a:noFill/>
          <a:ln w="9525">
            <a:solidFill>
              <a:schemeClr val="tx1"/>
            </a:solidFill>
            <a:miter lim="800000"/>
            <a:headEnd/>
            <a:tailEnd/>
          </a:ln>
        </p:spPr>
        <p:txBody>
          <a:bodyPr lIns="91430" tIns="45714" rIns="91430" bIns="45714">
            <a:spAutoFit/>
          </a:bodyPr>
          <a:lstStyle/>
          <a:p>
            <a:pPr>
              <a:spcBef>
                <a:spcPct val="50000"/>
              </a:spcBef>
            </a:pPr>
            <a:r>
              <a:rPr lang="ja-JP" altLang="en-US" sz="1400" dirty="0">
                <a:solidFill>
                  <a:srgbClr val="000000"/>
                </a:solidFill>
              </a:rPr>
              <a:t>○障害者・障害児等からの相談</a:t>
            </a:r>
            <a:r>
              <a:rPr lang="ja-JP" altLang="en-US" sz="1400" dirty="0">
                <a:solidFill>
                  <a:srgbClr val="800000"/>
                </a:solidFill>
              </a:rPr>
              <a:t>（交付税）</a:t>
            </a:r>
            <a:endParaRPr lang="en-US" altLang="ja-JP" sz="1400" b="1" dirty="0">
              <a:solidFill>
                <a:srgbClr val="000000"/>
              </a:solidFill>
              <a:latin typeface="ＭＳ Ｐゴシック" charset="-128"/>
            </a:endParaRPr>
          </a:p>
        </p:txBody>
      </p:sp>
      <p:sp>
        <p:nvSpPr>
          <p:cNvPr id="34827" name="正方形/長方形 65"/>
          <p:cNvSpPr>
            <a:spLocks noChangeArrowheads="1"/>
          </p:cNvSpPr>
          <p:nvPr/>
        </p:nvSpPr>
        <p:spPr bwMode="auto">
          <a:xfrm>
            <a:off x="8208974" y="3356827"/>
            <a:ext cx="1368426" cy="576263"/>
          </a:xfrm>
          <a:prstGeom prst="rect">
            <a:avLst/>
          </a:prstGeom>
          <a:solidFill>
            <a:schemeClr val="bg1"/>
          </a:solidFill>
          <a:ln w="9525" algn="ctr">
            <a:solidFill>
              <a:schemeClr val="tx1"/>
            </a:solidFill>
            <a:round/>
            <a:headEnd/>
            <a:tailEnd/>
          </a:ln>
        </p:spPr>
        <p:txBody>
          <a:bodyPr wrap="none" lIns="91430" tIns="45714" rIns="91430" bIns="45714" anchor="ctr"/>
          <a:lstStyle/>
          <a:p>
            <a:pPr>
              <a:spcBef>
                <a:spcPct val="50000"/>
              </a:spcBef>
            </a:pPr>
            <a:r>
              <a:rPr lang="ja-JP" altLang="en-US" sz="1100" dirty="0">
                <a:solidFill>
                  <a:srgbClr val="FF0000"/>
                </a:solidFill>
              </a:rPr>
              <a:t>・支給決定の参考</a:t>
            </a:r>
            <a:endParaRPr lang="en-US" altLang="ja-JP" sz="1100" dirty="0">
              <a:solidFill>
                <a:srgbClr val="FF0000"/>
              </a:solidFill>
            </a:endParaRPr>
          </a:p>
          <a:p>
            <a:pPr>
              <a:spcBef>
                <a:spcPct val="50000"/>
              </a:spcBef>
            </a:pPr>
            <a:r>
              <a:rPr lang="ja-JP" altLang="en-US" sz="1100" dirty="0">
                <a:solidFill>
                  <a:srgbClr val="FF0000"/>
                </a:solidFill>
              </a:rPr>
              <a:t>・対象を拡大</a:t>
            </a:r>
            <a:endParaRPr lang="en-US" altLang="ja-JP" sz="1100" dirty="0">
              <a:solidFill>
                <a:srgbClr val="FF0000"/>
              </a:solidFill>
            </a:endParaRPr>
          </a:p>
        </p:txBody>
      </p:sp>
      <p:sp>
        <p:nvSpPr>
          <p:cNvPr id="49" name="Text Box 14"/>
          <p:cNvSpPr txBox="1">
            <a:spLocks noChangeArrowheads="1"/>
          </p:cNvSpPr>
          <p:nvPr/>
        </p:nvSpPr>
        <p:spPr bwMode="auto">
          <a:xfrm>
            <a:off x="849316" y="6043013"/>
            <a:ext cx="3687762" cy="461963"/>
          </a:xfrm>
          <a:prstGeom prst="rect">
            <a:avLst/>
          </a:prstGeom>
          <a:noFill/>
          <a:ln w="9525">
            <a:solidFill>
              <a:schemeClr val="tx1"/>
            </a:solidFill>
            <a:prstDash val="dash"/>
            <a:miter lim="800000"/>
            <a:headEnd/>
            <a:tailEnd/>
          </a:ln>
        </p:spPr>
        <p:txBody>
          <a:bodyPr lIns="91430" tIns="45714" rIns="91430" bIns="45714">
            <a:spAutoFit/>
          </a:bodyPr>
          <a:lstStyle/>
          <a:p>
            <a:pPr marL="92064" indent="-92064">
              <a:spcBef>
                <a:spcPct val="50000"/>
              </a:spcBef>
              <a:defRPr/>
            </a:pPr>
            <a:r>
              <a:rPr lang="ja-JP" altLang="en-US" sz="1200" dirty="0">
                <a:solidFill>
                  <a:srgbClr val="000000"/>
                </a:solidFill>
                <a:latin typeface="ＭＳ Ｐゴシック"/>
                <a:ea typeface="ＭＳ Ｐゴシック"/>
              </a:rPr>
              <a:t>○居住サポート事業</a:t>
            </a:r>
            <a:r>
              <a:rPr lang="ja-JP" altLang="en-US" sz="1200" dirty="0">
                <a:solidFill>
                  <a:srgbClr val="800000"/>
                </a:solidFill>
                <a:ea typeface="ＭＳ Ｐゴシック" pitchFamily="50" charset="-128"/>
              </a:rPr>
              <a:t>（補助金）</a:t>
            </a:r>
            <a:endParaRPr lang="en-US" altLang="ja-JP" sz="1200" b="1" dirty="0">
              <a:solidFill>
                <a:srgbClr val="000000"/>
              </a:solidFill>
              <a:latin typeface="ＭＳ Ｐゴシック"/>
              <a:ea typeface="ＭＳ Ｐゴシック" pitchFamily="50" charset="-128"/>
            </a:endParaRPr>
          </a:p>
          <a:p>
            <a:pPr marL="92064" indent="85715">
              <a:defRPr/>
            </a:pPr>
            <a:r>
              <a:rPr lang="ja-JP" altLang="en-US" sz="1200" dirty="0">
                <a:solidFill>
                  <a:srgbClr val="000000"/>
                </a:solidFill>
                <a:latin typeface="ＭＳ Ｐゴシック"/>
                <a:ea typeface="ＭＳ Ｐゴシック" pitchFamily="50" charset="-128"/>
              </a:rPr>
              <a:t>（市町村／指定相談支援事業者等に委託可）</a:t>
            </a:r>
            <a:endParaRPr lang="ja-JP" altLang="en-US" sz="1200" b="1" dirty="0">
              <a:solidFill>
                <a:srgbClr val="000000"/>
              </a:solidFill>
              <a:latin typeface="ＭＳ Ｐゴシック"/>
              <a:ea typeface="ＭＳ Ｐゴシック"/>
            </a:endParaRPr>
          </a:p>
        </p:txBody>
      </p:sp>
      <p:grpSp>
        <p:nvGrpSpPr>
          <p:cNvPr id="3" name="グループ化 45"/>
          <p:cNvGrpSpPr>
            <a:grpSpLocks/>
          </p:cNvGrpSpPr>
          <p:nvPr/>
        </p:nvGrpSpPr>
        <p:grpSpPr bwMode="auto">
          <a:xfrm>
            <a:off x="5832485" y="4798728"/>
            <a:ext cx="3944938" cy="1818959"/>
            <a:chOff x="1687384" y="5162993"/>
            <a:chExt cx="3291419" cy="1818554"/>
          </a:xfrm>
        </p:grpSpPr>
        <p:sp>
          <p:nvSpPr>
            <p:cNvPr id="52" name="Text Box 12"/>
            <p:cNvSpPr txBox="1">
              <a:spLocks noChangeArrowheads="1"/>
            </p:cNvSpPr>
            <p:nvPr/>
          </p:nvSpPr>
          <p:spPr bwMode="auto">
            <a:xfrm>
              <a:off x="1687384" y="5835627"/>
              <a:ext cx="3271551" cy="1145920"/>
            </a:xfrm>
            <a:prstGeom prst="rect">
              <a:avLst/>
            </a:prstGeom>
            <a:noFill/>
            <a:ln w="9525">
              <a:solidFill>
                <a:schemeClr val="tx1"/>
              </a:solidFill>
              <a:miter lim="800000"/>
              <a:headEnd/>
              <a:tailEnd/>
            </a:ln>
            <a:effectLst/>
          </p:spPr>
          <p:txBody>
            <a:bodyPr>
              <a:spAutoFit/>
            </a:bodyPr>
            <a:lstStyle/>
            <a:p>
              <a:pPr>
                <a:defRPr/>
              </a:pPr>
              <a:r>
                <a:rPr lang="ja-JP" altLang="en-US" sz="1400" dirty="0">
                  <a:solidFill>
                    <a:srgbClr val="000000"/>
                  </a:solidFill>
                  <a:latin typeface="ＭＳ Ｐゴシック"/>
                  <a:ea typeface="ＭＳ Ｐゴシック"/>
                </a:rPr>
                <a:t>○地域相談支援</a:t>
              </a:r>
              <a:r>
                <a:rPr lang="ja-JP" altLang="en-US" sz="1400" dirty="0">
                  <a:solidFill>
                    <a:srgbClr val="800000"/>
                  </a:solidFill>
                  <a:ea typeface="ＭＳ Ｐゴシック" pitchFamily="50" charset="-128"/>
                </a:rPr>
                <a:t>（個別給付）</a:t>
              </a:r>
              <a:endParaRPr lang="en-US" altLang="ja-JP" sz="1400" dirty="0">
                <a:solidFill>
                  <a:srgbClr val="FF0000"/>
                </a:solidFill>
                <a:latin typeface="ＭＳ Ｐゴシック"/>
                <a:ea typeface="ＭＳ Ｐゴシック"/>
              </a:endParaRPr>
            </a:p>
            <a:p>
              <a:pPr marL="1257153" indent="-1079374">
                <a:tabLst>
                  <a:tab pos="1257153" algn="l"/>
                </a:tabLst>
                <a:defRPr/>
              </a:pPr>
              <a:r>
                <a:rPr lang="ja-JP" altLang="en-US" sz="1200" dirty="0">
                  <a:solidFill>
                    <a:srgbClr val="000000"/>
                  </a:solidFill>
                  <a:latin typeface="ＭＳ Ｐゴシック"/>
                  <a:ea typeface="ＭＳ Ｐゴシック"/>
                </a:rPr>
                <a:t>・地域移行支援（地域生活の準備のための外出への同行支援・入居支援等）</a:t>
              </a:r>
              <a:endParaRPr lang="en-US" altLang="ja-JP" sz="1200" dirty="0">
                <a:solidFill>
                  <a:srgbClr val="000000"/>
                </a:solidFill>
                <a:latin typeface="ＭＳ Ｐゴシック"/>
                <a:ea typeface="ＭＳ Ｐゴシック"/>
              </a:endParaRPr>
            </a:p>
            <a:p>
              <a:pPr marL="1346043" indent="-1168263">
                <a:defRPr/>
              </a:pPr>
              <a:r>
                <a:rPr lang="ja-JP" altLang="en-US" sz="1200" dirty="0">
                  <a:solidFill>
                    <a:srgbClr val="000000"/>
                  </a:solidFill>
                  <a:latin typeface="ＭＳ Ｐゴシック"/>
                  <a:ea typeface="ＭＳ Ｐゴシック"/>
                </a:rPr>
                <a:t>・地域定着支援（２４時間の相談支援体制等）　</a:t>
              </a:r>
              <a:r>
                <a:rPr lang="en-US" altLang="ja-JP" sz="1200" dirty="0">
                  <a:solidFill>
                    <a:srgbClr val="000000"/>
                  </a:solidFill>
                  <a:latin typeface="ＭＳ Ｐゴシック"/>
                  <a:ea typeface="ＭＳ Ｐゴシック"/>
                </a:rPr>
                <a:t> </a:t>
              </a:r>
              <a:r>
                <a:rPr lang="ja-JP" altLang="en-US" sz="1200" dirty="0">
                  <a:solidFill>
                    <a:srgbClr val="000000"/>
                  </a:solidFill>
                  <a:latin typeface="ＭＳ Ｐゴシック"/>
                  <a:ea typeface="ＭＳ Ｐゴシック"/>
                </a:rPr>
                <a:t>　　　　　</a:t>
              </a:r>
              <a:r>
                <a:rPr lang="ja-JP" altLang="en-US" sz="1400" dirty="0">
                  <a:solidFill>
                    <a:srgbClr val="000000"/>
                  </a:solidFill>
                  <a:latin typeface="ＭＳ Ｐゴシック"/>
                  <a:ea typeface="ＭＳ Ｐゴシック"/>
                </a:rPr>
                <a:t>　　　　</a:t>
              </a:r>
              <a:endParaRPr lang="en-US" altLang="ja-JP" sz="1400" dirty="0">
                <a:solidFill>
                  <a:srgbClr val="000000"/>
                </a:solidFill>
                <a:latin typeface="ＭＳ Ｐゴシック"/>
                <a:ea typeface="ＭＳ Ｐゴシック"/>
              </a:endParaRPr>
            </a:p>
            <a:p>
              <a:pPr>
                <a:spcBef>
                  <a:spcPts val="300"/>
                </a:spcBef>
                <a:defRPr/>
              </a:pPr>
              <a:r>
                <a:rPr lang="ja-JP" altLang="en-US" sz="1400" dirty="0">
                  <a:solidFill>
                    <a:srgbClr val="000000"/>
                  </a:solidFill>
                  <a:latin typeface="ＭＳ Ｐゴシック"/>
                  <a:ea typeface="ＭＳ Ｐゴシック" pitchFamily="50" charset="-128"/>
                </a:rPr>
                <a:t>○基本相談支援</a:t>
              </a:r>
              <a:r>
                <a:rPr lang="ja-JP" altLang="en-US" sz="1200" dirty="0">
                  <a:solidFill>
                    <a:srgbClr val="000000"/>
                  </a:solidFill>
                  <a:latin typeface="ＭＳ Ｐゴシック"/>
                  <a:ea typeface="ＭＳ Ｐゴシック" pitchFamily="50" charset="-128"/>
                </a:rPr>
                <a:t>（</a:t>
              </a:r>
              <a:r>
                <a:rPr lang="ja-JP" altLang="en-US" sz="1200" dirty="0">
                  <a:solidFill>
                    <a:srgbClr val="000000"/>
                  </a:solidFill>
                  <a:ea typeface="ＭＳ Ｐゴシック" pitchFamily="50" charset="-128"/>
                </a:rPr>
                <a:t>障害者・障害児等からの相談）</a:t>
              </a:r>
              <a:endParaRPr lang="ja-JP" altLang="en-US" sz="1200" dirty="0">
                <a:solidFill>
                  <a:srgbClr val="000000"/>
                </a:solidFill>
                <a:latin typeface="ＭＳ Ｐゴシック"/>
                <a:ea typeface="ＭＳ Ｐゴシック" pitchFamily="50" charset="-128"/>
              </a:endParaRPr>
            </a:p>
          </p:txBody>
        </p:sp>
        <p:sp>
          <p:nvSpPr>
            <p:cNvPr id="53" name="Text Box 11"/>
            <p:cNvSpPr txBox="1">
              <a:spLocks noChangeArrowheads="1"/>
            </p:cNvSpPr>
            <p:nvPr/>
          </p:nvSpPr>
          <p:spPr bwMode="auto">
            <a:xfrm>
              <a:off x="1687384" y="5162993"/>
              <a:ext cx="3291419" cy="646187"/>
            </a:xfrm>
            <a:prstGeom prst="rect">
              <a:avLst/>
            </a:prstGeom>
            <a:solidFill>
              <a:srgbClr val="FFFFCC"/>
            </a:solidFill>
            <a:ln w="28575">
              <a:solidFill>
                <a:srgbClr val="FFFF66"/>
              </a:solidFill>
              <a:miter lim="800000"/>
              <a:headEnd/>
              <a:tailEnd/>
            </a:ln>
            <a:effectLst/>
          </p:spPr>
          <p:txBody>
            <a:bodyPr>
              <a:spAutoFit/>
            </a:bodyPr>
            <a:lstStyle/>
            <a:p>
              <a:pPr algn="ctr">
                <a:defRPr/>
              </a:pPr>
              <a:r>
                <a:rPr lang="ja-JP" altLang="en-US" sz="1400" b="1" dirty="0">
                  <a:solidFill>
                    <a:srgbClr val="000000"/>
                  </a:solidFill>
                  <a:latin typeface="ＭＳ Ｐゴシック"/>
                  <a:ea typeface="ＭＳ Ｐゴシック"/>
                </a:rPr>
                <a:t>指定一般相談支援事</a:t>
              </a:r>
              <a:r>
                <a:rPr lang="ja-JP" altLang="en-US" sz="1400" b="1" dirty="0" smtClean="0">
                  <a:solidFill>
                    <a:srgbClr val="000000"/>
                  </a:solidFill>
                  <a:latin typeface="ＭＳ Ｐゴシック"/>
                  <a:ea typeface="ＭＳ Ｐゴシック"/>
                </a:rPr>
                <a:t>業者（</a:t>
              </a:r>
              <a:r>
                <a:rPr lang="ja-JP" altLang="en-US" sz="1400" b="1" dirty="0">
                  <a:solidFill>
                    <a:srgbClr val="000000"/>
                  </a:solidFill>
                  <a:latin typeface="ＭＳ Ｐゴシック"/>
                  <a:ea typeface="ＭＳ Ｐゴシック"/>
                </a:rPr>
                <a:t>地域移行・定着担当）</a:t>
              </a:r>
              <a:endParaRPr lang="en-US" altLang="ja-JP" sz="1400" b="1" dirty="0">
                <a:solidFill>
                  <a:srgbClr val="000000"/>
                </a:solidFill>
                <a:latin typeface="ＭＳ Ｐゴシック"/>
                <a:ea typeface="ＭＳ Ｐゴシック"/>
              </a:endParaRPr>
            </a:p>
            <a:p>
              <a:pPr>
                <a:defRPr/>
              </a:pPr>
              <a:r>
                <a:rPr lang="en-US" altLang="ja-JP" sz="1100" dirty="0">
                  <a:solidFill>
                    <a:srgbClr val="000000"/>
                  </a:solidFill>
                  <a:latin typeface="ＭＳ Ｐゴシック"/>
                  <a:ea typeface="ＭＳ Ｐゴシック"/>
                </a:rPr>
                <a:t>※</a:t>
              </a:r>
              <a:r>
                <a:rPr lang="ja-JP" altLang="en-US" sz="1100" dirty="0">
                  <a:solidFill>
                    <a:srgbClr val="000000"/>
                  </a:solidFill>
                  <a:latin typeface="ＭＳ Ｐゴシック"/>
                  <a:ea typeface="ＭＳ Ｐゴシック"/>
                </a:rPr>
                <a:t>事業者指定は</a:t>
              </a:r>
              <a:r>
                <a:rPr lang="ja-JP" altLang="en-US" sz="1100" dirty="0">
                  <a:solidFill>
                    <a:srgbClr val="FF0000"/>
                  </a:solidFill>
                  <a:latin typeface="ＭＳ Ｐゴシック"/>
                  <a:ea typeface="ＭＳ Ｐゴシック"/>
                </a:rPr>
                <a:t>都道府県知事・指定都市市長・中核市</a:t>
              </a:r>
              <a:r>
                <a:rPr lang="ja-JP" altLang="en-US" sz="1100" dirty="0" smtClean="0">
                  <a:solidFill>
                    <a:srgbClr val="FF0000"/>
                  </a:solidFill>
                  <a:latin typeface="ＭＳ Ｐゴシック"/>
                  <a:ea typeface="ＭＳ Ｐゴシック"/>
                </a:rPr>
                <a:t>市長</a:t>
              </a:r>
              <a:r>
                <a:rPr lang="ja-JP" altLang="en-US" sz="1100" dirty="0">
                  <a:solidFill>
                    <a:srgbClr val="000000"/>
                  </a:solidFill>
                  <a:latin typeface="ＭＳ Ｐゴシック"/>
                  <a:ea typeface="ＭＳ Ｐゴシック"/>
                </a:rPr>
                <a:t>が</a:t>
              </a:r>
              <a:r>
                <a:rPr lang="ja-JP" altLang="en-US" sz="1100" dirty="0" smtClean="0">
                  <a:solidFill>
                    <a:srgbClr val="000000"/>
                  </a:solidFill>
                  <a:latin typeface="ＭＳ Ｐゴシック"/>
                  <a:ea typeface="ＭＳ Ｐゴシック"/>
                </a:rPr>
                <a:t>行う</a:t>
              </a:r>
              <a:r>
                <a:rPr lang="ja-JP" altLang="en-US" sz="1100" dirty="0">
                  <a:solidFill>
                    <a:srgbClr val="000000"/>
                  </a:solidFill>
                  <a:latin typeface="ＭＳ Ｐゴシック"/>
                  <a:ea typeface="ＭＳ Ｐゴシック"/>
                </a:rPr>
                <a:t>。</a:t>
              </a:r>
              <a:endParaRPr lang="en-US" altLang="ja-JP" sz="1100" dirty="0">
                <a:solidFill>
                  <a:srgbClr val="000000"/>
                </a:solidFill>
                <a:latin typeface="ＭＳ Ｐゴシック"/>
                <a:ea typeface="ＭＳ Ｐゴシック"/>
              </a:endParaRPr>
            </a:p>
          </p:txBody>
        </p:sp>
      </p:grpSp>
      <p:sp>
        <p:nvSpPr>
          <p:cNvPr id="34830" name="AutoShape 12"/>
          <p:cNvSpPr>
            <a:spLocks noChangeArrowheads="1"/>
          </p:cNvSpPr>
          <p:nvPr/>
        </p:nvSpPr>
        <p:spPr bwMode="auto">
          <a:xfrm>
            <a:off x="4824414" y="3356818"/>
            <a:ext cx="792162" cy="503238"/>
          </a:xfrm>
          <a:prstGeom prst="rightArrow">
            <a:avLst>
              <a:gd name="adj1" fmla="val 50000"/>
              <a:gd name="adj2" fmla="val 25018"/>
            </a:avLst>
          </a:prstGeom>
          <a:solidFill>
            <a:schemeClr val="bg1"/>
          </a:solidFill>
          <a:ln w="9525">
            <a:solidFill>
              <a:schemeClr val="tx1"/>
            </a:solidFill>
            <a:miter lim="800000"/>
            <a:headEnd/>
            <a:tailEnd/>
          </a:ln>
        </p:spPr>
        <p:txBody>
          <a:bodyPr wrap="none" lIns="91430" tIns="45714" rIns="91430" bIns="45714" anchor="ctr"/>
          <a:lstStyle/>
          <a:p>
            <a:pPr algn="ctr">
              <a:spcBef>
                <a:spcPct val="50000"/>
              </a:spcBef>
            </a:pPr>
            <a:endParaRPr lang="ja-JP" altLang="en-US" sz="1600" dirty="0">
              <a:solidFill>
                <a:srgbClr val="000000"/>
              </a:solidFill>
            </a:endParaRPr>
          </a:p>
        </p:txBody>
      </p:sp>
      <p:sp>
        <p:nvSpPr>
          <p:cNvPr id="55" name="Text Box 14"/>
          <p:cNvSpPr txBox="1">
            <a:spLocks noChangeArrowheads="1"/>
          </p:cNvSpPr>
          <p:nvPr/>
        </p:nvSpPr>
        <p:spPr bwMode="auto">
          <a:xfrm>
            <a:off x="849316" y="5157188"/>
            <a:ext cx="3687762" cy="646319"/>
          </a:xfrm>
          <a:prstGeom prst="rect">
            <a:avLst/>
          </a:prstGeom>
          <a:noFill/>
          <a:ln w="9525">
            <a:solidFill>
              <a:schemeClr val="tx1"/>
            </a:solidFill>
            <a:prstDash val="dash"/>
            <a:miter lim="800000"/>
            <a:headEnd/>
            <a:tailEnd/>
          </a:ln>
        </p:spPr>
        <p:txBody>
          <a:bodyPr lIns="91430" tIns="45714" rIns="91430" bIns="45714">
            <a:spAutoFit/>
          </a:bodyPr>
          <a:lstStyle/>
          <a:p>
            <a:pPr marL="901594" indent="-901594">
              <a:spcBef>
                <a:spcPct val="50000"/>
              </a:spcBef>
              <a:defRPr/>
            </a:pPr>
            <a:r>
              <a:rPr lang="ja-JP" altLang="en-US" sz="1200" dirty="0">
                <a:solidFill>
                  <a:srgbClr val="000000"/>
                </a:solidFill>
                <a:latin typeface="ＭＳ Ｐゴシック"/>
                <a:ea typeface="ＭＳ Ｐゴシック"/>
              </a:rPr>
              <a:t>○精神障害者地域移行・地域定着支援事業</a:t>
            </a:r>
            <a:r>
              <a:rPr lang="ja-JP" altLang="en-US" sz="1200" dirty="0">
                <a:solidFill>
                  <a:srgbClr val="800000"/>
                </a:solidFill>
                <a:latin typeface="ＭＳ Ｐゴシック"/>
                <a:ea typeface="ＭＳ Ｐゴシック"/>
              </a:rPr>
              <a:t>（補助金）</a:t>
            </a:r>
            <a:endParaRPr lang="en-US" altLang="ja-JP" sz="1200" dirty="0">
              <a:solidFill>
                <a:srgbClr val="800000"/>
              </a:solidFill>
              <a:latin typeface="ＭＳ Ｐゴシック"/>
              <a:ea typeface="ＭＳ Ｐゴシック"/>
            </a:endParaRPr>
          </a:p>
          <a:p>
            <a:pPr marL="990485" indent="-812705">
              <a:defRPr/>
            </a:pPr>
            <a:r>
              <a:rPr lang="ja-JP" altLang="en-US" sz="1200" dirty="0">
                <a:solidFill>
                  <a:srgbClr val="000000"/>
                </a:solidFill>
                <a:latin typeface="ＭＳ Ｐゴシック"/>
                <a:ea typeface="ＭＳ Ｐゴシック"/>
              </a:rPr>
              <a:t>（都道府県／指定相談支援事業者、精神科病院等に委託可）</a:t>
            </a:r>
          </a:p>
        </p:txBody>
      </p:sp>
      <p:sp>
        <p:nvSpPr>
          <p:cNvPr id="34832" name="Text Box 11"/>
          <p:cNvSpPr txBox="1">
            <a:spLocks noChangeArrowheads="1"/>
          </p:cNvSpPr>
          <p:nvPr/>
        </p:nvSpPr>
        <p:spPr bwMode="auto">
          <a:xfrm>
            <a:off x="5832532" y="1079654"/>
            <a:ext cx="3960814" cy="522288"/>
          </a:xfrm>
          <a:prstGeom prst="rect">
            <a:avLst/>
          </a:prstGeom>
          <a:solidFill>
            <a:srgbClr val="CCFFFF"/>
          </a:solidFill>
          <a:ln w="28575">
            <a:solidFill>
              <a:srgbClr val="00FFFF"/>
            </a:solidFill>
            <a:miter lim="800000"/>
            <a:headEnd/>
            <a:tailEnd/>
          </a:ln>
        </p:spPr>
        <p:txBody>
          <a:bodyPr lIns="91430" tIns="45714" rIns="91430" bIns="45714">
            <a:spAutoFit/>
          </a:bodyPr>
          <a:lstStyle/>
          <a:p>
            <a:pPr algn="ctr"/>
            <a:r>
              <a:rPr lang="ja-JP" altLang="en-US" sz="1400" b="1" dirty="0">
                <a:solidFill>
                  <a:srgbClr val="000000"/>
                </a:solidFill>
                <a:latin typeface="ＭＳ Ｐゴシック" charset="-128"/>
              </a:rPr>
              <a:t>市町村／指定特定（計画作成担当）・一般相談</a:t>
            </a:r>
            <a:endParaRPr lang="en-US" altLang="ja-JP" sz="1400" b="1" dirty="0">
              <a:solidFill>
                <a:srgbClr val="000000"/>
              </a:solidFill>
              <a:latin typeface="ＭＳ Ｐゴシック" charset="-128"/>
            </a:endParaRPr>
          </a:p>
          <a:p>
            <a:pPr algn="ctr"/>
            <a:r>
              <a:rPr lang="ja-JP" altLang="en-US" sz="1400" b="1" dirty="0">
                <a:solidFill>
                  <a:srgbClr val="000000"/>
                </a:solidFill>
                <a:latin typeface="ＭＳ Ｐゴシック" charset="-128"/>
              </a:rPr>
              <a:t>支援事業者（地域移行・定着担当）に委託可</a:t>
            </a:r>
            <a:endParaRPr lang="en-US" altLang="ja-JP" sz="1400" dirty="0">
              <a:solidFill>
                <a:srgbClr val="000000"/>
              </a:solidFill>
              <a:latin typeface="ＭＳ Ｐゴシック" charset="-128"/>
            </a:endParaRPr>
          </a:p>
        </p:txBody>
      </p:sp>
      <p:grpSp>
        <p:nvGrpSpPr>
          <p:cNvPr id="4" name="グループ化 34"/>
          <p:cNvGrpSpPr>
            <a:grpSpLocks/>
          </p:cNvGrpSpPr>
          <p:nvPr/>
        </p:nvGrpSpPr>
        <p:grpSpPr bwMode="auto">
          <a:xfrm>
            <a:off x="936625" y="2852065"/>
            <a:ext cx="3600450" cy="1433513"/>
            <a:chOff x="848544" y="2708920"/>
            <a:chExt cx="3600400" cy="1432322"/>
          </a:xfrm>
        </p:grpSpPr>
        <p:sp>
          <p:nvSpPr>
            <p:cNvPr id="38" name="Text Box 12"/>
            <p:cNvSpPr txBox="1">
              <a:spLocks noChangeArrowheads="1"/>
            </p:cNvSpPr>
            <p:nvPr/>
          </p:nvSpPr>
          <p:spPr bwMode="auto">
            <a:xfrm>
              <a:off x="848544" y="3140361"/>
              <a:ext cx="3600400" cy="1000881"/>
            </a:xfrm>
            <a:prstGeom prst="rect">
              <a:avLst/>
            </a:prstGeom>
            <a:noFill/>
            <a:ln w="9525">
              <a:solidFill>
                <a:schemeClr val="tx1"/>
              </a:solidFill>
              <a:miter lim="800000"/>
              <a:headEnd/>
              <a:tailEnd/>
            </a:ln>
            <a:effectLst/>
          </p:spPr>
          <p:txBody>
            <a:bodyPr>
              <a:spAutoFit/>
            </a:bodyPr>
            <a:lstStyle/>
            <a:p>
              <a:pPr>
                <a:spcBef>
                  <a:spcPct val="50000"/>
                </a:spcBef>
                <a:defRPr/>
              </a:pPr>
              <a:r>
                <a:rPr lang="ja-JP" altLang="en-US" sz="1400" dirty="0">
                  <a:solidFill>
                    <a:srgbClr val="000000"/>
                  </a:solidFill>
                  <a:ea typeface="ＭＳ Ｐゴシック" pitchFamily="50" charset="-128"/>
                </a:rPr>
                <a:t>○指定相談支援</a:t>
              </a:r>
              <a:r>
                <a:rPr lang="ja-JP" altLang="en-US" sz="1400" dirty="0">
                  <a:solidFill>
                    <a:srgbClr val="800000"/>
                  </a:solidFill>
                  <a:ea typeface="ＭＳ Ｐゴシック" pitchFamily="50" charset="-128"/>
                </a:rPr>
                <a:t>（個別給付）</a:t>
              </a:r>
              <a:endParaRPr lang="en-US" altLang="ja-JP" sz="1400" b="1" dirty="0">
                <a:solidFill>
                  <a:srgbClr val="000000"/>
                </a:solidFill>
                <a:latin typeface="ＭＳ Ｐゴシック"/>
                <a:ea typeface="ＭＳ Ｐゴシック"/>
              </a:endParaRPr>
            </a:p>
            <a:p>
              <a:pPr indent="177780">
                <a:defRPr/>
              </a:pPr>
              <a:r>
                <a:rPr lang="ja-JP" altLang="en-US" sz="1200" dirty="0">
                  <a:solidFill>
                    <a:srgbClr val="000000"/>
                  </a:solidFill>
                  <a:latin typeface="ＭＳ Ｐゴシック"/>
                  <a:ea typeface="ＭＳ Ｐゴシック"/>
                </a:rPr>
                <a:t>・サービス利用計画の作成</a:t>
              </a:r>
              <a:endParaRPr lang="en-US" altLang="ja-JP" sz="1200" dirty="0">
                <a:solidFill>
                  <a:srgbClr val="000000"/>
                </a:solidFill>
                <a:latin typeface="ＭＳ Ｐゴシック"/>
                <a:ea typeface="ＭＳ Ｐゴシック"/>
              </a:endParaRPr>
            </a:p>
            <a:p>
              <a:pPr indent="177780">
                <a:defRPr/>
              </a:pPr>
              <a:r>
                <a:rPr lang="ja-JP" altLang="en-US" sz="1200" dirty="0">
                  <a:solidFill>
                    <a:srgbClr val="000000"/>
                  </a:solidFill>
                  <a:latin typeface="ＭＳ Ｐゴシック"/>
                  <a:ea typeface="ＭＳ Ｐゴシック"/>
                </a:rPr>
                <a:t>・モニタリング </a:t>
              </a:r>
              <a:endParaRPr lang="en-US" altLang="ja-JP" sz="1200" dirty="0">
                <a:solidFill>
                  <a:srgbClr val="000000"/>
                </a:solidFill>
                <a:latin typeface="ＭＳ Ｐゴシック"/>
                <a:ea typeface="ＭＳ Ｐゴシック"/>
              </a:endParaRPr>
            </a:p>
            <a:p>
              <a:pPr>
                <a:spcBef>
                  <a:spcPct val="50000"/>
                </a:spcBef>
                <a:defRPr/>
              </a:pPr>
              <a:r>
                <a:rPr lang="ja-JP" altLang="en-US" sz="1400" dirty="0">
                  <a:solidFill>
                    <a:srgbClr val="000000"/>
                  </a:solidFill>
                  <a:latin typeface="ＭＳ Ｐゴシック"/>
                  <a:ea typeface="ＭＳ Ｐゴシック" pitchFamily="50" charset="-128"/>
                </a:rPr>
                <a:t>○</a:t>
              </a:r>
              <a:r>
                <a:rPr lang="ja-JP" altLang="en-US" sz="1400" dirty="0">
                  <a:solidFill>
                    <a:srgbClr val="000000"/>
                  </a:solidFill>
                  <a:ea typeface="ＭＳ Ｐゴシック" pitchFamily="50" charset="-128"/>
                </a:rPr>
                <a:t>障害者・障害児等からの相談</a:t>
              </a:r>
              <a:endParaRPr lang="ja-JP" altLang="en-US" sz="1400" dirty="0">
                <a:solidFill>
                  <a:srgbClr val="000000"/>
                </a:solidFill>
                <a:latin typeface="ＭＳ Ｐゴシック"/>
                <a:ea typeface="ＭＳ Ｐゴシック" pitchFamily="50" charset="-128"/>
              </a:endParaRPr>
            </a:p>
          </p:txBody>
        </p:sp>
        <p:sp>
          <p:nvSpPr>
            <p:cNvPr id="46" name="Text Box 11"/>
            <p:cNvSpPr txBox="1">
              <a:spLocks noChangeArrowheads="1"/>
            </p:cNvSpPr>
            <p:nvPr/>
          </p:nvSpPr>
          <p:spPr bwMode="auto">
            <a:xfrm>
              <a:off x="848544" y="2708920"/>
              <a:ext cx="3600400" cy="476658"/>
            </a:xfrm>
            <a:prstGeom prst="rect">
              <a:avLst/>
            </a:prstGeom>
            <a:solidFill>
              <a:srgbClr val="FF99CC"/>
            </a:solidFill>
            <a:ln w="28575">
              <a:solidFill>
                <a:srgbClr val="FF0000"/>
              </a:solidFill>
              <a:miter lim="800000"/>
              <a:headEnd/>
              <a:tailEnd/>
            </a:ln>
            <a:effectLst/>
          </p:spPr>
          <p:txBody>
            <a:bodyPr>
              <a:spAutoFit/>
            </a:bodyPr>
            <a:lstStyle/>
            <a:p>
              <a:pPr algn="ctr">
                <a:defRPr/>
              </a:pPr>
              <a:r>
                <a:rPr lang="ja-JP" altLang="en-US" sz="1400" b="1" dirty="0">
                  <a:solidFill>
                    <a:srgbClr val="000000"/>
                  </a:solidFill>
                  <a:latin typeface="ＭＳ Ｐゴシック"/>
                  <a:ea typeface="ＭＳ Ｐゴシック"/>
                </a:rPr>
                <a:t>指定相談支援事業者</a:t>
              </a:r>
              <a:endParaRPr lang="en-US" altLang="ja-JP" sz="1400" b="1" dirty="0">
                <a:solidFill>
                  <a:srgbClr val="000000"/>
                </a:solidFill>
                <a:latin typeface="ＭＳ Ｐゴシック"/>
                <a:ea typeface="ＭＳ Ｐゴシック"/>
              </a:endParaRPr>
            </a:p>
            <a:p>
              <a:pPr>
                <a:defRPr/>
              </a:pPr>
              <a:r>
                <a:rPr lang="en-US" altLang="ja-JP" sz="1100" dirty="0">
                  <a:solidFill>
                    <a:srgbClr val="000000"/>
                  </a:solidFill>
                  <a:latin typeface="ＭＳ Ｐゴシック"/>
                  <a:ea typeface="ＭＳ Ｐゴシック"/>
                </a:rPr>
                <a:t>※</a:t>
              </a:r>
              <a:r>
                <a:rPr lang="ja-JP" altLang="en-US" sz="1100" dirty="0">
                  <a:solidFill>
                    <a:srgbClr val="000000"/>
                  </a:solidFill>
                  <a:latin typeface="ＭＳ Ｐゴシック"/>
                  <a:ea typeface="ＭＳ Ｐゴシック"/>
                </a:rPr>
                <a:t>事業者指定は</a:t>
              </a:r>
              <a:r>
                <a:rPr lang="ja-JP" altLang="en-US" sz="1100" dirty="0">
                  <a:solidFill>
                    <a:srgbClr val="FF0000"/>
                  </a:solidFill>
                  <a:latin typeface="ＭＳ Ｐゴシック"/>
                  <a:ea typeface="ＭＳ Ｐゴシック"/>
                </a:rPr>
                <a:t>都道府県知事</a:t>
              </a:r>
              <a:r>
                <a:rPr lang="ja-JP" altLang="en-US" sz="1100" dirty="0">
                  <a:solidFill>
                    <a:srgbClr val="000000"/>
                  </a:solidFill>
                  <a:latin typeface="ＭＳ Ｐゴシック"/>
                  <a:ea typeface="ＭＳ Ｐゴシック"/>
                </a:rPr>
                <a:t>が行う。</a:t>
              </a:r>
              <a:endParaRPr lang="en-US" altLang="ja-JP" sz="1100" dirty="0">
                <a:solidFill>
                  <a:srgbClr val="000000"/>
                </a:solidFill>
                <a:latin typeface="ＭＳ Ｐゴシック"/>
                <a:ea typeface="ＭＳ Ｐゴシック"/>
              </a:endParaRPr>
            </a:p>
          </p:txBody>
        </p:sp>
      </p:grpSp>
      <p:sp>
        <p:nvSpPr>
          <p:cNvPr id="34834" name="AutoShape 12"/>
          <p:cNvSpPr>
            <a:spLocks noChangeArrowheads="1"/>
          </p:cNvSpPr>
          <p:nvPr/>
        </p:nvSpPr>
        <p:spPr bwMode="auto">
          <a:xfrm>
            <a:off x="4824414" y="5588988"/>
            <a:ext cx="792162" cy="504825"/>
          </a:xfrm>
          <a:prstGeom prst="rightArrow">
            <a:avLst>
              <a:gd name="adj1" fmla="val 50000"/>
              <a:gd name="adj2" fmla="val 24940"/>
            </a:avLst>
          </a:prstGeom>
          <a:solidFill>
            <a:schemeClr val="bg1"/>
          </a:solidFill>
          <a:ln w="9525">
            <a:solidFill>
              <a:schemeClr val="tx1"/>
            </a:solidFill>
            <a:miter lim="800000"/>
            <a:headEnd/>
            <a:tailEnd/>
          </a:ln>
        </p:spPr>
        <p:txBody>
          <a:bodyPr wrap="none" lIns="91430" tIns="45714" rIns="91430" bIns="45714" anchor="ctr"/>
          <a:lstStyle/>
          <a:p>
            <a:pPr algn="ctr">
              <a:spcBef>
                <a:spcPct val="50000"/>
              </a:spcBef>
            </a:pPr>
            <a:endParaRPr lang="ja-JP" altLang="en-US" sz="1600" dirty="0">
              <a:solidFill>
                <a:srgbClr val="000000"/>
              </a:solidFill>
            </a:endParaRPr>
          </a:p>
        </p:txBody>
      </p:sp>
      <p:sp>
        <p:nvSpPr>
          <p:cNvPr id="34835" name="AutoShape 12"/>
          <p:cNvSpPr>
            <a:spLocks noChangeArrowheads="1"/>
          </p:cNvSpPr>
          <p:nvPr/>
        </p:nvSpPr>
        <p:spPr bwMode="auto">
          <a:xfrm>
            <a:off x="4824414" y="1268713"/>
            <a:ext cx="792162" cy="503237"/>
          </a:xfrm>
          <a:prstGeom prst="rightArrow">
            <a:avLst>
              <a:gd name="adj1" fmla="val 50000"/>
              <a:gd name="adj2" fmla="val 25019"/>
            </a:avLst>
          </a:prstGeom>
          <a:solidFill>
            <a:schemeClr val="bg1"/>
          </a:solidFill>
          <a:ln w="9525">
            <a:solidFill>
              <a:schemeClr val="tx1"/>
            </a:solidFill>
            <a:miter lim="800000"/>
            <a:headEnd/>
            <a:tailEnd/>
          </a:ln>
        </p:spPr>
        <p:txBody>
          <a:bodyPr wrap="none" lIns="91430" tIns="45714" rIns="91430" bIns="45714" anchor="ctr"/>
          <a:lstStyle/>
          <a:p>
            <a:pPr algn="ctr">
              <a:spcBef>
                <a:spcPct val="50000"/>
              </a:spcBef>
            </a:pPr>
            <a:endParaRPr lang="ja-JP" altLang="en-US" sz="1600" dirty="0">
              <a:solidFill>
                <a:srgbClr val="000000"/>
              </a:solidFill>
            </a:endParaRPr>
          </a:p>
        </p:txBody>
      </p:sp>
      <p:sp>
        <p:nvSpPr>
          <p:cNvPr id="34836" name="AutoShape 8"/>
          <p:cNvSpPr>
            <a:spLocks/>
          </p:cNvSpPr>
          <p:nvPr/>
        </p:nvSpPr>
        <p:spPr bwMode="auto">
          <a:xfrm>
            <a:off x="4608518" y="5161806"/>
            <a:ext cx="144463" cy="1363662"/>
          </a:xfrm>
          <a:prstGeom prst="rightBrace">
            <a:avLst>
              <a:gd name="adj1" fmla="val 144566"/>
              <a:gd name="adj2" fmla="val 50000"/>
            </a:avLst>
          </a:prstGeom>
          <a:noFill/>
          <a:ln w="9525">
            <a:solidFill>
              <a:schemeClr val="tx1"/>
            </a:solidFill>
            <a:round/>
            <a:headEnd/>
            <a:tailEnd/>
          </a:ln>
        </p:spPr>
        <p:txBody>
          <a:bodyPr wrap="none" lIns="91430" tIns="45714" rIns="91430" bIns="45714" anchor="ctr"/>
          <a:lstStyle/>
          <a:p>
            <a:pPr algn="ctr">
              <a:spcBef>
                <a:spcPct val="50000"/>
              </a:spcBef>
            </a:pPr>
            <a:endParaRPr lang="ja-JP" altLang="en-US" sz="1600" dirty="0">
              <a:solidFill>
                <a:srgbClr val="000000"/>
              </a:solidFill>
            </a:endParaRPr>
          </a:p>
        </p:txBody>
      </p:sp>
      <p:cxnSp>
        <p:nvCxnSpPr>
          <p:cNvPr id="34837" name="直線コネクタ 39"/>
          <p:cNvCxnSpPr>
            <a:cxnSpLocks noChangeShapeType="1"/>
          </p:cNvCxnSpPr>
          <p:nvPr/>
        </p:nvCxnSpPr>
        <p:spPr bwMode="auto">
          <a:xfrm>
            <a:off x="10" y="2564801"/>
            <a:ext cx="9906000" cy="1587"/>
          </a:xfrm>
          <a:prstGeom prst="line">
            <a:avLst/>
          </a:prstGeom>
          <a:noFill/>
          <a:ln w="19050" algn="ctr">
            <a:solidFill>
              <a:schemeClr val="tx1"/>
            </a:solidFill>
            <a:prstDash val="sysDash"/>
            <a:round/>
            <a:headEnd/>
            <a:tailEnd/>
          </a:ln>
        </p:spPr>
      </p:cxnSp>
      <p:cxnSp>
        <p:nvCxnSpPr>
          <p:cNvPr id="34838" name="直線コネクタ 41"/>
          <p:cNvCxnSpPr>
            <a:cxnSpLocks noChangeShapeType="1"/>
          </p:cNvCxnSpPr>
          <p:nvPr/>
        </p:nvCxnSpPr>
        <p:spPr bwMode="auto">
          <a:xfrm>
            <a:off x="-15865" y="4509342"/>
            <a:ext cx="9906000" cy="1588"/>
          </a:xfrm>
          <a:prstGeom prst="line">
            <a:avLst/>
          </a:prstGeom>
          <a:noFill/>
          <a:ln w="19050" algn="ctr">
            <a:solidFill>
              <a:schemeClr val="tx1"/>
            </a:solidFill>
            <a:prstDash val="sysDash"/>
            <a:round/>
            <a:headEnd/>
            <a:tailEnd/>
          </a:ln>
        </p:spPr>
      </p:cxnSp>
      <p:sp>
        <p:nvSpPr>
          <p:cNvPr id="34839" name="Rectangle 12"/>
          <p:cNvSpPr>
            <a:spLocks noChangeArrowheads="1"/>
          </p:cNvSpPr>
          <p:nvPr/>
        </p:nvSpPr>
        <p:spPr bwMode="auto">
          <a:xfrm>
            <a:off x="57188" y="2709187"/>
            <a:ext cx="358775" cy="1674813"/>
          </a:xfrm>
          <a:prstGeom prst="rect">
            <a:avLst/>
          </a:prstGeom>
          <a:solidFill>
            <a:schemeClr val="bg1"/>
          </a:solidFill>
          <a:ln w="38100" cmpd="dbl">
            <a:solidFill>
              <a:schemeClr val="tx1"/>
            </a:solidFill>
            <a:miter lim="800000"/>
            <a:headEnd/>
            <a:tailEnd/>
          </a:ln>
        </p:spPr>
        <p:txBody>
          <a:bodyPr vert="eaVert" wrap="none" lIns="91430" tIns="45714" rIns="91430" bIns="45714" anchor="ctr"/>
          <a:lstStyle/>
          <a:p>
            <a:pPr algn="ctr"/>
            <a:r>
              <a:rPr lang="ja-JP" altLang="en-US" sz="1400" dirty="0">
                <a:solidFill>
                  <a:srgbClr val="000000"/>
                </a:solidFill>
                <a:latin typeface="Times New Roman" pitchFamily="18" charset="0"/>
                <a:ea typeface="ＭＳ ゴシック" pitchFamily="49" charset="-128"/>
              </a:rPr>
              <a:t>サービス等利用計画</a:t>
            </a:r>
          </a:p>
        </p:txBody>
      </p:sp>
      <p:sp>
        <p:nvSpPr>
          <p:cNvPr id="34840" name="Rectangle 12"/>
          <p:cNvSpPr>
            <a:spLocks noChangeArrowheads="1"/>
          </p:cNvSpPr>
          <p:nvPr/>
        </p:nvSpPr>
        <p:spPr bwMode="auto">
          <a:xfrm>
            <a:off x="57188" y="4607768"/>
            <a:ext cx="358775" cy="2133600"/>
          </a:xfrm>
          <a:prstGeom prst="rect">
            <a:avLst/>
          </a:prstGeom>
          <a:solidFill>
            <a:schemeClr val="bg1"/>
          </a:solidFill>
          <a:ln w="38100" cmpd="dbl">
            <a:solidFill>
              <a:schemeClr val="tx1"/>
            </a:solidFill>
            <a:miter lim="800000"/>
            <a:headEnd/>
            <a:tailEnd/>
          </a:ln>
        </p:spPr>
        <p:txBody>
          <a:bodyPr vert="eaVert" wrap="none" lIns="91430" tIns="45714" rIns="91430" bIns="45714" anchor="ctr"/>
          <a:lstStyle/>
          <a:p>
            <a:pPr algn="ctr"/>
            <a:r>
              <a:rPr lang="ja-JP" altLang="en-US" sz="1200" dirty="0">
                <a:solidFill>
                  <a:srgbClr val="000000"/>
                </a:solidFill>
                <a:latin typeface="Times New Roman" pitchFamily="18" charset="0"/>
                <a:ea typeface="ＭＳ ゴシック" pitchFamily="49" charset="-128"/>
              </a:rPr>
              <a:t>地域移行支援・地域定着支援</a:t>
            </a:r>
            <a:endParaRPr lang="en-US" altLang="ja-JP" sz="1200" dirty="0">
              <a:solidFill>
                <a:srgbClr val="000000"/>
              </a:solidFill>
              <a:latin typeface="Times New Roman" pitchFamily="18" charset="0"/>
              <a:ea typeface="ＭＳ ゴシック" pitchFamily="49" charset="-128"/>
            </a:endParaRPr>
          </a:p>
        </p:txBody>
      </p:sp>
      <p:sp>
        <p:nvSpPr>
          <p:cNvPr id="34841" name="Rectangle 12"/>
          <p:cNvSpPr>
            <a:spLocks noChangeArrowheads="1"/>
          </p:cNvSpPr>
          <p:nvPr/>
        </p:nvSpPr>
        <p:spPr bwMode="auto">
          <a:xfrm>
            <a:off x="57188" y="209501"/>
            <a:ext cx="358775" cy="2211387"/>
          </a:xfrm>
          <a:prstGeom prst="rect">
            <a:avLst/>
          </a:prstGeom>
          <a:solidFill>
            <a:schemeClr val="bg1"/>
          </a:solidFill>
          <a:ln w="38100" cmpd="dbl">
            <a:solidFill>
              <a:schemeClr val="tx1"/>
            </a:solidFill>
            <a:miter lim="800000"/>
            <a:headEnd/>
            <a:tailEnd/>
          </a:ln>
        </p:spPr>
        <p:txBody>
          <a:bodyPr vert="eaVert" wrap="none" lIns="91430" tIns="45714" rIns="91430" bIns="45714" anchor="ctr"/>
          <a:lstStyle/>
          <a:p>
            <a:pPr algn="ctr"/>
            <a:r>
              <a:rPr lang="ja-JP" altLang="en-US" sz="1400" dirty="0">
                <a:solidFill>
                  <a:srgbClr val="000000"/>
                </a:solidFill>
                <a:latin typeface="Times New Roman" pitchFamily="18" charset="0"/>
                <a:ea typeface="ＭＳ ゴシック" pitchFamily="49" charset="-128"/>
              </a:rPr>
              <a:t>市町村による相談支援事業</a:t>
            </a:r>
          </a:p>
        </p:txBody>
      </p:sp>
      <p:sp>
        <p:nvSpPr>
          <p:cNvPr id="33" name="正方形/長方形 32"/>
          <p:cNvSpPr/>
          <p:nvPr/>
        </p:nvSpPr>
        <p:spPr>
          <a:xfrm>
            <a:off x="488523" y="1987979"/>
            <a:ext cx="9417496" cy="288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en-US" altLang="ja-JP" sz="1200" dirty="0">
                <a:solidFill>
                  <a:prstClr val="black"/>
                </a:solidFill>
              </a:rPr>
              <a:t>※</a:t>
            </a:r>
            <a:r>
              <a:rPr lang="ja-JP" altLang="en-US" sz="1200" dirty="0">
                <a:solidFill>
                  <a:prstClr val="black"/>
                </a:solidFill>
              </a:rPr>
              <a:t>　市町村が現行制度において担っている地域生活支援事業の相談支援事業（交付税措置）に係る役割は、これまでと変更がないことに留意。</a:t>
            </a:r>
          </a:p>
        </p:txBody>
      </p:sp>
      <p:sp>
        <p:nvSpPr>
          <p:cNvPr id="34" name="正方形/長方形 33"/>
          <p:cNvSpPr/>
          <p:nvPr/>
        </p:nvSpPr>
        <p:spPr>
          <a:xfrm>
            <a:off x="488523" y="2204864"/>
            <a:ext cx="9417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en-US" altLang="ja-JP" sz="1200" dirty="0">
                <a:solidFill>
                  <a:prstClr val="black"/>
                </a:solidFill>
              </a:rPr>
              <a:t>※</a:t>
            </a:r>
            <a:r>
              <a:rPr lang="ja-JP" altLang="en-US" sz="1200" dirty="0">
                <a:solidFill>
                  <a:prstClr val="black"/>
                </a:solidFill>
              </a:rPr>
              <a:t>　</a:t>
            </a:r>
            <a:r>
              <a:rPr lang="ja-JP" altLang="en-US" sz="1200" dirty="0" smtClean="0">
                <a:solidFill>
                  <a:prstClr val="black"/>
                </a:solidFill>
              </a:rPr>
              <a:t>基幹相談支援センターにおける専門的職員の配置等の取組に係る事業費については、市町村地域生活支援事業における国庫補助対象。</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a:xfrm>
            <a:off x="7769242" y="6303362"/>
            <a:ext cx="2063750" cy="314325"/>
          </a:xfrm>
        </p:spPr>
        <p:txBody>
          <a:bodyPr/>
          <a:lstStyle/>
          <a:p>
            <a:pPr>
              <a:defRPr/>
            </a:pPr>
            <a:fld id="{9A5DBC96-1DB8-4B93-B21F-95C4ECA2D59D}" type="slidenum">
              <a:rPr lang="en-US" altLang="ja-JP" smtClean="0">
                <a:solidFill>
                  <a:srgbClr val="000000"/>
                </a:solidFill>
              </a:rPr>
              <a:pPr>
                <a:defRPr/>
              </a:pPr>
              <a:t>123</a:t>
            </a:fld>
            <a:endParaRPr lang="en-US" altLang="ja-JP" dirty="0">
              <a:solidFill>
                <a:srgbClr val="000000"/>
              </a:solidFill>
            </a:endParaRPr>
          </a:p>
        </p:txBody>
      </p:sp>
    </p:spTree>
    <p:extLst>
      <p:ext uri="{BB962C8B-B14F-4D97-AF65-F5344CB8AC3E}">
        <p14:creationId xmlns:p14="http://schemas.microsoft.com/office/powerpoint/2010/main" val="6716200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672" y="116632"/>
            <a:ext cx="9517057" cy="922114"/>
          </a:xfrm>
        </p:spPr>
        <p:txBody>
          <a:bodyPr>
            <a:noAutofit/>
          </a:bodyPr>
          <a:lstStyle/>
          <a:p>
            <a:r>
              <a:rPr lang="ja-JP" altLang="en-US" sz="2800" dirty="0" smtClean="0"/>
              <a:t>全ての利用者について計画相談支援等が行われることを原則とした趣旨</a:t>
            </a:r>
            <a:endParaRPr kumimoji="1" lang="ja-JP" altLang="en-US" sz="2800" dirty="0"/>
          </a:p>
        </p:txBody>
      </p:sp>
      <p:sp>
        <p:nvSpPr>
          <p:cNvPr id="3" name="コンテンツ プレースホルダー 2"/>
          <p:cNvSpPr>
            <a:spLocks noGrp="1"/>
          </p:cNvSpPr>
          <p:nvPr>
            <p:ph idx="1"/>
          </p:nvPr>
        </p:nvSpPr>
        <p:spPr>
          <a:xfrm>
            <a:off x="148264" y="1052736"/>
            <a:ext cx="9641276" cy="1080120"/>
          </a:xfrm>
          <a:solidFill>
            <a:srgbClr val="CCFFCC"/>
          </a:solidFill>
          <a:ln>
            <a:solidFill>
              <a:schemeClr val="tx1"/>
            </a:solidFill>
          </a:ln>
        </p:spPr>
        <p:txBody>
          <a:bodyPr>
            <a:noAutofit/>
          </a:bodyPr>
          <a:lstStyle/>
          <a:p>
            <a:pPr marL="0" indent="0">
              <a:buNone/>
            </a:pPr>
            <a:r>
              <a:rPr lang="en-US" altLang="ja-JP" sz="1800" b="1" dirty="0" smtClean="0">
                <a:latin typeface="HG丸ｺﾞｼｯｸM-PRO" panose="020F0600000000000000" pitchFamily="50" charset="-128"/>
                <a:ea typeface="HG丸ｺﾞｼｯｸM-PRO" panose="020F0600000000000000" pitchFamily="50" charset="-128"/>
              </a:rPr>
              <a:t>【</a:t>
            </a:r>
            <a:r>
              <a:rPr lang="ja-JP" altLang="en-US" sz="1800" b="1" dirty="0" smtClean="0">
                <a:latin typeface="HG丸ｺﾞｼｯｸM-PRO" panose="020F0600000000000000" pitchFamily="50" charset="-128"/>
                <a:ea typeface="HG丸ｺﾞｼｯｸM-PRO" panose="020F0600000000000000" pitchFamily="50" charset="-128"/>
              </a:rPr>
              <a:t>経過</a:t>
            </a:r>
            <a:r>
              <a:rPr lang="en-US" altLang="ja-JP" sz="1800" b="1" dirty="0" smtClean="0">
                <a:latin typeface="HG丸ｺﾞｼｯｸM-PRO" panose="020F0600000000000000" pitchFamily="50" charset="-128"/>
                <a:ea typeface="HG丸ｺﾞｼｯｸM-PRO" panose="020F0600000000000000" pitchFamily="50" charset="-128"/>
              </a:rPr>
              <a:t>】</a:t>
            </a:r>
          </a:p>
          <a:p>
            <a:pPr marL="0" indent="0">
              <a:buNone/>
            </a:pPr>
            <a:r>
              <a:rPr lang="ja-JP" altLang="en-US" sz="1400" dirty="0"/>
              <a:t>　</a:t>
            </a:r>
            <a:r>
              <a:rPr lang="ja-JP" altLang="en-US" sz="1400" dirty="0" smtClean="0"/>
              <a:t>これまで、障害者ケアマネジメントの必要性や相談支援の体制等に重要性に関しては、「障害者ケアガイドライン」報告書（平成</a:t>
            </a:r>
            <a:r>
              <a:rPr lang="en-US" altLang="ja-JP" sz="1400" dirty="0" smtClean="0"/>
              <a:t>14</a:t>
            </a:r>
            <a:r>
              <a:rPr lang="ja-JP" altLang="en-US" sz="1400" dirty="0" smtClean="0"/>
              <a:t>年</a:t>
            </a:r>
            <a:r>
              <a:rPr lang="en-US" altLang="ja-JP" sz="1400" dirty="0" smtClean="0"/>
              <a:t>3</a:t>
            </a:r>
            <a:r>
              <a:rPr lang="ja-JP" altLang="en-US" sz="1400" dirty="0" smtClean="0"/>
              <a:t>月</a:t>
            </a:r>
            <a:r>
              <a:rPr lang="en-US" altLang="ja-JP" sz="1400" dirty="0" smtClean="0"/>
              <a:t>31</a:t>
            </a:r>
            <a:r>
              <a:rPr lang="ja-JP" altLang="en-US" sz="1400" dirty="0" smtClean="0"/>
              <a:t>日）（障害者ケアマネジメント体制整備検討委員会）により提言され、その後、＊</a:t>
            </a:r>
            <a:r>
              <a:rPr lang="ja-JP" altLang="en-US" sz="1400" u="sng" dirty="0" smtClean="0"/>
              <a:t>社会保障審議会障害者部会報告書（平成</a:t>
            </a:r>
            <a:r>
              <a:rPr lang="en-US" altLang="ja-JP" sz="1400" u="sng" dirty="0" smtClean="0"/>
              <a:t>20</a:t>
            </a:r>
            <a:r>
              <a:rPr lang="ja-JP" altLang="en-US" sz="1400" u="sng" dirty="0" smtClean="0"/>
              <a:t>年</a:t>
            </a:r>
            <a:r>
              <a:rPr lang="en-US" altLang="ja-JP" sz="1400" u="sng" dirty="0" smtClean="0"/>
              <a:t>12</a:t>
            </a:r>
            <a:r>
              <a:rPr lang="ja-JP" altLang="en-US" sz="1400" u="sng" dirty="0" smtClean="0"/>
              <a:t>月</a:t>
            </a:r>
            <a:r>
              <a:rPr lang="en-US" altLang="ja-JP" sz="1400" u="sng" dirty="0" smtClean="0"/>
              <a:t>26</a:t>
            </a:r>
            <a:r>
              <a:rPr lang="ja-JP" altLang="en-US" sz="1400" u="sng" dirty="0" smtClean="0"/>
              <a:t>日）</a:t>
            </a:r>
            <a:r>
              <a:rPr lang="ja-JP" altLang="en-US" sz="1400" dirty="0" smtClean="0"/>
              <a:t>においても大きく取り上げられてきた。</a:t>
            </a:r>
            <a:endParaRPr lang="en-US" altLang="ja-JP" sz="1400" dirty="0" smtClean="0"/>
          </a:p>
          <a:p>
            <a:endParaRPr lang="en-US" altLang="ja-JP" sz="1400" dirty="0" smtClean="0"/>
          </a:p>
          <a:p>
            <a:pPr marL="0" indent="0">
              <a:buNone/>
            </a:pPr>
            <a:endParaRPr lang="ja-JP" altLang="en-US" sz="1600" dirty="0" smtClean="0"/>
          </a:p>
          <a:p>
            <a:pPr marL="0" indent="0">
              <a:buNone/>
            </a:pPr>
            <a:endParaRPr kumimoji="1" lang="ja-JP" altLang="en-US" sz="1600" dirty="0"/>
          </a:p>
        </p:txBody>
      </p:sp>
      <p:sp>
        <p:nvSpPr>
          <p:cNvPr id="5" name="正方形/長方形 4"/>
          <p:cNvSpPr/>
          <p:nvPr/>
        </p:nvSpPr>
        <p:spPr>
          <a:xfrm>
            <a:off x="148315" y="5289884"/>
            <a:ext cx="9581797" cy="1424100"/>
          </a:xfrm>
          <a:prstGeom prst="rect">
            <a:avLst/>
          </a:prstGeom>
          <a:gradFill>
            <a:gsLst>
              <a:gs pos="0">
                <a:srgbClr val="FFCCFF"/>
              </a:gs>
              <a:gs pos="50000">
                <a:srgbClr val="FFCCFF"/>
              </a:gs>
              <a:gs pos="100000">
                <a:schemeClr val="accent1">
                  <a:tint val="23500"/>
                  <a:satMod val="160000"/>
                </a:schemeClr>
              </a:gs>
            </a:gsLst>
            <a:lin ang="5400000" scaled="0"/>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目指すもの</a:t>
            </a: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p>
          <a:p>
            <a:pPr fontAlgn="auto">
              <a:spcBef>
                <a:spcPts val="0"/>
              </a:spcBef>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○各市区町村（わがまち）に住んでいる障害福祉サービス等を利用するすべてのひとに対して、時には近くで深く寄り添い、時には遠くから見守る</a:t>
            </a:r>
            <a:r>
              <a:rPr lang="ja-JP" altLang="en-US" sz="1800" b="1" dirty="0">
                <a:solidFill>
                  <a:prstClr val="black"/>
                </a:solidFill>
                <a:latin typeface="HG丸ｺﾞｼｯｸM-PRO" panose="020F0600000000000000" pitchFamily="50" charset="-128"/>
                <a:ea typeface="HG丸ｺﾞｼｯｸM-PRO" panose="020F0600000000000000" pitchFamily="50" charset="-128"/>
              </a:rPr>
              <a:t>こと</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のできる「相談支援専門員」という専門職が身近にいる体制を整えること。</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○そして、誰もが住み慣れた地域で安心して生活できるまちづくりを目指すこと。</a:t>
            </a:r>
            <a:endParaRPr lang="ja-JP" altLang="en-US" sz="1800" b="1"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148262" y="2110209"/>
            <a:ext cx="9651338" cy="2952328"/>
            <a:chOff x="119200" y="2348880"/>
            <a:chExt cx="8862393" cy="2952328"/>
          </a:xfrm>
        </p:grpSpPr>
        <p:sp>
          <p:nvSpPr>
            <p:cNvPr id="9" name="角丸四角形 8"/>
            <p:cNvSpPr/>
            <p:nvPr/>
          </p:nvSpPr>
          <p:spPr>
            <a:xfrm>
              <a:off x="119200" y="2348880"/>
              <a:ext cx="8862393" cy="2952328"/>
            </a:xfrm>
            <a:prstGeom prst="roundRect">
              <a:avLst>
                <a:gd name="adj" fmla="val 371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pP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趣旨</a:t>
              </a: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dirty="0" smtClean="0">
                  <a:solidFill>
                    <a:prstClr val="black"/>
                  </a:solidFill>
                </a:rPr>
                <a:t>記載事項を整理すると、次のとおりである　　　　　　　　　</a:t>
              </a:r>
              <a:r>
                <a:rPr lang="en-US" altLang="ja-JP" sz="1400" dirty="0" smtClean="0">
                  <a:solidFill>
                    <a:prstClr val="black"/>
                  </a:solidFill>
                </a:rPr>
                <a:t>H26.2.27</a:t>
              </a:r>
              <a:r>
                <a:rPr lang="ja-JP" altLang="en-US" sz="1400" dirty="0" smtClean="0">
                  <a:solidFill>
                    <a:prstClr val="black"/>
                  </a:solidFill>
                </a:rPr>
                <a:t>事務連絡（抜粋）</a:t>
              </a:r>
              <a:endParaRPr lang="ja-JP" altLang="en-US" sz="1800" dirty="0">
                <a:solidFill>
                  <a:prstClr val="black"/>
                </a:solidFill>
              </a:endParaRPr>
            </a:p>
          </p:txBody>
        </p:sp>
        <p:sp>
          <p:nvSpPr>
            <p:cNvPr id="6" name="角丸四角形 5"/>
            <p:cNvSpPr/>
            <p:nvPr/>
          </p:nvSpPr>
          <p:spPr>
            <a:xfrm>
              <a:off x="296213" y="2753599"/>
              <a:ext cx="8625619" cy="860067"/>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（１） 障害児者の自立した生活を支えるためには、その抱える課題の解決や適切なサービス利用に向けたきめ細かく継続的な支援が必要であり、そのためには定期的なケアマネジメントを行う体制が求められること</a:t>
              </a:r>
            </a:p>
          </p:txBody>
        </p:sp>
        <p:sp>
          <p:nvSpPr>
            <p:cNvPr id="7" name="角丸四角形 6"/>
            <p:cNvSpPr/>
            <p:nvPr/>
          </p:nvSpPr>
          <p:spPr>
            <a:xfrm>
              <a:off x="296212" y="3613666"/>
              <a:ext cx="8607963" cy="782796"/>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（２） 障害児者にとって、専門的な知見を持った担当者からのアドバイスを活用してサービスを幅広く組み合わせて利用することが、選択肢の拡大につながること</a:t>
              </a:r>
            </a:p>
          </p:txBody>
        </p:sp>
        <p:sp>
          <p:nvSpPr>
            <p:cNvPr id="8" name="角丸四角形 7"/>
            <p:cNvSpPr/>
            <p:nvPr/>
          </p:nvSpPr>
          <p:spPr>
            <a:xfrm>
              <a:off x="296212" y="4401108"/>
              <a:ext cx="8636752" cy="792088"/>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（３） 可能な限り中立的な者が、専門的な観点から一貫してケアマネジメントを行うことにより、市区町村の支給決定の裏付け又は個別のサービス・支援の内容の評価を第三者的な観点から行うことが可能となること</a:t>
              </a:r>
            </a:p>
          </p:txBody>
        </p:sp>
      </p:grpSp>
      <p:sp>
        <p:nvSpPr>
          <p:cNvPr id="10" name="下矢印 9"/>
          <p:cNvSpPr/>
          <p:nvPr/>
        </p:nvSpPr>
        <p:spPr>
          <a:xfrm>
            <a:off x="4172913" y="5062732"/>
            <a:ext cx="1638182" cy="454695"/>
          </a:xfrm>
          <a:prstGeom prst="downArrow">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2" name="正方形/長方形 11"/>
          <p:cNvSpPr/>
          <p:nvPr/>
        </p:nvSpPr>
        <p:spPr>
          <a:xfrm>
            <a:off x="5825869" y="4929984"/>
            <a:ext cx="3904194" cy="26539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dirty="0" smtClean="0">
                <a:solidFill>
                  <a:prstClr val="black"/>
                </a:solidFill>
              </a:rPr>
              <a:t>サービス等利用計画はツール</a:t>
            </a:r>
            <a:endParaRPr lang="ja-JP" altLang="en-US" sz="1800" dirty="0">
              <a:solidFill>
                <a:prstClr val="black"/>
              </a:solidFill>
            </a:endParaRPr>
          </a:p>
        </p:txBody>
      </p:sp>
      <p:sp>
        <p:nvSpPr>
          <p:cNvPr id="4" name="スライド番号プレースホルダー 3"/>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124</a:t>
            </a:fld>
            <a:endParaRPr lang="en-US" altLang="ja-JP" dirty="0">
              <a:solidFill>
                <a:srgbClr val="000000"/>
              </a:solidFill>
            </a:endParaRPr>
          </a:p>
        </p:txBody>
      </p:sp>
    </p:spTree>
    <p:extLst>
      <p:ext uri="{BB962C8B-B14F-4D97-AF65-F5344CB8AC3E}">
        <p14:creationId xmlns:p14="http://schemas.microsoft.com/office/powerpoint/2010/main" val="336217810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529" y="980744"/>
            <a:ext cx="9505057" cy="5824671"/>
          </a:xfrm>
          <a:prstGeom prst="rect">
            <a:avLst/>
          </a:prstGeom>
          <a:solidFill>
            <a:schemeClr val="accent5">
              <a:lumMod val="20000"/>
              <a:lumOff val="80000"/>
              <a:alpha val="34000"/>
            </a:schemeClr>
          </a:solidFill>
          <a:ln w="19050">
            <a:solidFill>
              <a:schemeClr val="tx1"/>
            </a:solidFill>
          </a:ln>
        </p:spPr>
        <p:txBody>
          <a:bodyPr wrap="square">
            <a:spAutoFit/>
          </a:bodyPr>
          <a:lstStyle/>
          <a:p>
            <a:pPr fontAlgn="auto">
              <a:lnSpc>
                <a:spcPct val="150000"/>
              </a:lnSpc>
              <a:spcBef>
                <a:spcPts val="0"/>
              </a:spcBef>
              <a:spcAft>
                <a:spcPts val="0"/>
              </a:spcAft>
            </a:pPr>
            <a:r>
              <a:rPr lang="ja-JP" altLang="en-US" sz="2000" b="1" u="sng" dirty="0" smtClean="0">
                <a:solidFill>
                  <a:prstClr val="black"/>
                </a:solidFill>
                <a:latin typeface="ＭＳ Ｐゴシック"/>
                <a:ea typeface="ＭＳ Ｐゴシック"/>
              </a:rPr>
              <a:t>＜市区町村の役割＞　支給</a:t>
            </a:r>
            <a:r>
              <a:rPr lang="ja-JP" altLang="en-US" sz="2000" b="1" u="sng" dirty="0">
                <a:solidFill>
                  <a:prstClr val="black"/>
                </a:solidFill>
                <a:latin typeface="ＭＳ Ｐゴシック"/>
                <a:ea typeface="ＭＳ Ｐゴシック"/>
              </a:rPr>
              <a:t>決定を行う</a:t>
            </a:r>
            <a:r>
              <a:rPr lang="ja-JP" altLang="en-US" sz="2000" b="1" u="sng" dirty="0" smtClean="0">
                <a:solidFill>
                  <a:prstClr val="black"/>
                </a:solidFill>
                <a:latin typeface="ＭＳ Ｐゴシック"/>
                <a:ea typeface="ＭＳ Ｐゴシック"/>
              </a:rPr>
              <a:t>立場、体制</a:t>
            </a:r>
            <a:r>
              <a:rPr lang="ja-JP" altLang="en-US" sz="2000" b="1" u="sng" dirty="0">
                <a:solidFill>
                  <a:prstClr val="black"/>
                </a:solidFill>
                <a:latin typeface="ＭＳ Ｐゴシック"/>
                <a:ea typeface="ＭＳ Ｐゴシック"/>
              </a:rPr>
              <a:t>整備に関して一義的な</a:t>
            </a:r>
            <a:r>
              <a:rPr lang="ja-JP" altLang="en-US" sz="2000" b="1" u="sng" dirty="0" smtClean="0">
                <a:solidFill>
                  <a:prstClr val="black"/>
                </a:solidFill>
                <a:latin typeface="ＭＳ Ｐゴシック"/>
                <a:ea typeface="ＭＳ Ｐゴシック"/>
              </a:rPr>
              <a:t>責任</a:t>
            </a:r>
            <a:endParaRPr lang="en-US" altLang="ja-JP" sz="2000" b="1" u="sng" dirty="0">
              <a:solidFill>
                <a:prstClr val="black"/>
              </a:solidFill>
              <a:latin typeface="ＭＳ Ｐゴシック"/>
              <a:ea typeface="ＭＳ Ｐゴシック"/>
            </a:endParaRPr>
          </a:p>
          <a:p>
            <a:pPr marL="177800" indent="-177800" fontAlgn="auto">
              <a:lnSpc>
                <a:spcPts val="2500"/>
              </a:lnSpc>
              <a:spcBef>
                <a:spcPts val="0"/>
              </a:spcBef>
              <a:spcAft>
                <a:spcPts val="0"/>
              </a:spcAft>
            </a:pPr>
            <a:r>
              <a:rPr lang="ja-JP" altLang="en-US" sz="1600" dirty="0" smtClean="0">
                <a:solidFill>
                  <a:prstClr val="black"/>
                </a:solidFill>
                <a:latin typeface="ＭＳ Ｐゴシック"/>
                <a:ea typeface="ＭＳ Ｐゴシック"/>
              </a:rPr>
              <a:t>　・　障害福祉計画の策定に当たってサービス利用者数等について見込み（＊従来からの業務）→それに応じてサービス等利用計画の作成やモニタリング等の件数を見込む（障害児通所支援の利用者数についても合わせて考慮）</a:t>
            </a:r>
          </a:p>
          <a:p>
            <a:pPr fontAlgn="auto">
              <a:lnSpc>
                <a:spcPts val="2500"/>
              </a:lnSpc>
              <a:spcBef>
                <a:spcPts val="0"/>
              </a:spcBef>
              <a:spcAft>
                <a:spcPts val="0"/>
              </a:spcAft>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　管内又は近隣の事業所に対して特定相談支援事業所等の開設の働きかけ</a:t>
            </a:r>
            <a:endParaRPr lang="en-US" altLang="ja-JP" sz="1600" dirty="0" smtClean="0">
              <a:solidFill>
                <a:prstClr val="black"/>
              </a:solidFill>
              <a:latin typeface="ＭＳ Ｐゴシック"/>
              <a:ea typeface="ＭＳ Ｐゴシック"/>
            </a:endParaRPr>
          </a:p>
          <a:p>
            <a:pPr marL="177800" indent="-177800" fontAlgn="auto">
              <a:lnSpc>
                <a:spcPts val="2500"/>
              </a:lnSpc>
              <a:spcBef>
                <a:spcPts val="0"/>
              </a:spcBef>
              <a:spcAft>
                <a:spcPts val="0"/>
              </a:spcAft>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　事業所側</a:t>
            </a:r>
            <a:r>
              <a:rPr lang="ja-JP" altLang="en-US" sz="1600" dirty="0">
                <a:solidFill>
                  <a:prstClr val="black"/>
                </a:solidFill>
                <a:latin typeface="ＭＳ Ｐゴシック"/>
                <a:ea typeface="ＭＳ Ｐゴシック"/>
              </a:rPr>
              <a:t>として将来的な業務計画等を立てることができる</a:t>
            </a:r>
            <a:r>
              <a:rPr lang="ja-JP" altLang="en-US" sz="1600" dirty="0" smtClean="0">
                <a:solidFill>
                  <a:prstClr val="black"/>
                </a:solidFill>
                <a:latin typeface="ＭＳ Ｐゴシック"/>
                <a:ea typeface="ＭＳ Ｐゴシック"/>
              </a:rPr>
              <a:t>環境づくり（例：半年後・１年後にどの程度の件数が見込まれるのか等の情報を事業所側に提供）</a:t>
            </a:r>
            <a:endParaRPr lang="en-US" altLang="ja-JP" sz="1600" dirty="0" smtClean="0">
              <a:solidFill>
                <a:prstClr val="black"/>
              </a:solidFill>
              <a:latin typeface="ＭＳ Ｐゴシック"/>
              <a:ea typeface="ＭＳ Ｐゴシック"/>
            </a:endParaRPr>
          </a:p>
          <a:p>
            <a:pPr marL="177800" indent="-177800" fontAlgn="auto">
              <a:lnSpc>
                <a:spcPts val="2500"/>
              </a:lnSpc>
              <a:spcBef>
                <a:spcPts val="0"/>
              </a:spcBef>
              <a:spcAft>
                <a:spcPts val="0"/>
              </a:spcAft>
            </a:pPr>
            <a:r>
              <a:rPr lang="ja-JP" altLang="en-US" sz="1600" dirty="0" smtClean="0">
                <a:solidFill>
                  <a:prstClr val="black"/>
                </a:solidFill>
                <a:latin typeface="ＭＳ Ｐゴシック"/>
                <a:ea typeface="ＭＳ Ｐゴシック"/>
              </a:rPr>
              <a:t>　・　基幹相談支援センターの設置等を通じて、研修の実施による人材育成や特定相談支援事業所等からの困難事例等に関する相談、当該事例等について地域の関係機関へのフィードバック等の体制を作ることが望まれる</a:t>
            </a:r>
            <a:endParaRPr lang="en-US" altLang="ja-JP" sz="1600" dirty="0" smtClean="0">
              <a:solidFill>
                <a:prstClr val="black"/>
              </a:solidFill>
              <a:latin typeface="ＭＳ Ｐゴシック"/>
              <a:ea typeface="ＭＳ Ｐゴシック"/>
            </a:endParaRPr>
          </a:p>
          <a:p>
            <a:pPr marL="177800" indent="-177800" fontAlgn="auto">
              <a:lnSpc>
                <a:spcPts val="2500"/>
              </a:lnSpc>
              <a:spcBef>
                <a:spcPts val="0"/>
              </a:spcBef>
              <a:spcAft>
                <a:spcPts val="0"/>
              </a:spcAft>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　協議会を活用し、障害福祉サービス事業者とのサービス等利用計画の作成の必要性の共有、計画的なサービス等利用計画等の対象者の選定等の取組</a:t>
            </a:r>
          </a:p>
          <a:p>
            <a:pPr fontAlgn="auto">
              <a:lnSpc>
                <a:spcPct val="150000"/>
              </a:lnSpc>
              <a:spcBef>
                <a:spcPts val="0"/>
              </a:spcBef>
              <a:spcAft>
                <a:spcPts val="0"/>
              </a:spcAft>
            </a:pPr>
            <a:r>
              <a:rPr lang="ja-JP" altLang="en-US" sz="2000" b="1" u="sng" dirty="0" smtClean="0">
                <a:solidFill>
                  <a:prstClr val="black"/>
                </a:solidFill>
                <a:latin typeface="ＭＳ Ｐゴシック"/>
                <a:ea typeface="ＭＳ Ｐゴシック"/>
              </a:rPr>
              <a:t>＜都道府県の役割＞　管内市区町村の支援、特に相談支援専門員の養成確保</a:t>
            </a:r>
            <a:endParaRPr lang="en-US" altLang="ja-JP" sz="2000" b="1" u="sng" dirty="0" smtClean="0">
              <a:solidFill>
                <a:prstClr val="black"/>
              </a:solidFill>
              <a:latin typeface="ＭＳ Ｐゴシック"/>
              <a:ea typeface="ＭＳ Ｐゴシック"/>
            </a:endParaRPr>
          </a:p>
          <a:p>
            <a:pPr marL="177800" indent="-177800" fontAlgn="auto">
              <a:lnSpc>
                <a:spcPts val="2500"/>
              </a:lnSpc>
              <a:spcBef>
                <a:spcPts val="0"/>
              </a:spcBef>
              <a:spcAft>
                <a:spcPts val="0"/>
              </a:spcAft>
            </a:pPr>
            <a:r>
              <a:rPr lang="ja-JP" altLang="en-US" sz="2000" dirty="0" smtClean="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　管内市区町村における計画相談支援等の進捗の見込みを集約→当該都道府県内における相談支援専門員の必要数の見極め→その確保のために十分な規模の養成研修の実施</a:t>
            </a:r>
            <a:endParaRPr lang="en-US" altLang="ja-JP" sz="1600" dirty="0" smtClean="0">
              <a:solidFill>
                <a:prstClr val="black"/>
              </a:solidFill>
              <a:latin typeface="ＭＳ Ｐゴシック"/>
              <a:ea typeface="ＭＳ Ｐゴシック"/>
            </a:endParaRPr>
          </a:p>
          <a:p>
            <a:pPr marL="177800" indent="-177800" fontAlgn="auto">
              <a:lnSpc>
                <a:spcPts val="2500"/>
              </a:lnSpc>
              <a:spcBef>
                <a:spcPts val="0"/>
              </a:spcBef>
              <a:spcAft>
                <a:spcPts val="0"/>
              </a:spcAft>
            </a:pPr>
            <a:r>
              <a:rPr lang="ja-JP" altLang="en-US" sz="1600" dirty="0" smtClean="0">
                <a:solidFill>
                  <a:prstClr val="black"/>
                </a:solidFill>
                <a:latin typeface="ＭＳ Ｐゴシック"/>
                <a:ea typeface="ＭＳ Ｐゴシック"/>
              </a:rPr>
              <a:t>　・　計画相談支援等の進捗率を定期的に把握して市区町村に還元、進捗率の低い市区町村の課題の把握や適切な支援</a:t>
            </a:r>
            <a:endParaRPr lang="en-US" altLang="ja-JP" sz="1600" dirty="0" smtClean="0">
              <a:solidFill>
                <a:prstClr val="black"/>
              </a:solidFill>
              <a:latin typeface="ＭＳ Ｐゴシック"/>
              <a:ea typeface="ＭＳ Ｐゴシック"/>
            </a:endParaRPr>
          </a:p>
        </p:txBody>
      </p:sp>
      <p:sp>
        <p:nvSpPr>
          <p:cNvPr id="3" name="正方形/長方形 2"/>
          <p:cNvSpPr/>
          <p:nvPr/>
        </p:nvSpPr>
        <p:spPr>
          <a:xfrm>
            <a:off x="344593" y="210727"/>
            <a:ext cx="9001001" cy="400110"/>
          </a:xfrm>
          <a:prstGeom prst="rect">
            <a:avLst/>
          </a:prstGeom>
          <a:solidFill>
            <a:schemeClr val="tx2">
              <a:lumMod val="20000"/>
              <a:lumOff val="80000"/>
            </a:schemeClr>
          </a:solidFill>
          <a:ln w="19050">
            <a:solidFill>
              <a:schemeClr val="tx1"/>
            </a:solidFill>
          </a:ln>
        </p:spPr>
        <p:txBody>
          <a:bodyPr wrap="square">
            <a:spAutoFit/>
          </a:bodyPr>
          <a:lstStyle/>
          <a:p>
            <a:pPr algn="ctr" fontAlgn="auto">
              <a:spcBef>
                <a:spcPts val="0"/>
              </a:spcBef>
              <a:spcAft>
                <a:spcPts val="0"/>
              </a:spcAft>
            </a:pPr>
            <a:r>
              <a:rPr lang="ja-JP" altLang="ja-JP" sz="2000" dirty="0">
                <a:solidFill>
                  <a:prstClr val="black"/>
                </a:solidFill>
                <a:latin typeface="Calibri"/>
                <a:ea typeface="ＭＳ Ｐゴシック"/>
              </a:rPr>
              <a:t>計画相談</a:t>
            </a:r>
            <a:r>
              <a:rPr lang="ja-JP" altLang="en-US" sz="2000" dirty="0">
                <a:solidFill>
                  <a:prstClr val="black"/>
                </a:solidFill>
                <a:latin typeface="Calibri"/>
                <a:ea typeface="ＭＳ Ｐゴシック"/>
              </a:rPr>
              <a:t>支援</a:t>
            </a:r>
            <a:r>
              <a:rPr lang="ja-JP" altLang="en-US" sz="2000" dirty="0" smtClean="0">
                <a:solidFill>
                  <a:prstClr val="black"/>
                </a:solidFill>
                <a:latin typeface="Calibri"/>
                <a:ea typeface="ＭＳ Ｐゴシック"/>
              </a:rPr>
              <a:t>等を進める上での市区町村・都道府県・国の役割分担</a:t>
            </a:r>
            <a:endParaRPr lang="ja-JP" altLang="ja-JP" sz="2000" dirty="0">
              <a:solidFill>
                <a:prstClr val="black"/>
              </a:solidFill>
              <a:latin typeface="Calibri"/>
              <a:ea typeface="ＭＳ Ｐゴシック"/>
            </a:endParaRPr>
          </a:p>
        </p:txBody>
      </p:sp>
      <p:sp>
        <p:nvSpPr>
          <p:cNvPr id="7" name="正方形/長方形 6"/>
          <p:cNvSpPr/>
          <p:nvPr/>
        </p:nvSpPr>
        <p:spPr>
          <a:xfrm>
            <a:off x="796223" y="757713"/>
            <a:ext cx="9861145" cy="246221"/>
          </a:xfrm>
          <a:prstGeom prst="rect">
            <a:avLst/>
          </a:prstGeom>
        </p:spPr>
        <p:txBody>
          <a:bodyPr wrap="square">
            <a:spAutoFit/>
          </a:bodyPr>
          <a:lstStyle/>
          <a:p>
            <a:pPr fontAlgn="auto">
              <a:spcBef>
                <a:spcPts val="0"/>
              </a:spcBef>
              <a:spcAft>
                <a:spcPts val="0"/>
              </a:spcAft>
            </a:pPr>
            <a:r>
              <a:rPr lang="ja-JP" altLang="en-US" sz="1000" dirty="0" smtClean="0">
                <a:solidFill>
                  <a:prstClr val="black"/>
                </a:solidFill>
                <a:latin typeface="Calibri"/>
                <a:ea typeface="ＭＳ Ｐゴシック"/>
              </a:rPr>
              <a:t>　　　＊　「計画相談支援・障害児相談支援の体制整備を進めるに当たっての基本的考え方等について」（平成</a:t>
            </a:r>
            <a:r>
              <a:rPr lang="en-US" altLang="ja-JP" sz="1000" dirty="0" smtClean="0">
                <a:solidFill>
                  <a:prstClr val="black"/>
                </a:solidFill>
                <a:latin typeface="Calibri"/>
                <a:ea typeface="ＭＳ Ｐゴシック"/>
              </a:rPr>
              <a:t>26</a:t>
            </a:r>
            <a:r>
              <a:rPr lang="ja-JP" altLang="en-US" sz="1000" dirty="0" smtClean="0">
                <a:solidFill>
                  <a:prstClr val="black"/>
                </a:solidFill>
                <a:latin typeface="Calibri"/>
                <a:ea typeface="ＭＳ Ｐゴシック"/>
              </a:rPr>
              <a:t>年２月</a:t>
            </a:r>
            <a:r>
              <a:rPr lang="en-US" altLang="ja-JP" sz="1000" dirty="0">
                <a:solidFill>
                  <a:prstClr val="black"/>
                </a:solidFill>
                <a:latin typeface="Calibri"/>
                <a:ea typeface="ＭＳ Ｐゴシック"/>
              </a:rPr>
              <a:t>27</a:t>
            </a:r>
            <a:r>
              <a:rPr lang="ja-JP" altLang="en-US" sz="1000" dirty="0" smtClean="0">
                <a:solidFill>
                  <a:prstClr val="black"/>
                </a:solidFill>
                <a:latin typeface="Calibri"/>
                <a:ea typeface="ＭＳ Ｐゴシック"/>
              </a:rPr>
              <a:t>日付地域生活支援推進室事務連絡）より抜粋</a:t>
            </a:r>
            <a:endParaRPr lang="ja-JP" altLang="en-US" sz="1000" dirty="0">
              <a:solidFill>
                <a:prstClr val="black"/>
              </a:solidFill>
              <a:latin typeface="Calibri"/>
              <a:ea typeface="ＭＳ Ｐゴシック"/>
            </a:endParaRPr>
          </a:p>
        </p:txBody>
      </p:sp>
      <p:sp>
        <p:nvSpPr>
          <p:cNvPr id="2" name="スライド番号プレースホルダー 1"/>
          <p:cNvSpPr>
            <a:spLocks noGrp="1"/>
          </p:cNvSpPr>
          <p:nvPr>
            <p:ph type="sldNum" sz="quarter" idx="12"/>
          </p:nvPr>
        </p:nvSpPr>
        <p:spPr>
          <a:xfrm>
            <a:off x="7569836" y="6491108"/>
            <a:ext cx="2063750" cy="314325"/>
          </a:xfrm>
        </p:spPr>
        <p:txBody>
          <a:bodyPr/>
          <a:lstStyle/>
          <a:p>
            <a:pPr>
              <a:defRPr/>
            </a:pPr>
            <a:fld id="{67E148A3-2F01-468B-97F2-DB9D07A916CF}" type="slidenum">
              <a:rPr lang="en-US" altLang="ja-JP" smtClean="0">
                <a:solidFill>
                  <a:srgbClr val="000000"/>
                </a:solidFill>
              </a:rPr>
              <a:pPr>
                <a:defRPr/>
              </a:pPr>
              <a:t>125</a:t>
            </a:fld>
            <a:endParaRPr lang="en-US" altLang="ja-JP" dirty="0">
              <a:solidFill>
                <a:srgbClr val="000000"/>
              </a:solidFill>
            </a:endParaRPr>
          </a:p>
        </p:txBody>
      </p:sp>
    </p:spTree>
    <p:extLst>
      <p:ext uri="{BB962C8B-B14F-4D97-AF65-F5344CB8AC3E}">
        <p14:creationId xmlns:p14="http://schemas.microsoft.com/office/powerpoint/2010/main" val="2123377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599" y="2348923"/>
            <a:ext cx="9738283" cy="4154984"/>
          </a:xfrm>
          <a:prstGeom prst="rect">
            <a:avLst/>
          </a:prstGeom>
          <a:solidFill>
            <a:schemeClr val="accent5">
              <a:lumMod val="20000"/>
              <a:lumOff val="80000"/>
              <a:alpha val="34000"/>
            </a:schemeClr>
          </a:solidFill>
          <a:ln w="19050">
            <a:solidFill>
              <a:schemeClr val="tx2"/>
            </a:solidFill>
          </a:ln>
        </p:spPr>
        <p:txBody>
          <a:bodyPr wrap="square">
            <a:spAutoFit/>
          </a:bodyPr>
          <a:lstStyle/>
          <a:p>
            <a:pPr fontAlgn="auto">
              <a:spcBef>
                <a:spcPts val="0"/>
              </a:spcBef>
              <a:spcAft>
                <a:spcPts val="0"/>
              </a:spcAft>
            </a:pPr>
            <a:r>
              <a:rPr lang="ja-JP" altLang="en-US" sz="2000" b="1" dirty="0" smtClean="0">
                <a:solidFill>
                  <a:prstClr val="black"/>
                </a:solidFill>
                <a:latin typeface="Calibri"/>
                <a:ea typeface="ＭＳ Ｐゴシック"/>
              </a:rPr>
              <a:t>＜留意事項（ポイント）＞</a:t>
            </a:r>
            <a:endParaRPr lang="en-US" altLang="ja-JP" sz="2000" b="1" dirty="0" smtClean="0">
              <a:solidFill>
                <a:prstClr val="black"/>
              </a:solidFill>
              <a:latin typeface="Calibri"/>
              <a:ea typeface="ＭＳ Ｐゴシック"/>
            </a:endParaRPr>
          </a:p>
          <a:p>
            <a:pPr fontAlgn="auto">
              <a:spcBef>
                <a:spcPts val="0"/>
              </a:spcBef>
              <a:spcAft>
                <a:spcPts val="0"/>
              </a:spcAft>
            </a:pPr>
            <a:r>
              <a:rPr lang="ja-JP" altLang="en-US" sz="2000" dirty="0">
                <a:solidFill>
                  <a:prstClr val="black"/>
                </a:solidFill>
                <a:latin typeface="Calibri"/>
                <a:ea typeface="ＭＳ Ｐゴシック"/>
              </a:rPr>
              <a:t>　○</a:t>
            </a:r>
            <a:r>
              <a:rPr lang="ja-JP" altLang="en-US" sz="2000" dirty="0" smtClean="0">
                <a:solidFill>
                  <a:prstClr val="black"/>
                </a:solidFill>
                <a:latin typeface="Calibri"/>
                <a:ea typeface="ＭＳ Ｐゴシック"/>
              </a:rPr>
              <a:t> 「セルフプラン」を・・・</a:t>
            </a:r>
            <a:endParaRPr lang="en-US" altLang="ja-JP" sz="2000" dirty="0" smtClean="0">
              <a:solidFill>
                <a:prstClr val="black"/>
              </a:solidFill>
              <a:latin typeface="Calibri"/>
              <a:ea typeface="ＭＳ Ｐゴシック"/>
            </a:endParaRPr>
          </a:p>
          <a:p>
            <a:pPr fontAlgn="auto">
              <a:spcBef>
                <a:spcPts val="0"/>
              </a:spcBef>
              <a:spcAft>
                <a:spcPts val="0"/>
              </a:spcAft>
            </a:pPr>
            <a:r>
              <a:rPr lang="ja-JP" altLang="en-US" sz="2000" dirty="0">
                <a:solidFill>
                  <a:prstClr val="black"/>
                </a:solidFill>
                <a:latin typeface="Calibri"/>
                <a:ea typeface="ＭＳ Ｐゴシック"/>
              </a:rPr>
              <a:t>　</a:t>
            </a:r>
            <a:r>
              <a:rPr lang="ja-JP" altLang="en-US" sz="2000" dirty="0" smtClean="0">
                <a:solidFill>
                  <a:prstClr val="black"/>
                </a:solidFill>
                <a:latin typeface="Calibri"/>
                <a:ea typeface="ＭＳ Ｐゴシック"/>
              </a:rPr>
              <a:t>　</a:t>
            </a:r>
            <a:r>
              <a:rPr lang="ja-JP" altLang="en-US" sz="1800" dirty="0" smtClean="0">
                <a:solidFill>
                  <a:prstClr val="black"/>
                </a:solidFill>
                <a:latin typeface="Calibri"/>
                <a:ea typeface="ＭＳ Ｐゴシック"/>
              </a:rPr>
              <a:t>①　</a:t>
            </a:r>
            <a:r>
              <a:rPr lang="ja-JP" altLang="en-US" sz="1800" u="sng" dirty="0" smtClean="0">
                <a:solidFill>
                  <a:prstClr val="black"/>
                </a:solidFill>
                <a:latin typeface="Calibri"/>
                <a:ea typeface="ＭＳ Ｐゴシック"/>
              </a:rPr>
              <a:t>「申請者が希望する場合」</a:t>
            </a:r>
            <a:r>
              <a:rPr lang="ja-JP" altLang="en-US" sz="1800" dirty="0" smtClean="0">
                <a:solidFill>
                  <a:prstClr val="black"/>
                </a:solidFill>
                <a:latin typeface="Calibri"/>
                <a:ea typeface="ＭＳ Ｐゴシック"/>
              </a:rPr>
              <a:t>：申請者の自由な意思決定が担保されていることが前提</a:t>
            </a:r>
            <a:endParaRPr lang="en-US" altLang="ja-JP" sz="1800" dirty="0" smtClean="0">
              <a:solidFill>
                <a:prstClr val="black"/>
              </a:solidFill>
              <a:latin typeface="Calibri"/>
              <a:ea typeface="ＭＳ Ｐゴシック"/>
            </a:endParaRPr>
          </a:p>
          <a:p>
            <a:pPr marL="450850" indent="-450850" fontAlgn="auto">
              <a:spcBef>
                <a:spcPts val="0"/>
              </a:spcBef>
              <a:spcAft>
                <a:spcPts val="0"/>
              </a:spcAft>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②　</a:t>
            </a:r>
            <a:r>
              <a:rPr lang="ja-JP" altLang="en-US" sz="1800" u="sng" dirty="0" smtClean="0">
                <a:solidFill>
                  <a:prstClr val="black"/>
                </a:solidFill>
                <a:latin typeface="Calibri"/>
                <a:ea typeface="ＭＳ Ｐゴシック"/>
              </a:rPr>
              <a:t>「身近な地域に指定特定相談支援事業者等がない場合」</a:t>
            </a:r>
            <a:r>
              <a:rPr lang="ja-JP" altLang="en-US" sz="1800" dirty="0" smtClean="0">
                <a:solidFill>
                  <a:prstClr val="black"/>
                </a:solidFill>
                <a:latin typeface="Calibri"/>
                <a:ea typeface="ＭＳ Ｐゴシック"/>
              </a:rPr>
              <a:t>：市区町村（都道府県）が必要な事業者の誘致に向けた努力を行ってもなお体制が確保されない場合が前提</a:t>
            </a:r>
          </a:p>
          <a:p>
            <a:pPr marL="450850" indent="-450850" fontAlgn="auto">
              <a:spcBef>
                <a:spcPts val="0"/>
              </a:spcBef>
              <a:spcAft>
                <a:spcPts val="0"/>
              </a:spcAft>
            </a:pPr>
            <a:r>
              <a:rPr lang="ja-JP" altLang="en-US" sz="1800" dirty="0" smtClean="0">
                <a:solidFill>
                  <a:prstClr val="black"/>
                </a:solidFill>
                <a:latin typeface="Calibri"/>
                <a:ea typeface="ＭＳ Ｐゴシック"/>
              </a:rPr>
              <a:t>　　→　各市区町村は、平成</a:t>
            </a:r>
            <a:r>
              <a:rPr lang="en-US" altLang="ja-JP" sz="1800" dirty="0" smtClean="0">
                <a:solidFill>
                  <a:prstClr val="black"/>
                </a:solidFill>
                <a:latin typeface="Calibri"/>
                <a:ea typeface="ＭＳ Ｐゴシック"/>
              </a:rPr>
              <a:t>27</a:t>
            </a:r>
            <a:r>
              <a:rPr lang="ja-JP" altLang="en-US" sz="1800" dirty="0" smtClean="0">
                <a:solidFill>
                  <a:prstClr val="black"/>
                </a:solidFill>
                <a:latin typeface="Calibri"/>
                <a:ea typeface="ＭＳ Ｐゴシック"/>
              </a:rPr>
              <a:t>年度に向けた体制整備を各市区町村・都道府県が進めている中で、体制整備に向けた努力をしないまま安易に申請者を「セルフプラン」に誘導することは厳に慎むべき。</a:t>
            </a:r>
          </a:p>
          <a:p>
            <a:pPr fontAlgn="auto">
              <a:spcBef>
                <a:spcPts val="0"/>
              </a:spcBef>
              <a:spcAft>
                <a:spcPts val="0"/>
              </a:spcAft>
            </a:pPr>
            <a:r>
              <a:rPr lang="ja-JP" altLang="en-US" sz="2000" dirty="0" smtClean="0">
                <a:solidFill>
                  <a:prstClr val="black"/>
                </a:solidFill>
                <a:latin typeface="Calibri"/>
                <a:ea typeface="ＭＳ Ｐゴシック"/>
              </a:rPr>
              <a:t>　○上記（②）の場合には、市区町村は・・・</a:t>
            </a:r>
            <a:endParaRPr lang="en-US" altLang="ja-JP" sz="2000" dirty="0" smtClean="0">
              <a:solidFill>
                <a:prstClr val="black"/>
              </a:solidFill>
              <a:latin typeface="Calibri"/>
              <a:ea typeface="ＭＳ Ｐゴシック"/>
            </a:endParaRPr>
          </a:p>
          <a:p>
            <a:pPr fontAlgn="auto">
              <a:spcBef>
                <a:spcPts val="0"/>
              </a:spcBef>
              <a:spcAft>
                <a:spcPts val="0"/>
              </a:spcAft>
            </a:pPr>
            <a:r>
              <a:rPr lang="ja-JP" altLang="en-US" sz="2000" dirty="0">
                <a:solidFill>
                  <a:prstClr val="black"/>
                </a:solidFill>
                <a:latin typeface="Calibri"/>
                <a:ea typeface="ＭＳ Ｐゴシック"/>
              </a:rPr>
              <a:t>　</a:t>
            </a:r>
            <a:r>
              <a:rPr lang="ja-JP" altLang="en-US" sz="2000" dirty="0" smtClean="0">
                <a:solidFill>
                  <a:prstClr val="black"/>
                </a:solidFill>
                <a:latin typeface="Calibri"/>
                <a:ea typeface="ＭＳ Ｐゴシック"/>
              </a:rPr>
              <a:t>　</a:t>
            </a:r>
            <a:r>
              <a:rPr lang="ja-JP" altLang="en-US" sz="1800" dirty="0" smtClean="0">
                <a:solidFill>
                  <a:prstClr val="black"/>
                </a:solidFill>
                <a:latin typeface="Calibri"/>
                <a:ea typeface="ＭＳ Ｐゴシック"/>
              </a:rPr>
              <a:t>・　日頃</a:t>
            </a:r>
            <a:r>
              <a:rPr lang="ja-JP" altLang="en-US" sz="1800" dirty="0">
                <a:solidFill>
                  <a:prstClr val="black"/>
                </a:solidFill>
                <a:latin typeface="Calibri"/>
                <a:ea typeface="ＭＳ Ｐゴシック"/>
              </a:rPr>
              <a:t>から、</a:t>
            </a:r>
            <a:r>
              <a:rPr lang="ja-JP" altLang="en-US" sz="1800" dirty="0" smtClean="0">
                <a:solidFill>
                  <a:prstClr val="black"/>
                </a:solidFill>
                <a:latin typeface="Calibri"/>
                <a:ea typeface="ＭＳ Ｐゴシック"/>
              </a:rPr>
              <a:t>相談支援事業者等の充足に向けた支援を図るべき。</a:t>
            </a:r>
            <a:endParaRPr lang="en-US" altLang="ja-JP" sz="1800" dirty="0" smtClean="0">
              <a:solidFill>
                <a:prstClr val="black"/>
              </a:solidFill>
              <a:latin typeface="Calibri"/>
              <a:ea typeface="ＭＳ Ｐゴシック"/>
            </a:endParaRPr>
          </a:p>
          <a:p>
            <a:pPr marL="355600" indent="-355600" fontAlgn="auto">
              <a:spcBef>
                <a:spcPts val="0"/>
              </a:spcBef>
              <a:spcAft>
                <a:spcPts val="0"/>
              </a:spcAft>
            </a:pPr>
            <a:r>
              <a:rPr lang="ja-JP" altLang="en-US" sz="18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　管内の障害福祉サービス事業所の状況に関する情報提供や記載方法に関する説明や相談等十分な支援を行うとともに、モニタリングに代わるものとして、市区町村が本人の状況を定期的に把握すべき。</a:t>
            </a:r>
          </a:p>
          <a:p>
            <a:pPr fontAlgn="auto">
              <a:spcBef>
                <a:spcPts val="0"/>
              </a:spcBef>
              <a:spcAft>
                <a:spcPts val="0"/>
              </a:spcAft>
            </a:pPr>
            <a:r>
              <a:rPr lang="ja-JP" altLang="en-US" sz="1800" dirty="0" smtClean="0">
                <a:solidFill>
                  <a:prstClr val="black"/>
                </a:solidFill>
                <a:latin typeface="Calibri"/>
                <a:ea typeface="ＭＳ Ｐゴシック"/>
              </a:rPr>
              <a:t>　　・　支給決定の更新時には、相談支援事業者等がサービス等利用計画を作成すべき。</a:t>
            </a:r>
            <a:r>
              <a:rPr lang="ja-JP" altLang="en-US" sz="2000" dirty="0">
                <a:solidFill>
                  <a:prstClr val="black"/>
                </a:solidFill>
                <a:latin typeface="Calibri"/>
                <a:ea typeface="ＭＳ Ｐゴシック"/>
              </a:rPr>
              <a:t>　</a:t>
            </a:r>
            <a:r>
              <a:rPr lang="ja-JP" altLang="en-US" sz="1800" dirty="0" smtClean="0">
                <a:solidFill>
                  <a:prstClr val="black"/>
                </a:solidFill>
                <a:latin typeface="Calibri"/>
                <a:ea typeface="ＭＳ Ｐゴシック"/>
              </a:rPr>
              <a:t>　</a:t>
            </a:r>
            <a:endParaRPr lang="ja-JP" altLang="en-US" sz="1800" dirty="0">
              <a:solidFill>
                <a:prstClr val="black"/>
              </a:solidFill>
              <a:latin typeface="Calibri"/>
              <a:ea typeface="ＭＳ Ｐゴシック"/>
            </a:endParaRPr>
          </a:p>
        </p:txBody>
      </p:sp>
      <p:sp>
        <p:nvSpPr>
          <p:cNvPr id="7" name="正方形/長方形 6"/>
          <p:cNvSpPr/>
          <p:nvPr/>
        </p:nvSpPr>
        <p:spPr>
          <a:xfrm>
            <a:off x="45030" y="159023"/>
            <a:ext cx="9731883" cy="400110"/>
          </a:xfrm>
          <a:prstGeom prst="rect">
            <a:avLst/>
          </a:prstGeom>
          <a:solidFill>
            <a:schemeClr val="tx2">
              <a:lumMod val="40000"/>
              <a:lumOff val="60000"/>
              <a:alpha val="34000"/>
            </a:schemeClr>
          </a:solidFill>
          <a:ln w="19050">
            <a:solidFill>
              <a:schemeClr val="tx1"/>
            </a:solidFill>
          </a:ln>
        </p:spPr>
        <p:txBody>
          <a:bodyPr wrap="square">
            <a:spAutoFit/>
          </a:bodyPr>
          <a:lstStyle/>
          <a:p>
            <a:pPr algn="ctr" fontAlgn="auto">
              <a:spcBef>
                <a:spcPts val="0"/>
              </a:spcBef>
              <a:spcAft>
                <a:spcPts val="0"/>
              </a:spcAft>
            </a:pPr>
            <a:r>
              <a:rPr lang="ja-JP" altLang="en-US" sz="2000" dirty="0">
                <a:solidFill>
                  <a:prstClr val="black"/>
                </a:solidFill>
                <a:latin typeface="Calibri"/>
                <a:ea typeface="ＭＳ Ｐゴシック"/>
              </a:rPr>
              <a:t>「セルフプラン」を受け付けるに当たっての留意</a:t>
            </a:r>
            <a:r>
              <a:rPr lang="ja-JP" altLang="en-US" sz="2000" dirty="0" smtClean="0">
                <a:solidFill>
                  <a:prstClr val="black"/>
                </a:solidFill>
                <a:latin typeface="Calibri"/>
                <a:ea typeface="ＭＳ Ｐゴシック"/>
              </a:rPr>
              <a:t>事項</a:t>
            </a:r>
            <a:r>
              <a:rPr lang="ja-JP" altLang="en-US" sz="2000" dirty="0">
                <a:solidFill>
                  <a:prstClr val="black"/>
                </a:solidFill>
                <a:latin typeface="Calibri"/>
                <a:ea typeface="ＭＳ Ｐゴシック"/>
              </a:rPr>
              <a:t>（</a:t>
            </a:r>
            <a:r>
              <a:rPr lang="ja-JP" altLang="en-US" sz="2000" dirty="0" smtClean="0">
                <a:solidFill>
                  <a:prstClr val="black"/>
                </a:solidFill>
                <a:latin typeface="Calibri"/>
                <a:ea typeface="ＭＳ Ｐゴシック"/>
              </a:rPr>
              <a:t>ポイント）</a:t>
            </a:r>
            <a:endParaRPr lang="ja-JP" altLang="en-US" sz="2000" dirty="0">
              <a:solidFill>
                <a:prstClr val="black"/>
              </a:solidFill>
              <a:latin typeface="Calibri"/>
              <a:ea typeface="ＭＳ Ｐゴシック"/>
            </a:endParaRPr>
          </a:p>
        </p:txBody>
      </p:sp>
      <p:sp>
        <p:nvSpPr>
          <p:cNvPr id="8" name="正方形/長方形 7"/>
          <p:cNvSpPr/>
          <p:nvPr/>
        </p:nvSpPr>
        <p:spPr>
          <a:xfrm>
            <a:off x="45005" y="588438"/>
            <a:ext cx="9861145" cy="246221"/>
          </a:xfrm>
          <a:prstGeom prst="rect">
            <a:avLst/>
          </a:prstGeom>
        </p:spPr>
        <p:txBody>
          <a:bodyPr wrap="square">
            <a:spAutoFit/>
          </a:bodyPr>
          <a:lstStyle/>
          <a:p>
            <a:pPr fontAlgn="auto">
              <a:spcBef>
                <a:spcPts val="0"/>
              </a:spcBef>
              <a:spcAft>
                <a:spcPts val="0"/>
              </a:spcAft>
            </a:pPr>
            <a:r>
              <a:rPr lang="ja-JP" altLang="en-US" sz="1000" dirty="0" smtClean="0">
                <a:solidFill>
                  <a:prstClr val="black"/>
                </a:solidFill>
                <a:latin typeface="Calibri"/>
                <a:ea typeface="ＭＳ Ｐゴシック"/>
              </a:rPr>
              <a:t>　　　＊　「計画相談支援・障害児相談支援の体制整備を進めるに当たっての基本的考え方等について」（平成</a:t>
            </a:r>
            <a:r>
              <a:rPr lang="en-US" altLang="ja-JP" sz="1000" dirty="0" smtClean="0">
                <a:solidFill>
                  <a:prstClr val="black"/>
                </a:solidFill>
                <a:latin typeface="Calibri"/>
                <a:ea typeface="ＭＳ Ｐゴシック"/>
              </a:rPr>
              <a:t>26</a:t>
            </a:r>
            <a:r>
              <a:rPr lang="ja-JP" altLang="en-US" sz="1000" dirty="0" smtClean="0">
                <a:solidFill>
                  <a:prstClr val="black"/>
                </a:solidFill>
                <a:latin typeface="Calibri"/>
                <a:ea typeface="ＭＳ Ｐゴシック"/>
              </a:rPr>
              <a:t>年２月</a:t>
            </a:r>
            <a:r>
              <a:rPr lang="en-US" altLang="ja-JP" sz="1000" dirty="0">
                <a:solidFill>
                  <a:prstClr val="black"/>
                </a:solidFill>
                <a:latin typeface="Calibri"/>
                <a:ea typeface="ＭＳ Ｐゴシック"/>
              </a:rPr>
              <a:t>27</a:t>
            </a:r>
            <a:r>
              <a:rPr lang="ja-JP" altLang="en-US" sz="1000" dirty="0" smtClean="0">
                <a:solidFill>
                  <a:prstClr val="black"/>
                </a:solidFill>
                <a:latin typeface="Calibri"/>
                <a:ea typeface="ＭＳ Ｐゴシック"/>
              </a:rPr>
              <a:t>日付地域生活支援推進室事務連絡）より抜粋</a:t>
            </a:r>
            <a:endParaRPr lang="ja-JP" altLang="en-US" sz="1000" dirty="0">
              <a:solidFill>
                <a:prstClr val="black"/>
              </a:solidFill>
              <a:latin typeface="Calibri"/>
              <a:ea typeface="ＭＳ Ｐゴシック"/>
            </a:endParaRPr>
          </a:p>
        </p:txBody>
      </p:sp>
      <p:sp>
        <p:nvSpPr>
          <p:cNvPr id="9" name="角丸四角形吹き出し 8"/>
          <p:cNvSpPr/>
          <p:nvPr/>
        </p:nvSpPr>
        <p:spPr>
          <a:xfrm>
            <a:off x="38527" y="908761"/>
            <a:ext cx="9744682" cy="1296145"/>
          </a:xfrm>
          <a:prstGeom prst="wedgeRoundRectCallout">
            <a:avLst>
              <a:gd name="adj1" fmla="val -50061"/>
              <a:gd name="adj2" fmla="val 32639"/>
              <a:gd name="adj3" fmla="val 16667"/>
            </a:avLst>
          </a:prstGeom>
          <a:solidFill>
            <a:schemeClr val="accent5">
              <a:lumMod val="20000"/>
              <a:lumOff val="80000"/>
              <a:alpha val="34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b="1" dirty="0">
                <a:solidFill>
                  <a:prstClr val="black"/>
                </a:solidFill>
              </a:rPr>
              <a:t>＜</a:t>
            </a:r>
            <a:r>
              <a:rPr lang="ja-JP" altLang="en-US" sz="2000" b="1" dirty="0" smtClean="0">
                <a:solidFill>
                  <a:prstClr val="black"/>
                </a:solidFill>
              </a:rPr>
              <a:t>基本的考え方＞</a:t>
            </a:r>
          </a:p>
          <a:p>
            <a:pPr fontAlgn="auto">
              <a:spcBef>
                <a:spcPts val="0"/>
              </a:spcBef>
              <a:spcAft>
                <a:spcPts val="0"/>
              </a:spcAft>
            </a:pPr>
            <a:r>
              <a:rPr lang="ja-JP" altLang="en-US" sz="2000" dirty="0" smtClean="0">
                <a:solidFill>
                  <a:prstClr val="black"/>
                </a:solidFill>
              </a:rPr>
              <a:t>　○　「セルフプラン」自体は、障害者本人（又は保護者）のエンパワメントの観点からは望</a:t>
            </a:r>
            <a:endParaRPr lang="en-US" altLang="ja-JP" sz="2000" dirty="0" smtClean="0">
              <a:solidFill>
                <a:prstClr val="black"/>
              </a:solidFill>
            </a:endParaRPr>
          </a:p>
          <a:p>
            <a:pPr fontAlgn="auto">
              <a:spcBef>
                <a:spcPts val="0"/>
              </a:spcBef>
              <a:spcAft>
                <a:spcPts val="0"/>
              </a:spcAft>
            </a:pPr>
            <a:r>
              <a:rPr lang="ja-JP" altLang="en-US" sz="2000" dirty="0">
                <a:solidFill>
                  <a:prstClr val="black"/>
                </a:solidFill>
              </a:rPr>
              <a:t>　</a:t>
            </a:r>
            <a:r>
              <a:rPr lang="ja-JP" altLang="en-US" sz="2000" dirty="0" smtClean="0">
                <a:solidFill>
                  <a:prstClr val="black"/>
                </a:solidFill>
              </a:rPr>
              <a:t>　</a:t>
            </a:r>
            <a:r>
              <a:rPr lang="ja-JP" altLang="en-US" sz="2000" dirty="0" err="1" smtClean="0">
                <a:solidFill>
                  <a:prstClr val="black"/>
                </a:solidFill>
              </a:rPr>
              <a:t>ま</a:t>
            </a:r>
            <a:r>
              <a:rPr lang="ja-JP" altLang="en-US" sz="2000" dirty="0" smtClean="0">
                <a:solidFill>
                  <a:prstClr val="black"/>
                </a:solidFill>
              </a:rPr>
              <a:t>しいもの。一方、</a:t>
            </a:r>
            <a:r>
              <a:rPr lang="ja-JP" altLang="en-US" sz="2000" u="sng" dirty="0" smtClean="0">
                <a:solidFill>
                  <a:prstClr val="black"/>
                </a:solidFill>
              </a:rPr>
              <a:t>市区町村が計画相談支援等の体制整備に十分に力を入れないま</a:t>
            </a:r>
            <a:endParaRPr lang="en-US" altLang="ja-JP" sz="2000" u="sng" dirty="0" smtClean="0">
              <a:solidFill>
                <a:prstClr val="black"/>
              </a:solidFill>
            </a:endParaRPr>
          </a:p>
          <a:p>
            <a:pPr fontAlgn="auto">
              <a:spcBef>
                <a:spcPts val="0"/>
              </a:spcBef>
              <a:spcAft>
                <a:spcPts val="0"/>
              </a:spcAft>
            </a:pPr>
            <a:r>
              <a:rPr lang="ja-JP" altLang="en-US" sz="2000" dirty="0">
                <a:solidFill>
                  <a:prstClr val="black"/>
                </a:solidFill>
              </a:rPr>
              <a:t>　</a:t>
            </a:r>
            <a:r>
              <a:rPr lang="ja-JP" altLang="en-US" sz="2000" dirty="0" smtClean="0">
                <a:solidFill>
                  <a:prstClr val="black"/>
                </a:solidFill>
              </a:rPr>
              <a:t>　</a:t>
            </a:r>
            <a:r>
              <a:rPr lang="ja-JP" altLang="en-US" sz="2000" u="sng" dirty="0" err="1" smtClean="0">
                <a:solidFill>
                  <a:prstClr val="black"/>
                </a:solidFill>
              </a:rPr>
              <a:t>ま</a:t>
            </a:r>
            <a:r>
              <a:rPr lang="ja-JP" altLang="en-US" sz="2000" u="sng" dirty="0" smtClean="0">
                <a:solidFill>
                  <a:prstClr val="black"/>
                </a:solidFill>
              </a:rPr>
              <a:t>安易に「セルフプラン」の提出を誘導</a:t>
            </a:r>
            <a:r>
              <a:rPr lang="ja-JP" altLang="en-US" sz="2000" u="sng" dirty="0">
                <a:solidFill>
                  <a:prstClr val="black"/>
                </a:solidFill>
              </a:rPr>
              <a:t>していると</a:t>
            </a:r>
            <a:r>
              <a:rPr lang="ja-JP" altLang="en-US" sz="2000" u="sng" dirty="0" smtClean="0">
                <a:solidFill>
                  <a:prstClr val="black"/>
                </a:solidFill>
              </a:rPr>
              <a:t>の指摘もある</a:t>
            </a:r>
            <a:r>
              <a:rPr lang="ja-JP" altLang="en-US" sz="2000" dirty="0" smtClean="0">
                <a:solidFill>
                  <a:prstClr val="black"/>
                </a:solidFill>
              </a:rPr>
              <a:t>。一定の原則が必要。</a:t>
            </a:r>
            <a:endParaRPr lang="ja-JP" altLang="ja-JP" sz="20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126</a:t>
            </a:fld>
            <a:endParaRPr lang="en-US" altLang="ja-JP" dirty="0">
              <a:solidFill>
                <a:srgbClr val="000000"/>
              </a:solidFill>
            </a:endParaRPr>
          </a:p>
        </p:txBody>
      </p:sp>
    </p:spTree>
    <p:extLst>
      <p:ext uri="{BB962C8B-B14F-4D97-AF65-F5344CB8AC3E}">
        <p14:creationId xmlns:p14="http://schemas.microsoft.com/office/powerpoint/2010/main" val="82673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6471" y="764724"/>
            <a:ext cx="9673075" cy="1384995"/>
          </a:xfrm>
          <a:prstGeom prst="rect">
            <a:avLst/>
          </a:prstGeom>
          <a:solidFill>
            <a:srgbClr val="FFFF00">
              <a:alpha val="34000"/>
            </a:srgbClr>
          </a:solidFill>
          <a:ln w="25400">
            <a:solidFill>
              <a:schemeClr val="tx1"/>
            </a:solidFill>
          </a:ln>
        </p:spPr>
        <p:txBody>
          <a:bodyPr wrap="square">
            <a:spAutoFit/>
          </a:bodyPr>
          <a:lstStyle/>
          <a:p>
            <a:pPr fontAlgn="auto">
              <a:spcBef>
                <a:spcPts val="0"/>
              </a:spcBef>
              <a:spcAft>
                <a:spcPts val="0"/>
              </a:spcAft>
            </a:pPr>
            <a:r>
              <a:rPr lang="ja-JP" altLang="en-US" sz="1400" dirty="0" smtClean="0">
                <a:solidFill>
                  <a:prstClr val="black"/>
                </a:solidFill>
                <a:latin typeface="Calibri"/>
                <a:ea typeface="ＭＳ Ｐゴシック"/>
              </a:rPr>
              <a:t>≪平成</a:t>
            </a:r>
            <a:r>
              <a:rPr lang="en-US" altLang="ja-JP" sz="1400" dirty="0" smtClean="0">
                <a:solidFill>
                  <a:prstClr val="black"/>
                </a:solidFill>
                <a:latin typeface="Calibri"/>
                <a:ea typeface="ＭＳ Ｐゴシック"/>
              </a:rPr>
              <a:t>26</a:t>
            </a:r>
            <a:r>
              <a:rPr lang="ja-JP" altLang="en-US" sz="1400" dirty="0" smtClean="0">
                <a:solidFill>
                  <a:prstClr val="black"/>
                </a:solidFill>
                <a:latin typeface="Calibri"/>
                <a:ea typeface="ＭＳ Ｐゴシック"/>
              </a:rPr>
              <a:t>年２月</a:t>
            </a:r>
            <a:r>
              <a:rPr lang="en-US" altLang="ja-JP" sz="1400" dirty="0" smtClean="0">
                <a:solidFill>
                  <a:prstClr val="black"/>
                </a:solidFill>
                <a:latin typeface="Calibri"/>
                <a:ea typeface="ＭＳ Ｐゴシック"/>
              </a:rPr>
              <a:t>27</a:t>
            </a:r>
            <a:r>
              <a:rPr lang="ja-JP" altLang="en-US" sz="1400" dirty="0" smtClean="0">
                <a:solidFill>
                  <a:prstClr val="black"/>
                </a:solidFill>
                <a:latin typeface="Calibri"/>
                <a:ea typeface="ＭＳ Ｐゴシック"/>
              </a:rPr>
              <a:t>日事務連絡の周知・徹底について≫</a:t>
            </a:r>
            <a:endParaRPr lang="en-US" altLang="ja-JP" sz="1400" dirty="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　</a:t>
            </a:r>
            <a:r>
              <a:rPr lang="ja-JP" altLang="ja-JP" sz="1400" dirty="0" smtClean="0">
                <a:solidFill>
                  <a:prstClr val="black"/>
                </a:solidFill>
                <a:latin typeface="Calibri"/>
                <a:ea typeface="ＭＳ Ｐゴシック"/>
              </a:rPr>
              <a:t>全て</a:t>
            </a:r>
            <a:r>
              <a:rPr lang="ja-JP" altLang="ja-JP" sz="1400" dirty="0">
                <a:solidFill>
                  <a:prstClr val="black"/>
                </a:solidFill>
                <a:latin typeface="Calibri"/>
                <a:ea typeface="ＭＳ Ｐゴシック"/>
              </a:rPr>
              <a:t>の利用者についてサービス等利用</a:t>
            </a:r>
            <a:r>
              <a:rPr lang="ja-JP" altLang="ja-JP" sz="1400" dirty="0" smtClean="0">
                <a:solidFill>
                  <a:prstClr val="black"/>
                </a:solidFill>
                <a:latin typeface="Calibri"/>
                <a:ea typeface="ＭＳ Ｐゴシック"/>
              </a:rPr>
              <a:t>計画</a:t>
            </a:r>
            <a:r>
              <a:rPr lang="ja-JP" altLang="en-US" sz="1400" dirty="0">
                <a:solidFill>
                  <a:prstClr val="black"/>
                </a:solidFill>
                <a:latin typeface="Calibri"/>
                <a:ea typeface="ＭＳ Ｐゴシック"/>
              </a:rPr>
              <a:t>等</a:t>
            </a:r>
            <a:r>
              <a:rPr lang="ja-JP" altLang="ja-JP" sz="1400" dirty="0" smtClean="0">
                <a:solidFill>
                  <a:prstClr val="black"/>
                </a:solidFill>
                <a:latin typeface="Calibri"/>
                <a:ea typeface="ＭＳ Ｐゴシック"/>
              </a:rPr>
              <a:t>の</a:t>
            </a:r>
            <a:r>
              <a:rPr lang="ja-JP" altLang="ja-JP" sz="1400" dirty="0">
                <a:solidFill>
                  <a:prstClr val="black"/>
                </a:solidFill>
                <a:latin typeface="Calibri"/>
                <a:ea typeface="ＭＳ Ｐゴシック"/>
              </a:rPr>
              <a:t>作成</a:t>
            </a:r>
            <a:r>
              <a:rPr lang="ja-JP" altLang="ja-JP" sz="1400" dirty="0" smtClean="0">
                <a:solidFill>
                  <a:prstClr val="black"/>
                </a:solidFill>
                <a:latin typeface="Calibri"/>
                <a:ea typeface="ＭＳ Ｐゴシック"/>
              </a:rPr>
              <a:t>等が</a:t>
            </a:r>
            <a:r>
              <a:rPr lang="ja-JP" altLang="ja-JP" sz="1400" dirty="0">
                <a:solidFill>
                  <a:prstClr val="black"/>
                </a:solidFill>
                <a:latin typeface="Calibri"/>
                <a:ea typeface="ＭＳ Ｐゴシック"/>
              </a:rPr>
              <a:t>行われることを原則とした</a:t>
            </a:r>
            <a:r>
              <a:rPr lang="ja-JP" altLang="ja-JP" sz="1400" dirty="0" smtClean="0">
                <a:solidFill>
                  <a:prstClr val="black"/>
                </a:solidFill>
                <a:latin typeface="Calibri"/>
                <a:ea typeface="ＭＳ Ｐゴシック"/>
              </a:rPr>
              <a:t>理由</a:t>
            </a:r>
            <a:r>
              <a:rPr lang="ja-JP" altLang="ja-JP" sz="1400" dirty="0">
                <a:solidFill>
                  <a:prstClr val="black"/>
                </a:solidFill>
                <a:latin typeface="Calibri"/>
                <a:ea typeface="ＭＳ Ｐゴシック"/>
              </a:rPr>
              <a:t>、体制整備のために</a:t>
            </a:r>
            <a:r>
              <a:rPr lang="ja-JP" altLang="ja-JP" sz="1400" dirty="0" smtClean="0">
                <a:solidFill>
                  <a:prstClr val="black"/>
                </a:solidFill>
                <a:latin typeface="Calibri"/>
                <a:ea typeface="ＭＳ Ｐゴシック"/>
              </a:rPr>
              <a:t>都</a:t>
            </a:r>
            <a:r>
              <a:rPr lang="en-US" altLang="ja-JP" sz="1400" dirty="0" smtClean="0">
                <a:solidFill>
                  <a:prstClr val="black"/>
                </a:solidFill>
                <a:latin typeface="Calibri"/>
                <a:ea typeface="ＭＳ Ｐゴシック"/>
              </a:rPr>
              <a:t/>
            </a:r>
            <a:br>
              <a:rPr lang="en-US" altLang="ja-JP" sz="1400" dirty="0" smtClean="0">
                <a:solidFill>
                  <a:prstClr val="black"/>
                </a:solidFill>
                <a:latin typeface="Calibri"/>
                <a:ea typeface="ＭＳ Ｐゴシック"/>
              </a:rPr>
            </a:br>
            <a:r>
              <a:rPr lang="ja-JP" altLang="en-US" sz="1400" dirty="0" smtClean="0">
                <a:solidFill>
                  <a:prstClr val="black"/>
                </a:solidFill>
                <a:latin typeface="Calibri"/>
                <a:ea typeface="ＭＳ Ｐゴシック"/>
              </a:rPr>
              <a:t>　</a:t>
            </a:r>
            <a:r>
              <a:rPr lang="ja-JP" altLang="ja-JP" sz="1400" dirty="0" smtClean="0">
                <a:solidFill>
                  <a:prstClr val="black"/>
                </a:solidFill>
                <a:latin typeface="Calibri"/>
                <a:ea typeface="ＭＳ Ｐゴシック"/>
              </a:rPr>
              <a:t>道府県</a:t>
            </a:r>
            <a:r>
              <a:rPr lang="ja-JP" altLang="ja-JP" sz="1400" dirty="0">
                <a:solidFill>
                  <a:prstClr val="black"/>
                </a:solidFill>
                <a:latin typeface="Calibri"/>
                <a:ea typeface="ＭＳ Ｐゴシック"/>
              </a:rPr>
              <a:t>・市区町村の担うべき役割、当省において進めている</a:t>
            </a:r>
            <a:r>
              <a:rPr lang="ja-JP" altLang="ja-JP" sz="1400" dirty="0" smtClean="0">
                <a:solidFill>
                  <a:prstClr val="black"/>
                </a:solidFill>
                <a:latin typeface="Calibri"/>
                <a:ea typeface="ＭＳ Ｐゴシック"/>
              </a:rPr>
              <a:t>支援</a:t>
            </a:r>
            <a:r>
              <a:rPr lang="ja-JP" altLang="ja-JP" sz="1400" dirty="0">
                <a:solidFill>
                  <a:prstClr val="black"/>
                </a:solidFill>
                <a:latin typeface="Calibri"/>
                <a:ea typeface="ＭＳ Ｐゴシック"/>
              </a:rPr>
              <a:t>策等について改めて整理するとともに、</a:t>
            </a:r>
          </a:p>
          <a:p>
            <a:pPr fontAlgn="auto">
              <a:spcBef>
                <a:spcPts val="0"/>
              </a:spcBef>
              <a:spcAft>
                <a:spcPts val="0"/>
              </a:spcAft>
            </a:pPr>
            <a:r>
              <a:rPr lang="ja-JP" altLang="ja-JP" sz="1400" dirty="0">
                <a:solidFill>
                  <a:prstClr val="black"/>
                </a:solidFill>
                <a:latin typeface="Calibri"/>
                <a:ea typeface="ＭＳ Ｐゴシック"/>
              </a:rPr>
              <a:t>（１）計画相談支援等の完全実施に向けた体制整備の加速化策として考えられる手法</a:t>
            </a:r>
          </a:p>
          <a:p>
            <a:pPr fontAlgn="auto">
              <a:spcBef>
                <a:spcPts val="0"/>
              </a:spcBef>
              <a:spcAft>
                <a:spcPts val="0"/>
              </a:spcAft>
            </a:pPr>
            <a:r>
              <a:rPr lang="ja-JP" altLang="ja-JP" sz="1400" dirty="0">
                <a:solidFill>
                  <a:prstClr val="black"/>
                </a:solidFill>
                <a:latin typeface="Calibri"/>
                <a:ea typeface="ＭＳ Ｐゴシック"/>
              </a:rPr>
              <a:t>（２）</a:t>
            </a:r>
            <a:r>
              <a:rPr lang="ja-JP" altLang="ja-JP" sz="1400" dirty="0" smtClean="0">
                <a:solidFill>
                  <a:prstClr val="black"/>
                </a:solidFill>
                <a:latin typeface="Calibri"/>
                <a:ea typeface="ＭＳ Ｐゴシック"/>
              </a:rPr>
              <a:t>特定相談支援事業所等の作成に</a:t>
            </a:r>
            <a:r>
              <a:rPr lang="ja-JP" altLang="ja-JP" sz="1400" dirty="0">
                <a:solidFill>
                  <a:prstClr val="black"/>
                </a:solidFill>
                <a:latin typeface="Calibri"/>
                <a:ea typeface="ＭＳ Ｐゴシック"/>
              </a:rPr>
              <a:t>代えて提出することが</a:t>
            </a:r>
            <a:r>
              <a:rPr lang="ja-JP" altLang="ja-JP" sz="1400" dirty="0" smtClean="0">
                <a:solidFill>
                  <a:prstClr val="black"/>
                </a:solidFill>
                <a:latin typeface="Calibri"/>
                <a:ea typeface="ＭＳ Ｐゴシック"/>
              </a:rPr>
              <a:t>できる</a:t>
            </a:r>
            <a:r>
              <a:rPr lang="ja-JP" altLang="en-US" sz="1400" dirty="0" smtClean="0">
                <a:solidFill>
                  <a:prstClr val="black"/>
                </a:solidFill>
                <a:latin typeface="Calibri"/>
                <a:ea typeface="ＭＳ Ｐゴシック"/>
              </a:rPr>
              <a:t>「</a:t>
            </a:r>
            <a:r>
              <a:rPr lang="ja-JP" altLang="ja-JP" sz="1400" dirty="0" smtClean="0">
                <a:solidFill>
                  <a:prstClr val="black"/>
                </a:solidFill>
                <a:latin typeface="Calibri"/>
                <a:ea typeface="ＭＳ Ｐゴシック"/>
              </a:rPr>
              <a:t>セルフプラン」を受け付ける</a:t>
            </a:r>
            <a:r>
              <a:rPr lang="ja-JP" altLang="ja-JP" sz="1400" dirty="0">
                <a:solidFill>
                  <a:prstClr val="black"/>
                </a:solidFill>
                <a:latin typeface="Calibri"/>
                <a:ea typeface="ＭＳ Ｐゴシック"/>
              </a:rPr>
              <a:t>に当たっての留意</a:t>
            </a:r>
            <a:r>
              <a:rPr lang="ja-JP" altLang="ja-JP" sz="1400" dirty="0" smtClean="0">
                <a:solidFill>
                  <a:prstClr val="black"/>
                </a:solidFill>
                <a:latin typeface="Calibri"/>
                <a:ea typeface="ＭＳ Ｐゴシック"/>
              </a:rPr>
              <a:t>事項</a:t>
            </a:r>
            <a:endParaRPr lang="en-US" altLang="ja-JP" sz="1400" dirty="0" smtClean="0">
              <a:solidFill>
                <a:prstClr val="black"/>
              </a:solidFill>
              <a:latin typeface="Calibri"/>
              <a:ea typeface="ＭＳ Ｐゴシック"/>
            </a:endParaRPr>
          </a:p>
          <a:p>
            <a:pPr fontAlgn="auto">
              <a:spcBef>
                <a:spcPts val="0"/>
              </a:spcBef>
              <a:spcAft>
                <a:spcPts val="0"/>
              </a:spcAft>
            </a:pPr>
            <a:r>
              <a:rPr lang="ja-JP" altLang="en-US" sz="1400" dirty="0">
                <a:solidFill>
                  <a:prstClr val="black"/>
                </a:solidFill>
                <a:latin typeface="Calibri"/>
                <a:ea typeface="ＭＳ Ｐゴシック"/>
              </a:rPr>
              <a:t>　</a:t>
            </a:r>
            <a:r>
              <a:rPr lang="ja-JP" altLang="en-US" sz="1400" dirty="0" smtClean="0">
                <a:solidFill>
                  <a:prstClr val="black"/>
                </a:solidFill>
                <a:latin typeface="Calibri"/>
                <a:ea typeface="ＭＳ Ｐゴシック"/>
              </a:rPr>
              <a:t>について、新規事業所や新たに従事した相談支援専門員に改めて周知</a:t>
            </a:r>
            <a:endParaRPr lang="en-US" altLang="ja-JP" sz="1400" dirty="0" smtClean="0">
              <a:solidFill>
                <a:prstClr val="black"/>
              </a:solidFill>
              <a:latin typeface="Calibri"/>
              <a:ea typeface="ＭＳ Ｐゴシック"/>
            </a:endParaRPr>
          </a:p>
        </p:txBody>
      </p:sp>
      <p:sp>
        <p:nvSpPr>
          <p:cNvPr id="3" name="正方形/長方形 2"/>
          <p:cNvSpPr/>
          <p:nvPr/>
        </p:nvSpPr>
        <p:spPr>
          <a:xfrm>
            <a:off x="350609" y="116631"/>
            <a:ext cx="9129839" cy="400110"/>
          </a:xfrm>
          <a:prstGeom prst="rect">
            <a:avLst/>
          </a:prstGeom>
          <a:solidFill>
            <a:srgbClr val="FFFF00">
              <a:alpha val="34000"/>
            </a:srgbClr>
          </a:solidFill>
          <a:ln w="25400">
            <a:solidFill>
              <a:schemeClr val="tx1"/>
            </a:solidFill>
          </a:ln>
        </p:spPr>
        <p:txBody>
          <a:bodyPr wrap="square">
            <a:spAutoFit/>
          </a:bodyPr>
          <a:lstStyle/>
          <a:p>
            <a:pPr algn="ctr" fontAlgn="auto">
              <a:spcBef>
                <a:spcPts val="0"/>
              </a:spcBef>
              <a:spcAft>
                <a:spcPts val="0"/>
              </a:spcAft>
            </a:pPr>
            <a:r>
              <a:rPr lang="ja-JP" altLang="en-US" sz="2000" b="1" dirty="0" smtClean="0">
                <a:solidFill>
                  <a:prstClr val="black"/>
                </a:solidFill>
                <a:latin typeface="Calibri"/>
                <a:ea typeface="ＭＳ Ｐゴシック"/>
              </a:rPr>
              <a:t>サービス等利用計画等</a:t>
            </a:r>
            <a:r>
              <a:rPr lang="ja-JP" altLang="en-US" sz="2000" b="1" dirty="0">
                <a:solidFill>
                  <a:prstClr val="black"/>
                </a:solidFill>
                <a:latin typeface="Calibri"/>
                <a:ea typeface="ＭＳ Ｐゴシック"/>
              </a:rPr>
              <a:t>の</a:t>
            </a:r>
            <a:r>
              <a:rPr lang="ja-JP" altLang="en-US" sz="2000" b="1" dirty="0" smtClean="0">
                <a:solidFill>
                  <a:prstClr val="black"/>
                </a:solidFill>
                <a:latin typeface="Calibri"/>
                <a:ea typeface="ＭＳ Ｐゴシック"/>
              </a:rPr>
              <a:t>作成の効率的な実施について</a:t>
            </a:r>
            <a:endParaRPr lang="ja-JP" altLang="ja-JP" sz="2000" b="1" dirty="0">
              <a:solidFill>
                <a:prstClr val="black"/>
              </a:solidFill>
              <a:latin typeface="Calibri"/>
              <a:ea typeface="ＭＳ Ｐゴシック"/>
            </a:endParaRPr>
          </a:p>
        </p:txBody>
      </p:sp>
      <p:sp>
        <p:nvSpPr>
          <p:cNvPr id="4" name="正方形/長方形 3"/>
          <p:cNvSpPr/>
          <p:nvPr/>
        </p:nvSpPr>
        <p:spPr>
          <a:xfrm>
            <a:off x="116471" y="2262630"/>
            <a:ext cx="9673075" cy="2246769"/>
          </a:xfrm>
          <a:prstGeom prst="rect">
            <a:avLst/>
          </a:prstGeom>
          <a:solidFill>
            <a:srgbClr val="FFFF00">
              <a:alpha val="34000"/>
            </a:srgbClr>
          </a:solidFill>
          <a:ln w="25400">
            <a:solidFill>
              <a:schemeClr val="tx1"/>
            </a:solidFill>
          </a:ln>
        </p:spPr>
        <p:txBody>
          <a:bodyPr wrap="square">
            <a:spAutoFit/>
          </a:bodyPr>
          <a:lstStyle/>
          <a:p>
            <a:pPr fontAlgn="auto">
              <a:spcBef>
                <a:spcPts val="0"/>
              </a:spcBef>
              <a:spcAft>
                <a:spcPts val="0"/>
              </a:spcAft>
            </a:pPr>
            <a:r>
              <a:rPr lang="ja-JP" altLang="en-US" sz="1400" dirty="0" smtClean="0">
                <a:solidFill>
                  <a:prstClr val="black"/>
                </a:solidFill>
                <a:latin typeface="Calibri"/>
                <a:ea typeface="ＭＳ Ｐゴシック"/>
              </a:rPr>
              <a:t>≪役割分担を踏まえた関係機関の協働について≫</a:t>
            </a: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p:txBody>
      </p:sp>
      <p:sp>
        <p:nvSpPr>
          <p:cNvPr id="6" name="正方形/長方形 5"/>
          <p:cNvSpPr/>
          <p:nvPr/>
        </p:nvSpPr>
        <p:spPr>
          <a:xfrm>
            <a:off x="116471" y="4581413"/>
            <a:ext cx="9673075" cy="2246769"/>
          </a:xfrm>
          <a:prstGeom prst="rect">
            <a:avLst/>
          </a:prstGeom>
          <a:solidFill>
            <a:srgbClr val="FFFF00">
              <a:alpha val="34000"/>
            </a:srgbClr>
          </a:solidFill>
          <a:ln w="25400">
            <a:solidFill>
              <a:schemeClr val="tx1"/>
            </a:solidFill>
          </a:ln>
        </p:spPr>
        <p:txBody>
          <a:bodyPr wrap="square">
            <a:spAutoFit/>
          </a:bodyPr>
          <a:lstStyle/>
          <a:p>
            <a:pPr fontAlgn="auto">
              <a:spcBef>
                <a:spcPts val="0"/>
              </a:spcBef>
              <a:spcAft>
                <a:spcPts val="0"/>
              </a:spcAft>
            </a:pPr>
            <a:r>
              <a:rPr lang="ja-JP" altLang="en-US" sz="1400" dirty="0" smtClean="0">
                <a:solidFill>
                  <a:prstClr val="black"/>
                </a:solidFill>
                <a:latin typeface="Calibri"/>
                <a:ea typeface="ＭＳ Ｐゴシック"/>
              </a:rPr>
              <a:t>≪</a:t>
            </a:r>
            <a:r>
              <a:rPr lang="ja-JP" altLang="en-US" sz="1400" u="sng" dirty="0" smtClean="0">
                <a:solidFill>
                  <a:prstClr val="black"/>
                </a:solidFill>
                <a:latin typeface="Calibri"/>
                <a:ea typeface="ＭＳ Ｐゴシック"/>
              </a:rPr>
              <a:t>サービス利用支援</a:t>
            </a:r>
            <a:r>
              <a:rPr lang="ja-JP" altLang="en-US" sz="1400" dirty="0" smtClean="0">
                <a:solidFill>
                  <a:prstClr val="black"/>
                </a:solidFill>
                <a:latin typeface="Calibri"/>
                <a:ea typeface="ＭＳ Ｐゴシック"/>
              </a:rPr>
              <a:t>におけるアセスメントの実施場所に係る緊急的な措置について≫</a:t>
            </a:r>
            <a:r>
              <a:rPr lang="en-US" altLang="ja-JP" sz="1050" dirty="0" smtClean="0">
                <a:solidFill>
                  <a:prstClr val="black"/>
                </a:solidFill>
                <a:latin typeface="Calibri"/>
                <a:ea typeface="ＭＳ Ｐゴシック"/>
              </a:rPr>
              <a:t>※</a:t>
            </a:r>
            <a:r>
              <a:rPr lang="ja-JP" altLang="en-US" sz="1050" dirty="0" smtClean="0">
                <a:solidFill>
                  <a:prstClr val="black"/>
                </a:solidFill>
                <a:latin typeface="Calibri"/>
                <a:ea typeface="ＭＳ Ｐゴシック"/>
              </a:rPr>
              <a:t>モニタリング・障害児相談支援は対象外</a:t>
            </a:r>
            <a:endParaRPr lang="en-US" altLang="ja-JP" sz="1050" dirty="0" smtClean="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p:txBody>
      </p:sp>
      <p:sp>
        <p:nvSpPr>
          <p:cNvPr id="2" name="テキスト ボックス 1"/>
          <p:cNvSpPr txBox="1"/>
          <p:nvPr/>
        </p:nvSpPr>
        <p:spPr>
          <a:xfrm>
            <a:off x="1598656" y="4797437"/>
            <a:ext cx="1950217" cy="307777"/>
          </a:xfrm>
          <a:prstGeom prst="rect">
            <a:avLst/>
          </a:prstGeom>
          <a:noFill/>
        </p:spPr>
        <p:txBody>
          <a:bodyPr wrap="square" rtlCol="0">
            <a:spAutoFit/>
          </a:bodyPr>
          <a:lstStyle/>
          <a:p>
            <a:pPr algn="ct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本来（現行）</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sp>
        <p:nvSpPr>
          <p:cNvPr id="7" name="テキスト ボックス 6"/>
          <p:cNvSpPr txBox="1"/>
          <p:nvPr/>
        </p:nvSpPr>
        <p:spPr>
          <a:xfrm>
            <a:off x="5745115" y="4797412"/>
            <a:ext cx="3559529" cy="307777"/>
          </a:xfrm>
          <a:prstGeom prst="rect">
            <a:avLst/>
          </a:prstGeom>
          <a:noFill/>
        </p:spPr>
        <p:txBody>
          <a:bodyPr wrap="square" rtlCol="0">
            <a:spAutoFit/>
          </a:bodyPr>
          <a:lstStyle/>
          <a:p>
            <a:pPr algn="ctr" fontAlgn="auto">
              <a:spcBef>
                <a:spcPts val="0"/>
              </a:spcBef>
              <a:spcAft>
                <a:spcPts val="0"/>
              </a:spcAft>
            </a:pPr>
            <a:r>
              <a:rPr lang="en-US" altLang="ja-JP" sz="1400" dirty="0" smtClean="0">
                <a:solidFill>
                  <a:prstClr val="black"/>
                </a:solidFill>
                <a:latin typeface="Calibri"/>
                <a:ea typeface="ＭＳ Ｐゴシック"/>
              </a:rPr>
              <a:t>【27</a:t>
            </a:r>
            <a:r>
              <a:rPr lang="ja-JP" altLang="en-US" sz="1400" dirty="0" smtClean="0">
                <a:solidFill>
                  <a:prstClr val="black"/>
                </a:solidFill>
                <a:latin typeface="Calibri"/>
                <a:ea typeface="ＭＳ Ｐゴシック"/>
              </a:rPr>
              <a:t>年３月末→</a:t>
            </a:r>
            <a:r>
              <a:rPr lang="en-US" altLang="ja-JP" sz="1400" dirty="0" smtClean="0">
                <a:solidFill>
                  <a:srgbClr val="FF0000"/>
                </a:solidFill>
                <a:latin typeface="Calibri"/>
                <a:ea typeface="ＭＳ Ｐゴシック"/>
              </a:rPr>
              <a:t>28</a:t>
            </a:r>
            <a:r>
              <a:rPr lang="ja-JP" altLang="en-US" sz="1400" dirty="0" smtClean="0">
                <a:solidFill>
                  <a:srgbClr val="FF0000"/>
                </a:solidFill>
                <a:latin typeface="Calibri"/>
                <a:ea typeface="ＭＳ Ｐゴシック"/>
              </a:rPr>
              <a:t>年３月末</a:t>
            </a:r>
            <a:r>
              <a:rPr lang="ja-JP" altLang="en-US" sz="1400" dirty="0" smtClean="0">
                <a:solidFill>
                  <a:prstClr val="black"/>
                </a:solidFill>
                <a:latin typeface="Calibri"/>
                <a:ea typeface="ＭＳ Ｐゴシック"/>
              </a:rPr>
              <a:t>までの暫定措置</a:t>
            </a:r>
            <a:r>
              <a:rPr lang="en-US" altLang="ja-JP" sz="1400" dirty="0" smtClean="0">
                <a:solidFill>
                  <a:prstClr val="black"/>
                </a:solidFill>
                <a:latin typeface="Calibri"/>
                <a:ea typeface="ＭＳ Ｐゴシック"/>
              </a:rPr>
              <a:t>】</a:t>
            </a:r>
            <a:endParaRPr lang="ja-JP" altLang="en-US" sz="1400" dirty="0">
              <a:solidFill>
                <a:prstClr val="black"/>
              </a:solidFill>
              <a:latin typeface="Calibri"/>
              <a:ea typeface="ＭＳ Ｐゴシック"/>
            </a:endParaRPr>
          </a:p>
        </p:txBody>
      </p:sp>
      <p:cxnSp>
        <p:nvCxnSpPr>
          <p:cNvPr id="9" name="直線コネクタ 8"/>
          <p:cNvCxnSpPr>
            <a:endCxn id="6" idx="2"/>
          </p:cNvCxnSpPr>
          <p:nvPr/>
        </p:nvCxnSpPr>
        <p:spPr>
          <a:xfrm>
            <a:off x="4953156" y="4951325"/>
            <a:ext cx="3" cy="18768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右矢印 9"/>
          <p:cNvSpPr/>
          <p:nvPr/>
        </p:nvSpPr>
        <p:spPr>
          <a:xfrm>
            <a:off x="4719014" y="5517232"/>
            <a:ext cx="624069" cy="419852"/>
          </a:xfrm>
          <a:prstGeom prst="rightArrow">
            <a:avLst>
              <a:gd name="adj1" fmla="val 50000"/>
              <a:gd name="adj2" fmla="val 664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テキスト ボックス 10"/>
          <p:cNvSpPr txBox="1"/>
          <p:nvPr/>
        </p:nvSpPr>
        <p:spPr>
          <a:xfrm>
            <a:off x="5265046" y="6021563"/>
            <a:ext cx="4212468" cy="830997"/>
          </a:xfrm>
          <a:prstGeom prst="rect">
            <a:avLst/>
          </a:prstGeom>
          <a:noFill/>
        </p:spPr>
        <p:txBody>
          <a:bodyPr wrap="square" rtlCol="0">
            <a:spAutoFit/>
          </a:bodyPr>
          <a:lstStyle/>
          <a:p>
            <a:pPr fontAlgn="auto">
              <a:spcBef>
                <a:spcPts val="0"/>
              </a:spcBef>
              <a:spcAft>
                <a:spcPts val="0"/>
              </a:spcAft>
            </a:pP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留意点</a:t>
            </a:r>
            <a:r>
              <a:rPr lang="en-US" altLang="ja-JP" sz="1200" dirty="0" smtClean="0">
                <a:solidFill>
                  <a:prstClr val="black"/>
                </a:solidFill>
                <a:latin typeface="Calibri"/>
                <a:ea typeface="ＭＳ Ｐゴシック"/>
              </a:rPr>
              <a:t>)</a:t>
            </a:r>
          </a:p>
          <a:p>
            <a:pPr fontAlgn="auto">
              <a:spcBef>
                <a:spcPts val="0"/>
              </a:spcBef>
              <a:spcAft>
                <a:spcPts val="0"/>
              </a:spcAft>
            </a:pPr>
            <a:r>
              <a:rPr lang="ja-JP" altLang="en-US" sz="1200" dirty="0" smtClean="0">
                <a:solidFill>
                  <a:prstClr val="black"/>
                </a:solidFill>
                <a:latin typeface="Calibri"/>
                <a:ea typeface="ＭＳ Ｐゴシック"/>
              </a:rPr>
              <a:t>○</a:t>
            </a:r>
            <a:r>
              <a:rPr lang="ja-JP" altLang="ja-JP" sz="1200" dirty="0" smtClean="0">
                <a:solidFill>
                  <a:prstClr val="black"/>
                </a:solidFill>
                <a:latin typeface="Calibri"/>
                <a:ea typeface="ＭＳ Ｐゴシック"/>
              </a:rPr>
              <a:t>今回</a:t>
            </a:r>
            <a:r>
              <a:rPr lang="ja-JP" altLang="ja-JP" sz="1200" dirty="0">
                <a:solidFill>
                  <a:prstClr val="black"/>
                </a:solidFill>
                <a:latin typeface="Calibri"/>
                <a:ea typeface="ＭＳ Ｐゴシック"/>
              </a:rPr>
              <a:t>に限ったものである旨を利用者に</a:t>
            </a:r>
            <a:r>
              <a:rPr lang="ja-JP" altLang="ja-JP" sz="1200" dirty="0" smtClean="0">
                <a:solidFill>
                  <a:prstClr val="black"/>
                </a:solidFill>
                <a:latin typeface="Calibri"/>
                <a:ea typeface="ＭＳ Ｐゴシック"/>
              </a:rPr>
              <a:t>説明</a:t>
            </a:r>
            <a:endParaRPr lang="ja-JP" altLang="ja-JP" sz="1200" dirty="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a:t>
            </a:r>
            <a:r>
              <a:rPr lang="ja-JP" altLang="ja-JP" sz="1200" dirty="0" smtClean="0">
                <a:solidFill>
                  <a:prstClr val="black"/>
                </a:solidFill>
                <a:latin typeface="Calibri"/>
                <a:ea typeface="ＭＳ Ｐゴシック"/>
              </a:rPr>
              <a:t>家庭</a:t>
            </a:r>
            <a:r>
              <a:rPr lang="ja-JP" altLang="ja-JP" sz="1200" dirty="0">
                <a:solidFill>
                  <a:prstClr val="black"/>
                </a:solidFill>
                <a:latin typeface="Calibri"/>
                <a:ea typeface="ＭＳ Ｐゴシック"/>
              </a:rPr>
              <a:t>状況等の確認が必要な場合は、適切に居宅</a:t>
            </a:r>
            <a:r>
              <a:rPr lang="ja-JP" altLang="ja-JP" sz="1200" dirty="0" smtClean="0">
                <a:solidFill>
                  <a:prstClr val="black"/>
                </a:solidFill>
                <a:latin typeface="Calibri"/>
                <a:ea typeface="ＭＳ Ｐゴシック"/>
              </a:rPr>
              <a:t>訪問</a:t>
            </a:r>
            <a:endParaRPr lang="ja-JP" altLang="ja-JP" sz="1200" dirty="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○家族へも</a:t>
            </a:r>
            <a:r>
              <a:rPr lang="ja-JP" altLang="ja-JP" sz="1200" dirty="0" smtClean="0">
                <a:solidFill>
                  <a:prstClr val="black"/>
                </a:solidFill>
                <a:latin typeface="Calibri"/>
                <a:ea typeface="ＭＳ Ｐゴシック"/>
              </a:rPr>
              <a:t>面接</a:t>
            </a:r>
            <a:r>
              <a:rPr lang="ja-JP" altLang="ja-JP" sz="1200" dirty="0">
                <a:solidFill>
                  <a:prstClr val="black"/>
                </a:solidFill>
                <a:latin typeface="Calibri"/>
                <a:ea typeface="ＭＳ Ｐゴシック"/>
              </a:rPr>
              <a:t>の趣旨の十分な</a:t>
            </a:r>
            <a:r>
              <a:rPr lang="ja-JP" altLang="ja-JP" sz="1200" dirty="0" smtClean="0">
                <a:solidFill>
                  <a:prstClr val="black"/>
                </a:solidFill>
                <a:latin typeface="Calibri"/>
                <a:ea typeface="ＭＳ Ｐゴシック"/>
              </a:rPr>
              <a:t>説明</a:t>
            </a:r>
            <a:r>
              <a:rPr lang="ja-JP" altLang="en-US" sz="1200" dirty="0" smtClean="0">
                <a:solidFill>
                  <a:prstClr val="black"/>
                </a:solidFill>
                <a:latin typeface="Calibri"/>
                <a:ea typeface="ＭＳ Ｐゴシック"/>
              </a:rPr>
              <a:t>を電話等で実施</a:t>
            </a:r>
            <a:endParaRPr lang="ja-JP" altLang="en-US" sz="1200" dirty="0">
              <a:solidFill>
                <a:prstClr val="black"/>
              </a:solidFill>
              <a:latin typeface="Calibri"/>
              <a:ea typeface="ＭＳ Ｐゴシック"/>
            </a:endParaRPr>
          </a:p>
        </p:txBody>
      </p:sp>
      <p:grpSp>
        <p:nvGrpSpPr>
          <p:cNvPr id="38" name="Group 1103"/>
          <p:cNvGrpSpPr>
            <a:grpSpLocks/>
          </p:cNvGrpSpPr>
          <p:nvPr/>
        </p:nvGrpSpPr>
        <p:grpSpPr bwMode="auto">
          <a:xfrm>
            <a:off x="8463542" y="5085184"/>
            <a:ext cx="1344877" cy="990600"/>
            <a:chOff x="2361" y="2935"/>
            <a:chExt cx="782" cy="624"/>
          </a:xfrm>
        </p:grpSpPr>
        <p:sp>
          <p:nvSpPr>
            <p:cNvPr id="39" name="Freeform 1010"/>
            <p:cNvSpPr>
              <a:spLocks/>
            </p:cNvSpPr>
            <p:nvPr/>
          </p:nvSpPr>
          <p:spPr bwMode="auto">
            <a:xfrm>
              <a:off x="2361" y="3318"/>
              <a:ext cx="782" cy="241"/>
            </a:xfrm>
            <a:custGeom>
              <a:avLst/>
              <a:gdLst>
                <a:gd name="T0" fmla="*/ 190 w 782"/>
                <a:gd name="T1" fmla="*/ 241 h 241"/>
                <a:gd name="T2" fmla="*/ 0 w 782"/>
                <a:gd name="T3" fmla="*/ 32 h 241"/>
                <a:gd name="T4" fmla="*/ 545 w 782"/>
                <a:gd name="T5" fmla="*/ 0 h 241"/>
                <a:gd name="T6" fmla="*/ 782 w 782"/>
                <a:gd name="T7" fmla="*/ 209 h 241"/>
                <a:gd name="T8" fmla="*/ 190 w 782"/>
                <a:gd name="T9" fmla="*/ 241 h 241"/>
              </a:gdLst>
              <a:ahLst/>
              <a:cxnLst>
                <a:cxn ang="0">
                  <a:pos x="T0" y="T1"/>
                </a:cxn>
                <a:cxn ang="0">
                  <a:pos x="T2" y="T3"/>
                </a:cxn>
                <a:cxn ang="0">
                  <a:pos x="T4" y="T5"/>
                </a:cxn>
                <a:cxn ang="0">
                  <a:pos x="T6" y="T7"/>
                </a:cxn>
                <a:cxn ang="0">
                  <a:pos x="T8" y="T9"/>
                </a:cxn>
              </a:cxnLst>
              <a:rect l="0" t="0" r="r" b="b"/>
              <a:pathLst>
                <a:path w="782" h="241">
                  <a:moveTo>
                    <a:pt x="190" y="241"/>
                  </a:moveTo>
                  <a:lnTo>
                    <a:pt x="0" y="32"/>
                  </a:lnTo>
                  <a:lnTo>
                    <a:pt x="545" y="0"/>
                  </a:lnTo>
                  <a:lnTo>
                    <a:pt x="782" y="209"/>
                  </a:lnTo>
                  <a:lnTo>
                    <a:pt x="190" y="241"/>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0" name="Freeform 1011"/>
            <p:cNvSpPr>
              <a:spLocks/>
            </p:cNvSpPr>
            <p:nvPr/>
          </p:nvSpPr>
          <p:spPr bwMode="auto">
            <a:xfrm>
              <a:off x="2416" y="2935"/>
              <a:ext cx="654" cy="582"/>
            </a:xfrm>
            <a:custGeom>
              <a:avLst/>
              <a:gdLst>
                <a:gd name="T0" fmla="*/ 80 w 654"/>
                <a:gd name="T1" fmla="*/ 114 h 582"/>
                <a:gd name="T2" fmla="*/ 41 w 654"/>
                <a:gd name="T3" fmla="*/ 118 h 582"/>
                <a:gd name="T4" fmla="*/ 40 w 654"/>
                <a:gd name="T5" fmla="*/ 118 h 582"/>
                <a:gd name="T6" fmla="*/ 37 w 654"/>
                <a:gd name="T7" fmla="*/ 122 h 582"/>
                <a:gd name="T8" fmla="*/ 36 w 654"/>
                <a:gd name="T9" fmla="*/ 124 h 582"/>
                <a:gd name="T10" fmla="*/ 35 w 654"/>
                <a:gd name="T11" fmla="*/ 126 h 582"/>
                <a:gd name="T12" fmla="*/ 33 w 654"/>
                <a:gd name="T13" fmla="*/ 396 h 582"/>
                <a:gd name="T14" fmla="*/ 30 w 654"/>
                <a:gd name="T15" fmla="*/ 398 h 582"/>
                <a:gd name="T16" fmla="*/ 26 w 654"/>
                <a:gd name="T17" fmla="*/ 399 h 582"/>
                <a:gd name="T18" fmla="*/ 23 w 654"/>
                <a:gd name="T19" fmla="*/ 399 h 582"/>
                <a:gd name="T20" fmla="*/ 20 w 654"/>
                <a:gd name="T21" fmla="*/ 399 h 582"/>
                <a:gd name="T22" fmla="*/ 17 w 654"/>
                <a:gd name="T23" fmla="*/ 399 h 582"/>
                <a:gd name="T24" fmla="*/ 13 w 654"/>
                <a:gd name="T25" fmla="*/ 399 h 582"/>
                <a:gd name="T26" fmla="*/ 10 w 654"/>
                <a:gd name="T27" fmla="*/ 399 h 582"/>
                <a:gd name="T28" fmla="*/ 7 w 654"/>
                <a:gd name="T29" fmla="*/ 400 h 582"/>
                <a:gd name="T30" fmla="*/ 4 w 654"/>
                <a:gd name="T31" fmla="*/ 401 h 582"/>
                <a:gd name="T32" fmla="*/ 1 w 654"/>
                <a:gd name="T33" fmla="*/ 403 h 582"/>
                <a:gd name="T34" fmla="*/ 6 w 654"/>
                <a:gd name="T35" fmla="*/ 413 h 582"/>
                <a:gd name="T36" fmla="*/ 21 w 654"/>
                <a:gd name="T37" fmla="*/ 428 h 582"/>
                <a:gd name="T38" fmla="*/ 36 w 654"/>
                <a:gd name="T39" fmla="*/ 444 h 582"/>
                <a:gd name="T40" fmla="*/ 52 w 654"/>
                <a:gd name="T41" fmla="*/ 461 h 582"/>
                <a:gd name="T42" fmla="*/ 68 w 654"/>
                <a:gd name="T43" fmla="*/ 477 h 582"/>
                <a:gd name="T44" fmla="*/ 83 w 654"/>
                <a:gd name="T45" fmla="*/ 493 h 582"/>
                <a:gd name="T46" fmla="*/ 98 w 654"/>
                <a:gd name="T47" fmla="*/ 510 h 582"/>
                <a:gd name="T48" fmla="*/ 114 w 654"/>
                <a:gd name="T49" fmla="*/ 527 h 582"/>
                <a:gd name="T50" fmla="*/ 129 w 654"/>
                <a:gd name="T51" fmla="*/ 543 h 582"/>
                <a:gd name="T52" fmla="*/ 145 w 654"/>
                <a:gd name="T53" fmla="*/ 560 h 582"/>
                <a:gd name="T54" fmla="*/ 159 w 654"/>
                <a:gd name="T55" fmla="*/ 577 h 582"/>
                <a:gd name="T56" fmla="*/ 648 w 654"/>
                <a:gd name="T57" fmla="*/ 557 h 582"/>
                <a:gd name="T58" fmla="*/ 650 w 654"/>
                <a:gd name="T59" fmla="*/ 555 h 582"/>
                <a:gd name="T60" fmla="*/ 652 w 654"/>
                <a:gd name="T61" fmla="*/ 553 h 582"/>
                <a:gd name="T62" fmla="*/ 653 w 654"/>
                <a:gd name="T63" fmla="*/ 551 h 582"/>
                <a:gd name="T64" fmla="*/ 654 w 654"/>
                <a:gd name="T65" fmla="*/ 549 h 582"/>
                <a:gd name="T66" fmla="*/ 623 w 654"/>
                <a:gd name="T67" fmla="*/ 285 h 582"/>
                <a:gd name="T68" fmla="*/ 623 w 654"/>
                <a:gd name="T69" fmla="*/ 266 h 582"/>
                <a:gd name="T70" fmla="*/ 624 w 654"/>
                <a:gd name="T71" fmla="*/ 248 h 582"/>
                <a:gd name="T72" fmla="*/ 624 w 654"/>
                <a:gd name="T73" fmla="*/ 230 h 582"/>
                <a:gd name="T74" fmla="*/ 624 w 654"/>
                <a:gd name="T75" fmla="*/ 213 h 582"/>
                <a:gd name="T76" fmla="*/ 625 w 654"/>
                <a:gd name="T77" fmla="*/ 195 h 582"/>
                <a:gd name="T78" fmla="*/ 625 w 654"/>
                <a:gd name="T79" fmla="*/ 178 h 582"/>
                <a:gd name="T80" fmla="*/ 625 w 654"/>
                <a:gd name="T81" fmla="*/ 160 h 582"/>
                <a:gd name="T82" fmla="*/ 626 w 654"/>
                <a:gd name="T83" fmla="*/ 143 h 582"/>
                <a:gd name="T84" fmla="*/ 625 w 654"/>
                <a:gd name="T85" fmla="*/ 126 h 582"/>
                <a:gd name="T86" fmla="*/ 625 w 654"/>
                <a:gd name="T87" fmla="*/ 108 h 582"/>
                <a:gd name="T88" fmla="*/ 534 w 654"/>
                <a:gd name="T89" fmla="*/ 0 h 582"/>
                <a:gd name="T90" fmla="*/ 89 w 654"/>
                <a:gd name="T91" fmla="*/ 23 h 582"/>
                <a:gd name="T92" fmla="*/ 88 w 654"/>
                <a:gd name="T93" fmla="*/ 24 h 582"/>
                <a:gd name="T94" fmla="*/ 86 w 654"/>
                <a:gd name="T95" fmla="*/ 26 h 582"/>
                <a:gd name="T96" fmla="*/ 84 w 654"/>
                <a:gd name="T97" fmla="*/ 27 h 582"/>
                <a:gd name="T98" fmla="*/ 83 w 654"/>
                <a:gd name="T99" fmla="*/ 29 h 582"/>
                <a:gd name="T100" fmla="*/ 83 w 654"/>
                <a:gd name="T101" fmla="*/ 31 h 582"/>
                <a:gd name="T102" fmla="*/ 83 w 654"/>
                <a:gd name="T103" fmla="*/ 3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4" h="582">
                  <a:moveTo>
                    <a:pt x="83" y="36"/>
                  </a:moveTo>
                  <a:lnTo>
                    <a:pt x="83" y="111"/>
                  </a:lnTo>
                  <a:lnTo>
                    <a:pt x="80" y="114"/>
                  </a:lnTo>
                  <a:lnTo>
                    <a:pt x="42" y="116"/>
                  </a:lnTo>
                  <a:lnTo>
                    <a:pt x="41" y="116"/>
                  </a:lnTo>
                  <a:lnTo>
                    <a:pt x="41" y="118"/>
                  </a:lnTo>
                  <a:lnTo>
                    <a:pt x="40" y="118"/>
                  </a:lnTo>
                  <a:lnTo>
                    <a:pt x="40" y="118"/>
                  </a:lnTo>
                  <a:lnTo>
                    <a:pt x="40" y="118"/>
                  </a:lnTo>
                  <a:lnTo>
                    <a:pt x="39" y="119"/>
                  </a:lnTo>
                  <a:lnTo>
                    <a:pt x="38" y="121"/>
                  </a:lnTo>
                  <a:lnTo>
                    <a:pt x="37" y="122"/>
                  </a:lnTo>
                  <a:lnTo>
                    <a:pt x="37" y="123"/>
                  </a:lnTo>
                  <a:lnTo>
                    <a:pt x="36" y="123"/>
                  </a:lnTo>
                  <a:lnTo>
                    <a:pt x="36" y="124"/>
                  </a:lnTo>
                  <a:lnTo>
                    <a:pt x="36" y="125"/>
                  </a:lnTo>
                  <a:lnTo>
                    <a:pt x="35" y="125"/>
                  </a:lnTo>
                  <a:lnTo>
                    <a:pt x="35" y="126"/>
                  </a:lnTo>
                  <a:lnTo>
                    <a:pt x="37" y="129"/>
                  </a:lnTo>
                  <a:lnTo>
                    <a:pt x="34" y="395"/>
                  </a:lnTo>
                  <a:lnTo>
                    <a:pt x="33" y="396"/>
                  </a:lnTo>
                  <a:lnTo>
                    <a:pt x="32" y="396"/>
                  </a:lnTo>
                  <a:lnTo>
                    <a:pt x="31" y="398"/>
                  </a:lnTo>
                  <a:lnTo>
                    <a:pt x="30" y="398"/>
                  </a:lnTo>
                  <a:lnTo>
                    <a:pt x="29" y="398"/>
                  </a:lnTo>
                  <a:lnTo>
                    <a:pt x="28" y="399"/>
                  </a:lnTo>
                  <a:lnTo>
                    <a:pt x="26" y="399"/>
                  </a:lnTo>
                  <a:lnTo>
                    <a:pt x="26" y="399"/>
                  </a:lnTo>
                  <a:lnTo>
                    <a:pt x="25" y="399"/>
                  </a:lnTo>
                  <a:lnTo>
                    <a:pt x="23" y="399"/>
                  </a:lnTo>
                  <a:lnTo>
                    <a:pt x="22" y="399"/>
                  </a:lnTo>
                  <a:lnTo>
                    <a:pt x="21" y="399"/>
                  </a:lnTo>
                  <a:lnTo>
                    <a:pt x="20" y="399"/>
                  </a:lnTo>
                  <a:lnTo>
                    <a:pt x="19" y="399"/>
                  </a:lnTo>
                  <a:lnTo>
                    <a:pt x="18" y="399"/>
                  </a:lnTo>
                  <a:lnTo>
                    <a:pt x="17" y="399"/>
                  </a:lnTo>
                  <a:lnTo>
                    <a:pt x="16" y="399"/>
                  </a:lnTo>
                  <a:lnTo>
                    <a:pt x="15" y="399"/>
                  </a:lnTo>
                  <a:lnTo>
                    <a:pt x="13" y="399"/>
                  </a:lnTo>
                  <a:lnTo>
                    <a:pt x="12" y="399"/>
                  </a:lnTo>
                  <a:lnTo>
                    <a:pt x="12" y="399"/>
                  </a:lnTo>
                  <a:lnTo>
                    <a:pt x="10" y="399"/>
                  </a:lnTo>
                  <a:lnTo>
                    <a:pt x="9" y="399"/>
                  </a:lnTo>
                  <a:lnTo>
                    <a:pt x="8" y="400"/>
                  </a:lnTo>
                  <a:lnTo>
                    <a:pt x="7" y="400"/>
                  </a:lnTo>
                  <a:lnTo>
                    <a:pt x="6" y="400"/>
                  </a:lnTo>
                  <a:lnTo>
                    <a:pt x="5" y="401"/>
                  </a:lnTo>
                  <a:lnTo>
                    <a:pt x="4" y="401"/>
                  </a:lnTo>
                  <a:lnTo>
                    <a:pt x="3" y="402"/>
                  </a:lnTo>
                  <a:lnTo>
                    <a:pt x="2" y="403"/>
                  </a:lnTo>
                  <a:lnTo>
                    <a:pt x="1" y="403"/>
                  </a:lnTo>
                  <a:lnTo>
                    <a:pt x="0" y="404"/>
                  </a:lnTo>
                  <a:lnTo>
                    <a:pt x="0" y="408"/>
                  </a:lnTo>
                  <a:lnTo>
                    <a:pt x="6" y="413"/>
                  </a:lnTo>
                  <a:lnTo>
                    <a:pt x="11" y="418"/>
                  </a:lnTo>
                  <a:lnTo>
                    <a:pt x="16" y="423"/>
                  </a:lnTo>
                  <a:lnTo>
                    <a:pt x="21" y="428"/>
                  </a:lnTo>
                  <a:lnTo>
                    <a:pt x="26" y="434"/>
                  </a:lnTo>
                  <a:lnTo>
                    <a:pt x="31" y="439"/>
                  </a:lnTo>
                  <a:lnTo>
                    <a:pt x="36" y="444"/>
                  </a:lnTo>
                  <a:lnTo>
                    <a:pt x="42" y="450"/>
                  </a:lnTo>
                  <a:lnTo>
                    <a:pt x="47" y="456"/>
                  </a:lnTo>
                  <a:lnTo>
                    <a:pt x="52" y="461"/>
                  </a:lnTo>
                  <a:lnTo>
                    <a:pt x="57" y="467"/>
                  </a:lnTo>
                  <a:lnTo>
                    <a:pt x="63" y="472"/>
                  </a:lnTo>
                  <a:lnTo>
                    <a:pt x="68" y="477"/>
                  </a:lnTo>
                  <a:lnTo>
                    <a:pt x="73" y="483"/>
                  </a:lnTo>
                  <a:lnTo>
                    <a:pt x="78" y="488"/>
                  </a:lnTo>
                  <a:lnTo>
                    <a:pt x="83" y="493"/>
                  </a:lnTo>
                  <a:lnTo>
                    <a:pt x="88" y="499"/>
                  </a:lnTo>
                  <a:lnTo>
                    <a:pt x="93" y="505"/>
                  </a:lnTo>
                  <a:lnTo>
                    <a:pt x="98" y="510"/>
                  </a:lnTo>
                  <a:lnTo>
                    <a:pt x="103" y="515"/>
                  </a:lnTo>
                  <a:lnTo>
                    <a:pt x="109" y="520"/>
                  </a:lnTo>
                  <a:lnTo>
                    <a:pt x="114" y="527"/>
                  </a:lnTo>
                  <a:lnTo>
                    <a:pt x="119" y="532"/>
                  </a:lnTo>
                  <a:lnTo>
                    <a:pt x="124" y="538"/>
                  </a:lnTo>
                  <a:lnTo>
                    <a:pt x="129" y="543"/>
                  </a:lnTo>
                  <a:lnTo>
                    <a:pt x="135" y="549"/>
                  </a:lnTo>
                  <a:lnTo>
                    <a:pt x="140" y="555"/>
                  </a:lnTo>
                  <a:lnTo>
                    <a:pt x="145" y="560"/>
                  </a:lnTo>
                  <a:lnTo>
                    <a:pt x="149" y="565"/>
                  </a:lnTo>
                  <a:lnTo>
                    <a:pt x="154" y="572"/>
                  </a:lnTo>
                  <a:lnTo>
                    <a:pt x="159" y="577"/>
                  </a:lnTo>
                  <a:lnTo>
                    <a:pt x="165" y="582"/>
                  </a:lnTo>
                  <a:lnTo>
                    <a:pt x="315" y="572"/>
                  </a:lnTo>
                  <a:lnTo>
                    <a:pt x="648" y="557"/>
                  </a:lnTo>
                  <a:lnTo>
                    <a:pt x="649" y="556"/>
                  </a:lnTo>
                  <a:lnTo>
                    <a:pt x="650" y="556"/>
                  </a:lnTo>
                  <a:lnTo>
                    <a:pt x="650" y="555"/>
                  </a:lnTo>
                  <a:lnTo>
                    <a:pt x="651" y="555"/>
                  </a:lnTo>
                  <a:lnTo>
                    <a:pt x="651" y="553"/>
                  </a:lnTo>
                  <a:lnTo>
                    <a:pt x="652" y="553"/>
                  </a:lnTo>
                  <a:lnTo>
                    <a:pt x="652" y="552"/>
                  </a:lnTo>
                  <a:lnTo>
                    <a:pt x="653" y="552"/>
                  </a:lnTo>
                  <a:lnTo>
                    <a:pt x="653" y="551"/>
                  </a:lnTo>
                  <a:lnTo>
                    <a:pt x="654" y="551"/>
                  </a:lnTo>
                  <a:lnTo>
                    <a:pt x="654" y="550"/>
                  </a:lnTo>
                  <a:lnTo>
                    <a:pt x="654" y="549"/>
                  </a:lnTo>
                  <a:lnTo>
                    <a:pt x="653" y="548"/>
                  </a:lnTo>
                  <a:lnTo>
                    <a:pt x="620" y="512"/>
                  </a:lnTo>
                  <a:lnTo>
                    <a:pt x="623" y="285"/>
                  </a:lnTo>
                  <a:lnTo>
                    <a:pt x="623" y="279"/>
                  </a:lnTo>
                  <a:lnTo>
                    <a:pt x="623" y="272"/>
                  </a:lnTo>
                  <a:lnTo>
                    <a:pt x="623" y="266"/>
                  </a:lnTo>
                  <a:lnTo>
                    <a:pt x="623" y="261"/>
                  </a:lnTo>
                  <a:lnTo>
                    <a:pt x="624" y="254"/>
                  </a:lnTo>
                  <a:lnTo>
                    <a:pt x="624" y="248"/>
                  </a:lnTo>
                  <a:lnTo>
                    <a:pt x="624" y="243"/>
                  </a:lnTo>
                  <a:lnTo>
                    <a:pt x="624" y="236"/>
                  </a:lnTo>
                  <a:lnTo>
                    <a:pt x="624" y="230"/>
                  </a:lnTo>
                  <a:lnTo>
                    <a:pt x="624" y="225"/>
                  </a:lnTo>
                  <a:lnTo>
                    <a:pt x="624" y="218"/>
                  </a:lnTo>
                  <a:lnTo>
                    <a:pt x="624" y="213"/>
                  </a:lnTo>
                  <a:lnTo>
                    <a:pt x="624" y="207"/>
                  </a:lnTo>
                  <a:lnTo>
                    <a:pt x="624" y="201"/>
                  </a:lnTo>
                  <a:lnTo>
                    <a:pt x="625" y="195"/>
                  </a:lnTo>
                  <a:lnTo>
                    <a:pt x="625" y="190"/>
                  </a:lnTo>
                  <a:lnTo>
                    <a:pt x="625" y="183"/>
                  </a:lnTo>
                  <a:lnTo>
                    <a:pt x="625" y="178"/>
                  </a:lnTo>
                  <a:lnTo>
                    <a:pt x="625" y="171"/>
                  </a:lnTo>
                  <a:lnTo>
                    <a:pt x="625" y="166"/>
                  </a:lnTo>
                  <a:lnTo>
                    <a:pt x="625" y="160"/>
                  </a:lnTo>
                  <a:lnTo>
                    <a:pt x="626" y="155"/>
                  </a:lnTo>
                  <a:lnTo>
                    <a:pt x="626" y="149"/>
                  </a:lnTo>
                  <a:lnTo>
                    <a:pt x="626" y="143"/>
                  </a:lnTo>
                  <a:lnTo>
                    <a:pt x="626" y="138"/>
                  </a:lnTo>
                  <a:lnTo>
                    <a:pt x="626" y="131"/>
                  </a:lnTo>
                  <a:lnTo>
                    <a:pt x="625" y="126"/>
                  </a:lnTo>
                  <a:lnTo>
                    <a:pt x="625" y="119"/>
                  </a:lnTo>
                  <a:lnTo>
                    <a:pt x="625" y="114"/>
                  </a:lnTo>
                  <a:lnTo>
                    <a:pt x="625" y="108"/>
                  </a:lnTo>
                  <a:lnTo>
                    <a:pt x="625" y="102"/>
                  </a:lnTo>
                  <a:lnTo>
                    <a:pt x="624" y="96"/>
                  </a:lnTo>
                  <a:lnTo>
                    <a:pt x="534" y="0"/>
                  </a:lnTo>
                  <a:lnTo>
                    <a:pt x="425" y="6"/>
                  </a:lnTo>
                  <a:lnTo>
                    <a:pt x="90" y="22"/>
                  </a:lnTo>
                  <a:lnTo>
                    <a:pt x="89" y="23"/>
                  </a:lnTo>
                  <a:lnTo>
                    <a:pt x="88" y="23"/>
                  </a:lnTo>
                  <a:lnTo>
                    <a:pt x="88" y="24"/>
                  </a:lnTo>
                  <a:lnTo>
                    <a:pt x="88" y="24"/>
                  </a:lnTo>
                  <a:lnTo>
                    <a:pt x="87" y="25"/>
                  </a:lnTo>
                  <a:lnTo>
                    <a:pt x="86" y="25"/>
                  </a:lnTo>
                  <a:lnTo>
                    <a:pt x="86" y="26"/>
                  </a:lnTo>
                  <a:lnTo>
                    <a:pt x="85" y="26"/>
                  </a:lnTo>
                  <a:lnTo>
                    <a:pt x="85" y="27"/>
                  </a:lnTo>
                  <a:lnTo>
                    <a:pt x="84" y="27"/>
                  </a:lnTo>
                  <a:lnTo>
                    <a:pt x="84" y="28"/>
                  </a:lnTo>
                  <a:lnTo>
                    <a:pt x="83" y="28"/>
                  </a:lnTo>
                  <a:lnTo>
                    <a:pt x="83" y="29"/>
                  </a:lnTo>
                  <a:lnTo>
                    <a:pt x="83" y="29"/>
                  </a:lnTo>
                  <a:lnTo>
                    <a:pt x="83" y="30"/>
                  </a:lnTo>
                  <a:lnTo>
                    <a:pt x="83" y="31"/>
                  </a:lnTo>
                  <a:lnTo>
                    <a:pt x="83" y="33"/>
                  </a:lnTo>
                  <a:lnTo>
                    <a:pt x="83" y="34"/>
                  </a:lnTo>
                  <a:lnTo>
                    <a:pt x="83" y="35"/>
                  </a:lnTo>
                  <a:lnTo>
                    <a:pt x="8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1" name="Freeform 1012"/>
            <p:cNvSpPr>
              <a:spLocks/>
            </p:cNvSpPr>
            <p:nvPr/>
          </p:nvSpPr>
          <p:spPr bwMode="auto">
            <a:xfrm>
              <a:off x="2416" y="2935"/>
              <a:ext cx="654" cy="582"/>
            </a:xfrm>
            <a:custGeom>
              <a:avLst/>
              <a:gdLst>
                <a:gd name="T0" fmla="*/ 80 w 654"/>
                <a:gd name="T1" fmla="*/ 114 h 582"/>
                <a:gd name="T2" fmla="*/ 41 w 654"/>
                <a:gd name="T3" fmla="*/ 118 h 582"/>
                <a:gd name="T4" fmla="*/ 40 w 654"/>
                <a:gd name="T5" fmla="*/ 118 h 582"/>
                <a:gd name="T6" fmla="*/ 37 w 654"/>
                <a:gd name="T7" fmla="*/ 122 h 582"/>
                <a:gd name="T8" fmla="*/ 36 w 654"/>
                <a:gd name="T9" fmla="*/ 124 h 582"/>
                <a:gd name="T10" fmla="*/ 35 w 654"/>
                <a:gd name="T11" fmla="*/ 126 h 582"/>
                <a:gd name="T12" fmla="*/ 33 w 654"/>
                <a:gd name="T13" fmla="*/ 396 h 582"/>
                <a:gd name="T14" fmla="*/ 30 w 654"/>
                <a:gd name="T15" fmla="*/ 398 h 582"/>
                <a:gd name="T16" fmla="*/ 26 w 654"/>
                <a:gd name="T17" fmla="*/ 399 h 582"/>
                <a:gd name="T18" fmla="*/ 23 w 654"/>
                <a:gd name="T19" fmla="*/ 399 h 582"/>
                <a:gd name="T20" fmla="*/ 20 w 654"/>
                <a:gd name="T21" fmla="*/ 399 h 582"/>
                <a:gd name="T22" fmla="*/ 17 w 654"/>
                <a:gd name="T23" fmla="*/ 399 h 582"/>
                <a:gd name="T24" fmla="*/ 13 w 654"/>
                <a:gd name="T25" fmla="*/ 399 h 582"/>
                <a:gd name="T26" fmla="*/ 10 w 654"/>
                <a:gd name="T27" fmla="*/ 399 h 582"/>
                <a:gd name="T28" fmla="*/ 7 w 654"/>
                <a:gd name="T29" fmla="*/ 400 h 582"/>
                <a:gd name="T30" fmla="*/ 4 w 654"/>
                <a:gd name="T31" fmla="*/ 401 h 582"/>
                <a:gd name="T32" fmla="*/ 1 w 654"/>
                <a:gd name="T33" fmla="*/ 403 h 582"/>
                <a:gd name="T34" fmla="*/ 6 w 654"/>
                <a:gd name="T35" fmla="*/ 413 h 582"/>
                <a:gd name="T36" fmla="*/ 21 w 654"/>
                <a:gd name="T37" fmla="*/ 428 h 582"/>
                <a:gd name="T38" fmla="*/ 36 w 654"/>
                <a:gd name="T39" fmla="*/ 444 h 582"/>
                <a:gd name="T40" fmla="*/ 52 w 654"/>
                <a:gd name="T41" fmla="*/ 461 h 582"/>
                <a:gd name="T42" fmla="*/ 68 w 654"/>
                <a:gd name="T43" fmla="*/ 477 h 582"/>
                <a:gd name="T44" fmla="*/ 83 w 654"/>
                <a:gd name="T45" fmla="*/ 493 h 582"/>
                <a:gd name="T46" fmla="*/ 98 w 654"/>
                <a:gd name="T47" fmla="*/ 510 h 582"/>
                <a:gd name="T48" fmla="*/ 114 w 654"/>
                <a:gd name="T49" fmla="*/ 527 h 582"/>
                <a:gd name="T50" fmla="*/ 129 w 654"/>
                <a:gd name="T51" fmla="*/ 543 h 582"/>
                <a:gd name="T52" fmla="*/ 145 w 654"/>
                <a:gd name="T53" fmla="*/ 560 h 582"/>
                <a:gd name="T54" fmla="*/ 159 w 654"/>
                <a:gd name="T55" fmla="*/ 577 h 582"/>
                <a:gd name="T56" fmla="*/ 648 w 654"/>
                <a:gd name="T57" fmla="*/ 557 h 582"/>
                <a:gd name="T58" fmla="*/ 650 w 654"/>
                <a:gd name="T59" fmla="*/ 555 h 582"/>
                <a:gd name="T60" fmla="*/ 652 w 654"/>
                <a:gd name="T61" fmla="*/ 553 h 582"/>
                <a:gd name="T62" fmla="*/ 653 w 654"/>
                <a:gd name="T63" fmla="*/ 551 h 582"/>
                <a:gd name="T64" fmla="*/ 654 w 654"/>
                <a:gd name="T65" fmla="*/ 549 h 582"/>
                <a:gd name="T66" fmla="*/ 623 w 654"/>
                <a:gd name="T67" fmla="*/ 285 h 582"/>
                <a:gd name="T68" fmla="*/ 623 w 654"/>
                <a:gd name="T69" fmla="*/ 266 h 582"/>
                <a:gd name="T70" fmla="*/ 624 w 654"/>
                <a:gd name="T71" fmla="*/ 248 h 582"/>
                <a:gd name="T72" fmla="*/ 624 w 654"/>
                <a:gd name="T73" fmla="*/ 230 h 582"/>
                <a:gd name="T74" fmla="*/ 624 w 654"/>
                <a:gd name="T75" fmla="*/ 213 h 582"/>
                <a:gd name="T76" fmla="*/ 625 w 654"/>
                <a:gd name="T77" fmla="*/ 195 h 582"/>
                <a:gd name="T78" fmla="*/ 625 w 654"/>
                <a:gd name="T79" fmla="*/ 178 h 582"/>
                <a:gd name="T80" fmla="*/ 625 w 654"/>
                <a:gd name="T81" fmla="*/ 160 h 582"/>
                <a:gd name="T82" fmla="*/ 626 w 654"/>
                <a:gd name="T83" fmla="*/ 143 h 582"/>
                <a:gd name="T84" fmla="*/ 625 w 654"/>
                <a:gd name="T85" fmla="*/ 126 h 582"/>
                <a:gd name="T86" fmla="*/ 625 w 654"/>
                <a:gd name="T87" fmla="*/ 108 h 582"/>
                <a:gd name="T88" fmla="*/ 534 w 654"/>
                <a:gd name="T89" fmla="*/ 0 h 582"/>
                <a:gd name="T90" fmla="*/ 89 w 654"/>
                <a:gd name="T91" fmla="*/ 23 h 582"/>
                <a:gd name="T92" fmla="*/ 88 w 654"/>
                <a:gd name="T93" fmla="*/ 24 h 582"/>
                <a:gd name="T94" fmla="*/ 86 w 654"/>
                <a:gd name="T95" fmla="*/ 26 h 582"/>
                <a:gd name="T96" fmla="*/ 84 w 654"/>
                <a:gd name="T97" fmla="*/ 27 h 582"/>
                <a:gd name="T98" fmla="*/ 83 w 654"/>
                <a:gd name="T99" fmla="*/ 29 h 582"/>
                <a:gd name="T100" fmla="*/ 83 w 654"/>
                <a:gd name="T101" fmla="*/ 31 h 582"/>
                <a:gd name="T102" fmla="*/ 83 w 654"/>
                <a:gd name="T103" fmla="*/ 3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4" h="582">
                  <a:moveTo>
                    <a:pt x="83" y="36"/>
                  </a:moveTo>
                  <a:lnTo>
                    <a:pt x="83" y="111"/>
                  </a:lnTo>
                  <a:lnTo>
                    <a:pt x="80" y="114"/>
                  </a:lnTo>
                  <a:lnTo>
                    <a:pt x="42" y="116"/>
                  </a:lnTo>
                  <a:lnTo>
                    <a:pt x="41" y="116"/>
                  </a:lnTo>
                  <a:lnTo>
                    <a:pt x="41" y="118"/>
                  </a:lnTo>
                  <a:lnTo>
                    <a:pt x="40" y="118"/>
                  </a:lnTo>
                  <a:lnTo>
                    <a:pt x="40" y="118"/>
                  </a:lnTo>
                  <a:lnTo>
                    <a:pt x="40" y="118"/>
                  </a:lnTo>
                  <a:lnTo>
                    <a:pt x="39" y="119"/>
                  </a:lnTo>
                  <a:lnTo>
                    <a:pt x="38" y="121"/>
                  </a:lnTo>
                  <a:lnTo>
                    <a:pt x="37" y="122"/>
                  </a:lnTo>
                  <a:lnTo>
                    <a:pt x="37" y="123"/>
                  </a:lnTo>
                  <a:lnTo>
                    <a:pt x="36" y="123"/>
                  </a:lnTo>
                  <a:lnTo>
                    <a:pt x="36" y="124"/>
                  </a:lnTo>
                  <a:lnTo>
                    <a:pt x="36" y="125"/>
                  </a:lnTo>
                  <a:lnTo>
                    <a:pt x="35" y="125"/>
                  </a:lnTo>
                  <a:lnTo>
                    <a:pt x="35" y="126"/>
                  </a:lnTo>
                  <a:lnTo>
                    <a:pt x="37" y="129"/>
                  </a:lnTo>
                  <a:lnTo>
                    <a:pt x="34" y="395"/>
                  </a:lnTo>
                  <a:lnTo>
                    <a:pt x="33" y="396"/>
                  </a:lnTo>
                  <a:lnTo>
                    <a:pt x="32" y="396"/>
                  </a:lnTo>
                  <a:lnTo>
                    <a:pt x="31" y="398"/>
                  </a:lnTo>
                  <a:lnTo>
                    <a:pt x="30" y="398"/>
                  </a:lnTo>
                  <a:lnTo>
                    <a:pt x="29" y="398"/>
                  </a:lnTo>
                  <a:lnTo>
                    <a:pt x="28" y="399"/>
                  </a:lnTo>
                  <a:lnTo>
                    <a:pt x="26" y="399"/>
                  </a:lnTo>
                  <a:lnTo>
                    <a:pt x="26" y="399"/>
                  </a:lnTo>
                  <a:lnTo>
                    <a:pt x="25" y="399"/>
                  </a:lnTo>
                  <a:lnTo>
                    <a:pt x="23" y="399"/>
                  </a:lnTo>
                  <a:lnTo>
                    <a:pt x="22" y="399"/>
                  </a:lnTo>
                  <a:lnTo>
                    <a:pt x="21" y="399"/>
                  </a:lnTo>
                  <a:lnTo>
                    <a:pt x="20" y="399"/>
                  </a:lnTo>
                  <a:lnTo>
                    <a:pt x="19" y="399"/>
                  </a:lnTo>
                  <a:lnTo>
                    <a:pt x="18" y="399"/>
                  </a:lnTo>
                  <a:lnTo>
                    <a:pt x="17" y="399"/>
                  </a:lnTo>
                  <a:lnTo>
                    <a:pt x="16" y="399"/>
                  </a:lnTo>
                  <a:lnTo>
                    <a:pt x="15" y="399"/>
                  </a:lnTo>
                  <a:lnTo>
                    <a:pt x="13" y="399"/>
                  </a:lnTo>
                  <a:lnTo>
                    <a:pt x="12" y="399"/>
                  </a:lnTo>
                  <a:lnTo>
                    <a:pt x="12" y="399"/>
                  </a:lnTo>
                  <a:lnTo>
                    <a:pt x="10" y="399"/>
                  </a:lnTo>
                  <a:lnTo>
                    <a:pt x="9" y="399"/>
                  </a:lnTo>
                  <a:lnTo>
                    <a:pt x="8" y="400"/>
                  </a:lnTo>
                  <a:lnTo>
                    <a:pt x="7" y="400"/>
                  </a:lnTo>
                  <a:lnTo>
                    <a:pt x="6" y="400"/>
                  </a:lnTo>
                  <a:lnTo>
                    <a:pt x="5" y="401"/>
                  </a:lnTo>
                  <a:lnTo>
                    <a:pt x="4" y="401"/>
                  </a:lnTo>
                  <a:lnTo>
                    <a:pt x="3" y="402"/>
                  </a:lnTo>
                  <a:lnTo>
                    <a:pt x="2" y="403"/>
                  </a:lnTo>
                  <a:lnTo>
                    <a:pt x="1" y="403"/>
                  </a:lnTo>
                  <a:lnTo>
                    <a:pt x="0" y="404"/>
                  </a:lnTo>
                  <a:lnTo>
                    <a:pt x="0" y="408"/>
                  </a:lnTo>
                  <a:lnTo>
                    <a:pt x="6" y="413"/>
                  </a:lnTo>
                  <a:lnTo>
                    <a:pt x="11" y="418"/>
                  </a:lnTo>
                  <a:lnTo>
                    <a:pt x="16" y="423"/>
                  </a:lnTo>
                  <a:lnTo>
                    <a:pt x="21" y="428"/>
                  </a:lnTo>
                  <a:lnTo>
                    <a:pt x="26" y="434"/>
                  </a:lnTo>
                  <a:lnTo>
                    <a:pt x="31" y="439"/>
                  </a:lnTo>
                  <a:lnTo>
                    <a:pt x="36" y="444"/>
                  </a:lnTo>
                  <a:lnTo>
                    <a:pt x="42" y="450"/>
                  </a:lnTo>
                  <a:lnTo>
                    <a:pt x="47" y="456"/>
                  </a:lnTo>
                  <a:lnTo>
                    <a:pt x="52" y="461"/>
                  </a:lnTo>
                  <a:lnTo>
                    <a:pt x="57" y="467"/>
                  </a:lnTo>
                  <a:lnTo>
                    <a:pt x="63" y="472"/>
                  </a:lnTo>
                  <a:lnTo>
                    <a:pt x="68" y="477"/>
                  </a:lnTo>
                  <a:lnTo>
                    <a:pt x="73" y="483"/>
                  </a:lnTo>
                  <a:lnTo>
                    <a:pt x="78" y="488"/>
                  </a:lnTo>
                  <a:lnTo>
                    <a:pt x="83" y="493"/>
                  </a:lnTo>
                  <a:lnTo>
                    <a:pt x="88" y="499"/>
                  </a:lnTo>
                  <a:lnTo>
                    <a:pt x="93" y="505"/>
                  </a:lnTo>
                  <a:lnTo>
                    <a:pt x="98" y="510"/>
                  </a:lnTo>
                  <a:lnTo>
                    <a:pt x="103" y="515"/>
                  </a:lnTo>
                  <a:lnTo>
                    <a:pt x="109" y="520"/>
                  </a:lnTo>
                  <a:lnTo>
                    <a:pt x="114" y="527"/>
                  </a:lnTo>
                  <a:lnTo>
                    <a:pt x="119" y="532"/>
                  </a:lnTo>
                  <a:lnTo>
                    <a:pt x="124" y="538"/>
                  </a:lnTo>
                  <a:lnTo>
                    <a:pt x="129" y="543"/>
                  </a:lnTo>
                  <a:lnTo>
                    <a:pt x="135" y="549"/>
                  </a:lnTo>
                  <a:lnTo>
                    <a:pt x="140" y="555"/>
                  </a:lnTo>
                  <a:lnTo>
                    <a:pt x="145" y="560"/>
                  </a:lnTo>
                  <a:lnTo>
                    <a:pt x="149" y="565"/>
                  </a:lnTo>
                  <a:lnTo>
                    <a:pt x="154" y="572"/>
                  </a:lnTo>
                  <a:lnTo>
                    <a:pt x="159" y="577"/>
                  </a:lnTo>
                  <a:lnTo>
                    <a:pt x="165" y="582"/>
                  </a:lnTo>
                  <a:lnTo>
                    <a:pt x="315" y="572"/>
                  </a:lnTo>
                  <a:lnTo>
                    <a:pt x="648" y="557"/>
                  </a:lnTo>
                  <a:lnTo>
                    <a:pt x="649" y="556"/>
                  </a:lnTo>
                  <a:lnTo>
                    <a:pt x="650" y="556"/>
                  </a:lnTo>
                  <a:lnTo>
                    <a:pt x="650" y="555"/>
                  </a:lnTo>
                  <a:lnTo>
                    <a:pt x="651" y="555"/>
                  </a:lnTo>
                  <a:lnTo>
                    <a:pt x="651" y="553"/>
                  </a:lnTo>
                  <a:lnTo>
                    <a:pt x="652" y="553"/>
                  </a:lnTo>
                  <a:lnTo>
                    <a:pt x="652" y="552"/>
                  </a:lnTo>
                  <a:lnTo>
                    <a:pt x="653" y="552"/>
                  </a:lnTo>
                  <a:lnTo>
                    <a:pt x="653" y="551"/>
                  </a:lnTo>
                  <a:lnTo>
                    <a:pt x="654" y="551"/>
                  </a:lnTo>
                  <a:lnTo>
                    <a:pt x="654" y="550"/>
                  </a:lnTo>
                  <a:lnTo>
                    <a:pt x="654" y="549"/>
                  </a:lnTo>
                  <a:lnTo>
                    <a:pt x="653" y="548"/>
                  </a:lnTo>
                  <a:lnTo>
                    <a:pt x="620" y="512"/>
                  </a:lnTo>
                  <a:lnTo>
                    <a:pt x="623" y="285"/>
                  </a:lnTo>
                  <a:lnTo>
                    <a:pt x="623" y="279"/>
                  </a:lnTo>
                  <a:lnTo>
                    <a:pt x="623" y="272"/>
                  </a:lnTo>
                  <a:lnTo>
                    <a:pt x="623" y="266"/>
                  </a:lnTo>
                  <a:lnTo>
                    <a:pt x="623" y="261"/>
                  </a:lnTo>
                  <a:lnTo>
                    <a:pt x="624" y="254"/>
                  </a:lnTo>
                  <a:lnTo>
                    <a:pt x="624" y="248"/>
                  </a:lnTo>
                  <a:lnTo>
                    <a:pt x="624" y="243"/>
                  </a:lnTo>
                  <a:lnTo>
                    <a:pt x="624" y="236"/>
                  </a:lnTo>
                  <a:lnTo>
                    <a:pt x="624" y="230"/>
                  </a:lnTo>
                  <a:lnTo>
                    <a:pt x="624" y="225"/>
                  </a:lnTo>
                  <a:lnTo>
                    <a:pt x="624" y="218"/>
                  </a:lnTo>
                  <a:lnTo>
                    <a:pt x="624" y="213"/>
                  </a:lnTo>
                  <a:lnTo>
                    <a:pt x="624" y="207"/>
                  </a:lnTo>
                  <a:lnTo>
                    <a:pt x="624" y="201"/>
                  </a:lnTo>
                  <a:lnTo>
                    <a:pt x="625" y="195"/>
                  </a:lnTo>
                  <a:lnTo>
                    <a:pt x="625" y="190"/>
                  </a:lnTo>
                  <a:lnTo>
                    <a:pt x="625" y="183"/>
                  </a:lnTo>
                  <a:lnTo>
                    <a:pt x="625" y="178"/>
                  </a:lnTo>
                  <a:lnTo>
                    <a:pt x="625" y="171"/>
                  </a:lnTo>
                  <a:lnTo>
                    <a:pt x="625" y="166"/>
                  </a:lnTo>
                  <a:lnTo>
                    <a:pt x="625" y="160"/>
                  </a:lnTo>
                  <a:lnTo>
                    <a:pt x="626" y="155"/>
                  </a:lnTo>
                  <a:lnTo>
                    <a:pt x="626" y="149"/>
                  </a:lnTo>
                  <a:lnTo>
                    <a:pt x="626" y="143"/>
                  </a:lnTo>
                  <a:lnTo>
                    <a:pt x="626" y="138"/>
                  </a:lnTo>
                  <a:lnTo>
                    <a:pt x="626" y="131"/>
                  </a:lnTo>
                  <a:lnTo>
                    <a:pt x="625" y="126"/>
                  </a:lnTo>
                  <a:lnTo>
                    <a:pt x="625" y="119"/>
                  </a:lnTo>
                  <a:lnTo>
                    <a:pt x="625" y="114"/>
                  </a:lnTo>
                  <a:lnTo>
                    <a:pt x="625" y="108"/>
                  </a:lnTo>
                  <a:lnTo>
                    <a:pt x="625" y="102"/>
                  </a:lnTo>
                  <a:lnTo>
                    <a:pt x="624" y="96"/>
                  </a:lnTo>
                  <a:lnTo>
                    <a:pt x="534" y="0"/>
                  </a:lnTo>
                  <a:lnTo>
                    <a:pt x="425" y="6"/>
                  </a:lnTo>
                  <a:lnTo>
                    <a:pt x="90" y="22"/>
                  </a:lnTo>
                  <a:lnTo>
                    <a:pt x="89" y="23"/>
                  </a:lnTo>
                  <a:lnTo>
                    <a:pt x="88" y="23"/>
                  </a:lnTo>
                  <a:lnTo>
                    <a:pt x="88" y="24"/>
                  </a:lnTo>
                  <a:lnTo>
                    <a:pt x="88" y="24"/>
                  </a:lnTo>
                  <a:lnTo>
                    <a:pt x="87" y="25"/>
                  </a:lnTo>
                  <a:lnTo>
                    <a:pt x="86" y="25"/>
                  </a:lnTo>
                  <a:lnTo>
                    <a:pt x="86" y="26"/>
                  </a:lnTo>
                  <a:lnTo>
                    <a:pt x="85" y="26"/>
                  </a:lnTo>
                  <a:lnTo>
                    <a:pt x="85" y="27"/>
                  </a:lnTo>
                  <a:lnTo>
                    <a:pt x="84" y="27"/>
                  </a:lnTo>
                  <a:lnTo>
                    <a:pt x="84" y="28"/>
                  </a:lnTo>
                  <a:lnTo>
                    <a:pt x="83" y="28"/>
                  </a:lnTo>
                  <a:lnTo>
                    <a:pt x="83" y="29"/>
                  </a:lnTo>
                  <a:lnTo>
                    <a:pt x="83" y="29"/>
                  </a:lnTo>
                  <a:lnTo>
                    <a:pt x="83" y="30"/>
                  </a:lnTo>
                  <a:lnTo>
                    <a:pt x="83" y="31"/>
                  </a:lnTo>
                  <a:lnTo>
                    <a:pt x="83" y="33"/>
                  </a:lnTo>
                  <a:lnTo>
                    <a:pt x="83" y="34"/>
                  </a:lnTo>
                  <a:lnTo>
                    <a:pt x="83" y="35"/>
                  </a:lnTo>
                  <a:lnTo>
                    <a:pt x="83" y="36"/>
                  </a:lnTo>
                  <a:lnTo>
                    <a:pt x="83" y="36"/>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2" name="Freeform 1013"/>
            <p:cNvSpPr>
              <a:spLocks/>
            </p:cNvSpPr>
            <p:nvPr/>
          </p:nvSpPr>
          <p:spPr bwMode="auto">
            <a:xfrm>
              <a:off x="2512" y="2943"/>
              <a:ext cx="519" cy="116"/>
            </a:xfrm>
            <a:custGeom>
              <a:avLst/>
              <a:gdLst>
                <a:gd name="T0" fmla="*/ 2 w 519"/>
                <a:gd name="T1" fmla="*/ 27 h 116"/>
                <a:gd name="T2" fmla="*/ 7 w 519"/>
                <a:gd name="T3" fmla="*/ 33 h 116"/>
                <a:gd name="T4" fmla="*/ 12 w 519"/>
                <a:gd name="T5" fmla="*/ 38 h 116"/>
                <a:gd name="T6" fmla="*/ 17 w 519"/>
                <a:gd name="T7" fmla="*/ 45 h 116"/>
                <a:gd name="T8" fmla="*/ 23 w 519"/>
                <a:gd name="T9" fmla="*/ 50 h 116"/>
                <a:gd name="T10" fmla="*/ 28 w 519"/>
                <a:gd name="T11" fmla="*/ 56 h 116"/>
                <a:gd name="T12" fmla="*/ 34 w 519"/>
                <a:gd name="T13" fmla="*/ 62 h 116"/>
                <a:gd name="T14" fmla="*/ 39 w 519"/>
                <a:gd name="T15" fmla="*/ 67 h 116"/>
                <a:gd name="T16" fmla="*/ 44 w 519"/>
                <a:gd name="T17" fmla="*/ 73 h 116"/>
                <a:gd name="T18" fmla="*/ 50 w 519"/>
                <a:gd name="T19" fmla="*/ 79 h 116"/>
                <a:gd name="T20" fmla="*/ 55 w 519"/>
                <a:gd name="T21" fmla="*/ 85 h 116"/>
                <a:gd name="T22" fmla="*/ 61 w 519"/>
                <a:gd name="T23" fmla="*/ 90 h 116"/>
                <a:gd name="T24" fmla="*/ 67 w 519"/>
                <a:gd name="T25" fmla="*/ 97 h 116"/>
                <a:gd name="T26" fmla="*/ 72 w 519"/>
                <a:gd name="T27" fmla="*/ 102 h 116"/>
                <a:gd name="T28" fmla="*/ 77 w 519"/>
                <a:gd name="T29" fmla="*/ 107 h 116"/>
                <a:gd name="T30" fmla="*/ 82 w 519"/>
                <a:gd name="T31" fmla="*/ 114 h 116"/>
                <a:gd name="T32" fmla="*/ 519 w 519"/>
                <a:gd name="T33" fmla="*/ 94 h 116"/>
                <a:gd name="T34" fmla="*/ 514 w 519"/>
                <a:gd name="T35" fmla="*/ 87 h 116"/>
                <a:gd name="T36" fmla="*/ 509 w 519"/>
                <a:gd name="T37" fmla="*/ 81 h 116"/>
                <a:gd name="T38" fmla="*/ 504 w 519"/>
                <a:gd name="T39" fmla="*/ 75 h 116"/>
                <a:gd name="T40" fmla="*/ 499 w 519"/>
                <a:gd name="T41" fmla="*/ 69 h 116"/>
                <a:gd name="T42" fmla="*/ 494 w 519"/>
                <a:gd name="T43" fmla="*/ 64 h 116"/>
                <a:gd name="T44" fmla="*/ 489 w 519"/>
                <a:gd name="T45" fmla="*/ 58 h 116"/>
                <a:gd name="T46" fmla="*/ 483 w 519"/>
                <a:gd name="T47" fmla="*/ 52 h 116"/>
                <a:gd name="T48" fmla="*/ 477 w 519"/>
                <a:gd name="T49" fmla="*/ 47 h 116"/>
                <a:gd name="T50" fmla="*/ 472 w 519"/>
                <a:gd name="T51" fmla="*/ 40 h 116"/>
                <a:gd name="T52" fmla="*/ 466 w 519"/>
                <a:gd name="T53" fmla="*/ 35 h 116"/>
                <a:gd name="T54" fmla="*/ 461 w 519"/>
                <a:gd name="T55" fmla="*/ 29 h 116"/>
                <a:gd name="T56" fmla="*/ 455 w 519"/>
                <a:gd name="T57" fmla="*/ 23 h 116"/>
                <a:gd name="T58" fmla="*/ 450 w 519"/>
                <a:gd name="T59" fmla="*/ 17 h 116"/>
                <a:gd name="T60" fmla="*/ 444 w 519"/>
                <a:gd name="T61" fmla="*/ 12 h 116"/>
                <a:gd name="T62" fmla="*/ 438 w 519"/>
                <a:gd name="T63" fmla="*/ 6 h 116"/>
                <a:gd name="T64" fmla="*/ 433 w 519"/>
                <a:gd name="T65" fmla="*/ 0 h 116"/>
                <a:gd name="T66" fmla="*/ 0 w 519"/>
                <a:gd name="T67" fmla="*/ 2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9" h="116">
                  <a:moveTo>
                    <a:pt x="0" y="23"/>
                  </a:moveTo>
                  <a:lnTo>
                    <a:pt x="2" y="27"/>
                  </a:lnTo>
                  <a:lnTo>
                    <a:pt x="5" y="30"/>
                  </a:lnTo>
                  <a:lnTo>
                    <a:pt x="7" y="33"/>
                  </a:lnTo>
                  <a:lnTo>
                    <a:pt x="10" y="35"/>
                  </a:lnTo>
                  <a:lnTo>
                    <a:pt x="12" y="38"/>
                  </a:lnTo>
                  <a:lnTo>
                    <a:pt x="15" y="42"/>
                  </a:lnTo>
                  <a:lnTo>
                    <a:pt x="17" y="45"/>
                  </a:lnTo>
                  <a:lnTo>
                    <a:pt x="20" y="47"/>
                  </a:lnTo>
                  <a:lnTo>
                    <a:pt x="23" y="50"/>
                  </a:lnTo>
                  <a:lnTo>
                    <a:pt x="25" y="53"/>
                  </a:lnTo>
                  <a:lnTo>
                    <a:pt x="28" y="56"/>
                  </a:lnTo>
                  <a:lnTo>
                    <a:pt x="30" y="58"/>
                  </a:lnTo>
                  <a:lnTo>
                    <a:pt x="34" y="62"/>
                  </a:lnTo>
                  <a:lnTo>
                    <a:pt x="36" y="65"/>
                  </a:lnTo>
                  <a:lnTo>
                    <a:pt x="39" y="67"/>
                  </a:lnTo>
                  <a:lnTo>
                    <a:pt x="42" y="70"/>
                  </a:lnTo>
                  <a:lnTo>
                    <a:pt x="44" y="73"/>
                  </a:lnTo>
                  <a:lnTo>
                    <a:pt x="47" y="77"/>
                  </a:lnTo>
                  <a:lnTo>
                    <a:pt x="50" y="79"/>
                  </a:lnTo>
                  <a:lnTo>
                    <a:pt x="53" y="82"/>
                  </a:lnTo>
                  <a:lnTo>
                    <a:pt x="55" y="85"/>
                  </a:lnTo>
                  <a:lnTo>
                    <a:pt x="58" y="87"/>
                  </a:lnTo>
                  <a:lnTo>
                    <a:pt x="61" y="90"/>
                  </a:lnTo>
                  <a:lnTo>
                    <a:pt x="63" y="94"/>
                  </a:lnTo>
                  <a:lnTo>
                    <a:pt x="67" y="97"/>
                  </a:lnTo>
                  <a:lnTo>
                    <a:pt x="69" y="99"/>
                  </a:lnTo>
                  <a:lnTo>
                    <a:pt x="72" y="102"/>
                  </a:lnTo>
                  <a:lnTo>
                    <a:pt x="74" y="105"/>
                  </a:lnTo>
                  <a:lnTo>
                    <a:pt x="77" y="107"/>
                  </a:lnTo>
                  <a:lnTo>
                    <a:pt x="80" y="110"/>
                  </a:lnTo>
                  <a:lnTo>
                    <a:pt x="82" y="114"/>
                  </a:lnTo>
                  <a:lnTo>
                    <a:pt x="86" y="116"/>
                  </a:lnTo>
                  <a:lnTo>
                    <a:pt x="519" y="94"/>
                  </a:lnTo>
                  <a:lnTo>
                    <a:pt x="517" y="90"/>
                  </a:lnTo>
                  <a:lnTo>
                    <a:pt x="514" y="87"/>
                  </a:lnTo>
                  <a:lnTo>
                    <a:pt x="512" y="84"/>
                  </a:lnTo>
                  <a:lnTo>
                    <a:pt x="509" y="81"/>
                  </a:lnTo>
                  <a:lnTo>
                    <a:pt x="507" y="79"/>
                  </a:lnTo>
                  <a:lnTo>
                    <a:pt x="504" y="75"/>
                  </a:lnTo>
                  <a:lnTo>
                    <a:pt x="502" y="72"/>
                  </a:lnTo>
                  <a:lnTo>
                    <a:pt x="499" y="69"/>
                  </a:lnTo>
                  <a:lnTo>
                    <a:pt x="496" y="67"/>
                  </a:lnTo>
                  <a:lnTo>
                    <a:pt x="494" y="64"/>
                  </a:lnTo>
                  <a:lnTo>
                    <a:pt x="491" y="61"/>
                  </a:lnTo>
                  <a:lnTo>
                    <a:pt x="489" y="58"/>
                  </a:lnTo>
                  <a:lnTo>
                    <a:pt x="485" y="55"/>
                  </a:lnTo>
                  <a:lnTo>
                    <a:pt x="483" y="52"/>
                  </a:lnTo>
                  <a:lnTo>
                    <a:pt x="480" y="49"/>
                  </a:lnTo>
                  <a:lnTo>
                    <a:pt x="477" y="47"/>
                  </a:lnTo>
                  <a:lnTo>
                    <a:pt x="475" y="44"/>
                  </a:lnTo>
                  <a:lnTo>
                    <a:pt x="472" y="40"/>
                  </a:lnTo>
                  <a:lnTo>
                    <a:pt x="469" y="37"/>
                  </a:lnTo>
                  <a:lnTo>
                    <a:pt x="466" y="35"/>
                  </a:lnTo>
                  <a:lnTo>
                    <a:pt x="464" y="32"/>
                  </a:lnTo>
                  <a:lnTo>
                    <a:pt x="461" y="29"/>
                  </a:lnTo>
                  <a:lnTo>
                    <a:pt x="458" y="27"/>
                  </a:lnTo>
                  <a:lnTo>
                    <a:pt x="455" y="23"/>
                  </a:lnTo>
                  <a:lnTo>
                    <a:pt x="452" y="20"/>
                  </a:lnTo>
                  <a:lnTo>
                    <a:pt x="450" y="17"/>
                  </a:lnTo>
                  <a:lnTo>
                    <a:pt x="446" y="15"/>
                  </a:lnTo>
                  <a:lnTo>
                    <a:pt x="444" y="12"/>
                  </a:lnTo>
                  <a:lnTo>
                    <a:pt x="441" y="9"/>
                  </a:lnTo>
                  <a:lnTo>
                    <a:pt x="438" y="6"/>
                  </a:lnTo>
                  <a:lnTo>
                    <a:pt x="436" y="3"/>
                  </a:lnTo>
                  <a:lnTo>
                    <a:pt x="433" y="0"/>
                  </a:lnTo>
                  <a:lnTo>
                    <a:pt x="44" y="2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3" name="Freeform 1014"/>
            <p:cNvSpPr>
              <a:spLocks/>
            </p:cNvSpPr>
            <p:nvPr/>
          </p:nvSpPr>
          <p:spPr bwMode="auto">
            <a:xfrm>
              <a:off x="2512" y="2943"/>
              <a:ext cx="519" cy="116"/>
            </a:xfrm>
            <a:custGeom>
              <a:avLst/>
              <a:gdLst>
                <a:gd name="T0" fmla="*/ 2 w 519"/>
                <a:gd name="T1" fmla="*/ 27 h 116"/>
                <a:gd name="T2" fmla="*/ 7 w 519"/>
                <a:gd name="T3" fmla="*/ 33 h 116"/>
                <a:gd name="T4" fmla="*/ 12 w 519"/>
                <a:gd name="T5" fmla="*/ 38 h 116"/>
                <a:gd name="T6" fmla="*/ 17 w 519"/>
                <a:gd name="T7" fmla="*/ 45 h 116"/>
                <a:gd name="T8" fmla="*/ 23 w 519"/>
                <a:gd name="T9" fmla="*/ 50 h 116"/>
                <a:gd name="T10" fmla="*/ 28 w 519"/>
                <a:gd name="T11" fmla="*/ 56 h 116"/>
                <a:gd name="T12" fmla="*/ 34 w 519"/>
                <a:gd name="T13" fmla="*/ 62 h 116"/>
                <a:gd name="T14" fmla="*/ 39 w 519"/>
                <a:gd name="T15" fmla="*/ 67 h 116"/>
                <a:gd name="T16" fmla="*/ 44 w 519"/>
                <a:gd name="T17" fmla="*/ 73 h 116"/>
                <a:gd name="T18" fmla="*/ 50 w 519"/>
                <a:gd name="T19" fmla="*/ 79 h 116"/>
                <a:gd name="T20" fmla="*/ 55 w 519"/>
                <a:gd name="T21" fmla="*/ 85 h 116"/>
                <a:gd name="T22" fmla="*/ 61 w 519"/>
                <a:gd name="T23" fmla="*/ 90 h 116"/>
                <a:gd name="T24" fmla="*/ 67 w 519"/>
                <a:gd name="T25" fmla="*/ 97 h 116"/>
                <a:gd name="T26" fmla="*/ 72 w 519"/>
                <a:gd name="T27" fmla="*/ 102 h 116"/>
                <a:gd name="T28" fmla="*/ 77 w 519"/>
                <a:gd name="T29" fmla="*/ 107 h 116"/>
                <a:gd name="T30" fmla="*/ 82 w 519"/>
                <a:gd name="T31" fmla="*/ 114 h 116"/>
                <a:gd name="T32" fmla="*/ 519 w 519"/>
                <a:gd name="T33" fmla="*/ 94 h 116"/>
                <a:gd name="T34" fmla="*/ 514 w 519"/>
                <a:gd name="T35" fmla="*/ 87 h 116"/>
                <a:gd name="T36" fmla="*/ 509 w 519"/>
                <a:gd name="T37" fmla="*/ 81 h 116"/>
                <a:gd name="T38" fmla="*/ 504 w 519"/>
                <a:gd name="T39" fmla="*/ 75 h 116"/>
                <a:gd name="T40" fmla="*/ 499 w 519"/>
                <a:gd name="T41" fmla="*/ 69 h 116"/>
                <a:gd name="T42" fmla="*/ 494 w 519"/>
                <a:gd name="T43" fmla="*/ 64 h 116"/>
                <a:gd name="T44" fmla="*/ 489 w 519"/>
                <a:gd name="T45" fmla="*/ 58 h 116"/>
                <a:gd name="T46" fmla="*/ 483 w 519"/>
                <a:gd name="T47" fmla="*/ 52 h 116"/>
                <a:gd name="T48" fmla="*/ 477 w 519"/>
                <a:gd name="T49" fmla="*/ 47 h 116"/>
                <a:gd name="T50" fmla="*/ 472 w 519"/>
                <a:gd name="T51" fmla="*/ 40 h 116"/>
                <a:gd name="T52" fmla="*/ 466 w 519"/>
                <a:gd name="T53" fmla="*/ 35 h 116"/>
                <a:gd name="T54" fmla="*/ 461 w 519"/>
                <a:gd name="T55" fmla="*/ 29 h 116"/>
                <a:gd name="T56" fmla="*/ 455 w 519"/>
                <a:gd name="T57" fmla="*/ 23 h 116"/>
                <a:gd name="T58" fmla="*/ 450 w 519"/>
                <a:gd name="T59" fmla="*/ 17 h 116"/>
                <a:gd name="T60" fmla="*/ 444 w 519"/>
                <a:gd name="T61" fmla="*/ 12 h 116"/>
                <a:gd name="T62" fmla="*/ 438 w 519"/>
                <a:gd name="T63" fmla="*/ 6 h 116"/>
                <a:gd name="T64" fmla="*/ 433 w 519"/>
                <a:gd name="T65" fmla="*/ 0 h 116"/>
                <a:gd name="T66" fmla="*/ 0 w 519"/>
                <a:gd name="T67" fmla="*/ 2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9" h="116">
                  <a:moveTo>
                    <a:pt x="0" y="23"/>
                  </a:moveTo>
                  <a:lnTo>
                    <a:pt x="2" y="27"/>
                  </a:lnTo>
                  <a:lnTo>
                    <a:pt x="5" y="30"/>
                  </a:lnTo>
                  <a:lnTo>
                    <a:pt x="7" y="33"/>
                  </a:lnTo>
                  <a:lnTo>
                    <a:pt x="10" y="35"/>
                  </a:lnTo>
                  <a:lnTo>
                    <a:pt x="12" y="38"/>
                  </a:lnTo>
                  <a:lnTo>
                    <a:pt x="15" y="42"/>
                  </a:lnTo>
                  <a:lnTo>
                    <a:pt x="17" y="45"/>
                  </a:lnTo>
                  <a:lnTo>
                    <a:pt x="20" y="47"/>
                  </a:lnTo>
                  <a:lnTo>
                    <a:pt x="23" y="50"/>
                  </a:lnTo>
                  <a:lnTo>
                    <a:pt x="25" y="53"/>
                  </a:lnTo>
                  <a:lnTo>
                    <a:pt x="28" y="56"/>
                  </a:lnTo>
                  <a:lnTo>
                    <a:pt x="30" y="58"/>
                  </a:lnTo>
                  <a:lnTo>
                    <a:pt x="34" y="62"/>
                  </a:lnTo>
                  <a:lnTo>
                    <a:pt x="36" y="65"/>
                  </a:lnTo>
                  <a:lnTo>
                    <a:pt x="39" y="67"/>
                  </a:lnTo>
                  <a:lnTo>
                    <a:pt x="42" y="70"/>
                  </a:lnTo>
                  <a:lnTo>
                    <a:pt x="44" y="73"/>
                  </a:lnTo>
                  <a:lnTo>
                    <a:pt x="47" y="77"/>
                  </a:lnTo>
                  <a:lnTo>
                    <a:pt x="50" y="79"/>
                  </a:lnTo>
                  <a:lnTo>
                    <a:pt x="53" y="82"/>
                  </a:lnTo>
                  <a:lnTo>
                    <a:pt x="55" y="85"/>
                  </a:lnTo>
                  <a:lnTo>
                    <a:pt x="58" y="87"/>
                  </a:lnTo>
                  <a:lnTo>
                    <a:pt x="61" y="90"/>
                  </a:lnTo>
                  <a:lnTo>
                    <a:pt x="63" y="94"/>
                  </a:lnTo>
                  <a:lnTo>
                    <a:pt x="67" y="97"/>
                  </a:lnTo>
                  <a:lnTo>
                    <a:pt x="69" y="99"/>
                  </a:lnTo>
                  <a:lnTo>
                    <a:pt x="72" y="102"/>
                  </a:lnTo>
                  <a:lnTo>
                    <a:pt x="74" y="105"/>
                  </a:lnTo>
                  <a:lnTo>
                    <a:pt x="77" y="107"/>
                  </a:lnTo>
                  <a:lnTo>
                    <a:pt x="80" y="110"/>
                  </a:lnTo>
                  <a:lnTo>
                    <a:pt x="82" y="114"/>
                  </a:lnTo>
                  <a:lnTo>
                    <a:pt x="86" y="116"/>
                  </a:lnTo>
                  <a:lnTo>
                    <a:pt x="519" y="94"/>
                  </a:lnTo>
                  <a:lnTo>
                    <a:pt x="517" y="90"/>
                  </a:lnTo>
                  <a:lnTo>
                    <a:pt x="514" y="87"/>
                  </a:lnTo>
                  <a:lnTo>
                    <a:pt x="512" y="84"/>
                  </a:lnTo>
                  <a:lnTo>
                    <a:pt x="509" y="81"/>
                  </a:lnTo>
                  <a:lnTo>
                    <a:pt x="507" y="79"/>
                  </a:lnTo>
                  <a:lnTo>
                    <a:pt x="504" y="75"/>
                  </a:lnTo>
                  <a:lnTo>
                    <a:pt x="502" y="72"/>
                  </a:lnTo>
                  <a:lnTo>
                    <a:pt x="499" y="69"/>
                  </a:lnTo>
                  <a:lnTo>
                    <a:pt x="496" y="67"/>
                  </a:lnTo>
                  <a:lnTo>
                    <a:pt x="494" y="64"/>
                  </a:lnTo>
                  <a:lnTo>
                    <a:pt x="491" y="61"/>
                  </a:lnTo>
                  <a:lnTo>
                    <a:pt x="489" y="58"/>
                  </a:lnTo>
                  <a:lnTo>
                    <a:pt x="485" y="55"/>
                  </a:lnTo>
                  <a:lnTo>
                    <a:pt x="483" y="52"/>
                  </a:lnTo>
                  <a:lnTo>
                    <a:pt x="480" y="49"/>
                  </a:lnTo>
                  <a:lnTo>
                    <a:pt x="477" y="47"/>
                  </a:lnTo>
                  <a:lnTo>
                    <a:pt x="475" y="44"/>
                  </a:lnTo>
                  <a:lnTo>
                    <a:pt x="472" y="40"/>
                  </a:lnTo>
                  <a:lnTo>
                    <a:pt x="469" y="37"/>
                  </a:lnTo>
                  <a:lnTo>
                    <a:pt x="466" y="35"/>
                  </a:lnTo>
                  <a:lnTo>
                    <a:pt x="464" y="32"/>
                  </a:lnTo>
                  <a:lnTo>
                    <a:pt x="461" y="29"/>
                  </a:lnTo>
                  <a:lnTo>
                    <a:pt x="458" y="27"/>
                  </a:lnTo>
                  <a:lnTo>
                    <a:pt x="455" y="23"/>
                  </a:lnTo>
                  <a:lnTo>
                    <a:pt x="452" y="20"/>
                  </a:lnTo>
                  <a:lnTo>
                    <a:pt x="450" y="17"/>
                  </a:lnTo>
                  <a:lnTo>
                    <a:pt x="446" y="15"/>
                  </a:lnTo>
                  <a:lnTo>
                    <a:pt x="444" y="12"/>
                  </a:lnTo>
                  <a:lnTo>
                    <a:pt x="441" y="9"/>
                  </a:lnTo>
                  <a:lnTo>
                    <a:pt x="438" y="6"/>
                  </a:lnTo>
                  <a:lnTo>
                    <a:pt x="436" y="3"/>
                  </a:lnTo>
                  <a:lnTo>
                    <a:pt x="433" y="0"/>
                  </a:lnTo>
                  <a:lnTo>
                    <a:pt x="44" y="21"/>
                  </a:lnTo>
                  <a:lnTo>
                    <a:pt x="0" y="2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4" name="Freeform 1015"/>
            <p:cNvSpPr>
              <a:spLocks/>
            </p:cNvSpPr>
            <p:nvPr/>
          </p:nvSpPr>
          <p:spPr bwMode="auto">
            <a:xfrm>
              <a:off x="2503" y="2971"/>
              <a:ext cx="92" cy="288"/>
            </a:xfrm>
            <a:custGeom>
              <a:avLst/>
              <a:gdLst>
                <a:gd name="T0" fmla="*/ 88 w 92"/>
                <a:gd name="T1" fmla="*/ 288 h 288"/>
                <a:gd name="T2" fmla="*/ 92 w 92"/>
                <a:gd name="T3" fmla="*/ 96 h 288"/>
                <a:gd name="T4" fmla="*/ 89 w 92"/>
                <a:gd name="T5" fmla="*/ 89 h 288"/>
                <a:gd name="T6" fmla="*/ 5 w 92"/>
                <a:gd name="T7" fmla="*/ 0 h 288"/>
                <a:gd name="T8" fmla="*/ 0 w 92"/>
                <a:gd name="T9" fmla="*/ 198 h 288"/>
                <a:gd name="T10" fmla="*/ 88 w 92"/>
                <a:gd name="T11" fmla="*/ 288 h 288"/>
              </a:gdLst>
              <a:ahLst/>
              <a:cxnLst>
                <a:cxn ang="0">
                  <a:pos x="T0" y="T1"/>
                </a:cxn>
                <a:cxn ang="0">
                  <a:pos x="T2" y="T3"/>
                </a:cxn>
                <a:cxn ang="0">
                  <a:pos x="T4" y="T5"/>
                </a:cxn>
                <a:cxn ang="0">
                  <a:pos x="T6" y="T7"/>
                </a:cxn>
                <a:cxn ang="0">
                  <a:pos x="T8" y="T9"/>
                </a:cxn>
                <a:cxn ang="0">
                  <a:pos x="T10" y="T11"/>
                </a:cxn>
              </a:cxnLst>
              <a:rect l="0" t="0" r="r" b="b"/>
              <a:pathLst>
                <a:path w="92" h="288">
                  <a:moveTo>
                    <a:pt x="88" y="288"/>
                  </a:moveTo>
                  <a:lnTo>
                    <a:pt x="92" y="96"/>
                  </a:lnTo>
                  <a:lnTo>
                    <a:pt x="89" y="89"/>
                  </a:lnTo>
                  <a:lnTo>
                    <a:pt x="5" y="0"/>
                  </a:lnTo>
                  <a:lnTo>
                    <a:pt x="0" y="198"/>
                  </a:lnTo>
                  <a:lnTo>
                    <a:pt x="88" y="28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5" name="Freeform 1016"/>
            <p:cNvSpPr>
              <a:spLocks/>
            </p:cNvSpPr>
            <p:nvPr/>
          </p:nvSpPr>
          <p:spPr bwMode="auto">
            <a:xfrm>
              <a:off x="2503" y="2971"/>
              <a:ext cx="92" cy="288"/>
            </a:xfrm>
            <a:custGeom>
              <a:avLst/>
              <a:gdLst>
                <a:gd name="T0" fmla="*/ 88 w 92"/>
                <a:gd name="T1" fmla="*/ 288 h 288"/>
                <a:gd name="T2" fmla="*/ 92 w 92"/>
                <a:gd name="T3" fmla="*/ 96 h 288"/>
                <a:gd name="T4" fmla="*/ 89 w 92"/>
                <a:gd name="T5" fmla="*/ 89 h 288"/>
                <a:gd name="T6" fmla="*/ 5 w 92"/>
                <a:gd name="T7" fmla="*/ 0 h 288"/>
                <a:gd name="T8" fmla="*/ 0 w 92"/>
                <a:gd name="T9" fmla="*/ 198 h 288"/>
                <a:gd name="T10" fmla="*/ 88 w 92"/>
                <a:gd name="T11" fmla="*/ 288 h 288"/>
              </a:gdLst>
              <a:ahLst/>
              <a:cxnLst>
                <a:cxn ang="0">
                  <a:pos x="T0" y="T1"/>
                </a:cxn>
                <a:cxn ang="0">
                  <a:pos x="T2" y="T3"/>
                </a:cxn>
                <a:cxn ang="0">
                  <a:pos x="T4" y="T5"/>
                </a:cxn>
                <a:cxn ang="0">
                  <a:pos x="T6" y="T7"/>
                </a:cxn>
                <a:cxn ang="0">
                  <a:pos x="T8" y="T9"/>
                </a:cxn>
                <a:cxn ang="0">
                  <a:pos x="T10" y="T11"/>
                </a:cxn>
              </a:cxnLst>
              <a:rect l="0" t="0" r="r" b="b"/>
              <a:pathLst>
                <a:path w="92" h="288">
                  <a:moveTo>
                    <a:pt x="88" y="288"/>
                  </a:moveTo>
                  <a:lnTo>
                    <a:pt x="92" y="96"/>
                  </a:lnTo>
                  <a:lnTo>
                    <a:pt x="89" y="89"/>
                  </a:lnTo>
                  <a:lnTo>
                    <a:pt x="5" y="0"/>
                  </a:lnTo>
                  <a:lnTo>
                    <a:pt x="0" y="198"/>
                  </a:lnTo>
                  <a:lnTo>
                    <a:pt x="88" y="288"/>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6" name="Freeform 1017"/>
            <p:cNvSpPr>
              <a:spLocks/>
            </p:cNvSpPr>
            <p:nvPr/>
          </p:nvSpPr>
          <p:spPr bwMode="auto">
            <a:xfrm>
              <a:off x="2465" y="3059"/>
              <a:ext cx="37" cy="37"/>
            </a:xfrm>
            <a:custGeom>
              <a:avLst/>
              <a:gdLst>
                <a:gd name="T0" fmla="*/ 35 w 37"/>
                <a:gd name="T1" fmla="*/ 37 h 37"/>
                <a:gd name="T2" fmla="*/ 37 w 37"/>
                <a:gd name="T3" fmla="*/ 0 h 37"/>
                <a:gd name="T4" fmla="*/ 35 w 37"/>
                <a:gd name="T5" fmla="*/ 0 h 37"/>
                <a:gd name="T6" fmla="*/ 34 w 37"/>
                <a:gd name="T7" fmla="*/ 0 h 37"/>
                <a:gd name="T8" fmla="*/ 34 w 37"/>
                <a:gd name="T9" fmla="*/ 0 h 37"/>
                <a:gd name="T10" fmla="*/ 32 w 37"/>
                <a:gd name="T11" fmla="*/ 0 h 37"/>
                <a:gd name="T12" fmla="*/ 31 w 37"/>
                <a:gd name="T13" fmla="*/ 0 h 37"/>
                <a:gd name="T14" fmla="*/ 30 w 37"/>
                <a:gd name="T15" fmla="*/ 0 h 37"/>
                <a:gd name="T16" fmla="*/ 29 w 37"/>
                <a:gd name="T17" fmla="*/ 0 h 37"/>
                <a:gd name="T18" fmla="*/ 28 w 37"/>
                <a:gd name="T19" fmla="*/ 0 h 37"/>
                <a:gd name="T20" fmla="*/ 27 w 37"/>
                <a:gd name="T21" fmla="*/ 0 h 37"/>
                <a:gd name="T22" fmla="*/ 25 w 37"/>
                <a:gd name="T23" fmla="*/ 0 h 37"/>
                <a:gd name="T24" fmla="*/ 25 w 37"/>
                <a:gd name="T25" fmla="*/ 0 h 37"/>
                <a:gd name="T26" fmla="*/ 23 w 37"/>
                <a:gd name="T27" fmla="*/ 0 h 37"/>
                <a:gd name="T28" fmla="*/ 22 w 37"/>
                <a:gd name="T29" fmla="*/ 0 h 37"/>
                <a:gd name="T30" fmla="*/ 21 w 37"/>
                <a:gd name="T31" fmla="*/ 0 h 37"/>
                <a:gd name="T32" fmla="*/ 20 w 37"/>
                <a:gd name="T33" fmla="*/ 0 h 37"/>
                <a:gd name="T34" fmla="*/ 19 w 37"/>
                <a:gd name="T35" fmla="*/ 0 h 37"/>
                <a:gd name="T36" fmla="*/ 17 w 37"/>
                <a:gd name="T37" fmla="*/ 0 h 37"/>
                <a:gd name="T38" fmla="*/ 16 w 37"/>
                <a:gd name="T39" fmla="*/ 0 h 37"/>
                <a:gd name="T40" fmla="*/ 15 w 37"/>
                <a:gd name="T41" fmla="*/ 0 h 37"/>
                <a:gd name="T42" fmla="*/ 14 w 37"/>
                <a:gd name="T43" fmla="*/ 0 h 37"/>
                <a:gd name="T44" fmla="*/ 13 w 37"/>
                <a:gd name="T45" fmla="*/ 0 h 37"/>
                <a:gd name="T46" fmla="*/ 11 w 37"/>
                <a:gd name="T47" fmla="*/ 0 h 37"/>
                <a:gd name="T48" fmla="*/ 10 w 37"/>
                <a:gd name="T49" fmla="*/ 1 h 37"/>
                <a:gd name="T50" fmla="*/ 9 w 37"/>
                <a:gd name="T51" fmla="*/ 1 h 37"/>
                <a:gd name="T52" fmla="*/ 8 w 37"/>
                <a:gd name="T53" fmla="*/ 1 h 37"/>
                <a:gd name="T54" fmla="*/ 7 w 37"/>
                <a:gd name="T55" fmla="*/ 1 h 37"/>
                <a:gd name="T56" fmla="*/ 5 w 37"/>
                <a:gd name="T57" fmla="*/ 1 h 37"/>
                <a:gd name="T58" fmla="*/ 5 w 37"/>
                <a:gd name="T59" fmla="*/ 1 h 37"/>
                <a:gd name="T60" fmla="*/ 4 w 37"/>
                <a:gd name="T61" fmla="*/ 1 h 37"/>
                <a:gd name="T62" fmla="*/ 2 w 37"/>
                <a:gd name="T63" fmla="*/ 1 h 37"/>
                <a:gd name="T64" fmla="*/ 1 w 37"/>
                <a:gd name="T65" fmla="*/ 1 h 37"/>
                <a:gd name="T66" fmla="*/ 0 w 37"/>
                <a:gd name="T67" fmla="*/ 1 h 37"/>
                <a:gd name="T68" fmla="*/ 35 w 37"/>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7">
                  <a:moveTo>
                    <a:pt x="35" y="37"/>
                  </a:moveTo>
                  <a:lnTo>
                    <a:pt x="37" y="0"/>
                  </a:lnTo>
                  <a:lnTo>
                    <a:pt x="35" y="0"/>
                  </a:lnTo>
                  <a:lnTo>
                    <a:pt x="34" y="0"/>
                  </a:lnTo>
                  <a:lnTo>
                    <a:pt x="34" y="0"/>
                  </a:lnTo>
                  <a:lnTo>
                    <a:pt x="32" y="0"/>
                  </a:lnTo>
                  <a:lnTo>
                    <a:pt x="31" y="0"/>
                  </a:lnTo>
                  <a:lnTo>
                    <a:pt x="30" y="0"/>
                  </a:lnTo>
                  <a:lnTo>
                    <a:pt x="29" y="0"/>
                  </a:lnTo>
                  <a:lnTo>
                    <a:pt x="28" y="0"/>
                  </a:lnTo>
                  <a:lnTo>
                    <a:pt x="27" y="0"/>
                  </a:lnTo>
                  <a:lnTo>
                    <a:pt x="25" y="0"/>
                  </a:lnTo>
                  <a:lnTo>
                    <a:pt x="25" y="0"/>
                  </a:lnTo>
                  <a:lnTo>
                    <a:pt x="23" y="0"/>
                  </a:lnTo>
                  <a:lnTo>
                    <a:pt x="22" y="0"/>
                  </a:lnTo>
                  <a:lnTo>
                    <a:pt x="21" y="0"/>
                  </a:lnTo>
                  <a:lnTo>
                    <a:pt x="20" y="0"/>
                  </a:lnTo>
                  <a:lnTo>
                    <a:pt x="19" y="0"/>
                  </a:lnTo>
                  <a:lnTo>
                    <a:pt x="17" y="0"/>
                  </a:lnTo>
                  <a:lnTo>
                    <a:pt x="16" y="0"/>
                  </a:lnTo>
                  <a:lnTo>
                    <a:pt x="15" y="0"/>
                  </a:lnTo>
                  <a:lnTo>
                    <a:pt x="14" y="0"/>
                  </a:lnTo>
                  <a:lnTo>
                    <a:pt x="13" y="0"/>
                  </a:lnTo>
                  <a:lnTo>
                    <a:pt x="11" y="0"/>
                  </a:lnTo>
                  <a:lnTo>
                    <a:pt x="10" y="1"/>
                  </a:lnTo>
                  <a:lnTo>
                    <a:pt x="9" y="1"/>
                  </a:lnTo>
                  <a:lnTo>
                    <a:pt x="8" y="1"/>
                  </a:lnTo>
                  <a:lnTo>
                    <a:pt x="7" y="1"/>
                  </a:lnTo>
                  <a:lnTo>
                    <a:pt x="5" y="1"/>
                  </a:lnTo>
                  <a:lnTo>
                    <a:pt x="5" y="1"/>
                  </a:lnTo>
                  <a:lnTo>
                    <a:pt x="4" y="1"/>
                  </a:lnTo>
                  <a:lnTo>
                    <a:pt x="2" y="1"/>
                  </a:lnTo>
                  <a:lnTo>
                    <a:pt x="1" y="1"/>
                  </a:lnTo>
                  <a:lnTo>
                    <a:pt x="0" y="1"/>
                  </a:lnTo>
                  <a:lnTo>
                    <a:pt x="3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7" name="Freeform 1018"/>
            <p:cNvSpPr>
              <a:spLocks/>
            </p:cNvSpPr>
            <p:nvPr/>
          </p:nvSpPr>
          <p:spPr bwMode="auto">
            <a:xfrm>
              <a:off x="2465" y="3059"/>
              <a:ext cx="37" cy="37"/>
            </a:xfrm>
            <a:custGeom>
              <a:avLst/>
              <a:gdLst>
                <a:gd name="T0" fmla="*/ 35 w 37"/>
                <a:gd name="T1" fmla="*/ 37 h 37"/>
                <a:gd name="T2" fmla="*/ 37 w 37"/>
                <a:gd name="T3" fmla="*/ 0 h 37"/>
                <a:gd name="T4" fmla="*/ 35 w 37"/>
                <a:gd name="T5" fmla="*/ 0 h 37"/>
                <a:gd name="T6" fmla="*/ 34 w 37"/>
                <a:gd name="T7" fmla="*/ 0 h 37"/>
                <a:gd name="T8" fmla="*/ 34 w 37"/>
                <a:gd name="T9" fmla="*/ 0 h 37"/>
                <a:gd name="T10" fmla="*/ 32 w 37"/>
                <a:gd name="T11" fmla="*/ 0 h 37"/>
                <a:gd name="T12" fmla="*/ 31 w 37"/>
                <a:gd name="T13" fmla="*/ 0 h 37"/>
                <a:gd name="T14" fmla="*/ 30 w 37"/>
                <a:gd name="T15" fmla="*/ 0 h 37"/>
                <a:gd name="T16" fmla="*/ 29 w 37"/>
                <a:gd name="T17" fmla="*/ 0 h 37"/>
                <a:gd name="T18" fmla="*/ 28 w 37"/>
                <a:gd name="T19" fmla="*/ 0 h 37"/>
                <a:gd name="T20" fmla="*/ 27 w 37"/>
                <a:gd name="T21" fmla="*/ 0 h 37"/>
                <a:gd name="T22" fmla="*/ 25 w 37"/>
                <a:gd name="T23" fmla="*/ 0 h 37"/>
                <a:gd name="T24" fmla="*/ 25 w 37"/>
                <a:gd name="T25" fmla="*/ 0 h 37"/>
                <a:gd name="T26" fmla="*/ 23 w 37"/>
                <a:gd name="T27" fmla="*/ 0 h 37"/>
                <a:gd name="T28" fmla="*/ 22 w 37"/>
                <a:gd name="T29" fmla="*/ 0 h 37"/>
                <a:gd name="T30" fmla="*/ 21 w 37"/>
                <a:gd name="T31" fmla="*/ 0 h 37"/>
                <a:gd name="T32" fmla="*/ 20 w 37"/>
                <a:gd name="T33" fmla="*/ 0 h 37"/>
                <a:gd name="T34" fmla="*/ 19 w 37"/>
                <a:gd name="T35" fmla="*/ 0 h 37"/>
                <a:gd name="T36" fmla="*/ 17 w 37"/>
                <a:gd name="T37" fmla="*/ 0 h 37"/>
                <a:gd name="T38" fmla="*/ 16 w 37"/>
                <a:gd name="T39" fmla="*/ 0 h 37"/>
                <a:gd name="T40" fmla="*/ 15 w 37"/>
                <a:gd name="T41" fmla="*/ 0 h 37"/>
                <a:gd name="T42" fmla="*/ 14 w 37"/>
                <a:gd name="T43" fmla="*/ 0 h 37"/>
                <a:gd name="T44" fmla="*/ 13 w 37"/>
                <a:gd name="T45" fmla="*/ 0 h 37"/>
                <a:gd name="T46" fmla="*/ 11 w 37"/>
                <a:gd name="T47" fmla="*/ 0 h 37"/>
                <a:gd name="T48" fmla="*/ 10 w 37"/>
                <a:gd name="T49" fmla="*/ 1 h 37"/>
                <a:gd name="T50" fmla="*/ 9 w 37"/>
                <a:gd name="T51" fmla="*/ 1 h 37"/>
                <a:gd name="T52" fmla="*/ 8 w 37"/>
                <a:gd name="T53" fmla="*/ 1 h 37"/>
                <a:gd name="T54" fmla="*/ 7 w 37"/>
                <a:gd name="T55" fmla="*/ 1 h 37"/>
                <a:gd name="T56" fmla="*/ 5 w 37"/>
                <a:gd name="T57" fmla="*/ 1 h 37"/>
                <a:gd name="T58" fmla="*/ 5 w 37"/>
                <a:gd name="T59" fmla="*/ 1 h 37"/>
                <a:gd name="T60" fmla="*/ 4 w 37"/>
                <a:gd name="T61" fmla="*/ 1 h 37"/>
                <a:gd name="T62" fmla="*/ 2 w 37"/>
                <a:gd name="T63" fmla="*/ 1 h 37"/>
                <a:gd name="T64" fmla="*/ 1 w 37"/>
                <a:gd name="T65" fmla="*/ 1 h 37"/>
                <a:gd name="T66" fmla="*/ 0 w 37"/>
                <a:gd name="T67" fmla="*/ 1 h 37"/>
                <a:gd name="T68" fmla="*/ 35 w 37"/>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7">
                  <a:moveTo>
                    <a:pt x="35" y="37"/>
                  </a:moveTo>
                  <a:lnTo>
                    <a:pt x="37" y="0"/>
                  </a:lnTo>
                  <a:lnTo>
                    <a:pt x="35" y="0"/>
                  </a:lnTo>
                  <a:lnTo>
                    <a:pt x="34" y="0"/>
                  </a:lnTo>
                  <a:lnTo>
                    <a:pt x="34" y="0"/>
                  </a:lnTo>
                  <a:lnTo>
                    <a:pt x="32" y="0"/>
                  </a:lnTo>
                  <a:lnTo>
                    <a:pt x="31" y="0"/>
                  </a:lnTo>
                  <a:lnTo>
                    <a:pt x="30" y="0"/>
                  </a:lnTo>
                  <a:lnTo>
                    <a:pt x="29" y="0"/>
                  </a:lnTo>
                  <a:lnTo>
                    <a:pt x="28" y="0"/>
                  </a:lnTo>
                  <a:lnTo>
                    <a:pt x="27" y="0"/>
                  </a:lnTo>
                  <a:lnTo>
                    <a:pt x="25" y="0"/>
                  </a:lnTo>
                  <a:lnTo>
                    <a:pt x="25" y="0"/>
                  </a:lnTo>
                  <a:lnTo>
                    <a:pt x="23" y="0"/>
                  </a:lnTo>
                  <a:lnTo>
                    <a:pt x="22" y="0"/>
                  </a:lnTo>
                  <a:lnTo>
                    <a:pt x="21" y="0"/>
                  </a:lnTo>
                  <a:lnTo>
                    <a:pt x="20" y="0"/>
                  </a:lnTo>
                  <a:lnTo>
                    <a:pt x="19" y="0"/>
                  </a:lnTo>
                  <a:lnTo>
                    <a:pt x="17" y="0"/>
                  </a:lnTo>
                  <a:lnTo>
                    <a:pt x="16" y="0"/>
                  </a:lnTo>
                  <a:lnTo>
                    <a:pt x="15" y="0"/>
                  </a:lnTo>
                  <a:lnTo>
                    <a:pt x="14" y="0"/>
                  </a:lnTo>
                  <a:lnTo>
                    <a:pt x="13" y="0"/>
                  </a:lnTo>
                  <a:lnTo>
                    <a:pt x="11" y="0"/>
                  </a:lnTo>
                  <a:lnTo>
                    <a:pt x="10" y="1"/>
                  </a:lnTo>
                  <a:lnTo>
                    <a:pt x="9" y="1"/>
                  </a:lnTo>
                  <a:lnTo>
                    <a:pt x="8" y="1"/>
                  </a:lnTo>
                  <a:lnTo>
                    <a:pt x="7" y="1"/>
                  </a:lnTo>
                  <a:lnTo>
                    <a:pt x="5" y="1"/>
                  </a:lnTo>
                  <a:lnTo>
                    <a:pt x="5" y="1"/>
                  </a:lnTo>
                  <a:lnTo>
                    <a:pt x="4" y="1"/>
                  </a:lnTo>
                  <a:lnTo>
                    <a:pt x="2" y="1"/>
                  </a:lnTo>
                  <a:lnTo>
                    <a:pt x="1" y="1"/>
                  </a:lnTo>
                  <a:lnTo>
                    <a:pt x="0" y="1"/>
                  </a:lnTo>
                  <a:lnTo>
                    <a:pt x="35" y="37"/>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8" name="Freeform 1019"/>
            <p:cNvSpPr>
              <a:spLocks/>
            </p:cNvSpPr>
            <p:nvPr/>
          </p:nvSpPr>
          <p:spPr bwMode="auto">
            <a:xfrm>
              <a:off x="2523" y="3061"/>
              <a:ext cx="45" cy="105"/>
            </a:xfrm>
            <a:custGeom>
              <a:avLst/>
              <a:gdLst>
                <a:gd name="T0" fmla="*/ 0 w 45"/>
                <a:gd name="T1" fmla="*/ 64 h 105"/>
                <a:gd name="T2" fmla="*/ 2 w 45"/>
                <a:gd name="T3" fmla="*/ 65 h 105"/>
                <a:gd name="T4" fmla="*/ 4 w 45"/>
                <a:gd name="T5" fmla="*/ 66 h 105"/>
                <a:gd name="T6" fmla="*/ 4 w 45"/>
                <a:gd name="T7" fmla="*/ 67 h 105"/>
                <a:gd name="T8" fmla="*/ 6 w 45"/>
                <a:gd name="T9" fmla="*/ 69 h 105"/>
                <a:gd name="T10" fmla="*/ 8 w 45"/>
                <a:gd name="T11" fmla="*/ 70 h 105"/>
                <a:gd name="T12" fmla="*/ 8 w 45"/>
                <a:gd name="T13" fmla="*/ 71 h 105"/>
                <a:gd name="T14" fmla="*/ 10 w 45"/>
                <a:gd name="T15" fmla="*/ 72 h 105"/>
                <a:gd name="T16" fmla="*/ 11 w 45"/>
                <a:gd name="T17" fmla="*/ 74 h 105"/>
                <a:gd name="T18" fmla="*/ 13 w 45"/>
                <a:gd name="T19" fmla="*/ 75 h 105"/>
                <a:gd name="T20" fmla="*/ 14 w 45"/>
                <a:gd name="T21" fmla="*/ 76 h 105"/>
                <a:gd name="T22" fmla="*/ 15 w 45"/>
                <a:gd name="T23" fmla="*/ 77 h 105"/>
                <a:gd name="T24" fmla="*/ 17 w 45"/>
                <a:gd name="T25" fmla="*/ 80 h 105"/>
                <a:gd name="T26" fmla="*/ 18 w 45"/>
                <a:gd name="T27" fmla="*/ 81 h 105"/>
                <a:gd name="T28" fmla="*/ 19 w 45"/>
                <a:gd name="T29" fmla="*/ 82 h 105"/>
                <a:gd name="T30" fmla="*/ 21 w 45"/>
                <a:gd name="T31" fmla="*/ 84 h 105"/>
                <a:gd name="T32" fmla="*/ 23 w 45"/>
                <a:gd name="T33" fmla="*/ 85 h 105"/>
                <a:gd name="T34" fmla="*/ 23 w 45"/>
                <a:gd name="T35" fmla="*/ 86 h 105"/>
                <a:gd name="T36" fmla="*/ 25 w 45"/>
                <a:gd name="T37" fmla="*/ 88 h 105"/>
                <a:gd name="T38" fmla="*/ 27 w 45"/>
                <a:gd name="T39" fmla="*/ 89 h 105"/>
                <a:gd name="T40" fmla="*/ 28 w 45"/>
                <a:gd name="T41" fmla="*/ 90 h 105"/>
                <a:gd name="T42" fmla="*/ 29 w 45"/>
                <a:gd name="T43" fmla="*/ 91 h 105"/>
                <a:gd name="T44" fmla="*/ 31 w 45"/>
                <a:gd name="T45" fmla="*/ 93 h 105"/>
                <a:gd name="T46" fmla="*/ 32 w 45"/>
                <a:gd name="T47" fmla="*/ 94 h 105"/>
                <a:gd name="T48" fmla="*/ 33 w 45"/>
                <a:gd name="T49" fmla="*/ 95 h 105"/>
                <a:gd name="T50" fmla="*/ 35 w 45"/>
                <a:gd name="T51" fmla="*/ 97 h 105"/>
                <a:gd name="T52" fmla="*/ 36 w 45"/>
                <a:gd name="T53" fmla="*/ 99 h 105"/>
                <a:gd name="T54" fmla="*/ 38 w 45"/>
                <a:gd name="T55" fmla="*/ 100 h 105"/>
                <a:gd name="T56" fmla="*/ 38 w 45"/>
                <a:gd name="T57" fmla="*/ 101 h 105"/>
                <a:gd name="T58" fmla="*/ 40 w 45"/>
                <a:gd name="T59" fmla="*/ 102 h 105"/>
                <a:gd name="T60" fmla="*/ 42 w 45"/>
                <a:gd name="T61" fmla="*/ 103 h 105"/>
                <a:gd name="T62" fmla="*/ 42 w 45"/>
                <a:gd name="T63" fmla="*/ 104 h 105"/>
                <a:gd name="T64" fmla="*/ 44 w 45"/>
                <a:gd name="T65" fmla="*/ 105 h 105"/>
                <a:gd name="T66" fmla="*/ 45 w 45"/>
                <a:gd name="T67" fmla="*/ 42 h 105"/>
                <a:gd name="T68" fmla="*/ 3 w 45"/>
                <a:gd name="T69" fmla="*/ 0 h 105"/>
                <a:gd name="T70" fmla="*/ 0 w 45"/>
                <a:gd name="T71" fmla="*/ 2 h 105"/>
                <a:gd name="T72" fmla="*/ 0 w 45"/>
                <a:gd name="T73"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105">
                  <a:moveTo>
                    <a:pt x="0" y="64"/>
                  </a:moveTo>
                  <a:lnTo>
                    <a:pt x="2" y="65"/>
                  </a:lnTo>
                  <a:lnTo>
                    <a:pt x="4" y="66"/>
                  </a:lnTo>
                  <a:lnTo>
                    <a:pt x="4" y="67"/>
                  </a:lnTo>
                  <a:lnTo>
                    <a:pt x="6" y="69"/>
                  </a:lnTo>
                  <a:lnTo>
                    <a:pt x="8" y="70"/>
                  </a:lnTo>
                  <a:lnTo>
                    <a:pt x="8" y="71"/>
                  </a:lnTo>
                  <a:lnTo>
                    <a:pt x="10" y="72"/>
                  </a:lnTo>
                  <a:lnTo>
                    <a:pt x="11" y="74"/>
                  </a:lnTo>
                  <a:lnTo>
                    <a:pt x="13" y="75"/>
                  </a:lnTo>
                  <a:lnTo>
                    <a:pt x="14" y="76"/>
                  </a:lnTo>
                  <a:lnTo>
                    <a:pt x="15" y="77"/>
                  </a:lnTo>
                  <a:lnTo>
                    <a:pt x="17" y="80"/>
                  </a:lnTo>
                  <a:lnTo>
                    <a:pt x="18" y="81"/>
                  </a:lnTo>
                  <a:lnTo>
                    <a:pt x="19" y="82"/>
                  </a:lnTo>
                  <a:lnTo>
                    <a:pt x="21" y="84"/>
                  </a:lnTo>
                  <a:lnTo>
                    <a:pt x="23" y="85"/>
                  </a:lnTo>
                  <a:lnTo>
                    <a:pt x="23" y="86"/>
                  </a:lnTo>
                  <a:lnTo>
                    <a:pt x="25" y="88"/>
                  </a:lnTo>
                  <a:lnTo>
                    <a:pt x="27" y="89"/>
                  </a:lnTo>
                  <a:lnTo>
                    <a:pt x="28" y="90"/>
                  </a:lnTo>
                  <a:lnTo>
                    <a:pt x="29" y="91"/>
                  </a:lnTo>
                  <a:lnTo>
                    <a:pt x="31" y="93"/>
                  </a:lnTo>
                  <a:lnTo>
                    <a:pt x="32" y="94"/>
                  </a:lnTo>
                  <a:lnTo>
                    <a:pt x="33" y="95"/>
                  </a:lnTo>
                  <a:lnTo>
                    <a:pt x="35" y="97"/>
                  </a:lnTo>
                  <a:lnTo>
                    <a:pt x="36" y="99"/>
                  </a:lnTo>
                  <a:lnTo>
                    <a:pt x="38" y="100"/>
                  </a:lnTo>
                  <a:lnTo>
                    <a:pt x="38" y="101"/>
                  </a:lnTo>
                  <a:lnTo>
                    <a:pt x="40" y="102"/>
                  </a:lnTo>
                  <a:lnTo>
                    <a:pt x="42" y="103"/>
                  </a:lnTo>
                  <a:lnTo>
                    <a:pt x="42" y="104"/>
                  </a:lnTo>
                  <a:lnTo>
                    <a:pt x="44" y="105"/>
                  </a:lnTo>
                  <a:lnTo>
                    <a:pt x="45" y="42"/>
                  </a:lnTo>
                  <a:lnTo>
                    <a:pt x="3" y="0"/>
                  </a:lnTo>
                  <a:lnTo>
                    <a:pt x="0" y="2"/>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49" name="Freeform 1020"/>
            <p:cNvSpPr>
              <a:spLocks/>
            </p:cNvSpPr>
            <p:nvPr/>
          </p:nvSpPr>
          <p:spPr bwMode="auto">
            <a:xfrm>
              <a:off x="2523" y="3061"/>
              <a:ext cx="45" cy="105"/>
            </a:xfrm>
            <a:custGeom>
              <a:avLst/>
              <a:gdLst>
                <a:gd name="T0" fmla="*/ 0 w 45"/>
                <a:gd name="T1" fmla="*/ 64 h 105"/>
                <a:gd name="T2" fmla="*/ 2 w 45"/>
                <a:gd name="T3" fmla="*/ 65 h 105"/>
                <a:gd name="T4" fmla="*/ 4 w 45"/>
                <a:gd name="T5" fmla="*/ 66 h 105"/>
                <a:gd name="T6" fmla="*/ 4 w 45"/>
                <a:gd name="T7" fmla="*/ 67 h 105"/>
                <a:gd name="T8" fmla="*/ 6 w 45"/>
                <a:gd name="T9" fmla="*/ 69 h 105"/>
                <a:gd name="T10" fmla="*/ 8 w 45"/>
                <a:gd name="T11" fmla="*/ 70 h 105"/>
                <a:gd name="T12" fmla="*/ 8 w 45"/>
                <a:gd name="T13" fmla="*/ 71 h 105"/>
                <a:gd name="T14" fmla="*/ 10 w 45"/>
                <a:gd name="T15" fmla="*/ 72 h 105"/>
                <a:gd name="T16" fmla="*/ 11 w 45"/>
                <a:gd name="T17" fmla="*/ 74 h 105"/>
                <a:gd name="T18" fmla="*/ 13 w 45"/>
                <a:gd name="T19" fmla="*/ 75 h 105"/>
                <a:gd name="T20" fmla="*/ 14 w 45"/>
                <a:gd name="T21" fmla="*/ 76 h 105"/>
                <a:gd name="T22" fmla="*/ 15 w 45"/>
                <a:gd name="T23" fmla="*/ 77 h 105"/>
                <a:gd name="T24" fmla="*/ 17 w 45"/>
                <a:gd name="T25" fmla="*/ 80 h 105"/>
                <a:gd name="T26" fmla="*/ 18 w 45"/>
                <a:gd name="T27" fmla="*/ 81 h 105"/>
                <a:gd name="T28" fmla="*/ 19 w 45"/>
                <a:gd name="T29" fmla="*/ 82 h 105"/>
                <a:gd name="T30" fmla="*/ 21 w 45"/>
                <a:gd name="T31" fmla="*/ 84 h 105"/>
                <a:gd name="T32" fmla="*/ 23 w 45"/>
                <a:gd name="T33" fmla="*/ 85 h 105"/>
                <a:gd name="T34" fmla="*/ 23 w 45"/>
                <a:gd name="T35" fmla="*/ 86 h 105"/>
                <a:gd name="T36" fmla="*/ 25 w 45"/>
                <a:gd name="T37" fmla="*/ 88 h 105"/>
                <a:gd name="T38" fmla="*/ 27 w 45"/>
                <a:gd name="T39" fmla="*/ 89 h 105"/>
                <a:gd name="T40" fmla="*/ 28 w 45"/>
                <a:gd name="T41" fmla="*/ 90 h 105"/>
                <a:gd name="T42" fmla="*/ 29 w 45"/>
                <a:gd name="T43" fmla="*/ 91 h 105"/>
                <a:gd name="T44" fmla="*/ 31 w 45"/>
                <a:gd name="T45" fmla="*/ 93 h 105"/>
                <a:gd name="T46" fmla="*/ 32 w 45"/>
                <a:gd name="T47" fmla="*/ 94 h 105"/>
                <a:gd name="T48" fmla="*/ 33 w 45"/>
                <a:gd name="T49" fmla="*/ 95 h 105"/>
                <a:gd name="T50" fmla="*/ 35 w 45"/>
                <a:gd name="T51" fmla="*/ 97 h 105"/>
                <a:gd name="T52" fmla="*/ 36 w 45"/>
                <a:gd name="T53" fmla="*/ 97 h 105"/>
                <a:gd name="T54" fmla="*/ 38 w 45"/>
                <a:gd name="T55" fmla="*/ 100 h 105"/>
                <a:gd name="T56" fmla="*/ 38 w 45"/>
                <a:gd name="T57" fmla="*/ 101 h 105"/>
                <a:gd name="T58" fmla="*/ 40 w 45"/>
                <a:gd name="T59" fmla="*/ 102 h 105"/>
                <a:gd name="T60" fmla="*/ 42 w 45"/>
                <a:gd name="T61" fmla="*/ 103 h 105"/>
                <a:gd name="T62" fmla="*/ 42 w 45"/>
                <a:gd name="T63" fmla="*/ 104 h 105"/>
                <a:gd name="T64" fmla="*/ 44 w 45"/>
                <a:gd name="T65" fmla="*/ 105 h 105"/>
                <a:gd name="T66" fmla="*/ 45 w 45"/>
                <a:gd name="T67" fmla="*/ 42 h 105"/>
                <a:gd name="T68" fmla="*/ 3 w 45"/>
                <a:gd name="T69" fmla="*/ 0 h 105"/>
                <a:gd name="T70" fmla="*/ 0 w 45"/>
                <a:gd name="T71" fmla="*/ 2 h 105"/>
                <a:gd name="T72" fmla="*/ 0 w 45"/>
                <a:gd name="T73"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105">
                  <a:moveTo>
                    <a:pt x="0" y="64"/>
                  </a:moveTo>
                  <a:lnTo>
                    <a:pt x="2" y="65"/>
                  </a:lnTo>
                  <a:lnTo>
                    <a:pt x="4" y="66"/>
                  </a:lnTo>
                  <a:lnTo>
                    <a:pt x="4" y="67"/>
                  </a:lnTo>
                  <a:lnTo>
                    <a:pt x="6" y="69"/>
                  </a:lnTo>
                  <a:lnTo>
                    <a:pt x="8" y="70"/>
                  </a:lnTo>
                  <a:lnTo>
                    <a:pt x="8" y="71"/>
                  </a:lnTo>
                  <a:lnTo>
                    <a:pt x="10" y="72"/>
                  </a:lnTo>
                  <a:lnTo>
                    <a:pt x="11" y="74"/>
                  </a:lnTo>
                  <a:lnTo>
                    <a:pt x="13" y="75"/>
                  </a:lnTo>
                  <a:lnTo>
                    <a:pt x="14" y="76"/>
                  </a:lnTo>
                  <a:lnTo>
                    <a:pt x="15" y="77"/>
                  </a:lnTo>
                  <a:lnTo>
                    <a:pt x="17" y="80"/>
                  </a:lnTo>
                  <a:lnTo>
                    <a:pt x="18" y="81"/>
                  </a:lnTo>
                  <a:lnTo>
                    <a:pt x="19" y="82"/>
                  </a:lnTo>
                  <a:lnTo>
                    <a:pt x="21" y="84"/>
                  </a:lnTo>
                  <a:lnTo>
                    <a:pt x="23" y="85"/>
                  </a:lnTo>
                  <a:lnTo>
                    <a:pt x="23" y="86"/>
                  </a:lnTo>
                  <a:lnTo>
                    <a:pt x="25" y="88"/>
                  </a:lnTo>
                  <a:lnTo>
                    <a:pt x="27" y="89"/>
                  </a:lnTo>
                  <a:lnTo>
                    <a:pt x="28" y="90"/>
                  </a:lnTo>
                  <a:lnTo>
                    <a:pt x="29" y="91"/>
                  </a:lnTo>
                  <a:lnTo>
                    <a:pt x="31" y="93"/>
                  </a:lnTo>
                  <a:lnTo>
                    <a:pt x="32" y="94"/>
                  </a:lnTo>
                  <a:lnTo>
                    <a:pt x="33" y="95"/>
                  </a:lnTo>
                  <a:lnTo>
                    <a:pt x="35" y="97"/>
                  </a:lnTo>
                  <a:lnTo>
                    <a:pt x="36" y="97"/>
                  </a:lnTo>
                  <a:lnTo>
                    <a:pt x="38" y="100"/>
                  </a:lnTo>
                  <a:lnTo>
                    <a:pt x="38" y="101"/>
                  </a:lnTo>
                  <a:lnTo>
                    <a:pt x="40" y="102"/>
                  </a:lnTo>
                  <a:lnTo>
                    <a:pt x="42" y="103"/>
                  </a:lnTo>
                  <a:lnTo>
                    <a:pt x="42" y="104"/>
                  </a:lnTo>
                  <a:lnTo>
                    <a:pt x="44" y="105"/>
                  </a:lnTo>
                  <a:lnTo>
                    <a:pt x="45" y="42"/>
                  </a:lnTo>
                  <a:lnTo>
                    <a:pt x="3" y="0"/>
                  </a:lnTo>
                  <a:lnTo>
                    <a:pt x="0" y="2"/>
                  </a:lnTo>
                  <a:lnTo>
                    <a:pt x="0" y="64"/>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0" name="Freeform 1021"/>
            <p:cNvSpPr>
              <a:spLocks/>
            </p:cNvSpPr>
            <p:nvPr/>
          </p:nvSpPr>
          <p:spPr bwMode="auto">
            <a:xfrm>
              <a:off x="2460" y="3064"/>
              <a:ext cx="5" cy="67"/>
            </a:xfrm>
            <a:custGeom>
              <a:avLst/>
              <a:gdLst>
                <a:gd name="T0" fmla="*/ 0 w 5"/>
                <a:gd name="T1" fmla="*/ 59 h 67"/>
                <a:gd name="T2" fmla="*/ 1 w 5"/>
                <a:gd name="T3" fmla="*/ 61 h 67"/>
                <a:gd name="T4" fmla="*/ 1 w 5"/>
                <a:gd name="T5" fmla="*/ 62 h 67"/>
                <a:gd name="T6" fmla="*/ 1 w 5"/>
                <a:gd name="T7" fmla="*/ 62 h 67"/>
                <a:gd name="T8" fmla="*/ 1 w 5"/>
                <a:gd name="T9" fmla="*/ 63 h 67"/>
                <a:gd name="T10" fmla="*/ 2 w 5"/>
                <a:gd name="T11" fmla="*/ 63 h 67"/>
                <a:gd name="T12" fmla="*/ 2 w 5"/>
                <a:gd name="T13" fmla="*/ 64 h 67"/>
                <a:gd name="T14" fmla="*/ 3 w 5"/>
                <a:gd name="T15" fmla="*/ 65 h 67"/>
                <a:gd name="T16" fmla="*/ 3 w 5"/>
                <a:gd name="T17" fmla="*/ 66 h 67"/>
                <a:gd name="T18" fmla="*/ 4 w 5"/>
                <a:gd name="T19" fmla="*/ 66 h 67"/>
                <a:gd name="T20" fmla="*/ 5 w 5"/>
                <a:gd name="T21" fmla="*/ 67 h 67"/>
                <a:gd name="T22" fmla="*/ 5 w 5"/>
                <a:gd name="T23" fmla="*/ 4 h 67"/>
                <a:gd name="T24" fmla="*/ 2 w 5"/>
                <a:gd name="T25" fmla="*/ 0 h 67"/>
                <a:gd name="T26" fmla="*/ 0 w 5"/>
                <a:gd name="T2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7">
                  <a:moveTo>
                    <a:pt x="0" y="59"/>
                  </a:moveTo>
                  <a:lnTo>
                    <a:pt x="1" y="61"/>
                  </a:lnTo>
                  <a:lnTo>
                    <a:pt x="1" y="62"/>
                  </a:lnTo>
                  <a:lnTo>
                    <a:pt x="1" y="62"/>
                  </a:lnTo>
                  <a:lnTo>
                    <a:pt x="1" y="63"/>
                  </a:lnTo>
                  <a:lnTo>
                    <a:pt x="2" y="63"/>
                  </a:lnTo>
                  <a:lnTo>
                    <a:pt x="2" y="64"/>
                  </a:lnTo>
                  <a:lnTo>
                    <a:pt x="3" y="65"/>
                  </a:lnTo>
                  <a:lnTo>
                    <a:pt x="3" y="66"/>
                  </a:lnTo>
                  <a:lnTo>
                    <a:pt x="4" y="66"/>
                  </a:lnTo>
                  <a:lnTo>
                    <a:pt x="5" y="67"/>
                  </a:lnTo>
                  <a:lnTo>
                    <a:pt x="5" y="4"/>
                  </a:lnTo>
                  <a:lnTo>
                    <a:pt x="2" y="0"/>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1" name="Freeform 1022"/>
            <p:cNvSpPr>
              <a:spLocks/>
            </p:cNvSpPr>
            <p:nvPr/>
          </p:nvSpPr>
          <p:spPr bwMode="auto">
            <a:xfrm>
              <a:off x="2460" y="3064"/>
              <a:ext cx="5" cy="67"/>
            </a:xfrm>
            <a:custGeom>
              <a:avLst/>
              <a:gdLst>
                <a:gd name="T0" fmla="*/ 0 w 5"/>
                <a:gd name="T1" fmla="*/ 59 h 67"/>
                <a:gd name="T2" fmla="*/ 1 w 5"/>
                <a:gd name="T3" fmla="*/ 61 h 67"/>
                <a:gd name="T4" fmla="*/ 1 w 5"/>
                <a:gd name="T5" fmla="*/ 62 h 67"/>
                <a:gd name="T6" fmla="*/ 1 w 5"/>
                <a:gd name="T7" fmla="*/ 62 h 67"/>
                <a:gd name="T8" fmla="*/ 1 w 5"/>
                <a:gd name="T9" fmla="*/ 63 h 67"/>
                <a:gd name="T10" fmla="*/ 2 w 5"/>
                <a:gd name="T11" fmla="*/ 63 h 67"/>
                <a:gd name="T12" fmla="*/ 2 w 5"/>
                <a:gd name="T13" fmla="*/ 64 h 67"/>
                <a:gd name="T14" fmla="*/ 3 w 5"/>
                <a:gd name="T15" fmla="*/ 65 h 67"/>
                <a:gd name="T16" fmla="*/ 3 w 5"/>
                <a:gd name="T17" fmla="*/ 66 h 67"/>
                <a:gd name="T18" fmla="*/ 4 w 5"/>
                <a:gd name="T19" fmla="*/ 66 h 67"/>
                <a:gd name="T20" fmla="*/ 5 w 5"/>
                <a:gd name="T21" fmla="*/ 67 h 67"/>
                <a:gd name="T22" fmla="*/ 5 w 5"/>
                <a:gd name="T23" fmla="*/ 4 h 67"/>
                <a:gd name="T24" fmla="*/ 2 w 5"/>
                <a:gd name="T25" fmla="*/ 0 h 67"/>
                <a:gd name="T26" fmla="*/ 0 w 5"/>
                <a:gd name="T2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7">
                  <a:moveTo>
                    <a:pt x="0" y="59"/>
                  </a:moveTo>
                  <a:lnTo>
                    <a:pt x="1" y="61"/>
                  </a:lnTo>
                  <a:lnTo>
                    <a:pt x="1" y="62"/>
                  </a:lnTo>
                  <a:lnTo>
                    <a:pt x="1" y="62"/>
                  </a:lnTo>
                  <a:lnTo>
                    <a:pt x="1" y="63"/>
                  </a:lnTo>
                  <a:lnTo>
                    <a:pt x="2" y="63"/>
                  </a:lnTo>
                  <a:lnTo>
                    <a:pt x="2" y="64"/>
                  </a:lnTo>
                  <a:lnTo>
                    <a:pt x="3" y="65"/>
                  </a:lnTo>
                  <a:lnTo>
                    <a:pt x="3" y="66"/>
                  </a:lnTo>
                  <a:lnTo>
                    <a:pt x="4" y="66"/>
                  </a:lnTo>
                  <a:lnTo>
                    <a:pt x="5" y="67"/>
                  </a:lnTo>
                  <a:lnTo>
                    <a:pt x="5" y="4"/>
                  </a:lnTo>
                  <a:lnTo>
                    <a:pt x="2" y="0"/>
                  </a:lnTo>
                  <a:lnTo>
                    <a:pt x="0" y="59"/>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2" name="Freeform 1023"/>
            <p:cNvSpPr>
              <a:spLocks/>
            </p:cNvSpPr>
            <p:nvPr/>
          </p:nvSpPr>
          <p:spPr bwMode="auto">
            <a:xfrm>
              <a:off x="2590" y="3041"/>
              <a:ext cx="444" cy="449"/>
            </a:xfrm>
            <a:custGeom>
              <a:avLst/>
              <a:gdLst>
                <a:gd name="T0" fmla="*/ 438 w 444"/>
                <a:gd name="T1" fmla="*/ 280 h 449"/>
                <a:gd name="T2" fmla="*/ 432 w 444"/>
                <a:gd name="T3" fmla="*/ 279 h 449"/>
                <a:gd name="T4" fmla="*/ 426 w 444"/>
                <a:gd name="T5" fmla="*/ 278 h 449"/>
                <a:gd name="T6" fmla="*/ 420 w 444"/>
                <a:gd name="T7" fmla="*/ 278 h 449"/>
                <a:gd name="T8" fmla="*/ 413 w 444"/>
                <a:gd name="T9" fmla="*/ 279 h 449"/>
                <a:gd name="T10" fmla="*/ 305 w 444"/>
                <a:gd name="T11" fmla="*/ 350 h 449"/>
                <a:gd name="T12" fmla="*/ 305 w 444"/>
                <a:gd name="T13" fmla="*/ 335 h 449"/>
                <a:gd name="T14" fmla="*/ 305 w 444"/>
                <a:gd name="T15" fmla="*/ 318 h 449"/>
                <a:gd name="T16" fmla="*/ 305 w 444"/>
                <a:gd name="T17" fmla="*/ 302 h 449"/>
                <a:gd name="T18" fmla="*/ 304 w 444"/>
                <a:gd name="T19" fmla="*/ 286 h 449"/>
                <a:gd name="T20" fmla="*/ 167 w 444"/>
                <a:gd name="T21" fmla="*/ 294 h 449"/>
                <a:gd name="T22" fmla="*/ 162 w 444"/>
                <a:gd name="T23" fmla="*/ 293 h 449"/>
                <a:gd name="T24" fmla="*/ 155 w 444"/>
                <a:gd name="T25" fmla="*/ 293 h 449"/>
                <a:gd name="T26" fmla="*/ 150 w 444"/>
                <a:gd name="T27" fmla="*/ 293 h 449"/>
                <a:gd name="T28" fmla="*/ 143 w 444"/>
                <a:gd name="T29" fmla="*/ 294 h 449"/>
                <a:gd name="T30" fmla="*/ 139 w 444"/>
                <a:gd name="T31" fmla="*/ 301 h 449"/>
                <a:gd name="T32" fmla="*/ 138 w 444"/>
                <a:gd name="T33" fmla="*/ 317 h 449"/>
                <a:gd name="T34" fmla="*/ 138 w 444"/>
                <a:gd name="T35" fmla="*/ 334 h 449"/>
                <a:gd name="T36" fmla="*/ 138 w 444"/>
                <a:gd name="T37" fmla="*/ 350 h 449"/>
                <a:gd name="T38" fmla="*/ 137 w 444"/>
                <a:gd name="T39" fmla="*/ 365 h 449"/>
                <a:gd name="T40" fmla="*/ 31 w 444"/>
                <a:gd name="T41" fmla="*/ 362 h 449"/>
                <a:gd name="T42" fmla="*/ 32 w 444"/>
                <a:gd name="T43" fmla="*/ 347 h 449"/>
                <a:gd name="T44" fmla="*/ 32 w 444"/>
                <a:gd name="T45" fmla="*/ 331 h 449"/>
                <a:gd name="T46" fmla="*/ 32 w 444"/>
                <a:gd name="T47" fmla="*/ 315 h 449"/>
                <a:gd name="T48" fmla="*/ 32 w 444"/>
                <a:gd name="T49" fmla="*/ 299 h 449"/>
                <a:gd name="T50" fmla="*/ 13 w 444"/>
                <a:gd name="T51" fmla="*/ 270 h 449"/>
                <a:gd name="T52" fmla="*/ 14 w 444"/>
                <a:gd name="T53" fmla="*/ 263 h 449"/>
                <a:gd name="T54" fmla="*/ 14 w 444"/>
                <a:gd name="T55" fmla="*/ 255 h 449"/>
                <a:gd name="T56" fmla="*/ 439 w 444"/>
                <a:gd name="T57" fmla="*/ 267 h 449"/>
                <a:gd name="T58" fmla="*/ 441 w 444"/>
                <a:gd name="T59" fmla="*/ 225 h 449"/>
                <a:gd name="T60" fmla="*/ 442 w 444"/>
                <a:gd name="T61" fmla="*/ 181 h 449"/>
                <a:gd name="T62" fmla="*/ 443 w 444"/>
                <a:gd name="T63" fmla="*/ 137 h 449"/>
                <a:gd name="T64" fmla="*/ 444 w 444"/>
                <a:gd name="T65" fmla="*/ 92 h 449"/>
                <a:gd name="T66" fmla="*/ 415 w 444"/>
                <a:gd name="T67" fmla="*/ 70 h 449"/>
                <a:gd name="T68" fmla="*/ 414 w 444"/>
                <a:gd name="T69" fmla="*/ 84 h 449"/>
                <a:gd name="T70" fmla="*/ 413 w 444"/>
                <a:gd name="T71" fmla="*/ 96 h 449"/>
                <a:gd name="T72" fmla="*/ 413 w 444"/>
                <a:gd name="T73" fmla="*/ 110 h 449"/>
                <a:gd name="T74" fmla="*/ 414 w 444"/>
                <a:gd name="T75" fmla="*/ 124 h 449"/>
                <a:gd name="T76" fmla="*/ 277 w 444"/>
                <a:gd name="T77" fmla="*/ 137 h 449"/>
                <a:gd name="T78" fmla="*/ 167 w 444"/>
                <a:gd name="T79" fmla="*/ 81 h 449"/>
                <a:gd name="T80" fmla="*/ 161 w 444"/>
                <a:gd name="T81" fmla="*/ 80 h 449"/>
                <a:gd name="T82" fmla="*/ 155 w 444"/>
                <a:gd name="T83" fmla="*/ 81 h 449"/>
                <a:gd name="T84" fmla="*/ 149 w 444"/>
                <a:gd name="T85" fmla="*/ 82 h 449"/>
                <a:gd name="T86" fmla="*/ 141 w 444"/>
                <a:gd name="T87" fmla="*/ 90 h 449"/>
                <a:gd name="T88" fmla="*/ 141 w 444"/>
                <a:gd name="T89" fmla="*/ 102 h 449"/>
                <a:gd name="T90" fmla="*/ 141 w 444"/>
                <a:gd name="T91" fmla="*/ 113 h 449"/>
                <a:gd name="T92" fmla="*/ 141 w 444"/>
                <a:gd name="T93" fmla="*/ 126 h 449"/>
                <a:gd name="T94" fmla="*/ 140 w 444"/>
                <a:gd name="T95" fmla="*/ 138 h 449"/>
                <a:gd name="T96" fmla="*/ 34 w 444"/>
                <a:gd name="T97" fmla="*/ 145 h 449"/>
                <a:gd name="T98" fmla="*/ 35 w 444"/>
                <a:gd name="T99" fmla="*/ 126 h 449"/>
                <a:gd name="T100" fmla="*/ 36 w 444"/>
                <a:gd name="T101" fmla="*/ 105 h 449"/>
                <a:gd name="T102" fmla="*/ 33 w 444"/>
                <a:gd name="T103" fmla="*/ 87 h 449"/>
                <a:gd name="T104" fmla="*/ 24 w 444"/>
                <a:gd name="T105" fmla="*/ 73 h 449"/>
                <a:gd name="T106" fmla="*/ 18 w 444"/>
                <a:gd name="T107" fmla="*/ 67 h 449"/>
                <a:gd name="T108" fmla="*/ 18 w 444"/>
                <a:gd name="T109" fmla="*/ 59 h 449"/>
                <a:gd name="T110" fmla="*/ 18 w 444"/>
                <a:gd name="T111" fmla="*/ 52 h 449"/>
                <a:gd name="T112" fmla="*/ 21 w 444"/>
                <a:gd name="T113" fmla="*/ 46 h 449"/>
                <a:gd name="T114" fmla="*/ 160 w 444"/>
                <a:gd name="T115" fmla="*/ 15 h 449"/>
                <a:gd name="T116" fmla="*/ 124 w 444"/>
                <a:gd name="T117" fmla="*/ 16 h 449"/>
                <a:gd name="T118" fmla="*/ 88 w 444"/>
                <a:gd name="T119" fmla="*/ 18 h 449"/>
                <a:gd name="T120" fmla="*/ 51 w 444"/>
                <a:gd name="T121" fmla="*/ 21 h 449"/>
                <a:gd name="T122" fmla="*/ 15 w 444"/>
                <a:gd name="T123" fmla="*/ 2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4" h="449">
                  <a:moveTo>
                    <a:pt x="8" y="37"/>
                  </a:moveTo>
                  <a:lnTo>
                    <a:pt x="0" y="445"/>
                  </a:lnTo>
                  <a:lnTo>
                    <a:pt x="3" y="449"/>
                  </a:lnTo>
                  <a:lnTo>
                    <a:pt x="437" y="424"/>
                  </a:lnTo>
                  <a:lnTo>
                    <a:pt x="439" y="280"/>
                  </a:lnTo>
                  <a:lnTo>
                    <a:pt x="439" y="280"/>
                  </a:lnTo>
                  <a:lnTo>
                    <a:pt x="438" y="280"/>
                  </a:lnTo>
                  <a:lnTo>
                    <a:pt x="437" y="279"/>
                  </a:lnTo>
                  <a:lnTo>
                    <a:pt x="436" y="279"/>
                  </a:lnTo>
                  <a:lnTo>
                    <a:pt x="435" y="279"/>
                  </a:lnTo>
                  <a:lnTo>
                    <a:pt x="434" y="279"/>
                  </a:lnTo>
                  <a:lnTo>
                    <a:pt x="434" y="279"/>
                  </a:lnTo>
                  <a:lnTo>
                    <a:pt x="433" y="279"/>
                  </a:lnTo>
                  <a:lnTo>
                    <a:pt x="432" y="279"/>
                  </a:lnTo>
                  <a:lnTo>
                    <a:pt x="431" y="279"/>
                  </a:lnTo>
                  <a:lnTo>
                    <a:pt x="430" y="279"/>
                  </a:lnTo>
                  <a:lnTo>
                    <a:pt x="430" y="278"/>
                  </a:lnTo>
                  <a:lnTo>
                    <a:pt x="429" y="278"/>
                  </a:lnTo>
                  <a:lnTo>
                    <a:pt x="428" y="278"/>
                  </a:lnTo>
                  <a:lnTo>
                    <a:pt x="427" y="278"/>
                  </a:lnTo>
                  <a:lnTo>
                    <a:pt x="426" y="278"/>
                  </a:lnTo>
                  <a:lnTo>
                    <a:pt x="425" y="278"/>
                  </a:lnTo>
                  <a:lnTo>
                    <a:pt x="425" y="278"/>
                  </a:lnTo>
                  <a:lnTo>
                    <a:pt x="423" y="278"/>
                  </a:lnTo>
                  <a:lnTo>
                    <a:pt x="422" y="278"/>
                  </a:lnTo>
                  <a:lnTo>
                    <a:pt x="421" y="278"/>
                  </a:lnTo>
                  <a:lnTo>
                    <a:pt x="420" y="278"/>
                  </a:lnTo>
                  <a:lnTo>
                    <a:pt x="420" y="278"/>
                  </a:lnTo>
                  <a:lnTo>
                    <a:pt x="419" y="278"/>
                  </a:lnTo>
                  <a:lnTo>
                    <a:pt x="418" y="278"/>
                  </a:lnTo>
                  <a:lnTo>
                    <a:pt x="417" y="278"/>
                  </a:lnTo>
                  <a:lnTo>
                    <a:pt x="416" y="279"/>
                  </a:lnTo>
                  <a:lnTo>
                    <a:pt x="416" y="279"/>
                  </a:lnTo>
                  <a:lnTo>
                    <a:pt x="415" y="279"/>
                  </a:lnTo>
                  <a:lnTo>
                    <a:pt x="413" y="279"/>
                  </a:lnTo>
                  <a:lnTo>
                    <a:pt x="412" y="279"/>
                  </a:lnTo>
                  <a:lnTo>
                    <a:pt x="411" y="280"/>
                  </a:lnTo>
                  <a:lnTo>
                    <a:pt x="410" y="349"/>
                  </a:lnTo>
                  <a:lnTo>
                    <a:pt x="305" y="356"/>
                  </a:lnTo>
                  <a:lnTo>
                    <a:pt x="305" y="354"/>
                  </a:lnTo>
                  <a:lnTo>
                    <a:pt x="305" y="352"/>
                  </a:lnTo>
                  <a:lnTo>
                    <a:pt x="305" y="350"/>
                  </a:lnTo>
                  <a:lnTo>
                    <a:pt x="305" y="348"/>
                  </a:lnTo>
                  <a:lnTo>
                    <a:pt x="305" y="346"/>
                  </a:lnTo>
                  <a:lnTo>
                    <a:pt x="305" y="344"/>
                  </a:lnTo>
                  <a:lnTo>
                    <a:pt x="305" y="341"/>
                  </a:lnTo>
                  <a:lnTo>
                    <a:pt x="305" y="339"/>
                  </a:lnTo>
                  <a:lnTo>
                    <a:pt x="305" y="337"/>
                  </a:lnTo>
                  <a:lnTo>
                    <a:pt x="305" y="335"/>
                  </a:lnTo>
                  <a:lnTo>
                    <a:pt x="305" y="332"/>
                  </a:lnTo>
                  <a:lnTo>
                    <a:pt x="305" y="330"/>
                  </a:lnTo>
                  <a:lnTo>
                    <a:pt x="305" y="328"/>
                  </a:lnTo>
                  <a:lnTo>
                    <a:pt x="305" y="325"/>
                  </a:lnTo>
                  <a:lnTo>
                    <a:pt x="305" y="323"/>
                  </a:lnTo>
                  <a:lnTo>
                    <a:pt x="305" y="321"/>
                  </a:lnTo>
                  <a:lnTo>
                    <a:pt x="305" y="318"/>
                  </a:lnTo>
                  <a:lnTo>
                    <a:pt x="305" y="316"/>
                  </a:lnTo>
                  <a:lnTo>
                    <a:pt x="305" y="314"/>
                  </a:lnTo>
                  <a:lnTo>
                    <a:pt x="305" y="312"/>
                  </a:lnTo>
                  <a:lnTo>
                    <a:pt x="305" y="310"/>
                  </a:lnTo>
                  <a:lnTo>
                    <a:pt x="305" y="307"/>
                  </a:lnTo>
                  <a:lnTo>
                    <a:pt x="305" y="304"/>
                  </a:lnTo>
                  <a:lnTo>
                    <a:pt x="305" y="302"/>
                  </a:lnTo>
                  <a:lnTo>
                    <a:pt x="305" y="300"/>
                  </a:lnTo>
                  <a:lnTo>
                    <a:pt x="305" y="298"/>
                  </a:lnTo>
                  <a:lnTo>
                    <a:pt x="305" y="296"/>
                  </a:lnTo>
                  <a:lnTo>
                    <a:pt x="304" y="293"/>
                  </a:lnTo>
                  <a:lnTo>
                    <a:pt x="304" y="290"/>
                  </a:lnTo>
                  <a:lnTo>
                    <a:pt x="304" y="288"/>
                  </a:lnTo>
                  <a:lnTo>
                    <a:pt x="304" y="286"/>
                  </a:lnTo>
                  <a:lnTo>
                    <a:pt x="303" y="284"/>
                  </a:lnTo>
                  <a:lnTo>
                    <a:pt x="275" y="286"/>
                  </a:lnTo>
                  <a:lnTo>
                    <a:pt x="273" y="357"/>
                  </a:lnTo>
                  <a:lnTo>
                    <a:pt x="168" y="366"/>
                  </a:lnTo>
                  <a:lnTo>
                    <a:pt x="166" y="362"/>
                  </a:lnTo>
                  <a:lnTo>
                    <a:pt x="168" y="294"/>
                  </a:lnTo>
                  <a:lnTo>
                    <a:pt x="167" y="294"/>
                  </a:lnTo>
                  <a:lnTo>
                    <a:pt x="166" y="294"/>
                  </a:lnTo>
                  <a:lnTo>
                    <a:pt x="166" y="293"/>
                  </a:lnTo>
                  <a:lnTo>
                    <a:pt x="165" y="293"/>
                  </a:lnTo>
                  <a:lnTo>
                    <a:pt x="165" y="293"/>
                  </a:lnTo>
                  <a:lnTo>
                    <a:pt x="164" y="293"/>
                  </a:lnTo>
                  <a:lnTo>
                    <a:pt x="163" y="293"/>
                  </a:lnTo>
                  <a:lnTo>
                    <a:pt x="162" y="293"/>
                  </a:lnTo>
                  <a:lnTo>
                    <a:pt x="161" y="293"/>
                  </a:lnTo>
                  <a:lnTo>
                    <a:pt x="160" y="293"/>
                  </a:lnTo>
                  <a:lnTo>
                    <a:pt x="159" y="293"/>
                  </a:lnTo>
                  <a:lnTo>
                    <a:pt x="158" y="293"/>
                  </a:lnTo>
                  <a:lnTo>
                    <a:pt x="157" y="293"/>
                  </a:lnTo>
                  <a:lnTo>
                    <a:pt x="156" y="293"/>
                  </a:lnTo>
                  <a:lnTo>
                    <a:pt x="155" y="293"/>
                  </a:lnTo>
                  <a:lnTo>
                    <a:pt x="155" y="293"/>
                  </a:lnTo>
                  <a:lnTo>
                    <a:pt x="154" y="293"/>
                  </a:lnTo>
                  <a:lnTo>
                    <a:pt x="153" y="293"/>
                  </a:lnTo>
                  <a:lnTo>
                    <a:pt x="152" y="293"/>
                  </a:lnTo>
                  <a:lnTo>
                    <a:pt x="151" y="293"/>
                  </a:lnTo>
                  <a:lnTo>
                    <a:pt x="151" y="293"/>
                  </a:lnTo>
                  <a:lnTo>
                    <a:pt x="150" y="293"/>
                  </a:lnTo>
                  <a:lnTo>
                    <a:pt x="149" y="293"/>
                  </a:lnTo>
                  <a:lnTo>
                    <a:pt x="148" y="293"/>
                  </a:lnTo>
                  <a:lnTo>
                    <a:pt x="146" y="294"/>
                  </a:lnTo>
                  <a:lnTo>
                    <a:pt x="146" y="294"/>
                  </a:lnTo>
                  <a:lnTo>
                    <a:pt x="145" y="294"/>
                  </a:lnTo>
                  <a:lnTo>
                    <a:pt x="144" y="294"/>
                  </a:lnTo>
                  <a:lnTo>
                    <a:pt x="143" y="294"/>
                  </a:lnTo>
                  <a:lnTo>
                    <a:pt x="142" y="294"/>
                  </a:lnTo>
                  <a:lnTo>
                    <a:pt x="141" y="294"/>
                  </a:lnTo>
                  <a:lnTo>
                    <a:pt x="141" y="294"/>
                  </a:lnTo>
                  <a:lnTo>
                    <a:pt x="141" y="296"/>
                  </a:lnTo>
                  <a:lnTo>
                    <a:pt x="140" y="298"/>
                  </a:lnTo>
                  <a:lnTo>
                    <a:pt x="140" y="299"/>
                  </a:lnTo>
                  <a:lnTo>
                    <a:pt x="139" y="301"/>
                  </a:lnTo>
                  <a:lnTo>
                    <a:pt x="139" y="303"/>
                  </a:lnTo>
                  <a:lnTo>
                    <a:pt x="139" y="306"/>
                  </a:lnTo>
                  <a:lnTo>
                    <a:pt x="138" y="309"/>
                  </a:lnTo>
                  <a:lnTo>
                    <a:pt x="138" y="310"/>
                  </a:lnTo>
                  <a:lnTo>
                    <a:pt x="138" y="313"/>
                  </a:lnTo>
                  <a:lnTo>
                    <a:pt x="138" y="315"/>
                  </a:lnTo>
                  <a:lnTo>
                    <a:pt x="138" y="317"/>
                  </a:lnTo>
                  <a:lnTo>
                    <a:pt x="138" y="319"/>
                  </a:lnTo>
                  <a:lnTo>
                    <a:pt x="138" y="322"/>
                  </a:lnTo>
                  <a:lnTo>
                    <a:pt x="138" y="325"/>
                  </a:lnTo>
                  <a:lnTo>
                    <a:pt x="138" y="326"/>
                  </a:lnTo>
                  <a:lnTo>
                    <a:pt x="138" y="329"/>
                  </a:lnTo>
                  <a:lnTo>
                    <a:pt x="138" y="332"/>
                  </a:lnTo>
                  <a:lnTo>
                    <a:pt x="138" y="334"/>
                  </a:lnTo>
                  <a:lnTo>
                    <a:pt x="138" y="336"/>
                  </a:lnTo>
                  <a:lnTo>
                    <a:pt x="138" y="338"/>
                  </a:lnTo>
                  <a:lnTo>
                    <a:pt x="138" y="341"/>
                  </a:lnTo>
                  <a:lnTo>
                    <a:pt x="138" y="344"/>
                  </a:lnTo>
                  <a:lnTo>
                    <a:pt x="138" y="346"/>
                  </a:lnTo>
                  <a:lnTo>
                    <a:pt x="138" y="348"/>
                  </a:lnTo>
                  <a:lnTo>
                    <a:pt x="138" y="350"/>
                  </a:lnTo>
                  <a:lnTo>
                    <a:pt x="138" y="352"/>
                  </a:lnTo>
                  <a:lnTo>
                    <a:pt x="138" y="354"/>
                  </a:lnTo>
                  <a:lnTo>
                    <a:pt x="138" y="356"/>
                  </a:lnTo>
                  <a:lnTo>
                    <a:pt x="137" y="358"/>
                  </a:lnTo>
                  <a:lnTo>
                    <a:pt x="137" y="361"/>
                  </a:lnTo>
                  <a:lnTo>
                    <a:pt x="137" y="362"/>
                  </a:lnTo>
                  <a:lnTo>
                    <a:pt x="137" y="365"/>
                  </a:lnTo>
                  <a:lnTo>
                    <a:pt x="135" y="367"/>
                  </a:lnTo>
                  <a:lnTo>
                    <a:pt x="32" y="374"/>
                  </a:lnTo>
                  <a:lnTo>
                    <a:pt x="30" y="372"/>
                  </a:lnTo>
                  <a:lnTo>
                    <a:pt x="31" y="369"/>
                  </a:lnTo>
                  <a:lnTo>
                    <a:pt x="31" y="367"/>
                  </a:lnTo>
                  <a:lnTo>
                    <a:pt x="31" y="365"/>
                  </a:lnTo>
                  <a:lnTo>
                    <a:pt x="31" y="362"/>
                  </a:lnTo>
                  <a:lnTo>
                    <a:pt x="32" y="361"/>
                  </a:lnTo>
                  <a:lnTo>
                    <a:pt x="32" y="358"/>
                  </a:lnTo>
                  <a:lnTo>
                    <a:pt x="32" y="356"/>
                  </a:lnTo>
                  <a:lnTo>
                    <a:pt x="32" y="354"/>
                  </a:lnTo>
                  <a:lnTo>
                    <a:pt x="32" y="352"/>
                  </a:lnTo>
                  <a:lnTo>
                    <a:pt x="32" y="350"/>
                  </a:lnTo>
                  <a:lnTo>
                    <a:pt x="32" y="347"/>
                  </a:lnTo>
                  <a:lnTo>
                    <a:pt x="32" y="345"/>
                  </a:lnTo>
                  <a:lnTo>
                    <a:pt x="32" y="342"/>
                  </a:lnTo>
                  <a:lnTo>
                    <a:pt x="32" y="340"/>
                  </a:lnTo>
                  <a:lnTo>
                    <a:pt x="32" y="338"/>
                  </a:lnTo>
                  <a:lnTo>
                    <a:pt x="32" y="336"/>
                  </a:lnTo>
                  <a:lnTo>
                    <a:pt x="32" y="334"/>
                  </a:lnTo>
                  <a:lnTo>
                    <a:pt x="32" y="331"/>
                  </a:lnTo>
                  <a:lnTo>
                    <a:pt x="32" y="329"/>
                  </a:lnTo>
                  <a:lnTo>
                    <a:pt x="32" y="326"/>
                  </a:lnTo>
                  <a:lnTo>
                    <a:pt x="32" y="325"/>
                  </a:lnTo>
                  <a:lnTo>
                    <a:pt x="32" y="322"/>
                  </a:lnTo>
                  <a:lnTo>
                    <a:pt x="32" y="320"/>
                  </a:lnTo>
                  <a:lnTo>
                    <a:pt x="32" y="317"/>
                  </a:lnTo>
                  <a:lnTo>
                    <a:pt x="32" y="315"/>
                  </a:lnTo>
                  <a:lnTo>
                    <a:pt x="32" y="313"/>
                  </a:lnTo>
                  <a:lnTo>
                    <a:pt x="32" y="310"/>
                  </a:lnTo>
                  <a:lnTo>
                    <a:pt x="32" y="309"/>
                  </a:lnTo>
                  <a:lnTo>
                    <a:pt x="32" y="306"/>
                  </a:lnTo>
                  <a:lnTo>
                    <a:pt x="32" y="304"/>
                  </a:lnTo>
                  <a:lnTo>
                    <a:pt x="32" y="302"/>
                  </a:lnTo>
                  <a:lnTo>
                    <a:pt x="32" y="299"/>
                  </a:lnTo>
                  <a:lnTo>
                    <a:pt x="12" y="277"/>
                  </a:lnTo>
                  <a:lnTo>
                    <a:pt x="13" y="276"/>
                  </a:lnTo>
                  <a:lnTo>
                    <a:pt x="13" y="274"/>
                  </a:lnTo>
                  <a:lnTo>
                    <a:pt x="13" y="273"/>
                  </a:lnTo>
                  <a:lnTo>
                    <a:pt x="13" y="273"/>
                  </a:lnTo>
                  <a:lnTo>
                    <a:pt x="13" y="271"/>
                  </a:lnTo>
                  <a:lnTo>
                    <a:pt x="13" y="270"/>
                  </a:lnTo>
                  <a:lnTo>
                    <a:pt x="13" y="269"/>
                  </a:lnTo>
                  <a:lnTo>
                    <a:pt x="13" y="268"/>
                  </a:lnTo>
                  <a:lnTo>
                    <a:pt x="13" y="267"/>
                  </a:lnTo>
                  <a:lnTo>
                    <a:pt x="14" y="266"/>
                  </a:lnTo>
                  <a:lnTo>
                    <a:pt x="14" y="265"/>
                  </a:lnTo>
                  <a:lnTo>
                    <a:pt x="14" y="264"/>
                  </a:lnTo>
                  <a:lnTo>
                    <a:pt x="14" y="263"/>
                  </a:lnTo>
                  <a:lnTo>
                    <a:pt x="14" y="262"/>
                  </a:lnTo>
                  <a:lnTo>
                    <a:pt x="14" y="261"/>
                  </a:lnTo>
                  <a:lnTo>
                    <a:pt x="14" y="260"/>
                  </a:lnTo>
                  <a:lnTo>
                    <a:pt x="14" y="259"/>
                  </a:lnTo>
                  <a:lnTo>
                    <a:pt x="14" y="258"/>
                  </a:lnTo>
                  <a:lnTo>
                    <a:pt x="14" y="257"/>
                  </a:lnTo>
                  <a:lnTo>
                    <a:pt x="14" y="255"/>
                  </a:lnTo>
                  <a:lnTo>
                    <a:pt x="15" y="255"/>
                  </a:lnTo>
                  <a:lnTo>
                    <a:pt x="15" y="254"/>
                  </a:lnTo>
                  <a:lnTo>
                    <a:pt x="15" y="253"/>
                  </a:lnTo>
                  <a:lnTo>
                    <a:pt x="16" y="253"/>
                  </a:lnTo>
                  <a:lnTo>
                    <a:pt x="26" y="255"/>
                  </a:lnTo>
                  <a:lnTo>
                    <a:pt x="430" y="235"/>
                  </a:lnTo>
                  <a:lnTo>
                    <a:pt x="439" y="267"/>
                  </a:lnTo>
                  <a:lnTo>
                    <a:pt x="440" y="261"/>
                  </a:lnTo>
                  <a:lnTo>
                    <a:pt x="440" y="254"/>
                  </a:lnTo>
                  <a:lnTo>
                    <a:pt x="440" y="249"/>
                  </a:lnTo>
                  <a:lnTo>
                    <a:pt x="440" y="243"/>
                  </a:lnTo>
                  <a:lnTo>
                    <a:pt x="440" y="236"/>
                  </a:lnTo>
                  <a:lnTo>
                    <a:pt x="441" y="230"/>
                  </a:lnTo>
                  <a:lnTo>
                    <a:pt x="441" y="225"/>
                  </a:lnTo>
                  <a:lnTo>
                    <a:pt x="441" y="218"/>
                  </a:lnTo>
                  <a:lnTo>
                    <a:pt x="441" y="212"/>
                  </a:lnTo>
                  <a:lnTo>
                    <a:pt x="441" y="206"/>
                  </a:lnTo>
                  <a:lnTo>
                    <a:pt x="442" y="199"/>
                  </a:lnTo>
                  <a:lnTo>
                    <a:pt x="442" y="193"/>
                  </a:lnTo>
                  <a:lnTo>
                    <a:pt x="442" y="188"/>
                  </a:lnTo>
                  <a:lnTo>
                    <a:pt x="442" y="181"/>
                  </a:lnTo>
                  <a:lnTo>
                    <a:pt x="442" y="175"/>
                  </a:lnTo>
                  <a:lnTo>
                    <a:pt x="442" y="169"/>
                  </a:lnTo>
                  <a:lnTo>
                    <a:pt x="443" y="162"/>
                  </a:lnTo>
                  <a:lnTo>
                    <a:pt x="443" y="156"/>
                  </a:lnTo>
                  <a:lnTo>
                    <a:pt x="443" y="149"/>
                  </a:lnTo>
                  <a:lnTo>
                    <a:pt x="443" y="143"/>
                  </a:lnTo>
                  <a:lnTo>
                    <a:pt x="443" y="137"/>
                  </a:lnTo>
                  <a:lnTo>
                    <a:pt x="443" y="130"/>
                  </a:lnTo>
                  <a:lnTo>
                    <a:pt x="444" y="124"/>
                  </a:lnTo>
                  <a:lnTo>
                    <a:pt x="444" y="117"/>
                  </a:lnTo>
                  <a:lnTo>
                    <a:pt x="444" y="111"/>
                  </a:lnTo>
                  <a:lnTo>
                    <a:pt x="444" y="105"/>
                  </a:lnTo>
                  <a:lnTo>
                    <a:pt x="444" y="98"/>
                  </a:lnTo>
                  <a:lnTo>
                    <a:pt x="444" y="92"/>
                  </a:lnTo>
                  <a:lnTo>
                    <a:pt x="444" y="86"/>
                  </a:lnTo>
                  <a:lnTo>
                    <a:pt x="444" y="79"/>
                  </a:lnTo>
                  <a:lnTo>
                    <a:pt x="444" y="73"/>
                  </a:lnTo>
                  <a:lnTo>
                    <a:pt x="444" y="67"/>
                  </a:lnTo>
                  <a:lnTo>
                    <a:pt x="416" y="67"/>
                  </a:lnTo>
                  <a:lnTo>
                    <a:pt x="416" y="69"/>
                  </a:lnTo>
                  <a:lnTo>
                    <a:pt x="415" y="70"/>
                  </a:lnTo>
                  <a:lnTo>
                    <a:pt x="415" y="72"/>
                  </a:lnTo>
                  <a:lnTo>
                    <a:pt x="415" y="74"/>
                  </a:lnTo>
                  <a:lnTo>
                    <a:pt x="415" y="75"/>
                  </a:lnTo>
                  <a:lnTo>
                    <a:pt x="414" y="77"/>
                  </a:lnTo>
                  <a:lnTo>
                    <a:pt x="414" y="79"/>
                  </a:lnTo>
                  <a:lnTo>
                    <a:pt x="414" y="81"/>
                  </a:lnTo>
                  <a:lnTo>
                    <a:pt x="414" y="84"/>
                  </a:lnTo>
                  <a:lnTo>
                    <a:pt x="414" y="85"/>
                  </a:lnTo>
                  <a:lnTo>
                    <a:pt x="414" y="87"/>
                  </a:lnTo>
                  <a:lnTo>
                    <a:pt x="414" y="89"/>
                  </a:lnTo>
                  <a:lnTo>
                    <a:pt x="414" y="91"/>
                  </a:lnTo>
                  <a:lnTo>
                    <a:pt x="413" y="93"/>
                  </a:lnTo>
                  <a:lnTo>
                    <a:pt x="413" y="94"/>
                  </a:lnTo>
                  <a:lnTo>
                    <a:pt x="413" y="96"/>
                  </a:lnTo>
                  <a:lnTo>
                    <a:pt x="413" y="98"/>
                  </a:lnTo>
                  <a:lnTo>
                    <a:pt x="413" y="101"/>
                  </a:lnTo>
                  <a:lnTo>
                    <a:pt x="413" y="103"/>
                  </a:lnTo>
                  <a:lnTo>
                    <a:pt x="413" y="105"/>
                  </a:lnTo>
                  <a:lnTo>
                    <a:pt x="413" y="106"/>
                  </a:lnTo>
                  <a:lnTo>
                    <a:pt x="413" y="108"/>
                  </a:lnTo>
                  <a:lnTo>
                    <a:pt x="413" y="110"/>
                  </a:lnTo>
                  <a:lnTo>
                    <a:pt x="413" y="112"/>
                  </a:lnTo>
                  <a:lnTo>
                    <a:pt x="413" y="114"/>
                  </a:lnTo>
                  <a:lnTo>
                    <a:pt x="414" y="115"/>
                  </a:lnTo>
                  <a:lnTo>
                    <a:pt x="414" y="117"/>
                  </a:lnTo>
                  <a:lnTo>
                    <a:pt x="414" y="120"/>
                  </a:lnTo>
                  <a:lnTo>
                    <a:pt x="414" y="122"/>
                  </a:lnTo>
                  <a:lnTo>
                    <a:pt x="414" y="124"/>
                  </a:lnTo>
                  <a:lnTo>
                    <a:pt x="414" y="125"/>
                  </a:lnTo>
                  <a:lnTo>
                    <a:pt x="414" y="127"/>
                  </a:lnTo>
                  <a:lnTo>
                    <a:pt x="411" y="131"/>
                  </a:lnTo>
                  <a:lnTo>
                    <a:pt x="307" y="136"/>
                  </a:lnTo>
                  <a:lnTo>
                    <a:pt x="307" y="73"/>
                  </a:lnTo>
                  <a:lnTo>
                    <a:pt x="279" y="75"/>
                  </a:lnTo>
                  <a:lnTo>
                    <a:pt x="277" y="137"/>
                  </a:lnTo>
                  <a:lnTo>
                    <a:pt x="170" y="144"/>
                  </a:lnTo>
                  <a:lnTo>
                    <a:pt x="171" y="84"/>
                  </a:lnTo>
                  <a:lnTo>
                    <a:pt x="170" y="84"/>
                  </a:lnTo>
                  <a:lnTo>
                    <a:pt x="169" y="82"/>
                  </a:lnTo>
                  <a:lnTo>
                    <a:pt x="169" y="82"/>
                  </a:lnTo>
                  <a:lnTo>
                    <a:pt x="168" y="81"/>
                  </a:lnTo>
                  <a:lnTo>
                    <a:pt x="167" y="81"/>
                  </a:lnTo>
                  <a:lnTo>
                    <a:pt x="166" y="81"/>
                  </a:lnTo>
                  <a:lnTo>
                    <a:pt x="165" y="81"/>
                  </a:lnTo>
                  <a:lnTo>
                    <a:pt x="165" y="81"/>
                  </a:lnTo>
                  <a:lnTo>
                    <a:pt x="164" y="81"/>
                  </a:lnTo>
                  <a:lnTo>
                    <a:pt x="163" y="80"/>
                  </a:lnTo>
                  <a:lnTo>
                    <a:pt x="162" y="80"/>
                  </a:lnTo>
                  <a:lnTo>
                    <a:pt x="161" y="80"/>
                  </a:lnTo>
                  <a:lnTo>
                    <a:pt x="160" y="80"/>
                  </a:lnTo>
                  <a:lnTo>
                    <a:pt x="160" y="80"/>
                  </a:lnTo>
                  <a:lnTo>
                    <a:pt x="159" y="80"/>
                  </a:lnTo>
                  <a:lnTo>
                    <a:pt x="158" y="80"/>
                  </a:lnTo>
                  <a:lnTo>
                    <a:pt x="157" y="81"/>
                  </a:lnTo>
                  <a:lnTo>
                    <a:pt x="156" y="81"/>
                  </a:lnTo>
                  <a:lnTo>
                    <a:pt x="155" y="81"/>
                  </a:lnTo>
                  <a:lnTo>
                    <a:pt x="154" y="81"/>
                  </a:lnTo>
                  <a:lnTo>
                    <a:pt x="153" y="81"/>
                  </a:lnTo>
                  <a:lnTo>
                    <a:pt x="152" y="81"/>
                  </a:lnTo>
                  <a:lnTo>
                    <a:pt x="151" y="81"/>
                  </a:lnTo>
                  <a:lnTo>
                    <a:pt x="151" y="81"/>
                  </a:lnTo>
                  <a:lnTo>
                    <a:pt x="150" y="82"/>
                  </a:lnTo>
                  <a:lnTo>
                    <a:pt x="149" y="82"/>
                  </a:lnTo>
                  <a:lnTo>
                    <a:pt x="147" y="82"/>
                  </a:lnTo>
                  <a:lnTo>
                    <a:pt x="146" y="82"/>
                  </a:lnTo>
                  <a:lnTo>
                    <a:pt x="146" y="82"/>
                  </a:lnTo>
                  <a:lnTo>
                    <a:pt x="145" y="82"/>
                  </a:lnTo>
                  <a:lnTo>
                    <a:pt x="144" y="84"/>
                  </a:lnTo>
                  <a:lnTo>
                    <a:pt x="143" y="84"/>
                  </a:lnTo>
                  <a:lnTo>
                    <a:pt x="141" y="90"/>
                  </a:lnTo>
                  <a:lnTo>
                    <a:pt x="141" y="91"/>
                  </a:lnTo>
                  <a:lnTo>
                    <a:pt x="141" y="93"/>
                  </a:lnTo>
                  <a:lnTo>
                    <a:pt x="141" y="94"/>
                  </a:lnTo>
                  <a:lnTo>
                    <a:pt x="141" y="96"/>
                  </a:lnTo>
                  <a:lnTo>
                    <a:pt x="141" y="98"/>
                  </a:lnTo>
                  <a:lnTo>
                    <a:pt x="141" y="100"/>
                  </a:lnTo>
                  <a:lnTo>
                    <a:pt x="141" y="102"/>
                  </a:lnTo>
                  <a:lnTo>
                    <a:pt x="141" y="104"/>
                  </a:lnTo>
                  <a:lnTo>
                    <a:pt x="141" y="105"/>
                  </a:lnTo>
                  <a:lnTo>
                    <a:pt x="141" y="107"/>
                  </a:lnTo>
                  <a:lnTo>
                    <a:pt x="141" y="108"/>
                  </a:lnTo>
                  <a:lnTo>
                    <a:pt x="141" y="110"/>
                  </a:lnTo>
                  <a:lnTo>
                    <a:pt x="141" y="112"/>
                  </a:lnTo>
                  <a:lnTo>
                    <a:pt x="141" y="113"/>
                  </a:lnTo>
                  <a:lnTo>
                    <a:pt x="141" y="115"/>
                  </a:lnTo>
                  <a:lnTo>
                    <a:pt x="141" y="117"/>
                  </a:lnTo>
                  <a:lnTo>
                    <a:pt x="141" y="119"/>
                  </a:lnTo>
                  <a:lnTo>
                    <a:pt x="141" y="121"/>
                  </a:lnTo>
                  <a:lnTo>
                    <a:pt x="141" y="123"/>
                  </a:lnTo>
                  <a:lnTo>
                    <a:pt x="141" y="124"/>
                  </a:lnTo>
                  <a:lnTo>
                    <a:pt x="141" y="126"/>
                  </a:lnTo>
                  <a:lnTo>
                    <a:pt x="141" y="127"/>
                  </a:lnTo>
                  <a:lnTo>
                    <a:pt x="141" y="129"/>
                  </a:lnTo>
                  <a:lnTo>
                    <a:pt x="141" y="131"/>
                  </a:lnTo>
                  <a:lnTo>
                    <a:pt x="141" y="132"/>
                  </a:lnTo>
                  <a:lnTo>
                    <a:pt x="141" y="134"/>
                  </a:lnTo>
                  <a:lnTo>
                    <a:pt x="140" y="136"/>
                  </a:lnTo>
                  <a:lnTo>
                    <a:pt x="140" y="138"/>
                  </a:lnTo>
                  <a:lnTo>
                    <a:pt x="140" y="140"/>
                  </a:lnTo>
                  <a:lnTo>
                    <a:pt x="140" y="141"/>
                  </a:lnTo>
                  <a:lnTo>
                    <a:pt x="140" y="143"/>
                  </a:lnTo>
                  <a:lnTo>
                    <a:pt x="140" y="144"/>
                  </a:lnTo>
                  <a:lnTo>
                    <a:pt x="37" y="152"/>
                  </a:lnTo>
                  <a:lnTo>
                    <a:pt x="34" y="147"/>
                  </a:lnTo>
                  <a:lnTo>
                    <a:pt x="34" y="145"/>
                  </a:lnTo>
                  <a:lnTo>
                    <a:pt x="34" y="143"/>
                  </a:lnTo>
                  <a:lnTo>
                    <a:pt x="34" y="140"/>
                  </a:lnTo>
                  <a:lnTo>
                    <a:pt x="34" y="137"/>
                  </a:lnTo>
                  <a:lnTo>
                    <a:pt x="34" y="134"/>
                  </a:lnTo>
                  <a:lnTo>
                    <a:pt x="34" y="131"/>
                  </a:lnTo>
                  <a:lnTo>
                    <a:pt x="34" y="128"/>
                  </a:lnTo>
                  <a:lnTo>
                    <a:pt x="35" y="126"/>
                  </a:lnTo>
                  <a:lnTo>
                    <a:pt x="35" y="123"/>
                  </a:lnTo>
                  <a:lnTo>
                    <a:pt x="35" y="120"/>
                  </a:lnTo>
                  <a:lnTo>
                    <a:pt x="36" y="117"/>
                  </a:lnTo>
                  <a:lnTo>
                    <a:pt x="36" y="113"/>
                  </a:lnTo>
                  <a:lnTo>
                    <a:pt x="36" y="111"/>
                  </a:lnTo>
                  <a:lnTo>
                    <a:pt x="36" y="108"/>
                  </a:lnTo>
                  <a:lnTo>
                    <a:pt x="36" y="105"/>
                  </a:lnTo>
                  <a:lnTo>
                    <a:pt x="36" y="103"/>
                  </a:lnTo>
                  <a:lnTo>
                    <a:pt x="36" y="100"/>
                  </a:lnTo>
                  <a:lnTo>
                    <a:pt x="36" y="96"/>
                  </a:lnTo>
                  <a:lnTo>
                    <a:pt x="35" y="94"/>
                  </a:lnTo>
                  <a:lnTo>
                    <a:pt x="35" y="91"/>
                  </a:lnTo>
                  <a:lnTo>
                    <a:pt x="34" y="89"/>
                  </a:lnTo>
                  <a:lnTo>
                    <a:pt x="33" y="87"/>
                  </a:lnTo>
                  <a:lnTo>
                    <a:pt x="32" y="85"/>
                  </a:lnTo>
                  <a:lnTo>
                    <a:pt x="32" y="81"/>
                  </a:lnTo>
                  <a:lnTo>
                    <a:pt x="31" y="80"/>
                  </a:lnTo>
                  <a:lnTo>
                    <a:pt x="29" y="78"/>
                  </a:lnTo>
                  <a:lnTo>
                    <a:pt x="28" y="76"/>
                  </a:lnTo>
                  <a:lnTo>
                    <a:pt x="26" y="74"/>
                  </a:lnTo>
                  <a:lnTo>
                    <a:pt x="24" y="73"/>
                  </a:lnTo>
                  <a:lnTo>
                    <a:pt x="22" y="72"/>
                  </a:lnTo>
                  <a:lnTo>
                    <a:pt x="19" y="70"/>
                  </a:lnTo>
                  <a:lnTo>
                    <a:pt x="17" y="69"/>
                  </a:lnTo>
                  <a:lnTo>
                    <a:pt x="18" y="69"/>
                  </a:lnTo>
                  <a:lnTo>
                    <a:pt x="18" y="68"/>
                  </a:lnTo>
                  <a:lnTo>
                    <a:pt x="18" y="67"/>
                  </a:lnTo>
                  <a:lnTo>
                    <a:pt x="18" y="67"/>
                  </a:lnTo>
                  <a:lnTo>
                    <a:pt x="18" y="65"/>
                  </a:lnTo>
                  <a:lnTo>
                    <a:pt x="18" y="65"/>
                  </a:lnTo>
                  <a:lnTo>
                    <a:pt x="18" y="64"/>
                  </a:lnTo>
                  <a:lnTo>
                    <a:pt x="18" y="62"/>
                  </a:lnTo>
                  <a:lnTo>
                    <a:pt x="18" y="61"/>
                  </a:lnTo>
                  <a:lnTo>
                    <a:pt x="18" y="60"/>
                  </a:lnTo>
                  <a:lnTo>
                    <a:pt x="18" y="59"/>
                  </a:lnTo>
                  <a:lnTo>
                    <a:pt x="18" y="58"/>
                  </a:lnTo>
                  <a:lnTo>
                    <a:pt x="18" y="57"/>
                  </a:lnTo>
                  <a:lnTo>
                    <a:pt x="18" y="56"/>
                  </a:lnTo>
                  <a:lnTo>
                    <a:pt x="18" y="55"/>
                  </a:lnTo>
                  <a:lnTo>
                    <a:pt x="18" y="54"/>
                  </a:lnTo>
                  <a:lnTo>
                    <a:pt x="18" y="53"/>
                  </a:lnTo>
                  <a:lnTo>
                    <a:pt x="18" y="52"/>
                  </a:lnTo>
                  <a:lnTo>
                    <a:pt x="18" y="51"/>
                  </a:lnTo>
                  <a:lnTo>
                    <a:pt x="18" y="51"/>
                  </a:lnTo>
                  <a:lnTo>
                    <a:pt x="18" y="50"/>
                  </a:lnTo>
                  <a:lnTo>
                    <a:pt x="19" y="49"/>
                  </a:lnTo>
                  <a:lnTo>
                    <a:pt x="20" y="48"/>
                  </a:lnTo>
                  <a:lnTo>
                    <a:pt x="21" y="48"/>
                  </a:lnTo>
                  <a:lnTo>
                    <a:pt x="21" y="46"/>
                  </a:lnTo>
                  <a:lnTo>
                    <a:pt x="433" y="24"/>
                  </a:lnTo>
                  <a:lnTo>
                    <a:pt x="443" y="52"/>
                  </a:lnTo>
                  <a:lnTo>
                    <a:pt x="444" y="0"/>
                  </a:lnTo>
                  <a:lnTo>
                    <a:pt x="174" y="13"/>
                  </a:lnTo>
                  <a:lnTo>
                    <a:pt x="169" y="13"/>
                  </a:lnTo>
                  <a:lnTo>
                    <a:pt x="165" y="13"/>
                  </a:lnTo>
                  <a:lnTo>
                    <a:pt x="160" y="15"/>
                  </a:lnTo>
                  <a:lnTo>
                    <a:pt x="155" y="15"/>
                  </a:lnTo>
                  <a:lnTo>
                    <a:pt x="149" y="15"/>
                  </a:lnTo>
                  <a:lnTo>
                    <a:pt x="144" y="15"/>
                  </a:lnTo>
                  <a:lnTo>
                    <a:pt x="139" y="15"/>
                  </a:lnTo>
                  <a:lnTo>
                    <a:pt x="134" y="16"/>
                  </a:lnTo>
                  <a:lnTo>
                    <a:pt x="129" y="16"/>
                  </a:lnTo>
                  <a:lnTo>
                    <a:pt x="124" y="16"/>
                  </a:lnTo>
                  <a:lnTo>
                    <a:pt x="118" y="16"/>
                  </a:lnTo>
                  <a:lnTo>
                    <a:pt x="113" y="17"/>
                  </a:lnTo>
                  <a:lnTo>
                    <a:pt x="108" y="17"/>
                  </a:lnTo>
                  <a:lnTo>
                    <a:pt x="103" y="17"/>
                  </a:lnTo>
                  <a:lnTo>
                    <a:pt x="99" y="18"/>
                  </a:lnTo>
                  <a:lnTo>
                    <a:pt x="93" y="18"/>
                  </a:lnTo>
                  <a:lnTo>
                    <a:pt x="88" y="18"/>
                  </a:lnTo>
                  <a:lnTo>
                    <a:pt x="83" y="19"/>
                  </a:lnTo>
                  <a:lnTo>
                    <a:pt x="78" y="19"/>
                  </a:lnTo>
                  <a:lnTo>
                    <a:pt x="72" y="19"/>
                  </a:lnTo>
                  <a:lnTo>
                    <a:pt x="67" y="20"/>
                  </a:lnTo>
                  <a:lnTo>
                    <a:pt x="62" y="20"/>
                  </a:lnTo>
                  <a:lnTo>
                    <a:pt x="56" y="20"/>
                  </a:lnTo>
                  <a:lnTo>
                    <a:pt x="51" y="21"/>
                  </a:lnTo>
                  <a:lnTo>
                    <a:pt x="46" y="21"/>
                  </a:lnTo>
                  <a:lnTo>
                    <a:pt x="41" y="21"/>
                  </a:lnTo>
                  <a:lnTo>
                    <a:pt x="36" y="21"/>
                  </a:lnTo>
                  <a:lnTo>
                    <a:pt x="31" y="22"/>
                  </a:lnTo>
                  <a:lnTo>
                    <a:pt x="25" y="22"/>
                  </a:lnTo>
                  <a:lnTo>
                    <a:pt x="20" y="22"/>
                  </a:lnTo>
                  <a:lnTo>
                    <a:pt x="15" y="23"/>
                  </a:lnTo>
                  <a:lnTo>
                    <a:pt x="9" y="23"/>
                  </a:lnTo>
                  <a:lnTo>
                    <a:pt x="8"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3" name="Freeform 1024"/>
            <p:cNvSpPr>
              <a:spLocks/>
            </p:cNvSpPr>
            <p:nvPr/>
          </p:nvSpPr>
          <p:spPr bwMode="auto">
            <a:xfrm>
              <a:off x="2590" y="3041"/>
              <a:ext cx="444" cy="449"/>
            </a:xfrm>
            <a:custGeom>
              <a:avLst/>
              <a:gdLst>
                <a:gd name="T0" fmla="*/ 438 w 444"/>
                <a:gd name="T1" fmla="*/ 280 h 449"/>
                <a:gd name="T2" fmla="*/ 432 w 444"/>
                <a:gd name="T3" fmla="*/ 279 h 449"/>
                <a:gd name="T4" fmla="*/ 426 w 444"/>
                <a:gd name="T5" fmla="*/ 278 h 449"/>
                <a:gd name="T6" fmla="*/ 420 w 444"/>
                <a:gd name="T7" fmla="*/ 278 h 449"/>
                <a:gd name="T8" fmla="*/ 413 w 444"/>
                <a:gd name="T9" fmla="*/ 279 h 449"/>
                <a:gd name="T10" fmla="*/ 305 w 444"/>
                <a:gd name="T11" fmla="*/ 350 h 449"/>
                <a:gd name="T12" fmla="*/ 305 w 444"/>
                <a:gd name="T13" fmla="*/ 335 h 449"/>
                <a:gd name="T14" fmla="*/ 305 w 444"/>
                <a:gd name="T15" fmla="*/ 318 h 449"/>
                <a:gd name="T16" fmla="*/ 305 w 444"/>
                <a:gd name="T17" fmla="*/ 302 h 449"/>
                <a:gd name="T18" fmla="*/ 304 w 444"/>
                <a:gd name="T19" fmla="*/ 286 h 449"/>
                <a:gd name="T20" fmla="*/ 167 w 444"/>
                <a:gd name="T21" fmla="*/ 294 h 449"/>
                <a:gd name="T22" fmla="*/ 162 w 444"/>
                <a:gd name="T23" fmla="*/ 293 h 449"/>
                <a:gd name="T24" fmla="*/ 155 w 444"/>
                <a:gd name="T25" fmla="*/ 293 h 449"/>
                <a:gd name="T26" fmla="*/ 150 w 444"/>
                <a:gd name="T27" fmla="*/ 293 h 449"/>
                <a:gd name="T28" fmla="*/ 143 w 444"/>
                <a:gd name="T29" fmla="*/ 294 h 449"/>
                <a:gd name="T30" fmla="*/ 139 w 444"/>
                <a:gd name="T31" fmla="*/ 301 h 449"/>
                <a:gd name="T32" fmla="*/ 138 w 444"/>
                <a:gd name="T33" fmla="*/ 317 h 449"/>
                <a:gd name="T34" fmla="*/ 138 w 444"/>
                <a:gd name="T35" fmla="*/ 334 h 449"/>
                <a:gd name="T36" fmla="*/ 138 w 444"/>
                <a:gd name="T37" fmla="*/ 350 h 449"/>
                <a:gd name="T38" fmla="*/ 137 w 444"/>
                <a:gd name="T39" fmla="*/ 365 h 449"/>
                <a:gd name="T40" fmla="*/ 31 w 444"/>
                <a:gd name="T41" fmla="*/ 362 h 449"/>
                <a:gd name="T42" fmla="*/ 32 w 444"/>
                <a:gd name="T43" fmla="*/ 347 h 449"/>
                <a:gd name="T44" fmla="*/ 32 w 444"/>
                <a:gd name="T45" fmla="*/ 331 h 449"/>
                <a:gd name="T46" fmla="*/ 32 w 444"/>
                <a:gd name="T47" fmla="*/ 315 h 449"/>
                <a:gd name="T48" fmla="*/ 32 w 444"/>
                <a:gd name="T49" fmla="*/ 299 h 449"/>
                <a:gd name="T50" fmla="*/ 13 w 444"/>
                <a:gd name="T51" fmla="*/ 270 h 449"/>
                <a:gd name="T52" fmla="*/ 14 w 444"/>
                <a:gd name="T53" fmla="*/ 263 h 449"/>
                <a:gd name="T54" fmla="*/ 14 w 444"/>
                <a:gd name="T55" fmla="*/ 255 h 449"/>
                <a:gd name="T56" fmla="*/ 439 w 444"/>
                <a:gd name="T57" fmla="*/ 267 h 449"/>
                <a:gd name="T58" fmla="*/ 441 w 444"/>
                <a:gd name="T59" fmla="*/ 225 h 449"/>
                <a:gd name="T60" fmla="*/ 442 w 444"/>
                <a:gd name="T61" fmla="*/ 181 h 449"/>
                <a:gd name="T62" fmla="*/ 443 w 444"/>
                <a:gd name="T63" fmla="*/ 137 h 449"/>
                <a:gd name="T64" fmla="*/ 444 w 444"/>
                <a:gd name="T65" fmla="*/ 92 h 449"/>
                <a:gd name="T66" fmla="*/ 415 w 444"/>
                <a:gd name="T67" fmla="*/ 70 h 449"/>
                <a:gd name="T68" fmla="*/ 414 w 444"/>
                <a:gd name="T69" fmla="*/ 84 h 449"/>
                <a:gd name="T70" fmla="*/ 413 w 444"/>
                <a:gd name="T71" fmla="*/ 96 h 449"/>
                <a:gd name="T72" fmla="*/ 413 w 444"/>
                <a:gd name="T73" fmla="*/ 110 h 449"/>
                <a:gd name="T74" fmla="*/ 414 w 444"/>
                <a:gd name="T75" fmla="*/ 124 h 449"/>
                <a:gd name="T76" fmla="*/ 277 w 444"/>
                <a:gd name="T77" fmla="*/ 137 h 449"/>
                <a:gd name="T78" fmla="*/ 167 w 444"/>
                <a:gd name="T79" fmla="*/ 81 h 449"/>
                <a:gd name="T80" fmla="*/ 161 w 444"/>
                <a:gd name="T81" fmla="*/ 80 h 449"/>
                <a:gd name="T82" fmla="*/ 155 w 444"/>
                <a:gd name="T83" fmla="*/ 81 h 449"/>
                <a:gd name="T84" fmla="*/ 149 w 444"/>
                <a:gd name="T85" fmla="*/ 82 h 449"/>
                <a:gd name="T86" fmla="*/ 141 w 444"/>
                <a:gd name="T87" fmla="*/ 90 h 449"/>
                <a:gd name="T88" fmla="*/ 141 w 444"/>
                <a:gd name="T89" fmla="*/ 102 h 449"/>
                <a:gd name="T90" fmla="*/ 141 w 444"/>
                <a:gd name="T91" fmla="*/ 113 h 449"/>
                <a:gd name="T92" fmla="*/ 141 w 444"/>
                <a:gd name="T93" fmla="*/ 126 h 449"/>
                <a:gd name="T94" fmla="*/ 140 w 444"/>
                <a:gd name="T95" fmla="*/ 138 h 449"/>
                <a:gd name="T96" fmla="*/ 34 w 444"/>
                <a:gd name="T97" fmla="*/ 145 h 449"/>
                <a:gd name="T98" fmla="*/ 35 w 444"/>
                <a:gd name="T99" fmla="*/ 126 h 449"/>
                <a:gd name="T100" fmla="*/ 36 w 444"/>
                <a:gd name="T101" fmla="*/ 105 h 449"/>
                <a:gd name="T102" fmla="*/ 33 w 444"/>
                <a:gd name="T103" fmla="*/ 87 h 449"/>
                <a:gd name="T104" fmla="*/ 24 w 444"/>
                <a:gd name="T105" fmla="*/ 73 h 449"/>
                <a:gd name="T106" fmla="*/ 18 w 444"/>
                <a:gd name="T107" fmla="*/ 67 h 449"/>
                <a:gd name="T108" fmla="*/ 18 w 444"/>
                <a:gd name="T109" fmla="*/ 59 h 449"/>
                <a:gd name="T110" fmla="*/ 18 w 444"/>
                <a:gd name="T111" fmla="*/ 52 h 449"/>
                <a:gd name="T112" fmla="*/ 21 w 444"/>
                <a:gd name="T113" fmla="*/ 46 h 449"/>
                <a:gd name="T114" fmla="*/ 160 w 444"/>
                <a:gd name="T115" fmla="*/ 15 h 449"/>
                <a:gd name="T116" fmla="*/ 124 w 444"/>
                <a:gd name="T117" fmla="*/ 16 h 449"/>
                <a:gd name="T118" fmla="*/ 88 w 444"/>
                <a:gd name="T119" fmla="*/ 18 h 449"/>
                <a:gd name="T120" fmla="*/ 51 w 444"/>
                <a:gd name="T121" fmla="*/ 21 h 449"/>
                <a:gd name="T122" fmla="*/ 15 w 444"/>
                <a:gd name="T123" fmla="*/ 2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4" h="449">
                  <a:moveTo>
                    <a:pt x="8" y="37"/>
                  </a:moveTo>
                  <a:lnTo>
                    <a:pt x="0" y="445"/>
                  </a:lnTo>
                  <a:lnTo>
                    <a:pt x="3" y="449"/>
                  </a:lnTo>
                  <a:lnTo>
                    <a:pt x="437" y="424"/>
                  </a:lnTo>
                  <a:lnTo>
                    <a:pt x="439" y="280"/>
                  </a:lnTo>
                  <a:lnTo>
                    <a:pt x="439" y="280"/>
                  </a:lnTo>
                  <a:lnTo>
                    <a:pt x="438" y="280"/>
                  </a:lnTo>
                  <a:lnTo>
                    <a:pt x="437" y="279"/>
                  </a:lnTo>
                  <a:lnTo>
                    <a:pt x="436" y="279"/>
                  </a:lnTo>
                  <a:lnTo>
                    <a:pt x="435" y="279"/>
                  </a:lnTo>
                  <a:lnTo>
                    <a:pt x="434" y="279"/>
                  </a:lnTo>
                  <a:lnTo>
                    <a:pt x="434" y="279"/>
                  </a:lnTo>
                  <a:lnTo>
                    <a:pt x="433" y="279"/>
                  </a:lnTo>
                  <a:lnTo>
                    <a:pt x="432" y="279"/>
                  </a:lnTo>
                  <a:lnTo>
                    <a:pt x="431" y="279"/>
                  </a:lnTo>
                  <a:lnTo>
                    <a:pt x="430" y="279"/>
                  </a:lnTo>
                  <a:lnTo>
                    <a:pt x="430" y="278"/>
                  </a:lnTo>
                  <a:lnTo>
                    <a:pt x="429" y="278"/>
                  </a:lnTo>
                  <a:lnTo>
                    <a:pt x="428" y="278"/>
                  </a:lnTo>
                  <a:lnTo>
                    <a:pt x="427" y="278"/>
                  </a:lnTo>
                  <a:lnTo>
                    <a:pt x="426" y="278"/>
                  </a:lnTo>
                  <a:lnTo>
                    <a:pt x="425" y="278"/>
                  </a:lnTo>
                  <a:lnTo>
                    <a:pt x="425" y="278"/>
                  </a:lnTo>
                  <a:lnTo>
                    <a:pt x="423" y="278"/>
                  </a:lnTo>
                  <a:lnTo>
                    <a:pt x="422" y="278"/>
                  </a:lnTo>
                  <a:lnTo>
                    <a:pt x="421" y="278"/>
                  </a:lnTo>
                  <a:lnTo>
                    <a:pt x="420" y="278"/>
                  </a:lnTo>
                  <a:lnTo>
                    <a:pt x="420" y="278"/>
                  </a:lnTo>
                  <a:lnTo>
                    <a:pt x="419" y="278"/>
                  </a:lnTo>
                  <a:lnTo>
                    <a:pt x="418" y="278"/>
                  </a:lnTo>
                  <a:lnTo>
                    <a:pt x="417" y="278"/>
                  </a:lnTo>
                  <a:lnTo>
                    <a:pt x="416" y="279"/>
                  </a:lnTo>
                  <a:lnTo>
                    <a:pt x="416" y="279"/>
                  </a:lnTo>
                  <a:lnTo>
                    <a:pt x="415" y="279"/>
                  </a:lnTo>
                  <a:lnTo>
                    <a:pt x="413" y="279"/>
                  </a:lnTo>
                  <a:lnTo>
                    <a:pt x="412" y="279"/>
                  </a:lnTo>
                  <a:lnTo>
                    <a:pt x="411" y="280"/>
                  </a:lnTo>
                  <a:lnTo>
                    <a:pt x="410" y="349"/>
                  </a:lnTo>
                  <a:lnTo>
                    <a:pt x="305" y="356"/>
                  </a:lnTo>
                  <a:lnTo>
                    <a:pt x="305" y="354"/>
                  </a:lnTo>
                  <a:lnTo>
                    <a:pt x="305" y="352"/>
                  </a:lnTo>
                  <a:lnTo>
                    <a:pt x="305" y="350"/>
                  </a:lnTo>
                  <a:lnTo>
                    <a:pt x="305" y="348"/>
                  </a:lnTo>
                  <a:lnTo>
                    <a:pt x="305" y="346"/>
                  </a:lnTo>
                  <a:lnTo>
                    <a:pt x="305" y="344"/>
                  </a:lnTo>
                  <a:lnTo>
                    <a:pt x="305" y="341"/>
                  </a:lnTo>
                  <a:lnTo>
                    <a:pt x="305" y="339"/>
                  </a:lnTo>
                  <a:lnTo>
                    <a:pt x="305" y="337"/>
                  </a:lnTo>
                  <a:lnTo>
                    <a:pt x="305" y="335"/>
                  </a:lnTo>
                  <a:lnTo>
                    <a:pt x="305" y="332"/>
                  </a:lnTo>
                  <a:lnTo>
                    <a:pt x="305" y="330"/>
                  </a:lnTo>
                  <a:lnTo>
                    <a:pt x="305" y="328"/>
                  </a:lnTo>
                  <a:lnTo>
                    <a:pt x="305" y="325"/>
                  </a:lnTo>
                  <a:lnTo>
                    <a:pt x="305" y="323"/>
                  </a:lnTo>
                  <a:lnTo>
                    <a:pt x="305" y="321"/>
                  </a:lnTo>
                  <a:lnTo>
                    <a:pt x="305" y="318"/>
                  </a:lnTo>
                  <a:lnTo>
                    <a:pt x="305" y="316"/>
                  </a:lnTo>
                  <a:lnTo>
                    <a:pt x="305" y="314"/>
                  </a:lnTo>
                  <a:lnTo>
                    <a:pt x="305" y="312"/>
                  </a:lnTo>
                  <a:lnTo>
                    <a:pt x="305" y="310"/>
                  </a:lnTo>
                  <a:lnTo>
                    <a:pt x="305" y="307"/>
                  </a:lnTo>
                  <a:lnTo>
                    <a:pt x="305" y="304"/>
                  </a:lnTo>
                  <a:lnTo>
                    <a:pt x="305" y="302"/>
                  </a:lnTo>
                  <a:lnTo>
                    <a:pt x="305" y="300"/>
                  </a:lnTo>
                  <a:lnTo>
                    <a:pt x="305" y="298"/>
                  </a:lnTo>
                  <a:lnTo>
                    <a:pt x="305" y="296"/>
                  </a:lnTo>
                  <a:lnTo>
                    <a:pt x="304" y="293"/>
                  </a:lnTo>
                  <a:lnTo>
                    <a:pt x="304" y="290"/>
                  </a:lnTo>
                  <a:lnTo>
                    <a:pt x="304" y="288"/>
                  </a:lnTo>
                  <a:lnTo>
                    <a:pt x="304" y="286"/>
                  </a:lnTo>
                  <a:lnTo>
                    <a:pt x="303" y="284"/>
                  </a:lnTo>
                  <a:lnTo>
                    <a:pt x="275" y="286"/>
                  </a:lnTo>
                  <a:lnTo>
                    <a:pt x="273" y="357"/>
                  </a:lnTo>
                  <a:lnTo>
                    <a:pt x="168" y="366"/>
                  </a:lnTo>
                  <a:lnTo>
                    <a:pt x="166" y="362"/>
                  </a:lnTo>
                  <a:lnTo>
                    <a:pt x="168" y="294"/>
                  </a:lnTo>
                  <a:lnTo>
                    <a:pt x="167" y="294"/>
                  </a:lnTo>
                  <a:lnTo>
                    <a:pt x="166" y="294"/>
                  </a:lnTo>
                  <a:lnTo>
                    <a:pt x="166" y="293"/>
                  </a:lnTo>
                  <a:lnTo>
                    <a:pt x="165" y="293"/>
                  </a:lnTo>
                  <a:lnTo>
                    <a:pt x="165" y="293"/>
                  </a:lnTo>
                  <a:lnTo>
                    <a:pt x="164" y="293"/>
                  </a:lnTo>
                  <a:lnTo>
                    <a:pt x="163" y="293"/>
                  </a:lnTo>
                  <a:lnTo>
                    <a:pt x="162" y="293"/>
                  </a:lnTo>
                  <a:lnTo>
                    <a:pt x="161" y="293"/>
                  </a:lnTo>
                  <a:lnTo>
                    <a:pt x="160" y="293"/>
                  </a:lnTo>
                  <a:lnTo>
                    <a:pt x="159" y="293"/>
                  </a:lnTo>
                  <a:lnTo>
                    <a:pt x="158" y="293"/>
                  </a:lnTo>
                  <a:lnTo>
                    <a:pt x="157" y="293"/>
                  </a:lnTo>
                  <a:lnTo>
                    <a:pt x="156" y="293"/>
                  </a:lnTo>
                  <a:lnTo>
                    <a:pt x="155" y="293"/>
                  </a:lnTo>
                  <a:lnTo>
                    <a:pt x="155" y="293"/>
                  </a:lnTo>
                  <a:lnTo>
                    <a:pt x="154" y="293"/>
                  </a:lnTo>
                  <a:lnTo>
                    <a:pt x="153" y="293"/>
                  </a:lnTo>
                  <a:lnTo>
                    <a:pt x="152" y="293"/>
                  </a:lnTo>
                  <a:lnTo>
                    <a:pt x="151" y="293"/>
                  </a:lnTo>
                  <a:lnTo>
                    <a:pt x="151" y="293"/>
                  </a:lnTo>
                  <a:lnTo>
                    <a:pt x="150" y="293"/>
                  </a:lnTo>
                  <a:lnTo>
                    <a:pt x="149" y="293"/>
                  </a:lnTo>
                  <a:lnTo>
                    <a:pt x="148" y="293"/>
                  </a:lnTo>
                  <a:lnTo>
                    <a:pt x="146" y="294"/>
                  </a:lnTo>
                  <a:lnTo>
                    <a:pt x="146" y="294"/>
                  </a:lnTo>
                  <a:lnTo>
                    <a:pt x="145" y="294"/>
                  </a:lnTo>
                  <a:lnTo>
                    <a:pt x="144" y="294"/>
                  </a:lnTo>
                  <a:lnTo>
                    <a:pt x="143" y="294"/>
                  </a:lnTo>
                  <a:lnTo>
                    <a:pt x="142" y="294"/>
                  </a:lnTo>
                  <a:lnTo>
                    <a:pt x="141" y="294"/>
                  </a:lnTo>
                  <a:lnTo>
                    <a:pt x="141" y="294"/>
                  </a:lnTo>
                  <a:lnTo>
                    <a:pt x="141" y="296"/>
                  </a:lnTo>
                  <a:lnTo>
                    <a:pt x="140" y="298"/>
                  </a:lnTo>
                  <a:lnTo>
                    <a:pt x="140" y="299"/>
                  </a:lnTo>
                  <a:lnTo>
                    <a:pt x="139" y="301"/>
                  </a:lnTo>
                  <a:lnTo>
                    <a:pt x="139" y="303"/>
                  </a:lnTo>
                  <a:lnTo>
                    <a:pt x="139" y="306"/>
                  </a:lnTo>
                  <a:lnTo>
                    <a:pt x="138" y="309"/>
                  </a:lnTo>
                  <a:lnTo>
                    <a:pt x="138" y="310"/>
                  </a:lnTo>
                  <a:lnTo>
                    <a:pt x="138" y="313"/>
                  </a:lnTo>
                  <a:lnTo>
                    <a:pt x="138" y="315"/>
                  </a:lnTo>
                  <a:lnTo>
                    <a:pt x="138" y="317"/>
                  </a:lnTo>
                  <a:lnTo>
                    <a:pt x="138" y="319"/>
                  </a:lnTo>
                  <a:lnTo>
                    <a:pt x="138" y="322"/>
                  </a:lnTo>
                  <a:lnTo>
                    <a:pt x="138" y="325"/>
                  </a:lnTo>
                  <a:lnTo>
                    <a:pt x="138" y="326"/>
                  </a:lnTo>
                  <a:lnTo>
                    <a:pt x="138" y="329"/>
                  </a:lnTo>
                  <a:lnTo>
                    <a:pt x="138" y="332"/>
                  </a:lnTo>
                  <a:lnTo>
                    <a:pt x="138" y="334"/>
                  </a:lnTo>
                  <a:lnTo>
                    <a:pt x="138" y="336"/>
                  </a:lnTo>
                  <a:lnTo>
                    <a:pt x="138" y="338"/>
                  </a:lnTo>
                  <a:lnTo>
                    <a:pt x="138" y="341"/>
                  </a:lnTo>
                  <a:lnTo>
                    <a:pt x="138" y="344"/>
                  </a:lnTo>
                  <a:lnTo>
                    <a:pt x="138" y="346"/>
                  </a:lnTo>
                  <a:lnTo>
                    <a:pt x="138" y="348"/>
                  </a:lnTo>
                  <a:lnTo>
                    <a:pt x="138" y="350"/>
                  </a:lnTo>
                  <a:lnTo>
                    <a:pt x="138" y="352"/>
                  </a:lnTo>
                  <a:lnTo>
                    <a:pt x="138" y="354"/>
                  </a:lnTo>
                  <a:lnTo>
                    <a:pt x="138" y="356"/>
                  </a:lnTo>
                  <a:lnTo>
                    <a:pt x="137" y="358"/>
                  </a:lnTo>
                  <a:lnTo>
                    <a:pt x="137" y="361"/>
                  </a:lnTo>
                  <a:lnTo>
                    <a:pt x="137" y="362"/>
                  </a:lnTo>
                  <a:lnTo>
                    <a:pt x="137" y="365"/>
                  </a:lnTo>
                  <a:lnTo>
                    <a:pt x="135" y="367"/>
                  </a:lnTo>
                  <a:lnTo>
                    <a:pt x="32" y="374"/>
                  </a:lnTo>
                  <a:lnTo>
                    <a:pt x="30" y="372"/>
                  </a:lnTo>
                  <a:lnTo>
                    <a:pt x="31" y="369"/>
                  </a:lnTo>
                  <a:lnTo>
                    <a:pt x="31" y="367"/>
                  </a:lnTo>
                  <a:lnTo>
                    <a:pt x="31" y="365"/>
                  </a:lnTo>
                  <a:lnTo>
                    <a:pt x="31" y="362"/>
                  </a:lnTo>
                  <a:lnTo>
                    <a:pt x="32" y="361"/>
                  </a:lnTo>
                  <a:lnTo>
                    <a:pt x="32" y="358"/>
                  </a:lnTo>
                  <a:lnTo>
                    <a:pt x="32" y="356"/>
                  </a:lnTo>
                  <a:lnTo>
                    <a:pt x="32" y="354"/>
                  </a:lnTo>
                  <a:lnTo>
                    <a:pt x="32" y="352"/>
                  </a:lnTo>
                  <a:lnTo>
                    <a:pt x="32" y="350"/>
                  </a:lnTo>
                  <a:lnTo>
                    <a:pt x="32" y="347"/>
                  </a:lnTo>
                  <a:lnTo>
                    <a:pt x="32" y="345"/>
                  </a:lnTo>
                  <a:lnTo>
                    <a:pt x="32" y="342"/>
                  </a:lnTo>
                  <a:lnTo>
                    <a:pt x="32" y="340"/>
                  </a:lnTo>
                  <a:lnTo>
                    <a:pt x="32" y="338"/>
                  </a:lnTo>
                  <a:lnTo>
                    <a:pt x="32" y="336"/>
                  </a:lnTo>
                  <a:lnTo>
                    <a:pt x="32" y="334"/>
                  </a:lnTo>
                  <a:lnTo>
                    <a:pt x="32" y="331"/>
                  </a:lnTo>
                  <a:lnTo>
                    <a:pt x="32" y="329"/>
                  </a:lnTo>
                  <a:lnTo>
                    <a:pt x="32" y="326"/>
                  </a:lnTo>
                  <a:lnTo>
                    <a:pt x="32" y="325"/>
                  </a:lnTo>
                  <a:lnTo>
                    <a:pt x="32" y="322"/>
                  </a:lnTo>
                  <a:lnTo>
                    <a:pt x="32" y="320"/>
                  </a:lnTo>
                  <a:lnTo>
                    <a:pt x="32" y="317"/>
                  </a:lnTo>
                  <a:lnTo>
                    <a:pt x="32" y="315"/>
                  </a:lnTo>
                  <a:lnTo>
                    <a:pt x="32" y="313"/>
                  </a:lnTo>
                  <a:lnTo>
                    <a:pt x="32" y="310"/>
                  </a:lnTo>
                  <a:lnTo>
                    <a:pt x="32" y="309"/>
                  </a:lnTo>
                  <a:lnTo>
                    <a:pt x="32" y="306"/>
                  </a:lnTo>
                  <a:lnTo>
                    <a:pt x="32" y="304"/>
                  </a:lnTo>
                  <a:lnTo>
                    <a:pt x="32" y="302"/>
                  </a:lnTo>
                  <a:lnTo>
                    <a:pt x="32" y="299"/>
                  </a:lnTo>
                  <a:lnTo>
                    <a:pt x="12" y="277"/>
                  </a:lnTo>
                  <a:lnTo>
                    <a:pt x="13" y="276"/>
                  </a:lnTo>
                  <a:lnTo>
                    <a:pt x="13" y="274"/>
                  </a:lnTo>
                  <a:lnTo>
                    <a:pt x="13" y="273"/>
                  </a:lnTo>
                  <a:lnTo>
                    <a:pt x="13" y="273"/>
                  </a:lnTo>
                  <a:lnTo>
                    <a:pt x="13" y="271"/>
                  </a:lnTo>
                  <a:lnTo>
                    <a:pt x="13" y="270"/>
                  </a:lnTo>
                  <a:lnTo>
                    <a:pt x="13" y="269"/>
                  </a:lnTo>
                  <a:lnTo>
                    <a:pt x="13" y="268"/>
                  </a:lnTo>
                  <a:lnTo>
                    <a:pt x="13" y="267"/>
                  </a:lnTo>
                  <a:lnTo>
                    <a:pt x="14" y="266"/>
                  </a:lnTo>
                  <a:lnTo>
                    <a:pt x="14" y="265"/>
                  </a:lnTo>
                  <a:lnTo>
                    <a:pt x="14" y="264"/>
                  </a:lnTo>
                  <a:lnTo>
                    <a:pt x="14" y="263"/>
                  </a:lnTo>
                  <a:lnTo>
                    <a:pt x="14" y="262"/>
                  </a:lnTo>
                  <a:lnTo>
                    <a:pt x="14" y="261"/>
                  </a:lnTo>
                  <a:lnTo>
                    <a:pt x="14" y="260"/>
                  </a:lnTo>
                  <a:lnTo>
                    <a:pt x="14" y="259"/>
                  </a:lnTo>
                  <a:lnTo>
                    <a:pt x="14" y="258"/>
                  </a:lnTo>
                  <a:lnTo>
                    <a:pt x="14" y="257"/>
                  </a:lnTo>
                  <a:lnTo>
                    <a:pt x="14" y="255"/>
                  </a:lnTo>
                  <a:lnTo>
                    <a:pt x="15" y="255"/>
                  </a:lnTo>
                  <a:lnTo>
                    <a:pt x="15" y="254"/>
                  </a:lnTo>
                  <a:lnTo>
                    <a:pt x="15" y="253"/>
                  </a:lnTo>
                  <a:lnTo>
                    <a:pt x="16" y="253"/>
                  </a:lnTo>
                  <a:lnTo>
                    <a:pt x="26" y="255"/>
                  </a:lnTo>
                  <a:lnTo>
                    <a:pt x="430" y="235"/>
                  </a:lnTo>
                  <a:lnTo>
                    <a:pt x="439" y="267"/>
                  </a:lnTo>
                  <a:lnTo>
                    <a:pt x="440" y="261"/>
                  </a:lnTo>
                  <a:lnTo>
                    <a:pt x="440" y="254"/>
                  </a:lnTo>
                  <a:lnTo>
                    <a:pt x="440" y="249"/>
                  </a:lnTo>
                  <a:lnTo>
                    <a:pt x="440" y="243"/>
                  </a:lnTo>
                  <a:lnTo>
                    <a:pt x="440" y="236"/>
                  </a:lnTo>
                  <a:lnTo>
                    <a:pt x="441" y="230"/>
                  </a:lnTo>
                  <a:lnTo>
                    <a:pt x="441" y="225"/>
                  </a:lnTo>
                  <a:lnTo>
                    <a:pt x="441" y="218"/>
                  </a:lnTo>
                  <a:lnTo>
                    <a:pt x="441" y="212"/>
                  </a:lnTo>
                  <a:lnTo>
                    <a:pt x="441" y="206"/>
                  </a:lnTo>
                  <a:lnTo>
                    <a:pt x="442" y="199"/>
                  </a:lnTo>
                  <a:lnTo>
                    <a:pt x="442" y="193"/>
                  </a:lnTo>
                  <a:lnTo>
                    <a:pt x="442" y="188"/>
                  </a:lnTo>
                  <a:lnTo>
                    <a:pt x="442" y="181"/>
                  </a:lnTo>
                  <a:lnTo>
                    <a:pt x="442" y="175"/>
                  </a:lnTo>
                  <a:lnTo>
                    <a:pt x="442" y="169"/>
                  </a:lnTo>
                  <a:lnTo>
                    <a:pt x="443" y="162"/>
                  </a:lnTo>
                  <a:lnTo>
                    <a:pt x="443" y="156"/>
                  </a:lnTo>
                  <a:lnTo>
                    <a:pt x="443" y="149"/>
                  </a:lnTo>
                  <a:lnTo>
                    <a:pt x="443" y="143"/>
                  </a:lnTo>
                  <a:lnTo>
                    <a:pt x="443" y="137"/>
                  </a:lnTo>
                  <a:lnTo>
                    <a:pt x="443" y="130"/>
                  </a:lnTo>
                  <a:lnTo>
                    <a:pt x="444" y="124"/>
                  </a:lnTo>
                  <a:lnTo>
                    <a:pt x="444" y="117"/>
                  </a:lnTo>
                  <a:lnTo>
                    <a:pt x="444" y="111"/>
                  </a:lnTo>
                  <a:lnTo>
                    <a:pt x="444" y="105"/>
                  </a:lnTo>
                  <a:lnTo>
                    <a:pt x="444" y="98"/>
                  </a:lnTo>
                  <a:lnTo>
                    <a:pt x="444" y="92"/>
                  </a:lnTo>
                  <a:lnTo>
                    <a:pt x="444" y="86"/>
                  </a:lnTo>
                  <a:lnTo>
                    <a:pt x="444" y="79"/>
                  </a:lnTo>
                  <a:lnTo>
                    <a:pt x="444" y="73"/>
                  </a:lnTo>
                  <a:lnTo>
                    <a:pt x="444" y="67"/>
                  </a:lnTo>
                  <a:lnTo>
                    <a:pt x="416" y="67"/>
                  </a:lnTo>
                  <a:lnTo>
                    <a:pt x="416" y="69"/>
                  </a:lnTo>
                  <a:lnTo>
                    <a:pt x="415" y="70"/>
                  </a:lnTo>
                  <a:lnTo>
                    <a:pt x="415" y="72"/>
                  </a:lnTo>
                  <a:lnTo>
                    <a:pt x="415" y="74"/>
                  </a:lnTo>
                  <a:lnTo>
                    <a:pt x="415" y="75"/>
                  </a:lnTo>
                  <a:lnTo>
                    <a:pt x="414" y="77"/>
                  </a:lnTo>
                  <a:lnTo>
                    <a:pt x="414" y="79"/>
                  </a:lnTo>
                  <a:lnTo>
                    <a:pt x="414" y="81"/>
                  </a:lnTo>
                  <a:lnTo>
                    <a:pt x="414" y="84"/>
                  </a:lnTo>
                  <a:lnTo>
                    <a:pt x="414" y="85"/>
                  </a:lnTo>
                  <a:lnTo>
                    <a:pt x="414" y="87"/>
                  </a:lnTo>
                  <a:lnTo>
                    <a:pt x="414" y="89"/>
                  </a:lnTo>
                  <a:lnTo>
                    <a:pt x="414" y="91"/>
                  </a:lnTo>
                  <a:lnTo>
                    <a:pt x="413" y="93"/>
                  </a:lnTo>
                  <a:lnTo>
                    <a:pt x="413" y="94"/>
                  </a:lnTo>
                  <a:lnTo>
                    <a:pt x="413" y="96"/>
                  </a:lnTo>
                  <a:lnTo>
                    <a:pt x="413" y="98"/>
                  </a:lnTo>
                  <a:lnTo>
                    <a:pt x="413" y="101"/>
                  </a:lnTo>
                  <a:lnTo>
                    <a:pt x="413" y="103"/>
                  </a:lnTo>
                  <a:lnTo>
                    <a:pt x="413" y="105"/>
                  </a:lnTo>
                  <a:lnTo>
                    <a:pt x="413" y="106"/>
                  </a:lnTo>
                  <a:lnTo>
                    <a:pt x="413" y="108"/>
                  </a:lnTo>
                  <a:lnTo>
                    <a:pt x="413" y="110"/>
                  </a:lnTo>
                  <a:lnTo>
                    <a:pt x="413" y="112"/>
                  </a:lnTo>
                  <a:lnTo>
                    <a:pt x="413" y="114"/>
                  </a:lnTo>
                  <a:lnTo>
                    <a:pt x="414" y="115"/>
                  </a:lnTo>
                  <a:lnTo>
                    <a:pt x="414" y="117"/>
                  </a:lnTo>
                  <a:lnTo>
                    <a:pt x="414" y="120"/>
                  </a:lnTo>
                  <a:lnTo>
                    <a:pt x="414" y="122"/>
                  </a:lnTo>
                  <a:lnTo>
                    <a:pt x="414" y="124"/>
                  </a:lnTo>
                  <a:lnTo>
                    <a:pt x="414" y="125"/>
                  </a:lnTo>
                  <a:lnTo>
                    <a:pt x="414" y="127"/>
                  </a:lnTo>
                  <a:lnTo>
                    <a:pt x="411" y="131"/>
                  </a:lnTo>
                  <a:lnTo>
                    <a:pt x="307" y="136"/>
                  </a:lnTo>
                  <a:lnTo>
                    <a:pt x="307" y="73"/>
                  </a:lnTo>
                  <a:lnTo>
                    <a:pt x="279" y="75"/>
                  </a:lnTo>
                  <a:lnTo>
                    <a:pt x="277" y="137"/>
                  </a:lnTo>
                  <a:lnTo>
                    <a:pt x="170" y="144"/>
                  </a:lnTo>
                  <a:lnTo>
                    <a:pt x="171" y="84"/>
                  </a:lnTo>
                  <a:lnTo>
                    <a:pt x="170" y="84"/>
                  </a:lnTo>
                  <a:lnTo>
                    <a:pt x="169" y="82"/>
                  </a:lnTo>
                  <a:lnTo>
                    <a:pt x="169" y="82"/>
                  </a:lnTo>
                  <a:lnTo>
                    <a:pt x="168" y="81"/>
                  </a:lnTo>
                  <a:lnTo>
                    <a:pt x="167" y="81"/>
                  </a:lnTo>
                  <a:lnTo>
                    <a:pt x="166" y="81"/>
                  </a:lnTo>
                  <a:lnTo>
                    <a:pt x="165" y="81"/>
                  </a:lnTo>
                  <a:lnTo>
                    <a:pt x="165" y="81"/>
                  </a:lnTo>
                  <a:lnTo>
                    <a:pt x="164" y="81"/>
                  </a:lnTo>
                  <a:lnTo>
                    <a:pt x="163" y="80"/>
                  </a:lnTo>
                  <a:lnTo>
                    <a:pt x="162" y="80"/>
                  </a:lnTo>
                  <a:lnTo>
                    <a:pt x="161" y="80"/>
                  </a:lnTo>
                  <a:lnTo>
                    <a:pt x="160" y="80"/>
                  </a:lnTo>
                  <a:lnTo>
                    <a:pt x="160" y="80"/>
                  </a:lnTo>
                  <a:lnTo>
                    <a:pt x="159" y="80"/>
                  </a:lnTo>
                  <a:lnTo>
                    <a:pt x="158" y="80"/>
                  </a:lnTo>
                  <a:lnTo>
                    <a:pt x="157" y="81"/>
                  </a:lnTo>
                  <a:lnTo>
                    <a:pt x="156" y="81"/>
                  </a:lnTo>
                  <a:lnTo>
                    <a:pt x="155" y="81"/>
                  </a:lnTo>
                  <a:lnTo>
                    <a:pt x="154" y="81"/>
                  </a:lnTo>
                  <a:lnTo>
                    <a:pt x="153" y="81"/>
                  </a:lnTo>
                  <a:lnTo>
                    <a:pt x="152" y="81"/>
                  </a:lnTo>
                  <a:lnTo>
                    <a:pt x="151" y="81"/>
                  </a:lnTo>
                  <a:lnTo>
                    <a:pt x="151" y="81"/>
                  </a:lnTo>
                  <a:lnTo>
                    <a:pt x="150" y="82"/>
                  </a:lnTo>
                  <a:lnTo>
                    <a:pt x="149" y="82"/>
                  </a:lnTo>
                  <a:lnTo>
                    <a:pt x="147" y="82"/>
                  </a:lnTo>
                  <a:lnTo>
                    <a:pt x="146" y="82"/>
                  </a:lnTo>
                  <a:lnTo>
                    <a:pt x="146" y="82"/>
                  </a:lnTo>
                  <a:lnTo>
                    <a:pt x="145" y="82"/>
                  </a:lnTo>
                  <a:lnTo>
                    <a:pt x="144" y="84"/>
                  </a:lnTo>
                  <a:lnTo>
                    <a:pt x="143" y="84"/>
                  </a:lnTo>
                  <a:lnTo>
                    <a:pt x="141" y="90"/>
                  </a:lnTo>
                  <a:lnTo>
                    <a:pt x="141" y="91"/>
                  </a:lnTo>
                  <a:lnTo>
                    <a:pt x="141" y="93"/>
                  </a:lnTo>
                  <a:lnTo>
                    <a:pt x="141" y="94"/>
                  </a:lnTo>
                  <a:lnTo>
                    <a:pt x="141" y="96"/>
                  </a:lnTo>
                  <a:lnTo>
                    <a:pt x="141" y="98"/>
                  </a:lnTo>
                  <a:lnTo>
                    <a:pt x="141" y="100"/>
                  </a:lnTo>
                  <a:lnTo>
                    <a:pt x="141" y="102"/>
                  </a:lnTo>
                  <a:lnTo>
                    <a:pt x="141" y="104"/>
                  </a:lnTo>
                  <a:lnTo>
                    <a:pt x="141" y="105"/>
                  </a:lnTo>
                  <a:lnTo>
                    <a:pt x="141" y="107"/>
                  </a:lnTo>
                  <a:lnTo>
                    <a:pt x="141" y="108"/>
                  </a:lnTo>
                  <a:lnTo>
                    <a:pt x="141" y="110"/>
                  </a:lnTo>
                  <a:lnTo>
                    <a:pt x="141" y="112"/>
                  </a:lnTo>
                  <a:lnTo>
                    <a:pt x="141" y="113"/>
                  </a:lnTo>
                  <a:lnTo>
                    <a:pt x="141" y="115"/>
                  </a:lnTo>
                  <a:lnTo>
                    <a:pt x="141" y="117"/>
                  </a:lnTo>
                  <a:lnTo>
                    <a:pt x="141" y="119"/>
                  </a:lnTo>
                  <a:lnTo>
                    <a:pt x="141" y="121"/>
                  </a:lnTo>
                  <a:lnTo>
                    <a:pt x="141" y="123"/>
                  </a:lnTo>
                  <a:lnTo>
                    <a:pt x="141" y="124"/>
                  </a:lnTo>
                  <a:lnTo>
                    <a:pt x="141" y="126"/>
                  </a:lnTo>
                  <a:lnTo>
                    <a:pt x="141" y="127"/>
                  </a:lnTo>
                  <a:lnTo>
                    <a:pt x="141" y="129"/>
                  </a:lnTo>
                  <a:lnTo>
                    <a:pt x="141" y="131"/>
                  </a:lnTo>
                  <a:lnTo>
                    <a:pt x="141" y="132"/>
                  </a:lnTo>
                  <a:lnTo>
                    <a:pt x="141" y="134"/>
                  </a:lnTo>
                  <a:lnTo>
                    <a:pt x="140" y="136"/>
                  </a:lnTo>
                  <a:lnTo>
                    <a:pt x="140" y="138"/>
                  </a:lnTo>
                  <a:lnTo>
                    <a:pt x="140" y="140"/>
                  </a:lnTo>
                  <a:lnTo>
                    <a:pt x="140" y="141"/>
                  </a:lnTo>
                  <a:lnTo>
                    <a:pt x="140" y="143"/>
                  </a:lnTo>
                  <a:lnTo>
                    <a:pt x="140" y="144"/>
                  </a:lnTo>
                  <a:lnTo>
                    <a:pt x="37" y="152"/>
                  </a:lnTo>
                  <a:lnTo>
                    <a:pt x="34" y="147"/>
                  </a:lnTo>
                  <a:lnTo>
                    <a:pt x="34" y="145"/>
                  </a:lnTo>
                  <a:lnTo>
                    <a:pt x="34" y="143"/>
                  </a:lnTo>
                  <a:lnTo>
                    <a:pt x="34" y="140"/>
                  </a:lnTo>
                  <a:lnTo>
                    <a:pt x="34" y="137"/>
                  </a:lnTo>
                  <a:lnTo>
                    <a:pt x="34" y="134"/>
                  </a:lnTo>
                  <a:lnTo>
                    <a:pt x="34" y="131"/>
                  </a:lnTo>
                  <a:lnTo>
                    <a:pt x="34" y="128"/>
                  </a:lnTo>
                  <a:lnTo>
                    <a:pt x="35" y="126"/>
                  </a:lnTo>
                  <a:lnTo>
                    <a:pt x="35" y="123"/>
                  </a:lnTo>
                  <a:lnTo>
                    <a:pt x="35" y="120"/>
                  </a:lnTo>
                  <a:lnTo>
                    <a:pt x="36" y="117"/>
                  </a:lnTo>
                  <a:lnTo>
                    <a:pt x="36" y="113"/>
                  </a:lnTo>
                  <a:lnTo>
                    <a:pt x="36" y="111"/>
                  </a:lnTo>
                  <a:lnTo>
                    <a:pt x="36" y="108"/>
                  </a:lnTo>
                  <a:lnTo>
                    <a:pt x="36" y="105"/>
                  </a:lnTo>
                  <a:lnTo>
                    <a:pt x="36" y="103"/>
                  </a:lnTo>
                  <a:lnTo>
                    <a:pt x="36" y="100"/>
                  </a:lnTo>
                  <a:lnTo>
                    <a:pt x="36" y="96"/>
                  </a:lnTo>
                  <a:lnTo>
                    <a:pt x="35" y="94"/>
                  </a:lnTo>
                  <a:lnTo>
                    <a:pt x="35" y="91"/>
                  </a:lnTo>
                  <a:lnTo>
                    <a:pt x="34" y="89"/>
                  </a:lnTo>
                  <a:lnTo>
                    <a:pt x="33" y="87"/>
                  </a:lnTo>
                  <a:lnTo>
                    <a:pt x="32" y="85"/>
                  </a:lnTo>
                  <a:lnTo>
                    <a:pt x="32" y="81"/>
                  </a:lnTo>
                  <a:lnTo>
                    <a:pt x="31" y="80"/>
                  </a:lnTo>
                  <a:lnTo>
                    <a:pt x="29" y="78"/>
                  </a:lnTo>
                  <a:lnTo>
                    <a:pt x="28" y="76"/>
                  </a:lnTo>
                  <a:lnTo>
                    <a:pt x="26" y="74"/>
                  </a:lnTo>
                  <a:lnTo>
                    <a:pt x="24" y="73"/>
                  </a:lnTo>
                  <a:lnTo>
                    <a:pt x="22" y="72"/>
                  </a:lnTo>
                  <a:lnTo>
                    <a:pt x="19" y="70"/>
                  </a:lnTo>
                  <a:lnTo>
                    <a:pt x="17" y="69"/>
                  </a:lnTo>
                  <a:lnTo>
                    <a:pt x="18" y="69"/>
                  </a:lnTo>
                  <a:lnTo>
                    <a:pt x="18" y="68"/>
                  </a:lnTo>
                  <a:lnTo>
                    <a:pt x="18" y="67"/>
                  </a:lnTo>
                  <a:lnTo>
                    <a:pt x="18" y="67"/>
                  </a:lnTo>
                  <a:lnTo>
                    <a:pt x="18" y="65"/>
                  </a:lnTo>
                  <a:lnTo>
                    <a:pt x="18" y="65"/>
                  </a:lnTo>
                  <a:lnTo>
                    <a:pt x="18" y="64"/>
                  </a:lnTo>
                  <a:lnTo>
                    <a:pt x="18" y="62"/>
                  </a:lnTo>
                  <a:lnTo>
                    <a:pt x="18" y="61"/>
                  </a:lnTo>
                  <a:lnTo>
                    <a:pt x="18" y="60"/>
                  </a:lnTo>
                  <a:lnTo>
                    <a:pt x="18" y="59"/>
                  </a:lnTo>
                  <a:lnTo>
                    <a:pt x="18" y="58"/>
                  </a:lnTo>
                  <a:lnTo>
                    <a:pt x="18" y="57"/>
                  </a:lnTo>
                  <a:lnTo>
                    <a:pt x="18" y="56"/>
                  </a:lnTo>
                  <a:lnTo>
                    <a:pt x="18" y="55"/>
                  </a:lnTo>
                  <a:lnTo>
                    <a:pt x="18" y="54"/>
                  </a:lnTo>
                  <a:lnTo>
                    <a:pt x="18" y="53"/>
                  </a:lnTo>
                  <a:lnTo>
                    <a:pt x="18" y="52"/>
                  </a:lnTo>
                  <a:lnTo>
                    <a:pt x="18" y="51"/>
                  </a:lnTo>
                  <a:lnTo>
                    <a:pt x="18" y="51"/>
                  </a:lnTo>
                  <a:lnTo>
                    <a:pt x="18" y="50"/>
                  </a:lnTo>
                  <a:lnTo>
                    <a:pt x="19" y="49"/>
                  </a:lnTo>
                  <a:lnTo>
                    <a:pt x="20" y="48"/>
                  </a:lnTo>
                  <a:lnTo>
                    <a:pt x="21" y="48"/>
                  </a:lnTo>
                  <a:lnTo>
                    <a:pt x="21" y="46"/>
                  </a:lnTo>
                  <a:lnTo>
                    <a:pt x="433" y="24"/>
                  </a:lnTo>
                  <a:lnTo>
                    <a:pt x="443" y="52"/>
                  </a:lnTo>
                  <a:lnTo>
                    <a:pt x="444" y="0"/>
                  </a:lnTo>
                  <a:lnTo>
                    <a:pt x="174" y="13"/>
                  </a:lnTo>
                  <a:lnTo>
                    <a:pt x="169" y="13"/>
                  </a:lnTo>
                  <a:lnTo>
                    <a:pt x="165" y="13"/>
                  </a:lnTo>
                  <a:lnTo>
                    <a:pt x="160" y="15"/>
                  </a:lnTo>
                  <a:lnTo>
                    <a:pt x="155" y="15"/>
                  </a:lnTo>
                  <a:lnTo>
                    <a:pt x="149" y="15"/>
                  </a:lnTo>
                  <a:lnTo>
                    <a:pt x="144" y="15"/>
                  </a:lnTo>
                  <a:lnTo>
                    <a:pt x="139" y="15"/>
                  </a:lnTo>
                  <a:lnTo>
                    <a:pt x="134" y="16"/>
                  </a:lnTo>
                  <a:lnTo>
                    <a:pt x="129" y="16"/>
                  </a:lnTo>
                  <a:lnTo>
                    <a:pt x="124" y="16"/>
                  </a:lnTo>
                  <a:lnTo>
                    <a:pt x="118" y="16"/>
                  </a:lnTo>
                  <a:lnTo>
                    <a:pt x="113" y="17"/>
                  </a:lnTo>
                  <a:lnTo>
                    <a:pt x="108" y="17"/>
                  </a:lnTo>
                  <a:lnTo>
                    <a:pt x="103" y="17"/>
                  </a:lnTo>
                  <a:lnTo>
                    <a:pt x="99" y="18"/>
                  </a:lnTo>
                  <a:lnTo>
                    <a:pt x="93" y="18"/>
                  </a:lnTo>
                  <a:lnTo>
                    <a:pt x="88" y="18"/>
                  </a:lnTo>
                  <a:lnTo>
                    <a:pt x="83" y="19"/>
                  </a:lnTo>
                  <a:lnTo>
                    <a:pt x="78" y="19"/>
                  </a:lnTo>
                  <a:lnTo>
                    <a:pt x="72" y="19"/>
                  </a:lnTo>
                  <a:lnTo>
                    <a:pt x="67" y="20"/>
                  </a:lnTo>
                  <a:lnTo>
                    <a:pt x="62" y="20"/>
                  </a:lnTo>
                  <a:lnTo>
                    <a:pt x="56" y="20"/>
                  </a:lnTo>
                  <a:lnTo>
                    <a:pt x="51" y="21"/>
                  </a:lnTo>
                  <a:lnTo>
                    <a:pt x="46" y="21"/>
                  </a:lnTo>
                  <a:lnTo>
                    <a:pt x="41" y="21"/>
                  </a:lnTo>
                  <a:lnTo>
                    <a:pt x="36" y="21"/>
                  </a:lnTo>
                  <a:lnTo>
                    <a:pt x="31" y="22"/>
                  </a:lnTo>
                  <a:lnTo>
                    <a:pt x="25" y="22"/>
                  </a:lnTo>
                  <a:lnTo>
                    <a:pt x="20" y="22"/>
                  </a:lnTo>
                  <a:lnTo>
                    <a:pt x="15" y="23"/>
                  </a:lnTo>
                  <a:lnTo>
                    <a:pt x="9" y="23"/>
                  </a:lnTo>
                  <a:lnTo>
                    <a:pt x="8" y="37"/>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4" name="Freeform 1025"/>
            <p:cNvSpPr>
              <a:spLocks/>
            </p:cNvSpPr>
            <p:nvPr/>
          </p:nvSpPr>
          <p:spPr bwMode="auto">
            <a:xfrm>
              <a:off x="2526" y="3068"/>
              <a:ext cx="38" cy="90"/>
            </a:xfrm>
            <a:custGeom>
              <a:avLst/>
              <a:gdLst>
                <a:gd name="T0" fmla="*/ 1 w 38"/>
                <a:gd name="T1" fmla="*/ 2 h 90"/>
                <a:gd name="T2" fmla="*/ 1 w 38"/>
                <a:gd name="T3" fmla="*/ 6 h 90"/>
                <a:gd name="T4" fmla="*/ 1 w 38"/>
                <a:gd name="T5" fmla="*/ 9 h 90"/>
                <a:gd name="T6" fmla="*/ 1 w 38"/>
                <a:gd name="T7" fmla="*/ 12 h 90"/>
                <a:gd name="T8" fmla="*/ 1 w 38"/>
                <a:gd name="T9" fmla="*/ 15 h 90"/>
                <a:gd name="T10" fmla="*/ 1 w 38"/>
                <a:gd name="T11" fmla="*/ 18 h 90"/>
                <a:gd name="T12" fmla="*/ 1 w 38"/>
                <a:gd name="T13" fmla="*/ 23 h 90"/>
                <a:gd name="T14" fmla="*/ 0 w 38"/>
                <a:gd name="T15" fmla="*/ 26 h 90"/>
                <a:gd name="T16" fmla="*/ 0 w 38"/>
                <a:gd name="T17" fmla="*/ 29 h 90"/>
                <a:gd name="T18" fmla="*/ 0 w 38"/>
                <a:gd name="T19" fmla="*/ 32 h 90"/>
                <a:gd name="T20" fmla="*/ 0 w 38"/>
                <a:gd name="T21" fmla="*/ 35 h 90"/>
                <a:gd name="T22" fmla="*/ 0 w 38"/>
                <a:gd name="T23" fmla="*/ 38 h 90"/>
                <a:gd name="T24" fmla="*/ 0 w 38"/>
                <a:gd name="T25" fmla="*/ 43 h 90"/>
                <a:gd name="T26" fmla="*/ 0 w 38"/>
                <a:gd name="T27" fmla="*/ 46 h 90"/>
                <a:gd name="T28" fmla="*/ 1 w 38"/>
                <a:gd name="T29" fmla="*/ 49 h 90"/>
                <a:gd name="T30" fmla="*/ 1 w 38"/>
                <a:gd name="T31" fmla="*/ 52 h 90"/>
                <a:gd name="T32" fmla="*/ 2 w 38"/>
                <a:gd name="T33" fmla="*/ 55 h 90"/>
                <a:gd name="T34" fmla="*/ 4 w 38"/>
                <a:gd name="T35" fmla="*/ 58 h 90"/>
                <a:gd name="T36" fmla="*/ 6 w 38"/>
                <a:gd name="T37" fmla="*/ 60 h 90"/>
                <a:gd name="T38" fmla="*/ 9 w 38"/>
                <a:gd name="T39" fmla="*/ 62 h 90"/>
                <a:gd name="T40" fmla="*/ 11 w 38"/>
                <a:gd name="T41" fmla="*/ 64 h 90"/>
                <a:gd name="T42" fmla="*/ 14 w 38"/>
                <a:gd name="T43" fmla="*/ 66 h 90"/>
                <a:gd name="T44" fmla="*/ 15 w 38"/>
                <a:gd name="T45" fmla="*/ 69 h 90"/>
                <a:gd name="T46" fmla="*/ 18 w 38"/>
                <a:gd name="T47" fmla="*/ 71 h 90"/>
                <a:gd name="T48" fmla="*/ 20 w 38"/>
                <a:gd name="T49" fmla="*/ 74 h 90"/>
                <a:gd name="T50" fmla="*/ 23 w 38"/>
                <a:gd name="T51" fmla="*/ 76 h 90"/>
                <a:gd name="T52" fmla="*/ 25 w 38"/>
                <a:gd name="T53" fmla="*/ 79 h 90"/>
                <a:gd name="T54" fmla="*/ 27 w 38"/>
                <a:gd name="T55" fmla="*/ 81 h 90"/>
                <a:gd name="T56" fmla="*/ 30 w 38"/>
                <a:gd name="T57" fmla="*/ 83 h 90"/>
                <a:gd name="T58" fmla="*/ 32 w 38"/>
                <a:gd name="T59" fmla="*/ 85 h 90"/>
                <a:gd name="T60" fmla="*/ 35 w 38"/>
                <a:gd name="T61" fmla="*/ 87 h 90"/>
                <a:gd name="T62" fmla="*/ 36 w 38"/>
                <a:gd name="T63" fmla="*/ 90 h 90"/>
                <a:gd name="T64" fmla="*/ 38 w 38"/>
                <a:gd name="T65" fmla="*/ 38 h 90"/>
                <a:gd name="T66" fmla="*/ 36 w 38"/>
                <a:gd name="T67" fmla="*/ 35 h 90"/>
                <a:gd name="T68" fmla="*/ 35 w 38"/>
                <a:gd name="T69" fmla="*/ 32 h 90"/>
                <a:gd name="T70" fmla="*/ 32 w 38"/>
                <a:gd name="T71" fmla="*/ 30 h 90"/>
                <a:gd name="T72" fmla="*/ 30 w 38"/>
                <a:gd name="T73" fmla="*/ 28 h 90"/>
                <a:gd name="T74" fmla="*/ 28 w 38"/>
                <a:gd name="T75" fmla="*/ 25 h 90"/>
                <a:gd name="T76" fmla="*/ 25 w 38"/>
                <a:gd name="T77" fmla="*/ 23 h 90"/>
                <a:gd name="T78" fmla="*/ 23 w 38"/>
                <a:gd name="T79" fmla="*/ 21 h 90"/>
                <a:gd name="T80" fmla="*/ 20 w 38"/>
                <a:gd name="T81" fmla="*/ 18 h 90"/>
                <a:gd name="T82" fmla="*/ 18 w 38"/>
                <a:gd name="T83" fmla="*/ 16 h 90"/>
                <a:gd name="T84" fmla="*/ 15 w 38"/>
                <a:gd name="T85" fmla="*/ 13 h 90"/>
                <a:gd name="T86" fmla="*/ 13 w 38"/>
                <a:gd name="T87" fmla="*/ 11 h 90"/>
                <a:gd name="T88" fmla="*/ 10 w 38"/>
                <a:gd name="T89" fmla="*/ 9 h 90"/>
                <a:gd name="T90" fmla="*/ 8 w 38"/>
                <a:gd name="T91" fmla="*/ 7 h 90"/>
                <a:gd name="T92" fmla="*/ 6 w 38"/>
                <a:gd name="T93" fmla="*/ 5 h 90"/>
                <a:gd name="T94" fmla="*/ 4 w 38"/>
                <a:gd name="T95" fmla="*/ 2 h 90"/>
                <a:gd name="T96" fmla="*/ 1 w 38"/>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90">
                  <a:moveTo>
                    <a:pt x="1" y="0"/>
                  </a:moveTo>
                  <a:lnTo>
                    <a:pt x="1" y="2"/>
                  </a:lnTo>
                  <a:lnTo>
                    <a:pt x="1" y="4"/>
                  </a:lnTo>
                  <a:lnTo>
                    <a:pt x="1" y="6"/>
                  </a:lnTo>
                  <a:lnTo>
                    <a:pt x="1" y="7"/>
                  </a:lnTo>
                  <a:lnTo>
                    <a:pt x="1" y="9"/>
                  </a:lnTo>
                  <a:lnTo>
                    <a:pt x="1" y="11"/>
                  </a:lnTo>
                  <a:lnTo>
                    <a:pt x="1" y="12"/>
                  </a:lnTo>
                  <a:lnTo>
                    <a:pt x="1" y="14"/>
                  </a:lnTo>
                  <a:lnTo>
                    <a:pt x="1" y="15"/>
                  </a:lnTo>
                  <a:lnTo>
                    <a:pt x="1" y="17"/>
                  </a:lnTo>
                  <a:lnTo>
                    <a:pt x="1" y="18"/>
                  </a:lnTo>
                  <a:lnTo>
                    <a:pt x="1" y="21"/>
                  </a:lnTo>
                  <a:lnTo>
                    <a:pt x="1" y="23"/>
                  </a:lnTo>
                  <a:lnTo>
                    <a:pt x="1" y="24"/>
                  </a:lnTo>
                  <a:lnTo>
                    <a:pt x="0" y="26"/>
                  </a:lnTo>
                  <a:lnTo>
                    <a:pt x="0" y="27"/>
                  </a:lnTo>
                  <a:lnTo>
                    <a:pt x="0" y="29"/>
                  </a:lnTo>
                  <a:lnTo>
                    <a:pt x="0" y="30"/>
                  </a:lnTo>
                  <a:lnTo>
                    <a:pt x="0" y="32"/>
                  </a:lnTo>
                  <a:lnTo>
                    <a:pt x="0" y="34"/>
                  </a:lnTo>
                  <a:lnTo>
                    <a:pt x="0" y="35"/>
                  </a:lnTo>
                  <a:lnTo>
                    <a:pt x="0" y="38"/>
                  </a:lnTo>
                  <a:lnTo>
                    <a:pt x="0" y="38"/>
                  </a:lnTo>
                  <a:lnTo>
                    <a:pt x="0" y="41"/>
                  </a:lnTo>
                  <a:lnTo>
                    <a:pt x="0" y="43"/>
                  </a:lnTo>
                  <a:lnTo>
                    <a:pt x="0" y="44"/>
                  </a:lnTo>
                  <a:lnTo>
                    <a:pt x="0" y="46"/>
                  </a:lnTo>
                  <a:lnTo>
                    <a:pt x="1" y="47"/>
                  </a:lnTo>
                  <a:lnTo>
                    <a:pt x="1" y="49"/>
                  </a:lnTo>
                  <a:lnTo>
                    <a:pt x="1" y="51"/>
                  </a:lnTo>
                  <a:lnTo>
                    <a:pt x="1" y="52"/>
                  </a:lnTo>
                  <a:lnTo>
                    <a:pt x="1" y="54"/>
                  </a:lnTo>
                  <a:lnTo>
                    <a:pt x="2" y="55"/>
                  </a:lnTo>
                  <a:lnTo>
                    <a:pt x="3" y="57"/>
                  </a:lnTo>
                  <a:lnTo>
                    <a:pt x="4" y="58"/>
                  </a:lnTo>
                  <a:lnTo>
                    <a:pt x="5" y="59"/>
                  </a:lnTo>
                  <a:lnTo>
                    <a:pt x="6" y="60"/>
                  </a:lnTo>
                  <a:lnTo>
                    <a:pt x="8" y="61"/>
                  </a:lnTo>
                  <a:lnTo>
                    <a:pt x="9" y="62"/>
                  </a:lnTo>
                  <a:lnTo>
                    <a:pt x="10" y="63"/>
                  </a:lnTo>
                  <a:lnTo>
                    <a:pt x="11" y="64"/>
                  </a:lnTo>
                  <a:lnTo>
                    <a:pt x="12" y="65"/>
                  </a:lnTo>
                  <a:lnTo>
                    <a:pt x="14" y="66"/>
                  </a:lnTo>
                  <a:lnTo>
                    <a:pt x="15" y="67"/>
                  </a:lnTo>
                  <a:lnTo>
                    <a:pt x="15" y="69"/>
                  </a:lnTo>
                  <a:lnTo>
                    <a:pt x="17" y="70"/>
                  </a:lnTo>
                  <a:lnTo>
                    <a:pt x="18" y="71"/>
                  </a:lnTo>
                  <a:lnTo>
                    <a:pt x="19" y="73"/>
                  </a:lnTo>
                  <a:lnTo>
                    <a:pt x="20" y="74"/>
                  </a:lnTo>
                  <a:lnTo>
                    <a:pt x="21" y="75"/>
                  </a:lnTo>
                  <a:lnTo>
                    <a:pt x="23" y="76"/>
                  </a:lnTo>
                  <a:lnTo>
                    <a:pt x="24" y="77"/>
                  </a:lnTo>
                  <a:lnTo>
                    <a:pt x="25" y="79"/>
                  </a:lnTo>
                  <a:lnTo>
                    <a:pt x="26" y="80"/>
                  </a:lnTo>
                  <a:lnTo>
                    <a:pt x="27" y="81"/>
                  </a:lnTo>
                  <a:lnTo>
                    <a:pt x="29" y="82"/>
                  </a:lnTo>
                  <a:lnTo>
                    <a:pt x="30" y="83"/>
                  </a:lnTo>
                  <a:lnTo>
                    <a:pt x="30" y="84"/>
                  </a:lnTo>
                  <a:lnTo>
                    <a:pt x="32" y="85"/>
                  </a:lnTo>
                  <a:lnTo>
                    <a:pt x="33" y="86"/>
                  </a:lnTo>
                  <a:lnTo>
                    <a:pt x="35" y="87"/>
                  </a:lnTo>
                  <a:lnTo>
                    <a:pt x="35" y="88"/>
                  </a:lnTo>
                  <a:lnTo>
                    <a:pt x="36" y="90"/>
                  </a:lnTo>
                  <a:lnTo>
                    <a:pt x="38" y="90"/>
                  </a:lnTo>
                  <a:lnTo>
                    <a:pt x="38" y="38"/>
                  </a:lnTo>
                  <a:lnTo>
                    <a:pt x="37" y="37"/>
                  </a:lnTo>
                  <a:lnTo>
                    <a:pt x="36" y="35"/>
                  </a:lnTo>
                  <a:lnTo>
                    <a:pt x="35" y="34"/>
                  </a:lnTo>
                  <a:lnTo>
                    <a:pt x="35" y="32"/>
                  </a:lnTo>
                  <a:lnTo>
                    <a:pt x="33" y="31"/>
                  </a:lnTo>
                  <a:lnTo>
                    <a:pt x="32" y="30"/>
                  </a:lnTo>
                  <a:lnTo>
                    <a:pt x="31" y="29"/>
                  </a:lnTo>
                  <a:lnTo>
                    <a:pt x="30" y="28"/>
                  </a:lnTo>
                  <a:lnTo>
                    <a:pt x="29" y="26"/>
                  </a:lnTo>
                  <a:lnTo>
                    <a:pt x="28" y="25"/>
                  </a:lnTo>
                  <a:lnTo>
                    <a:pt x="26" y="24"/>
                  </a:lnTo>
                  <a:lnTo>
                    <a:pt x="25" y="23"/>
                  </a:lnTo>
                  <a:lnTo>
                    <a:pt x="24" y="22"/>
                  </a:lnTo>
                  <a:lnTo>
                    <a:pt x="23" y="21"/>
                  </a:lnTo>
                  <a:lnTo>
                    <a:pt x="22" y="19"/>
                  </a:lnTo>
                  <a:lnTo>
                    <a:pt x="20" y="18"/>
                  </a:lnTo>
                  <a:lnTo>
                    <a:pt x="20" y="17"/>
                  </a:lnTo>
                  <a:lnTo>
                    <a:pt x="18" y="16"/>
                  </a:lnTo>
                  <a:lnTo>
                    <a:pt x="17" y="14"/>
                  </a:lnTo>
                  <a:lnTo>
                    <a:pt x="15" y="13"/>
                  </a:lnTo>
                  <a:lnTo>
                    <a:pt x="15" y="12"/>
                  </a:lnTo>
                  <a:lnTo>
                    <a:pt x="13" y="11"/>
                  </a:lnTo>
                  <a:lnTo>
                    <a:pt x="12" y="10"/>
                  </a:lnTo>
                  <a:lnTo>
                    <a:pt x="10" y="9"/>
                  </a:lnTo>
                  <a:lnTo>
                    <a:pt x="10" y="8"/>
                  </a:lnTo>
                  <a:lnTo>
                    <a:pt x="8" y="7"/>
                  </a:lnTo>
                  <a:lnTo>
                    <a:pt x="7" y="6"/>
                  </a:lnTo>
                  <a:lnTo>
                    <a:pt x="6" y="5"/>
                  </a:lnTo>
                  <a:lnTo>
                    <a:pt x="5" y="4"/>
                  </a:lnTo>
                  <a:lnTo>
                    <a:pt x="4" y="2"/>
                  </a:lnTo>
                  <a:lnTo>
                    <a:pt x="2" y="1"/>
                  </a:lnTo>
                  <a:lnTo>
                    <a:pt x="1" y="0"/>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5" name="Freeform 1026"/>
            <p:cNvSpPr>
              <a:spLocks/>
            </p:cNvSpPr>
            <p:nvPr/>
          </p:nvSpPr>
          <p:spPr bwMode="auto">
            <a:xfrm>
              <a:off x="2526" y="3068"/>
              <a:ext cx="38" cy="90"/>
            </a:xfrm>
            <a:custGeom>
              <a:avLst/>
              <a:gdLst>
                <a:gd name="T0" fmla="*/ 1 w 38"/>
                <a:gd name="T1" fmla="*/ 2 h 90"/>
                <a:gd name="T2" fmla="*/ 1 w 38"/>
                <a:gd name="T3" fmla="*/ 6 h 90"/>
                <a:gd name="T4" fmla="*/ 1 w 38"/>
                <a:gd name="T5" fmla="*/ 9 h 90"/>
                <a:gd name="T6" fmla="*/ 1 w 38"/>
                <a:gd name="T7" fmla="*/ 12 h 90"/>
                <a:gd name="T8" fmla="*/ 1 w 38"/>
                <a:gd name="T9" fmla="*/ 15 h 90"/>
                <a:gd name="T10" fmla="*/ 1 w 38"/>
                <a:gd name="T11" fmla="*/ 18 h 90"/>
                <a:gd name="T12" fmla="*/ 1 w 38"/>
                <a:gd name="T13" fmla="*/ 23 h 90"/>
                <a:gd name="T14" fmla="*/ 0 w 38"/>
                <a:gd name="T15" fmla="*/ 26 h 90"/>
                <a:gd name="T16" fmla="*/ 0 w 38"/>
                <a:gd name="T17" fmla="*/ 29 h 90"/>
                <a:gd name="T18" fmla="*/ 0 w 38"/>
                <a:gd name="T19" fmla="*/ 32 h 90"/>
                <a:gd name="T20" fmla="*/ 0 w 38"/>
                <a:gd name="T21" fmla="*/ 35 h 90"/>
                <a:gd name="T22" fmla="*/ 0 w 38"/>
                <a:gd name="T23" fmla="*/ 38 h 90"/>
                <a:gd name="T24" fmla="*/ 0 w 38"/>
                <a:gd name="T25" fmla="*/ 43 h 90"/>
                <a:gd name="T26" fmla="*/ 0 w 38"/>
                <a:gd name="T27" fmla="*/ 46 h 90"/>
                <a:gd name="T28" fmla="*/ 1 w 38"/>
                <a:gd name="T29" fmla="*/ 49 h 90"/>
                <a:gd name="T30" fmla="*/ 1 w 38"/>
                <a:gd name="T31" fmla="*/ 52 h 90"/>
                <a:gd name="T32" fmla="*/ 2 w 38"/>
                <a:gd name="T33" fmla="*/ 55 h 90"/>
                <a:gd name="T34" fmla="*/ 4 w 38"/>
                <a:gd name="T35" fmla="*/ 58 h 90"/>
                <a:gd name="T36" fmla="*/ 6 w 38"/>
                <a:gd name="T37" fmla="*/ 60 h 90"/>
                <a:gd name="T38" fmla="*/ 9 w 38"/>
                <a:gd name="T39" fmla="*/ 62 h 90"/>
                <a:gd name="T40" fmla="*/ 11 w 38"/>
                <a:gd name="T41" fmla="*/ 64 h 90"/>
                <a:gd name="T42" fmla="*/ 14 w 38"/>
                <a:gd name="T43" fmla="*/ 66 h 90"/>
                <a:gd name="T44" fmla="*/ 15 w 38"/>
                <a:gd name="T45" fmla="*/ 69 h 90"/>
                <a:gd name="T46" fmla="*/ 18 w 38"/>
                <a:gd name="T47" fmla="*/ 71 h 90"/>
                <a:gd name="T48" fmla="*/ 20 w 38"/>
                <a:gd name="T49" fmla="*/ 74 h 90"/>
                <a:gd name="T50" fmla="*/ 23 w 38"/>
                <a:gd name="T51" fmla="*/ 76 h 90"/>
                <a:gd name="T52" fmla="*/ 25 w 38"/>
                <a:gd name="T53" fmla="*/ 79 h 90"/>
                <a:gd name="T54" fmla="*/ 27 w 38"/>
                <a:gd name="T55" fmla="*/ 81 h 90"/>
                <a:gd name="T56" fmla="*/ 30 w 38"/>
                <a:gd name="T57" fmla="*/ 83 h 90"/>
                <a:gd name="T58" fmla="*/ 32 w 38"/>
                <a:gd name="T59" fmla="*/ 85 h 90"/>
                <a:gd name="T60" fmla="*/ 35 w 38"/>
                <a:gd name="T61" fmla="*/ 87 h 90"/>
                <a:gd name="T62" fmla="*/ 36 w 38"/>
                <a:gd name="T63" fmla="*/ 90 h 90"/>
                <a:gd name="T64" fmla="*/ 38 w 38"/>
                <a:gd name="T65" fmla="*/ 38 h 90"/>
                <a:gd name="T66" fmla="*/ 36 w 38"/>
                <a:gd name="T67" fmla="*/ 35 h 90"/>
                <a:gd name="T68" fmla="*/ 35 w 38"/>
                <a:gd name="T69" fmla="*/ 32 h 90"/>
                <a:gd name="T70" fmla="*/ 32 w 38"/>
                <a:gd name="T71" fmla="*/ 30 h 90"/>
                <a:gd name="T72" fmla="*/ 30 w 38"/>
                <a:gd name="T73" fmla="*/ 28 h 90"/>
                <a:gd name="T74" fmla="*/ 28 w 38"/>
                <a:gd name="T75" fmla="*/ 25 h 90"/>
                <a:gd name="T76" fmla="*/ 25 w 38"/>
                <a:gd name="T77" fmla="*/ 23 h 90"/>
                <a:gd name="T78" fmla="*/ 23 w 38"/>
                <a:gd name="T79" fmla="*/ 21 h 90"/>
                <a:gd name="T80" fmla="*/ 20 w 38"/>
                <a:gd name="T81" fmla="*/ 18 h 90"/>
                <a:gd name="T82" fmla="*/ 18 w 38"/>
                <a:gd name="T83" fmla="*/ 16 h 90"/>
                <a:gd name="T84" fmla="*/ 15 w 38"/>
                <a:gd name="T85" fmla="*/ 13 h 90"/>
                <a:gd name="T86" fmla="*/ 13 w 38"/>
                <a:gd name="T87" fmla="*/ 11 h 90"/>
                <a:gd name="T88" fmla="*/ 10 w 38"/>
                <a:gd name="T89" fmla="*/ 9 h 90"/>
                <a:gd name="T90" fmla="*/ 8 w 38"/>
                <a:gd name="T91" fmla="*/ 7 h 90"/>
                <a:gd name="T92" fmla="*/ 6 w 38"/>
                <a:gd name="T93" fmla="*/ 5 h 90"/>
                <a:gd name="T94" fmla="*/ 4 w 38"/>
                <a:gd name="T95" fmla="*/ 2 h 90"/>
                <a:gd name="T96" fmla="*/ 1 w 38"/>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90">
                  <a:moveTo>
                    <a:pt x="1" y="0"/>
                  </a:moveTo>
                  <a:lnTo>
                    <a:pt x="1" y="2"/>
                  </a:lnTo>
                  <a:lnTo>
                    <a:pt x="1" y="4"/>
                  </a:lnTo>
                  <a:lnTo>
                    <a:pt x="1" y="6"/>
                  </a:lnTo>
                  <a:lnTo>
                    <a:pt x="1" y="7"/>
                  </a:lnTo>
                  <a:lnTo>
                    <a:pt x="1" y="9"/>
                  </a:lnTo>
                  <a:lnTo>
                    <a:pt x="1" y="11"/>
                  </a:lnTo>
                  <a:lnTo>
                    <a:pt x="1" y="12"/>
                  </a:lnTo>
                  <a:lnTo>
                    <a:pt x="1" y="14"/>
                  </a:lnTo>
                  <a:lnTo>
                    <a:pt x="1" y="15"/>
                  </a:lnTo>
                  <a:lnTo>
                    <a:pt x="1" y="17"/>
                  </a:lnTo>
                  <a:lnTo>
                    <a:pt x="1" y="18"/>
                  </a:lnTo>
                  <a:lnTo>
                    <a:pt x="1" y="21"/>
                  </a:lnTo>
                  <a:lnTo>
                    <a:pt x="1" y="23"/>
                  </a:lnTo>
                  <a:lnTo>
                    <a:pt x="1" y="24"/>
                  </a:lnTo>
                  <a:lnTo>
                    <a:pt x="0" y="26"/>
                  </a:lnTo>
                  <a:lnTo>
                    <a:pt x="0" y="27"/>
                  </a:lnTo>
                  <a:lnTo>
                    <a:pt x="0" y="29"/>
                  </a:lnTo>
                  <a:lnTo>
                    <a:pt x="0" y="30"/>
                  </a:lnTo>
                  <a:lnTo>
                    <a:pt x="0" y="32"/>
                  </a:lnTo>
                  <a:lnTo>
                    <a:pt x="0" y="34"/>
                  </a:lnTo>
                  <a:lnTo>
                    <a:pt x="0" y="35"/>
                  </a:lnTo>
                  <a:lnTo>
                    <a:pt x="0" y="38"/>
                  </a:lnTo>
                  <a:lnTo>
                    <a:pt x="0" y="38"/>
                  </a:lnTo>
                  <a:lnTo>
                    <a:pt x="0" y="41"/>
                  </a:lnTo>
                  <a:lnTo>
                    <a:pt x="0" y="43"/>
                  </a:lnTo>
                  <a:lnTo>
                    <a:pt x="0" y="44"/>
                  </a:lnTo>
                  <a:lnTo>
                    <a:pt x="0" y="46"/>
                  </a:lnTo>
                  <a:lnTo>
                    <a:pt x="1" y="47"/>
                  </a:lnTo>
                  <a:lnTo>
                    <a:pt x="1" y="49"/>
                  </a:lnTo>
                  <a:lnTo>
                    <a:pt x="1" y="51"/>
                  </a:lnTo>
                  <a:lnTo>
                    <a:pt x="1" y="52"/>
                  </a:lnTo>
                  <a:lnTo>
                    <a:pt x="1" y="54"/>
                  </a:lnTo>
                  <a:lnTo>
                    <a:pt x="2" y="55"/>
                  </a:lnTo>
                  <a:lnTo>
                    <a:pt x="3" y="57"/>
                  </a:lnTo>
                  <a:lnTo>
                    <a:pt x="4" y="58"/>
                  </a:lnTo>
                  <a:lnTo>
                    <a:pt x="5" y="59"/>
                  </a:lnTo>
                  <a:lnTo>
                    <a:pt x="6" y="60"/>
                  </a:lnTo>
                  <a:lnTo>
                    <a:pt x="8" y="61"/>
                  </a:lnTo>
                  <a:lnTo>
                    <a:pt x="9" y="62"/>
                  </a:lnTo>
                  <a:lnTo>
                    <a:pt x="10" y="63"/>
                  </a:lnTo>
                  <a:lnTo>
                    <a:pt x="11" y="64"/>
                  </a:lnTo>
                  <a:lnTo>
                    <a:pt x="12" y="65"/>
                  </a:lnTo>
                  <a:lnTo>
                    <a:pt x="14" y="66"/>
                  </a:lnTo>
                  <a:lnTo>
                    <a:pt x="15" y="67"/>
                  </a:lnTo>
                  <a:lnTo>
                    <a:pt x="15" y="69"/>
                  </a:lnTo>
                  <a:lnTo>
                    <a:pt x="17" y="70"/>
                  </a:lnTo>
                  <a:lnTo>
                    <a:pt x="18" y="71"/>
                  </a:lnTo>
                  <a:lnTo>
                    <a:pt x="19" y="73"/>
                  </a:lnTo>
                  <a:lnTo>
                    <a:pt x="20" y="74"/>
                  </a:lnTo>
                  <a:lnTo>
                    <a:pt x="21" y="75"/>
                  </a:lnTo>
                  <a:lnTo>
                    <a:pt x="23" y="76"/>
                  </a:lnTo>
                  <a:lnTo>
                    <a:pt x="24" y="77"/>
                  </a:lnTo>
                  <a:lnTo>
                    <a:pt x="25" y="79"/>
                  </a:lnTo>
                  <a:lnTo>
                    <a:pt x="26" y="80"/>
                  </a:lnTo>
                  <a:lnTo>
                    <a:pt x="27" y="81"/>
                  </a:lnTo>
                  <a:lnTo>
                    <a:pt x="29" y="82"/>
                  </a:lnTo>
                  <a:lnTo>
                    <a:pt x="30" y="83"/>
                  </a:lnTo>
                  <a:lnTo>
                    <a:pt x="30" y="84"/>
                  </a:lnTo>
                  <a:lnTo>
                    <a:pt x="32" y="85"/>
                  </a:lnTo>
                  <a:lnTo>
                    <a:pt x="33" y="86"/>
                  </a:lnTo>
                  <a:lnTo>
                    <a:pt x="35" y="87"/>
                  </a:lnTo>
                  <a:lnTo>
                    <a:pt x="35" y="88"/>
                  </a:lnTo>
                  <a:lnTo>
                    <a:pt x="36" y="90"/>
                  </a:lnTo>
                  <a:lnTo>
                    <a:pt x="38" y="90"/>
                  </a:lnTo>
                  <a:lnTo>
                    <a:pt x="38" y="38"/>
                  </a:lnTo>
                  <a:lnTo>
                    <a:pt x="37" y="37"/>
                  </a:lnTo>
                  <a:lnTo>
                    <a:pt x="36" y="35"/>
                  </a:lnTo>
                  <a:lnTo>
                    <a:pt x="35" y="34"/>
                  </a:lnTo>
                  <a:lnTo>
                    <a:pt x="35" y="32"/>
                  </a:lnTo>
                  <a:lnTo>
                    <a:pt x="33" y="31"/>
                  </a:lnTo>
                  <a:lnTo>
                    <a:pt x="32" y="30"/>
                  </a:lnTo>
                  <a:lnTo>
                    <a:pt x="31" y="29"/>
                  </a:lnTo>
                  <a:lnTo>
                    <a:pt x="30" y="28"/>
                  </a:lnTo>
                  <a:lnTo>
                    <a:pt x="29" y="26"/>
                  </a:lnTo>
                  <a:lnTo>
                    <a:pt x="28" y="25"/>
                  </a:lnTo>
                  <a:lnTo>
                    <a:pt x="26" y="24"/>
                  </a:lnTo>
                  <a:lnTo>
                    <a:pt x="25" y="23"/>
                  </a:lnTo>
                  <a:lnTo>
                    <a:pt x="24" y="22"/>
                  </a:lnTo>
                  <a:lnTo>
                    <a:pt x="23" y="21"/>
                  </a:lnTo>
                  <a:lnTo>
                    <a:pt x="22" y="19"/>
                  </a:lnTo>
                  <a:lnTo>
                    <a:pt x="20" y="18"/>
                  </a:lnTo>
                  <a:lnTo>
                    <a:pt x="20" y="17"/>
                  </a:lnTo>
                  <a:lnTo>
                    <a:pt x="18" y="16"/>
                  </a:lnTo>
                  <a:lnTo>
                    <a:pt x="17" y="14"/>
                  </a:lnTo>
                  <a:lnTo>
                    <a:pt x="15" y="13"/>
                  </a:lnTo>
                  <a:lnTo>
                    <a:pt x="15" y="12"/>
                  </a:lnTo>
                  <a:lnTo>
                    <a:pt x="13" y="11"/>
                  </a:lnTo>
                  <a:lnTo>
                    <a:pt x="12" y="10"/>
                  </a:lnTo>
                  <a:lnTo>
                    <a:pt x="10" y="9"/>
                  </a:lnTo>
                  <a:lnTo>
                    <a:pt x="10" y="8"/>
                  </a:lnTo>
                  <a:lnTo>
                    <a:pt x="8" y="7"/>
                  </a:lnTo>
                  <a:lnTo>
                    <a:pt x="7" y="6"/>
                  </a:lnTo>
                  <a:lnTo>
                    <a:pt x="6" y="5"/>
                  </a:lnTo>
                  <a:lnTo>
                    <a:pt x="5" y="4"/>
                  </a:lnTo>
                  <a:lnTo>
                    <a:pt x="4" y="2"/>
                  </a:lnTo>
                  <a:lnTo>
                    <a:pt x="2" y="1"/>
                  </a:lnTo>
                  <a:lnTo>
                    <a:pt x="1" y="0"/>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6" name="Freeform 1027"/>
            <p:cNvSpPr>
              <a:spLocks/>
            </p:cNvSpPr>
            <p:nvPr/>
          </p:nvSpPr>
          <p:spPr bwMode="auto">
            <a:xfrm>
              <a:off x="2470" y="3073"/>
              <a:ext cx="6" cy="69"/>
            </a:xfrm>
            <a:custGeom>
              <a:avLst/>
              <a:gdLst>
                <a:gd name="T0" fmla="*/ 4 w 6"/>
                <a:gd name="T1" fmla="*/ 69 h 69"/>
                <a:gd name="T2" fmla="*/ 4 w 6"/>
                <a:gd name="T3" fmla="*/ 66 h 69"/>
                <a:gd name="T4" fmla="*/ 5 w 6"/>
                <a:gd name="T5" fmla="*/ 65 h 69"/>
                <a:gd name="T6" fmla="*/ 5 w 6"/>
                <a:gd name="T7" fmla="*/ 63 h 69"/>
                <a:gd name="T8" fmla="*/ 5 w 6"/>
                <a:gd name="T9" fmla="*/ 61 h 69"/>
                <a:gd name="T10" fmla="*/ 5 w 6"/>
                <a:gd name="T11" fmla="*/ 59 h 69"/>
                <a:gd name="T12" fmla="*/ 5 w 6"/>
                <a:gd name="T13" fmla="*/ 57 h 69"/>
                <a:gd name="T14" fmla="*/ 5 w 6"/>
                <a:gd name="T15" fmla="*/ 56 h 69"/>
                <a:gd name="T16" fmla="*/ 5 w 6"/>
                <a:gd name="T17" fmla="*/ 54 h 69"/>
                <a:gd name="T18" fmla="*/ 5 w 6"/>
                <a:gd name="T19" fmla="*/ 52 h 69"/>
                <a:gd name="T20" fmla="*/ 6 w 6"/>
                <a:gd name="T21" fmla="*/ 49 h 69"/>
                <a:gd name="T22" fmla="*/ 6 w 6"/>
                <a:gd name="T23" fmla="*/ 47 h 69"/>
                <a:gd name="T24" fmla="*/ 6 w 6"/>
                <a:gd name="T25" fmla="*/ 45 h 69"/>
                <a:gd name="T26" fmla="*/ 6 w 6"/>
                <a:gd name="T27" fmla="*/ 43 h 69"/>
                <a:gd name="T28" fmla="*/ 6 w 6"/>
                <a:gd name="T29" fmla="*/ 41 h 69"/>
                <a:gd name="T30" fmla="*/ 6 w 6"/>
                <a:gd name="T31" fmla="*/ 39 h 69"/>
                <a:gd name="T32" fmla="*/ 6 w 6"/>
                <a:gd name="T33" fmla="*/ 37 h 69"/>
                <a:gd name="T34" fmla="*/ 6 w 6"/>
                <a:gd name="T35" fmla="*/ 35 h 69"/>
                <a:gd name="T36" fmla="*/ 6 w 6"/>
                <a:gd name="T37" fmla="*/ 33 h 69"/>
                <a:gd name="T38" fmla="*/ 6 w 6"/>
                <a:gd name="T39" fmla="*/ 30 h 69"/>
                <a:gd name="T40" fmla="*/ 6 w 6"/>
                <a:gd name="T41" fmla="*/ 28 h 69"/>
                <a:gd name="T42" fmla="*/ 6 w 6"/>
                <a:gd name="T43" fmla="*/ 26 h 69"/>
                <a:gd name="T44" fmla="*/ 6 w 6"/>
                <a:gd name="T45" fmla="*/ 24 h 69"/>
                <a:gd name="T46" fmla="*/ 6 w 6"/>
                <a:gd name="T47" fmla="*/ 22 h 69"/>
                <a:gd name="T48" fmla="*/ 6 w 6"/>
                <a:gd name="T49" fmla="*/ 20 h 69"/>
                <a:gd name="T50" fmla="*/ 6 w 6"/>
                <a:gd name="T51" fmla="*/ 19 h 69"/>
                <a:gd name="T52" fmla="*/ 6 w 6"/>
                <a:gd name="T53" fmla="*/ 17 h 69"/>
                <a:gd name="T54" fmla="*/ 6 w 6"/>
                <a:gd name="T55" fmla="*/ 14 h 69"/>
                <a:gd name="T56" fmla="*/ 6 w 6"/>
                <a:gd name="T57" fmla="*/ 12 h 69"/>
                <a:gd name="T58" fmla="*/ 6 w 6"/>
                <a:gd name="T59" fmla="*/ 10 h 69"/>
                <a:gd name="T60" fmla="*/ 6 w 6"/>
                <a:gd name="T61" fmla="*/ 9 h 69"/>
                <a:gd name="T62" fmla="*/ 6 w 6"/>
                <a:gd name="T63" fmla="*/ 7 h 69"/>
                <a:gd name="T64" fmla="*/ 6 w 6"/>
                <a:gd name="T65" fmla="*/ 5 h 69"/>
                <a:gd name="T66" fmla="*/ 0 w 6"/>
                <a:gd name="T67" fmla="*/ 0 h 69"/>
                <a:gd name="T68" fmla="*/ 0 w 6"/>
                <a:gd name="T69" fmla="*/ 62 h 69"/>
                <a:gd name="T70" fmla="*/ 4 w 6"/>
                <a:gd name="T7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 h="69">
                  <a:moveTo>
                    <a:pt x="4" y="69"/>
                  </a:moveTo>
                  <a:lnTo>
                    <a:pt x="4" y="66"/>
                  </a:lnTo>
                  <a:lnTo>
                    <a:pt x="5" y="65"/>
                  </a:lnTo>
                  <a:lnTo>
                    <a:pt x="5" y="63"/>
                  </a:lnTo>
                  <a:lnTo>
                    <a:pt x="5" y="61"/>
                  </a:lnTo>
                  <a:lnTo>
                    <a:pt x="5" y="59"/>
                  </a:lnTo>
                  <a:lnTo>
                    <a:pt x="5" y="57"/>
                  </a:lnTo>
                  <a:lnTo>
                    <a:pt x="5" y="56"/>
                  </a:lnTo>
                  <a:lnTo>
                    <a:pt x="5" y="54"/>
                  </a:lnTo>
                  <a:lnTo>
                    <a:pt x="5" y="52"/>
                  </a:lnTo>
                  <a:lnTo>
                    <a:pt x="6" y="49"/>
                  </a:lnTo>
                  <a:lnTo>
                    <a:pt x="6" y="47"/>
                  </a:lnTo>
                  <a:lnTo>
                    <a:pt x="6" y="45"/>
                  </a:lnTo>
                  <a:lnTo>
                    <a:pt x="6" y="43"/>
                  </a:lnTo>
                  <a:lnTo>
                    <a:pt x="6" y="41"/>
                  </a:lnTo>
                  <a:lnTo>
                    <a:pt x="6" y="39"/>
                  </a:lnTo>
                  <a:lnTo>
                    <a:pt x="6" y="37"/>
                  </a:lnTo>
                  <a:lnTo>
                    <a:pt x="6" y="35"/>
                  </a:lnTo>
                  <a:lnTo>
                    <a:pt x="6" y="33"/>
                  </a:lnTo>
                  <a:lnTo>
                    <a:pt x="6" y="30"/>
                  </a:lnTo>
                  <a:lnTo>
                    <a:pt x="6" y="28"/>
                  </a:lnTo>
                  <a:lnTo>
                    <a:pt x="6" y="26"/>
                  </a:lnTo>
                  <a:lnTo>
                    <a:pt x="6" y="24"/>
                  </a:lnTo>
                  <a:lnTo>
                    <a:pt x="6" y="22"/>
                  </a:lnTo>
                  <a:lnTo>
                    <a:pt x="6" y="20"/>
                  </a:lnTo>
                  <a:lnTo>
                    <a:pt x="6" y="19"/>
                  </a:lnTo>
                  <a:lnTo>
                    <a:pt x="6" y="17"/>
                  </a:lnTo>
                  <a:lnTo>
                    <a:pt x="6" y="14"/>
                  </a:lnTo>
                  <a:lnTo>
                    <a:pt x="6" y="12"/>
                  </a:lnTo>
                  <a:lnTo>
                    <a:pt x="6" y="10"/>
                  </a:lnTo>
                  <a:lnTo>
                    <a:pt x="6" y="9"/>
                  </a:lnTo>
                  <a:lnTo>
                    <a:pt x="6" y="7"/>
                  </a:lnTo>
                  <a:lnTo>
                    <a:pt x="6" y="5"/>
                  </a:lnTo>
                  <a:lnTo>
                    <a:pt x="0" y="0"/>
                  </a:lnTo>
                  <a:lnTo>
                    <a:pt x="0" y="62"/>
                  </a:ln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7" name="Freeform 1028"/>
            <p:cNvSpPr>
              <a:spLocks/>
            </p:cNvSpPr>
            <p:nvPr/>
          </p:nvSpPr>
          <p:spPr bwMode="auto">
            <a:xfrm>
              <a:off x="2470" y="3073"/>
              <a:ext cx="6" cy="69"/>
            </a:xfrm>
            <a:custGeom>
              <a:avLst/>
              <a:gdLst>
                <a:gd name="T0" fmla="*/ 4 w 6"/>
                <a:gd name="T1" fmla="*/ 69 h 69"/>
                <a:gd name="T2" fmla="*/ 4 w 6"/>
                <a:gd name="T3" fmla="*/ 66 h 69"/>
                <a:gd name="T4" fmla="*/ 5 w 6"/>
                <a:gd name="T5" fmla="*/ 65 h 69"/>
                <a:gd name="T6" fmla="*/ 5 w 6"/>
                <a:gd name="T7" fmla="*/ 63 h 69"/>
                <a:gd name="T8" fmla="*/ 5 w 6"/>
                <a:gd name="T9" fmla="*/ 61 h 69"/>
                <a:gd name="T10" fmla="*/ 5 w 6"/>
                <a:gd name="T11" fmla="*/ 59 h 69"/>
                <a:gd name="T12" fmla="*/ 5 w 6"/>
                <a:gd name="T13" fmla="*/ 57 h 69"/>
                <a:gd name="T14" fmla="*/ 5 w 6"/>
                <a:gd name="T15" fmla="*/ 56 h 69"/>
                <a:gd name="T16" fmla="*/ 5 w 6"/>
                <a:gd name="T17" fmla="*/ 54 h 69"/>
                <a:gd name="T18" fmla="*/ 5 w 6"/>
                <a:gd name="T19" fmla="*/ 52 h 69"/>
                <a:gd name="T20" fmla="*/ 6 w 6"/>
                <a:gd name="T21" fmla="*/ 49 h 69"/>
                <a:gd name="T22" fmla="*/ 6 w 6"/>
                <a:gd name="T23" fmla="*/ 47 h 69"/>
                <a:gd name="T24" fmla="*/ 6 w 6"/>
                <a:gd name="T25" fmla="*/ 45 h 69"/>
                <a:gd name="T26" fmla="*/ 6 w 6"/>
                <a:gd name="T27" fmla="*/ 43 h 69"/>
                <a:gd name="T28" fmla="*/ 6 w 6"/>
                <a:gd name="T29" fmla="*/ 41 h 69"/>
                <a:gd name="T30" fmla="*/ 6 w 6"/>
                <a:gd name="T31" fmla="*/ 39 h 69"/>
                <a:gd name="T32" fmla="*/ 6 w 6"/>
                <a:gd name="T33" fmla="*/ 37 h 69"/>
                <a:gd name="T34" fmla="*/ 6 w 6"/>
                <a:gd name="T35" fmla="*/ 35 h 69"/>
                <a:gd name="T36" fmla="*/ 6 w 6"/>
                <a:gd name="T37" fmla="*/ 33 h 69"/>
                <a:gd name="T38" fmla="*/ 6 w 6"/>
                <a:gd name="T39" fmla="*/ 30 h 69"/>
                <a:gd name="T40" fmla="*/ 6 w 6"/>
                <a:gd name="T41" fmla="*/ 28 h 69"/>
                <a:gd name="T42" fmla="*/ 6 w 6"/>
                <a:gd name="T43" fmla="*/ 26 h 69"/>
                <a:gd name="T44" fmla="*/ 6 w 6"/>
                <a:gd name="T45" fmla="*/ 24 h 69"/>
                <a:gd name="T46" fmla="*/ 6 w 6"/>
                <a:gd name="T47" fmla="*/ 22 h 69"/>
                <a:gd name="T48" fmla="*/ 6 w 6"/>
                <a:gd name="T49" fmla="*/ 20 h 69"/>
                <a:gd name="T50" fmla="*/ 6 w 6"/>
                <a:gd name="T51" fmla="*/ 19 h 69"/>
                <a:gd name="T52" fmla="*/ 6 w 6"/>
                <a:gd name="T53" fmla="*/ 17 h 69"/>
                <a:gd name="T54" fmla="*/ 6 w 6"/>
                <a:gd name="T55" fmla="*/ 14 h 69"/>
                <a:gd name="T56" fmla="*/ 6 w 6"/>
                <a:gd name="T57" fmla="*/ 12 h 69"/>
                <a:gd name="T58" fmla="*/ 6 w 6"/>
                <a:gd name="T59" fmla="*/ 10 h 69"/>
                <a:gd name="T60" fmla="*/ 6 w 6"/>
                <a:gd name="T61" fmla="*/ 9 h 69"/>
                <a:gd name="T62" fmla="*/ 6 w 6"/>
                <a:gd name="T63" fmla="*/ 7 h 69"/>
                <a:gd name="T64" fmla="*/ 6 w 6"/>
                <a:gd name="T65" fmla="*/ 5 h 69"/>
                <a:gd name="T66" fmla="*/ 0 w 6"/>
                <a:gd name="T67" fmla="*/ 0 h 69"/>
                <a:gd name="T68" fmla="*/ 0 w 6"/>
                <a:gd name="T69" fmla="*/ 62 h 69"/>
                <a:gd name="T70" fmla="*/ 4 w 6"/>
                <a:gd name="T7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 h="69">
                  <a:moveTo>
                    <a:pt x="4" y="69"/>
                  </a:moveTo>
                  <a:lnTo>
                    <a:pt x="4" y="66"/>
                  </a:lnTo>
                  <a:lnTo>
                    <a:pt x="5" y="65"/>
                  </a:lnTo>
                  <a:lnTo>
                    <a:pt x="5" y="63"/>
                  </a:lnTo>
                  <a:lnTo>
                    <a:pt x="5" y="61"/>
                  </a:lnTo>
                  <a:lnTo>
                    <a:pt x="5" y="59"/>
                  </a:lnTo>
                  <a:lnTo>
                    <a:pt x="5" y="57"/>
                  </a:lnTo>
                  <a:lnTo>
                    <a:pt x="5" y="56"/>
                  </a:lnTo>
                  <a:lnTo>
                    <a:pt x="5" y="54"/>
                  </a:lnTo>
                  <a:lnTo>
                    <a:pt x="5" y="52"/>
                  </a:lnTo>
                  <a:lnTo>
                    <a:pt x="6" y="49"/>
                  </a:lnTo>
                  <a:lnTo>
                    <a:pt x="6" y="47"/>
                  </a:lnTo>
                  <a:lnTo>
                    <a:pt x="6" y="45"/>
                  </a:lnTo>
                  <a:lnTo>
                    <a:pt x="6" y="43"/>
                  </a:lnTo>
                  <a:lnTo>
                    <a:pt x="6" y="41"/>
                  </a:lnTo>
                  <a:lnTo>
                    <a:pt x="6" y="39"/>
                  </a:lnTo>
                  <a:lnTo>
                    <a:pt x="6" y="37"/>
                  </a:lnTo>
                  <a:lnTo>
                    <a:pt x="6" y="35"/>
                  </a:lnTo>
                  <a:lnTo>
                    <a:pt x="6" y="33"/>
                  </a:lnTo>
                  <a:lnTo>
                    <a:pt x="6" y="30"/>
                  </a:lnTo>
                  <a:lnTo>
                    <a:pt x="6" y="28"/>
                  </a:lnTo>
                  <a:lnTo>
                    <a:pt x="6" y="26"/>
                  </a:lnTo>
                  <a:lnTo>
                    <a:pt x="6" y="24"/>
                  </a:lnTo>
                  <a:lnTo>
                    <a:pt x="6" y="22"/>
                  </a:lnTo>
                  <a:lnTo>
                    <a:pt x="6" y="20"/>
                  </a:lnTo>
                  <a:lnTo>
                    <a:pt x="6" y="19"/>
                  </a:lnTo>
                  <a:lnTo>
                    <a:pt x="6" y="17"/>
                  </a:lnTo>
                  <a:lnTo>
                    <a:pt x="6" y="14"/>
                  </a:lnTo>
                  <a:lnTo>
                    <a:pt x="6" y="12"/>
                  </a:lnTo>
                  <a:lnTo>
                    <a:pt x="6" y="10"/>
                  </a:lnTo>
                  <a:lnTo>
                    <a:pt x="6" y="9"/>
                  </a:lnTo>
                  <a:lnTo>
                    <a:pt x="6" y="7"/>
                  </a:lnTo>
                  <a:lnTo>
                    <a:pt x="6" y="5"/>
                  </a:lnTo>
                  <a:lnTo>
                    <a:pt x="0" y="0"/>
                  </a:lnTo>
                  <a:lnTo>
                    <a:pt x="0" y="62"/>
                  </a:lnTo>
                  <a:lnTo>
                    <a:pt x="4" y="69"/>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8" name="Freeform 1029"/>
            <p:cNvSpPr>
              <a:spLocks/>
            </p:cNvSpPr>
            <p:nvPr/>
          </p:nvSpPr>
          <p:spPr bwMode="auto">
            <a:xfrm>
              <a:off x="2479" y="3084"/>
              <a:ext cx="10" cy="71"/>
            </a:xfrm>
            <a:custGeom>
              <a:avLst/>
              <a:gdLst>
                <a:gd name="T0" fmla="*/ 0 w 10"/>
                <a:gd name="T1" fmla="*/ 62 h 71"/>
                <a:gd name="T2" fmla="*/ 1 w 10"/>
                <a:gd name="T3" fmla="*/ 63 h 71"/>
                <a:gd name="T4" fmla="*/ 2 w 10"/>
                <a:gd name="T5" fmla="*/ 64 h 71"/>
                <a:gd name="T6" fmla="*/ 3 w 10"/>
                <a:gd name="T7" fmla="*/ 64 h 71"/>
                <a:gd name="T8" fmla="*/ 3 w 10"/>
                <a:gd name="T9" fmla="*/ 65 h 71"/>
                <a:gd name="T10" fmla="*/ 4 w 10"/>
                <a:gd name="T11" fmla="*/ 65 h 71"/>
                <a:gd name="T12" fmla="*/ 4 w 10"/>
                <a:gd name="T13" fmla="*/ 66 h 71"/>
                <a:gd name="T14" fmla="*/ 5 w 10"/>
                <a:gd name="T15" fmla="*/ 66 h 71"/>
                <a:gd name="T16" fmla="*/ 6 w 10"/>
                <a:gd name="T17" fmla="*/ 67 h 71"/>
                <a:gd name="T18" fmla="*/ 6 w 10"/>
                <a:gd name="T19" fmla="*/ 67 h 71"/>
                <a:gd name="T20" fmla="*/ 6 w 10"/>
                <a:gd name="T21" fmla="*/ 68 h 71"/>
                <a:gd name="T22" fmla="*/ 7 w 10"/>
                <a:gd name="T23" fmla="*/ 68 h 71"/>
                <a:gd name="T24" fmla="*/ 7 w 10"/>
                <a:gd name="T25" fmla="*/ 69 h 71"/>
                <a:gd name="T26" fmla="*/ 8 w 10"/>
                <a:gd name="T27" fmla="*/ 69 h 71"/>
                <a:gd name="T28" fmla="*/ 8 w 10"/>
                <a:gd name="T29" fmla="*/ 70 h 71"/>
                <a:gd name="T30" fmla="*/ 9 w 10"/>
                <a:gd name="T31" fmla="*/ 70 h 71"/>
                <a:gd name="T32" fmla="*/ 9 w 10"/>
                <a:gd name="T33" fmla="*/ 71 h 71"/>
                <a:gd name="T34" fmla="*/ 10 w 10"/>
                <a:gd name="T35" fmla="*/ 6 h 71"/>
                <a:gd name="T36" fmla="*/ 9 w 10"/>
                <a:gd name="T37" fmla="*/ 6 h 71"/>
                <a:gd name="T38" fmla="*/ 9 w 10"/>
                <a:gd name="T39" fmla="*/ 5 h 71"/>
                <a:gd name="T40" fmla="*/ 8 w 10"/>
                <a:gd name="T41" fmla="*/ 5 h 71"/>
                <a:gd name="T42" fmla="*/ 7 w 10"/>
                <a:gd name="T43" fmla="*/ 5 h 71"/>
                <a:gd name="T44" fmla="*/ 7 w 10"/>
                <a:gd name="T45" fmla="*/ 3 h 71"/>
                <a:gd name="T46" fmla="*/ 6 w 10"/>
                <a:gd name="T47" fmla="*/ 3 h 71"/>
                <a:gd name="T48" fmla="*/ 6 w 10"/>
                <a:gd name="T49" fmla="*/ 2 h 71"/>
                <a:gd name="T50" fmla="*/ 6 w 10"/>
                <a:gd name="T51" fmla="*/ 2 h 71"/>
                <a:gd name="T52" fmla="*/ 5 w 10"/>
                <a:gd name="T53" fmla="*/ 2 h 71"/>
                <a:gd name="T54" fmla="*/ 5 w 10"/>
                <a:gd name="T55" fmla="*/ 1 h 71"/>
                <a:gd name="T56" fmla="*/ 4 w 10"/>
                <a:gd name="T57" fmla="*/ 1 h 71"/>
                <a:gd name="T58" fmla="*/ 3 w 10"/>
                <a:gd name="T59" fmla="*/ 1 h 71"/>
                <a:gd name="T60" fmla="*/ 3 w 10"/>
                <a:gd name="T61" fmla="*/ 0 h 71"/>
                <a:gd name="T62" fmla="*/ 2 w 10"/>
                <a:gd name="T63" fmla="*/ 0 h 71"/>
                <a:gd name="T64" fmla="*/ 1 w 10"/>
                <a:gd name="T65" fmla="*/ 0 h 71"/>
                <a:gd name="T66" fmla="*/ 0 w 10"/>
                <a:gd name="T67"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71">
                  <a:moveTo>
                    <a:pt x="0" y="62"/>
                  </a:moveTo>
                  <a:lnTo>
                    <a:pt x="1" y="63"/>
                  </a:lnTo>
                  <a:lnTo>
                    <a:pt x="2" y="64"/>
                  </a:lnTo>
                  <a:lnTo>
                    <a:pt x="3" y="64"/>
                  </a:lnTo>
                  <a:lnTo>
                    <a:pt x="3" y="65"/>
                  </a:lnTo>
                  <a:lnTo>
                    <a:pt x="4" y="65"/>
                  </a:lnTo>
                  <a:lnTo>
                    <a:pt x="4" y="66"/>
                  </a:lnTo>
                  <a:lnTo>
                    <a:pt x="5" y="66"/>
                  </a:lnTo>
                  <a:lnTo>
                    <a:pt x="6" y="67"/>
                  </a:lnTo>
                  <a:lnTo>
                    <a:pt x="6" y="67"/>
                  </a:lnTo>
                  <a:lnTo>
                    <a:pt x="6" y="68"/>
                  </a:lnTo>
                  <a:lnTo>
                    <a:pt x="7" y="68"/>
                  </a:lnTo>
                  <a:lnTo>
                    <a:pt x="7" y="69"/>
                  </a:lnTo>
                  <a:lnTo>
                    <a:pt x="8" y="69"/>
                  </a:lnTo>
                  <a:lnTo>
                    <a:pt x="8" y="70"/>
                  </a:lnTo>
                  <a:lnTo>
                    <a:pt x="9" y="70"/>
                  </a:lnTo>
                  <a:lnTo>
                    <a:pt x="9" y="71"/>
                  </a:lnTo>
                  <a:lnTo>
                    <a:pt x="10" y="6"/>
                  </a:lnTo>
                  <a:lnTo>
                    <a:pt x="9" y="6"/>
                  </a:lnTo>
                  <a:lnTo>
                    <a:pt x="9" y="5"/>
                  </a:lnTo>
                  <a:lnTo>
                    <a:pt x="8" y="5"/>
                  </a:lnTo>
                  <a:lnTo>
                    <a:pt x="7" y="5"/>
                  </a:lnTo>
                  <a:lnTo>
                    <a:pt x="7" y="3"/>
                  </a:lnTo>
                  <a:lnTo>
                    <a:pt x="6" y="3"/>
                  </a:lnTo>
                  <a:lnTo>
                    <a:pt x="6" y="2"/>
                  </a:lnTo>
                  <a:lnTo>
                    <a:pt x="6" y="2"/>
                  </a:lnTo>
                  <a:lnTo>
                    <a:pt x="5" y="2"/>
                  </a:lnTo>
                  <a:lnTo>
                    <a:pt x="5" y="1"/>
                  </a:lnTo>
                  <a:lnTo>
                    <a:pt x="4" y="1"/>
                  </a:lnTo>
                  <a:lnTo>
                    <a:pt x="3" y="1"/>
                  </a:lnTo>
                  <a:lnTo>
                    <a:pt x="3" y="0"/>
                  </a:lnTo>
                  <a:lnTo>
                    <a:pt x="2" y="0"/>
                  </a:lnTo>
                  <a:lnTo>
                    <a:pt x="1"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59" name="Freeform 1030"/>
            <p:cNvSpPr>
              <a:spLocks/>
            </p:cNvSpPr>
            <p:nvPr/>
          </p:nvSpPr>
          <p:spPr bwMode="auto">
            <a:xfrm>
              <a:off x="2479" y="3084"/>
              <a:ext cx="10" cy="71"/>
            </a:xfrm>
            <a:custGeom>
              <a:avLst/>
              <a:gdLst>
                <a:gd name="T0" fmla="*/ 0 w 10"/>
                <a:gd name="T1" fmla="*/ 62 h 71"/>
                <a:gd name="T2" fmla="*/ 1 w 10"/>
                <a:gd name="T3" fmla="*/ 63 h 71"/>
                <a:gd name="T4" fmla="*/ 2 w 10"/>
                <a:gd name="T5" fmla="*/ 64 h 71"/>
                <a:gd name="T6" fmla="*/ 3 w 10"/>
                <a:gd name="T7" fmla="*/ 64 h 71"/>
                <a:gd name="T8" fmla="*/ 3 w 10"/>
                <a:gd name="T9" fmla="*/ 65 h 71"/>
                <a:gd name="T10" fmla="*/ 4 w 10"/>
                <a:gd name="T11" fmla="*/ 65 h 71"/>
                <a:gd name="T12" fmla="*/ 4 w 10"/>
                <a:gd name="T13" fmla="*/ 66 h 71"/>
                <a:gd name="T14" fmla="*/ 5 w 10"/>
                <a:gd name="T15" fmla="*/ 66 h 71"/>
                <a:gd name="T16" fmla="*/ 6 w 10"/>
                <a:gd name="T17" fmla="*/ 67 h 71"/>
                <a:gd name="T18" fmla="*/ 6 w 10"/>
                <a:gd name="T19" fmla="*/ 67 h 71"/>
                <a:gd name="T20" fmla="*/ 6 w 10"/>
                <a:gd name="T21" fmla="*/ 68 h 71"/>
                <a:gd name="T22" fmla="*/ 7 w 10"/>
                <a:gd name="T23" fmla="*/ 68 h 71"/>
                <a:gd name="T24" fmla="*/ 7 w 10"/>
                <a:gd name="T25" fmla="*/ 69 h 71"/>
                <a:gd name="T26" fmla="*/ 8 w 10"/>
                <a:gd name="T27" fmla="*/ 69 h 71"/>
                <a:gd name="T28" fmla="*/ 8 w 10"/>
                <a:gd name="T29" fmla="*/ 70 h 71"/>
                <a:gd name="T30" fmla="*/ 9 w 10"/>
                <a:gd name="T31" fmla="*/ 70 h 71"/>
                <a:gd name="T32" fmla="*/ 9 w 10"/>
                <a:gd name="T33" fmla="*/ 71 h 71"/>
                <a:gd name="T34" fmla="*/ 10 w 10"/>
                <a:gd name="T35" fmla="*/ 6 h 71"/>
                <a:gd name="T36" fmla="*/ 9 w 10"/>
                <a:gd name="T37" fmla="*/ 6 h 71"/>
                <a:gd name="T38" fmla="*/ 9 w 10"/>
                <a:gd name="T39" fmla="*/ 5 h 71"/>
                <a:gd name="T40" fmla="*/ 8 w 10"/>
                <a:gd name="T41" fmla="*/ 5 h 71"/>
                <a:gd name="T42" fmla="*/ 7 w 10"/>
                <a:gd name="T43" fmla="*/ 5 h 71"/>
                <a:gd name="T44" fmla="*/ 7 w 10"/>
                <a:gd name="T45" fmla="*/ 3 h 71"/>
                <a:gd name="T46" fmla="*/ 6 w 10"/>
                <a:gd name="T47" fmla="*/ 3 h 71"/>
                <a:gd name="T48" fmla="*/ 6 w 10"/>
                <a:gd name="T49" fmla="*/ 2 h 71"/>
                <a:gd name="T50" fmla="*/ 6 w 10"/>
                <a:gd name="T51" fmla="*/ 2 h 71"/>
                <a:gd name="T52" fmla="*/ 5 w 10"/>
                <a:gd name="T53" fmla="*/ 2 h 71"/>
                <a:gd name="T54" fmla="*/ 5 w 10"/>
                <a:gd name="T55" fmla="*/ 1 h 71"/>
                <a:gd name="T56" fmla="*/ 4 w 10"/>
                <a:gd name="T57" fmla="*/ 1 h 71"/>
                <a:gd name="T58" fmla="*/ 3 w 10"/>
                <a:gd name="T59" fmla="*/ 1 h 71"/>
                <a:gd name="T60" fmla="*/ 3 w 10"/>
                <a:gd name="T61" fmla="*/ 0 h 71"/>
                <a:gd name="T62" fmla="*/ 2 w 10"/>
                <a:gd name="T63" fmla="*/ 0 h 71"/>
                <a:gd name="T64" fmla="*/ 1 w 10"/>
                <a:gd name="T65" fmla="*/ 0 h 71"/>
                <a:gd name="T66" fmla="*/ 0 w 10"/>
                <a:gd name="T67"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71">
                  <a:moveTo>
                    <a:pt x="0" y="62"/>
                  </a:moveTo>
                  <a:lnTo>
                    <a:pt x="1" y="63"/>
                  </a:lnTo>
                  <a:lnTo>
                    <a:pt x="2" y="64"/>
                  </a:lnTo>
                  <a:lnTo>
                    <a:pt x="3" y="64"/>
                  </a:lnTo>
                  <a:lnTo>
                    <a:pt x="3" y="65"/>
                  </a:lnTo>
                  <a:lnTo>
                    <a:pt x="4" y="65"/>
                  </a:lnTo>
                  <a:lnTo>
                    <a:pt x="4" y="66"/>
                  </a:lnTo>
                  <a:lnTo>
                    <a:pt x="5" y="66"/>
                  </a:lnTo>
                  <a:lnTo>
                    <a:pt x="6" y="67"/>
                  </a:lnTo>
                  <a:lnTo>
                    <a:pt x="6" y="67"/>
                  </a:lnTo>
                  <a:lnTo>
                    <a:pt x="6" y="68"/>
                  </a:lnTo>
                  <a:lnTo>
                    <a:pt x="7" y="68"/>
                  </a:lnTo>
                  <a:lnTo>
                    <a:pt x="7" y="69"/>
                  </a:lnTo>
                  <a:lnTo>
                    <a:pt x="8" y="69"/>
                  </a:lnTo>
                  <a:lnTo>
                    <a:pt x="8" y="70"/>
                  </a:lnTo>
                  <a:lnTo>
                    <a:pt x="9" y="70"/>
                  </a:lnTo>
                  <a:lnTo>
                    <a:pt x="9" y="71"/>
                  </a:lnTo>
                  <a:lnTo>
                    <a:pt x="10" y="6"/>
                  </a:lnTo>
                  <a:lnTo>
                    <a:pt x="9" y="6"/>
                  </a:lnTo>
                  <a:lnTo>
                    <a:pt x="9" y="5"/>
                  </a:lnTo>
                  <a:lnTo>
                    <a:pt x="8" y="5"/>
                  </a:lnTo>
                  <a:lnTo>
                    <a:pt x="7" y="5"/>
                  </a:lnTo>
                  <a:lnTo>
                    <a:pt x="7" y="3"/>
                  </a:lnTo>
                  <a:lnTo>
                    <a:pt x="6" y="3"/>
                  </a:lnTo>
                  <a:lnTo>
                    <a:pt x="6" y="2"/>
                  </a:lnTo>
                  <a:lnTo>
                    <a:pt x="6" y="2"/>
                  </a:lnTo>
                  <a:lnTo>
                    <a:pt x="5" y="2"/>
                  </a:lnTo>
                  <a:lnTo>
                    <a:pt x="5" y="1"/>
                  </a:lnTo>
                  <a:lnTo>
                    <a:pt x="4" y="1"/>
                  </a:lnTo>
                  <a:lnTo>
                    <a:pt x="3" y="1"/>
                  </a:lnTo>
                  <a:lnTo>
                    <a:pt x="3" y="0"/>
                  </a:lnTo>
                  <a:lnTo>
                    <a:pt x="2" y="0"/>
                  </a:lnTo>
                  <a:lnTo>
                    <a:pt x="1" y="0"/>
                  </a:lnTo>
                  <a:lnTo>
                    <a:pt x="0" y="62"/>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0" name="Freeform 1031"/>
            <p:cNvSpPr>
              <a:spLocks/>
            </p:cNvSpPr>
            <p:nvPr/>
          </p:nvSpPr>
          <p:spPr bwMode="auto">
            <a:xfrm>
              <a:off x="2493" y="3097"/>
              <a:ext cx="8" cy="69"/>
            </a:xfrm>
            <a:custGeom>
              <a:avLst/>
              <a:gdLst>
                <a:gd name="T0" fmla="*/ 0 w 8"/>
                <a:gd name="T1" fmla="*/ 64 h 69"/>
                <a:gd name="T2" fmla="*/ 6 w 8"/>
                <a:gd name="T3" fmla="*/ 69 h 69"/>
                <a:gd name="T4" fmla="*/ 6 w 8"/>
                <a:gd name="T5" fmla="*/ 67 h 69"/>
                <a:gd name="T6" fmla="*/ 6 w 8"/>
                <a:gd name="T7" fmla="*/ 65 h 69"/>
                <a:gd name="T8" fmla="*/ 6 w 8"/>
                <a:gd name="T9" fmla="*/ 63 h 69"/>
                <a:gd name="T10" fmla="*/ 6 w 8"/>
                <a:gd name="T11" fmla="*/ 61 h 69"/>
                <a:gd name="T12" fmla="*/ 6 w 8"/>
                <a:gd name="T13" fmla="*/ 59 h 69"/>
                <a:gd name="T14" fmla="*/ 6 w 8"/>
                <a:gd name="T15" fmla="*/ 57 h 69"/>
                <a:gd name="T16" fmla="*/ 6 w 8"/>
                <a:gd name="T17" fmla="*/ 55 h 69"/>
                <a:gd name="T18" fmla="*/ 6 w 8"/>
                <a:gd name="T19" fmla="*/ 53 h 69"/>
                <a:gd name="T20" fmla="*/ 6 w 8"/>
                <a:gd name="T21" fmla="*/ 51 h 69"/>
                <a:gd name="T22" fmla="*/ 7 w 8"/>
                <a:gd name="T23" fmla="*/ 49 h 69"/>
                <a:gd name="T24" fmla="*/ 7 w 8"/>
                <a:gd name="T25" fmla="*/ 47 h 69"/>
                <a:gd name="T26" fmla="*/ 7 w 8"/>
                <a:gd name="T27" fmla="*/ 45 h 69"/>
                <a:gd name="T28" fmla="*/ 7 w 8"/>
                <a:gd name="T29" fmla="*/ 42 h 69"/>
                <a:gd name="T30" fmla="*/ 7 w 8"/>
                <a:gd name="T31" fmla="*/ 40 h 69"/>
                <a:gd name="T32" fmla="*/ 7 w 8"/>
                <a:gd name="T33" fmla="*/ 39 h 69"/>
                <a:gd name="T34" fmla="*/ 7 w 8"/>
                <a:gd name="T35" fmla="*/ 37 h 69"/>
                <a:gd name="T36" fmla="*/ 8 w 8"/>
                <a:gd name="T37" fmla="*/ 35 h 69"/>
                <a:gd name="T38" fmla="*/ 8 w 8"/>
                <a:gd name="T39" fmla="*/ 33 h 69"/>
                <a:gd name="T40" fmla="*/ 8 w 8"/>
                <a:gd name="T41" fmla="*/ 31 h 69"/>
                <a:gd name="T42" fmla="*/ 8 w 8"/>
                <a:gd name="T43" fmla="*/ 29 h 69"/>
                <a:gd name="T44" fmla="*/ 8 w 8"/>
                <a:gd name="T45" fmla="*/ 28 h 69"/>
                <a:gd name="T46" fmla="*/ 8 w 8"/>
                <a:gd name="T47" fmla="*/ 25 h 69"/>
                <a:gd name="T48" fmla="*/ 8 w 8"/>
                <a:gd name="T49" fmla="*/ 23 h 69"/>
                <a:gd name="T50" fmla="*/ 8 w 8"/>
                <a:gd name="T51" fmla="*/ 21 h 69"/>
                <a:gd name="T52" fmla="*/ 8 w 8"/>
                <a:gd name="T53" fmla="*/ 19 h 69"/>
                <a:gd name="T54" fmla="*/ 8 w 8"/>
                <a:gd name="T55" fmla="*/ 18 h 69"/>
                <a:gd name="T56" fmla="*/ 8 w 8"/>
                <a:gd name="T57" fmla="*/ 16 h 69"/>
                <a:gd name="T58" fmla="*/ 8 w 8"/>
                <a:gd name="T59" fmla="*/ 14 h 69"/>
                <a:gd name="T60" fmla="*/ 8 w 8"/>
                <a:gd name="T61" fmla="*/ 13 h 69"/>
                <a:gd name="T62" fmla="*/ 7 w 8"/>
                <a:gd name="T63" fmla="*/ 11 h 69"/>
                <a:gd name="T64" fmla="*/ 7 w 8"/>
                <a:gd name="T65" fmla="*/ 9 h 69"/>
                <a:gd name="T66" fmla="*/ 7 w 8"/>
                <a:gd name="T67" fmla="*/ 8 h 69"/>
                <a:gd name="T68" fmla="*/ 7 w 8"/>
                <a:gd name="T69" fmla="*/ 6 h 69"/>
                <a:gd name="T70" fmla="*/ 7 w 8"/>
                <a:gd name="T71" fmla="*/ 5 h 69"/>
                <a:gd name="T72" fmla="*/ 6 w 8"/>
                <a:gd name="T73" fmla="*/ 4 h 69"/>
                <a:gd name="T74" fmla="*/ 6 w 8"/>
                <a:gd name="T75" fmla="*/ 3 h 69"/>
                <a:gd name="T76" fmla="*/ 6 w 8"/>
                <a:gd name="T77" fmla="*/ 3 h 69"/>
                <a:gd name="T78" fmla="*/ 5 w 8"/>
                <a:gd name="T79" fmla="*/ 2 h 69"/>
                <a:gd name="T80" fmla="*/ 4 w 8"/>
                <a:gd name="T81" fmla="*/ 2 h 69"/>
                <a:gd name="T82" fmla="*/ 3 w 8"/>
                <a:gd name="T83" fmla="*/ 1 h 69"/>
                <a:gd name="T84" fmla="*/ 2 w 8"/>
                <a:gd name="T85" fmla="*/ 1 h 69"/>
                <a:gd name="T86" fmla="*/ 1 w 8"/>
                <a:gd name="T87" fmla="*/ 1 h 69"/>
                <a:gd name="T88" fmla="*/ 1 w 8"/>
                <a:gd name="T89" fmla="*/ 0 h 69"/>
                <a:gd name="T90" fmla="*/ 1 w 8"/>
                <a:gd name="T91" fmla="*/ 0 h 69"/>
                <a:gd name="T92" fmla="*/ 0 w 8"/>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69">
                  <a:moveTo>
                    <a:pt x="0" y="64"/>
                  </a:moveTo>
                  <a:lnTo>
                    <a:pt x="6" y="69"/>
                  </a:lnTo>
                  <a:lnTo>
                    <a:pt x="6" y="67"/>
                  </a:lnTo>
                  <a:lnTo>
                    <a:pt x="6" y="65"/>
                  </a:lnTo>
                  <a:lnTo>
                    <a:pt x="6" y="63"/>
                  </a:lnTo>
                  <a:lnTo>
                    <a:pt x="6" y="61"/>
                  </a:lnTo>
                  <a:lnTo>
                    <a:pt x="6" y="59"/>
                  </a:lnTo>
                  <a:lnTo>
                    <a:pt x="6" y="57"/>
                  </a:lnTo>
                  <a:lnTo>
                    <a:pt x="6" y="55"/>
                  </a:lnTo>
                  <a:lnTo>
                    <a:pt x="6" y="53"/>
                  </a:lnTo>
                  <a:lnTo>
                    <a:pt x="6" y="51"/>
                  </a:lnTo>
                  <a:lnTo>
                    <a:pt x="7" y="49"/>
                  </a:lnTo>
                  <a:lnTo>
                    <a:pt x="7" y="47"/>
                  </a:lnTo>
                  <a:lnTo>
                    <a:pt x="7" y="45"/>
                  </a:lnTo>
                  <a:lnTo>
                    <a:pt x="7" y="42"/>
                  </a:lnTo>
                  <a:lnTo>
                    <a:pt x="7" y="40"/>
                  </a:lnTo>
                  <a:lnTo>
                    <a:pt x="7" y="39"/>
                  </a:lnTo>
                  <a:lnTo>
                    <a:pt x="7" y="37"/>
                  </a:lnTo>
                  <a:lnTo>
                    <a:pt x="8" y="35"/>
                  </a:lnTo>
                  <a:lnTo>
                    <a:pt x="8" y="33"/>
                  </a:lnTo>
                  <a:lnTo>
                    <a:pt x="8" y="31"/>
                  </a:lnTo>
                  <a:lnTo>
                    <a:pt x="8" y="29"/>
                  </a:lnTo>
                  <a:lnTo>
                    <a:pt x="8" y="28"/>
                  </a:lnTo>
                  <a:lnTo>
                    <a:pt x="8" y="25"/>
                  </a:lnTo>
                  <a:lnTo>
                    <a:pt x="8" y="23"/>
                  </a:lnTo>
                  <a:lnTo>
                    <a:pt x="8" y="21"/>
                  </a:lnTo>
                  <a:lnTo>
                    <a:pt x="8" y="19"/>
                  </a:lnTo>
                  <a:lnTo>
                    <a:pt x="8" y="18"/>
                  </a:lnTo>
                  <a:lnTo>
                    <a:pt x="8" y="16"/>
                  </a:lnTo>
                  <a:lnTo>
                    <a:pt x="8" y="14"/>
                  </a:lnTo>
                  <a:lnTo>
                    <a:pt x="8" y="13"/>
                  </a:lnTo>
                  <a:lnTo>
                    <a:pt x="7" y="11"/>
                  </a:lnTo>
                  <a:lnTo>
                    <a:pt x="7" y="9"/>
                  </a:lnTo>
                  <a:lnTo>
                    <a:pt x="7" y="8"/>
                  </a:lnTo>
                  <a:lnTo>
                    <a:pt x="7" y="6"/>
                  </a:lnTo>
                  <a:lnTo>
                    <a:pt x="7" y="5"/>
                  </a:lnTo>
                  <a:lnTo>
                    <a:pt x="6" y="4"/>
                  </a:lnTo>
                  <a:lnTo>
                    <a:pt x="6" y="3"/>
                  </a:lnTo>
                  <a:lnTo>
                    <a:pt x="6" y="3"/>
                  </a:lnTo>
                  <a:lnTo>
                    <a:pt x="5" y="2"/>
                  </a:lnTo>
                  <a:lnTo>
                    <a:pt x="4" y="2"/>
                  </a:lnTo>
                  <a:lnTo>
                    <a:pt x="3" y="1"/>
                  </a:lnTo>
                  <a:lnTo>
                    <a:pt x="2" y="1"/>
                  </a:lnTo>
                  <a:lnTo>
                    <a:pt x="1" y="1"/>
                  </a:lnTo>
                  <a:lnTo>
                    <a:pt x="1" y="0"/>
                  </a:lnTo>
                  <a:lnTo>
                    <a:pt x="1"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1" name="Freeform 1032"/>
            <p:cNvSpPr>
              <a:spLocks/>
            </p:cNvSpPr>
            <p:nvPr/>
          </p:nvSpPr>
          <p:spPr bwMode="auto">
            <a:xfrm>
              <a:off x="2493" y="3097"/>
              <a:ext cx="8" cy="69"/>
            </a:xfrm>
            <a:custGeom>
              <a:avLst/>
              <a:gdLst>
                <a:gd name="T0" fmla="*/ 0 w 8"/>
                <a:gd name="T1" fmla="*/ 64 h 69"/>
                <a:gd name="T2" fmla="*/ 6 w 8"/>
                <a:gd name="T3" fmla="*/ 69 h 69"/>
                <a:gd name="T4" fmla="*/ 6 w 8"/>
                <a:gd name="T5" fmla="*/ 67 h 69"/>
                <a:gd name="T6" fmla="*/ 6 w 8"/>
                <a:gd name="T7" fmla="*/ 65 h 69"/>
                <a:gd name="T8" fmla="*/ 6 w 8"/>
                <a:gd name="T9" fmla="*/ 63 h 69"/>
                <a:gd name="T10" fmla="*/ 6 w 8"/>
                <a:gd name="T11" fmla="*/ 61 h 69"/>
                <a:gd name="T12" fmla="*/ 6 w 8"/>
                <a:gd name="T13" fmla="*/ 59 h 69"/>
                <a:gd name="T14" fmla="*/ 6 w 8"/>
                <a:gd name="T15" fmla="*/ 57 h 69"/>
                <a:gd name="T16" fmla="*/ 6 w 8"/>
                <a:gd name="T17" fmla="*/ 55 h 69"/>
                <a:gd name="T18" fmla="*/ 6 w 8"/>
                <a:gd name="T19" fmla="*/ 53 h 69"/>
                <a:gd name="T20" fmla="*/ 6 w 8"/>
                <a:gd name="T21" fmla="*/ 51 h 69"/>
                <a:gd name="T22" fmla="*/ 7 w 8"/>
                <a:gd name="T23" fmla="*/ 49 h 69"/>
                <a:gd name="T24" fmla="*/ 7 w 8"/>
                <a:gd name="T25" fmla="*/ 47 h 69"/>
                <a:gd name="T26" fmla="*/ 7 w 8"/>
                <a:gd name="T27" fmla="*/ 45 h 69"/>
                <a:gd name="T28" fmla="*/ 7 w 8"/>
                <a:gd name="T29" fmla="*/ 42 h 69"/>
                <a:gd name="T30" fmla="*/ 7 w 8"/>
                <a:gd name="T31" fmla="*/ 40 h 69"/>
                <a:gd name="T32" fmla="*/ 7 w 8"/>
                <a:gd name="T33" fmla="*/ 39 h 69"/>
                <a:gd name="T34" fmla="*/ 7 w 8"/>
                <a:gd name="T35" fmla="*/ 37 h 69"/>
                <a:gd name="T36" fmla="*/ 8 w 8"/>
                <a:gd name="T37" fmla="*/ 35 h 69"/>
                <a:gd name="T38" fmla="*/ 8 w 8"/>
                <a:gd name="T39" fmla="*/ 33 h 69"/>
                <a:gd name="T40" fmla="*/ 8 w 8"/>
                <a:gd name="T41" fmla="*/ 31 h 69"/>
                <a:gd name="T42" fmla="*/ 8 w 8"/>
                <a:gd name="T43" fmla="*/ 29 h 69"/>
                <a:gd name="T44" fmla="*/ 8 w 8"/>
                <a:gd name="T45" fmla="*/ 28 h 69"/>
                <a:gd name="T46" fmla="*/ 8 w 8"/>
                <a:gd name="T47" fmla="*/ 25 h 69"/>
                <a:gd name="T48" fmla="*/ 8 w 8"/>
                <a:gd name="T49" fmla="*/ 23 h 69"/>
                <a:gd name="T50" fmla="*/ 8 w 8"/>
                <a:gd name="T51" fmla="*/ 21 h 69"/>
                <a:gd name="T52" fmla="*/ 8 w 8"/>
                <a:gd name="T53" fmla="*/ 19 h 69"/>
                <a:gd name="T54" fmla="*/ 8 w 8"/>
                <a:gd name="T55" fmla="*/ 18 h 69"/>
                <a:gd name="T56" fmla="*/ 8 w 8"/>
                <a:gd name="T57" fmla="*/ 16 h 69"/>
                <a:gd name="T58" fmla="*/ 8 w 8"/>
                <a:gd name="T59" fmla="*/ 14 h 69"/>
                <a:gd name="T60" fmla="*/ 8 w 8"/>
                <a:gd name="T61" fmla="*/ 13 h 69"/>
                <a:gd name="T62" fmla="*/ 7 w 8"/>
                <a:gd name="T63" fmla="*/ 11 h 69"/>
                <a:gd name="T64" fmla="*/ 7 w 8"/>
                <a:gd name="T65" fmla="*/ 9 h 69"/>
                <a:gd name="T66" fmla="*/ 7 w 8"/>
                <a:gd name="T67" fmla="*/ 8 h 69"/>
                <a:gd name="T68" fmla="*/ 7 w 8"/>
                <a:gd name="T69" fmla="*/ 6 h 69"/>
                <a:gd name="T70" fmla="*/ 7 w 8"/>
                <a:gd name="T71" fmla="*/ 5 h 69"/>
                <a:gd name="T72" fmla="*/ 6 w 8"/>
                <a:gd name="T73" fmla="*/ 4 h 69"/>
                <a:gd name="T74" fmla="*/ 6 w 8"/>
                <a:gd name="T75" fmla="*/ 3 h 69"/>
                <a:gd name="T76" fmla="*/ 6 w 8"/>
                <a:gd name="T77" fmla="*/ 3 h 69"/>
                <a:gd name="T78" fmla="*/ 5 w 8"/>
                <a:gd name="T79" fmla="*/ 2 h 69"/>
                <a:gd name="T80" fmla="*/ 4 w 8"/>
                <a:gd name="T81" fmla="*/ 2 h 69"/>
                <a:gd name="T82" fmla="*/ 3 w 8"/>
                <a:gd name="T83" fmla="*/ 1 h 69"/>
                <a:gd name="T84" fmla="*/ 2 w 8"/>
                <a:gd name="T85" fmla="*/ 1 h 69"/>
                <a:gd name="T86" fmla="*/ 1 w 8"/>
                <a:gd name="T87" fmla="*/ 1 h 69"/>
                <a:gd name="T88" fmla="*/ 1 w 8"/>
                <a:gd name="T89" fmla="*/ 0 h 69"/>
                <a:gd name="T90" fmla="*/ 1 w 8"/>
                <a:gd name="T91" fmla="*/ 0 h 69"/>
                <a:gd name="T92" fmla="*/ 0 w 8"/>
                <a:gd name="T9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69">
                  <a:moveTo>
                    <a:pt x="0" y="64"/>
                  </a:moveTo>
                  <a:lnTo>
                    <a:pt x="6" y="69"/>
                  </a:lnTo>
                  <a:lnTo>
                    <a:pt x="6" y="67"/>
                  </a:lnTo>
                  <a:lnTo>
                    <a:pt x="6" y="65"/>
                  </a:lnTo>
                  <a:lnTo>
                    <a:pt x="6" y="63"/>
                  </a:lnTo>
                  <a:lnTo>
                    <a:pt x="6" y="61"/>
                  </a:lnTo>
                  <a:lnTo>
                    <a:pt x="6" y="59"/>
                  </a:lnTo>
                  <a:lnTo>
                    <a:pt x="6" y="57"/>
                  </a:lnTo>
                  <a:lnTo>
                    <a:pt x="6" y="55"/>
                  </a:lnTo>
                  <a:lnTo>
                    <a:pt x="6" y="53"/>
                  </a:lnTo>
                  <a:lnTo>
                    <a:pt x="6" y="51"/>
                  </a:lnTo>
                  <a:lnTo>
                    <a:pt x="7" y="49"/>
                  </a:lnTo>
                  <a:lnTo>
                    <a:pt x="7" y="47"/>
                  </a:lnTo>
                  <a:lnTo>
                    <a:pt x="7" y="45"/>
                  </a:lnTo>
                  <a:lnTo>
                    <a:pt x="7" y="42"/>
                  </a:lnTo>
                  <a:lnTo>
                    <a:pt x="7" y="40"/>
                  </a:lnTo>
                  <a:lnTo>
                    <a:pt x="7" y="39"/>
                  </a:lnTo>
                  <a:lnTo>
                    <a:pt x="7" y="37"/>
                  </a:lnTo>
                  <a:lnTo>
                    <a:pt x="8" y="35"/>
                  </a:lnTo>
                  <a:lnTo>
                    <a:pt x="8" y="33"/>
                  </a:lnTo>
                  <a:lnTo>
                    <a:pt x="8" y="31"/>
                  </a:lnTo>
                  <a:lnTo>
                    <a:pt x="8" y="29"/>
                  </a:lnTo>
                  <a:lnTo>
                    <a:pt x="8" y="28"/>
                  </a:lnTo>
                  <a:lnTo>
                    <a:pt x="8" y="25"/>
                  </a:lnTo>
                  <a:lnTo>
                    <a:pt x="8" y="23"/>
                  </a:lnTo>
                  <a:lnTo>
                    <a:pt x="8" y="21"/>
                  </a:lnTo>
                  <a:lnTo>
                    <a:pt x="8" y="19"/>
                  </a:lnTo>
                  <a:lnTo>
                    <a:pt x="8" y="18"/>
                  </a:lnTo>
                  <a:lnTo>
                    <a:pt x="8" y="16"/>
                  </a:lnTo>
                  <a:lnTo>
                    <a:pt x="8" y="14"/>
                  </a:lnTo>
                  <a:lnTo>
                    <a:pt x="8" y="13"/>
                  </a:lnTo>
                  <a:lnTo>
                    <a:pt x="7" y="11"/>
                  </a:lnTo>
                  <a:lnTo>
                    <a:pt x="7" y="9"/>
                  </a:lnTo>
                  <a:lnTo>
                    <a:pt x="7" y="8"/>
                  </a:lnTo>
                  <a:lnTo>
                    <a:pt x="7" y="6"/>
                  </a:lnTo>
                  <a:lnTo>
                    <a:pt x="7" y="5"/>
                  </a:lnTo>
                  <a:lnTo>
                    <a:pt x="6" y="4"/>
                  </a:lnTo>
                  <a:lnTo>
                    <a:pt x="6" y="3"/>
                  </a:lnTo>
                  <a:lnTo>
                    <a:pt x="6" y="3"/>
                  </a:lnTo>
                  <a:lnTo>
                    <a:pt x="5" y="2"/>
                  </a:lnTo>
                  <a:lnTo>
                    <a:pt x="4" y="2"/>
                  </a:lnTo>
                  <a:lnTo>
                    <a:pt x="3" y="1"/>
                  </a:lnTo>
                  <a:lnTo>
                    <a:pt x="2" y="1"/>
                  </a:lnTo>
                  <a:lnTo>
                    <a:pt x="1" y="1"/>
                  </a:lnTo>
                  <a:lnTo>
                    <a:pt x="1" y="0"/>
                  </a:lnTo>
                  <a:lnTo>
                    <a:pt x="1" y="0"/>
                  </a:lnTo>
                  <a:lnTo>
                    <a:pt x="0" y="64"/>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2" name="Freeform 1033"/>
            <p:cNvSpPr>
              <a:spLocks/>
            </p:cNvSpPr>
            <p:nvPr/>
          </p:nvSpPr>
          <p:spPr bwMode="auto">
            <a:xfrm>
              <a:off x="2618" y="3070"/>
              <a:ext cx="413" cy="56"/>
            </a:xfrm>
            <a:custGeom>
              <a:avLst/>
              <a:gdLst>
                <a:gd name="T0" fmla="*/ 0 w 413"/>
                <a:gd name="T1" fmla="*/ 24 h 56"/>
                <a:gd name="T2" fmla="*/ 0 w 413"/>
                <a:gd name="T3" fmla="*/ 25 h 56"/>
                <a:gd name="T4" fmla="*/ 1 w 413"/>
                <a:gd name="T5" fmla="*/ 26 h 56"/>
                <a:gd name="T6" fmla="*/ 1 w 413"/>
                <a:gd name="T7" fmla="*/ 27 h 56"/>
                <a:gd name="T8" fmla="*/ 1 w 413"/>
                <a:gd name="T9" fmla="*/ 28 h 56"/>
                <a:gd name="T10" fmla="*/ 2 w 413"/>
                <a:gd name="T11" fmla="*/ 29 h 56"/>
                <a:gd name="T12" fmla="*/ 2 w 413"/>
                <a:gd name="T13" fmla="*/ 30 h 56"/>
                <a:gd name="T14" fmla="*/ 3 w 413"/>
                <a:gd name="T15" fmla="*/ 31 h 56"/>
                <a:gd name="T16" fmla="*/ 3 w 413"/>
                <a:gd name="T17" fmla="*/ 32 h 56"/>
                <a:gd name="T18" fmla="*/ 4 w 413"/>
                <a:gd name="T19" fmla="*/ 33 h 56"/>
                <a:gd name="T20" fmla="*/ 4 w 413"/>
                <a:gd name="T21" fmla="*/ 35 h 56"/>
                <a:gd name="T22" fmla="*/ 4 w 413"/>
                <a:gd name="T23" fmla="*/ 36 h 56"/>
                <a:gd name="T24" fmla="*/ 4 w 413"/>
                <a:gd name="T25" fmla="*/ 38 h 56"/>
                <a:gd name="T26" fmla="*/ 5 w 413"/>
                <a:gd name="T27" fmla="*/ 39 h 56"/>
                <a:gd name="T28" fmla="*/ 5 w 413"/>
                <a:gd name="T29" fmla="*/ 40 h 56"/>
                <a:gd name="T30" fmla="*/ 6 w 413"/>
                <a:gd name="T31" fmla="*/ 40 h 56"/>
                <a:gd name="T32" fmla="*/ 7 w 413"/>
                <a:gd name="T33" fmla="*/ 41 h 56"/>
                <a:gd name="T34" fmla="*/ 7 w 413"/>
                <a:gd name="T35" fmla="*/ 42 h 56"/>
                <a:gd name="T36" fmla="*/ 8 w 413"/>
                <a:gd name="T37" fmla="*/ 43 h 56"/>
                <a:gd name="T38" fmla="*/ 8 w 413"/>
                <a:gd name="T39" fmla="*/ 44 h 56"/>
                <a:gd name="T40" fmla="*/ 9 w 413"/>
                <a:gd name="T41" fmla="*/ 45 h 56"/>
                <a:gd name="T42" fmla="*/ 9 w 413"/>
                <a:gd name="T43" fmla="*/ 46 h 56"/>
                <a:gd name="T44" fmla="*/ 9 w 413"/>
                <a:gd name="T45" fmla="*/ 47 h 56"/>
                <a:gd name="T46" fmla="*/ 10 w 413"/>
                <a:gd name="T47" fmla="*/ 48 h 56"/>
                <a:gd name="T48" fmla="*/ 10 w 413"/>
                <a:gd name="T49" fmla="*/ 49 h 56"/>
                <a:gd name="T50" fmla="*/ 11 w 413"/>
                <a:gd name="T51" fmla="*/ 50 h 56"/>
                <a:gd name="T52" fmla="*/ 12 w 413"/>
                <a:gd name="T53" fmla="*/ 51 h 56"/>
                <a:gd name="T54" fmla="*/ 12 w 413"/>
                <a:gd name="T55" fmla="*/ 52 h 56"/>
                <a:gd name="T56" fmla="*/ 13 w 413"/>
                <a:gd name="T57" fmla="*/ 52 h 56"/>
                <a:gd name="T58" fmla="*/ 14 w 413"/>
                <a:gd name="T59" fmla="*/ 53 h 56"/>
                <a:gd name="T60" fmla="*/ 14 w 413"/>
                <a:gd name="T61" fmla="*/ 55 h 56"/>
                <a:gd name="T62" fmla="*/ 14 w 413"/>
                <a:gd name="T63" fmla="*/ 56 h 56"/>
                <a:gd name="T64" fmla="*/ 361 w 413"/>
                <a:gd name="T65" fmla="*/ 35 h 56"/>
                <a:gd name="T66" fmla="*/ 413 w 413"/>
                <a:gd name="T67" fmla="*/ 31 h 56"/>
                <a:gd name="T68" fmla="*/ 402 w 413"/>
                <a:gd name="T69" fmla="*/ 0 h 56"/>
                <a:gd name="T70" fmla="*/ 93 w 413"/>
                <a:gd name="T71" fmla="*/ 16 h 56"/>
                <a:gd name="T72" fmla="*/ 0 w 413"/>
                <a:gd name="T7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56">
                  <a:moveTo>
                    <a:pt x="0" y="24"/>
                  </a:moveTo>
                  <a:lnTo>
                    <a:pt x="0" y="25"/>
                  </a:lnTo>
                  <a:lnTo>
                    <a:pt x="1" y="26"/>
                  </a:lnTo>
                  <a:lnTo>
                    <a:pt x="1" y="27"/>
                  </a:lnTo>
                  <a:lnTo>
                    <a:pt x="1" y="28"/>
                  </a:lnTo>
                  <a:lnTo>
                    <a:pt x="2" y="29"/>
                  </a:lnTo>
                  <a:lnTo>
                    <a:pt x="2" y="30"/>
                  </a:lnTo>
                  <a:lnTo>
                    <a:pt x="3" y="31"/>
                  </a:lnTo>
                  <a:lnTo>
                    <a:pt x="3" y="32"/>
                  </a:lnTo>
                  <a:lnTo>
                    <a:pt x="4" y="33"/>
                  </a:lnTo>
                  <a:lnTo>
                    <a:pt x="4" y="35"/>
                  </a:lnTo>
                  <a:lnTo>
                    <a:pt x="4" y="36"/>
                  </a:lnTo>
                  <a:lnTo>
                    <a:pt x="4" y="38"/>
                  </a:lnTo>
                  <a:lnTo>
                    <a:pt x="5" y="39"/>
                  </a:lnTo>
                  <a:lnTo>
                    <a:pt x="5" y="40"/>
                  </a:lnTo>
                  <a:lnTo>
                    <a:pt x="6" y="40"/>
                  </a:lnTo>
                  <a:lnTo>
                    <a:pt x="7" y="41"/>
                  </a:lnTo>
                  <a:lnTo>
                    <a:pt x="7" y="42"/>
                  </a:lnTo>
                  <a:lnTo>
                    <a:pt x="8" y="43"/>
                  </a:lnTo>
                  <a:lnTo>
                    <a:pt x="8" y="44"/>
                  </a:lnTo>
                  <a:lnTo>
                    <a:pt x="9" y="45"/>
                  </a:lnTo>
                  <a:lnTo>
                    <a:pt x="9" y="46"/>
                  </a:lnTo>
                  <a:lnTo>
                    <a:pt x="9" y="47"/>
                  </a:lnTo>
                  <a:lnTo>
                    <a:pt x="10" y="48"/>
                  </a:lnTo>
                  <a:lnTo>
                    <a:pt x="10" y="49"/>
                  </a:lnTo>
                  <a:lnTo>
                    <a:pt x="11" y="50"/>
                  </a:lnTo>
                  <a:lnTo>
                    <a:pt x="12" y="51"/>
                  </a:lnTo>
                  <a:lnTo>
                    <a:pt x="12" y="52"/>
                  </a:lnTo>
                  <a:lnTo>
                    <a:pt x="13" y="52"/>
                  </a:lnTo>
                  <a:lnTo>
                    <a:pt x="14" y="53"/>
                  </a:lnTo>
                  <a:lnTo>
                    <a:pt x="14" y="55"/>
                  </a:lnTo>
                  <a:lnTo>
                    <a:pt x="14" y="56"/>
                  </a:lnTo>
                  <a:lnTo>
                    <a:pt x="361" y="35"/>
                  </a:lnTo>
                  <a:lnTo>
                    <a:pt x="413" y="31"/>
                  </a:lnTo>
                  <a:lnTo>
                    <a:pt x="402" y="0"/>
                  </a:lnTo>
                  <a:lnTo>
                    <a:pt x="93" y="16"/>
                  </a:lnTo>
                  <a:lnTo>
                    <a:pt x="0" y="24"/>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3" name="Freeform 1034"/>
            <p:cNvSpPr>
              <a:spLocks/>
            </p:cNvSpPr>
            <p:nvPr/>
          </p:nvSpPr>
          <p:spPr bwMode="auto">
            <a:xfrm>
              <a:off x="2618" y="3070"/>
              <a:ext cx="413" cy="56"/>
            </a:xfrm>
            <a:custGeom>
              <a:avLst/>
              <a:gdLst>
                <a:gd name="T0" fmla="*/ 0 w 413"/>
                <a:gd name="T1" fmla="*/ 24 h 56"/>
                <a:gd name="T2" fmla="*/ 0 w 413"/>
                <a:gd name="T3" fmla="*/ 25 h 56"/>
                <a:gd name="T4" fmla="*/ 1 w 413"/>
                <a:gd name="T5" fmla="*/ 26 h 56"/>
                <a:gd name="T6" fmla="*/ 1 w 413"/>
                <a:gd name="T7" fmla="*/ 27 h 56"/>
                <a:gd name="T8" fmla="*/ 1 w 413"/>
                <a:gd name="T9" fmla="*/ 28 h 56"/>
                <a:gd name="T10" fmla="*/ 2 w 413"/>
                <a:gd name="T11" fmla="*/ 29 h 56"/>
                <a:gd name="T12" fmla="*/ 2 w 413"/>
                <a:gd name="T13" fmla="*/ 30 h 56"/>
                <a:gd name="T14" fmla="*/ 3 w 413"/>
                <a:gd name="T15" fmla="*/ 31 h 56"/>
                <a:gd name="T16" fmla="*/ 3 w 413"/>
                <a:gd name="T17" fmla="*/ 32 h 56"/>
                <a:gd name="T18" fmla="*/ 4 w 413"/>
                <a:gd name="T19" fmla="*/ 33 h 56"/>
                <a:gd name="T20" fmla="*/ 4 w 413"/>
                <a:gd name="T21" fmla="*/ 35 h 56"/>
                <a:gd name="T22" fmla="*/ 4 w 413"/>
                <a:gd name="T23" fmla="*/ 36 h 56"/>
                <a:gd name="T24" fmla="*/ 4 w 413"/>
                <a:gd name="T25" fmla="*/ 38 h 56"/>
                <a:gd name="T26" fmla="*/ 5 w 413"/>
                <a:gd name="T27" fmla="*/ 39 h 56"/>
                <a:gd name="T28" fmla="*/ 5 w 413"/>
                <a:gd name="T29" fmla="*/ 40 h 56"/>
                <a:gd name="T30" fmla="*/ 6 w 413"/>
                <a:gd name="T31" fmla="*/ 40 h 56"/>
                <a:gd name="T32" fmla="*/ 7 w 413"/>
                <a:gd name="T33" fmla="*/ 41 h 56"/>
                <a:gd name="T34" fmla="*/ 7 w 413"/>
                <a:gd name="T35" fmla="*/ 42 h 56"/>
                <a:gd name="T36" fmla="*/ 8 w 413"/>
                <a:gd name="T37" fmla="*/ 43 h 56"/>
                <a:gd name="T38" fmla="*/ 8 w 413"/>
                <a:gd name="T39" fmla="*/ 44 h 56"/>
                <a:gd name="T40" fmla="*/ 9 w 413"/>
                <a:gd name="T41" fmla="*/ 45 h 56"/>
                <a:gd name="T42" fmla="*/ 9 w 413"/>
                <a:gd name="T43" fmla="*/ 46 h 56"/>
                <a:gd name="T44" fmla="*/ 9 w 413"/>
                <a:gd name="T45" fmla="*/ 47 h 56"/>
                <a:gd name="T46" fmla="*/ 10 w 413"/>
                <a:gd name="T47" fmla="*/ 48 h 56"/>
                <a:gd name="T48" fmla="*/ 10 w 413"/>
                <a:gd name="T49" fmla="*/ 49 h 56"/>
                <a:gd name="T50" fmla="*/ 11 w 413"/>
                <a:gd name="T51" fmla="*/ 50 h 56"/>
                <a:gd name="T52" fmla="*/ 12 w 413"/>
                <a:gd name="T53" fmla="*/ 51 h 56"/>
                <a:gd name="T54" fmla="*/ 12 w 413"/>
                <a:gd name="T55" fmla="*/ 52 h 56"/>
                <a:gd name="T56" fmla="*/ 13 w 413"/>
                <a:gd name="T57" fmla="*/ 52 h 56"/>
                <a:gd name="T58" fmla="*/ 14 w 413"/>
                <a:gd name="T59" fmla="*/ 53 h 56"/>
                <a:gd name="T60" fmla="*/ 14 w 413"/>
                <a:gd name="T61" fmla="*/ 55 h 56"/>
                <a:gd name="T62" fmla="*/ 14 w 413"/>
                <a:gd name="T63" fmla="*/ 56 h 56"/>
                <a:gd name="T64" fmla="*/ 361 w 413"/>
                <a:gd name="T65" fmla="*/ 35 h 56"/>
                <a:gd name="T66" fmla="*/ 413 w 413"/>
                <a:gd name="T67" fmla="*/ 31 h 56"/>
                <a:gd name="T68" fmla="*/ 402 w 413"/>
                <a:gd name="T69" fmla="*/ 0 h 56"/>
                <a:gd name="T70" fmla="*/ 93 w 413"/>
                <a:gd name="T71" fmla="*/ 16 h 56"/>
                <a:gd name="T72" fmla="*/ 0 w 413"/>
                <a:gd name="T7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56">
                  <a:moveTo>
                    <a:pt x="0" y="24"/>
                  </a:moveTo>
                  <a:lnTo>
                    <a:pt x="0" y="25"/>
                  </a:lnTo>
                  <a:lnTo>
                    <a:pt x="1" y="26"/>
                  </a:lnTo>
                  <a:lnTo>
                    <a:pt x="1" y="27"/>
                  </a:lnTo>
                  <a:lnTo>
                    <a:pt x="1" y="28"/>
                  </a:lnTo>
                  <a:lnTo>
                    <a:pt x="2" y="29"/>
                  </a:lnTo>
                  <a:lnTo>
                    <a:pt x="2" y="30"/>
                  </a:lnTo>
                  <a:lnTo>
                    <a:pt x="3" y="31"/>
                  </a:lnTo>
                  <a:lnTo>
                    <a:pt x="3" y="32"/>
                  </a:lnTo>
                  <a:lnTo>
                    <a:pt x="4" y="33"/>
                  </a:lnTo>
                  <a:lnTo>
                    <a:pt x="4" y="35"/>
                  </a:lnTo>
                  <a:lnTo>
                    <a:pt x="4" y="36"/>
                  </a:lnTo>
                  <a:lnTo>
                    <a:pt x="4" y="38"/>
                  </a:lnTo>
                  <a:lnTo>
                    <a:pt x="5" y="39"/>
                  </a:lnTo>
                  <a:lnTo>
                    <a:pt x="5" y="40"/>
                  </a:lnTo>
                  <a:lnTo>
                    <a:pt x="6" y="40"/>
                  </a:lnTo>
                  <a:lnTo>
                    <a:pt x="7" y="41"/>
                  </a:lnTo>
                  <a:lnTo>
                    <a:pt x="7" y="42"/>
                  </a:lnTo>
                  <a:lnTo>
                    <a:pt x="8" y="43"/>
                  </a:lnTo>
                  <a:lnTo>
                    <a:pt x="8" y="44"/>
                  </a:lnTo>
                  <a:lnTo>
                    <a:pt x="9" y="45"/>
                  </a:lnTo>
                  <a:lnTo>
                    <a:pt x="9" y="46"/>
                  </a:lnTo>
                  <a:lnTo>
                    <a:pt x="9" y="47"/>
                  </a:lnTo>
                  <a:lnTo>
                    <a:pt x="10" y="48"/>
                  </a:lnTo>
                  <a:lnTo>
                    <a:pt x="10" y="49"/>
                  </a:lnTo>
                  <a:lnTo>
                    <a:pt x="11" y="50"/>
                  </a:lnTo>
                  <a:lnTo>
                    <a:pt x="12" y="51"/>
                  </a:lnTo>
                  <a:lnTo>
                    <a:pt x="12" y="52"/>
                  </a:lnTo>
                  <a:lnTo>
                    <a:pt x="13" y="52"/>
                  </a:lnTo>
                  <a:lnTo>
                    <a:pt x="14" y="53"/>
                  </a:lnTo>
                  <a:lnTo>
                    <a:pt x="14" y="55"/>
                  </a:lnTo>
                  <a:lnTo>
                    <a:pt x="14" y="56"/>
                  </a:lnTo>
                  <a:lnTo>
                    <a:pt x="361" y="35"/>
                  </a:lnTo>
                  <a:lnTo>
                    <a:pt x="413" y="31"/>
                  </a:lnTo>
                  <a:lnTo>
                    <a:pt x="402" y="0"/>
                  </a:lnTo>
                  <a:lnTo>
                    <a:pt x="93" y="16"/>
                  </a:lnTo>
                  <a:lnTo>
                    <a:pt x="0" y="24"/>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4" name="Freeform 1035"/>
            <p:cNvSpPr>
              <a:spLocks/>
            </p:cNvSpPr>
            <p:nvPr/>
          </p:nvSpPr>
          <p:spPr bwMode="auto">
            <a:xfrm>
              <a:off x="2612" y="3096"/>
              <a:ext cx="12" cy="24"/>
            </a:xfrm>
            <a:custGeom>
              <a:avLst/>
              <a:gdLst>
                <a:gd name="T0" fmla="*/ 0 w 12"/>
                <a:gd name="T1" fmla="*/ 12 h 24"/>
                <a:gd name="T2" fmla="*/ 12 w 12"/>
                <a:gd name="T3" fmla="*/ 24 h 24"/>
                <a:gd name="T4" fmla="*/ 1 w 12"/>
                <a:gd name="T5" fmla="*/ 0 h 24"/>
                <a:gd name="T6" fmla="*/ 1 w 12"/>
                <a:gd name="T7" fmla="*/ 0 h 24"/>
                <a:gd name="T8" fmla="*/ 1 w 12"/>
                <a:gd name="T9" fmla="*/ 1 h 24"/>
                <a:gd name="T10" fmla="*/ 0 w 12"/>
                <a:gd name="T11" fmla="*/ 2 h 24"/>
                <a:gd name="T12" fmla="*/ 0 w 12"/>
                <a:gd name="T13" fmla="*/ 3 h 24"/>
                <a:gd name="T14" fmla="*/ 0 w 12"/>
                <a:gd name="T15" fmla="*/ 4 h 24"/>
                <a:gd name="T16" fmla="*/ 0 w 12"/>
                <a:gd name="T17" fmla="*/ 5 h 24"/>
                <a:gd name="T18" fmla="*/ 0 w 12"/>
                <a:gd name="T19" fmla="*/ 6 h 24"/>
                <a:gd name="T20" fmla="*/ 0 w 12"/>
                <a:gd name="T21" fmla="*/ 7 h 24"/>
                <a:gd name="T22" fmla="*/ 0 w 12"/>
                <a:gd name="T23" fmla="*/ 9 h 24"/>
                <a:gd name="T24" fmla="*/ 0 w 12"/>
                <a:gd name="T25" fmla="*/ 10 h 24"/>
                <a:gd name="T26" fmla="*/ 0 w 12"/>
                <a:gd name="T27" fmla="*/ 10 h 24"/>
                <a:gd name="T28" fmla="*/ 0 w 12"/>
                <a:gd name="T2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4">
                  <a:moveTo>
                    <a:pt x="0" y="12"/>
                  </a:moveTo>
                  <a:lnTo>
                    <a:pt x="12" y="24"/>
                  </a:lnTo>
                  <a:lnTo>
                    <a:pt x="1" y="0"/>
                  </a:lnTo>
                  <a:lnTo>
                    <a:pt x="1" y="0"/>
                  </a:lnTo>
                  <a:lnTo>
                    <a:pt x="1" y="1"/>
                  </a:lnTo>
                  <a:lnTo>
                    <a:pt x="0" y="2"/>
                  </a:lnTo>
                  <a:lnTo>
                    <a:pt x="0" y="3"/>
                  </a:lnTo>
                  <a:lnTo>
                    <a:pt x="0" y="4"/>
                  </a:lnTo>
                  <a:lnTo>
                    <a:pt x="0" y="5"/>
                  </a:lnTo>
                  <a:lnTo>
                    <a:pt x="0" y="6"/>
                  </a:lnTo>
                  <a:lnTo>
                    <a:pt x="0" y="7"/>
                  </a:lnTo>
                  <a:lnTo>
                    <a:pt x="0" y="9"/>
                  </a:lnTo>
                  <a:lnTo>
                    <a:pt x="0" y="10"/>
                  </a:lnTo>
                  <a:lnTo>
                    <a:pt x="0" y="10"/>
                  </a:lnTo>
                  <a:lnTo>
                    <a:pt x="0" y="12"/>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5" name="Freeform 1036"/>
            <p:cNvSpPr>
              <a:spLocks/>
            </p:cNvSpPr>
            <p:nvPr/>
          </p:nvSpPr>
          <p:spPr bwMode="auto">
            <a:xfrm>
              <a:off x="2612" y="3096"/>
              <a:ext cx="12" cy="24"/>
            </a:xfrm>
            <a:custGeom>
              <a:avLst/>
              <a:gdLst>
                <a:gd name="T0" fmla="*/ 0 w 12"/>
                <a:gd name="T1" fmla="*/ 12 h 24"/>
                <a:gd name="T2" fmla="*/ 12 w 12"/>
                <a:gd name="T3" fmla="*/ 24 h 24"/>
                <a:gd name="T4" fmla="*/ 1 w 12"/>
                <a:gd name="T5" fmla="*/ 0 h 24"/>
                <a:gd name="T6" fmla="*/ 1 w 12"/>
                <a:gd name="T7" fmla="*/ 0 h 24"/>
                <a:gd name="T8" fmla="*/ 1 w 12"/>
                <a:gd name="T9" fmla="*/ 1 h 24"/>
                <a:gd name="T10" fmla="*/ 0 w 12"/>
                <a:gd name="T11" fmla="*/ 2 h 24"/>
                <a:gd name="T12" fmla="*/ 0 w 12"/>
                <a:gd name="T13" fmla="*/ 3 h 24"/>
                <a:gd name="T14" fmla="*/ 0 w 12"/>
                <a:gd name="T15" fmla="*/ 4 h 24"/>
                <a:gd name="T16" fmla="*/ 0 w 12"/>
                <a:gd name="T17" fmla="*/ 5 h 24"/>
                <a:gd name="T18" fmla="*/ 0 w 12"/>
                <a:gd name="T19" fmla="*/ 6 h 24"/>
                <a:gd name="T20" fmla="*/ 0 w 12"/>
                <a:gd name="T21" fmla="*/ 7 h 24"/>
                <a:gd name="T22" fmla="*/ 0 w 12"/>
                <a:gd name="T23" fmla="*/ 9 h 24"/>
                <a:gd name="T24" fmla="*/ 0 w 12"/>
                <a:gd name="T25" fmla="*/ 10 h 24"/>
                <a:gd name="T26" fmla="*/ 0 w 12"/>
                <a:gd name="T27" fmla="*/ 10 h 24"/>
                <a:gd name="T28" fmla="*/ 0 w 12"/>
                <a:gd name="T2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4">
                  <a:moveTo>
                    <a:pt x="0" y="12"/>
                  </a:moveTo>
                  <a:lnTo>
                    <a:pt x="12" y="24"/>
                  </a:lnTo>
                  <a:lnTo>
                    <a:pt x="1" y="0"/>
                  </a:lnTo>
                  <a:lnTo>
                    <a:pt x="1" y="0"/>
                  </a:lnTo>
                  <a:lnTo>
                    <a:pt x="1" y="1"/>
                  </a:lnTo>
                  <a:lnTo>
                    <a:pt x="0" y="2"/>
                  </a:lnTo>
                  <a:lnTo>
                    <a:pt x="0" y="3"/>
                  </a:lnTo>
                  <a:lnTo>
                    <a:pt x="0" y="4"/>
                  </a:lnTo>
                  <a:lnTo>
                    <a:pt x="0" y="5"/>
                  </a:lnTo>
                  <a:lnTo>
                    <a:pt x="0" y="6"/>
                  </a:lnTo>
                  <a:lnTo>
                    <a:pt x="0" y="7"/>
                  </a:lnTo>
                  <a:lnTo>
                    <a:pt x="0" y="9"/>
                  </a:lnTo>
                  <a:lnTo>
                    <a:pt x="0" y="10"/>
                  </a:lnTo>
                  <a:lnTo>
                    <a:pt x="0" y="10"/>
                  </a:lnTo>
                  <a:lnTo>
                    <a:pt x="0" y="12"/>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6" name="Freeform 1037"/>
            <p:cNvSpPr>
              <a:spLocks/>
            </p:cNvSpPr>
            <p:nvPr/>
          </p:nvSpPr>
          <p:spPr bwMode="auto">
            <a:xfrm>
              <a:off x="2456" y="3134"/>
              <a:ext cx="43" cy="214"/>
            </a:xfrm>
            <a:custGeom>
              <a:avLst/>
              <a:gdLst>
                <a:gd name="T0" fmla="*/ 0 w 43"/>
                <a:gd name="T1" fmla="*/ 210 h 214"/>
                <a:gd name="T2" fmla="*/ 1 w 43"/>
                <a:gd name="T3" fmla="*/ 211 h 214"/>
                <a:gd name="T4" fmla="*/ 2 w 43"/>
                <a:gd name="T5" fmla="*/ 212 h 214"/>
                <a:gd name="T6" fmla="*/ 3 w 43"/>
                <a:gd name="T7" fmla="*/ 213 h 214"/>
                <a:gd name="T8" fmla="*/ 4 w 43"/>
                <a:gd name="T9" fmla="*/ 214 h 214"/>
                <a:gd name="T10" fmla="*/ 8 w 43"/>
                <a:gd name="T11" fmla="*/ 38 h 214"/>
                <a:gd name="T12" fmla="*/ 43 w 43"/>
                <a:gd name="T13" fmla="*/ 69 h 214"/>
                <a:gd name="T14" fmla="*/ 43 w 43"/>
                <a:gd name="T15" fmla="*/ 67 h 214"/>
                <a:gd name="T16" fmla="*/ 43 w 43"/>
                <a:gd name="T17" fmla="*/ 65 h 214"/>
                <a:gd name="T18" fmla="*/ 43 w 43"/>
                <a:gd name="T19" fmla="*/ 64 h 214"/>
                <a:gd name="T20" fmla="*/ 43 w 43"/>
                <a:gd name="T21" fmla="*/ 62 h 214"/>
                <a:gd name="T22" fmla="*/ 43 w 43"/>
                <a:gd name="T23" fmla="*/ 60 h 214"/>
                <a:gd name="T24" fmla="*/ 43 w 43"/>
                <a:gd name="T25" fmla="*/ 57 h 214"/>
                <a:gd name="T26" fmla="*/ 43 w 43"/>
                <a:gd name="T27" fmla="*/ 55 h 214"/>
                <a:gd name="T28" fmla="*/ 43 w 43"/>
                <a:gd name="T29" fmla="*/ 53 h 214"/>
                <a:gd name="T30" fmla="*/ 43 w 43"/>
                <a:gd name="T31" fmla="*/ 51 h 214"/>
                <a:gd name="T32" fmla="*/ 43 w 43"/>
                <a:gd name="T33" fmla="*/ 49 h 214"/>
                <a:gd name="T34" fmla="*/ 43 w 43"/>
                <a:gd name="T35" fmla="*/ 47 h 214"/>
                <a:gd name="T36" fmla="*/ 43 w 43"/>
                <a:gd name="T37" fmla="*/ 45 h 214"/>
                <a:gd name="T38" fmla="*/ 43 w 43"/>
                <a:gd name="T39" fmla="*/ 43 h 214"/>
                <a:gd name="T40" fmla="*/ 43 w 43"/>
                <a:gd name="T41" fmla="*/ 40 h 214"/>
                <a:gd name="T42" fmla="*/ 43 w 43"/>
                <a:gd name="T43" fmla="*/ 38 h 214"/>
                <a:gd name="T44" fmla="*/ 40 w 43"/>
                <a:gd name="T45" fmla="*/ 36 h 214"/>
                <a:gd name="T46" fmla="*/ 38 w 43"/>
                <a:gd name="T47" fmla="*/ 33 h 214"/>
                <a:gd name="T48" fmla="*/ 35 w 43"/>
                <a:gd name="T49" fmla="*/ 31 h 214"/>
                <a:gd name="T50" fmla="*/ 33 w 43"/>
                <a:gd name="T51" fmla="*/ 28 h 214"/>
                <a:gd name="T52" fmla="*/ 30 w 43"/>
                <a:gd name="T53" fmla="*/ 26 h 214"/>
                <a:gd name="T54" fmla="*/ 28 w 43"/>
                <a:gd name="T55" fmla="*/ 22 h 214"/>
                <a:gd name="T56" fmla="*/ 25 w 43"/>
                <a:gd name="T57" fmla="*/ 19 h 214"/>
                <a:gd name="T58" fmla="*/ 23 w 43"/>
                <a:gd name="T59" fmla="*/ 17 h 214"/>
                <a:gd name="T60" fmla="*/ 20 w 43"/>
                <a:gd name="T61" fmla="*/ 15 h 214"/>
                <a:gd name="T62" fmla="*/ 18 w 43"/>
                <a:gd name="T63" fmla="*/ 12 h 214"/>
                <a:gd name="T64" fmla="*/ 15 w 43"/>
                <a:gd name="T65" fmla="*/ 10 h 214"/>
                <a:gd name="T66" fmla="*/ 13 w 43"/>
                <a:gd name="T67" fmla="*/ 8 h 214"/>
                <a:gd name="T68" fmla="*/ 10 w 43"/>
                <a:gd name="T69" fmla="*/ 5 h 214"/>
                <a:gd name="T70" fmla="*/ 8 w 43"/>
                <a:gd name="T71" fmla="*/ 2 h 214"/>
                <a:gd name="T72" fmla="*/ 5 w 43"/>
                <a:gd name="T73" fmla="*/ 1 h 214"/>
                <a:gd name="T74" fmla="*/ 0 w 43"/>
                <a:gd name="T75" fmla="*/ 20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214">
                  <a:moveTo>
                    <a:pt x="0" y="209"/>
                  </a:moveTo>
                  <a:lnTo>
                    <a:pt x="0" y="210"/>
                  </a:lnTo>
                  <a:lnTo>
                    <a:pt x="0" y="211"/>
                  </a:lnTo>
                  <a:lnTo>
                    <a:pt x="1" y="211"/>
                  </a:lnTo>
                  <a:lnTo>
                    <a:pt x="1" y="212"/>
                  </a:lnTo>
                  <a:lnTo>
                    <a:pt x="2" y="212"/>
                  </a:lnTo>
                  <a:lnTo>
                    <a:pt x="2" y="213"/>
                  </a:lnTo>
                  <a:lnTo>
                    <a:pt x="3" y="213"/>
                  </a:lnTo>
                  <a:lnTo>
                    <a:pt x="3" y="214"/>
                  </a:lnTo>
                  <a:lnTo>
                    <a:pt x="4" y="214"/>
                  </a:lnTo>
                  <a:lnTo>
                    <a:pt x="5" y="211"/>
                  </a:lnTo>
                  <a:lnTo>
                    <a:pt x="8" y="38"/>
                  </a:lnTo>
                  <a:lnTo>
                    <a:pt x="10" y="36"/>
                  </a:lnTo>
                  <a:lnTo>
                    <a:pt x="43" y="69"/>
                  </a:lnTo>
                  <a:lnTo>
                    <a:pt x="43" y="68"/>
                  </a:lnTo>
                  <a:lnTo>
                    <a:pt x="43" y="67"/>
                  </a:lnTo>
                  <a:lnTo>
                    <a:pt x="43" y="66"/>
                  </a:lnTo>
                  <a:lnTo>
                    <a:pt x="43" y="65"/>
                  </a:lnTo>
                  <a:lnTo>
                    <a:pt x="43" y="65"/>
                  </a:lnTo>
                  <a:lnTo>
                    <a:pt x="43" y="64"/>
                  </a:lnTo>
                  <a:lnTo>
                    <a:pt x="43" y="63"/>
                  </a:lnTo>
                  <a:lnTo>
                    <a:pt x="43" y="62"/>
                  </a:lnTo>
                  <a:lnTo>
                    <a:pt x="43" y="61"/>
                  </a:lnTo>
                  <a:lnTo>
                    <a:pt x="43" y="60"/>
                  </a:lnTo>
                  <a:lnTo>
                    <a:pt x="43" y="59"/>
                  </a:lnTo>
                  <a:lnTo>
                    <a:pt x="43" y="57"/>
                  </a:lnTo>
                  <a:lnTo>
                    <a:pt x="43" y="56"/>
                  </a:lnTo>
                  <a:lnTo>
                    <a:pt x="43" y="55"/>
                  </a:lnTo>
                  <a:lnTo>
                    <a:pt x="43" y="54"/>
                  </a:lnTo>
                  <a:lnTo>
                    <a:pt x="43" y="53"/>
                  </a:lnTo>
                  <a:lnTo>
                    <a:pt x="43" y="52"/>
                  </a:lnTo>
                  <a:lnTo>
                    <a:pt x="43" y="51"/>
                  </a:lnTo>
                  <a:lnTo>
                    <a:pt x="43" y="50"/>
                  </a:lnTo>
                  <a:lnTo>
                    <a:pt x="43" y="49"/>
                  </a:lnTo>
                  <a:lnTo>
                    <a:pt x="43" y="48"/>
                  </a:lnTo>
                  <a:lnTo>
                    <a:pt x="43" y="47"/>
                  </a:lnTo>
                  <a:lnTo>
                    <a:pt x="43" y="46"/>
                  </a:lnTo>
                  <a:lnTo>
                    <a:pt x="43" y="45"/>
                  </a:lnTo>
                  <a:lnTo>
                    <a:pt x="43" y="44"/>
                  </a:lnTo>
                  <a:lnTo>
                    <a:pt x="43" y="43"/>
                  </a:lnTo>
                  <a:lnTo>
                    <a:pt x="43" y="41"/>
                  </a:lnTo>
                  <a:lnTo>
                    <a:pt x="43" y="40"/>
                  </a:lnTo>
                  <a:lnTo>
                    <a:pt x="43" y="39"/>
                  </a:lnTo>
                  <a:lnTo>
                    <a:pt x="43" y="38"/>
                  </a:lnTo>
                  <a:lnTo>
                    <a:pt x="41" y="37"/>
                  </a:lnTo>
                  <a:lnTo>
                    <a:pt x="40" y="36"/>
                  </a:lnTo>
                  <a:lnTo>
                    <a:pt x="38" y="34"/>
                  </a:lnTo>
                  <a:lnTo>
                    <a:pt x="38" y="33"/>
                  </a:lnTo>
                  <a:lnTo>
                    <a:pt x="36" y="32"/>
                  </a:lnTo>
                  <a:lnTo>
                    <a:pt x="35" y="31"/>
                  </a:lnTo>
                  <a:lnTo>
                    <a:pt x="34" y="29"/>
                  </a:lnTo>
                  <a:lnTo>
                    <a:pt x="33" y="28"/>
                  </a:lnTo>
                  <a:lnTo>
                    <a:pt x="31" y="27"/>
                  </a:lnTo>
                  <a:lnTo>
                    <a:pt x="30" y="26"/>
                  </a:lnTo>
                  <a:lnTo>
                    <a:pt x="29" y="24"/>
                  </a:lnTo>
                  <a:lnTo>
                    <a:pt x="28" y="22"/>
                  </a:lnTo>
                  <a:lnTo>
                    <a:pt x="26" y="21"/>
                  </a:lnTo>
                  <a:lnTo>
                    <a:pt x="25" y="19"/>
                  </a:lnTo>
                  <a:lnTo>
                    <a:pt x="23" y="18"/>
                  </a:lnTo>
                  <a:lnTo>
                    <a:pt x="23" y="17"/>
                  </a:lnTo>
                  <a:lnTo>
                    <a:pt x="21" y="16"/>
                  </a:lnTo>
                  <a:lnTo>
                    <a:pt x="20" y="15"/>
                  </a:lnTo>
                  <a:lnTo>
                    <a:pt x="18" y="13"/>
                  </a:lnTo>
                  <a:lnTo>
                    <a:pt x="18" y="12"/>
                  </a:lnTo>
                  <a:lnTo>
                    <a:pt x="16" y="11"/>
                  </a:lnTo>
                  <a:lnTo>
                    <a:pt x="15" y="10"/>
                  </a:lnTo>
                  <a:lnTo>
                    <a:pt x="14" y="9"/>
                  </a:lnTo>
                  <a:lnTo>
                    <a:pt x="13" y="8"/>
                  </a:lnTo>
                  <a:lnTo>
                    <a:pt x="11" y="7"/>
                  </a:lnTo>
                  <a:lnTo>
                    <a:pt x="10" y="5"/>
                  </a:lnTo>
                  <a:lnTo>
                    <a:pt x="9" y="3"/>
                  </a:lnTo>
                  <a:lnTo>
                    <a:pt x="8" y="2"/>
                  </a:lnTo>
                  <a:lnTo>
                    <a:pt x="6" y="2"/>
                  </a:lnTo>
                  <a:lnTo>
                    <a:pt x="5" y="1"/>
                  </a:lnTo>
                  <a:lnTo>
                    <a:pt x="4" y="0"/>
                  </a:lnTo>
                  <a:lnTo>
                    <a:pt x="0" y="209"/>
                  </a:lnTo>
                  <a:close/>
                </a:path>
              </a:pathLst>
            </a:custGeom>
            <a:solidFill>
              <a:srgbClr val="40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7" name="Freeform 1038"/>
            <p:cNvSpPr>
              <a:spLocks/>
            </p:cNvSpPr>
            <p:nvPr/>
          </p:nvSpPr>
          <p:spPr bwMode="auto">
            <a:xfrm>
              <a:off x="2456" y="3134"/>
              <a:ext cx="43" cy="214"/>
            </a:xfrm>
            <a:custGeom>
              <a:avLst/>
              <a:gdLst>
                <a:gd name="T0" fmla="*/ 0 w 43"/>
                <a:gd name="T1" fmla="*/ 210 h 214"/>
                <a:gd name="T2" fmla="*/ 1 w 43"/>
                <a:gd name="T3" fmla="*/ 211 h 214"/>
                <a:gd name="T4" fmla="*/ 2 w 43"/>
                <a:gd name="T5" fmla="*/ 212 h 214"/>
                <a:gd name="T6" fmla="*/ 3 w 43"/>
                <a:gd name="T7" fmla="*/ 213 h 214"/>
                <a:gd name="T8" fmla="*/ 4 w 43"/>
                <a:gd name="T9" fmla="*/ 214 h 214"/>
                <a:gd name="T10" fmla="*/ 8 w 43"/>
                <a:gd name="T11" fmla="*/ 38 h 214"/>
                <a:gd name="T12" fmla="*/ 43 w 43"/>
                <a:gd name="T13" fmla="*/ 69 h 214"/>
                <a:gd name="T14" fmla="*/ 43 w 43"/>
                <a:gd name="T15" fmla="*/ 67 h 214"/>
                <a:gd name="T16" fmla="*/ 43 w 43"/>
                <a:gd name="T17" fmla="*/ 65 h 214"/>
                <a:gd name="T18" fmla="*/ 43 w 43"/>
                <a:gd name="T19" fmla="*/ 64 h 214"/>
                <a:gd name="T20" fmla="*/ 43 w 43"/>
                <a:gd name="T21" fmla="*/ 62 h 214"/>
                <a:gd name="T22" fmla="*/ 43 w 43"/>
                <a:gd name="T23" fmla="*/ 60 h 214"/>
                <a:gd name="T24" fmla="*/ 43 w 43"/>
                <a:gd name="T25" fmla="*/ 57 h 214"/>
                <a:gd name="T26" fmla="*/ 43 w 43"/>
                <a:gd name="T27" fmla="*/ 55 h 214"/>
                <a:gd name="T28" fmla="*/ 43 w 43"/>
                <a:gd name="T29" fmla="*/ 53 h 214"/>
                <a:gd name="T30" fmla="*/ 43 w 43"/>
                <a:gd name="T31" fmla="*/ 51 h 214"/>
                <a:gd name="T32" fmla="*/ 43 w 43"/>
                <a:gd name="T33" fmla="*/ 49 h 214"/>
                <a:gd name="T34" fmla="*/ 43 w 43"/>
                <a:gd name="T35" fmla="*/ 47 h 214"/>
                <a:gd name="T36" fmla="*/ 43 w 43"/>
                <a:gd name="T37" fmla="*/ 45 h 214"/>
                <a:gd name="T38" fmla="*/ 43 w 43"/>
                <a:gd name="T39" fmla="*/ 43 h 214"/>
                <a:gd name="T40" fmla="*/ 43 w 43"/>
                <a:gd name="T41" fmla="*/ 40 h 214"/>
                <a:gd name="T42" fmla="*/ 43 w 43"/>
                <a:gd name="T43" fmla="*/ 38 h 214"/>
                <a:gd name="T44" fmla="*/ 40 w 43"/>
                <a:gd name="T45" fmla="*/ 36 h 214"/>
                <a:gd name="T46" fmla="*/ 38 w 43"/>
                <a:gd name="T47" fmla="*/ 33 h 214"/>
                <a:gd name="T48" fmla="*/ 35 w 43"/>
                <a:gd name="T49" fmla="*/ 31 h 214"/>
                <a:gd name="T50" fmla="*/ 33 w 43"/>
                <a:gd name="T51" fmla="*/ 28 h 214"/>
                <a:gd name="T52" fmla="*/ 30 w 43"/>
                <a:gd name="T53" fmla="*/ 26 h 214"/>
                <a:gd name="T54" fmla="*/ 28 w 43"/>
                <a:gd name="T55" fmla="*/ 22 h 214"/>
                <a:gd name="T56" fmla="*/ 25 w 43"/>
                <a:gd name="T57" fmla="*/ 19 h 214"/>
                <a:gd name="T58" fmla="*/ 23 w 43"/>
                <a:gd name="T59" fmla="*/ 17 h 214"/>
                <a:gd name="T60" fmla="*/ 20 w 43"/>
                <a:gd name="T61" fmla="*/ 15 h 214"/>
                <a:gd name="T62" fmla="*/ 18 w 43"/>
                <a:gd name="T63" fmla="*/ 12 h 214"/>
                <a:gd name="T64" fmla="*/ 15 w 43"/>
                <a:gd name="T65" fmla="*/ 10 h 214"/>
                <a:gd name="T66" fmla="*/ 13 w 43"/>
                <a:gd name="T67" fmla="*/ 8 h 214"/>
                <a:gd name="T68" fmla="*/ 10 w 43"/>
                <a:gd name="T69" fmla="*/ 5 h 214"/>
                <a:gd name="T70" fmla="*/ 8 w 43"/>
                <a:gd name="T71" fmla="*/ 2 h 214"/>
                <a:gd name="T72" fmla="*/ 5 w 43"/>
                <a:gd name="T73" fmla="*/ 1 h 214"/>
                <a:gd name="T74" fmla="*/ 0 w 43"/>
                <a:gd name="T75" fmla="*/ 20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214">
                  <a:moveTo>
                    <a:pt x="0" y="209"/>
                  </a:moveTo>
                  <a:lnTo>
                    <a:pt x="0" y="210"/>
                  </a:lnTo>
                  <a:lnTo>
                    <a:pt x="0" y="211"/>
                  </a:lnTo>
                  <a:lnTo>
                    <a:pt x="1" y="211"/>
                  </a:lnTo>
                  <a:lnTo>
                    <a:pt x="1" y="212"/>
                  </a:lnTo>
                  <a:lnTo>
                    <a:pt x="2" y="212"/>
                  </a:lnTo>
                  <a:lnTo>
                    <a:pt x="2" y="213"/>
                  </a:lnTo>
                  <a:lnTo>
                    <a:pt x="3" y="213"/>
                  </a:lnTo>
                  <a:lnTo>
                    <a:pt x="3" y="214"/>
                  </a:lnTo>
                  <a:lnTo>
                    <a:pt x="4" y="214"/>
                  </a:lnTo>
                  <a:lnTo>
                    <a:pt x="5" y="211"/>
                  </a:lnTo>
                  <a:lnTo>
                    <a:pt x="8" y="38"/>
                  </a:lnTo>
                  <a:lnTo>
                    <a:pt x="10" y="36"/>
                  </a:lnTo>
                  <a:lnTo>
                    <a:pt x="43" y="69"/>
                  </a:lnTo>
                  <a:lnTo>
                    <a:pt x="43" y="68"/>
                  </a:lnTo>
                  <a:lnTo>
                    <a:pt x="43" y="67"/>
                  </a:lnTo>
                  <a:lnTo>
                    <a:pt x="43" y="66"/>
                  </a:lnTo>
                  <a:lnTo>
                    <a:pt x="43" y="65"/>
                  </a:lnTo>
                  <a:lnTo>
                    <a:pt x="43" y="65"/>
                  </a:lnTo>
                  <a:lnTo>
                    <a:pt x="43" y="64"/>
                  </a:lnTo>
                  <a:lnTo>
                    <a:pt x="43" y="63"/>
                  </a:lnTo>
                  <a:lnTo>
                    <a:pt x="43" y="62"/>
                  </a:lnTo>
                  <a:lnTo>
                    <a:pt x="43" y="61"/>
                  </a:lnTo>
                  <a:lnTo>
                    <a:pt x="43" y="60"/>
                  </a:lnTo>
                  <a:lnTo>
                    <a:pt x="43" y="59"/>
                  </a:lnTo>
                  <a:lnTo>
                    <a:pt x="43" y="57"/>
                  </a:lnTo>
                  <a:lnTo>
                    <a:pt x="43" y="56"/>
                  </a:lnTo>
                  <a:lnTo>
                    <a:pt x="43" y="55"/>
                  </a:lnTo>
                  <a:lnTo>
                    <a:pt x="43" y="54"/>
                  </a:lnTo>
                  <a:lnTo>
                    <a:pt x="43" y="53"/>
                  </a:lnTo>
                  <a:lnTo>
                    <a:pt x="43" y="52"/>
                  </a:lnTo>
                  <a:lnTo>
                    <a:pt x="43" y="51"/>
                  </a:lnTo>
                  <a:lnTo>
                    <a:pt x="43" y="50"/>
                  </a:lnTo>
                  <a:lnTo>
                    <a:pt x="43" y="49"/>
                  </a:lnTo>
                  <a:lnTo>
                    <a:pt x="43" y="48"/>
                  </a:lnTo>
                  <a:lnTo>
                    <a:pt x="43" y="47"/>
                  </a:lnTo>
                  <a:lnTo>
                    <a:pt x="43" y="46"/>
                  </a:lnTo>
                  <a:lnTo>
                    <a:pt x="43" y="45"/>
                  </a:lnTo>
                  <a:lnTo>
                    <a:pt x="43" y="44"/>
                  </a:lnTo>
                  <a:lnTo>
                    <a:pt x="43" y="43"/>
                  </a:lnTo>
                  <a:lnTo>
                    <a:pt x="43" y="41"/>
                  </a:lnTo>
                  <a:lnTo>
                    <a:pt x="43" y="40"/>
                  </a:lnTo>
                  <a:lnTo>
                    <a:pt x="43" y="39"/>
                  </a:lnTo>
                  <a:lnTo>
                    <a:pt x="43" y="38"/>
                  </a:lnTo>
                  <a:lnTo>
                    <a:pt x="41" y="37"/>
                  </a:lnTo>
                  <a:lnTo>
                    <a:pt x="40" y="36"/>
                  </a:lnTo>
                  <a:lnTo>
                    <a:pt x="38" y="34"/>
                  </a:lnTo>
                  <a:lnTo>
                    <a:pt x="38" y="33"/>
                  </a:lnTo>
                  <a:lnTo>
                    <a:pt x="36" y="32"/>
                  </a:lnTo>
                  <a:lnTo>
                    <a:pt x="35" y="31"/>
                  </a:lnTo>
                  <a:lnTo>
                    <a:pt x="34" y="29"/>
                  </a:lnTo>
                  <a:lnTo>
                    <a:pt x="33" y="28"/>
                  </a:lnTo>
                  <a:lnTo>
                    <a:pt x="31" y="27"/>
                  </a:lnTo>
                  <a:lnTo>
                    <a:pt x="30" y="26"/>
                  </a:lnTo>
                  <a:lnTo>
                    <a:pt x="29" y="24"/>
                  </a:lnTo>
                  <a:lnTo>
                    <a:pt x="28" y="22"/>
                  </a:lnTo>
                  <a:lnTo>
                    <a:pt x="26" y="21"/>
                  </a:lnTo>
                  <a:lnTo>
                    <a:pt x="25" y="19"/>
                  </a:lnTo>
                  <a:lnTo>
                    <a:pt x="23" y="18"/>
                  </a:lnTo>
                  <a:lnTo>
                    <a:pt x="23" y="17"/>
                  </a:lnTo>
                  <a:lnTo>
                    <a:pt x="21" y="16"/>
                  </a:lnTo>
                  <a:lnTo>
                    <a:pt x="20" y="15"/>
                  </a:lnTo>
                  <a:lnTo>
                    <a:pt x="18" y="13"/>
                  </a:lnTo>
                  <a:lnTo>
                    <a:pt x="18" y="12"/>
                  </a:lnTo>
                  <a:lnTo>
                    <a:pt x="16" y="11"/>
                  </a:lnTo>
                  <a:lnTo>
                    <a:pt x="15" y="10"/>
                  </a:lnTo>
                  <a:lnTo>
                    <a:pt x="14" y="9"/>
                  </a:lnTo>
                  <a:lnTo>
                    <a:pt x="13" y="8"/>
                  </a:lnTo>
                  <a:lnTo>
                    <a:pt x="11" y="7"/>
                  </a:lnTo>
                  <a:lnTo>
                    <a:pt x="10" y="5"/>
                  </a:lnTo>
                  <a:lnTo>
                    <a:pt x="9" y="3"/>
                  </a:lnTo>
                  <a:lnTo>
                    <a:pt x="8" y="2"/>
                  </a:lnTo>
                  <a:lnTo>
                    <a:pt x="6" y="2"/>
                  </a:lnTo>
                  <a:lnTo>
                    <a:pt x="5" y="1"/>
                  </a:lnTo>
                  <a:lnTo>
                    <a:pt x="4" y="0"/>
                  </a:lnTo>
                  <a:lnTo>
                    <a:pt x="0" y="209"/>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8" name="Freeform 1039"/>
            <p:cNvSpPr>
              <a:spLocks/>
            </p:cNvSpPr>
            <p:nvPr/>
          </p:nvSpPr>
          <p:spPr bwMode="auto">
            <a:xfrm>
              <a:off x="2816" y="3116"/>
              <a:ext cx="48" cy="59"/>
            </a:xfrm>
            <a:custGeom>
              <a:avLst/>
              <a:gdLst>
                <a:gd name="T0" fmla="*/ 47 w 48"/>
                <a:gd name="T1" fmla="*/ 57 h 59"/>
                <a:gd name="T2" fmla="*/ 48 w 48"/>
                <a:gd name="T3" fmla="*/ 54 h 59"/>
                <a:gd name="T4" fmla="*/ 48 w 48"/>
                <a:gd name="T5" fmla="*/ 51 h 59"/>
                <a:gd name="T6" fmla="*/ 48 w 48"/>
                <a:gd name="T7" fmla="*/ 47 h 59"/>
                <a:gd name="T8" fmla="*/ 48 w 48"/>
                <a:gd name="T9" fmla="*/ 44 h 59"/>
                <a:gd name="T10" fmla="*/ 48 w 48"/>
                <a:gd name="T11" fmla="*/ 40 h 59"/>
                <a:gd name="T12" fmla="*/ 48 w 48"/>
                <a:gd name="T13" fmla="*/ 36 h 59"/>
                <a:gd name="T14" fmla="*/ 48 w 48"/>
                <a:gd name="T15" fmla="*/ 33 h 59"/>
                <a:gd name="T16" fmla="*/ 48 w 48"/>
                <a:gd name="T17" fmla="*/ 29 h 59"/>
                <a:gd name="T18" fmla="*/ 48 w 48"/>
                <a:gd name="T19" fmla="*/ 26 h 59"/>
                <a:gd name="T20" fmla="*/ 48 w 48"/>
                <a:gd name="T21" fmla="*/ 22 h 59"/>
                <a:gd name="T22" fmla="*/ 48 w 48"/>
                <a:gd name="T23" fmla="*/ 18 h 59"/>
                <a:gd name="T24" fmla="*/ 48 w 48"/>
                <a:gd name="T25" fmla="*/ 15 h 59"/>
                <a:gd name="T26" fmla="*/ 48 w 48"/>
                <a:gd name="T27" fmla="*/ 12 h 59"/>
                <a:gd name="T28" fmla="*/ 48 w 48"/>
                <a:gd name="T29" fmla="*/ 7 h 59"/>
                <a:gd name="T30" fmla="*/ 48 w 48"/>
                <a:gd name="T31" fmla="*/ 4 h 59"/>
                <a:gd name="T32" fmla="*/ 48 w 48"/>
                <a:gd name="T33" fmla="*/ 1 h 59"/>
                <a:gd name="T34" fmla="*/ 44 w 48"/>
                <a:gd name="T35" fmla="*/ 0 h 59"/>
                <a:gd name="T36" fmla="*/ 42 w 48"/>
                <a:gd name="T37" fmla="*/ 0 h 59"/>
                <a:gd name="T38" fmla="*/ 39 w 48"/>
                <a:gd name="T39" fmla="*/ 0 h 59"/>
                <a:gd name="T40" fmla="*/ 36 w 48"/>
                <a:gd name="T41" fmla="*/ 0 h 59"/>
                <a:gd name="T42" fmla="*/ 33 w 48"/>
                <a:gd name="T43" fmla="*/ 0 h 59"/>
                <a:gd name="T44" fmla="*/ 30 w 48"/>
                <a:gd name="T45" fmla="*/ 0 h 59"/>
                <a:gd name="T46" fmla="*/ 28 w 48"/>
                <a:gd name="T47" fmla="*/ 0 h 59"/>
                <a:gd name="T48" fmla="*/ 24 w 48"/>
                <a:gd name="T49" fmla="*/ 1 h 59"/>
                <a:gd name="T50" fmla="*/ 22 w 48"/>
                <a:gd name="T51" fmla="*/ 1 h 59"/>
                <a:gd name="T52" fmla="*/ 19 w 48"/>
                <a:gd name="T53" fmla="*/ 1 h 59"/>
                <a:gd name="T54" fmla="*/ 16 w 48"/>
                <a:gd name="T55" fmla="*/ 2 h 59"/>
                <a:gd name="T56" fmla="*/ 13 w 48"/>
                <a:gd name="T57" fmla="*/ 2 h 59"/>
                <a:gd name="T58" fmla="*/ 10 w 48"/>
                <a:gd name="T59" fmla="*/ 2 h 59"/>
                <a:gd name="T60" fmla="*/ 7 w 48"/>
                <a:gd name="T61" fmla="*/ 3 h 59"/>
                <a:gd name="T62" fmla="*/ 5 w 48"/>
                <a:gd name="T63" fmla="*/ 3 h 59"/>
                <a:gd name="T64" fmla="*/ 1 w 48"/>
                <a:gd name="T65"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59">
                  <a:moveTo>
                    <a:pt x="0" y="59"/>
                  </a:moveTo>
                  <a:lnTo>
                    <a:pt x="47" y="57"/>
                  </a:lnTo>
                  <a:lnTo>
                    <a:pt x="47" y="56"/>
                  </a:lnTo>
                  <a:lnTo>
                    <a:pt x="48" y="54"/>
                  </a:lnTo>
                  <a:lnTo>
                    <a:pt x="48" y="52"/>
                  </a:lnTo>
                  <a:lnTo>
                    <a:pt x="48" y="51"/>
                  </a:lnTo>
                  <a:lnTo>
                    <a:pt x="48" y="49"/>
                  </a:lnTo>
                  <a:lnTo>
                    <a:pt x="48" y="47"/>
                  </a:lnTo>
                  <a:lnTo>
                    <a:pt x="48" y="46"/>
                  </a:lnTo>
                  <a:lnTo>
                    <a:pt x="48" y="44"/>
                  </a:lnTo>
                  <a:lnTo>
                    <a:pt x="48" y="42"/>
                  </a:lnTo>
                  <a:lnTo>
                    <a:pt x="48" y="40"/>
                  </a:lnTo>
                  <a:lnTo>
                    <a:pt x="48" y="38"/>
                  </a:lnTo>
                  <a:lnTo>
                    <a:pt x="48" y="36"/>
                  </a:lnTo>
                  <a:lnTo>
                    <a:pt x="48" y="35"/>
                  </a:lnTo>
                  <a:lnTo>
                    <a:pt x="48" y="33"/>
                  </a:lnTo>
                  <a:lnTo>
                    <a:pt x="48" y="31"/>
                  </a:lnTo>
                  <a:lnTo>
                    <a:pt x="48" y="29"/>
                  </a:lnTo>
                  <a:lnTo>
                    <a:pt x="48" y="28"/>
                  </a:lnTo>
                  <a:lnTo>
                    <a:pt x="48" y="26"/>
                  </a:lnTo>
                  <a:lnTo>
                    <a:pt x="48" y="23"/>
                  </a:lnTo>
                  <a:lnTo>
                    <a:pt x="48" y="22"/>
                  </a:lnTo>
                  <a:lnTo>
                    <a:pt x="48" y="20"/>
                  </a:lnTo>
                  <a:lnTo>
                    <a:pt x="48" y="18"/>
                  </a:lnTo>
                  <a:lnTo>
                    <a:pt x="48" y="17"/>
                  </a:lnTo>
                  <a:lnTo>
                    <a:pt x="48" y="15"/>
                  </a:lnTo>
                  <a:lnTo>
                    <a:pt x="48" y="13"/>
                  </a:lnTo>
                  <a:lnTo>
                    <a:pt x="48" y="12"/>
                  </a:lnTo>
                  <a:lnTo>
                    <a:pt x="48" y="10"/>
                  </a:lnTo>
                  <a:lnTo>
                    <a:pt x="48" y="7"/>
                  </a:lnTo>
                  <a:lnTo>
                    <a:pt x="48" y="6"/>
                  </a:lnTo>
                  <a:lnTo>
                    <a:pt x="48" y="4"/>
                  </a:lnTo>
                  <a:lnTo>
                    <a:pt x="48" y="2"/>
                  </a:lnTo>
                  <a:lnTo>
                    <a:pt x="48" y="1"/>
                  </a:lnTo>
                  <a:lnTo>
                    <a:pt x="46" y="0"/>
                  </a:lnTo>
                  <a:lnTo>
                    <a:pt x="44" y="0"/>
                  </a:lnTo>
                  <a:lnTo>
                    <a:pt x="43" y="0"/>
                  </a:lnTo>
                  <a:lnTo>
                    <a:pt x="42" y="0"/>
                  </a:lnTo>
                  <a:lnTo>
                    <a:pt x="40" y="0"/>
                  </a:lnTo>
                  <a:lnTo>
                    <a:pt x="39" y="0"/>
                  </a:lnTo>
                  <a:lnTo>
                    <a:pt x="37" y="0"/>
                  </a:lnTo>
                  <a:lnTo>
                    <a:pt x="36" y="0"/>
                  </a:lnTo>
                  <a:lnTo>
                    <a:pt x="34" y="0"/>
                  </a:lnTo>
                  <a:lnTo>
                    <a:pt x="33" y="0"/>
                  </a:lnTo>
                  <a:lnTo>
                    <a:pt x="32" y="0"/>
                  </a:lnTo>
                  <a:lnTo>
                    <a:pt x="30" y="0"/>
                  </a:lnTo>
                  <a:lnTo>
                    <a:pt x="28" y="0"/>
                  </a:lnTo>
                  <a:lnTo>
                    <a:pt x="28" y="0"/>
                  </a:lnTo>
                  <a:lnTo>
                    <a:pt x="26" y="0"/>
                  </a:lnTo>
                  <a:lnTo>
                    <a:pt x="24" y="1"/>
                  </a:lnTo>
                  <a:lnTo>
                    <a:pt x="23" y="1"/>
                  </a:lnTo>
                  <a:lnTo>
                    <a:pt x="22" y="1"/>
                  </a:lnTo>
                  <a:lnTo>
                    <a:pt x="20" y="1"/>
                  </a:lnTo>
                  <a:lnTo>
                    <a:pt x="19" y="1"/>
                  </a:lnTo>
                  <a:lnTo>
                    <a:pt x="18" y="1"/>
                  </a:lnTo>
                  <a:lnTo>
                    <a:pt x="16" y="2"/>
                  </a:lnTo>
                  <a:lnTo>
                    <a:pt x="14" y="2"/>
                  </a:lnTo>
                  <a:lnTo>
                    <a:pt x="13" y="2"/>
                  </a:lnTo>
                  <a:lnTo>
                    <a:pt x="12" y="2"/>
                  </a:lnTo>
                  <a:lnTo>
                    <a:pt x="10" y="2"/>
                  </a:lnTo>
                  <a:lnTo>
                    <a:pt x="9" y="2"/>
                  </a:lnTo>
                  <a:lnTo>
                    <a:pt x="7" y="3"/>
                  </a:lnTo>
                  <a:lnTo>
                    <a:pt x="5" y="3"/>
                  </a:lnTo>
                  <a:lnTo>
                    <a:pt x="5" y="3"/>
                  </a:lnTo>
                  <a:lnTo>
                    <a:pt x="3" y="3"/>
                  </a:lnTo>
                  <a:lnTo>
                    <a:pt x="1" y="3"/>
                  </a:lnTo>
                  <a:lnTo>
                    <a:pt x="0" y="59"/>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69" name="Freeform 1040"/>
            <p:cNvSpPr>
              <a:spLocks/>
            </p:cNvSpPr>
            <p:nvPr/>
          </p:nvSpPr>
          <p:spPr bwMode="auto">
            <a:xfrm>
              <a:off x="2816" y="3116"/>
              <a:ext cx="48" cy="59"/>
            </a:xfrm>
            <a:custGeom>
              <a:avLst/>
              <a:gdLst>
                <a:gd name="T0" fmla="*/ 47 w 48"/>
                <a:gd name="T1" fmla="*/ 57 h 59"/>
                <a:gd name="T2" fmla="*/ 48 w 48"/>
                <a:gd name="T3" fmla="*/ 54 h 59"/>
                <a:gd name="T4" fmla="*/ 48 w 48"/>
                <a:gd name="T5" fmla="*/ 51 h 59"/>
                <a:gd name="T6" fmla="*/ 48 w 48"/>
                <a:gd name="T7" fmla="*/ 47 h 59"/>
                <a:gd name="T8" fmla="*/ 48 w 48"/>
                <a:gd name="T9" fmla="*/ 44 h 59"/>
                <a:gd name="T10" fmla="*/ 48 w 48"/>
                <a:gd name="T11" fmla="*/ 40 h 59"/>
                <a:gd name="T12" fmla="*/ 48 w 48"/>
                <a:gd name="T13" fmla="*/ 36 h 59"/>
                <a:gd name="T14" fmla="*/ 48 w 48"/>
                <a:gd name="T15" fmla="*/ 33 h 59"/>
                <a:gd name="T16" fmla="*/ 48 w 48"/>
                <a:gd name="T17" fmla="*/ 29 h 59"/>
                <a:gd name="T18" fmla="*/ 48 w 48"/>
                <a:gd name="T19" fmla="*/ 26 h 59"/>
                <a:gd name="T20" fmla="*/ 48 w 48"/>
                <a:gd name="T21" fmla="*/ 22 h 59"/>
                <a:gd name="T22" fmla="*/ 48 w 48"/>
                <a:gd name="T23" fmla="*/ 18 h 59"/>
                <a:gd name="T24" fmla="*/ 48 w 48"/>
                <a:gd name="T25" fmla="*/ 15 h 59"/>
                <a:gd name="T26" fmla="*/ 48 w 48"/>
                <a:gd name="T27" fmla="*/ 12 h 59"/>
                <a:gd name="T28" fmla="*/ 48 w 48"/>
                <a:gd name="T29" fmla="*/ 7 h 59"/>
                <a:gd name="T30" fmla="*/ 48 w 48"/>
                <a:gd name="T31" fmla="*/ 4 h 59"/>
                <a:gd name="T32" fmla="*/ 48 w 48"/>
                <a:gd name="T33" fmla="*/ 1 h 59"/>
                <a:gd name="T34" fmla="*/ 44 w 48"/>
                <a:gd name="T35" fmla="*/ 0 h 59"/>
                <a:gd name="T36" fmla="*/ 42 w 48"/>
                <a:gd name="T37" fmla="*/ 0 h 59"/>
                <a:gd name="T38" fmla="*/ 39 w 48"/>
                <a:gd name="T39" fmla="*/ 0 h 59"/>
                <a:gd name="T40" fmla="*/ 36 w 48"/>
                <a:gd name="T41" fmla="*/ 0 h 59"/>
                <a:gd name="T42" fmla="*/ 33 w 48"/>
                <a:gd name="T43" fmla="*/ 0 h 59"/>
                <a:gd name="T44" fmla="*/ 30 w 48"/>
                <a:gd name="T45" fmla="*/ 0 h 59"/>
                <a:gd name="T46" fmla="*/ 28 w 48"/>
                <a:gd name="T47" fmla="*/ 0 h 59"/>
                <a:gd name="T48" fmla="*/ 24 w 48"/>
                <a:gd name="T49" fmla="*/ 1 h 59"/>
                <a:gd name="T50" fmla="*/ 22 w 48"/>
                <a:gd name="T51" fmla="*/ 1 h 59"/>
                <a:gd name="T52" fmla="*/ 19 w 48"/>
                <a:gd name="T53" fmla="*/ 1 h 59"/>
                <a:gd name="T54" fmla="*/ 16 w 48"/>
                <a:gd name="T55" fmla="*/ 2 h 59"/>
                <a:gd name="T56" fmla="*/ 13 w 48"/>
                <a:gd name="T57" fmla="*/ 2 h 59"/>
                <a:gd name="T58" fmla="*/ 10 w 48"/>
                <a:gd name="T59" fmla="*/ 2 h 59"/>
                <a:gd name="T60" fmla="*/ 7 w 48"/>
                <a:gd name="T61" fmla="*/ 2 h 59"/>
                <a:gd name="T62" fmla="*/ 5 w 48"/>
                <a:gd name="T63" fmla="*/ 3 h 59"/>
                <a:gd name="T64" fmla="*/ 1 w 48"/>
                <a:gd name="T65"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59">
                  <a:moveTo>
                    <a:pt x="0" y="59"/>
                  </a:moveTo>
                  <a:lnTo>
                    <a:pt x="47" y="57"/>
                  </a:lnTo>
                  <a:lnTo>
                    <a:pt x="47" y="56"/>
                  </a:lnTo>
                  <a:lnTo>
                    <a:pt x="48" y="54"/>
                  </a:lnTo>
                  <a:lnTo>
                    <a:pt x="48" y="52"/>
                  </a:lnTo>
                  <a:lnTo>
                    <a:pt x="48" y="51"/>
                  </a:lnTo>
                  <a:lnTo>
                    <a:pt x="48" y="49"/>
                  </a:lnTo>
                  <a:lnTo>
                    <a:pt x="48" y="47"/>
                  </a:lnTo>
                  <a:lnTo>
                    <a:pt x="48" y="46"/>
                  </a:lnTo>
                  <a:lnTo>
                    <a:pt x="48" y="44"/>
                  </a:lnTo>
                  <a:lnTo>
                    <a:pt x="48" y="42"/>
                  </a:lnTo>
                  <a:lnTo>
                    <a:pt x="48" y="40"/>
                  </a:lnTo>
                  <a:lnTo>
                    <a:pt x="48" y="38"/>
                  </a:lnTo>
                  <a:lnTo>
                    <a:pt x="48" y="36"/>
                  </a:lnTo>
                  <a:lnTo>
                    <a:pt x="48" y="35"/>
                  </a:lnTo>
                  <a:lnTo>
                    <a:pt x="48" y="33"/>
                  </a:lnTo>
                  <a:lnTo>
                    <a:pt x="48" y="31"/>
                  </a:lnTo>
                  <a:lnTo>
                    <a:pt x="48" y="29"/>
                  </a:lnTo>
                  <a:lnTo>
                    <a:pt x="48" y="28"/>
                  </a:lnTo>
                  <a:lnTo>
                    <a:pt x="48" y="26"/>
                  </a:lnTo>
                  <a:lnTo>
                    <a:pt x="48" y="23"/>
                  </a:lnTo>
                  <a:lnTo>
                    <a:pt x="48" y="22"/>
                  </a:lnTo>
                  <a:lnTo>
                    <a:pt x="48" y="20"/>
                  </a:lnTo>
                  <a:lnTo>
                    <a:pt x="48" y="18"/>
                  </a:lnTo>
                  <a:lnTo>
                    <a:pt x="48" y="17"/>
                  </a:lnTo>
                  <a:lnTo>
                    <a:pt x="48" y="15"/>
                  </a:lnTo>
                  <a:lnTo>
                    <a:pt x="48" y="13"/>
                  </a:lnTo>
                  <a:lnTo>
                    <a:pt x="48" y="12"/>
                  </a:lnTo>
                  <a:lnTo>
                    <a:pt x="48" y="10"/>
                  </a:lnTo>
                  <a:lnTo>
                    <a:pt x="48" y="7"/>
                  </a:lnTo>
                  <a:lnTo>
                    <a:pt x="48" y="6"/>
                  </a:lnTo>
                  <a:lnTo>
                    <a:pt x="48" y="4"/>
                  </a:lnTo>
                  <a:lnTo>
                    <a:pt x="48" y="2"/>
                  </a:lnTo>
                  <a:lnTo>
                    <a:pt x="48" y="1"/>
                  </a:lnTo>
                  <a:lnTo>
                    <a:pt x="46" y="0"/>
                  </a:lnTo>
                  <a:lnTo>
                    <a:pt x="44" y="0"/>
                  </a:lnTo>
                  <a:lnTo>
                    <a:pt x="43" y="0"/>
                  </a:lnTo>
                  <a:lnTo>
                    <a:pt x="42" y="0"/>
                  </a:lnTo>
                  <a:lnTo>
                    <a:pt x="40" y="0"/>
                  </a:lnTo>
                  <a:lnTo>
                    <a:pt x="39" y="0"/>
                  </a:lnTo>
                  <a:lnTo>
                    <a:pt x="37" y="0"/>
                  </a:lnTo>
                  <a:lnTo>
                    <a:pt x="36" y="0"/>
                  </a:lnTo>
                  <a:lnTo>
                    <a:pt x="34" y="0"/>
                  </a:lnTo>
                  <a:lnTo>
                    <a:pt x="33" y="0"/>
                  </a:lnTo>
                  <a:lnTo>
                    <a:pt x="32" y="0"/>
                  </a:lnTo>
                  <a:lnTo>
                    <a:pt x="30" y="0"/>
                  </a:lnTo>
                  <a:lnTo>
                    <a:pt x="28" y="0"/>
                  </a:lnTo>
                  <a:lnTo>
                    <a:pt x="28" y="0"/>
                  </a:lnTo>
                  <a:lnTo>
                    <a:pt x="26" y="0"/>
                  </a:lnTo>
                  <a:lnTo>
                    <a:pt x="24" y="1"/>
                  </a:lnTo>
                  <a:lnTo>
                    <a:pt x="23" y="1"/>
                  </a:lnTo>
                  <a:lnTo>
                    <a:pt x="22" y="1"/>
                  </a:lnTo>
                  <a:lnTo>
                    <a:pt x="20" y="1"/>
                  </a:lnTo>
                  <a:lnTo>
                    <a:pt x="19" y="1"/>
                  </a:lnTo>
                  <a:lnTo>
                    <a:pt x="18" y="1"/>
                  </a:lnTo>
                  <a:lnTo>
                    <a:pt x="16" y="2"/>
                  </a:lnTo>
                  <a:lnTo>
                    <a:pt x="14" y="2"/>
                  </a:lnTo>
                  <a:lnTo>
                    <a:pt x="13" y="2"/>
                  </a:lnTo>
                  <a:lnTo>
                    <a:pt x="12" y="2"/>
                  </a:lnTo>
                  <a:lnTo>
                    <a:pt x="10" y="2"/>
                  </a:lnTo>
                  <a:lnTo>
                    <a:pt x="9" y="2"/>
                  </a:lnTo>
                  <a:lnTo>
                    <a:pt x="7" y="2"/>
                  </a:lnTo>
                  <a:lnTo>
                    <a:pt x="5" y="3"/>
                  </a:lnTo>
                  <a:lnTo>
                    <a:pt x="5" y="3"/>
                  </a:lnTo>
                  <a:lnTo>
                    <a:pt x="3" y="3"/>
                  </a:lnTo>
                  <a:lnTo>
                    <a:pt x="1" y="3"/>
                  </a:lnTo>
                  <a:lnTo>
                    <a:pt x="0" y="59"/>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0" name="Freeform 1041"/>
            <p:cNvSpPr>
              <a:spLocks/>
            </p:cNvSpPr>
            <p:nvPr/>
          </p:nvSpPr>
          <p:spPr bwMode="auto">
            <a:xfrm>
              <a:off x="2764" y="3119"/>
              <a:ext cx="48" cy="60"/>
            </a:xfrm>
            <a:custGeom>
              <a:avLst/>
              <a:gdLst>
                <a:gd name="T0" fmla="*/ 1 w 48"/>
                <a:gd name="T1" fmla="*/ 7 h 60"/>
                <a:gd name="T2" fmla="*/ 0 w 48"/>
                <a:gd name="T3" fmla="*/ 11 h 60"/>
                <a:gd name="T4" fmla="*/ 0 w 48"/>
                <a:gd name="T5" fmla="*/ 16 h 60"/>
                <a:gd name="T6" fmla="*/ 0 w 48"/>
                <a:gd name="T7" fmla="*/ 22 h 60"/>
                <a:gd name="T8" fmla="*/ 0 w 48"/>
                <a:gd name="T9" fmla="*/ 27 h 60"/>
                <a:gd name="T10" fmla="*/ 0 w 48"/>
                <a:gd name="T11" fmla="*/ 32 h 60"/>
                <a:gd name="T12" fmla="*/ 0 w 48"/>
                <a:gd name="T13" fmla="*/ 37 h 60"/>
                <a:gd name="T14" fmla="*/ 0 w 48"/>
                <a:gd name="T15" fmla="*/ 43 h 60"/>
                <a:gd name="T16" fmla="*/ 0 w 48"/>
                <a:gd name="T17" fmla="*/ 48 h 60"/>
                <a:gd name="T18" fmla="*/ 0 w 48"/>
                <a:gd name="T19" fmla="*/ 53 h 60"/>
                <a:gd name="T20" fmla="*/ 0 w 48"/>
                <a:gd name="T21" fmla="*/ 58 h 60"/>
                <a:gd name="T22" fmla="*/ 5 w 48"/>
                <a:gd name="T23" fmla="*/ 60 h 60"/>
                <a:gd name="T24" fmla="*/ 9 w 48"/>
                <a:gd name="T25" fmla="*/ 60 h 60"/>
                <a:gd name="T26" fmla="*/ 14 w 48"/>
                <a:gd name="T27" fmla="*/ 60 h 60"/>
                <a:gd name="T28" fmla="*/ 18 w 48"/>
                <a:gd name="T29" fmla="*/ 60 h 60"/>
                <a:gd name="T30" fmla="*/ 22 w 48"/>
                <a:gd name="T31" fmla="*/ 60 h 60"/>
                <a:gd name="T32" fmla="*/ 26 w 48"/>
                <a:gd name="T33" fmla="*/ 60 h 60"/>
                <a:gd name="T34" fmla="*/ 30 w 48"/>
                <a:gd name="T35" fmla="*/ 59 h 60"/>
                <a:gd name="T36" fmla="*/ 34 w 48"/>
                <a:gd name="T37" fmla="*/ 59 h 60"/>
                <a:gd name="T38" fmla="*/ 38 w 48"/>
                <a:gd name="T39" fmla="*/ 59 h 60"/>
                <a:gd name="T40" fmla="*/ 43 w 48"/>
                <a:gd name="T41" fmla="*/ 59 h 60"/>
                <a:gd name="T42" fmla="*/ 48 w 48"/>
                <a:gd name="T43" fmla="*/ 58 h 60"/>
                <a:gd name="T44" fmla="*/ 48 w 48"/>
                <a:gd name="T45" fmla="*/ 52 h 60"/>
                <a:gd name="T46" fmla="*/ 48 w 48"/>
                <a:gd name="T47" fmla="*/ 47 h 60"/>
                <a:gd name="T48" fmla="*/ 48 w 48"/>
                <a:gd name="T49" fmla="*/ 42 h 60"/>
                <a:gd name="T50" fmla="*/ 48 w 48"/>
                <a:gd name="T51" fmla="*/ 36 h 60"/>
                <a:gd name="T52" fmla="*/ 48 w 48"/>
                <a:gd name="T53" fmla="*/ 31 h 60"/>
                <a:gd name="T54" fmla="*/ 48 w 48"/>
                <a:gd name="T55" fmla="*/ 26 h 60"/>
                <a:gd name="T56" fmla="*/ 48 w 48"/>
                <a:gd name="T57" fmla="*/ 20 h 60"/>
                <a:gd name="T58" fmla="*/ 48 w 48"/>
                <a:gd name="T59" fmla="*/ 14 h 60"/>
                <a:gd name="T60" fmla="*/ 48 w 48"/>
                <a:gd name="T61" fmla="*/ 9 h 60"/>
                <a:gd name="T62" fmla="*/ 48 w 48"/>
                <a:gd name="T63" fmla="*/ 3 h 60"/>
                <a:gd name="T64" fmla="*/ 47 w 48"/>
                <a:gd name="T65" fmla="*/ 0 h 60"/>
                <a:gd name="T66" fmla="*/ 43 w 48"/>
                <a:gd name="T67" fmla="*/ 0 h 60"/>
                <a:gd name="T68" fmla="*/ 38 w 48"/>
                <a:gd name="T69" fmla="*/ 0 h 60"/>
                <a:gd name="T70" fmla="*/ 34 w 48"/>
                <a:gd name="T71" fmla="*/ 0 h 60"/>
                <a:gd name="T72" fmla="*/ 29 w 48"/>
                <a:gd name="T73" fmla="*/ 0 h 60"/>
                <a:gd name="T74" fmla="*/ 24 w 48"/>
                <a:gd name="T75" fmla="*/ 0 h 60"/>
                <a:gd name="T76" fmla="*/ 19 w 48"/>
                <a:gd name="T77" fmla="*/ 0 h 60"/>
                <a:gd name="T78" fmla="*/ 15 w 48"/>
                <a:gd name="T79" fmla="*/ 1 h 60"/>
                <a:gd name="T80" fmla="*/ 10 w 48"/>
                <a:gd name="T81" fmla="*/ 1 h 60"/>
                <a:gd name="T82" fmla="*/ 6 w 48"/>
                <a:gd name="T83" fmla="*/ 2 h 60"/>
                <a:gd name="T84" fmla="*/ 3 w 48"/>
                <a:gd name="T8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60">
                  <a:moveTo>
                    <a:pt x="1" y="3"/>
                  </a:moveTo>
                  <a:lnTo>
                    <a:pt x="1" y="4"/>
                  </a:lnTo>
                  <a:lnTo>
                    <a:pt x="1" y="7"/>
                  </a:lnTo>
                  <a:lnTo>
                    <a:pt x="1" y="8"/>
                  </a:lnTo>
                  <a:lnTo>
                    <a:pt x="0" y="10"/>
                  </a:lnTo>
                  <a:lnTo>
                    <a:pt x="0" y="11"/>
                  </a:lnTo>
                  <a:lnTo>
                    <a:pt x="0" y="13"/>
                  </a:lnTo>
                  <a:lnTo>
                    <a:pt x="0" y="15"/>
                  </a:lnTo>
                  <a:lnTo>
                    <a:pt x="0" y="16"/>
                  </a:lnTo>
                  <a:lnTo>
                    <a:pt x="0" y="18"/>
                  </a:lnTo>
                  <a:lnTo>
                    <a:pt x="0" y="20"/>
                  </a:lnTo>
                  <a:lnTo>
                    <a:pt x="0" y="22"/>
                  </a:lnTo>
                  <a:lnTo>
                    <a:pt x="0" y="24"/>
                  </a:lnTo>
                  <a:lnTo>
                    <a:pt x="0" y="25"/>
                  </a:lnTo>
                  <a:lnTo>
                    <a:pt x="0" y="27"/>
                  </a:lnTo>
                  <a:lnTo>
                    <a:pt x="0" y="29"/>
                  </a:lnTo>
                  <a:lnTo>
                    <a:pt x="0" y="30"/>
                  </a:lnTo>
                  <a:lnTo>
                    <a:pt x="0" y="32"/>
                  </a:lnTo>
                  <a:lnTo>
                    <a:pt x="0" y="34"/>
                  </a:lnTo>
                  <a:lnTo>
                    <a:pt x="0" y="35"/>
                  </a:lnTo>
                  <a:lnTo>
                    <a:pt x="0" y="37"/>
                  </a:lnTo>
                  <a:lnTo>
                    <a:pt x="0" y="39"/>
                  </a:lnTo>
                  <a:lnTo>
                    <a:pt x="0" y="41"/>
                  </a:lnTo>
                  <a:lnTo>
                    <a:pt x="0" y="43"/>
                  </a:lnTo>
                  <a:lnTo>
                    <a:pt x="0" y="44"/>
                  </a:lnTo>
                  <a:lnTo>
                    <a:pt x="0" y="46"/>
                  </a:lnTo>
                  <a:lnTo>
                    <a:pt x="0" y="48"/>
                  </a:lnTo>
                  <a:lnTo>
                    <a:pt x="0" y="49"/>
                  </a:lnTo>
                  <a:lnTo>
                    <a:pt x="0" y="51"/>
                  </a:lnTo>
                  <a:lnTo>
                    <a:pt x="0" y="53"/>
                  </a:lnTo>
                  <a:lnTo>
                    <a:pt x="0" y="54"/>
                  </a:lnTo>
                  <a:lnTo>
                    <a:pt x="0" y="56"/>
                  </a:lnTo>
                  <a:lnTo>
                    <a:pt x="0" y="58"/>
                  </a:lnTo>
                  <a:lnTo>
                    <a:pt x="3" y="60"/>
                  </a:lnTo>
                  <a:lnTo>
                    <a:pt x="4" y="60"/>
                  </a:lnTo>
                  <a:lnTo>
                    <a:pt x="5" y="60"/>
                  </a:lnTo>
                  <a:lnTo>
                    <a:pt x="6" y="60"/>
                  </a:lnTo>
                  <a:lnTo>
                    <a:pt x="8" y="60"/>
                  </a:lnTo>
                  <a:lnTo>
                    <a:pt x="9" y="60"/>
                  </a:lnTo>
                  <a:lnTo>
                    <a:pt x="10" y="60"/>
                  </a:lnTo>
                  <a:lnTo>
                    <a:pt x="12" y="60"/>
                  </a:lnTo>
                  <a:lnTo>
                    <a:pt x="14" y="60"/>
                  </a:lnTo>
                  <a:lnTo>
                    <a:pt x="14" y="60"/>
                  </a:lnTo>
                  <a:lnTo>
                    <a:pt x="16" y="60"/>
                  </a:lnTo>
                  <a:lnTo>
                    <a:pt x="18" y="60"/>
                  </a:lnTo>
                  <a:lnTo>
                    <a:pt x="19" y="60"/>
                  </a:lnTo>
                  <a:lnTo>
                    <a:pt x="20" y="60"/>
                  </a:lnTo>
                  <a:lnTo>
                    <a:pt x="22" y="60"/>
                  </a:lnTo>
                  <a:lnTo>
                    <a:pt x="24" y="60"/>
                  </a:lnTo>
                  <a:lnTo>
                    <a:pt x="24" y="60"/>
                  </a:lnTo>
                  <a:lnTo>
                    <a:pt x="26" y="60"/>
                  </a:lnTo>
                  <a:lnTo>
                    <a:pt x="28" y="60"/>
                  </a:lnTo>
                  <a:lnTo>
                    <a:pt x="29" y="60"/>
                  </a:lnTo>
                  <a:lnTo>
                    <a:pt x="30" y="59"/>
                  </a:lnTo>
                  <a:lnTo>
                    <a:pt x="32" y="59"/>
                  </a:lnTo>
                  <a:lnTo>
                    <a:pt x="34" y="59"/>
                  </a:lnTo>
                  <a:lnTo>
                    <a:pt x="34" y="59"/>
                  </a:lnTo>
                  <a:lnTo>
                    <a:pt x="36" y="59"/>
                  </a:lnTo>
                  <a:lnTo>
                    <a:pt x="38" y="59"/>
                  </a:lnTo>
                  <a:lnTo>
                    <a:pt x="38" y="59"/>
                  </a:lnTo>
                  <a:lnTo>
                    <a:pt x="40" y="59"/>
                  </a:lnTo>
                  <a:lnTo>
                    <a:pt x="42" y="59"/>
                  </a:lnTo>
                  <a:lnTo>
                    <a:pt x="43" y="59"/>
                  </a:lnTo>
                  <a:lnTo>
                    <a:pt x="44" y="59"/>
                  </a:lnTo>
                  <a:lnTo>
                    <a:pt x="46" y="58"/>
                  </a:lnTo>
                  <a:lnTo>
                    <a:pt x="48" y="58"/>
                  </a:lnTo>
                  <a:lnTo>
                    <a:pt x="48" y="56"/>
                  </a:lnTo>
                  <a:lnTo>
                    <a:pt x="48" y="54"/>
                  </a:lnTo>
                  <a:lnTo>
                    <a:pt x="48" y="52"/>
                  </a:lnTo>
                  <a:lnTo>
                    <a:pt x="48" y="51"/>
                  </a:lnTo>
                  <a:lnTo>
                    <a:pt x="48" y="49"/>
                  </a:lnTo>
                  <a:lnTo>
                    <a:pt x="48" y="47"/>
                  </a:lnTo>
                  <a:lnTo>
                    <a:pt x="48" y="46"/>
                  </a:lnTo>
                  <a:lnTo>
                    <a:pt x="48" y="44"/>
                  </a:lnTo>
                  <a:lnTo>
                    <a:pt x="48" y="42"/>
                  </a:lnTo>
                  <a:lnTo>
                    <a:pt x="48" y="39"/>
                  </a:lnTo>
                  <a:lnTo>
                    <a:pt x="48" y="39"/>
                  </a:lnTo>
                  <a:lnTo>
                    <a:pt x="48" y="36"/>
                  </a:lnTo>
                  <a:lnTo>
                    <a:pt x="48" y="34"/>
                  </a:lnTo>
                  <a:lnTo>
                    <a:pt x="48" y="33"/>
                  </a:lnTo>
                  <a:lnTo>
                    <a:pt x="48" y="31"/>
                  </a:lnTo>
                  <a:lnTo>
                    <a:pt x="48" y="29"/>
                  </a:lnTo>
                  <a:lnTo>
                    <a:pt x="48" y="27"/>
                  </a:lnTo>
                  <a:lnTo>
                    <a:pt x="48" y="26"/>
                  </a:lnTo>
                  <a:lnTo>
                    <a:pt x="48" y="24"/>
                  </a:lnTo>
                  <a:lnTo>
                    <a:pt x="48" y="22"/>
                  </a:lnTo>
                  <a:lnTo>
                    <a:pt x="48" y="20"/>
                  </a:lnTo>
                  <a:lnTo>
                    <a:pt x="48" y="18"/>
                  </a:lnTo>
                  <a:lnTo>
                    <a:pt x="48" y="16"/>
                  </a:lnTo>
                  <a:lnTo>
                    <a:pt x="48" y="14"/>
                  </a:lnTo>
                  <a:lnTo>
                    <a:pt x="48" y="13"/>
                  </a:lnTo>
                  <a:lnTo>
                    <a:pt x="48" y="11"/>
                  </a:lnTo>
                  <a:lnTo>
                    <a:pt x="48" y="9"/>
                  </a:lnTo>
                  <a:lnTo>
                    <a:pt x="48" y="8"/>
                  </a:lnTo>
                  <a:lnTo>
                    <a:pt x="48" y="6"/>
                  </a:lnTo>
                  <a:lnTo>
                    <a:pt x="48" y="3"/>
                  </a:lnTo>
                  <a:lnTo>
                    <a:pt x="48" y="2"/>
                  </a:lnTo>
                  <a:lnTo>
                    <a:pt x="48" y="0"/>
                  </a:lnTo>
                  <a:lnTo>
                    <a:pt x="47" y="0"/>
                  </a:lnTo>
                  <a:lnTo>
                    <a:pt x="45" y="0"/>
                  </a:lnTo>
                  <a:lnTo>
                    <a:pt x="44" y="0"/>
                  </a:lnTo>
                  <a:lnTo>
                    <a:pt x="43" y="0"/>
                  </a:lnTo>
                  <a:lnTo>
                    <a:pt x="41" y="0"/>
                  </a:lnTo>
                  <a:lnTo>
                    <a:pt x="39" y="0"/>
                  </a:lnTo>
                  <a:lnTo>
                    <a:pt x="38" y="0"/>
                  </a:lnTo>
                  <a:lnTo>
                    <a:pt x="37" y="0"/>
                  </a:lnTo>
                  <a:lnTo>
                    <a:pt x="35" y="0"/>
                  </a:lnTo>
                  <a:lnTo>
                    <a:pt x="34" y="0"/>
                  </a:lnTo>
                  <a:lnTo>
                    <a:pt x="32" y="0"/>
                  </a:lnTo>
                  <a:lnTo>
                    <a:pt x="30" y="0"/>
                  </a:lnTo>
                  <a:lnTo>
                    <a:pt x="29" y="0"/>
                  </a:lnTo>
                  <a:lnTo>
                    <a:pt x="28" y="0"/>
                  </a:lnTo>
                  <a:lnTo>
                    <a:pt x="26" y="0"/>
                  </a:lnTo>
                  <a:lnTo>
                    <a:pt x="24" y="0"/>
                  </a:lnTo>
                  <a:lnTo>
                    <a:pt x="23" y="0"/>
                  </a:lnTo>
                  <a:lnTo>
                    <a:pt x="21" y="0"/>
                  </a:lnTo>
                  <a:lnTo>
                    <a:pt x="19" y="0"/>
                  </a:lnTo>
                  <a:lnTo>
                    <a:pt x="18" y="0"/>
                  </a:lnTo>
                  <a:lnTo>
                    <a:pt x="16" y="1"/>
                  </a:lnTo>
                  <a:lnTo>
                    <a:pt x="15" y="1"/>
                  </a:lnTo>
                  <a:lnTo>
                    <a:pt x="14" y="1"/>
                  </a:lnTo>
                  <a:lnTo>
                    <a:pt x="12" y="1"/>
                  </a:lnTo>
                  <a:lnTo>
                    <a:pt x="10" y="1"/>
                  </a:lnTo>
                  <a:lnTo>
                    <a:pt x="9" y="1"/>
                  </a:lnTo>
                  <a:lnTo>
                    <a:pt x="8" y="2"/>
                  </a:lnTo>
                  <a:lnTo>
                    <a:pt x="6" y="2"/>
                  </a:lnTo>
                  <a:lnTo>
                    <a:pt x="5" y="2"/>
                  </a:lnTo>
                  <a:lnTo>
                    <a:pt x="4" y="2"/>
                  </a:lnTo>
                  <a:lnTo>
                    <a:pt x="3" y="2"/>
                  </a:lnTo>
                  <a:lnTo>
                    <a:pt x="1" y="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1" name="Freeform 1042"/>
            <p:cNvSpPr>
              <a:spLocks/>
            </p:cNvSpPr>
            <p:nvPr/>
          </p:nvSpPr>
          <p:spPr bwMode="auto">
            <a:xfrm>
              <a:off x="2764" y="3119"/>
              <a:ext cx="48" cy="60"/>
            </a:xfrm>
            <a:custGeom>
              <a:avLst/>
              <a:gdLst>
                <a:gd name="T0" fmla="*/ 1 w 48"/>
                <a:gd name="T1" fmla="*/ 7 h 60"/>
                <a:gd name="T2" fmla="*/ 0 w 48"/>
                <a:gd name="T3" fmla="*/ 11 h 60"/>
                <a:gd name="T4" fmla="*/ 0 w 48"/>
                <a:gd name="T5" fmla="*/ 16 h 60"/>
                <a:gd name="T6" fmla="*/ 0 w 48"/>
                <a:gd name="T7" fmla="*/ 22 h 60"/>
                <a:gd name="T8" fmla="*/ 0 w 48"/>
                <a:gd name="T9" fmla="*/ 27 h 60"/>
                <a:gd name="T10" fmla="*/ 0 w 48"/>
                <a:gd name="T11" fmla="*/ 32 h 60"/>
                <a:gd name="T12" fmla="*/ 0 w 48"/>
                <a:gd name="T13" fmla="*/ 37 h 60"/>
                <a:gd name="T14" fmla="*/ 0 w 48"/>
                <a:gd name="T15" fmla="*/ 43 h 60"/>
                <a:gd name="T16" fmla="*/ 0 w 48"/>
                <a:gd name="T17" fmla="*/ 48 h 60"/>
                <a:gd name="T18" fmla="*/ 0 w 48"/>
                <a:gd name="T19" fmla="*/ 53 h 60"/>
                <a:gd name="T20" fmla="*/ 0 w 48"/>
                <a:gd name="T21" fmla="*/ 58 h 60"/>
                <a:gd name="T22" fmla="*/ 5 w 48"/>
                <a:gd name="T23" fmla="*/ 60 h 60"/>
                <a:gd name="T24" fmla="*/ 9 w 48"/>
                <a:gd name="T25" fmla="*/ 60 h 60"/>
                <a:gd name="T26" fmla="*/ 14 w 48"/>
                <a:gd name="T27" fmla="*/ 60 h 60"/>
                <a:gd name="T28" fmla="*/ 18 w 48"/>
                <a:gd name="T29" fmla="*/ 60 h 60"/>
                <a:gd name="T30" fmla="*/ 22 w 48"/>
                <a:gd name="T31" fmla="*/ 60 h 60"/>
                <a:gd name="T32" fmla="*/ 26 w 48"/>
                <a:gd name="T33" fmla="*/ 60 h 60"/>
                <a:gd name="T34" fmla="*/ 30 w 48"/>
                <a:gd name="T35" fmla="*/ 59 h 60"/>
                <a:gd name="T36" fmla="*/ 34 w 48"/>
                <a:gd name="T37" fmla="*/ 59 h 60"/>
                <a:gd name="T38" fmla="*/ 38 w 48"/>
                <a:gd name="T39" fmla="*/ 59 h 60"/>
                <a:gd name="T40" fmla="*/ 43 w 48"/>
                <a:gd name="T41" fmla="*/ 59 h 60"/>
                <a:gd name="T42" fmla="*/ 48 w 48"/>
                <a:gd name="T43" fmla="*/ 58 h 60"/>
                <a:gd name="T44" fmla="*/ 48 w 48"/>
                <a:gd name="T45" fmla="*/ 52 h 60"/>
                <a:gd name="T46" fmla="*/ 48 w 48"/>
                <a:gd name="T47" fmla="*/ 47 h 60"/>
                <a:gd name="T48" fmla="*/ 48 w 48"/>
                <a:gd name="T49" fmla="*/ 42 h 60"/>
                <a:gd name="T50" fmla="*/ 48 w 48"/>
                <a:gd name="T51" fmla="*/ 36 h 60"/>
                <a:gd name="T52" fmla="*/ 48 w 48"/>
                <a:gd name="T53" fmla="*/ 31 h 60"/>
                <a:gd name="T54" fmla="*/ 48 w 48"/>
                <a:gd name="T55" fmla="*/ 26 h 60"/>
                <a:gd name="T56" fmla="*/ 48 w 48"/>
                <a:gd name="T57" fmla="*/ 19 h 60"/>
                <a:gd name="T58" fmla="*/ 48 w 48"/>
                <a:gd name="T59" fmla="*/ 14 h 60"/>
                <a:gd name="T60" fmla="*/ 48 w 48"/>
                <a:gd name="T61" fmla="*/ 9 h 60"/>
                <a:gd name="T62" fmla="*/ 48 w 48"/>
                <a:gd name="T63" fmla="*/ 3 h 60"/>
                <a:gd name="T64" fmla="*/ 47 w 48"/>
                <a:gd name="T65" fmla="*/ 0 h 60"/>
                <a:gd name="T66" fmla="*/ 43 w 48"/>
                <a:gd name="T67" fmla="*/ 0 h 60"/>
                <a:gd name="T68" fmla="*/ 38 w 48"/>
                <a:gd name="T69" fmla="*/ 0 h 60"/>
                <a:gd name="T70" fmla="*/ 34 w 48"/>
                <a:gd name="T71" fmla="*/ 0 h 60"/>
                <a:gd name="T72" fmla="*/ 29 w 48"/>
                <a:gd name="T73" fmla="*/ 0 h 60"/>
                <a:gd name="T74" fmla="*/ 24 w 48"/>
                <a:gd name="T75" fmla="*/ 0 h 60"/>
                <a:gd name="T76" fmla="*/ 19 w 48"/>
                <a:gd name="T77" fmla="*/ 0 h 60"/>
                <a:gd name="T78" fmla="*/ 15 w 48"/>
                <a:gd name="T79" fmla="*/ 1 h 60"/>
                <a:gd name="T80" fmla="*/ 10 w 48"/>
                <a:gd name="T81" fmla="*/ 1 h 60"/>
                <a:gd name="T82" fmla="*/ 6 w 48"/>
                <a:gd name="T83" fmla="*/ 2 h 60"/>
                <a:gd name="T84" fmla="*/ 3 w 48"/>
                <a:gd name="T8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60">
                  <a:moveTo>
                    <a:pt x="1" y="3"/>
                  </a:moveTo>
                  <a:lnTo>
                    <a:pt x="1" y="4"/>
                  </a:lnTo>
                  <a:lnTo>
                    <a:pt x="1" y="7"/>
                  </a:lnTo>
                  <a:lnTo>
                    <a:pt x="1" y="8"/>
                  </a:lnTo>
                  <a:lnTo>
                    <a:pt x="0" y="10"/>
                  </a:lnTo>
                  <a:lnTo>
                    <a:pt x="0" y="11"/>
                  </a:lnTo>
                  <a:lnTo>
                    <a:pt x="0" y="13"/>
                  </a:lnTo>
                  <a:lnTo>
                    <a:pt x="0" y="15"/>
                  </a:lnTo>
                  <a:lnTo>
                    <a:pt x="0" y="16"/>
                  </a:lnTo>
                  <a:lnTo>
                    <a:pt x="0" y="18"/>
                  </a:lnTo>
                  <a:lnTo>
                    <a:pt x="0" y="20"/>
                  </a:lnTo>
                  <a:lnTo>
                    <a:pt x="0" y="22"/>
                  </a:lnTo>
                  <a:lnTo>
                    <a:pt x="0" y="24"/>
                  </a:lnTo>
                  <a:lnTo>
                    <a:pt x="0" y="25"/>
                  </a:lnTo>
                  <a:lnTo>
                    <a:pt x="0" y="27"/>
                  </a:lnTo>
                  <a:lnTo>
                    <a:pt x="0" y="29"/>
                  </a:lnTo>
                  <a:lnTo>
                    <a:pt x="0" y="30"/>
                  </a:lnTo>
                  <a:lnTo>
                    <a:pt x="0" y="32"/>
                  </a:lnTo>
                  <a:lnTo>
                    <a:pt x="0" y="34"/>
                  </a:lnTo>
                  <a:lnTo>
                    <a:pt x="0" y="35"/>
                  </a:lnTo>
                  <a:lnTo>
                    <a:pt x="0" y="37"/>
                  </a:lnTo>
                  <a:lnTo>
                    <a:pt x="0" y="39"/>
                  </a:lnTo>
                  <a:lnTo>
                    <a:pt x="0" y="41"/>
                  </a:lnTo>
                  <a:lnTo>
                    <a:pt x="0" y="43"/>
                  </a:lnTo>
                  <a:lnTo>
                    <a:pt x="0" y="44"/>
                  </a:lnTo>
                  <a:lnTo>
                    <a:pt x="0" y="46"/>
                  </a:lnTo>
                  <a:lnTo>
                    <a:pt x="0" y="48"/>
                  </a:lnTo>
                  <a:lnTo>
                    <a:pt x="0" y="49"/>
                  </a:lnTo>
                  <a:lnTo>
                    <a:pt x="0" y="51"/>
                  </a:lnTo>
                  <a:lnTo>
                    <a:pt x="0" y="53"/>
                  </a:lnTo>
                  <a:lnTo>
                    <a:pt x="0" y="54"/>
                  </a:lnTo>
                  <a:lnTo>
                    <a:pt x="0" y="56"/>
                  </a:lnTo>
                  <a:lnTo>
                    <a:pt x="0" y="58"/>
                  </a:lnTo>
                  <a:lnTo>
                    <a:pt x="3" y="60"/>
                  </a:lnTo>
                  <a:lnTo>
                    <a:pt x="4" y="60"/>
                  </a:lnTo>
                  <a:lnTo>
                    <a:pt x="5" y="60"/>
                  </a:lnTo>
                  <a:lnTo>
                    <a:pt x="6" y="60"/>
                  </a:lnTo>
                  <a:lnTo>
                    <a:pt x="8" y="60"/>
                  </a:lnTo>
                  <a:lnTo>
                    <a:pt x="9" y="60"/>
                  </a:lnTo>
                  <a:lnTo>
                    <a:pt x="10" y="60"/>
                  </a:lnTo>
                  <a:lnTo>
                    <a:pt x="12" y="60"/>
                  </a:lnTo>
                  <a:lnTo>
                    <a:pt x="14" y="60"/>
                  </a:lnTo>
                  <a:lnTo>
                    <a:pt x="14" y="60"/>
                  </a:lnTo>
                  <a:lnTo>
                    <a:pt x="16" y="60"/>
                  </a:lnTo>
                  <a:lnTo>
                    <a:pt x="18" y="60"/>
                  </a:lnTo>
                  <a:lnTo>
                    <a:pt x="19" y="60"/>
                  </a:lnTo>
                  <a:lnTo>
                    <a:pt x="20" y="60"/>
                  </a:lnTo>
                  <a:lnTo>
                    <a:pt x="22" y="60"/>
                  </a:lnTo>
                  <a:lnTo>
                    <a:pt x="24" y="60"/>
                  </a:lnTo>
                  <a:lnTo>
                    <a:pt x="24" y="60"/>
                  </a:lnTo>
                  <a:lnTo>
                    <a:pt x="26" y="60"/>
                  </a:lnTo>
                  <a:lnTo>
                    <a:pt x="28" y="60"/>
                  </a:lnTo>
                  <a:lnTo>
                    <a:pt x="29" y="60"/>
                  </a:lnTo>
                  <a:lnTo>
                    <a:pt x="30" y="59"/>
                  </a:lnTo>
                  <a:lnTo>
                    <a:pt x="32" y="59"/>
                  </a:lnTo>
                  <a:lnTo>
                    <a:pt x="34" y="59"/>
                  </a:lnTo>
                  <a:lnTo>
                    <a:pt x="34" y="59"/>
                  </a:lnTo>
                  <a:lnTo>
                    <a:pt x="36" y="59"/>
                  </a:lnTo>
                  <a:lnTo>
                    <a:pt x="38" y="59"/>
                  </a:lnTo>
                  <a:lnTo>
                    <a:pt x="38" y="59"/>
                  </a:lnTo>
                  <a:lnTo>
                    <a:pt x="40" y="59"/>
                  </a:lnTo>
                  <a:lnTo>
                    <a:pt x="42" y="59"/>
                  </a:lnTo>
                  <a:lnTo>
                    <a:pt x="43" y="59"/>
                  </a:lnTo>
                  <a:lnTo>
                    <a:pt x="44" y="59"/>
                  </a:lnTo>
                  <a:lnTo>
                    <a:pt x="46" y="58"/>
                  </a:lnTo>
                  <a:lnTo>
                    <a:pt x="48" y="58"/>
                  </a:lnTo>
                  <a:lnTo>
                    <a:pt x="48" y="56"/>
                  </a:lnTo>
                  <a:lnTo>
                    <a:pt x="48" y="54"/>
                  </a:lnTo>
                  <a:lnTo>
                    <a:pt x="48" y="52"/>
                  </a:lnTo>
                  <a:lnTo>
                    <a:pt x="48" y="51"/>
                  </a:lnTo>
                  <a:lnTo>
                    <a:pt x="48" y="49"/>
                  </a:lnTo>
                  <a:lnTo>
                    <a:pt x="48" y="47"/>
                  </a:lnTo>
                  <a:lnTo>
                    <a:pt x="48" y="46"/>
                  </a:lnTo>
                  <a:lnTo>
                    <a:pt x="48" y="44"/>
                  </a:lnTo>
                  <a:lnTo>
                    <a:pt x="48" y="42"/>
                  </a:lnTo>
                  <a:lnTo>
                    <a:pt x="48" y="39"/>
                  </a:lnTo>
                  <a:lnTo>
                    <a:pt x="48" y="39"/>
                  </a:lnTo>
                  <a:lnTo>
                    <a:pt x="48" y="36"/>
                  </a:lnTo>
                  <a:lnTo>
                    <a:pt x="48" y="34"/>
                  </a:lnTo>
                  <a:lnTo>
                    <a:pt x="48" y="33"/>
                  </a:lnTo>
                  <a:lnTo>
                    <a:pt x="48" y="31"/>
                  </a:lnTo>
                  <a:lnTo>
                    <a:pt x="48" y="29"/>
                  </a:lnTo>
                  <a:lnTo>
                    <a:pt x="48" y="27"/>
                  </a:lnTo>
                  <a:lnTo>
                    <a:pt x="48" y="26"/>
                  </a:lnTo>
                  <a:lnTo>
                    <a:pt x="48" y="24"/>
                  </a:lnTo>
                  <a:lnTo>
                    <a:pt x="48" y="22"/>
                  </a:lnTo>
                  <a:lnTo>
                    <a:pt x="48" y="19"/>
                  </a:lnTo>
                  <a:lnTo>
                    <a:pt x="48" y="18"/>
                  </a:lnTo>
                  <a:lnTo>
                    <a:pt x="48" y="16"/>
                  </a:lnTo>
                  <a:lnTo>
                    <a:pt x="48" y="14"/>
                  </a:lnTo>
                  <a:lnTo>
                    <a:pt x="48" y="13"/>
                  </a:lnTo>
                  <a:lnTo>
                    <a:pt x="48" y="11"/>
                  </a:lnTo>
                  <a:lnTo>
                    <a:pt x="48" y="9"/>
                  </a:lnTo>
                  <a:lnTo>
                    <a:pt x="48" y="8"/>
                  </a:lnTo>
                  <a:lnTo>
                    <a:pt x="48" y="6"/>
                  </a:lnTo>
                  <a:lnTo>
                    <a:pt x="48" y="3"/>
                  </a:lnTo>
                  <a:lnTo>
                    <a:pt x="48" y="2"/>
                  </a:lnTo>
                  <a:lnTo>
                    <a:pt x="48" y="0"/>
                  </a:lnTo>
                  <a:lnTo>
                    <a:pt x="47" y="0"/>
                  </a:lnTo>
                  <a:lnTo>
                    <a:pt x="45" y="0"/>
                  </a:lnTo>
                  <a:lnTo>
                    <a:pt x="44" y="0"/>
                  </a:lnTo>
                  <a:lnTo>
                    <a:pt x="43" y="0"/>
                  </a:lnTo>
                  <a:lnTo>
                    <a:pt x="41" y="0"/>
                  </a:lnTo>
                  <a:lnTo>
                    <a:pt x="39" y="0"/>
                  </a:lnTo>
                  <a:lnTo>
                    <a:pt x="38" y="0"/>
                  </a:lnTo>
                  <a:lnTo>
                    <a:pt x="37" y="0"/>
                  </a:lnTo>
                  <a:lnTo>
                    <a:pt x="35" y="0"/>
                  </a:lnTo>
                  <a:lnTo>
                    <a:pt x="34" y="0"/>
                  </a:lnTo>
                  <a:lnTo>
                    <a:pt x="32" y="0"/>
                  </a:lnTo>
                  <a:lnTo>
                    <a:pt x="30" y="0"/>
                  </a:lnTo>
                  <a:lnTo>
                    <a:pt x="29" y="0"/>
                  </a:lnTo>
                  <a:lnTo>
                    <a:pt x="28" y="0"/>
                  </a:lnTo>
                  <a:lnTo>
                    <a:pt x="26" y="0"/>
                  </a:lnTo>
                  <a:lnTo>
                    <a:pt x="24" y="0"/>
                  </a:lnTo>
                  <a:lnTo>
                    <a:pt x="23" y="0"/>
                  </a:lnTo>
                  <a:lnTo>
                    <a:pt x="21" y="0"/>
                  </a:lnTo>
                  <a:lnTo>
                    <a:pt x="19" y="0"/>
                  </a:lnTo>
                  <a:lnTo>
                    <a:pt x="18" y="0"/>
                  </a:lnTo>
                  <a:lnTo>
                    <a:pt x="16" y="1"/>
                  </a:lnTo>
                  <a:lnTo>
                    <a:pt x="15" y="1"/>
                  </a:lnTo>
                  <a:lnTo>
                    <a:pt x="14" y="1"/>
                  </a:lnTo>
                  <a:lnTo>
                    <a:pt x="12" y="1"/>
                  </a:lnTo>
                  <a:lnTo>
                    <a:pt x="10" y="1"/>
                  </a:lnTo>
                  <a:lnTo>
                    <a:pt x="9" y="1"/>
                  </a:lnTo>
                  <a:lnTo>
                    <a:pt x="8" y="2"/>
                  </a:lnTo>
                  <a:lnTo>
                    <a:pt x="6" y="2"/>
                  </a:lnTo>
                  <a:lnTo>
                    <a:pt x="5" y="2"/>
                  </a:lnTo>
                  <a:lnTo>
                    <a:pt x="4" y="2"/>
                  </a:lnTo>
                  <a:lnTo>
                    <a:pt x="3" y="2"/>
                  </a:lnTo>
                  <a:lnTo>
                    <a:pt x="1" y="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2" name="Freeform 1043"/>
            <p:cNvSpPr>
              <a:spLocks/>
            </p:cNvSpPr>
            <p:nvPr/>
          </p:nvSpPr>
          <p:spPr bwMode="auto">
            <a:xfrm>
              <a:off x="2680" y="3123"/>
              <a:ext cx="46" cy="61"/>
            </a:xfrm>
            <a:custGeom>
              <a:avLst/>
              <a:gdLst>
                <a:gd name="T0" fmla="*/ 1 w 46"/>
                <a:gd name="T1" fmla="*/ 6 h 61"/>
                <a:gd name="T2" fmla="*/ 1 w 46"/>
                <a:gd name="T3" fmla="*/ 9 h 61"/>
                <a:gd name="T4" fmla="*/ 1 w 46"/>
                <a:gd name="T5" fmla="*/ 13 h 61"/>
                <a:gd name="T6" fmla="*/ 1 w 46"/>
                <a:gd name="T7" fmla="*/ 16 h 61"/>
                <a:gd name="T8" fmla="*/ 0 w 46"/>
                <a:gd name="T9" fmla="*/ 20 h 61"/>
                <a:gd name="T10" fmla="*/ 0 w 46"/>
                <a:gd name="T11" fmla="*/ 24 h 61"/>
                <a:gd name="T12" fmla="*/ 0 w 46"/>
                <a:gd name="T13" fmla="*/ 27 h 61"/>
                <a:gd name="T14" fmla="*/ 0 w 46"/>
                <a:gd name="T15" fmla="*/ 31 h 61"/>
                <a:gd name="T16" fmla="*/ 0 w 46"/>
                <a:gd name="T17" fmla="*/ 35 h 61"/>
                <a:gd name="T18" fmla="*/ 0 w 46"/>
                <a:gd name="T19" fmla="*/ 38 h 61"/>
                <a:gd name="T20" fmla="*/ 0 w 46"/>
                <a:gd name="T21" fmla="*/ 42 h 61"/>
                <a:gd name="T22" fmla="*/ 0 w 46"/>
                <a:gd name="T23" fmla="*/ 45 h 61"/>
                <a:gd name="T24" fmla="*/ 0 w 46"/>
                <a:gd name="T25" fmla="*/ 49 h 61"/>
                <a:gd name="T26" fmla="*/ 0 w 46"/>
                <a:gd name="T27" fmla="*/ 52 h 61"/>
                <a:gd name="T28" fmla="*/ 1 w 46"/>
                <a:gd name="T29" fmla="*/ 56 h 61"/>
                <a:gd name="T30" fmla="*/ 1 w 46"/>
                <a:gd name="T31" fmla="*/ 60 h 61"/>
                <a:gd name="T32" fmla="*/ 46 w 46"/>
                <a:gd name="T33" fmla="*/ 59 h 61"/>
                <a:gd name="T34" fmla="*/ 46 w 46"/>
                <a:gd name="T35" fmla="*/ 55 h 61"/>
                <a:gd name="T36" fmla="*/ 46 w 46"/>
                <a:gd name="T37" fmla="*/ 51 h 61"/>
                <a:gd name="T38" fmla="*/ 46 w 46"/>
                <a:gd name="T39" fmla="*/ 47 h 61"/>
                <a:gd name="T40" fmla="*/ 46 w 46"/>
                <a:gd name="T41" fmla="*/ 44 h 61"/>
                <a:gd name="T42" fmla="*/ 46 w 46"/>
                <a:gd name="T43" fmla="*/ 40 h 61"/>
                <a:gd name="T44" fmla="*/ 46 w 46"/>
                <a:gd name="T45" fmla="*/ 37 h 61"/>
                <a:gd name="T46" fmla="*/ 46 w 46"/>
                <a:gd name="T47" fmla="*/ 32 h 61"/>
                <a:gd name="T48" fmla="*/ 46 w 46"/>
                <a:gd name="T49" fmla="*/ 29 h 61"/>
                <a:gd name="T50" fmla="*/ 46 w 46"/>
                <a:gd name="T51" fmla="*/ 25 h 61"/>
                <a:gd name="T52" fmla="*/ 46 w 46"/>
                <a:gd name="T53" fmla="*/ 22 h 61"/>
                <a:gd name="T54" fmla="*/ 46 w 46"/>
                <a:gd name="T55" fmla="*/ 19 h 61"/>
                <a:gd name="T56" fmla="*/ 46 w 46"/>
                <a:gd name="T57" fmla="*/ 14 h 61"/>
                <a:gd name="T58" fmla="*/ 46 w 46"/>
                <a:gd name="T59" fmla="*/ 11 h 61"/>
                <a:gd name="T60" fmla="*/ 46 w 46"/>
                <a:gd name="T61" fmla="*/ 8 h 61"/>
                <a:gd name="T62" fmla="*/ 46 w 46"/>
                <a:gd name="T63" fmla="*/ 5 h 61"/>
                <a:gd name="T64" fmla="*/ 46 w 46"/>
                <a:gd name="T65" fmla="*/ 2 h 61"/>
                <a:gd name="T66" fmla="*/ 43 w 46"/>
                <a:gd name="T67" fmla="*/ 2 h 61"/>
                <a:gd name="T68" fmla="*/ 41 w 46"/>
                <a:gd name="T69" fmla="*/ 0 h 61"/>
                <a:gd name="T70" fmla="*/ 38 w 46"/>
                <a:gd name="T71" fmla="*/ 0 h 61"/>
                <a:gd name="T72" fmla="*/ 35 w 46"/>
                <a:gd name="T73" fmla="*/ 2 h 61"/>
                <a:gd name="T74" fmla="*/ 32 w 46"/>
                <a:gd name="T75" fmla="*/ 2 h 61"/>
                <a:gd name="T76" fmla="*/ 29 w 46"/>
                <a:gd name="T77" fmla="*/ 2 h 61"/>
                <a:gd name="T78" fmla="*/ 27 w 46"/>
                <a:gd name="T79" fmla="*/ 2 h 61"/>
                <a:gd name="T80" fmla="*/ 24 w 46"/>
                <a:gd name="T81" fmla="*/ 3 h 61"/>
                <a:gd name="T82" fmla="*/ 21 w 46"/>
                <a:gd name="T83" fmla="*/ 3 h 61"/>
                <a:gd name="T84" fmla="*/ 18 w 46"/>
                <a:gd name="T85" fmla="*/ 4 h 61"/>
                <a:gd name="T86" fmla="*/ 16 w 46"/>
                <a:gd name="T87" fmla="*/ 4 h 61"/>
                <a:gd name="T88" fmla="*/ 13 w 46"/>
                <a:gd name="T89" fmla="*/ 4 h 61"/>
                <a:gd name="T90" fmla="*/ 10 w 46"/>
                <a:gd name="T91" fmla="*/ 4 h 61"/>
                <a:gd name="T92" fmla="*/ 7 w 46"/>
                <a:gd name="T93" fmla="*/ 5 h 61"/>
                <a:gd name="T94" fmla="*/ 4 w 46"/>
                <a:gd name="T95" fmla="*/ 5 h 61"/>
                <a:gd name="T96" fmla="*/ 1 w 46"/>
                <a:gd name="T97"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61">
                  <a:moveTo>
                    <a:pt x="1" y="5"/>
                  </a:moveTo>
                  <a:lnTo>
                    <a:pt x="1" y="6"/>
                  </a:lnTo>
                  <a:lnTo>
                    <a:pt x="1" y="8"/>
                  </a:lnTo>
                  <a:lnTo>
                    <a:pt x="1" y="9"/>
                  </a:lnTo>
                  <a:lnTo>
                    <a:pt x="1" y="11"/>
                  </a:lnTo>
                  <a:lnTo>
                    <a:pt x="1" y="13"/>
                  </a:lnTo>
                  <a:lnTo>
                    <a:pt x="1" y="14"/>
                  </a:lnTo>
                  <a:lnTo>
                    <a:pt x="1" y="16"/>
                  </a:lnTo>
                  <a:lnTo>
                    <a:pt x="0" y="18"/>
                  </a:lnTo>
                  <a:lnTo>
                    <a:pt x="0" y="20"/>
                  </a:lnTo>
                  <a:lnTo>
                    <a:pt x="0" y="22"/>
                  </a:lnTo>
                  <a:lnTo>
                    <a:pt x="0" y="24"/>
                  </a:lnTo>
                  <a:lnTo>
                    <a:pt x="0" y="25"/>
                  </a:lnTo>
                  <a:lnTo>
                    <a:pt x="0" y="27"/>
                  </a:lnTo>
                  <a:lnTo>
                    <a:pt x="0" y="29"/>
                  </a:lnTo>
                  <a:lnTo>
                    <a:pt x="0" y="31"/>
                  </a:lnTo>
                  <a:lnTo>
                    <a:pt x="0" y="32"/>
                  </a:lnTo>
                  <a:lnTo>
                    <a:pt x="0" y="35"/>
                  </a:lnTo>
                  <a:lnTo>
                    <a:pt x="0" y="37"/>
                  </a:lnTo>
                  <a:lnTo>
                    <a:pt x="0" y="38"/>
                  </a:lnTo>
                  <a:lnTo>
                    <a:pt x="0" y="40"/>
                  </a:lnTo>
                  <a:lnTo>
                    <a:pt x="0" y="42"/>
                  </a:lnTo>
                  <a:lnTo>
                    <a:pt x="0" y="44"/>
                  </a:lnTo>
                  <a:lnTo>
                    <a:pt x="0" y="45"/>
                  </a:lnTo>
                  <a:lnTo>
                    <a:pt x="0" y="47"/>
                  </a:lnTo>
                  <a:lnTo>
                    <a:pt x="0" y="49"/>
                  </a:lnTo>
                  <a:lnTo>
                    <a:pt x="0" y="51"/>
                  </a:lnTo>
                  <a:lnTo>
                    <a:pt x="0" y="52"/>
                  </a:lnTo>
                  <a:lnTo>
                    <a:pt x="1" y="55"/>
                  </a:lnTo>
                  <a:lnTo>
                    <a:pt x="1" y="56"/>
                  </a:lnTo>
                  <a:lnTo>
                    <a:pt x="1" y="58"/>
                  </a:lnTo>
                  <a:lnTo>
                    <a:pt x="1" y="60"/>
                  </a:lnTo>
                  <a:lnTo>
                    <a:pt x="2" y="61"/>
                  </a:lnTo>
                  <a:lnTo>
                    <a:pt x="46" y="59"/>
                  </a:lnTo>
                  <a:lnTo>
                    <a:pt x="46" y="57"/>
                  </a:lnTo>
                  <a:lnTo>
                    <a:pt x="46" y="55"/>
                  </a:lnTo>
                  <a:lnTo>
                    <a:pt x="46" y="52"/>
                  </a:lnTo>
                  <a:lnTo>
                    <a:pt x="46" y="51"/>
                  </a:lnTo>
                  <a:lnTo>
                    <a:pt x="46" y="49"/>
                  </a:lnTo>
                  <a:lnTo>
                    <a:pt x="46" y="47"/>
                  </a:lnTo>
                  <a:lnTo>
                    <a:pt x="46" y="45"/>
                  </a:lnTo>
                  <a:lnTo>
                    <a:pt x="46" y="44"/>
                  </a:lnTo>
                  <a:lnTo>
                    <a:pt x="46" y="42"/>
                  </a:lnTo>
                  <a:lnTo>
                    <a:pt x="46" y="40"/>
                  </a:lnTo>
                  <a:lnTo>
                    <a:pt x="46" y="39"/>
                  </a:lnTo>
                  <a:lnTo>
                    <a:pt x="46" y="37"/>
                  </a:lnTo>
                  <a:lnTo>
                    <a:pt x="46" y="35"/>
                  </a:lnTo>
                  <a:lnTo>
                    <a:pt x="46" y="32"/>
                  </a:lnTo>
                  <a:lnTo>
                    <a:pt x="46" y="31"/>
                  </a:lnTo>
                  <a:lnTo>
                    <a:pt x="46" y="29"/>
                  </a:lnTo>
                  <a:lnTo>
                    <a:pt x="46" y="27"/>
                  </a:lnTo>
                  <a:lnTo>
                    <a:pt x="46" y="25"/>
                  </a:lnTo>
                  <a:lnTo>
                    <a:pt x="46" y="24"/>
                  </a:lnTo>
                  <a:lnTo>
                    <a:pt x="46" y="22"/>
                  </a:lnTo>
                  <a:lnTo>
                    <a:pt x="46" y="20"/>
                  </a:lnTo>
                  <a:lnTo>
                    <a:pt x="46" y="19"/>
                  </a:lnTo>
                  <a:lnTo>
                    <a:pt x="46" y="16"/>
                  </a:lnTo>
                  <a:lnTo>
                    <a:pt x="46" y="14"/>
                  </a:lnTo>
                  <a:lnTo>
                    <a:pt x="46" y="13"/>
                  </a:lnTo>
                  <a:lnTo>
                    <a:pt x="46" y="11"/>
                  </a:lnTo>
                  <a:lnTo>
                    <a:pt x="46" y="10"/>
                  </a:lnTo>
                  <a:lnTo>
                    <a:pt x="46" y="8"/>
                  </a:lnTo>
                  <a:lnTo>
                    <a:pt x="46" y="7"/>
                  </a:lnTo>
                  <a:lnTo>
                    <a:pt x="46" y="5"/>
                  </a:lnTo>
                  <a:lnTo>
                    <a:pt x="46" y="3"/>
                  </a:lnTo>
                  <a:lnTo>
                    <a:pt x="46" y="2"/>
                  </a:lnTo>
                  <a:lnTo>
                    <a:pt x="45" y="2"/>
                  </a:lnTo>
                  <a:lnTo>
                    <a:pt x="43" y="2"/>
                  </a:lnTo>
                  <a:lnTo>
                    <a:pt x="42" y="2"/>
                  </a:lnTo>
                  <a:lnTo>
                    <a:pt x="41" y="0"/>
                  </a:lnTo>
                  <a:lnTo>
                    <a:pt x="39" y="0"/>
                  </a:lnTo>
                  <a:lnTo>
                    <a:pt x="38" y="0"/>
                  </a:lnTo>
                  <a:lnTo>
                    <a:pt x="36" y="2"/>
                  </a:lnTo>
                  <a:lnTo>
                    <a:pt x="35" y="2"/>
                  </a:lnTo>
                  <a:lnTo>
                    <a:pt x="34" y="2"/>
                  </a:lnTo>
                  <a:lnTo>
                    <a:pt x="32" y="2"/>
                  </a:lnTo>
                  <a:lnTo>
                    <a:pt x="31" y="2"/>
                  </a:lnTo>
                  <a:lnTo>
                    <a:pt x="29" y="2"/>
                  </a:lnTo>
                  <a:lnTo>
                    <a:pt x="28" y="2"/>
                  </a:lnTo>
                  <a:lnTo>
                    <a:pt x="27" y="2"/>
                  </a:lnTo>
                  <a:lnTo>
                    <a:pt x="25" y="3"/>
                  </a:lnTo>
                  <a:lnTo>
                    <a:pt x="24" y="3"/>
                  </a:lnTo>
                  <a:lnTo>
                    <a:pt x="22" y="3"/>
                  </a:lnTo>
                  <a:lnTo>
                    <a:pt x="21" y="3"/>
                  </a:lnTo>
                  <a:lnTo>
                    <a:pt x="20" y="3"/>
                  </a:lnTo>
                  <a:lnTo>
                    <a:pt x="18" y="4"/>
                  </a:lnTo>
                  <a:lnTo>
                    <a:pt x="17" y="4"/>
                  </a:lnTo>
                  <a:lnTo>
                    <a:pt x="16" y="4"/>
                  </a:lnTo>
                  <a:lnTo>
                    <a:pt x="14" y="4"/>
                  </a:lnTo>
                  <a:lnTo>
                    <a:pt x="13" y="4"/>
                  </a:lnTo>
                  <a:lnTo>
                    <a:pt x="11" y="4"/>
                  </a:lnTo>
                  <a:lnTo>
                    <a:pt x="10" y="4"/>
                  </a:lnTo>
                  <a:lnTo>
                    <a:pt x="9" y="5"/>
                  </a:lnTo>
                  <a:lnTo>
                    <a:pt x="7" y="5"/>
                  </a:lnTo>
                  <a:lnTo>
                    <a:pt x="6" y="5"/>
                  </a:lnTo>
                  <a:lnTo>
                    <a:pt x="4" y="5"/>
                  </a:lnTo>
                  <a:lnTo>
                    <a:pt x="3" y="5"/>
                  </a:lnTo>
                  <a:lnTo>
                    <a:pt x="1" y="5"/>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3" name="Freeform 1044"/>
            <p:cNvSpPr>
              <a:spLocks/>
            </p:cNvSpPr>
            <p:nvPr/>
          </p:nvSpPr>
          <p:spPr bwMode="auto">
            <a:xfrm>
              <a:off x="2680" y="3123"/>
              <a:ext cx="46" cy="61"/>
            </a:xfrm>
            <a:custGeom>
              <a:avLst/>
              <a:gdLst>
                <a:gd name="T0" fmla="*/ 1 w 46"/>
                <a:gd name="T1" fmla="*/ 6 h 61"/>
                <a:gd name="T2" fmla="*/ 1 w 46"/>
                <a:gd name="T3" fmla="*/ 9 h 61"/>
                <a:gd name="T4" fmla="*/ 1 w 46"/>
                <a:gd name="T5" fmla="*/ 13 h 61"/>
                <a:gd name="T6" fmla="*/ 1 w 46"/>
                <a:gd name="T7" fmla="*/ 16 h 61"/>
                <a:gd name="T8" fmla="*/ 0 w 46"/>
                <a:gd name="T9" fmla="*/ 20 h 61"/>
                <a:gd name="T10" fmla="*/ 0 w 46"/>
                <a:gd name="T11" fmla="*/ 24 h 61"/>
                <a:gd name="T12" fmla="*/ 0 w 46"/>
                <a:gd name="T13" fmla="*/ 27 h 61"/>
                <a:gd name="T14" fmla="*/ 0 w 46"/>
                <a:gd name="T15" fmla="*/ 31 h 61"/>
                <a:gd name="T16" fmla="*/ 0 w 46"/>
                <a:gd name="T17" fmla="*/ 35 h 61"/>
                <a:gd name="T18" fmla="*/ 0 w 46"/>
                <a:gd name="T19" fmla="*/ 38 h 61"/>
                <a:gd name="T20" fmla="*/ 0 w 46"/>
                <a:gd name="T21" fmla="*/ 42 h 61"/>
                <a:gd name="T22" fmla="*/ 0 w 46"/>
                <a:gd name="T23" fmla="*/ 45 h 61"/>
                <a:gd name="T24" fmla="*/ 0 w 46"/>
                <a:gd name="T25" fmla="*/ 49 h 61"/>
                <a:gd name="T26" fmla="*/ 0 w 46"/>
                <a:gd name="T27" fmla="*/ 52 h 61"/>
                <a:gd name="T28" fmla="*/ 1 w 46"/>
                <a:gd name="T29" fmla="*/ 56 h 61"/>
                <a:gd name="T30" fmla="*/ 1 w 46"/>
                <a:gd name="T31" fmla="*/ 60 h 61"/>
                <a:gd name="T32" fmla="*/ 46 w 46"/>
                <a:gd name="T33" fmla="*/ 59 h 61"/>
                <a:gd name="T34" fmla="*/ 46 w 46"/>
                <a:gd name="T35" fmla="*/ 55 h 61"/>
                <a:gd name="T36" fmla="*/ 46 w 46"/>
                <a:gd name="T37" fmla="*/ 51 h 61"/>
                <a:gd name="T38" fmla="*/ 46 w 46"/>
                <a:gd name="T39" fmla="*/ 47 h 61"/>
                <a:gd name="T40" fmla="*/ 46 w 46"/>
                <a:gd name="T41" fmla="*/ 44 h 61"/>
                <a:gd name="T42" fmla="*/ 46 w 46"/>
                <a:gd name="T43" fmla="*/ 40 h 61"/>
                <a:gd name="T44" fmla="*/ 46 w 46"/>
                <a:gd name="T45" fmla="*/ 37 h 61"/>
                <a:gd name="T46" fmla="*/ 46 w 46"/>
                <a:gd name="T47" fmla="*/ 32 h 61"/>
                <a:gd name="T48" fmla="*/ 46 w 46"/>
                <a:gd name="T49" fmla="*/ 29 h 61"/>
                <a:gd name="T50" fmla="*/ 46 w 46"/>
                <a:gd name="T51" fmla="*/ 25 h 61"/>
                <a:gd name="T52" fmla="*/ 46 w 46"/>
                <a:gd name="T53" fmla="*/ 22 h 61"/>
                <a:gd name="T54" fmla="*/ 46 w 46"/>
                <a:gd name="T55" fmla="*/ 19 h 61"/>
                <a:gd name="T56" fmla="*/ 46 w 46"/>
                <a:gd name="T57" fmla="*/ 14 h 61"/>
                <a:gd name="T58" fmla="*/ 46 w 46"/>
                <a:gd name="T59" fmla="*/ 11 h 61"/>
                <a:gd name="T60" fmla="*/ 46 w 46"/>
                <a:gd name="T61" fmla="*/ 8 h 61"/>
                <a:gd name="T62" fmla="*/ 46 w 46"/>
                <a:gd name="T63" fmla="*/ 5 h 61"/>
                <a:gd name="T64" fmla="*/ 46 w 46"/>
                <a:gd name="T65" fmla="*/ 2 h 61"/>
                <a:gd name="T66" fmla="*/ 43 w 46"/>
                <a:gd name="T67" fmla="*/ 2 h 61"/>
                <a:gd name="T68" fmla="*/ 41 w 46"/>
                <a:gd name="T69" fmla="*/ 0 h 61"/>
                <a:gd name="T70" fmla="*/ 38 w 46"/>
                <a:gd name="T71" fmla="*/ 0 h 61"/>
                <a:gd name="T72" fmla="*/ 35 w 46"/>
                <a:gd name="T73" fmla="*/ 2 h 61"/>
                <a:gd name="T74" fmla="*/ 32 w 46"/>
                <a:gd name="T75" fmla="*/ 2 h 61"/>
                <a:gd name="T76" fmla="*/ 29 w 46"/>
                <a:gd name="T77" fmla="*/ 2 h 61"/>
                <a:gd name="T78" fmla="*/ 27 w 46"/>
                <a:gd name="T79" fmla="*/ 2 h 61"/>
                <a:gd name="T80" fmla="*/ 24 w 46"/>
                <a:gd name="T81" fmla="*/ 3 h 61"/>
                <a:gd name="T82" fmla="*/ 21 w 46"/>
                <a:gd name="T83" fmla="*/ 3 h 61"/>
                <a:gd name="T84" fmla="*/ 18 w 46"/>
                <a:gd name="T85" fmla="*/ 4 h 61"/>
                <a:gd name="T86" fmla="*/ 16 w 46"/>
                <a:gd name="T87" fmla="*/ 4 h 61"/>
                <a:gd name="T88" fmla="*/ 13 w 46"/>
                <a:gd name="T89" fmla="*/ 4 h 61"/>
                <a:gd name="T90" fmla="*/ 10 w 46"/>
                <a:gd name="T91" fmla="*/ 4 h 61"/>
                <a:gd name="T92" fmla="*/ 7 w 46"/>
                <a:gd name="T93" fmla="*/ 5 h 61"/>
                <a:gd name="T94" fmla="*/ 4 w 46"/>
                <a:gd name="T95" fmla="*/ 5 h 61"/>
                <a:gd name="T96" fmla="*/ 1 w 46"/>
                <a:gd name="T97"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61">
                  <a:moveTo>
                    <a:pt x="1" y="5"/>
                  </a:moveTo>
                  <a:lnTo>
                    <a:pt x="1" y="6"/>
                  </a:lnTo>
                  <a:lnTo>
                    <a:pt x="1" y="8"/>
                  </a:lnTo>
                  <a:lnTo>
                    <a:pt x="1" y="9"/>
                  </a:lnTo>
                  <a:lnTo>
                    <a:pt x="1" y="11"/>
                  </a:lnTo>
                  <a:lnTo>
                    <a:pt x="1" y="13"/>
                  </a:lnTo>
                  <a:lnTo>
                    <a:pt x="1" y="14"/>
                  </a:lnTo>
                  <a:lnTo>
                    <a:pt x="1" y="16"/>
                  </a:lnTo>
                  <a:lnTo>
                    <a:pt x="0" y="18"/>
                  </a:lnTo>
                  <a:lnTo>
                    <a:pt x="0" y="20"/>
                  </a:lnTo>
                  <a:lnTo>
                    <a:pt x="0" y="22"/>
                  </a:lnTo>
                  <a:lnTo>
                    <a:pt x="0" y="24"/>
                  </a:lnTo>
                  <a:lnTo>
                    <a:pt x="0" y="25"/>
                  </a:lnTo>
                  <a:lnTo>
                    <a:pt x="0" y="27"/>
                  </a:lnTo>
                  <a:lnTo>
                    <a:pt x="0" y="29"/>
                  </a:lnTo>
                  <a:lnTo>
                    <a:pt x="0" y="31"/>
                  </a:lnTo>
                  <a:lnTo>
                    <a:pt x="0" y="32"/>
                  </a:lnTo>
                  <a:lnTo>
                    <a:pt x="0" y="35"/>
                  </a:lnTo>
                  <a:lnTo>
                    <a:pt x="0" y="37"/>
                  </a:lnTo>
                  <a:lnTo>
                    <a:pt x="0" y="38"/>
                  </a:lnTo>
                  <a:lnTo>
                    <a:pt x="0" y="40"/>
                  </a:lnTo>
                  <a:lnTo>
                    <a:pt x="0" y="42"/>
                  </a:lnTo>
                  <a:lnTo>
                    <a:pt x="0" y="44"/>
                  </a:lnTo>
                  <a:lnTo>
                    <a:pt x="0" y="45"/>
                  </a:lnTo>
                  <a:lnTo>
                    <a:pt x="0" y="47"/>
                  </a:lnTo>
                  <a:lnTo>
                    <a:pt x="0" y="49"/>
                  </a:lnTo>
                  <a:lnTo>
                    <a:pt x="0" y="51"/>
                  </a:lnTo>
                  <a:lnTo>
                    <a:pt x="0" y="52"/>
                  </a:lnTo>
                  <a:lnTo>
                    <a:pt x="1" y="55"/>
                  </a:lnTo>
                  <a:lnTo>
                    <a:pt x="1" y="56"/>
                  </a:lnTo>
                  <a:lnTo>
                    <a:pt x="1" y="58"/>
                  </a:lnTo>
                  <a:lnTo>
                    <a:pt x="1" y="60"/>
                  </a:lnTo>
                  <a:lnTo>
                    <a:pt x="2" y="61"/>
                  </a:lnTo>
                  <a:lnTo>
                    <a:pt x="46" y="59"/>
                  </a:lnTo>
                  <a:lnTo>
                    <a:pt x="46" y="57"/>
                  </a:lnTo>
                  <a:lnTo>
                    <a:pt x="46" y="55"/>
                  </a:lnTo>
                  <a:lnTo>
                    <a:pt x="46" y="52"/>
                  </a:lnTo>
                  <a:lnTo>
                    <a:pt x="46" y="51"/>
                  </a:lnTo>
                  <a:lnTo>
                    <a:pt x="46" y="49"/>
                  </a:lnTo>
                  <a:lnTo>
                    <a:pt x="46" y="47"/>
                  </a:lnTo>
                  <a:lnTo>
                    <a:pt x="46" y="45"/>
                  </a:lnTo>
                  <a:lnTo>
                    <a:pt x="46" y="44"/>
                  </a:lnTo>
                  <a:lnTo>
                    <a:pt x="46" y="42"/>
                  </a:lnTo>
                  <a:lnTo>
                    <a:pt x="46" y="40"/>
                  </a:lnTo>
                  <a:lnTo>
                    <a:pt x="46" y="39"/>
                  </a:lnTo>
                  <a:lnTo>
                    <a:pt x="46" y="37"/>
                  </a:lnTo>
                  <a:lnTo>
                    <a:pt x="46" y="35"/>
                  </a:lnTo>
                  <a:lnTo>
                    <a:pt x="46" y="32"/>
                  </a:lnTo>
                  <a:lnTo>
                    <a:pt x="46" y="31"/>
                  </a:lnTo>
                  <a:lnTo>
                    <a:pt x="46" y="29"/>
                  </a:lnTo>
                  <a:lnTo>
                    <a:pt x="46" y="27"/>
                  </a:lnTo>
                  <a:lnTo>
                    <a:pt x="46" y="25"/>
                  </a:lnTo>
                  <a:lnTo>
                    <a:pt x="46" y="24"/>
                  </a:lnTo>
                  <a:lnTo>
                    <a:pt x="46" y="22"/>
                  </a:lnTo>
                  <a:lnTo>
                    <a:pt x="46" y="20"/>
                  </a:lnTo>
                  <a:lnTo>
                    <a:pt x="46" y="19"/>
                  </a:lnTo>
                  <a:lnTo>
                    <a:pt x="46" y="16"/>
                  </a:lnTo>
                  <a:lnTo>
                    <a:pt x="46" y="14"/>
                  </a:lnTo>
                  <a:lnTo>
                    <a:pt x="46" y="13"/>
                  </a:lnTo>
                  <a:lnTo>
                    <a:pt x="46" y="11"/>
                  </a:lnTo>
                  <a:lnTo>
                    <a:pt x="46" y="10"/>
                  </a:lnTo>
                  <a:lnTo>
                    <a:pt x="46" y="8"/>
                  </a:lnTo>
                  <a:lnTo>
                    <a:pt x="46" y="7"/>
                  </a:lnTo>
                  <a:lnTo>
                    <a:pt x="46" y="5"/>
                  </a:lnTo>
                  <a:lnTo>
                    <a:pt x="46" y="3"/>
                  </a:lnTo>
                  <a:lnTo>
                    <a:pt x="46" y="2"/>
                  </a:lnTo>
                  <a:lnTo>
                    <a:pt x="45" y="2"/>
                  </a:lnTo>
                  <a:lnTo>
                    <a:pt x="43" y="2"/>
                  </a:lnTo>
                  <a:lnTo>
                    <a:pt x="42" y="2"/>
                  </a:lnTo>
                  <a:lnTo>
                    <a:pt x="41" y="0"/>
                  </a:lnTo>
                  <a:lnTo>
                    <a:pt x="39" y="0"/>
                  </a:lnTo>
                  <a:lnTo>
                    <a:pt x="38" y="0"/>
                  </a:lnTo>
                  <a:lnTo>
                    <a:pt x="36" y="2"/>
                  </a:lnTo>
                  <a:lnTo>
                    <a:pt x="35" y="2"/>
                  </a:lnTo>
                  <a:lnTo>
                    <a:pt x="34" y="2"/>
                  </a:lnTo>
                  <a:lnTo>
                    <a:pt x="32" y="2"/>
                  </a:lnTo>
                  <a:lnTo>
                    <a:pt x="31" y="2"/>
                  </a:lnTo>
                  <a:lnTo>
                    <a:pt x="29" y="2"/>
                  </a:lnTo>
                  <a:lnTo>
                    <a:pt x="28" y="2"/>
                  </a:lnTo>
                  <a:lnTo>
                    <a:pt x="27" y="2"/>
                  </a:lnTo>
                  <a:lnTo>
                    <a:pt x="25" y="3"/>
                  </a:lnTo>
                  <a:lnTo>
                    <a:pt x="24" y="3"/>
                  </a:lnTo>
                  <a:lnTo>
                    <a:pt x="22" y="3"/>
                  </a:lnTo>
                  <a:lnTo>
                    <a:pt x="21" y="3"/>
                  </a:lnTo>
                  <a:lnTo>
                    <a:pt x="20" y="3"/>
                  </a:lnTo>
                  <a:lnTo>
                    <a:pt x="18" y="4"/>
                  </a:lnTo>
                  <a:lnTo>
                    <a:pt x="17" y="4"/>
                  </a:lnTo>
                  <a:lnTo>
                    <a:pt x="16" y="4"/>
                  </a:lnTo>
                  <a:lnTo>
                    <a:pt x="14" y="4"/>
                  </a:lnTo>
                  <a:lnTo>
                    <a:pt x="13" y="4"/>
                  </a:lnTo>
                  <a:lnTo>
                    <a:pt x="11" y="4"/>
                  </a:lnTo>
                  <a:lnTo>
                    <a:pt x="10" y="4"/>
                  </a:lnTo>
                  <a:lnTo>
                    <a:pt x="9" y="5"/>
                  </a:lnTo>
                  <a:lnTo>
                    <a:pt x="7" y="5"/>
                  </a:lnTo>
                  <a:lnTo>
                    <a:pt x="6" y="5"/>
                  </a:lnTo>
                  <a:lnTo>
                    <a:pt x="4" y="5"/>
                  </a:lnTo>
                  <a:lnTo>
                    <a:pt x="3" y="5"/>
                  </a:lnTo>
                  <a:lnTo>
                    <a:pt x="1" y="5"/>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4" name="Freeform 1045"/>
            <p:cNvSpPr>
              <a:spLocks/>
            </p:cNvSpPr>
            <p:nvPr/>
          </p:nvSpPr>
          <p:spPr bwMode="auto">
            <a:xfrm>
              <a:off x="2953" y="3108"/>
              <a:ext cx="48" cy="61"/>
            </a:xfrm>
            <a:custGeom>
              <a:avLst/>
              <a:gdLst>
                <a:gd name="T0" fmla="*/ 0 w 48"/>
                <a:gd name="T1" fmla="*/ 4 h 61"/>
                <a:gd name="T2" fmla="*/ 0 w 48"/>
                <a:gd name="T3" fmla="*/ 7 h 61"/>
                <a:gd name="T4" fmla="*/ 0 w 48"/>
                <a:gd name="T5" fmla="*/ 11 h 61"/>
                <a:gd name="T6" fmla="*/ 0 w 48"/>
                <a:gd name="T7" fmla="*/ 14 h 61"/>
                <a:gd name="T8" fmla="*/ 0 w 48"/>
                <a:gd name="T9" fmla="*/ 19 h 61"/>
                <a:gd name="T10" fmla="*/ 0 w 48"/>
                <a:gd name="T11" fmla="*/ 22 h 61"/>
                <a:gd name="T12" fmla="*/ 0 w 48"/>
                <a:gd name="T13" fmla="*/ 26 h 61"/>
                <a:gd name="T14" fmla="*/ 0 w 48"/>
                <a:gd name="T15" fmla="*/ 29 h 61"/>
                <a:gd name="T16" fmla="*/ 0 w 48"/>
                <a:gd name="T17" fmla="*/ 34 h 61"/>
                <a:gd name="T18" fmla="*/ 0 w 48"/>
                <a:gd name="T19" fmla="*/ 38 h 61"/>
                <a:gd name="T20" fmla="*/ 0 w 48"/>
                <a:gd name="T21" fmla="*/ 41 h 61"/>
                <a:gd name="T22" fmla="*/ 0 w 48"/>
                <a:gd name="T23" fmla="*/ 45 h 61"/>
                <a:gd name="T24" fmla="*/ 0 w 48"/>
                <a:gd name="T25" fmla="*/ 48 h 61"/>
                <a:gd name="T26" fmla="*/ 0 w 48"/>
                <a:gd name="T27" fmla="*/ 53 h 61"/>
                <a:gd name="T28" fmla="*/ 0 w 48"/>
                <a:gd name="T29" fmla="*/ 56 h 61"/>
                <a:gd name="T30" fmla="*/ 0 w 48"/>
                <a:gd name="T31" fmla="*/ 59 h 61"/>
                <a:gd name="T32" fmla="*/ 45 w 48"/>
                <a:gd name="T33" fmla="*/ 59 h 61"/>
                <a:gd name="T34" fmla="*/ 46 w 48"/>
                <a:gd name="T35" fmla="*/ 56 h 61"/>
                <a:gd name="T36" fmla="*/ 46 w 48"/>
                <a:gd name="T37" fmla="*/ 53 h 61"/>
                <a:gd name="T38" fmla="*/ 47 w 48"/>
                <a:gd name="T39" fmla="*/ 48 h 61"/>
                <a:gd name="T40" fmla="*/ 47 w 48"/>
                <a:gd name="T41" fmla="*/ 45 h 61"/>
                <a:gd name="T42" fmla="*/ 47 w 48"/>
                <a:gd name="T43" fmla="*/ 41 h 61"/>
                <a:gd name="T44" fmla="*/ 48 w 48"/>
                <a:gd name="T45" fmla="*/ 38 h 61"/>
                <a:gd name="T46" fmla="*/ 48 w 48"/>
                <a:gd name="T47" fmla="*/ 34 h 61"/>
                <a:gd name="T48" fmla="*/ 48 w 48"/>
                <a:gd name="T49" fmla="*/ 29 h 61"/>
                <a:gd name="T50" fmla="*/ 48 w 48"/>
                <a:gd name="T51" fmla="*/ 26 h 61"/>
                <a:gd name="T52" fmla="*/ 48 w 48"/>
                <a:gd name="T53" fmla="*/ 22 h 61"/>
                <a:gd name="T54" fmla="*/ 48 w 48"/>
                <a:gd name="T55" fmla="*/ 19 h 61"/>
                <a:gd name="T56" fmla="*/ 48 w 48"/>
                <a:gd name="T57" fmla="*/ 14 h 61"/>
                <a:gd name="T58" fmla="*/ 47 w 48"/>
                <a:gd name="T59" fmla="*/ 11 h 61"/>
                <a:gd name="T60" fmla="*/ 47 w 48"/>
                <a:gd name="T61" fmla="*/ 7 h 61"/>
                <a:gd name="T62" fmla="*/ 47 w 48"/>
                <a:gd name="T63" fmla="*/ 4 h 61"/>
                <a:gd name="T64" fmla="*/ 47 w 48"/>
                <a:gd name="T65" fmla="*/ 1 h 61"/>
                <a:gd name="T66" fmla="*/ 1 w 48"/>
                <a:gd name="T67"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1">
                  <a:moveTo>
                    <a:pt x="1" y="2"/>
                  </a:moveTo>
                  <a:lnTo>
                    <a:pt x="0" y="4"/>
                  </a:lnTo>
                  <a:lnTo>
                    <a:pt x="0" y="6"/>
                  </a:lnTo>
                  <a:lnTo>
                    <a:pt x="0" y="7"/>
                  </a:lnTo>
                  <a:lnTo>
                    <a:pt x="0" y="9"/>
                  </a:lnTo>
                  <a:lnTo>
                    <a:pt x="0" y="11"/>
                  </a:lnTo>
                  <a:lnTo>
                    <a:pt x="0" y="13"/>
                  </a:lnTo>
                  <a:lnTo>
                    <a:pt x="0" y="14"/>
                  </a:lnTo>
                  <a:lnTo>
                    <a:pt x="0" y="17"/>
                  </a:lnTo>
                  <a:lnTo>
                    <a:pt x="0" y="19"/>
                  </a:lnTo>
                  <a:lnTo>
                    <a:pt x="0" y="21"/>
                  </a:lnTo>
                  <a:lnTo>
                    <a:pt x="0" y="22"/>
                  </a:lnTo>
                  <a:lnTo>
                    <a:pt x="0" y="24"/>
                  </a:lnTo>
                  <a:lnTo>
                    <a:pt x="0" y="26"/>
                  </a:lnTo>
                  <a:lnTo>
                    <a:pt x="0" y="28"/>
                  </a:lnTo>
                  <a:lnTo>
                    <a:pt x="0" y="29"/>
                  </a:lnTo>
                  <a:lnTo>
                    <a:pt x="0" y="31"/>
                  </a:lnTo>
                  <a:lnTo>
                    <a:pt x="0" y="34"/>
                  </a:lnTo>
                  <a:lnTo>
                    <a:pt x="0" y="36"/>
                  </a:lnTo>
                  <a:lnTo>
                    <a:pt x="0" y="38"/>
                  </a:lnTo>
                  <a:lnTo>
                    <a:pt x="0" y="39"/>
                  </a:lnTo>
                  <a:lnTo>
                    <a:pt x="0" y="41"/>
                  </a:lnTo>
                  <a:lnTo>
                    <a:pt x="0" y="43"/>
                  </a:lnTo>
                  <a:lnTo>
                    <a:pt x="0" y="45"/>
                  </a:lnTo>
                  <a:lnTo>
                    <a:pt x="0" y="46"/>
                  </a:lnTo>
                  <a:lnTo>
                    <a:pt x="0" y="48"/>
                  </a:lnTo>
                  <a:lnTo>
                    <a:pt x="0" y="50"/>
                  </a:lnTo>
                  <a:lnTo>
                    <a:pt x="0" y="53"/>
                  </a:lnTo>
                  <a:lnTo>
                    <a:pt x="0" y="54"/>
                  </a:lnTo>
                  <a:lnTo>
                    <a:pt x="0" y="56"/>
                  </a:lnTo>
                  <a:lnTo>
                    <a:pt x="0" y="58"/>
                  </a:lnTo>
                  <a:lnTo>
                    <a:pt x="0" y="59"/>
                  </a:lnTo>
                  <a:lnTo>
                    <a:pt x="0" y="61"/>
                  </a:lnTo>
                  <a:lnTo>
                    <a:pt x="45" y="59"/>
                  </a:lnTo>
                  <a:lnTo>
                    <a:pt x="45" y="58"/>
                  </a:lnTo>
                  <a:lnTo>
                    <a:pt x="46" y="56"/>
                  </a:lnTo>
                  <a:lnTo>
                    <a:pt x="46" y="54"/>
                  </a:lnTo>
                  <a:lnTo>
                    <a:pt x="46" y="53"/>
                  </a:lnTo>
                  <a:lnTo>
                    <a:pt x="46" y="50"/>
                  </a:lnTo>
                  <a:lnTo>
                    <a:pt x="47" y="48"/>
                  </a:lnTo>
                  <a:lnTo>
                    <a:pt x="47" y="46"/>
                  </a:lnTo>
                  <a:lnTo>
                    <a:pt x="47" y="45"/>
                  </a:lnTo>
                  <a:lnTo>
                    <a:pt x="47" y="43"/>
                  </a:lnTo>
                  <a:lnTo>
                    <a:pt x="47" y="41"/>
                  </a:lnTo>
                  <a:lnTo>
                    <a:pt x="47" y="39"/>
                  </a:lnTo>
                  <a:lnTo>
                    <a:pt x="48" y="38"/>
                  </a:lnTo>
                  <a:lnTo>
                    <a:pt x="48" y="36"/>
                  </a:lnTo>
                  <a:lnTo>
                    <a:pt x="48" y="34"/>
                  </a:lnTo>
                  <a:lnTo>
                    <a:pt x="48" y="31"/>
                  </a:lnTo>
                  <a:lnTo>
                    <a:pt x="48" y="29"/>
                  </a:lnTo>
                  <a:lnTo>
                    <a:pt x="48" y="28"/>
                  </a:lnTo>
                  <a:lnTo>
                    <a:pt x="48" y="26"/>
                  </a:lnTo>
                  <a:lnTo>
                    <a:pt x="48" y="24"/>
                  </a:lnTo>
                  <a:lnTo>
                    <a:pt x="48" y="22"/>
                  </a:lnTo>
                  <a:lnTo>
                    <a:pt x="48" y="20"/>
                  </a:lnTo>
                  <a:lnTo>
                    <a:pt x="48" y="19"/>
                  </a:lnTo>
                  <a:lnTo>
                    <a:pt x="48" y="17"/>
                  </a:lnTo>
                  <a:lnTo>
                    <a:pt x="48" y="14"/>
                  </a:lnTo>
                  <a:lnTo>
                    <a:pt x="48" y="12"/>
                  </a:lnTo>
                  <a:lnTo>
                    <a:pt x="47" y="11"/>
                  </a:lnTo>
                  <a:lnTo>
                    <a:pt x="47" y="9"/>
                  </a:lnTo>
                  <a:lnTo>
                    <a:pt x="47" y="7"/>
                  </a:lnTo>
                  <a:lnTo>
                    <a:pt x="47" y="6"/>
                  </a:lnTo>
                  <a:lnTo>
                    <a:pt x="47" y="4"/>
                  </a:lnTo>
                  <a:lnTo>
                    <a:pt x="47" y="2"/>
                  </a:lnTo>
                  <a:lnTo>
                    <a:pt x="47" y="1"/>
                  </a:lnTo>
                  <a:lnTo>
                    <a:pt x="45" y="0"/>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5" name="Freeform 1046"/>
            <p:cNvSpPr>
              <a:spLocks/>
            </p:cNvSpPr>
            <p:nvPr/>
          </p:nvSpPr>
          <p:spPr bwMode="auto">
            <a:xfrm>
              <a:off x="2953" y="3108"/>
              <a:ext cx="48" cy="61"/>
            </a:xfrm>
            <a:custGeom>
              <a:avLst/>
              <a:gdLst>
                <a:gd name="T0" fmla="*/ 0 w 48"/>
                <a:gd name="T1" fmla="*/ 4 h 61"/>
                <a:gd name="T2" fmla="*/ 0 w 48"/>
                <a:gd name="T3" fmla="*/ 7 h 61"/>
                <a:gd name="T4" fmla="*/ 0 w 48"/>
                <a:gd name="T5" fmla="*/ 11 h 61"/>
                <a:gd name="T6" fmla="*/ 0 w 48"/>
                <a:gd name="T7" fmla="*/ 14 h 61"/>
                <a:gd name="T8" fmla="*/ 0 w 48"/>
                <a:gd name="T9" fmla="*/ 19 h 61"/>
                <a:gd name="T10" fmla="*/ 0 w 48"/>
                <a:gd name="T11" fmla="*/ 22 h 61"/>
                <a:gd name="T12" fmla="*/ 0 w 48"/>
                <a:gd name="T13" fmla="*/ 26 h 61"/>
                <a:gd name="T14" fmla="*/ 0 w 48"/>
                <a:gd name="T15" fmla="*/ 29 h 61"/>
                <a:gd name="T16" fmla="*/ 0 w 48"/>
                <a:gd name="T17" fmla="*/ 34 h 61"/>
                <a:gd name="T18" fmla="*/ 0 w 48"/>
                <a:gd name="T19" fmla="*/ 38 h 61"/>
                <a:gd name="T20" fmla="*/ 0 w 48"/>
                <a:gd name="T21" fmla="*/ 41 h 61"/>
                <a:gd name="T22" fmla="*/ 0 w 48"/>
                <a:gd name="T23" fmla="*/ 45 h 61"/>
                <a:gd name="T24" fmla="*/ 0 w 48"/>
                <a:gd name="T25" fmla="*/ 48 h 61"/>
                <a:gd name="T26" fmla="*/ 0 w 48"/>
                <a:gd name="T27" fmla="*/ 53 h 61"/>
                <a:gd name="T28" fmla="*/ 0 w 48"/>
                <a:gd name="T29" fmla="*/ 56 h 61"/>
                <a:gd name="T30" fmla="*/ 0 w 48"/>
                <a:gd name="T31" fmla="*/ 59 h 61"/>
                <a:gd name="T32" fmla="*/ 45 w 48"/>
                <a:gd name="T33" fmla="*/ 59 h 61"/>
                <a:gd name="T34" fmla="*/ 46 w 48"/>
                <a:gd name="T35" fmla="*/ 56 h 61"/>
                <a:gd name="T36" fmla="*/ 46 w 48"/>
                <a:gd name="T37" fmla="*/ 53 h 61"/>
                <a:gd name="T38" fmla="*/ 47 w 48"/>
                <a:gd name="T39" fmla="*/ 48 h 61"/>
                <a:gd name="T40" fmla="*/ 47 w 48"/>
                <a:gd name="T41" fmla="*/ 45 h 61"/>
                <a:gd name="T42" fmla="*/ 47 w 48"/>
                <a:gd name="T43" fmla="*/ 41 h 61"/>
                <a:gd name="T44" fmla="*/ 48 w 48"/>
                <a:gd name="T45" fmla="*/ 38 h 61"/>
                <a:gd name="T46" fmla="*/ 48 w 48"/>
                <a:gd name="T47" fmla="*/ 34 h 61"/>
                <a:gd name="T48" fmla="*/ 48 w 48"/>
                <a:gd name="T49" fmla="*/ 29 h 61"/>
                <a:gd name="T50" fmla="*/ 48 w 48"/>
                <a:gd name="T51" fmla="*/ 26 h 61"/>
                <a:gd name="T52" fmla="*/ 48 w 48"/>
                <a:gd name="T53" fmla="*/ 22 h 61"/>
                <a:gd name="T54" fmla="*/ 48 w 48"/>
                <a:gd name="T55" fmla="*/ 19 h 61"/>
                <a:gd name="T56" fmla="*/ 48 w 48"/>
                <a:gd name="T57" fmla="*/ 14 h 61"/>
                <a:gd name="T58" fmla="*/ 47 w 48"/>
                <a:gd name="T59" fmla="*/ 11 h 61"/>
                <a:gd name="T60" fmla="*/ 47 w 48"/>
                <a:gd name="T61" fmla="*/ 7 h 61"/>
                <a:gd name="T62" fmla="*/ 47 w 48"/>
                <a:gd name="T63" fmla="*/ 4 h 61"/>
                <a:gd name="T64" fmla="*/ 47 w 48"/>
                <a:gd name="T65" fmla="*/ 1 h 61"/>
                <a:gd name="T66" fmla="*/ 1 w 48"/>
                <a:gd name="T67"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1">
                  <a:moveTo>
                    <a:pt x="1" y="2"/>
                  </a:moveTo>
                  <a:lnTo>
                    <a:pt x="0" y="4"/>
                  </a:lnTo>
                  <a:lnTo>
                    <a:pt x="0" y="6"/>
                  </a:lnTo>
                  <a:lnTo>
                    <a:pt x="0" y="7"/>
                  </a:lnTo>
                  <a:lnTo>
                    <a:pt x="0" y="9"/>
                  </a:lnTo>
                  <a:lnTo>
                    <a:pt x="0" y="11"/>
                  </a:lnTo>
                  <a:lnTo>
                    <a:pt x="0" y="13"/>
                  </a:lnTo>
                  <a:lnTo>
                    <a:pt x="0" y="14"/>
                  </a:lnTo>
                  <a:lnTo>
                    <a:pt x="0" y="17"/>
                  </a:lnTo>
                  <a:lnTo>
                    <a:pt x="0" y="19"/>
                  </a:lnTo>
                  <a:lnTo>
                    <a:pt x="0" y="21"/>
                  </a:lnTo>
                  <a:lnTo>
                    <a:pt x="0" y="22"/>
                  </a:lnTo>
                  <a:lnTo>
                    <a:pt x="0" y="24"/>
                  </a:lnTo>
                  <a:lnTo>
                    <a:pt x="0" y="26"/>
                  </a:lnTo>
                  <a:lnTo>
                    <a:pt x="0" y="28"/>
                  </a:lnTo>
                  <a:lnTo>
                    <a:pt x="0" y="29"/>
                  </a:lnTo>
                  <a:lnTo>
                    <a:pt x="0" y="31"/>
                  </a:lnTo>
                  <a:lnTo>
                    <a:pt x="0" y="34"/>
                  </a:lnTo>
                  <a:lnTo>
                    <a:pt x="0" y="36"/>
                  </a:lnTo>
                  <a:lnTo>
                    <a:pt x="0" y="38"/>
                  </a:lnTo>
                  <a:lnTo>
                    <a:pt x="0" y="39"/>
                  </a:lnTo>
                  <a:lnTo>
                    <a:pt x="0" y="41"/>
                  </a:lnTo>
                  <a:lnTo>
                    <a:pt x="0" y="43"/>
                  </a:lnTo>
                  <a:lnTo>
                    <a:pt x="0" y="45"/>
                  </a:lnTo>
                  <a:lnTo>
                    <a:pt x="0" y="46"/>
                  </a:lnTo>
                  <a:lnTo>
                    <a:pt x="0" y="48"/>
                  </a:lnTo>
                  <a:lnTo>
                    <a:pt x="0" y="50"/>
                  </a:lnTo>
                  <a:lnTo>
                    <a:pt x="0" y="53"/>
                  </a:lnTo>
                  <a:lnTo>
                    <a:pt x="0" y="54"/>
                  </a:lnTo>
                  <a:lnTo>
                    <a:pt x="0" y="56"/>
                  </a:lnTo>
                  <a:lnTo>
                    <a:pt x="0" y="58"/>
                  </a:lnTo>
                  <a:lnTo>
                    <a:pt x="0" y="59"/>
                  </a:lnTo>
                  <a:lnTo>
                    <a:pt x="0" y="61"/>
                  </a:lnTo>
                  <a:lnTo>
                    <a:pt x="45" y="59"/>
                  </a:lnTo>
                  <a:lnTo>
                    <a:pt x="45" y="58"/>
                  </a:lnTo>
                  <a:lnTo>
                    <a:pt x="46" y="56"/>
                  </a:lnTo>
                  <a:lnTo>
                    <a:pt x="46" y="54"/>
                  </a:lnTo>
                  <a:lnTo>
                    <a:pt x="46" y="53"/>
                  </a:lnTo>
                  <a:lnTo>
                    <a:pt x="46" y="50"/>
                  </a:lnTo>
                  <a:lnTo>
                    <a:pt x="47" y="48"/>
                  </a:lnTo>
                  <a:lnTo>
                    <a:pt x="47" y="46"/>
                  </a:lnTo>
                  <a:lnTo>
                    <a:pt x="47" y="45"/>
                  </a:lnTo>
                  <a:lnTo>
                    <a:pt x="47" y="43"/>
                  </a:lnTo>
                  <a:lnTo>
                    <a:pt x="47" y="41"/>
                  </a:lnTo>
                  <a:lnTo>
                    <a:pt x="47" y="39"/>
                  </a:lnTo>
                  <a:lnTo>
                    <a:pt x="48" y="38"/>
                  </a:lnTo>
                  <a:lnTo>
                    <a:pt x="48" y="36"/>
                  </a:lnTo>
                  <a:lnTo>
                    <a:pt x="48" y="34"/>
                  </a:lnTo>
                  <a:lnTo>
                    <a:pt x="48" y="31"/>
                  </a:lnTo>
                  <a:lnTo>
                    <a:pt x="48" y="29"/>
                  </a:lnTo>
                  <a:lnTo>
                    <a:pt x="48" y="28"/>
                  </a:lnTo>
                  <a:lnTo>
                    <a:pt x="48" y="26"/>
                  </a:lnTo>
                  <a:lnTo>
                    <a:pt x="48" y="24"/>
                  </a:lnTo>
                  <a:lnTo>
                    <a:pt x="48" y="22"/>
                  </a:lnTo>
                  <a:lnTo>
                    <a:pt x="48" y="20"/>
                  </a:lnTo>
                  <a:lnTo>
                    <a:pt x="48" y="19"/>
                  </a:lnTo>
                  <a:lnTo>
                    <a:pt x="48" y="17"/>
                  </a:lnTo>
                  <a:lnTo>
                    <a:pt x="48" y="14"/>
                  </a:lnTo>
                  <a:lnTo>
                    <a:pt x="48" y="12"/>
                  </a:lnTo>
                  <a:lnTo>
                    <a:pt x="47" y="11"/>
                  </a:lnTo>
                  <a:lnTo>
                    <a:pt x="47" y="9"/>
                  </a:lnTo>
                  <a:lnTo>
                    <a:pt x="47" y="7"/>
                  </a:lnTo>
                  <a:lnTo>
                    <a:pt x="47" y="6"/>
                  </a:lnTo>
                  <a:lnTo>
                    <a:pt x="47" y="4"/>
                  </a:lnTo>
                  <a:lnTo>
                    <a:pt x="47" y="2"/>
                  </a:lnTo>
                  <a:lnTo>
                    <a:pt x="47" y="1"/>
                  </a:lnTo>
                  <a:lnTo>
                    <a:pt x="45" y="0"/>
                  </a:lnTo>
                  <a:lnTo>
                    <a:pt x="1" y="2"/>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6" name="Freeform 1047"/>
            <p:cNvSpPr>
              <a:spLocks/>
            </p:cNvSpPr>
            <p:nvPr/>
          </p:nvSpPr>
          <p:spPr bwMode="auto">
            <a:xfrm>
              <a:off x="2901" y="3111"/>
              <a:ext cx="48" cy="60"/>
            </a:xfrm>
            <a:custGeom>
              <a:avLst/>
              <a:gdLst>
                <a:gd name="T0" fmla="*/ 0 w 48"/>
                <a:gd name="T1" fmla="*/ 60 h 60"/>
                <a:gd name="T2" fmla="*/ 47 w 48"/>
                <a:gd name="T3" fmla="*/ 58 h 60"/>
                <a:gd name="T4" fmla="*/ 47 w 48"/>
                <a:gd name="T5" fmla="*/ 57 h 60"/>
                <a:gd name="T6" fmla="*/ 47 w 48"/>
                <a:gd name="T7" fmla="*/ 55 h 60"/>
                <a:gd name="T8" fmla="*/ 47 w 48"/>
                <a:gd name="T9" fmla="*/ 53 h 60"/>
                <a:gd name="T10" fmla="*/ 47 w 48"/>
                <a:gd name="T11" fmla="*/ 51 h 60"/>
                <a:gd name="T12" fmla="*/ 47 w 48"/>
                <a:gd name="T13" fmla="*/ 50 h 60"/>
                <a:gd name="T14" fmla="*/ 47 w 48"/>
                <a:gd name="T15" fmla="*/ 47 h 60"/>
                <a:gd name="T16" fmla="*/ 47 w 48"/>
                <a:gd name="T17" fmla="*/ 45 h 60"/>
                <a:gd name="T18" fmla="*/ 48 w 48"/>
                <a:gd name="T19" fmla="*/ 43 h 60"/>
                <a:gd name="T20" fmla="*/ 48 w 48"/>
                <a:gd name="T21" fmla="*/ 42 h 60"/>
                <a:gd name="T22" fmla="*/ 48 w 48"/>
                <a:gd name="T23" fmla="*/ 40 h 60"/>
                <a:gd name="T24" fmla="*/ 48 w 48"/>
                <a:gd name="T25" fmla="*/ 38 h 60"/>
                <a:gd name="T26" fmla="*/ 48 w 48"/>
                <a:gd name="T27" fmla="*/ 36 h 60"/>
                <a:gd name="T28" fmla="*/ 48 w 48"/>
                <a:gd name="T29" fmla="*/ 35 h 60"/>
                <a:gd name="T30" fmla="*/ 48 w 48"/>
                <a:gd name="T31" fmla="*/ 33 h 60"/>
                <a:gd name="T32" fmla="*/ 48 w 48"/>
                <a:gd name="T33" fmla="*/ 31 h 60"/>
                <a:gd name="T34" fmla="*/ 48 w 48"/>
                <a:gd name="T35" fmla="*/ 28 h 60"/>
                <a:gd name="T36" fmla="*/ 48 w 48"/>
                <a:gd name="T37" fmla="*/ 26 h 60"/>
                <a:gd name="T38" fmla="*/ 48 w 48"/>
                <a:gd name="T39" fmla="*/ 25 h 60"/>
                <a:gd name="T40" fmla="*/ 48 w 48"/>
                <a:gd name="T41" fmla="*/ 23 h 60"/>
                <a:gd name="T42" fmla="*/ 48 w 48"/>
                <a:gd name="T43" fmla="*/ 21 h 60"/>
                <a:gd name="T44" fmla="*/ 48 w 48"/>
                <a:gd name="T45" fmla="*/ 19 h 60"/>
                <a:gd name="T46" fmla="*/ 48 w 48"/>
                <a:gd name="T47" fmla="*/ 18 h 60"/>
                <a:gd name="T48" fmla="*/ 48 w 48"/>
                <a:gd name="T49" fmla="*/ 16 h 60"/>
                <a:gd name="T50" fmla="*/ 48 w 48"/>
                <a:gd name="T51" fmla="*/ 14 h 60"/>
                <a:gd name="T52" fmla="*/ 48 w 48"/>
                <a:gd name="T53" fmla="*/ 12 h 60"/>
                <a:gd name="T54" fmla="*/ 48 w 48"/>
                <a:gd name="T55" fmla="*/ 10 h 60"/>
                <a:gd name="T56" fmla="*/ 48 w 48"/>
                <a:gd name="T57" fmla="*/ 8 h 60"/>
                <a:gd name="T58" fmla="*/ 47 w 48"/>
                <a:gd name="T59" fmla="*/ 6 h 60"/>
                <a:gd name="T60" fmla="*/ 47 w 48"/>
                <a:gd name="T61" fmla="*/ 5 h 60"/>
                <a:gd name="T62" fmla="*/ 47 w 48"/>
                <a:gd name="T63" fmla="*/ 3 h 60"/>
                <a:gd name="T64" fmla="*/ 47 w 48"/>
                <a:gd name="T65" fmla="*/ 1 h 60"/>
                <a:gd name="T66" fmla="*/ 47 w 48"/>
                <a:gd name="T67" fmla="*/ 0 h 60"/>
                <a:gd name="T68" fmla="*/ 1 w 48"/>
                <a:gd name="T69" fmla="*/ 2 h 60"/>
                <a:gd name="T70" fmla="*/ 0 w 48"/>
                <a:gd name="T7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60">
                  <a:moveTo>
                    <a:pt x="0" y="60"/>
                  </a:moveTo>
                  <a:lnTo>
                    <a:pt x="47" y="58"/>
                  </a:lnTo>
                  <a:lnTo>
                    <a:pt x="47" y="57"/>
                  </a:lnTo>
                  <a:lnTo>
                    <a:pt x="47" y="55"/>
                  </a:lnTo>
                  <a:lnTo>
                    <a:pt x="47" y="53"/>
                  </a:lnTo>
                  <a:lnTo>
                    <a:pt x="47" y="51"/>
                  </a:lnTo>
                  <a:lnTo>
                    <a:pt x="47" y="50"/>
                  </a:lnTo>
                  <a:lnTo>
                    <a:pt x="47" y="47"/>
                  </a:lnTo>
                  <a:lnTo>
                    <a:pt x="47" y="45"/>
                  </a:lnTo>
                  <a:lnTo>
                    <a:pt x="48" y="43"/>
                  </a:lnTo>
                  <a:lnTo>
                    <a:pt x="48" y="42"/>
                  </a:lnTo>
                  <a:lnTo>
                    <a:pt x="48" y="40"/>
                  </a:lnTo>
                  <a:lnTo>
                    <a:pt x="48" y="38"/>
                  </a:lnTo>
                  <a:lnTo>
                    <a:pt x="48" y="36"/>
                  </a:lnTo>
                  <a:lnTo>
                    <a:pt x="48" y="35"/>
                  </a:lnTo>
                  <a:lnTo>
                    <a:pt x="48" y="33"/>
                  </a:lnTo>
                  <a:lnTo>
                    <a:pt x="48" y="31"/>
                  </a:lnTo>
                  <a:lnTo>
                    <a:pt x="48" y="28"/>
                  </a:lnTo>
                  <a:lnTo>
                    <a:pt x="48" y="26"/>
                  </a:lnTo>
                  <a:lnTo>
                    <a:pt x="48" y="25"/>
                  </a:lnTo>
                  <a:lnTo>
                    <a:pt x="48" y="23"/>
                  </a:lnTo>
                  <a:lnTo>
                    <a:pt x="48" y="21"/>
                  </a:lnTo>
                  <a:lnTo>
                    <a:pt x="48" y="19"/>
                  </a:lnTo>
                  <a:lnTo>
                    <a:pt x="48" y="18"/>
                  </a:lnTo>
                  <a:lnTo>
                    <a:pt x="48" y="16"/>
                  </a:lnTo>
                  <a:lnTo>
                    <a:pt x="48" y="14"/>
                  </a:lnTo>
                  <a:lnTo>
                    <a:pt x="48" y="12"/>
                  </a:lnTo>
                  <a:lnTo>
                    <a:pt x="48" y="10"/>
                  </a:lnTo>
                  <a:lnTo>
                    <a:pt x="48" y="8"/>
                  </a:lnTo>
                  <a:lnTo>
                    <a:pt x="47" y="6"/>
                  </a:lnTo>
                  <a:lnTo>
                    <a:pt x="47" y="5"/>
                  </a:lnTo>
                  <a:lnTo>
                    <a:pt x="47" y="3"/>
                  </a:lnTo>
                  <a:lnTo>
                    <a:pt x="47" y="1"/>
                  </a:lnTo>
                  <a:lnTo>
                    <a:pt x="47" y="0"/>
                  </a:lnTo>
                  <a:lnTo>
                    <a:pt x="1" y="2"/>
                  </a:lnTo>
                  <a:lnTo>
                    <a:pt x="0" y="60"/>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7" name="Freeform 1048"/>
            <p:cNvSpPr>
              <a:spLocks/>
            </p:cNvSpPr>
            <p:nvPr/>
          </p:nvSpPr>
          <p:spPr bwMode="auto">
            <a:xfrm>
              <a:off x="2901" y="3111"/>
              <a:ext cx="48" cy="60"/>
            </a:xfrm>
            <a:custGeom>
              <a:avLst/>
              <a:gdLst>
                <a:gd name="T0" fmla="*/ 0 w 48"/>
                <a:gd name="T1" fmla="*/ 60 h 60"/>
                <a:gd name="T2" fmla="*/ 47 w 48"/>
                <a:gd name="T3" fmla="*/ 58 h 60"/>
                <a:gd name="T4" fmla="*/ 47 w 48"/>
                <a:gd name="T5" fmla="*/ 57 h 60"/>
                <a:gd name="T6" fmla="*/ 47 w 48"/>
                <a:gd name="T7" fmla="*/ 55 h 60"/>
                <a:gd name="T8" fmla="*/ 47 w 48"/>
                <a:gd name="T9" fmla="*/ 53 h 60"/>
                <a:gd name="T10" fmla="*/ 47 w 48"/>
                <a:gd name="T11" fmla="*/ 51 h 60"/>
                <a:gd name="T12" fmla="*/ 47 w 48"/>
                <a:gd name="T13" fmla="*/ 50 h 60"/>
                <a:gd name="T14" fmla="*/ 47 w 48"/>
                <a:gd name="T15" fmla="*/ 47 h 60"/>
                <a:gd name="T16" fmla="*/ 47 w 48"/>
                <a:gd name="T17" fmla="*/ 45 h 60"/>
                <a:gd name="T18" fmla="*/ 48 w 48"/>
                <a:gd name="T19" fmla="*/ 43 h 60"/>
                <a:gd name="T20" fmla="*/ 48 w 48"/>
                <a:gd name="T21" fmla="*/ 42 h 60"/>
                <a:gd name="T22" fmla="*/ 48 w 48"/>
                <a:gd name="T23" fmla="*/ 40 h 60"/>
                <a:gd name="T24" fmla="*/ 48 w 48"/>
                <a:gd name="T25" fmla="*/ 38 h 60"/>
                <a:gd name="T26" fmla="*/ 48 w 48"/>
                <a:gd name="T27" fmla="*/ 36 h 60"/>
                <a:gd name="T28" fmla="*/ 48 w 48"/>
                <a:gd name="T29" fmla="*/ 35 h 60"/>
                <a:gd name="T30" fmla="*/ 48 w 48"/>
                <a:gd name="T31" fmla="*/ 33 h 60"/>
                <a:gd name="T32" fmla="*/ 48 w 48"/>
                <a:gd name="T33" fmla="*/ 31 h 60"/>
                <a:gd name="T34" fmla="*/ 48 w 48"/>
                <a:gd name="T35" fmla="*/ 28 h 60"/>
                <a:gd name="T36" fmla="*/ 48 w 48"/>
                <a:gd name="T37" fmla="*/ 26 h 60"/>
                <a:gd name="T38" fmla="*/ 48 w 48"/>
                <a:gd name="T39" fmla="*/ 25 h 60"/>
                <a:gd name="T40" fmla="*/ 48 w 48"/>
                <a:gd name="T41" fmla="*/ 23 h 60"/>
                <a:gd name="T42" fmla="*/ 48 w 48"/>
                <a:gd name="T43" fmla="*/ 21 h 60"/>
                <a:gd name="T44" fmla="*/ 48 w 48"/>
                <a:gd name="T45" fmla="*/ 19 h 60"/>
                <a:gd name="T46" fmla="*/ 48 w 48"/>
                <a:gd name="T47" fmla="*/ 18 h 60"/>
                <a:gd name="T48" fmla="*/ 48 w 48"/>
                <a:gd name="T49" fmla="*/ 16 h 60"/>
                <a:gd name="T50" fmla="*/ 48 w 48"/>
                <a:gd name="T51" fmla="*/ 14 h 60"/>
                <a:gd name="T52" fmla="*/ 48 w 48"/>
                <a:gd name="T53" fmla="*/ 12 h 60"/>
                <a:gd name="T54" fmla="*/ 48 w 48"/>
                <a:gd name="T55" fmla="*/ 10 h 60"/>
                <a:gd name="T56" fmla="*/ 48 w 48"/>
                <a:gd name="T57" fmla="*/ 8 h 60"/>
                <a:gd name="T58" fmla="*/ 47 w 48"/>
                <a:gd name="T59" fmla="*/ 6 h 60"/>
                <a:gd name="T60" fmla="*/ 47 w 48"/>
                <a:gd name="T61" fmla="*/ 5 h 60"/>
                <a:gd name="T62" fmla="*/ 47 w 48"/>
                <a:gd name="T63" fmla="*/ 3 h 60"/>
                <a:gd name="T64" fmla="*/ 47 w 48"/>
                <a:gd name="T65" fmla="*/ 1 h 60"/>
                <a:gd name="T66" fmla="*/ 47 w 48"/>
                <a:gd name="T67" fmla="*/ 0 h 60"/>
                <a:gd name="T68" fmla="*/ 1 w 48"/>
                <a:gd name="T69" fmla="*/ 2 h 60"/>
                <a:gd name="T70" fmla="*/ 0 w 48"/>
                <a:gd name="T7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60">
                  <a:moveTo>
                    <a:pt x="0" y="60"/>
                  </a:moveTo>
                  <a:lnTo>
                    <a:pt x="47" y="58"/>
                  </a:lnTo>
                  <a:lnTo>
                    <a:pt x="47" y="57"/>
                  </a:lnTo>
                  <a:lnTo>
                    <a:pt x="47" y="55"/>
                  </a:lnTo>
                  <a:lnTo>
                    <a:pt x="47" y="53"/>
                  </a:lnTo>
                  <a:lnTo>
                    <a:pt x="47" y="51"/>
                  </a:lnTo>
                  <a:lnTo>
                    <a:pt x="47" y="50"/>
                  </a:lnTo>
                  <a:lnTo>
                    <a:pt x="47" y="47"/>
                  </a:lnTo>
                  <a:lnTo>
                    <a:pt x="47" y="45"/>
                  </a:lnTo>
                  <a:lnTo>
                    <a:pt x="48" y="43"/>
                  </a:lnTo>
                  <a:lnTo>
                    <a:pt x="48" y="42"/>
                  </a:lnTo>
                  <a:lnTo>
                    <a:pt x="48" y="40"/>
                  </a:lnTo>
                  <a:lnTo>
                    <a:pt x="48" y="38"/>
                  </a:lnTo>
                  <a:lnTo>
                    <a:pt x="48" y="36"/>
                  </a:lnTo>
                  <a:lnTo>
                    <a:pt x="48" y="35"/>
                  </a:lnTo>
                  <a:lnTo>
                    <a:pt x="48" y="33"/>
                  </a:lnTo>
                  <a:lnTo>
                    <a:pt x="48" y="31"/>
                  </a:lnTo>
                  <a:lnTo>
                    <a:pt x="48" y="28"/>
                  </a:lnTo>
                  <a:lnTo>
                    <a:pt x="48" y="26"/>
                  </a:lnTo>
                  <a:lnTo>
                    <a:pt x="48" y="25"/>
                  </a:lnTo>
                  <a:lnTo>
                    <a:pt x="48" y="23"/>
                  </a:lnTo>
                  <a:lnTo>
                    <a:pt x="48" y="21"/>
                  </a:lnTo>
                  <a:lnTo>
                    <a:pt x="48" y="19"/>
                  </a:lnTo>
                  <a:lnTo>
                    <a:pt x="48" y="18"/>
                  </a:lnTo>
                  <a:lnTo>
                    <a:pt x="48" y="16"/>
                  </a:lnTo>
                  <a:lnTo>
                    <a:pt x="48" y="14"/>
                  </a:lnTo>
                  <a:lnTo>
                    <a:pt x="48" y="12"/>
                  </a:lnTo>
                  <a:lnTo>
                    <a:pt x="48" y="10"/>
                  </a:lnTo>
                  <a:lnTo>
                    <a:pt x="48" y="8"/>
                  </a:lnTo>
                  <a:lnTo>
                    <a:pt x="47" y="6"/>
                  </a:lnTo>
                  <a:lnTo>
                    <a:pt x="47" y="5"/>
                  </a:lnTo>
                  <a:lnTo>
                    <a:pt x="47" y="3"/>
                  </a:lnTo>
                  <a:lnTo>
                    <a:pt x="47" y="1"/>
                  </a:lnTo>
                  <a:lnTo>
                    <a:pt x="47" y="0"/>
                  </a:lnTo>
                  <a:lnTo>
                    <a:pt x="1" y="2"/>
                  </a:lnTo>
                  <a:lnTo>
                    <a:pt x="0" y="60"/>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8" name="Freeform 1049"/>
            <p:cNvSpPr>
              <a:spLocks/>
            </p:cNvSpPr>
            <p:nvPr/>
          </p:nvSpPr>
          <p:spPr bwMode="auto">
            <a:xfrm>
              <a:off x="2629" y="3128"/>
              <a:ext cx="48" cy="58"/>
            </a:xfrm>
            <a:custGeom>
              <a:avLst/>
              <a:gdLst>
                <a:gd name="T0" fmla="*/ 3 w 48"/>
                <a:gd name="T1" fmla="*/ 3 h 58"/>
                <a:gd name="T2" fmla="*/ 2 w 48"/>
                <a:gd name="T3" fmla="*/ 4 h 58"/>
                <a:gd name="T4" fmla="*/ 2 w 48"/>
                <a:gd name="T5" fmla="*/ 5 h 58"/>
                <a:gd name="T6" fmla="*/ 1 w 48"/>
                <a:gd name="T7" fmla="*/ 5 h 58"/>
                <a:gd name="T8" fmla="*/ 1 w 48"/>
                <a:gd name="T9" fmla="*/ 6 h 58"/>
                <a:gd name="T10" fmla="*/ 1 w 48"/>
                <a:gd name="T11" fmla="*/ 7 h 58"/>
                <a:gd name="T12" fmla="*/ 1 w 48"/>
                <a:gd name="T13" fmla="*/ 8 h 58"/>
                <a:gd name="T14" fmla="*/ 1 w 48"/>
                <a:gd name="T15" fmla="*/ 9 h 58"/>
                <a:gd name="T16" fmla="*/ 1 w 48"/>
                <a:gd name="T17" fmla="*/ 10 h 58"/>
                <a:gd name="T18" fmla="*/ 1 w 48"/>
                <a:gd name="T19" fmla="*/ 11 h 58"/>
                <a:gd name="T20" fmla="*/ 1 w 48"/>
                <a:gd name="T21" fmla="*/ 13 h 58"/>
                <a:gd name="T22" fmla="*/ 1 w 48"/>
                <a:gd name="T23" fmla="*/ 14 h 58"/>
                <a:gd name="T24" fmla="*/ 2 w 48"/>
                <a:gd name="T25" fmla="*/ 14 h 58"/>
                <a:gd name="T26" fmla="*/ 2 w 48"/>
                <a:gd name="T27" fmla="*/ 15 h 58"/>
                <a:gd name="T28" fmla="*/ 2 w 48"/>
                <a:gd name="T29" fmla="*/ 16 h 58"/>
                <a:gd name="T30" fmla="*/ 2 w 48"/>
                <a:gd name="T31" fmla="*/ 17 h 58"/>
                <a:gd name="T32" fmla="*/ 2 w 48"/>
                <a:gd name="T33" fmla="*/ 18 h 58"/>
                <a:gd name="T34" fmla="*/ 2 w 48"/>
                <a:gd name="T35" fmla="*/ 19 h 58"/>
                <a:gd name="T36" fmla="*/ 1 w 48"/>
                <a:gd name="T37" fmla="*/ 20 h 58"/>
                <a:gd name="T38" fmla="*/ 1 w 48"/>
                <a:gd name="T39" fmla="*/ 21 h 58"/>
                <a:gd name="T40" fmla="*/ 0 w 48"/>
                <a:gd name="T41" fmla="*/ 58 h 58"/>
                <a:gd name="T42" fmla="*/ 46 w 48"/>
                <a:gd name="T43" fmla="*/ 55 h 58"/>
                <a:gd name="T44" fmla="*/ 46 w 48"/>
                <a:gd name="T45" fmla="*/ 54 h 58"/>
                <a:gd name="T46" fmla="*/ 46 w 48"/>
                <a:gd name="T47" fmla="*/ 52 h 58"/>
                <a:gd name="T48" fmla="*/ 46 w 48"/>
                <a:gd name="T49" fmla="*/ 51 h 58"/>
                <a:gd name="T50" fmla="*/ 47 w 48"/>
                <a:gd name="T51" fmla="*/ 49 h 58"/>
                <a:gd name="T52" fmla="*/ 47 w 48"/>
                <a:gd name="T53" fmla="*/ 47 h 58"/>
                <a:gd name="T54" fmla="*/ 47 w 48"/>
                <a:gd name="T55" fmla="*/ 45 h 58"/>
                <a:gd name="T56" fmla="*/ 47 w 48"/>
                <a:gd name="T57" fmla="*/ 44 h 58"/>
                <a:gd name="T58" fmla="*/ 47 w 48"/>
                <a:gd name="T59" fmla="*/ 42 h 58"/>
                <a:gd name="T60" fmla="*/ 48 w 48"/>
                <a:gd name="T61" fmla="*/ 40 h 58"/>
                <a:gd name="T62" fmla="*/ 48 w 48"/>
                <a:gd name="T63" fmla="*/ 39 h 58"/>
                <a:gd name="T64" fmla="*/ 48 w 48"/>
                <a:gd name="T65" fmla="*/ 37 h 58"/>
                <a:gd name="T66" fmla="*/ 48 w 48"/>
                <a:gd name="T67" fmla="*/ 35 h 58"/>
                <a:gd name="T68" fmla="*/ 48 w 48"/>
                <a:gd name="T69" fmla="*/ 33 h 58"/>
                <a:gd name="T70" fmla="*/ 48 w 48"/>
                <a:gd name="T71" fmla="*/ 32 h 58"/>
                <a:gd name="T72" fmla="*/ 48 w 48"/>
                <a:gd name="T73" fmla="*/ 30 h 58"/>
                <a:gd name="T74" fmla="*/ 48 w 48"/>
                <a:gd name="T75" fmla="*/ 27 h 58"/>
                <a:gd name="T76" fmla="*/ 48 w 48"/>
                <a:gd name="T77" fmla="*/ 25 h 58"/>
                <a:gd name="T78" fmla="*/ 48 w 48"/>
                <a:gd name="T79" fmla="*/ 24 h 58"/>
                <a:gd name="T80" fmla="*/ 48 w 48"/>
                <a:gd name="T81" fmla="*/ 22 h 58"/>
                <a:gd name="T82" fmla="*/ 48 w 48"/>
                <a:gd name="T83" fmla="*/ 20 h 58"/>
                <a:gd name="T84" fmla="*/ 48 w 48"/>
                <a:gd name="T85" fmla="*/ 19 h 58"/>
                <a:gd name="T86" fmla="*/ 48 w 48"/>
                <a:gd name="T87" fmla="*/ 17 h 58"/>
                <a:gd name="T88" fmla="*/ 48 w 48"/>
                <a:gd name="T89" fmla="*/ 15 h 58"/>
                <a:gd name="T90" fmla="*/ 48 w 48"/>
                <a:gd name="T91" fmla="*/ 13 h 58"/>
                <a:gd name="T92" fmla="*/ 48 w 48"/>
                <a:gd name="T93" fmla="*/ 11 h 58"/>
                <a:gd name="T94" fmla="*/ 48 w 48"/>
                <a:gd name="T95" fmla="*/ 9 h 58"/>
                <a:gd name="T96" fmla="*/ 47 w 48"/>
                <a:gd name="T97" fmla="*/ 8 h 58"/>
                <a:gd name="T98" fmla="*/ 47 w 48"/>
                <a:gd name="T99" fmla="*/ 6 h 58"/>
                <a:gd name="T100" fmla="*/ 47 w 48"/>
                <a:gd name="T101" fmla="*/ 4 h 58"/>
                <a:gd name="T102" fmla="*/ 47 w 48"/>
                <a:gd name="T103" fmla="*/ 3 h 58"/>
                <a:gd name="T104" fmla="*/ 47 w 48"/>
                <a:gd name="T105" fmla="*/ 1 h 58"/>
                <a:gd name="T106" fmla="*/ 46 w 48"/>
                <a:gd name="T107" fmla="*/ 0 h 58"/>
                <a:gd name="T108" fmla="*/ 3 w 48"/>
                <a:gd name="T109"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58">
                  <a:moveTo>
                    <a:pt x="3" y="3"/>
                  </a:moveTo>
                  <a:lnTo>
                    <a:pt x="2" y="4"/>
                  </a:lnTo>
                  <a:lnTo>
                    <a:pt x="2" y="5"/>
                  </a:lnTo>
                  <a:lnTo>
                    <a:pt x="1" y="5"/>
                  </a:lnTo>
                  <a:lnTo>
                    <a:pt x="1" y="6"/>
                  </a:lnTo>
                  <a:lnTo>
                    <a:pt x="1" y="7"/>
                  </a:lnTo>
                  <a:lnTo>
                    <a:pt x="1" y="8"/>
                  </a:lnTo>
                  <a:lnTo>
                    <a:pt x="1" y="9"/>
                  </a:lnTo>
                  <a:lnTo>
                    <a:pt x="1" y="10"/>
                  </a:lnTo>
                  <a:lnTo>
                    <a:pt x="1" y="11"/>
                  </a:lnTo>
                  <a:lnTo>
                    <a:pt x="1" y="13"/>
                  </a:lnTo>
                  <a:lnTo>
                    <a:pt x="1" y="14"/>
                  </a:lnTo>
                  <a:lnTo>
                    <a:pt x="2" y="14"/>
                  </a:lnTo>
                  <a:lnTo>
                    <a:pt x="2" y="15"/>
                  </a:lnTo>
                  <a:lnTo>
                    <a:pt x="2" y="16"/>
                  </a:lnTo>
                  <a:lnTo>
                    <a:pt x="2" y="17"/>
                  </a:lnTo>
                  <a:lnTo>
                    <a:pt x="2" y="18"/>
                  </a:lnTo>
                  <a:lnTo>
                    <a:pt x="2" y="19"/>
                  </a:lnTo>
                  <a:lnTo>
                    <a:pt x="1" y="20"/>
                  </a:lnTo>
                  <a:lnTo>
                    <a:pt x="1" y="21"/>
                  </a:lnTo>
                  <a:lnTo>
                    <a:pt x="0" y="58"/>
                  </a:lnTo>
                  <a:lnTo>
                    <a:pt x="46" y="55"/>
                  </a:lnTo>
                  <a:lnTo>
                    <a:pt x="46" y="54"/>
                  </a:lnTo>
                  <a:lnTo>
                    <a:pt x="46" y="52"/>
                  </a:lnTo>
                  <a:lnTo>
                    <a:pt x="46" y="51"/>
                  </a:lnTo>
                  <a:lnTo>
                    <a:pt x="47" y="49"/>
                  </a:lnTo>
                  <a:lnTo>
                    <a:pt x="47" y="47"/>
                  </a:lnTo>
                  <a:lnTo>
                    <a:pt x="47" y="45"/>
                  </a:lnTo>
                  <a:lnTo>
                    <a:pt x="47" y="44"/>
                  </a:lnTo>
                  <a:lnTo>
                    <a:pt x="47" y="42"/>
                  </a:lnTo>
                  <a:lnTo>
                    <a:pt x="48" y="40"/>
                  </a:lnTo>
                  <a:lnTo>
                    <a:pt x="48" y="39"/>
                  </a:lnTo>
                  <a:lnTo>
                    <a:pt x="48" y="37"/>
                  </a:lnTo>
                  <a:lnTo>
                    <a:pt x="48" y="35"/>
                  </a:lnTo>
                  <a:lnTo>
                    <a:pt x="48" y="33"/>
                  </a:lnTo>
                  <a:lnTo>
                    <a:pt x="48" y="32"/>
                  </a:lnTo>
                  <a:lnTo>
                    <a:pt x="48" y="30"/>
                  </a:lnTo>
                  <a:lnTo>
                    <a:pt x="48" y="27"/>
                  </a:lnTo>
                  <a:lnTo>
                    <a:pt x="48" y="25"/>
                  </a:lnTo>
                  <a:lnTo>
                    <a:pt x="48" y="24"/>
                  </a:lnTo>
                  <a:lnTo>
                    <a:pt x="48" y="22"/>
                  </a:lnTo>
                  <a:lnTo>
                    <a:pt x="48" y="20"/>
                  </a:lnTo>
                  <a:lnTo>
                    <a:pt x="48" y="19"/>
                  </a:lnTo>
                  <a:lnTo>
                    <a:pt x="48" y="17"/>
                  </a:lnTo>
                  <a:lnTo>
                    <a:pt x="48" y="15"/>
                  </a:lnTo>
                  <a:lnTo>
                    <a:pt x="48" y="13"/>
                  </a:lnTo>
                  <a:lnTo>
                    <a:pt x="48" y="11"/>
                  </a:lnTo>
                  <a:lnTo>
                    <a:pt x="48" y="9"/>
                  </a:lnTo>
                  <a:lnTo>
                    <a:pt x="47" y="8"/>
                  </a:lnTo>
                  <a:lnTo>
                    <a:pt x="47" y="6"/>
                  </a:lnTo>
                  <a:lnTo>
                    <a:pt x="47" y="4"/>
                  </a:lnTo>
                  <a:lnTo>
                    <a:pt x="47" y="3"/>
                  </a:lnTo>
                  <a:lnTo>
                    <a:pt x="47" y="1"/>
                  </a:lnTo>
                  <a:lnTo>
                    <a:pt x="46" y="0"/>
                  </a:lnTo>
                  <a:lnTo>
                    <a:pt x="3" y="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79" name="Freeform 1050"/>
            <p:cNvSpPr>
              <a:spLocks/>
            </p:cNvSpPr>
            <p:nvPr/>
          </p:nvSpPr>
          <p:spPr bwMode="auto">
            <a:xfrm>
              <a:off x="2629" y="3128"/>
              <a:ext cx="48" cy="58"/>
            </a:xfrm>
            <a:custGeom>
              <a:avLst/>
              <a:gdLst>
                <a:gd name="T0" fmla="*/ 3 w 48"/>
                <a:gd name="T1" fmla="*/ 3 h 58"/>
                <a:gd name="T2" fmla="*/ 2 w 48"/>
                <a:gd name="T3" fmla="*/ 4 h 58"/>
                <a:gd name="T4" fmla="*/ 2 w 48"/>
                <a:gd name="T5" fmla="*/ 5 h 58"/>
                <a:gd name="T6" fmla="*/ 1 w 48"/>
                <a:gd name="T7" fmla="*/ 5 h 58"/>
                <a:gd name="T8" fmla="*/ 1 w 48"/>
                <a:gd name="T9" fmla="*/ 6 h 58"/>
                <a:gd name="T10" fmla="*/ 1 w 48"/>
                <a:gd name="T11" fmla="*/ 7 h 58"/>
                <a:gd name="T12" fmla="*/ 1 w 48"/>
                <a:gd name="T13" fmla="*/ 8 h 58"/>
                <a:gd name="T14" fmla="*/ 1 w 48"/>
                <a:gd name="T15" fmla="*/ 9 h 58"/>
                <a:gd name="T16" fmla="*/ 1 w 48"/>
                <a:gd name="T17" fmla="*/ 10 h 58"/>
                <a:gd name="T18" fmla="*/ 1 w 48"/>
                <a:gd name="T19" fmla="*/ 11 h 58"/>
                <a:gd name="T20" fmla="*/ 1 w 48"/>
                <a:gd name="T21" fmla="*/ 13 h 58"/>
                <a:gd name="T22" fmla="*/ 1 w 48"/>
                <a:gd name="T23" fmla="*/ 14 h 58"/>
                <a:gd name="T24" fmla="*/ 2 w 48"/>
                <a:gd name="T25" fmla="*/ 14 h 58"/>
                <a:gd name="T26" fmla="*/ 2 w 48"/>
                <a:gd name="T27" fmla="*/ 15 h 58"/>
                <a:gd name="T28" fmla="*/ 2 w 48"/>
                <a:gd name="T29" fmla="*/ 16 h 58"/>
                <a:gd name="T30" fmla="*/ 2 w 48"/>
                <a:gd name="T31" fmla="*/ 17 h 58"/>
                <a:gd name="T32" fmla="*/ 2 w 48"/>
                <a:gd name="T33" fmla="*/ 18 h 58"/>
                <a:gd name="T34" fmla="*/ 2 w 48"/>
                <a:gd name="T35" fmla="*/ 19 h 58"/>
                <a:gd name="T36" fmla="*/ 1 w 48"/>
                <a:gd name="T37" fmla="*/ 20 h 58"/>
                <a:gd name="T38" fmla="*/ 1 w 48"/>
                <a:gd name="T39" fmla="*/ 21 h 58"/>
                <a:gd name="T40" fmla="*/ 0 w 48"/>
                <a:gd name="T41" fmla="*/ 58 h 58"/>
                <a:gd name="T42" fmla="*/ 46 w 48"/>
                <a:gd name="T43" fmla="*/ 55 h 58"/>
                <a:gd name="T44" fmla="*/ 46 w 48"/>
                <a:gd name="T45" fmla="*/ 54 h 58"/>
                <a:gd name="T46" fmla="*/ 46 w 48"/>
                <a:gd name="T47" fmla="*/ 52 h 58"/>
                <a:gd name="T48" fmla="*/ 46 w 48"/>
                <a:gd name="T49" fmla="*/ 51 h 58"/>
                <a:gd name="T50" fmla="*/ 47 w 48"/>
                <a:gd name="T51" fmla="*/ 49 h 58"/>
                <a:gd name="T52" fmla="*/ 47 w 48"/>
                <a:gd name="T53" fmla="*/ 47 h 58"/>
                <a:gd name="T54" fmla="*/ 47 w 48"/>
                <a:gd name="T55" fmla="*/ 45 h 58"/>
                <a:gd name="T56" fmla="*/ 47 w 48"/>
                <a:gd name="T57" fmla="*/ 44 h 58"/>
                <a:gd name="T58" fmla="*/ 47 w 48"/>
                <a:gd name="T59" fmla="*/ 42 h 58"/>
                <a:gd name="T60" fmla="*/ 48 w 48"/>
                <a:gd name="T61" fmla="*/ 40 h 58"/>
                <a:gd name="T62" fmla="*/ 48 w 48"/>
                <a:gd name="T63" fmla="*/ 39 h 58"/>
                <a:gd name="T64" fmla="*/ 48 w 48"/>
                <a:gd name="T65" fmla="*/ 37 h 58"/>
                <a:gd name="T66" fmla="*/ 48 w 48"/>
                <a:gd name="T67" fmla="*/ 35 h 58"/>
                <a:gd name="T68" fmla="*/ 48 w 48"/>
                <a:gd name="T69" fmla="*/ 33 h 58"/>
                <a:gd name="T70" fmla="*/ 48 w 48"/>
                <a:gd name="T71" fmla="*/ 32 h 58"/>
                <a:gd name="T72" fmla="*/ 48 w 48"/>
                <a:gd name="T73" fmla="*/ 30 h 58"/>
                <a:gd name="T74" fmla="*/ 48 w 48"/>
                <a:gd name="T75" fmla="*/ 27 h 58"/>
                <a:gd name="T76" fmla="*/ 48 w 48"/>
                <a:gd name="T77" fmla="*/ 25 h 58"/>
                <a:gd name="T78" fmla="*/ 48 w 48"/>
                <a:gd name="T79" fmla="*/ 24 h 58"/>
                <a:gd name="T80" fmla="*/ 48 w 48"/>
                <a:gd name="T81" fmla="*/ 22 h 58"/>
                <a:gd name="T82" fmla="*/ 48 w 48"/>
                <a:gd name="T83" fmla="*/ 20 h 58"/>
                <a:gd name="T84" fmla="*/ 48 w 48"/>
                <a:gd name="T85" fmla="*/ 19 h 58"/>
                <a:gd name="T86" fmla="*/ 48 w 48"/>
                <a:gd name="T87" fmla="*/ 17 h 58"/>
                <a:gd name="T88" fmla="*/ 48 w 48"/>
                <a:gd name="T89" fmla="*/ 15 h 58"/>
                <a:gd name="T90" fmla="*/ 48 w 48"/>
                <a:gd name="T91" fmla="*/ 13 h 58"/>
                <a:gd name="T92" fmla="*/ 48 w 48"/>
                <a:gd name="T93" fmla="*/ 11 h 58"/>
                <a:gd name="T94" fmla="*/ 48 w 48"/>
                <a:gd name="T95" fmla="*/ 9 h 58"/>
                <a:gd name="T96" fmla="*/ 47 w 48"/>
                <a:gd name="T97" fmla="*/ 8 h 58"/>
                <a:gd name="T98" fmla="*/ 47 w 48"/>
                <a:gd name="T99" fmla="*/ 6 h 58"/>
                <a:gd name="T100" fmla="*/ 47 w 48"/>
                <a:gd name="T101" fmla="*/ 4 h 58"/>
                <a:gd name="T102" fmla="*/ 47 w 48"/>
                <a:gd name="T103" fmla="*/ 3 h 58"/>
                <a:gd name="T104" fmla="*/ 47 w 48"/>
                <a:gd name="T105" fmla="*/ 1 h 58"/>
                <a:gd name="T106" fmla="*/ 46 w 48"/>
                <a:gd name="T107" fmla="*/ 0 h 58"/>
                <a:gd name="T108" fmla="*/ 3 w 48"/>
                <a:gd name="T109"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58">
                  <a:moveTo>
                    <a:pt x="3" y="3"/>
                  </a:moveTo>
                  <a:lnTo>
                    <a:pt x="2" y="4"/>
                  </a:lnTo>
                  <a:lnTo>
                    <a:pt x="2" y="5"/>
                  </a:lnTo>
                  <a:lnTo>
                    <a:pt x="1" y="5"/>
                  </a:lnTo>
                  <a:lnTo>
                    <a:pt x="1" y="6"/>
                  </a:lnTo>
                  <a:lnTo>
                    <a:pt x="1" y="7"/>
                  </a:lnTo>
                  <a:lnTo>
                    <a:pt x="1" y="8"/>
                  </a:lnTo>
                  <a:lnTo>
                    <a:pt x="1" y="9"/>
                  </a:lnTo>
                  <a:lnTo>
                    <a:pt x="1" y="10"/>
                  </a:lnTo>
                  <a:lnTo>
                    <a:pt x="1" y="11"/>
                  </a:lnTo>
                  <a:lnTo>
                    <a:pt x="1" y="13"/>
                  </a:lnTo>
                  <a:lnTo>
                    <a:pt x="1" y="14"/>
                  </a:lnTo>
                  <a:lnTo>
                    <a:pt x="2" y="14"/>
                  </a:lnTo>
                  <a:lnTo>
                    <a:pt x="2" y="15"/>
                  </a:lnTo>
                  <a:lnTo>
                    <a:pt x="2" y="16"/>
                  </a:lnTo>
                  <a:lnTo>
                    <a:pt x="2" y="17"/>
                  </a:lnTo>
                  <a:lnTo>
                    <a:pt x="2" y="18"/>
                  </a:lnTo>
                  <a:lnTo>
                    <a:pt x="2" y="19"/>
                  </a:lnTo>
                  <a:lnTo>
                    <a:pt x="1" y="20"/>
                  </a:lnTo>
                  <a:lnTo>
                    <a:pt x="1" y="21"/>
                  </a:lnTo>
                  <a:lnTo>
                    <a:pt x="0" y="58"/>
                  </a:lnTo>
                  <a:lnTo>
                    <a:pt x="46" y="55"/>
                  </a:lnTo>
                  <a:lnTo>
                    <a:pt x="46" y="54"/>
                  </a:lnTo>
                  <a:lnTo>
                    <a:pt x="46" y="52"/>
                  </a:lnTo>
                  <a:lnTo>
                    <a:pt x="46" y="51"/>
                  </a:lnTo>
                  <a:lnTo>
                    <a:pt x="47" y="49"/>
                  </a:lnTo>
                  <a:lnTo>
                    <a:pt x="47" y="47"/>
                  </a:lnTo>
                  <a:lnTo>
                    <a:pt x="47" y="45"/>
                  </a:lnTo>
                  <a:lnTo>
                    <a:pt x="47" y="44"/>
                  </a:lnTo>
                  <a:lnTo>
                    <a:pt x="47" y="42"/>
                  </a:lnTo>
                  <a:lnTo>
                    <a:pt x="48" y="40"/>
                  </a:lnTo>
                  <a:lnTo>
                    <a:pt x="48" y="39"/>
                  </a:lnTo>
                  <a:lnTo>
                    <a:pt x="48" y="37"/>
                  </a:lnTo>
                  <a:lnTo>
                    <a:pt x="48" y="35"/>
                  </a:lnTo>
                  <a:lnTo>
                    <a:pt x="48" y="33"/>
                  </a:lnTo>
                  <a:lnTo>
                    <a:pt x="48" y="32"/>
                  </a:lnTo>
                  <a:lnTo>
                    <a:pt x="48" y="30"/>
                  </a:lnTo>
                  <a:lnTo>
                    <a:pt x="48" y="27"/>
                  </a:lnTo>
                  <a:lnTo>
                    <a:pt x="48" y="25"/>
                  </a:lnTo>
                  <a:lnTo>
                    <a:pt x="48" y="24"/>
                  </a:lnTo>
                  <a:lnTo>
                    <a:pt x="48" y="22"/>
                  </a:lnTo>
                  <a:lnTo>
                    <a:pt x="48" y="20"/>
                  </a:lnTo>
                  <a:lnTo>
                    <a:pt x="48" y="19"/>
                  </a:lnTo>
                  <a:lnTo>
                    <a:pt x="48" y="17"/>
                  </a:lnTo>
                  <a:lnTo>
                    <a:pt x="48" y="15"/>
                  </a:lnTo>
                  <a:lnTo>
                    <a:pt x="48" y="13"/>
                  </a:lnTo>
                  <a:lnTo>
                    <a:pt x="48" y="11"/>
                  </a:lnTo>
                  <a:lnTo>
                    <a:pt x="48" y="9"/>
                  </a:lnTo>
                  <a:lnTo>
                    <a:pt x="47" y="8"/>
                  </a:lnTo>
                  <a:lnTo>
                    <a:pt x="47" y="6"/>
                  </a:lnTo>
                  <a:lnTo>
                    <a:pt x="47" y="4"/>
                  </a:lnTo>
                  <a:lnTo>
                    <a:pt x="47" y="3"/>
                  </a:lnTo>
                  <a:lnTo>
                    <a:pt x="47" y="1"/>
                  </a:lnTo>
                  <a:lnTo>
                    <a:pt x="46" y="0"/>
                  </a:lnTo>
                  <a:lnTo>
                    <a:pt x="3" y="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0" name="Freeform 1051"/>
            <p:cNvSpPr>
              <a:spLocks/>
            </p:cNvSpPr>
            <p:nvPr/>
          </p:nvSpPr>
          <p:spPr bwMode="auto">
            <a:xfrm>
              <a:off x="2500" y="3178"/>
              <a:ext cx="91" cy="307"/>
            </a:xfrm>
            <a:custGeom>
              <a:avLst/>
              <a:gdLst>
                <a:gd name="T0" fmla="*/ 87 w 91"/>
                <a:gd name="T1" fmla="*/ 307 h 307"/>
                <a:gd name="T2" fmla="*/ 91 w 91"/>
                <a:gd name="T3" fmla="*/ 90 h 307"/>
                <a:gd name="T4" fmla="*/ 4 w 91"/>
                <a:gd name="T5" fmla="*/ 0 h 307"/>
                <a:gd name="T6" fmla="*/ 0 w 91"/>
                <a:gd name="T7" fmla="*/ 214 h 307"/>
                <a:gd name="T8" fmla="*/ 87 w 91"/>
                <a:gd name="T9" fmla="*/ 307 h 307"/>
              </a:gdLst>
              <a:ahLst/>
              <a:cxnLst>
                <a:cxn ang="0">
                  <a:pos x="T0" y="T1"/>
                </a:cxn>
                <a:cxn ang="0">
                  <a:pos x="T2" y="T3"/>
                </a:cxn>
                <a:cxn ang="0">
                  <a:pos x="T4" y="T5"/>
                </a:cxn>
                <a:cxn ang="0">
                  <a:pos x="T6" y="T7"/>
                </a:cxn>
                <a:cxn ang="0">
                  <a:pos x="T8" y="T9"/>
                </a:cxn>
              </a:cxnLst>
              <a:rect l="0" t="0" r="r" b="b"/>
              <a:pathLst>
                <a:path w="91" h="307">
                  <a:moveTo>
                    <a:pt x="87" y="307"/>
                  </a:moveTo>
                  <a:lnTo>
                    <a:pt x="91" y="90"/>
                  </a:lnTo>
                  <a:lnTo>
                    <a:pt x="4" y="0"/>
                  </a:lnTo>
                  <a:lnTo>
                    <a:pt x="0" y="214"/>
                  </a:lnTo>
                  <a:lnTo>
                    <a:pt x="87" y="30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1" name="Freeform 1052"/>
            <p:cNvSpPr>
              <a:spLocks/>
            </p:cNvSpPr>
            <p:nvPr/>
          </p:nvSpPr>
          <p:spPr bwMode="auto">
            <a:xfrm>
              <a:off x="2500" y="3178"/>
              <a:ext cx="91" cy="307"/>
            </a:xfrm>
            <a:custGeom>
              <a:avLst/>
              <a:gdLst>
                <a:gd name="T0" fmla="*/ 87 w 91"/>
                <a:gd name="T1" fmla="*/ 307 h 307"/>
                <a:gd name="T2" fmla="*/ 91 w 91"/>
                <a:gd name="T3" fmla="*/ 90 h 307"/>
                <a:gd name="T4" fmla="*/ 4 w 91"/>
                <a:gd name="T5" fmla="*/ 0 h 307"/>
                <a:gd name="T6" fmla="*/ 0 w 91"/>
                <a:gd name="T7" fmla="*/ 214 h 307"/>
                <a:gd name="T8" fmla="*/ 87 w 91"/>
                <a:gd name="T9" fmla="*/ 307 h 307"/>
              </a:gdLst>
              <a:ahLst/>
              <a:cxnLst>
                <a:cxn ang="0">
                  <a:pos x="T0" y="T1"/>
                </a:cxn>
                <a:cxn ang="0">
                  <a:pos x="T2" y="T3"/>
                </a:cxn>
                <a:cxn ang="0">
                  <a:pos x="T4" y="T5"/>
                </a:cxn>
                <a:cxn ang="0">
                  <a:pos x="T6" y="T7"/>
                </a:cxn>
                <a:cxn ang="0">
                  <a:pos x="T8" y="T9"/>
                </a:cxn>
              </a:cxnLst>
              <a:rect l="0" t="0" r="r" b="b"/>
              <a:pathLst>
                <a:path w="91" h="307">
                  <a:moveTo>
                    <a:pt x="87" y="307"/>
                  </a:moveTo>
                  <a:lnTo>
                    <a:pt x="91" y="90"/>
                  </a:lnTo>
                  <a:lnTo>
                    <a:pt x="4" y="0"/>
                  </a:lnTo>
                  <a:lnTo>
                    <a:pt x="0" y="214"/>
                  </a:lnTo>
                  <a:lnTo>
                    <a:pt x="87" y="307"/>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2" name="Freeform 1053"/>
            <p:cNvSpPr>
              <a:spLocks/>
            </p:cNvSpPr>
            <p:nvPr/>
          </p:nvSpPr>
          <p:spPr bwMode="auto">
            <a:xfrm>
              <a:off x="2465" y="3180"/>
              <a:ext cx="8" cy="173"/>
            </a:xfrm>
            <a:custGeom>
              <a:avLst/>
              <a:gdLst>
                <a:gd name="T0" fmla="*/ 0 w 8"/>
                <a:gd name="T1" fmla="*/ 171 h 173"/>
                <a:gd name="T2" fmla="*/ 0 w 8"/>
                <a:gd name="T3" fmla="*/ 173 h 173"/>
                <a:gd name="T4" fmla="*/ 0 w 8"/>
                <a:gd name="T5" fmla="*/ 173 h 173"/>
                <a:gd name="T6" fmla="*/ 1 w 8"/>
                <a:gd name="T7" fmla="*/ 173 h 173"/>
                <a:gd name="T8" fmla="*/ 2 w 8"/>
                <a:gd name="T9" fmla="*/ 173 h 173"/>
                <a:gd name="T10" fmla="*/ 3 w 8"/>
                <a:gd name="T11" fmla="*/ 173 h 173"/>
                <a:gd name="T12" fmla="*/ 4 w 8"/>
                <a:gd name="T13" fmla="*/ 173 h 173"/>
                <a:gd name="T14" fmla="*/ 8 w 8"/>
                <a:gd name="T15" fmla="*/ 8 h 173"/>
                <a:gd name="T16" fmla="*/ 8 w 8"/>
                <a:gd name="T17" fmla="*/ 7 h 173"/>
                <a:gd name="T18" fmla="*/ 8 w 8"/>
                <a:gd name="T19" fmla="*/ 6 h 173"/>
                <a:gd name="T20" fmla="*/ 8 w 8"/>
                <a:gd name="T21" fmla="*/ 5 h 173"/>
                <a:gd name="T22" fmla="*/ 7 w 8"/>
                <a:gd name="T23" fmla="*/ 4 h 173"/>
                <a:gd name="T24" fmla="*/ 7 w 8"/>
                <a:gd name="T25" fmla="*/ 3 h 173"/>
                <a:gd name="T26" fmla="*/ 6 w 8"/>
                <a:gd name="T27" fmla="*/ 3 h 173"/>
                <a:gd name="T28" fmla="*/ 6 w 8"/>
                <a:gd name="T29" fmla="*/ 2 h 173"/>
                <a:gd name="T30" fmla="*/ 6 w 8"/>
                <a:gd name="T31" fmla="*/ 1 h 173"/>
                <a:gd name="T32" fmla="*/ 5 w 8"/>
                <a:gd name="T33" fmla="*/ 1 h 173"/>
                <a:gd name="T34" fmla="*/ 5 w 8"/>
                <a:gd name="T35" fmla="*/ 1 h 173"/>
                <a:gd name="T36" fmla="*/ 5 w 8"/>
                <a:gd name="T37" fmla="*/ 0 h 173"/>
                <a:gd name="T38" fmla="*/ 4 w 8"/>
                <a:gd name="T39" fmla="*/ 0 h 173"/>
                <a:gd name="T40" fmla="*/ 3 w 8"/>
                <a:gd name="T41" fmla="*/ 0 h 173"/>
                <a:gd name="T42" fmla="*/ 0 w 8"/>
                <a:gd name="T43" fmla="*/ 17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73">
                  <a:moveTo>
                    <a:pt x="0" y="171"/>
                  </a:moveTo>
                  <a:lnTo>
                    <a:pt x="0" y="173"/>
                  </a:lnTo>
                  <a:lnTo>
                    <a:pt x="0" y="173"/>
                  </a:lnTo>
                  <a:lnTo>
                    <a:pt x="1" y="173"/>
                  </a:lnTo>
                  <a:lnTo>
                    <a:pt x="2" y="173"/>
                  </a:lnTo>
                  <a:lnTo>
                    <a:pt x="3" y="173"/>
                  </a:lnTo>
                  <a:lnTo>
                    <a:pt x="4" y="173"/>
                  </a:lnTo>
                  <a:lnTo>
                    <a:pt x="8" y="8"/>
                  </a:lnTo>
                  <a:lnTo>
                    <a:pt x="8" y="7"/>
                  </a:lnTo>
                  <a:lnTo>
                    <a:pt x="8" y="6"/>
                  </a:lnTo>
                  <a:lnTo>
                    <a:pt x="8" y="5"/>
                  </a:lnTo>
                  <a:lnTo>
                    <a:pt x="7" y="4"/>
                  </a:lnTo>
                  <a:lnTo>
                    <a:pt x="7" y="3"/>
                  </a:lnTo>
                  <a:lnTo>
                    <a:pt x="6" y="3"/>
                  </a:lnTo>
                  <a:lnTo>
                    <a:pt x="6" y="2"/>
                  </a:lnTo>
                  <a:lnTo>
                    <a:pt x="6" y="1"/>
                  </a:lnTo>
                  <a:lnTo>
                    <a:pt x="5" y="1"/>
                  </a:lnTo>
                  <a:lnTo>
                    <a:pt x="5" y="1"/>
                  </a:lnTo>
                  <a:lnTo>
                    <a:pt x="5" y="0"/>
                  </a:lnTo>
                  <a:lnTo>
                    <a:pt x="4" y="0"/>
                  </a:lnTo>
                  <a:lnTo>
                    <a:pt x="3" y="0"/>
                  </a:lnTo>
                  <a:lnTo>
                    <a:pt x="0" y="171"/>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3" name="Freeform 1054"/>
            <p:cNvSpPr>
              <a:spLocks/>
            </p:cNvSpPr>
            <p:nvPr/>
          </p:nvSpPr>
          <p:spPr bwMode="auto">
            <a:xfrm>
              <a:off x="2465" y="3180"/>
              <a:ext cx="8" cy="173"/>
            </a:xfrm>
            <a:custGeom>
              <a:avLst/>
              <a:gdLst>
                <a:gd name="T0" fmla="*/ 0 w 8"/>
                <a:gd name="T1" fmla="*/ 171 h 173"/>
                <a:gd name="T2" fmla="*/ 0 w 8"/>
                <a:gd name="T3" fmla="*/ 173 h 173"/>
                <a:gd name="T4" fmla="*/ 0 w 8"/>
                <a:gd name="T5" fmla="*/ 173 h 173"/>
                <a:gd name="T6" fmla="*/ 1 w 8"/>
                <a:gd name="T7" fmla="*/ 173 h 173"/>
                <a:gd name="T8" fmla="*/ 2 w 8"/>
                <a:gd name="T9" fmla="*/ 173 h 173"/>
                <a:gd name="T10" fmla="*/ 3 w 8"/>
                <a:gd name="T11" fmla="*/ 173 h 173"/>
                <a:gd name="T12" fmla="*/ 4 w 8"/>
                <a:gd name="T13" fmla="*/ 173 h 173"/>
                <a:gd name="T14" fmla="*/ 8 w 8"/>
                <a:gd name="T15" fmla="*/ 8 h 173"/>
                <a:gd name="T16" fmla="*/ 8 w 8"/>
                <a:gd name="T17" fmla="*/ 7 h 173"/>
                <a:gd name="T18" fmla="*/ 8 w 8"/>
                <a:gd name="T19" fmla="*/ 6 h 173"/>
                <a:gd name="T20" fmla="*/ 8 w 8"/>
                <a:gd name="T21" fmla="*/ 5 h 173"/>
                <a:gd name="T22" fmla="*/ 7 w 8"/>
                <a:gd name="T23" fmla="*/ 4 h 173"/>
                <a:gd name="T24" fmla="*/ 7 w 8"/>
                <a:gd name="T25" fmla="*/ 3 h 173"/>
                <a:gd name="T26" fmla="*/ 6 w 8"/>
                <a:gd name="T27" fmla="*/ 3 h 173"/>
                <a:gd name="T28" fmla="*/ 6 w 8"/>
                <a:gd name="T29" fmla="*/ 2 h 173"/>
                <a:gd name="T30" fmla="*/ 6 w 8"/>
                <a:gd name="T31" fmla="*/ 1 h 173"/>
                <a:gd name="T32" fmla="*/ 5 w 8"/>
                <a:gd name="T33" fmla="*/ 1 h 173"/>
                <a:gd name="T34" fmla="*/ 5 w 8"/>
                <a:gd name="T35" fmla="*/ 1 h 173"/>
                <a:gd name="T36" fmla="*/ 5 w 8"/>
                <a:gd name="T37" fmla="*/ 0 h 173"/>
                <a:gd name="T38" fmla="*/ 4 w 8"/>
                <a:gd name="T39" fmla="*/ 0 h 173"/>
                <a:gd name="T40" fmla="*/ 3 w 8"/>
                <a:gd name="T41" fmla="*/ 0 h 173"/>
                <a:gd name="T42" fmla="*/ 0 w 8"/>
                <a:gd name="T43" fmla="*/ 17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73">
                  <a:moveTo>
                    <a:pt x="0" y="171"/>
                  </a:moveTo>
                  <a:lnTo>
                    <a:pt x="0" y="173"/>
                  </a:lnTo>
                  <a:lnTo>
                    <a:pt x="0" y="173"/>
                  </a:lnTo>
                  <a:lnTo>
                    <a:pt x="1" y="173"/>
                  </a:lnTo>
                  <a:lnTo>
                    <a:pt x="2" y="173"/>
                  </a:lnTo>
                  <a:lnTo>
                    <a:pt x="3" y="173"/>
                  </a:lnTo>
                  <a:lnTo>
                    <a:pt x="4" y="173"/>
                  </a:lnTo>
                  <a:lnTo>
                    <a:pt x="8" y="8"/>
                  </a:lnTo>
                  <a:lnTo>
                    <a:pt x="8" y="7"/>
                  </a:lnTo>
                  <a:lnTo>
                    <a:pt x="8" y="6"/>
                  </a:lnTo>
                  <a:lnTo>
                    <a:pt x="8" y="5"/>
                  </a:lnTo>
                  <a:lnTo>
                    <a:pt x="7" y="4"/>
                  </a:lnTo>
                  <a:lnTo>
                    <a:pt x="7" y="3"/>
                  </a:lnTo>
                  <a:lnTo>
                    <a:pt x="6" y="3"/>
                  </a:lnTo>
                  <a:lnTo>
                    <a:pt x="6" y="2"/>
                  </a:lnTo>
                  <a:lnTo>
                    <a:pt x="6" y="1"/>
                  </a:lnTo>
                  <a:lnTo>
                    <a:pt x="5" y="1"/>
                  </a:lnTo>
                  <a:lnTo>
                    <a:pt x="5" y="1"/>
                  </a:lnTo>
                  <a:lnTo>
                    <a:pt x="5" y="0"/>
                  </a:lnTo>
                  <a:lnTo>
                    <a:pt x="4" y="0"/>
                  </a:lnTo>
                  <a:lnTo>
                    <a:pt x="3" y="0"/>
                  </a:lnTo>
                  <a:lnTo>
                    <a:pt x="0" y="171"/>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4" name="Freeform 1055"/>
            <p:cNvSpPr>
              <a:spLocks/>
            </p:cNvSpPr>
            <p:nvPr/>
          </p:nvSpPr>
          <p:spPr bwMode="auto">
            <a:xfrm>
              <a:off x="2478" y="3198"/>
              <a:ext cx="16" cy="131"/>
            </a:xfrm>
            <a:custGeom>
              <a:avLst/>
              <a:gdLst>
                <a:gd name="T0" fmla="*/ 1 w 16"/>
                <a:gd name="T1" fmla="*/ 130 h 131"/>
                <a:gd name="T2" fmla="*/ 2 w 16"/>
                <a:gd name="T3" fmla="*/ 130 h 131"/>
                <a:gd name="T4" fmla="*/ 3 w 16"/>
                <a:gd name="T5" fmla="*/ 131 h 131"/>
                <a:gd name="T6" fmla="*/ 5 w 16"/>
                <a:gd name="T7" fmla="*/ 131 h 131"/>
                <a:gd name="T8" fmla="*/ 7 w 16"/>
                <a:gd name="T9" fmla="*/ 131 h 131"/>
                <a:gd name="T10" fmla="*/ 8 w 16"/>
                <a:gd name="T11" fmla="*/ 131 h 131"/>
                <a:gd name="T12" fmla="*/ 10 w 16"/>
                <a:gd name="T13" fmla="*/ 131 h 131"/>
                <a:gd name="T14" fmla="*/ 12 w 16"/>
                <a:gd name="T15" fmla="*/ 131 h 131"/>
                <a:gd name="T16" fmla="*/ 13 w 16"/>
                <a:gd name="T17" fmla="*/ 130 h 131"/>
                <a:gd name="T18" fmla="*/ 14 w 16"/>
                <a:gd name="T19" fmla="*/ 123 h 131"/>
                <a:gd name="T20" fmla="*/ 15 w 16"/>
                <a:gd name="T21" fmla="*/ 116 h 131"/>
                <a:gd name="T22" fmla="*/ 15 w 16"/>
                <a:gd name="T23" fmla="*/ 108 h 131"/>
                <a:gd name="T24" fmla="*/ 15 w 16"/>
                <a:gd name="T25" fmla="*/ 102 h 131"/>
                <a:gd name="T26" fmla="*/ 16 w 16"/>
                <a:gd name="T27" fmla="*/ 94 h 131"/>
                <a:gd name="T28" fmla="*/ 16 w 16"/>
                <a:gd name="T29" fmla="*/ 88 h 131"/>
                <a:gd name="T30" fmla="*/ 16 w 16"/>
                <a:gd name="T31" fmla="*/ 80 h 131"/>
                <a:gd name="T32" fmla="*/ 16 w 16"/>
                <a:gd name="T33" fmla="*/ 74 h 131"/>
                <a:gd name="T34" fmla="*/ 16 w 16"/>
                <a:gd name="T35" fmla="*/ 68 h 131"/>
                <a:gd name="T36" fmla="*/ 16 w 16"/>
                <a:gd name="T37" fmla="*/ 60 h 131"/>
                <a:gd name="T38" fmla="*/ 16 w 16"/>
                <a:gd name="T39" fmla="*/ 54 h 131"/>
                <a:gd name="T40" fmla="*/ 16 w 16"/>
                <a:gd name="T41" fmla="*/ 47 h 131"/>
                <a:gd name="T42" fmla="*/ 16 w 16"/>
                <a:gd name="T43" fmla="*/ 39 h 131"/>
                <a:gd name="T44" fmla="*/ 16 w 16"/>
                <a:gd name="T45" fmla="*/ 32 h 131"/>
                <a:gd name="T46" fmla="*/ 16 w 16"/>
                <a:gd name="T47" fmla="*/ 24 h 131"/>
                <a:gd name="T48" fmla="*/ 16 w 16"/>
                <a:gd name="T49" fmla="*/ 17 h 131"/>
                <a:gd name="T50" fmla="*/ 16 w 16"/>
                <a:gd name="T51" fmla="*/ 15 h 131"/>
                <a:gd name="T52" fmla="*/ 15 w 16"/>
                <a:gd name="T53" fmla="*/ 14 h 131"/>
                <a:gd name="T54" fmla="*/ 14 w 16"/>
                <a:gd name="T55" fmla="*/ 12 h 131"/>
                <a:gd name="T56" fmla="*/ 12 w 16"/>
                <a:gd name="T57" fmla="*/ 9 h 131"/>
                <a:gd name="T58" fmla="*/ 11 w 16"/>
                <a:gd name="T59" fmla="*/ 7 h 131"/>
                <a:gd name="T60" fmla="*/ 10 w 16"/>
                <a:gd name="T61" fmla="*/ 6 h 131"/>
                <a:gd name="T62" fmla="*/ 9 w 16"/>
                <a:gd name="T63" fmla="*/ 5 h 131"/>
                <a:gd name="T64" fmla="*/ 7 w 16"/>
                <a:gd name="T65" fmla="*/ 5 h 131"/>
                <a:gd name="T66" fmla="*/ 7 w 16"/>
                <a:gd name="T67" fmla="*/ 4 h 131"/>
                <a:gd name="T68" fmla="*/ 6 w 16"/>
                <a:gd name="T69" fmla="*/ 3 h 131"/>
                <a:gd name="T70" fmla="*/ 4 w 16"/>
                <a:gd name="T71" fmla="*/ 1 h 131"/>
                <a:gd name="T72" fmla="*/ 0 w 16"/>
                <a:gd name="T73"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31">
                  <a:moveTo>
                    <a:pt x="0" y="130"/>
                  </a:moveTo>
                  <a:lnTo>
                    <a:pt x="1" y="130"/>
                  </a:lnTo>
                  <a:lnTo>
                    <a:pt x="1" y="130"/>
                  </a:lnTo>
                  <a:lnTo>
                    <a:pt x="2" y="130"/>
                  </a:lnTo>
                  <a:lnTo>
                    <a:pt x="3" y="130"/>
                  </a:lnTo>
                  <a:lnTo>
                    <a:pt x="3" y="131"/>
                  </a:lnTo>
                  <a:lnTo>
                    <a:pt x="4" y="131"/>
                  </a:lnTo>
                  <a:lnTo>
                    <a:pt x="5" y="131"/>
                  </a:lnTo>
                  <a:lnTo>
                    <a:pt x="6" y="131"/>
                  </a:lnTo>
                  <a:lnTo>
                    <a:pt x="7" y="131"/>
                  </a:lnTo>
                  <a:lnTo>
                    <a:pt x="7" y="131"/>
                  </a:lnTo>
                  <a:lnTo>
                    <a:pt x="8" y="131"/>
                  </a:lnTo>
                  <a:lnTo>
                    <a:pt x="9" y="131"/>
                  </a:lnTo>
                  <a:lnTo>
                    <a:pt x="10" y="131"/>
                  </a:lnTo>
                  <a:lnTo>
                    <a:pt x="11" y="131"/>
                  </a:lnTo>
                  <a:lnTo>
                    <a:pt x="12" y="131"/>
                  </a:lnTo>
                  <a:lnTo>
                    <a:pt x="12" y="130"/>
                  </a:lnTo>
                  <a:lnTo>
                    <a:pt x="13" y="130"/>
                  </a:lnTo>
                  <a:lnTo>
                    <a:pt x="14" y="127"/>
                  </a:lnTo>
                  <a:lnTo>
                    <a:pt x="14" y="123"/>
                  </a:lnTo>
                  <a:lnTo>
                    <a:pt x="14" y="120"/>
                  </a:lnTo>
                  <a:lnTo>
                    <a:pt x="15" y="116"/>
                  </a:lnTo>
                  <a:lnTo>
                    <a:pt x="15" y="112"/>
                  </a:lnTo>
                  <a:lnTo>
                    <a:pt x="15" y="108"/>
                  </a:lnTo>
                  <a:lnTo>
                    <a:pt x="15" y="105"/>
                  </a:lnTo>
                  <a:lnTo>
                    <a:pt x="15" y="102"/>
                  </a:lnTo>
                  <a:lnTo>
                    <a:pt x="15" y="97"/>
                  </a:lnTo>
                  <a:lnTo>
                    <a:pt x="16" y="94"/>
                  </a:lnTo>
                  <a:lnTo>
                    <a:pt x="16" y="91"/>
                  </a:lnTo>
                  <a:lnTo>
                    <a:pt x="16" y="88"/>
                  </a:lnTo>
                  <a:lnTo>
                    <a:pt x="16" y="85"/>
                  </a:lnTo>
                  <a:lnTo>
                    <a:pt x="16" y="80"/>
                  </a:lnTo>
                  <a:lnTo>
                    <a:pt x="16" y="77"/>
                  </a:lnTo>
                  <a:lnTo>
                    <a:pt x="16" y="74"/>
                  </a:lnTo>
                  <a:lnTo>
                    <a:pt x="16" y="71"/>
                  </a:lnTo>
                  <a:lnTo>
                    <a:pt x="16" y="68"/>
                  </a:lnTo>
                  <a:lnTo>
                    <a:pt x="16" y="64"/>
                  </a:lnTo>
                  <a:lnTo>
                    <a:pt x="16" y="60"/>
                  </a:lnTo>
                  <a:lnTo>
                    <a:pt x="16" y="57"/>
                  </a:lnTo>
                  <a:lnTo>
                    <a:pt x="16" y="54"/>
                  </a:lnTo>
                  <a:lnTo>
                    <a:pt x="16" y="50"/>
                  </a:lnTo>
                  <a:lnTo>
                    <a:pt x="16" y="47"/>
                  </a:lnTo>
                  <a:lnTo>
                    <a:pt x="16" y="43"/>
                  </a:lnTo>
                  <a:lnTo>
                    <a:pt x="16" y="39"/>
                  </a:lnTo>
                  <a:lnTo>
                    <a:pt x="16" y="36"/>
                  </a:lnTo>
                  <a:lnTo>
                    <a:pt x="16" y="32"/>
                  </a:lnTo>
                  <a:lnTo>
                    <a:pt x="16" y="28"/>
                  </a:lnTo>
                  <a:lnTo>
                    <a:pt x="16" y="24"/>
                  </a:lnTo>
                  <a:lnTo>
                    <a:pt x="16" y="21"/>
                  </a:lnTo>
                  <a:lnTo>
                    <a:pt x="16" y="17"/>
                  </a:lnTo>
                  <a:lnTo>
                    <a:pt x="16" y="16"/>
                  </a:lnTo>
                  <a:lnTo>
                    <a:pt x="16" y="15"/>
                  </a:lnTo>
                  <a:lnTo>
                    <a:pt x="16" y="14"/>
                  </a:lnTo>
                  <a:lnTo>
                    <a:pt x="15" y="14"/>
                  </a:lnTo>
                  <a:lnTo>
                    <a:pt x="15" y="12"/>
                  </a:lnTo>
                  <a:lnTo>
                    <a:pt x="14" y="12"/>
                  </a:lnTo>
                  <a:lnTo>
                    <a:pt x="13" y="10"/>
                  </a:lnTo>
                  <a:lnTo>
                    <a:pt x="12" y="9"/>
                  </a:lnTo>
                  <a:lnTo>
                    <a:pt x="12" y="8"/>
                  </a:lnTo>
                  <a:lnTo>
                    <a:pt x="11" y="7"/>
                  </a:lnTo>
                  <a:lnTo>
                    <a:pt x="10" y="7"/>
                  </a:lnTo>
                  <a:lnTo>
                    <a:pt x="10" y="6"/>
                  </a:lnTo>
                  <a:lnTo>
                    <a:pt x="9" y="6"/>
                  </a:lnTo>
                  <a:lnTo>
                    <a:pt x="9" y="5"/>
                  </a:lnTo>
                  <a:lnTo>
                    <a:pt x="8" y="5"/>
                  </a:lnTo>
                  <a:lnTo>
                    <a:pt x="7" y="5"/>
                  </a:lnTo>
                  <a:lnTo>
                    <a:pt x="7" y="4"/>
                  </a:lnTo>
                  <a:lnTo>
                    <a:pt x="7" y="4"/>
                  </a:lnTo>
                  <a:lnTo>
                    <a:pt x="7" y="3"/>
                  </a:lnTo>
                  <a:lnTo>
                    <a:pt x="6" y="3"/>
                  </a:lnTo>
                  <a:lnTo>
                    <a:pt x="5" y="2"/>
                  </a:lnTo>
                  <a:lnTo>
                    <a:pt x="4" y="1"/>
                  </a:lnTo>
                  <a:lnTo>
                    <a:pt x="3" y="0"/>
                  </a:lnTo>
                  <a:lnTo>
                    <a:pt x="0"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5" name="Freeform 1056"/>
            <p:cNvSpPr>
              <a:spLocks/>
            </p:cNvSpPr>
            <p:nvPr/>
          </p:nvSpPr>
          <p:spPr bwMode="auto">
            <a:xfrm>
              <a:off x="2478" y="3198"/>
              <a:ext cx="16" cy="131"/>
            </a:xfrm>
            <a:custGeom>
              <a:avLst/>
              <a:gdLst>
                <a:gd name="T0" fmla="*/ 1 w 16"/>
                <a:gd name="T1" fmla="*/ 130 h 131"/>
                <a:gd name="T2" fmla="*/ 2 w 16"/>
                <a:gd name="T3" fmla="*/ 130 h 131"/>
                <a:gd name="T4" fmla="*/ 3 w 16"/>
                <a:gd name="T5" fmla="*/ 131 h 131"/>
                <a:gd name="T6" fmla="*/ 5 w 16"/>
                <a:gd name="T7" fmla="*/ 131 h 131"/>
                <a:gd name="T8" fmla="*/ 7 w 16"/>
                <a:gd name="T9" fmla="*/ 131 h 131"/>
                <a:gd name="T10" fmla="*/ 8 w 16"/>
                <a:gd name="T11" fmla="*/ 131 h 131"/>
                <a:gd name="T12" fmla="*/ 10 w 16"/>
                <a:gd name="T13" fmla="*/ 131 h 131"/>
                <a:gd name="T14" fmla="*/ 12 w 16"/>
                <a:gd name="T15" fmla="*/ 131 h 131"/>
                <a:gd name="T16" fmla="*/ 13 w 16"/>
                <a:gd name="T17" fmla="*/ 130 h 131"/>
                <a:gd name="T18" fmla="*/ 14 w 16"/>
                <a:gd name="T19" fmla="*/ 123 h 131"/>
                <a:gd name="T20" fmla="*/ 15 w 16"/>
                <a:gd name="T21" fmla="*/ 116 h 131"/>
                <a:gd name="T22" fmla="*/ 15 w 16"/>
                <a:gd name="T23" fmla="*/ 108 h 131"/>
                <a:gd name="T24" fmla="*/ 15 w 16"/>
                <a:gd name="T25" fmla="*/ 102 h 131"/>
                <a:gd name="T26" fmla="*/ 16 w 16"/>
                <a:gd name="T27" fmla="*/ 94 h 131"/>
                <a:gd name="T28" fmla="*/ 16 w 16"/>
                <a:gd name="T29" fmla="*/ 88 h 131"/>
                <a:gd name="T30" fmla="*/ 16 w 16"/>
                <a:gd name="T31" fmla="*/ 80 h 131"/>
                <a:gd name="T32" fmla="*/ 16 w 16"/>
                <a:gd name="T33" fmla="*/ 74 h 131"/>
                <a:gd name="T34" fmla="*/ 16 w 16"/>
                <a:gd name="T35" fmla="*/ 68 h 131"/>
                <a:gd name="T36" fmla="*/ 16 w 16"/>
                <a:gd name="T37" fmla="*/ 60 h 131"/>
                <a:gd name="T38" fmla="*/ 16 w 16"/>
                <a:gd name="T39" fmla="*/ 54 h 131"/>
                <a:gd name="T40" fmla="*/ 16 w 16"/>
                <a:gd name="T41" fmla="*/ 47 h 131"/>
                <a:gd name="T42" fmla="*/ 16 w 16"/>
                <a:gd name="T43" fmla="*/ 39 h 131"/>
                <a:gd name="T44" fmla="*/ 16 w 16"/>
                <a:gd name="T45" fmla="*/ 32 h 131"/>
                <a:gd name="T46" fmla="*/ 16 w 16"/>
                <a:gd name="T47" fmla="*/ 24 h 131"/>
                <a:gd name="T48" fmla="*/ 16 w 16"/>
                <a:gd name="T49" fmla="*/ 17 h 131"/>
                <a:gd name="T50" fmla="*/ 16 w 16"/>
                <a:gd name="T51" fmla="*/ 15 h 131"/>
                <a:gd name="T52" fmla="*/ 15 w 16"/>
                <a:gd name="T53" fmla="*/ 14 h 131"/>
                <a:gd name="T54" fmla="*/ 14 w 16"/>
                <a:gd name="T55" fmla="*/ 12 h 131"/>
                <a:gd name="T56" fmla="*/ 12 w 16"/>
                <a:gd name="T57" fmla="*/ 9 h 131"/>
                <a:gd name="T58" fmla="*/ 11 w 16"/>
                <a:gd name="T59" fmla="*/ 7 h 131"/>
                <a:gd name="T60" fmla="*/ 10 w 16"/>
                <a:gd name="T61" fmla="*/ 6 h 131"/>
                <a:gd name="T62" fmla="*/ 9 w 16"/>
                <a:gd name="T63" fmla="*/ 5 h 131"/>
                <a:gd name="T64" fmla="*/ 7 w 16"/>
                <a:gd name="T65" fmla="*/ 5 h 131"/>
                <a:gd name="T66" fmla="*/ 7 w 16"/>
                <a:gd name="T67" fmla="*/ 4 h 131"/>
                <a:gd name="T68" fmla="*/ 6 w 16"/>
                <a:gd name="T69" fmla="*/ 3 h 131"/>
                <a:gd name="T70" fmla="*/ 4 w 16"/>
                <a:gd name="T71" fmla="*/ 1 h 131"/>
                <a:gd name="T72" fmla="*/ 0 w 16"/>
                <a:gd name="T73"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31">
                  <a:moveTo>
                    <a:pt x="0" y="130"/>
                  </a:moveTo>
                  <a:lnTo>
                    <a:pt x="1" y="130"/>
                  </a:lnTo>
                  <a:lnTo>
                    <a:pt x="1" y="130"/>
                  </a:lnTo>
                  <a:lnTo>
                    <a:pt x="2" y="130"/>
                  </a:lnTo>
                  <a:lnTo>
                    <a:pt x="3" y="130"/>
                  </a:lnTo>
                  <a:lnTo>
                    <a:pt x="3" y="131"/>
                  </a:lnTo>
                  <a:lnTo>
                    <a:pt x="4" y="131"/>
                  </a:lnTo>
                  <a:lnTo>
                    <a:pt x="5" y="131"/>
                  </a:lnTo>
                  <a:lnTo>
                    <a:pt x="6" y="131"/>
                  </a:lnTo>
                  <a:lnTo>
                    <a:pt x="7" y="131"/>
                  </a:lnTo>
                  <a:lnTo>
                    <a:pt x="7" y="131"/>
                  </a:lnTo>
                  <a:lnTo>
                    <a:pt x="8" y="131"/>
                  </a:lnTo>
                  <a:lnTo>
                    <a:pt x="9" y="131"/>
                  </a:lnTo>
                  <a:lnTo>
                    <a:pt x="10" y="131"/>
                  </a:lnTo>
                  <a:lnTo>
                    <a:pt x="11" y="131"/>
                  </a:lnTo>
                  <a:lnTo>
                    <a:pt x="12" y="131"/>
                  </a:lnTo>
                  <a:lnTo>
                    <a:pt x="12" y="130"/>
                  </a:lnTo>
                  <a:lnTo>
                    <a:pt x="13" y="130"/>
                  </a:lnTo>
                  <a:lnTo>
                    <a:pt x="14" y="127"/>
                  </a:lnTo>
                  <a:lnTo>
                    <a:pt x="14" y="123"/>
                  </a:lnTo>
                  <a:lnTo>
                    <a:pt x="14" y="120"/>
                  </a:lnTo>
                  <a:lnTo>
                    <a:pt x="15" y="116"/>
                  </a:lnTo>
                  <a:lnTo>
                    <a:pt x="15" y="112"/>
                  </a:lnTo>
                  <a:lnTo>
                    <a:pt x="15" y="108"/>
                  </a:lnTo>
                  <a:lnTo>
                    <a:pt x="15" y="105"/>
                  </a:lnTo>
                  <a:lnTo>
                    <a:pt x="15" y="102"/>
                  </a:lnTo>
                  <a:lnTo>
                    <a:pt x="15" y="97"/>
                  </a:lnTo>
                  <a:lnTo>
                    <a:pt x="16" y="94"/>
                  </a:lnTo>
                  <a:lnTo>
                    <a:pt x="16" y="91"/>
                  </a:lnTo>
                  <a:lnTo>
                    <a:pt x="16" y="88"/>
                  </a:lnTo>
                  <a:lnTo>
                    <a:pt x="16" y="85"/>
                  </a:lnTo>
                  <a:lnTo>
                    <a:pt x="16" y="80"/>
                  </a:lnTo>
                  <a:lnTo>
                    <a:pt x="16" y="77"/>
                  </a:lnTo>
                  <a:lnTo>
                    <a:pt x="16" y="74"/>
                  </a:lnTo>
                  <a:lnTo>
                    <a:pt x="16" y="71"/>
                  </a:lnTo>
                  <a:lnTo>
                    <a:pt x="16" y="68"/>
                  </a:lnTo>
                  <a:lnTo>
                    <a:pt x="16" y="64"/>
                  </a:lnTo>
                  <a:lnTo>
                    <a:pt x="16" y="60"/>
                  </a:lnTo>
                  <a:lnTo>
                    <a:pt x="16" y="57"/>
                  </a:lnTo>
                  <a:lnTo>
                    <a:pt x="16" y="54"/>
                  </a:lnTo>
                  <a:lnTo>
                    <a:pt x="16" y="50"/>
                  </a:lnTo>
                  <a:lnTo>
                    <a:pt x="16" y="47"/>
                  </a:lnTo>
                  <a:lnTo>
                    <a:pt x="16" y="43"/>
                  </a:lnTo>
                  <a:lnTo>
                    <a:pt x="16" y="39"/>
                  </a:lnTo>
                  <a:lnTo>
                    <a:pt x="16" y="36"/>
                  </a:lnTo>
                  <a:lnTo>
                    <a:pt x="16" y="32"/>
                  </a:lnTo>
                  <a:lnTo>
                    <a:pt x="16" y="28"/>
                  </a:lnTo>
                  <a:lnTo>
                    <a:pt x="16" y="24"/>
                  </a:lnTo>
                  <a:lnTo>
                    <a:pt x="16" y="21"/>
                  </a:lnTo>
                  <a:lnTo>
                    <a:pt x="16" y="17"/>
                  </a:lnTo>
                  <a:lnTo>
                    <a:pt x="16" y="16"/>
                  </a:lnTo>
                  <a:lnTo>
                    <a:pt x="16" y="15"/>
                  </a:lnTo>
                  <a:lnTo>
                    <a:pt x="16" y="14"/>
                  </a:lnTo>
                  <a:lnTo>
                    <a:pt x="15" y="14"/>
                  </a:lnTo>
                  <a:lnTo>
                    <a:pt x="15" y="12"/>
                  </a:lnTo>
                  <a:lnTo>
                    <a:pt x="14" y="12"/>
                  </a:lnTo>
                  <a:lnTo>
                    <a:pt x="13" y="10"/>
                  </a:lnTo>
                  <a:lnTo>
                    <a:pt x="12" y="9"/>
                  </a:lnTo>
                  <a:lnTo>
                    <a:pt x="12" y="8"/>
                  </a:lnTo>
                  <a:lnTo>
                    <a:pt x="11" y="7"/>
                  </a:lnTo>
                  <a:lnTo>
                    <a:pt x="10" y="7"/>
                  </a:lnTo>
                  <a:lnTo>
                    <a:pt x="10" y="6"/>
                  </a:lnTo>
                  <a:lnTo>
                    <a:pt x="9" y="6"/>
                  </a:lnTo>
                  <a:lnTo>
                    <a:pt x="9" y="5"/>
                  </a:lnTo>
                  <a:lnTo>
                    <a:pt x="8" y="5"/>
                  </a:lnTo>
                  <a:lnTo>
                    <a:pt x="7" y="5"/>
                  </a:lnTo>
                  <a:lnTo>
                    <a:pt x="7" y="4"/>
                  </a:lnTo>
                  <a:lnTo>
                    <a:pt x="7" y="4"/>
                  </a:lnTo>
                  <a:lnTo>
                    <a:pt x="7" y="3"/>
                  </a:lnTo>
                  <a:lnTo>
                    <a:pt x="6" y="3"/>
                  </a:lnTo>
                  <a:lnTo>
                    <a:pt x="5" y="2"/>
                  </a:lnTo>
                  <a:lnTo>
                    <a:pt x="4" y="1"/>
                  </a:lnTo>
                  <a:lnTo>
                    <a:pt x="3" y="0"/>
                  </a:lnTo>
                  <a:lnTo>
                    <a:pt x="0" y="130"/>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6" name="Freeform 1057"/>
            <p:cNvSpPr>
              <a:spLocks/>
            </p:cNvSpPr>
            <p:nvPr/>
          </p:nvSpPr>
          <p:spPr bwMode="auto">
            <a:xfrm>
              <a:off x="2631" y="3189"/>
              <a:ext cx="103" cy="54"/>
            </a:xfrm>
            <a:custGeom>
              <a:avLst/>
              <a:gdLst>
                <a:gd name="T0" fmla="*/ 0 w 103"/>
                <a:gd name="T1" fmla="*/ 54 h 54"/>
                <a:gd name="T2" fmla="*/ 102 w 103"/>
                <a:gd name="T3" fmla="*/ 49 h 54"/>
                <a:gd name="T4" fmla="*/ 102 w 103"/>
                <a:gd name="T5" fmla="*/ 46 h 54"/>
                <a:gd name="T6" fmla="*/ 102 w 103"/>
                <a:gd name="T7" fmla="*/ 44 h 54"/>
                <a:gd name="T8" fmla="*/ 102 w 103"/>
                <a:gd name="T9" fmla="*/ 41 h 54"/>
                <a:gd name="T10" fmla="*/ 102 w 103"/>
                <a:gd name="T11" fmla="*/ 37 h 54"/>
                <a:gd name="T12" fmla="*/ 103 w 103"/>
                <a:gd name="T13" fmla="*/ 34 h 54"/>
                <a:gd name="T14" fmla="*/ 103 w 103"/>
                <a:gd name="T15" fmla="*/ 31 h 54"/>
                <a:gd name="T16" fmla="*/ 103 w 103"/>
                <a:gd name="T17" fmla="*/ 27 h 54"/>
                <a:gd name="T18" fmla="*/ 103 w 103"/>
                <a:gd name="T19" fmla="*/ 24 h 54"/>
                <a:gd name="T20" fmla="*/ 103 w 103"/>
                <a:gd name="T21" fmla="*/ 21 h 54"/>
                <a:gd name="T22" fmla="*/ 103 w 103"/>
                <a:gd name="T23" fmla="*/ 17 h 54"/>
                <a:gd name="T24" fmla="*/ 103 w 103"/>
                <a:gd name="T25" fmla="*/ 14 h 54"/>
                <a:gd name="T26" fmla="*/ 103 w 103"/>
                <a:gd name="T27" fmla="*/ 11 h 54"/>
                <a:gd name="T28" fmla="*/ 103 w 103"/>
                <a:gd name="T29" fmla="*/ 8 h 54"/>
                <a:gd name="T30" fmla="*/ 102 w 103"/>
                <a:gd name="T31" fmla="*/ 5 h 54"/>
                <a:gd name="T32" fmla="*/ 102 w 103"/>
                <a:gd name="T33" fmla="*/ 1 h 54"/>
                <a:gd name="T34" fmla="*/ 99 w 103"/>
                <a:gd name="T35" fmla="*/ 1 h 54"/>
                <a:gd name="T36" fmla="*/ 92 w 103"/>
                <a:gd name="T37" fmla="*/ 2 h 54"/>
                <a:gd name="T38" fmla="*/ 85 w 103"/>
                <a:gd name="T39" fmla="*/ 2 h 54"/>
                <a:gd name="T40" fmla="*/ 79 w 103"/>
                <a:gd name="T41" fmla="*/ 4 h 54"/>
                <a:gd name="T42" fmla="*/ 72 w 103"/>
                <a:gd name="T43" fmla="*/ 5 h 54"/>
                <a:gd name="T44" fmla="*/ 66 w 103"/>
                <a:gd name="T45" fmla="*/ 5 h 54"/>
                <a:gd name="T46" fmla="*/ 59 w 103"/>
                <a:gd name="T47" fmla="*/ 6 h 54"/>
                <a:gd name="T48" fmla="*/ 53 w 103"/>
                <a:gd name="T49" fmla="*/ 6 h 54"/>
                <a:gd name="T50" fmla="*/ 47 w 103"/>
                <a:gd name="T51" fmla="*/ 6 h 54"/>
                <a:gd name="T52" fmla="*/ 40 w 103"/>
                <a:gd name="T53" fmla="*/ 7 h 54"/>
                <a:gd name="T54" fmla="*/ 34 w 103"/>
                <a:gd name="T55" fmla="*/ 7 h 54"/>
                <a:gd name="T56" fmla="*/ 28 w 103"/>
                <a:gd name="T57" fmla="*/ 7 h 54"/>
                <a:gd name="T58" fmla="*/ 21 w 103"/>
                <a:gd name="T59" fmla="*/ 8 h 54"/>
                <a:gd name="T60" fmla="*/ 15 w 103"/>
                <a:gd name="T61" fmla="*/ 8 h 54"/>
                <a:gd name="T62" fmla="*/ 9 w 103"/>
                <a:gd name="T63" fmla="*/ 8 h 54"/>
                <a:gd name="T64" fmla="*/ 3 w 103"/>
                <a:gd name="T6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54">
                  <a:moveTo>
                    <a:pt x="0" y="9"/>
                  </a:moveTo>
                  <a:lnTo>
                    <a:pt x="0" y="54"/>
                  </a:lnTo>
                  <a:lnTo>
                    <a:pt x="101" y="50"/>
                  </a:lnTo>
                  <a:lnTo>
                    <a:pt x="102" y="49"/>
                  </a:lnTo>
                  <a:lnTo>
                    <a:pt x="102" y="48"/>
                  </a:lnTo>
                  <a:lnTo>
                    <a:pt x="102" y="46"/>
                  </a:lnTo>
                  <a:lnTo>
                    <a:pt x="102" y="45"/>
                  </a:lnTo>
                  <a:lnTo>
                    <a:pt x="102" y="44"/>
                  </a:lnTo>
                  <a:lnTo>
                    <a:pt x="102" y="42"/>
                  </a:lnTo>
                  <a:lnTo>
                    <a:pt x="102" y="41"/>
                  </a:lnTo>
                  <a:lnTo>
                    <a:pt x="102" y="38"/>
                  </a:lnTo>
                  <a:lnTo>
                    <a:pt x="102" y="37"/>
                  </a:lnTo>
                  <a:lnTo>
                    <a:pt x="102" y="35"/>
                  </a:lnTo>
                  <a:lnTo>
                    <a:pt x="103" y="34"/>
                  </a:lnTo>
                  <a:lnTo>
                    <a:pt x="103" y="32"/>
                  </a:lnTo>
                  <a:lnTo>
                    <a:pt x="103" y="31"/>
                  </a:lnTo>
                  <a:lnTo>
                    <a:pt x="103" y="29"/>
                  </a:lnTo>
                  <a:lnTo>
                    <a:pt x="103" y="27"/>
                  </a:lnTo>
                  <a:lnTo>
                    <a:pt x="103" y="26"/>
                  </a:lnTo>
                  <a:lnTo>
                    <a:pt x="103" y="24"/>
                  </a:lnTo>
                  <a:lnTo>
                    <a:pt x="103" y="23"/>
                  </a:lnTo>
                  <a:lnTo>
                    <a:pt x="103" y="21"/>
                  </a:lnTo>
                  <a:lnTo>
                    <a:pt x="103" y="19"/>
                  </a:lnTo>
                  <a:lnTo>
                    <a:pt x="103" y="17"/>
                  </a:lnTo>
                  <a:lnTo>
                    <a:pt x="103" y="16"/>
                  </a:lnTo>
                  <a:lnTo>
                    <a:pt x="103" y="14"/>
                  </a:lnTo>
                  <a:lnTo>
                    <a:pt x="103" y="13"/>
                  </a:lnTo>
                  <a:lnTo>
                    <a:pt x="103" y="11"/>
                  </a:lnTo>
                  <a:lnTo>
                    <a:pt x="103" y="10"/>
                  </a:lnTo>
                  <a:lnTo>
                    <a:pt x="103" y="8"/>
                  </a:lnTo>
                  <a:lnTo>
                    <a:pt x="102" y="7"/>
                  </a:lnTo>
                  <a:lnTo>
                    <a:pt x="102" y="5"/>
                  </a:lnTo>
                  <a:lnTo>
                    <a:pt x="102" y="4"/>
                  </a:lnTo>
                  <a:lnTo>
                    <a:pt x="102" y="1"/>
                  </a:lnTo>
                  <a:lnTo>
                    <a:pt x="102" y="0"/>
                  </a:lnTo>
                  <a:lnTo>
                    <a:pt x="99" y="1"/>
                  </a:lnTo>
                  <a:lnTo>
                    <a:pt x="95" y="1"/>
                  </a:lnTo>
                  <a:lnTo>
                    <a:pt x="92" y="2"/>
                  </a:lnTo>
                  <a:lnTo>
                    <a:pt x="89" y="2"/>
                  </a:lnTo>
                  <a:lnTo>
                    <a:pt x="85" y="2"/>
                  </a:lnTo>
                  <a:lnTo>
                    <a:pt x="82" y="4"/>
                  </a:lnTo>
                  <a:lnTo>
                    <a:pt x="79" y="4"/>
                  </a:lnTo>
                  <a:lnTo>
                    <a:pt x="76" y="4"/>
                  </a:lnTo>
                  <a:lnTo>
                    <a:pt x="72" y="5"/>
                  </a:lnTo>
                  <a:lnTo>
                    <a:pt x="69" y="5"/>
                  </a:lnTo>
                  <a:lnTo>
                    <a:pt x="66" y="5"/>
                  </a:lnTo>
                  <a:lnTo>
                    <a:pt x="62" y="6"/>
                  </a:lnTo>
                  <a:lnTo>
                    <a:pt x="59" y="6"/>
                  </a:lnTo>
                  <a:lnTo>
                    <a:pt x="56" y="6"/>
                  </a:lnTo>
                  <a:lnTo>
                    <a:pt x="53" y="6"/>
                  </a:lnTo>
                  <a:lnTo>
                    <a:pt x="50" y="6"/>
                  </a:lnTo>
                  <a:lnTo>
                    <a:pt x="47" y="6"/>
                  </a:lnTo>
                  <a:lnTo>
                    <a:pt x="44" y="7"/>
                  </a:lnTo>
                  <a:lnTo>
                    <a:pt x="40" y="7"/>
                  </a:lnTo>
                  <a:lnTo>
                    <a:pt x="37" y="7"/>
                  </a:lnTo>
                  <a:lnTo>
                    <a:pt x="34" y="7"/>
                  </a:lnTo>
                  <a:lnTo>
                    <a:pt x="31" y="7"/>
                  </a:lnTo>
                  <a:lnTo>
                    <a:pt x="28" y="7"/>
                  </a:lnTo>
                  <a:lnTo>
                    <a:pt x="24" y="8"/>
                  </a:lnTo>
                  <a:lnTo>
                    <a:pt x="21" y="8"/>
                  </a:lnTo>
                  <a:lnTo>
                    <a:pt x="19" y="8"/>
                  </a:lnTo>
                  <a:lnTo>
                    <a:pt x="15" y="8"/>
                  </a:lnTo>
                  <a:lnTo>
                    <a:pt x="12" y="8"/>
                  </a:lnTo>
                  <a:lnTo>
                    <a:pt x="9" y="8"/>
                  </a:lnTo>
                  <a:lnTo>
                    <a:pt x="6" y="9"/>
                  </a:lnTo>
                  <a:lnTo>
                    <a:pt x="3"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7" name="Freeform 1058"/>
            <p:cNvSpPr>
              <a:spLocks/>
            </p:cNvSpPr>
            <p:nvPr/>
          </p:nvSpPr>
          <p:spPr bwMode="auto">
            <a:xfrm>
              <a:off x="2631" y="3189"/>
              <a:ext cx="103" cy="54"/>
            </a:xfrm>
            <a:custGeom>
              <a:avLst/>
              <a:gdLst>
                <a:gd name="T0" fmla="*/ 0 w 103"/>
                <a:gd name="T1" fmla="*/ 54 h 54"/>
                <a:gd name="T2" fmla="*/ 102 w 103"/>
                <a:gd name="T3" fmla="*/ 49 h 54"/>
                <a:gd name="T4" fmla="*/ 102 w 103"/>
                <a:gd name="T5" fmla="*/ 46 h 54"/>
                <a:gd name="T6" fmla="*/ 102 w 103"/>
                <a:gd name="T7" fmla="*/ 44 h 54"/>
                <a:gd name="T8" fmla="*/ 102 w 103"/>
                <a:gd name="T9" fmla="*/ 41 h 54"/>
                <a:gd name="T10" fmla="*/ 102 w 103"/>
                <a:gd name="T11" fmla="*/ 37 h 54"/>
                <a:gd name="T12" fmla="*/ 103 w 103"/>
                <a:gd name="T13" fmla="*/ 34 h 54"/>
                <a:gd name="T14" fmla="*/ 103 w 103"/>
                <a:gd name="T15" fmla="*/ 31 h 54"/>
                <a:gd name="T16" fmla="*/ 103 w 103"/>
                <a:gd name="T17" fmla="*/ 27 h 54"/>
                <a:gd name="T18" fmla="*/ 103 w 103"/>
                <a:gd name="T19" fmla="*/ 24 h 54"/>
                <a:gd name="T20" fmla="*/ 103 w 103"/>
                <a:gd name="T21" fmla="*/ 21 h 54"/>
                <a:gd name="T22" fmla="*/ 103 w 103"/>
                <a:gd name="T23" fmla="*/ 17 h 54"/>
                <a:gd name="T24" fmla="*/ 103 w 103"/>
                <a:gd name="T25" fmla="*/ 14 h 54"/>
                <a:gd name="T26" fmla="*/ 103 w 103"/>
                <a:gd name="T27" fmla="*/ 11 h 54"/>
                <a:gd name="T28" fmla="*/ 103 w 103"/>
                <a:gd name="T29" fmla="*/ 8 h 54"/>
                <a:gd name="T30" fmla="*/ 102 w 103"/>
                <a:gd name="T31" fmla="*/ 5 h 54"/>
                <a:gd name="T32" fmla="*/ 102 w 103"/>
                <a:gd name="T33" fmla="*/ 1 h 54"/>
                <a:gd name="T34" fmla="*/ 99 w 103"/>
                <a:gd name="T35" fmla="*/ 1 h 54"/>
                <a:gd name="T36" fmla="*/ 92 w 103"/>
                <a:gd name="T37" fmla="*/ 2 h 54"/>
                <a:gd name="T38" fmla="*/ 85 w 103"/>
                <a:gd name="T39" fmla="*/ 2 h 54"/>
                <a:gd name="T40" fmla="*/ 79 w 103"/>
                <a:gd name="T41" fmla="*/ 4 h 54"/>
                <a:gd name="T42" fmla="*/ 72 w 103"/>
                <a:gd name="T43" fmla="*/ 5 h 54"/>
                <a:gd name="T44" fmla="*/ 66 w 103"/>
                <a:gd name="T45" fmla="*/ 5 h 54"/>
                <a:gd name="T46" fmla="*/ 59 w 103"/>
                <a:gd name="T47" fmla="*/ 6 h 54"/>
                <a:gd name="T48" fmla="*/ 53 w 103"/>
                <a:gd name="T49" fmla="*/ 6 h 54"/>
                <a:gd name="T50" fmla="*/ 47 w 103"/>
                <a:gd name="T51" fmla="*/ 6 h 54"/>
                <a:gd name="T52" fmla="*/ 40 w 103"/>
                <a:gd name="T53" fmla="*/ 7 h 54"/>
                <a:gd name="T54" fmla="*/ 34 w 103"/>
                <a:gd name="T55" fmla="*/ 7 h 54"/>
                <a:gd name="T56" fmla="*/ 28 w 103"/>
                <a:gd name="T57" fmla="*/ 7 h 54"/>
                <a:gd name="T58" fmla="*/ 21 w 103"/>
                <a:gd name="T59" fmla="*/ 8 h 54"/>
                <a:gd name="T60" fmla="*/ 15 w 103"/>
                <a:gd name="T61" fmla="*/ 8 h 54"/>
                <a:gd name="T62" fmla="*/ 9 w 103"/>
                <a:gd name="T63" fmla="*/ 8 h 54"/>
                <a:gd name="T64" fmla="*/ 3 w 103"/>
                <a:gd name="T6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54">
                  <a:moveTo>
                    <a:pt x="0" y="9"/>
                  </a:moveTo>
                  <a:lnTo>
                    <a:pt x="0" y="54"/>
                  </a:lnTo>
                  <a:lnTo>
                    <a:pt x="101" y="50"/>
                  </a:lnTo>
                  <a:lnTo>
                    <a:pt x="102" y="49"/>
                  </a:lnTo>
                  <a:lnTo>
                    <a:pt x="102" y="48"/>
                  </a:lnTo>
                  <a:lnTo>
                    <a:pt x="102" y="46"/>
                  </a:lnTo>
                  <a:lnTo>
                    <a:pt x="102" y="45"/>
                  </a:lnTo>
                  <a:lnTo>
                    <a:pt x="102" y="44"/>
                  </a:lnTo>
                  <a:lnTo>
                    <a:pt x="102" y="42"/>
                  </a:lnTo>
                  <a:lnTo>
                    <a:pt x="102" y="41"/>
                  </a:lnTo>
                  <a:lnTo>
                    <a:pt x="102" y="38"/>
                  </a:lnTo>
                  <a:lnTo>
                    <a:pt x="102" y="37"/>
                  </a:lnTo>
                  <a:lnTo>
                    <a:pt x="102" y="35"/>
                  </a:lnTo>
                  <a:lnTo>
                    <a:pt x="103" y="34"/>
                  </a:lnTo>
                  <a:lnTo>
                    <a:pt x="103" y="32"/>
                  </a:lnTo>
                  <a:lnTo>
                    <a:pt x="103" y="31"/>
                  </a:lnTo>
                  <a:lnTo>
                    <a:pt x="103" y="29"/>
                  </a:lnTo>
                  <a:lnTo>
                    <a:pt x="103" y="27"/>
                  </a:lnTo>
                  <a:lnTo>
                    <a:pt x="103" y="26"/>
                  </a:lnTo>
                  <a:lnTo>
                    <a:pt x="103" y="24"/>
                  </a:lnTo>
                  <a:lnTo>
                    <a:pt x="103" y="23"/>
                  </a:lnTo>
                  <a:lnTo>
                    <a:pt x="103" y="21"/>
                  </a:lnTo>
                  <a:lnTo>
                    <a:pt x="103" y="19"/>
                  </a:lnTo>
                  <a:lnTo>
                    <a:pt x="103" y="17"/>
                  </a:lnTo>
                  <a:lnTo>
                    <a:pt x="103" y="16"/>
                  </a:lnTo>
                  <a:lnTo>
                    <a:pt x="103" y="14"/>
                  </a:lnTo>
                  <a:lnTo>
                    <a:pt x="103" y="13"/>
                  </a:lnTo>
                  <a:lnTo>
                    <a:pt x="103" y="11"/>
                  </a:lnTo>
                  <a:lnTo>
                    <a:pt x="103" y="10"/>
                  </a:lnTo>
                  <a:lnTo>
                    <a:pt x="103" y="8"/>
                  </a:lnTo>
                  <a:lnTo>
                    <a:pt x="102" y="7"/>
                  </a:lnTo>
                  <a:lnTo>
                    <a:pt x="102" y="5"/>
                  </a:lnTo>
                  <a:lnTo>
                    <a:pt x="102" y="4"/>
                  </a:lnTo>
                  <a:lnTo>
                    <a:pt x="102" y="1"/>
                  </a:lnTo>
                  <a:lnTo>
                    <a:pt x="102" y="0"/>
                  </a:lnTo>
                  <a:lnTo>
                    <a:pt x="99" y="1"/>
                  </a:lnTo>
                  <a:lnTo>
                    <a:pt x="95" y="1"/>
                  </a:lnTo>
                  <a:lnTo>
                    <a:pt x="92" y="2"/>
                  </a:lnTo>
                  <a:lnTo>
                    <a:pt x="89" y="2"/>
                  </a:lnTo>
                  <a:lnTo>
                    <a:pt x="85" y="2"/>
                  </a:lnTo>
                  <a:lnTo>
                    <a:pt x="82" y="4"/>
                  </a:lnTo>
                  <a:lnTo>
                    <a:pt x="79" y="4"/>
                  </a:lnTo>
                  <a:lnTo>
                    <a:pt x="76" y="4"/>
                  </a:lnTo>
                  <a:lnTo>
                    <a:pt x="72" y="5"/>
                  </a:lnTo>
                  <a:lnTo>
                    <a:pt x="69" y="5"/>
                  </a:lnTo>
                  <a:lnTo>
                    <a:pt x="66" y="5"/>
                  </a:lnTo>
                  <a:lnTo>
                    <a:pt x="62" y="6"/>
                  </a:lnTo>
                  <a:lnTo>
                    <a:pt x="59" y="6"/>
                  </a:lnTo>
                  <a:lnTo>
                    <a:pt x="56" y="6"/>
                  </a:lnTo>
                  <a:lnTo>
                    <a:pt x="53" y="6"/>
                  </a:lnTo>
                  <a:lnTo>
                    <a:pt x="50" y="6"/>
                  </a:lnTo>
                  <a:lnTo>
                    <a:pt x="47" y="6"/>
                  </a:lnTo>
                  <a:lnTo>
                    <a:pt x="44" y="7"/>
                  </a:lnTo>
                  <a:lnTo>
                    <a:pt x="40" y="7"/>
                  </a:lnTo>
                  <a:lnTo>
                    <a:pt x="37" y="7"/>
                  </a:lnTo>
                  <a:lnTo>
                    <a:pt x="34" y="7"/>
                  </a:lnTo>
                  <a:lnTo>
                    <a:pt x="31" y="7"/>
                  </a:lnTo>
                  <a:lnTo>
                    <a:pt x="28" y="7"/>
                  </a:lnTo>
                  <a:lnTo>
                    <a:pt x="24" y="8"/>
                  </a:lnTo>
                  <a:lnTo>
                    <a:pt x="21" y="8"/>
                  </a:lnTo>
                  <a:lnTo>
                    <a:pt x="19" y="8"/>
                  </a:lnTo>
                  <a:lnTo>
                    <a:pt x="15" y="8"/>
                  </a:lnTo>
                  <a:lnTo>
                    <a:pt x="12" y="8"/>
                  </a:lnTo>
                  <a:lnTo>
                    <a:pt x="9" y="8"/>
                  </a:lnTo>
                  <a:lnTo>
                    <a:pt x="6" y="9"/>
                  </a:lnTo>
                  <a:lnTo>
                    <a:pt x="3" y="9"/>
                  </a:lnTo>
                  <a:lnTo>
                    <a:pt x="0" y="9"/>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8" name="Freeform 1059"/>
            <p:cNvSpPr>
              <a:spLocks/>
            </p:cNvSpPr>
            <p:nvPr/>
          </p:nvSpPr>
          <p:spPr bwMode="auto">
            <a:xfrm>
              <a:off x="2905" y="3178"/>
              <a:ext cx="102" cy="52"/>
            </a:xfrm>
            <a:custGeom>
              <a:avLst/>
              <a:gdLst>
                <a:gd name="T0" fmla="*/ 0 w 102"/>
                <a:gd name="T1" fmla="*/ 7 h 52"/>
                <a:gd name="T2" fmla="*/ 0 w 102"/>
                <a:gd name="T3" fmla="*/ 12 h 52"/>
                <a:gd name="T4" fmla="*/ 0 w 102"/>
                <a:gd name="T5" fmla="*/ 17 h 52"/>
                <a:gd name="T6" fmla="*/ 0 w 102"/>
                <a:gd name="T7" fmla="*/ 21 h 52"/>
                <a:gd name="T8" fmla="*/ 0 w 102"/>
                <a:gd name="T9" fmla="*/ 26 h 52"/>
                <a:gd name="T10" fmla="*/ 0 w 102"/>
                <a:gd name="T11" fmla="*/ 30 h 52"/>
                <a:gd name="T12" fmla="*/ 0 w 102"/>
                <a:gd name="T13" fmla="*/ 35 h 52"/>
                <a:gd name="T14" fmla="*/ 0 w 102"/>
                <a:gd name="T15" fmla="*/ 39 h 52"/>
                <a:gd name="T16" fmla="*/ 0 w 102"/>
                <a:gd name="T17" fmla="*/ 43 h 52"/>
                <a:gd name="T18" fmla="*/ 0 w 102"/>
                <a:gd name="T19" fmla="*/ 47 h 52"/>
                <a:gd name="T20" fmla="*/ 0 w 102"/>
                <a:gd name="T21" fmla="*/ 52 h 52"/>
                <a:gd name="T22" fmla="*/ 9 w 102"/>
                <a:gd name="T23" fmla="*/ 51 h 52"/>
                <a:gd name="T24" fmla="*/ 18 w 102"/>
                <a:gd name="T25" fmla="*/ 49 h 52"/>
                <a:gd name="T26" fmla="*/ 28 w 102"/>
                <a:gd name="T27" fmla="*/ 49 h 52"/>
                <a:gd name="T28" fmla="*/ 37 w 102"/>
                <a:gd name="T29" fmla="*/ 48 h 52"/>
                <a:gd name="T30" fmla="*/ 46 w 102"/>
                <a:gd name="T31" fmla="*/ 48 h 52"/>
                <a:gd name="T32" fmla="*/ 55 w 102"/>
                <a:gd name="T33" fmla="*/ 48 h 52"/>
                <a:gd name="T34" fmla="*/ 65 w 102"/>
                <a:gd name="T35" fmla="*/ 47 h 52"/>
                <a:gd name="T36" fmla="*/ 74 w 102"/>
                <a:gd name="T37" fmla="*/ 47 h 52"/>
                <a:gd name="T38" fmla="*/ 84 w 102"/>
                <a:gd name="T39" fmla="*/ 47 h 52"/>
                <a:gd name="T40" fmla="*/ 94 w 102"/>
                <a:gd name="T41" fmla="*/ 47 h 52"/>
                <a:gd name="T42" fmla="*/ 101 w 102"/>
                <a:gd name="T43" fmla="*/ 45 h 52"/>
                <a:gd name="T44" fmla="*/ 101 w 102"/>
                <a:gd name="T45" fmla="*/ 41 h 52"/>
                <a:gd name="T46" fmla="*/ 101 w 102"/>
                <a:gd name="T47" fmla="*/ 37 h 52"/>
                <a:gd name="T48" fmla="*/ 102 w 102"/>
                <a:gd name="T49" fmla="*/ 32 h 52"/>
                <a:gd name="T50" fmla="*/ 102 w 102"/>
                <a:gd name="T51" fmla="*/ 27 h 52"/>
                <a:gd name="T52" fmla="*/ 102 w 102"/>
                <a:gd name="T53" fmla="*/ 23 h 52"/>
                <a:gd name="T54" fmla="*/ 102 w 102"/>
                <a:gd name="T55" fmla="*/ 19 h 52"/>
                <a:gd name="T56" fmla="*/ 102 w 102"/>
                <a:gd name="T57" fmla="*/ 13 h 52"/>
                <a:gd name="T58" fmla="*/ 102 w 102"/>
                <a:gd name="T59" fmla="*/ 9 h 52"/>
                <a:gd name="T60" fmla="*/ 102 w 102"/>
                <a:gd name="T61" fmla="*/ 5 h 52"/>
                <a:gd name="T62" fmla="*/ 102 w 102"/>
                <a:gd name="T63" fmla="*/ 1 h 52"/>
                <a:gd name="T64" fmla="*/ 96 w 102"/>
                <a:gd name="T65" fmla="*/ 0 h 52"/>
                <a:gd name="T66" fmla="*/ 87 w 102"/>
                <a:gd name="T67" fmla="*/ 0 h 52"/>
                <a:gd name="T68" fmla="*/ 78 w 102"/>
                <a:gd name="T69" fmla="*/ 0 h 52"/>
                <a:gd name="T70" fmla="*/ 68 w 102"/>
                <a:gd name="T71" fmla="*/ 1 h 52"/>
                <a:gd name="T72" fmla="*/ 58 w 102"/>
                <a:gd name="T73" fmla="*/ 1 h 52"/>
                <a:gd name="T74" fmla="*/ 48 w 102"/>
                <a:gd name="T75" fmla="*/ 2 h 52"/>
                <a:gd name="T76" fmla="*/ 38 w 102"/>
                <a:gd name="T77" fmla="*/ 2 h 52"/>
                <a:gd name="T78" fmla="*/ 29 w 102"/>
                <a:gd name="T79" fmla="*/ 3 h 52"/>
                <a:gd name="T80" fmla="*/ 19 w 102"/>
                <a:gd name="T81" fmla="*/ 4 h 52"/>
                <a:gd name="T82" fmla="*/ 10 w 102"/>
                <a:gd name="T83" fmla="*/ 4 h 52"/>
                <a:gd name="T84" fmla="*/ 0 w 102"/>
                <a:gd name="T8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52">
                  <a:moveTo>
                    <a:pt x="0" y="5"/>
                  </a:moveTo>
                  <a:lnTo>
                    <a:pt x="0" y="6"/>
                  </a:lnTo>
                  <a:lnTo>
                    <a:pt x="0" y="7"/>
                  </a:lnTo>
                  <a:lnTo>
                    <a:pt x="0" y="9"/>
                  </a:lnTo>
                  <a:lnTo>
                    <a:pt x="0" y="10"/>
                  </a:lnTo>
                  <a:lnTo>
                    <a:pt x="0" y="12"/>
                  </a:lnTo>
                  <a:lnTo>
                    <a:pt x="0" y="13"/>
                  </a:lnTo>
                  <a:lnTo>
                    <a:pt x="0" y="15"/>
                  </a:lnTo>
                  <a:lnTo>
                    <a:pt x="0" y="17"/>
                  </a:lnTo>
                  <a:lnTo>
                    <a:pt x="0" y="18"/>
                  </a:lnTo>
                  <a:lnTo>
                    <a:pt x="0" y="20"/>
                  </a:lnTo>
                  <a:lnTo>
                    <a:pt x="0" y="21"/>
                  </a:lnTo>
                  <a:lnTo>
                    <a:pt x="0" y="23"/>
                  </a:lnTo>
                  <a:lnTo>
                    <a:pt x="0" y="24"/>
                  </a:lnTo>
                  <a:lnTo>
                    <a:pt x="0" y="26"/>
                  </a:lnTo>
                  <a:lnTo>
                    <a:pt x="0" y="27"/>
                  </a:lnTo>
                  <a:lnTo>
                    <a:pt x="0" y="28"/>
                  </a:lnTo>
                  <a:lnTo>
                    <a:pt x="0" y="30"/>
                  </a:lnTo>
                  <a:lnTo>
                    <a:pt x="0" y="32"/>
                  </a:lnTo>
                  <a:lnTo>
                    <a:pt x="0" y="34"/>
                  </a:lnTo>
                  <a:lnTo>
                    <a:pt x="0" y="35"/>
                  </a:lnTo>
                  <a:lnTo>
                    <a:pt x="0" y="36"/>
                  </a:lnTo>
                  <a:lnTo>
                    <a:pt x="0" y="38"/>
                  </a:lnTo>
                  <a:lnTo>
                    <a:pt x="0" y="39"/>
                  </a:lnTo>
                  <a:lnTo>
                    <a:pt x="0" y="41"/>
                  </a:lnTo>
                  <a:lnTo>
                    <a:pt x="0" y="42"/>
                  </a:lnTo>
                  <a:lnTo>
                    <a:pt x="0" y="43"/>
                  </a:lnTo>
                  <a:lnTo>
                    <a:pt x="0" y="45"/>
                  </a:lnTo>
                  <a:lnTo>
                    <a:pt x="0" y="46"/>
                  </a:lnTo>
                  <a:lnTo>
                    <a:pt x="0" y="47"/>
                  </a:lnTo>
                  <a:lnTo>
                    <a:pt x="0" y="49"/>
                  </a:lnTo>
                  <a:lnTo>
                    <a:pt x="0" y="51"/>
                  </a:lnTo>
                  <a:lnTo>
                    <a:pt x="0" y="52"/>
                  </a:lnTo>
                  <a:lnTo>
                    <a:pt x="2" y="52"/>
                  </a:lnTo>
                  <a:lnTo>
                    <a:pt x="6" y="51"/>
                  </a:lnTo>
                  <a:lnTo>
                    <a:pt x="9" y="51"/>
                  </a:lnTo>
                  <a:lnTo>
                    <a:pt x="12" y="51"/>
                  </a:lnTo>
                  <a:lnTo>
                    <a:pt x="16" y="49"/>
                  </a:lnTo>
                  <a:lnTo>
                    <a:pt x="18" y="49"/>
                  </a:lnTo>
                  <a:lnTo>
                    <a:pt x="21" y="49"/>
                  </a:lnTo>
                  <a:lnTo>
                    <a:pt x="25" y="49"/>
                  </a:lnTo>
                  <a:lnTo>
                    <a:pt x="28" y="49"/>
                  </a:lnTo>
                  <a:lnTo>
                    <a:pt x="30" y="48"/>
                  </a:lnTo>
                  <a:lnTo>
                    <a:pt x="34" y="48"/>
                  </a:lnTo>
                  <a:lnTo>
                    <a:pt x="37" y="48"/>
                  </a:lnTo>
                  <a:lnTo>
                    <a:pt x="39" y="48"/>
                  </a:lnTo>
                  <a:lnTo>
                    <a:pt x="43" y="48"/>
                  </a:lnTo>
                  <a:lnTo>
                    <a:pt x="46" y="48"/>
                  </a:lnTo>
                  <a:lnTo>
                    <a:pt x="49" y="48"/>
                  </a:lnTo>
                  <a:lnTo>
                    <a:pt x="52" y="48"/>
                  </a:lnTo>
                  <a:lnTo>
                    <a:pt x="55" y="48"/>
                  </a:lnTo>
                  <a:lnTo>
                    <a:pt x="58" y="48"/>
                  </a:lnTo>
                  <a:lnTo>
                    <a:pt x="62" y="47"/>
                  </a:lnTo>
                  <a:lnTo>
                    <a:pt x="65" y="47"/>
                  </a:lnTo>
                  <a:lnTo>
                    <a:pt x="68" y="47"/>
                  </a:lnTo>
                  <a:lnTo>
                    <a:pt x="71" y="47"/>
                  </a:lnTo>
                  <a:lnTo>
                    <a:pt x="74" y="47"/>
                  </a:lnTo>
                  <a:lnTo>
                    <a:pt x="78" y="47"/>
                  </a:lnTo>
                  <a:lnTo>
                    <a:pt x="81" y="47"/>
                  </a:lnTo>
                  <a:lnTo>
                    <a:pt x="84" y="47"/>
                  </a:lnTo>
                  <a:lnTo>
                    <a:pt x="87" y="47"/>
                  </a:lnTo>
                  <a:lnTo>
                    <a:pt x="91" y="47"/>
                  </a:lnTo>
                  <a:lnTo>
                    <a:pt x="94" y="47"/>
                  </a:lnTo>
                  <a:lnTo>
                    <a:pt x="97" y="47"/>
                  </a:lnTo>
                  <a:lnTo>
                    <a:pt x="101" y="46"/>
                  </a:lnTo>
                  <a:lnTo>
                    <a:pt x="101" y="45"/>
                  </a:lnTo>
                  <a:lnTo>
                    <a:pt x="101" y="44"/>
                  </a:lnTo>
                  <a:lnTo>
                    <a:pt x="101" y="42"/>
                  </a:lnTo>
                  <a:lnTo>
                    <a:pt x="101" y="41"/>
                  </a:lnTo>
                  <a:lnTo>
                    <a:pt x="101" y="39"/>
                  </a:lnTo>
                  <a:lnTo>
                    <a:pt x="101" y="38"/>
                  </a:lnTo>
                  <a:lnTo>
                    <a:pt x="101" y="37"/>
                  </a:lnTo>
                  <a:lnTo>
                    <a:pt x="102" y="35"/>
                  </a:lnTo>
                  <a:lnTo>
                    <a:pt x="102" y="34"/>
                  </a:lnTo>
                  <a:lnTo>
                    <a:pt x="102" y="32"/>
                  </a:lnTo>
                  <a:lnTo>
                    <a:pt x="102" y="30"/>
                  </a:lnTo>
                  <a:lnTo>
                    <a:pt x="102" y="29"/>
                  </a:lnTo>
                  <a:lnTo>
                    <a:pt x="102" y="27"/>
                  </a:lnTo>
                  <a:lnTo>
                    <a:pt x="102" y="26"/>
                  </a:lnTo>
                  <a:lnTo>
                    <a:pt x="102" y="24"/>
                  </a:lnTo>
                  <a:lnTo>
                    <a:pt x="102" y="23"/>
                  </a:lnTo>
                  <a:lnTo>
                    <a:pt x="102" y="21"/>
                  </a:lnTo>
                  <a:lnTo>
                    <a:pt x="102" y="20"/>
                  </a:lnTo>
                  <a:lnTo>
                    <a:pt x="102" y="19"/>
                  </a:lnTo>
                  <a:lnTo>
                    <a:pt x="102" y="17"/>
                  </a:lnTo>
                  <a:lnTo>
                    <a:pt x="102" y="16"/>
                  </a:lnTo>
                  <a:lnTo>
                    <a:pt x="102" y="13"/>
                  </a:lnTo>
                  <a:lnTo>
                    <a:pt x="102" y="12"/>
                  </a:lnTo>
                  <a:lnTo>
                    <a:pt x="102" y="10"/>
                  </a:lnTo>
                  <a:lnTo>
                    <a:pt x="102" y="9"/>
                  </a:lnTo>
                  <a:lnTo>
                    <a:pt x="102" y="8"/>
                  </a:lnTo>
                  <a:lnTo>
                    <a:pt x="102" y="6"/>
                  </a:lnTo>
                  <a:lnTo>
                    <a:pt x="102" y="5"/>
                  </a:lnTo>
                  <a:lnTo>
                    <a:pt x="102" y="4"/>
                  </a:lnTo>
                  <a:lnTo>
                    <a:pt x="102" y="2"/>
                  </a:lnTo>
                  <a:lnTo>
                    <a:pt x="102" y="1"/>
                  </a:lnTo>
                  <a:lnTo>
                    <a:pt x="102" y="0"/>
                  </a:lnTo>
                  <a:lnTo>
                    <a:pt x="99" y="0"/>
                  </a:lnTo>
                  <a:lnTo>
                    <a:pt x="96" y="0"/>
                  </a:lnTo>
                  <a:lnTo>
                    <a:pt x="93" y="0"/>
                  </a:lnTo>
                  <a:lnTo>
                    <a:pt x="90" y="0"/>
                  </a:lnTo>
                  <a:lnTo>
                    <a:pt x="87" y="0"/>
                  </a:lnTo>
                  <a:lnTo>
                    <a:pt x="83" y="0"/>
                  </a:lnTo>
                  <a:lnTo>
                    <a:pt x="80" y="0"/>
                  </a:lnTo>
                  <a:lnTo>
                    <a:pt x="78" y="0"/>
                  </a:lnTo>
                  <a:lnTo>
                    <a:pt x="74" y="1"/>
                  </a:lnTo>
                  <a:lnTo>
                    <a:pt x="71" y="1"/>
                  </a:lnTo>
                  <a:lnTo>
                    <a:pt x="68" y="1"/>
                  </a:lnTo>
                  <a:lnTo>
                    <a:pt x="64" y="1"/>
                  </a:lnTo>
                  <a:lnTo>
                    <a:pt x="61" y="1"/>
                  </a:lnTo>
                  <a:lnTo>
                    <a:pt x="58" y="1"/>
                  </a:lnTo>
                  <a:lnTo>
                    <a:pt x="54" y="1"/>
                  </a:lnTo>
                  <a:lnTo>
                    <a:pt x="51" y="2"/>
                  </a:lnTo>
                  <a:lnTo>
                    <a:pt x="48" y="2"/>
                  </a:lnTo>
                  <a:lnTo>
                    <a:pt x="44" y="2"/>
                  </a:lnTo>
                  <a:lnTo>
                    <a:pt x="41" y="2"/>
                  </a:lnTo>
                  <a:lnTo>
                    <a:pt x="38" y="2"/>
                  </a:lnTo>
                  <a:lnTo>
                    <a:pt x="35" y="3"/>
                  </a:lnTo>
                  <a:lnTo>
                    <a:pt x="32" y="3"/>
                  </a:lnTo>
                  <a:lnTo>
                    <a:pt x="29" y="3"/>
                  </a:lnTo>
                  <a:lnTo>
                    <a:pt x="25" y="3"/>
                  </a:lnTo>
                  <a:lnTo>
                    <a:pt x="22" y="3"/>
                  </a:lnTo>
                  <a:lnTo>
                    <a:pt x="19" y="4"/>
                  </a:lnTo>
                  <a:lnTo>
                    <a:pt x="16" y="4"/>
                  </a:lnTo>
                  <a:lnTo>
                    <a:pt x="12" y="4"/>
                  </a:lnTo>
                  <a:lnTo>
                    <a:pt x="10" y="4"/>
                  </a:lnTo>
                  <a:lnTo>
                    <a:pt x="6" y="4"/>
                  </a:lnTo>
                  <a:lnTo>
                    <a:pt x="3" y="4"/>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89" name="Freeform 1060"/>
            <p:cNvSpPr>
              <a:spLocks/>
            </p:cNvSpPr>
            <p:nvPr/>
          </p:nvSpPr>
          <p:spPr bwMode="auto">
            <a:xfrm>
              <a:off x="2905" y="3178"/>
              <a:ext cx="102" cy="52"/>
            </a:xfrm>
            <a:custGeom>
              <a:avLst/>
              <a:gdLst>
                <a:gd name="T0" fmla="*/ 0 w 102"/>
                <a:gd name="T1" fmla="*/ 7 h 52"/>
                <a:gd name="T2" fmla="*/ 0 w 102"/>
                <a:gd name="T3" fmla="*/ 12 h 52"/>
                <a:gd name="T4" fmla="*/ 0 w 102"/>
                <a:gd name="T5" fmla="*/ 17 h 52"/>
                <a:gd name="T6" fmla="*/ 0 w 102"/>
                <a:gd name="T7" fmla="*/ 21 h 52"/>
                <a:gd name="T8" fmla="*/ 0 w 102"/>
                <a:gd name="T9" fmla="*/ 26 h 52"/>
                <a:gd name="T10" fmla="*/ 0 w 102"/>
                <a:gd name="T11" fmla="*/ 30 h 52"/>
                <a:gd name="T12" fmla="*/ 0 w 102"/>
                <a:gd name="T13" fmla="*/ 35 h 52"/>
                <a:gd name="T14" fmla="*/ 0 w 102"/>
                <a:gd name="T15" fmla="*/ 39 h 52"/>
                <a:gd name="T16" fmla="*/ 0 w 102"/>
                <a:gd name="T17" fmla="*/ 43 h 52"/>
                <a:gd name="T18" fmla="*/ 0 w 102"/>
                <a:gd name="T19" fmla="*/ 47 h 52"/>
                <a:gd name="T20" fmla="*/ 0 w 102"/>
                <a:gd name="T21" fmla="*/ 52 h 52"/>
                <a:gd name="T22" fmla="*/ 9 w 102"/>
                <a:gd name="T23" fmla="*/ 51 h 52"/>
                <a:gd name="T24" fmla="*/ 18 w 102"/>
                <a:gd name="T25" fmla="*/ 49 h 52"/>
                <a:gd name="T26" fmla="*/ 28 w 102"/>
                <a:gd name="T27" fmla="*/ 49 h 52"/>
                <a:gd name="T28" fmla="*/ 37 w 102"/>
                <a:gd name="T29" fmla="*/ 48 h 52"/>
                <a:gd name="T30" fmla="*/ 46 w 102"/>
                <a:gd name="T31" fmla="*/ 48 h 52"/>
                <a:gd name="T32" fmla="*/ 55 w 102"/>
                <a:gd name="T33" fmla="*/ 48 h 52"/>
                <a:gd name="T34" fmla="*/ 65 w 102"/>
                <a:gd name="T35" fmla="*/ 47 h 52"/>
                <a:gd name="T36" fmla="*/ 74 w 102"/>
                <a:gd name="T37" fmla="*/ 47 h 52"/>
                <a:gd name="T38" fmla="*/ 84 w 102"/>
                <a:gd name="T39" fmla="*/ 47 h 52"/>
                <a:gd name="T40" fmla="*/ 94 w 102"/>
                <a:gd name="T41" fmla="*/ 47 h 52"/>
                <a:gd name="T42" fmla="*/ 101 w 102"/>
                <a:gd name="T43" fmla="*/ 45 h 52"/>
                <a:gd name="T44" fmla="*/ 101 w 102"/>
                <a:gd name="T45" fmla="*/ 41 h 52"/>
                <a:gd name="T46" fmla="*/ 101 w 102"/>
                <a:gd name="T47" fmla="*/ 37 h 52"/>
                <a:gd name="T48" fmla="*/ 102 w 102"/>
                <a:gd name="T49" fmla="*/ 32 h 52"/>
                <a:gd name="T50" fmla="*/ 102 w 102"/>
                <a:gd name="T51" fmla="*/ 27 h 52"/>
                <a:gd name="T52" fmla="*/ 102 w 102"/>
                <a:gd name="T53" fmla="*/ 23 h 52"/>
                <a:gd name="T54" fmla="*/ 102 w 102"/>
                <a:gd name="T55" fmla="*/ 19 h 52"/>
                <a:gd name="T56" fmla="*/ 102 w 102"/>
                <a:gd name="T57" fmla="*/ 13 h 52"/>
                <a:gd name="T58" fmla="*/ 102 w 102"/>
                <a:gd name="T59" fmla="*/ 9 h 52"/>
                <a:gd name="T60" fmla="*/ 102 w 102"/>
                <a:gd name="T61" fmla="*/ 5 h 52"/>
                <a:gd name="T62" fmla="*/ 102 w 102"/>
                <a:gd name="T63" fmla="*/ 1 h 52"/>
                <a:gd name="T64" fmla="*/ 96 w 102"/>
                <a:gd name="T65" fmla="*/ 0 h 52"/>
                <a:gd name="T66" fmla="*/ 87 w 102"/>
                <a:gd name="T67" fmla="*/ 0 h 52"/>
                <a:gd name="T68" fmla="*/ 78 w 102"/>
                <a:gd name="T69" fmla="*/ 0 h 52"/>
                <a:gd name="T70" fmla="*/ 68 w 102"/>
                <a:gd name="T71" fmla="*/ 1 h 52"/>
                <a:gd name="T72" fmla="*/ 58 w 102"/>
                <a:gd name="T73" fmla="*/ 1 h 52"/>
                <a:gd name="T74" fmla="*/ 48 w 102"/>
                <a:gd name="T75" fmla="*/ 2 h 52"/>
                <a:gd name="T76" fmla="*/ 38 w 102"/>
                <a:gd name="T77" fmla="*/ 2 h 52"/>
                <a:gd name="T78" fmla="*/ 29 w 102"/>
                <a:gd name="T79" fmla="*/ 3 h 52"/>
                <a:gd name="T80" fmla="*/ 19 w 102"/>
                <a:gd name="T81" fmla="*/ 4 h 52"/>
                <a:gd name="T82" fmla="*/ 10 w 102"/>
                <a:gd name="T83" fmla="*/ 4 h 52"/>
                <a:gd name="T84" fmla="*/ 0 w 102"/>
                <a:gd name="T8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52">
                  <a:moveTo>
                    <a:pt x="0" y="5"/>
                  </a:moveTo>
                  <a:lnTo>
                    <a:pt x="0" y="6"/>
                  </a:lnTo>
                  <a:lnTo>
                    <a:pt x="0" y="7"/>
                  </a:lnTo>
                  <a:lnTo>
                    <a:pt x="0" y="9"/>
                  </a:lnTo>
                  <a:lnTo>
                    <a:pt x="0" y="10"/>
                  </a:lnTo>
                  <a:lnTo>
                    <a:pt x="0" y="12"/>
                  </a:lnTo>
                  <a:lnTo>
                    <a:pt x="0" y="13"/>
                  </a:lnTo>
                  <a:lnTo>
                    <a:pt x="0" y="15"/>
                  </a:lnTo>
                  <a:lnTo>
                    <a:pt x="0" y="17"/>
                  </a:lnTo>
                  <a:lnTo>
                    <a:pt x="0" y="18"/>
                  </a:lnTo>
                  <a:lnTo>
                    <a:pt x="0" y="20"/>
                  </a:lnTo>
                  <a:lnTo>
                    <a:pt x="0" y="21"/>
                  </a:lnTo>
                  <a:lnTo>
                    <a:pt x="0" y="23"/>
                  </a:lnTo>
                  <a:lnTo>
                    <a:pt x="0" y="24"/>
                  </a:lnTo>
                  <a:lnTo>
                    <a:pt x="0" y="26"/>
                  </a:lnTo>
                  <a:lnTo>
                    <a:pt x="0" y="27"/>
                  </a:lnTo>
                  <a:lnTo>
                    <a:pt x="0" y="28"/>
                  </a:lnTo>
                  <a:lnTo>
                    <a:pt x="0" y="30"/>
                  </a:lnTo>
                  <a:lnTo>
                    <a:pt x="0" y="32"/>
                  </a:lnTo>
                  <a:lnTo>
                    <a:pt x="0" y="34"/>
                  </a:lnTo>
                  <a:lnTo>
                    <a:pt x="0" y="35"/>
                  </a:lnTo>
                  <a:lnTo>
                    <a:pt x="0" y="36"/>
                  </a:lnTo>
                  <a:lnTo>
                    <a:pt x="0" y="38"/>
                  </a:lnTo>
                  <a:lnTo>
                    <a:pt x="0" y="39"/>
                  </a:lnTo>
                  <a:lnTo>
                    <a:pt x="0" y="41"/>
                  </a:lnTo>
                  <a:lnTo>
                    <a:pt x="0" y="42"/>
                  </a:lnTo>
                  <a:lnTo>
                    <a:pt x="0" y="43"/>
                  </a:lnTo>
                  <a:lnTo>
                    <a:pt x="0" y="45"/>
                  </a:lnTo>
                  <a:lnTo>
                    <a:pt x="0" y="46"/>
                  </a:lnTo>
                  <a:lnTo>
                    <a:pt x="0" y="47"/>
                  </a:lnTo>
                  <a:lnTo>
                    <a:pt x="0" y="49"/>
                  </a:lnTo>
                  <a:lnTo>
                    <a:pt x="0" y="51"/>
                  </a:lnTo>
                  <a:lnTo>
                    <a:pt x="0" y="52"/>
                  </a:lnTo>
                  <a:lnTo>
                    <a:pt x="2" y="52"/>
                  </a:lnTo>
                  <a:lnTo>
                    <a:pt x="6" y="51"/>
                  </a:lnTo>
                  <a:lnTo>
                    <a:pt x="9" y="51"/>
                  </a:lnTo>
                  <a:lnTo>
                    <a:pt x="12" y="51"/>
                  </a:lnTo>
                  <a:lnTo>
                    <a:pt x="16" y="49"/>
                  </a:lnTo>
                  <a:lnTo>
                    <a:pt x="18" y="49"/>
                  </a:lnTo>
                  <a:lnTo>
                    <a:pt x="21" y="49"/>
                  </a:lnTo>
                  <a:lnTo>
                    <a:pt x="25" y="49"/>
                  </a:lnTo>
                  <a:lnTo>
                    <a:pt x="28" y="49"/>
                  </a:lnTo>
                  <a:lnTo>
                    <a:pt x="30" y="48"/>
                  </a:lnTo>
                  <a:lnTo>
                    <a:pt x="34" y="48"/>
                  </a:lnTo>
                  <a:lnTo>
                    <a:pt x="37" y="48"/>
                  </a:lnTo>
                  <a:lnTo>
                    <a:pt x="39" y="48"/>
                  </a:lnTo>
                  <a:lnTo>
                    <a:pt x="43" y="48"/>
                  </a:lnTo>
                  <a:lnTo>
                    <a:pt x="46" y="48"/>
                  </a:lnTo>
                  <a:lnTo>
                    <a:pt x="49" y="48"/>
                  </a:lnTo>
                  <a:lnTo>
                    <a:pt x="52" y="48"/>
                  </a:lnTo>
                  <a:lnTo>
                    <a:pt x="55" y="48"/>
                  </a:lnTo>
                  <a:lnTo>
                    <a:pt x="58" y="48"/>
                  </a:lnTo>
                  <a:lnTo>
                    <a:pt x="62" y="47"/>
                  </a:lnTo>
                  <a:lnTo>
                    <a:pt x="65" y="47"/>
                  </a:lnTo>
                  <a:lnTo>
                    <a:pt x="68" y="47"/>
                  </a:lnTo>
                  <a:lnTo>
                    <a:pt x="71" y="47"/>
                  </a:lnTo>
                  <a:lnTo>
                    <a:pt x="74" y="47"/>
                  </a:lnTo>
                  <a:lnTo>
                    <a:pt x="78" y="47"/>
                  </a:lnTo>
                  <a:lnTo>
                    <a:pt x="81" y="47"/>
                  </a:lnTo>
                  <a:lnTo>
                    <a:pt x="84" y="47"/>
                  </a:lnTo>
                  <a:lnTo>
                    <a:pt x="87" y="47"/>
                  </a:lnTo>
                  <a:lnTo>
                    <a:pt x="91" y="47"/>
                  </a:lnTo>
                  <a:lnTo>
                    <a:pt x="94" y="47"/>
                  </a:lnTo>
                  <a:lnTo>
                    <a:pt x="97" y="47"/>
                  </a:lnTo>
                  <a:lnTo>
                    <a:pt x="101" y="46"/>
                  </a:lnTo>
                  <a:lnTo>
                    <a:pt x="101" y="45"/>
                  </a:lnTo>
                  <a:lnTo>
                    <a:pt x="101" y="44"/>
                  </a:lnTo>
                  <a:lnTo>
                    <a:pt x="101" y="42"/>
                  </a:lnTo>
                  <a:lnTo>
                    <a:pt x="101" y="41"/>
                  </a:lnTo>
                  <a:lnTo>
                    <a:pt x="101" y="39"/>
                  </a:lnTo>
                  <a:lnTo>
                    <a:pt x="101" y="38"/>
                  </a:lnTo>
                  <a:lnTo>
                    <a:pt x="101" y="37"/>
                  </a:lnTo>
                  <a:lnTo>
                    <a:pt x="102" y="35"/>
                  </a:lnTo>
                  <a:lnTo>
                    <a:pt x="102" y="34"/>
                  </a:lnTo>
                  <a:lnTo>
                    <a:pt x="102" y="32"/>
                  </a:lnTo>
                  <a:lnTo>
                    <a:pt x="102" y="30"/>
                  </a:lnTo>
                  <a:lnTo>
                    <a:pt x="102" y="29"/>
                  </a:lnTo>
                  <a:lnTo>
                    <a:pt x="102" y="27"/>
                  </a:lnTo>
                  <a:lnTo>
                    <a:pt x="102" y="26"/>
                  </a:lnTo>
                  <a:lnTo>
                    <a:pt x="102" y="24"/>
                  </a:lnTo>
                  <a:lnTo>
                    <a:pt x="102" y="23"/>
                  </a:lnTo>
                  <a:lnTo>
                    <a:pt x="102" y="21"/>
                  </a:lnTo>
                  <a:lnTo>
                    <a:pt x="102" y="20"/>
                  </a:lnTo>
                  <a:lnTo>
                    <a:pt x="102" y="19"/>
                  </a:lnTo>
                  <a:lnTo>
                    <a:pt x="102" y="17"/>
                  </a:lnTo>
                  <a:lnTo>
                    <a:pt x="102" y="16"/>
                  </a:lnTo>
                  <a:lnTo>
                    <a:pt x="102" y="13"/>
                  </a:lnTo>
                  <a:lnTo>
                    <a:pt x="102" y="12"/>
                  </a:lnTo>
                  <a:lnTo>
                    <a:pt x="102" y="10"/>
                  </a:lnTo>
                  <a:lnTo>
                    <a:pt x="102" y="9"/>
                  </a:lnTo>
                  <a:lnTo>
                    <a:pt x="102" y="8"/>
                  </a:lnTo>
                  <a:lnTo>
                    <a:pt x="102" y="6"/>
                  </a:lnTo>
                  <a:lnTo>
                    <a:pt x="102" y="5"/>
                  </a:lnTo>
                  <a:lnTo>
                    <a:pt x="102" y="4"/>
                  </a:lnTo>
                  <a:lnTo>
                    <a:pt x="102" y="2"/>
                  </a:lnTo>
                  <a:lnTo>
                    <a:pt x="102" y="1"/>
                  </a:lnTo>
                  <a:lnTo>
                    <a:pt x="102" y="0"/>
                  </a:lnTo>
                  <a:lnTo>
                    <a:pt x="99" y="0"/>
                  </a:lnTo>
                  <a:lnTo>
                    <a:pt x="96" y="0"/>
                  </a:lnTo>
                  <a:lnTo>
                    <a:pt x="93" y="0"/>
                  </a:lnTo>
                  <a:lnTo>
                    <a:pt x="90" y="0"/>
                  </a:lnTo>
                  <a:lnTo>
                    <a:pt x="87" y="0"/>
                  </a:lnTo>
                  <a:lnTo>
                    <a:pt x="83" y="0"/>
                  </a:lnTo>
                  <a:lnTo>
                    <a:pt x="80" y="0"/>
                  </a:lnTo>
                  <a:lnTo>
                    <a:pt x="78" y="0"/>
                  </a:lnTo>
                  <a:lnTo>
                    <a:pt x="74" y="1"/>
                  </a:lnTo>
                  <a:lnTo>
                    <a:pt x="71" y="1"/>
                  </a:lnTo>
                  <a:lnTo>
                    <a:pt x="68" y="1"/>
                  </a:lnTo>
                  <a:lnTo>
                    <a:pt x="64" y="1"/>
                  </a:lnTo>
                  <a:lnTo>
                    <a:pt x="61" y="1"/>
                  </a:lnTo>
                  <a:lnTo>
                    <a:pt x="58" y="1"/>
                  </a:lnTo>
                  <a:lnTo>
                    <a:pt x="54" y="1"/>
                  </a:lnTo>
                  <a:lnTo>
                    <a:pt x="51" y="2"/>
                  </a:lnTo>
                  <a:lnTo>
                    <a:pt x="48" y="2"/>
                  </a:lnTo>
                  <a:lnTo>
                    <a:pt x="44" y="2"/>
                  </a:lnTo>
                  <a:lnTo>
                    <a:pt x="41" y="2"/>
                  </a:lnTo>
                  <a:lnTo>
                    <a:pt x="38" y="2"/>
                  </a:lnTo>
                  <a:lnTo>
                    <a:pt x="35" y="3"/>
                  </a:lnTo>
                  <a:lnTo>
                    <a:pt x="32" y="3"/>
                  </a:lnTo>
                  <a:lnTo>
                    <a:pt x="29" y="3"/>
                  </a:lnTo>
                  <a:lnTo>
                    <a:pt x="25" y="3"/>
                  </a:lnTo>
                  <a:lnTo>
                    <a:pt x="22" y="3"/>
                  </a:lnTo>
                  <a:lnTo>
                    <a:pt x="19" y="4"/>
                  </a:lnTo>
                  <a:lnTo>
                    <a:pt x="16" y="4"/>
                  </a:lnTo>
                  <a:lnTo>
                    <a:pt x="12" y="4"/>
                  </a:lnTo>
                  <a:lnTo>
                    <a:pt x="10" y="4"/>
                  </a:lnTo>
                  <a:lnTo>
                    <a:pt x="6" y="4"/>
                  </a:lnTo>
                  <a:lnTo>
                    <a:pt x="3" y="4"/>
                  </a:lnTo>
                  <a:lnTo>
                    <a:pt x="0" y="5"/>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0" name="Freeform 1061"/>
            <p:cNvSpPr>
              <a:spLocks/>
            </p:cNvSpPr>
            <p:nvPr/>
          </p:nvSpPr>
          <p:spPr bwMode="auto">
            <a:xfrm>
              <a:off x="2768" y="3184"/>
              <a:ext cx="102" cy="53"/>
            </a:xfrm>
            <a:custGeom>
              <a:avLst/>
              <a:gdLst>
                <a:gd name="T0" fmla="*/ 0 w 102"/>
                <a:gd name="T1" fmla="*/ 6 h 53"/>
                <a:gd name="T2" fmla="*/ 1 w 102"/>
                <a:gd name="T3" fmla="*/ 7 h 53"/>
                <a:gd name="T4" fmla="*/ 1 w 102"/>
                <a:gd name="T5" fmla="*/ 10 h 53"/>
                <a:gd name="T6" fmla="*/ 1 w 102"/>
                <a:gd name="T7" fmla="*/ 11 h 53"/>
                <a:gd name="T8" fmla="*/ 1 w 102"/>
                <a:gd name="T9" fmla="*/ 13 h 53"/>
                <a:gd name="T10" fmla="*/ 1 w 102"/>
                <a:gd name="T11" fmla="*/ 14 h 53"/>
                <a:gd name="T12" fmla="*/ 1 w 102"/>
                <a:gd name="T13" fmla="*/ 15 h 53"/>
                <a:gd name="T14" fmla="*/ 1 w 102"/>
                <a:gd name="T15" fmla="*/ 17 h 53"/>
                <a:gd name="T16" fmla="*/ 1 w 102"/>
                <a:gd name="T17" fmla="*/ 18 h 53"/>
                <a:gd name="T18" fmla="*/ 1 w 102"/>
                <a:gd name="T19" fmla="*/ 20 h 53"/>
                <a:gd name="T20" fmla="*/ 1 w 102"/>
                <a:gd name="T21" fmla="*/ 21 h 53"/>
                <a:gd name="T22" fmla="*/ 1 w 102"/>
                <a:gd name="T23" fmla="*/ 23 h 53"/>
                <a:gd name="T24" fmla="*/ 1 w 102"/>
                <a:gd name="T25" fmla="*/ 24 h 53"/>
                <a:gd name="T26" fmla="*/ 1 w 102"/>
                <a:gd name="T27" fmla="*/ 26 h 53"/>
                <a:gd name="T28" fmla="*/ 1 w 102"/>
                <a:gd name="T29" fmla="*/ 28 h 53"/>
                <a:gd name="T30" fmla="*/ 1 w 102"/>
                <a:gd name="T31" fmla="*/ 30 h 53"/>
                <a:gd name="T32" fmla="*/ 1 w 102"/>
                <a:gd name="T33" fmla="*/ 31 h 53"/>
                <a:gd name="T34" fmla="*/ 1 w 102"/>
                <a:gd name="T35" fmla="*/ 32 h 53"/>
                <a:gd name="T36" fmla="*/ 1 w 102"/>
                <a:gd name="T37" fmla="*/ 34 h 53"/>
                <a:gd name="T38" fmla="*/ 1 w 102"/>
                <a:gd name="T39" fmla="*/ 35 h 53"/>
                <a:gd name="T40" fmla="*/ 1 w 102"/>
                <a:gd name="T41" fmla="*/ 37 h 53"/>
                <a:gd name="T42" fmla="*/ 1 w 102"/>
                <a:gd name="T43" fmla="*/ 38 h 53"/>
                <a:gd name="T44" fmla="*/ 1 w 102"/>
                <a:gd name="T45" fmla="*/ 40 h 53"/>
                <a:gd name="T46" fmla="*/ 1 w 102"/>
                <a:gd name="T47" fmla="*/ 41 h 53"/>
                <a:gd name="T48" fmla="*/ 1 w 102"/>
                <a:gd name="T49" fmla="*/ 42 h 53"/>
                <a:gd name="T50" fmla="*/ 1 w 102"/>
                <a:gd name="T51" fmla="*/ 45 h 53"/>
                <a:gd name="T52" fmla="*/ 1 w 102"/>
                <a:gd name="T53" fmla="*/ 46 h 53"/>
                <a:gd name="T54" fmla="*/ 1 w 102"/>
                <a:gd name="T55" fmla="*/ 47 h 53"/>
                <a:gd name="T56" fmla="*/ 1 w 102"/>
                <a:gd name="T57" fmla="*/ 48 h 53"/>
                <a:gd name="T58" fmla="*/ 1 w 102"/>
                <a:gd name="T59" fmla="*/ 50 h 53"/>
                <a:gd name="T60" fmla="*/ 1 w 102"/>
                <a:gd name="T61" fmla="*/ 51 h 53"/>
                <a:gd name="T62" fmla="*/ 1 w 102"/>
                <a:gd name="T63" fmla="*/ 52 h 53"/>
                <a:gd name="T64" fmla="*/ 2 w 102"/>
                <a:gd name="T65" fmla="*/ 53 h 53"/>
                <a:gd name="T66" fmla="*/ 102 w 102"/>
                <a:gd name="T67" fmla="*/ 47 h 53"/>
                <a:gd name="T68" fmla="*/ 102 w 102"/>
                <a:gd name="T69" fmla="*/ 0 h 53"/>
                <a:gd name="T70" fmla="*/ 0 w 102"/>
                <a:gd name="T71"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53">
                  <a:moveTo>
                    <a:pt x="0" y="6"/>
                  </a:moveTo>
                  <a:lnTo>
                    <a:pt x="1" y="7"/>
                  </a:lnTo>
                  <a:lnTo>
                    <a:pt x="1" y="10"/>
                  </a:lnTo>
                  <a:lnTo>
                    <a:pt x="1" y="11"/>
                  </a:lnTo>
                  <a:lnTo>
                    <a:pt x="1" y="13"/>
                  </a:lnTo>
                  <a:lnTo>
                    <a:pt x="1" y="14"/>
                  </a:lnTo>
                  <a:lnTo>
                    <a:pt x="1" y="15"/>
                  </a:lnTo>
                  <a:lnTo>
                    <a:pt x="1" y="17"/>
                  </a:lnTo>
                  <a:lnTo>
                    <a:pt x="1" y="18"/>
                  </a:lnTo>
                  <a:lnTo>
                    <a:pt x="1" y="20"/>
                  </a:lnTo>
                  <a:lnTo>
                    <a:pt x="1" y="21"/>
                  </a:lnTo>
                  <a:lnTo>
                    <a:pt x="1" y="23"/>
                  </a:lnTo>
                  <a:lnTo>
                    <a:pt x="1" y="24"/>
                  </a:lnTo>
                  <a:lnTo>
                    <a:pt x="1" y="26"/>
                  </a:lnTo>
                  <a:lnTo>
                    <a:pt x="1" y="28"/>
                  </a:lnTo>
                  <a:lnTo>
                    <a:pt x="1" y="30"/>
                  </a:lnTo>
                  <a:lnTo>
                    <a:pt x="1" y="31"/>
                  </a:lnTo>
                  <a:lnTo>
                    <a:pt x="1" y="32"/>
                  </a:lnTo>
                  <a:lnTo>
                    <a:pt x="1" y="34"/>
                  </a:lnTo>
                  <a:lnTo>
                    <a:pt x="1" y="35"/>
                  </a:lnTo>
                  <a:lnTo>
                    <a:pt x="1" y="37"/>
                  </a:lnTo>
                  <a:lnTo>
                    <a:pt x="1" y="38"/>
                  </a:lnTo>
                  <a:lnTo>
                    <a:pt x="1" y="40"/>
                  </a:lnTo>
                  <a:lnTo>
                    <a:pt x="1" y="41"/>
                  </a:lnTo>
                  <a:lnTo>
                    <a:pt x="1" y="42"/>
                  </a:lnTo>
                  <a:lnTo>
                    <a:pt x="1" y="45"/>
                  </a:lnTo>
                  <a:lnTo>
                    <a:pt x="1" y="46"/>
                  </a:lnTo>
                  <a:lnTo>
                    <a:pt x="1" y="47"/>
                  </a:lnTo>
                  <a:lnTo>
                    <a:pt x="1" y="48"/>
                  </a:lnTo>
                  <a:lnTo>
                    <a:pt x="1" y="50"/>
                  </a:lnTo>
                  <a:lnTo>
                    <a:pt x="1" y="51"/>
                  </a:lnTo>
                  <a:lnTo>
                    <a:pt x="1" y="52"/>
                  </a:lnTo>
                  <a:lnTo>
                    <a:pt x="2" y="53"/>
                  </a:lnTo>
                  <a:lnTo>
                    <a:pt x="102" y="47"/>
                  </a:lnTo>
                  <a:lnTo>
                    <a:pt x="102"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1" name="Freeform 1062"/>
            <p:cNvSpPr>
              <a:spLocks/>
            </p:cNvSpPr>
            <p:nvPr/>
          </p:nvSpPr>
          <p:spPr bwMode="auto">
            <a:xfrm>
              <a:off x="2768" y="3184"/>
              <a:ext cx="102" cy="53"/>
            </a:xfrm>
            <a:custGeom>
              <a:avLst/>
              <a:gdLst>
                <a:gd name="T0" fmla="*/ 0 w 102"/>
                <a:gd name="T1" fmla="*/ 6 h 53"/>
                <a:gd name="T2" fmla="*/ 1 w 102"/>
                <a:gd name="T3" fmla="*/ 7 h 53"/>
                <a:gd name="T4" fmla="*/ 1 w 102"/>
                <a:gd name="T5" fmla="*/ 10 h 53"/>
                <a:gd name="T6" fmla="*/ 1 w 102"/>
                <a:gd name="T7" fmla="*/ 11 h 53"/>
                <a:gd name="T8" fmla="*/ 1 w 102"/>
                <a:gd name="T9" fmla="*/ 13 h 53"/>
                <a:gd name="T10" fmla="*/ 1 w 102"/>
                <a:gd name="T11" fmla="*/ 14 h 53"/>
                <a:gd name="T12" fmla="*/ 1 w 102"/>
                <a:gd name="T13" fmla="*/ 15 h 53"/>
                <a:gd name="T14" fmla="*/ 1 w 102"/>
                <a:gd name="T15" fmla="*/ 17 h 53"/>
                <a:gd name="T16" fmla="*/ 1 w 102"/>
                <a:gd name="T17" fmla="*/ 18 h 53"/>
                <a:gd name="T18" fmla="*/ 1 w 102"/>
                <a:gd name="T19" fmla="*/ 20 h 53"/>
                <a:gd name="T20" fmla="*/ 1 w 102"/>
                <a:gd name="T21" fmla="*/ 21 h 53"/>
                <a:gd name="T22" fmla="*/ 1 w 102"/>
                <a:gd name="T23" fmla="*/ 23 h 53"/>
                <a:gd name="T24" fmla="*/ 1 w 102"/>
                <a:gd name="T25" fmla="*/ 24 h 53"/>
                <a:gd name="T26" fmla="*/ 1 w 102"/>
                <a:gd name="T27" fmla="*/ 26 h 53"/>
                <a:gd name="T28" fmla="*/ 1 w 102"/>
                <a:gd name="T29" fmla="*/ 28 h 53"/>
                <a:gd name="T30" fmla="*/ 1 w 102"/>
                <a:gd name="T31" fmla="*/ 30 h 53"/>
                <a:gd name="T32" fmla="*/ 1 w 102"/>
                <a:gd name="T33" fmla="*/ 31 h 53"/>
                <a:gd name="T34" fmla="*/ 1 w 102"/>
                <a:gd name="T35" fmla="*/ 32 h 53"/>
                <a:gd name="T36" fmla="*/ 1 w 102"/>
                <a:gd name="T37" fmla="*/ 34 h 53"/>
                <a:gd name="T38" fmla="*/ 1 w 102"/>
                <a:gd name="T39" fmla="*/ 35 h 53"/>
                <a:gd name="T40" fmla="*/ 1 w 102"/>
                <a:gd name="T41" fmla="*/ 37 h 53"/>
                <a:gd name="T42" fmla="*/ 1 w 102"/>
                <a:gd name="T43" fmla="*/ 38 h 53"/>
                <a:gd name="T44" fmla="*/ 1 w 102"/>
                <a:gd name="T45" fmla="*/ 40 h 53"/>
                <a:gd name="T46" fmla="*/ 1 w 102"/>
                <a:gd name="T47" fmla="*/ 41 h 53"/>
                <a:gd name="T48" fmla="*/ 1 w 102"/>
                <a:gd name="T49" fmla="*/ 42 h 53"/>
                <a:gd name="T50" fmla="*/ 1 w 102"/>
                <a:gd name="T51" fmla="*/ 45 h 53"/>
                <a:gd name="T52" fmla="*/ 1 w 102"/>
                <a:gd name="T53" fmla="*/ 46 h 53"/>
                <a:gd name="T54" fmla="*/ 1 w 102"/>
                <a:gd name="T55" fmla="*/ 47 h 53"/>
                <a:gd name="T56" fmla="*/ 1 w 102"/>
                <a:gd name="T57" fmla="*/ 48 h 53"/>
                <a:gd name="T58" fmla="*/ 1 w 102"/>
                <a:gd name="T59" fmla="*/ 50 h 53"/>
                <a:gd name="T60" fmla="*/ 1 w 102"/>
                <a:gd name="T61" fmla="*/ 51 h 53"/>
                <a:gd name="T62" fmla="*/ 1 w 102"/>
                <a:gd name="T63" fmla="*/ 52 h 53"/>
                <a:gd name="T64" fmla="*/ 2 w 102"/>
                <a:gd name="T65" fmla="*/ 53 h 53"/>
                <a:gd name="T66" fmla="*/ 102 w 102"/>
                <a:gd name="T67" fmla="*/ 47 h 53"/>
                <a:gd name="T68" fmla="*/ 102 w 102"/>
                <a:gd name="T69" fmla="*/ 0 h 53"/>
                <a:gd name="T70" fmla="*/ 0 w 102"/>
                <a:gd name="T71"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53">
                  <a:moveTo>
                    <a:pt x="0" y="6"/>
                  </a:moveTo>
                  <a:lnTo>
                    <a:pt x="1" y="7"/>
                  </a:lnTo>
                  <a:lnTo>
                    <a:pt x="1" y="10"/>
                  </a:lnTo>
                  <a:lnTo>
                    <a:pt x="1" y="11"/>
                  </a:lnTo>
                  <a:lnTo>
                    <a:pt x="1" y="13"/>
                  </a:lnTo>
                  <a:lnTo>
                    <a:pt x="1" y="14"/>
                  </a:lnTo>
                  <a:lnTo>
                    <a:pt x="1" y="15"/>
                  </a:lnTo>
                  <a:lnTo>
                    <a:pt x="1" y="17"/>
                  </a:lnTo>
                  <a:lnTo>
                    <a:pt x="1" y="18"/>
                  </a:lnTo>
                  <a:lnTo>
                    <a:pt x="1" y="20"/>
                  </a:lnTo>
                  <a:lnTo>
                    <a:pt x="1" y="21"/>
                  </a:lnTo>
                  <a:lnTo>
                    <a:pt x="1" y="23"/>
                  </a:lnTo>
                  <a:lnTo>
                    <a:pt x="1" y="24"/>
                  </a:lnTo>
                  <a:lnTo>
                    <a:pt x="1" y="26"/>
                  </a:lnTo>
                  <a:lnTo>
                    <a:pt x="1" y="28"/>
                  </a:lnTo>
                  <a:lnTo>
                    <a:pt x="1" y="30"/>
                  </a:lnTo>
                  <a:lnTo>
                    <a:pt x="1" y="31"/>
                  </a:lnTo>
                  <a:lnTo>
                    <a:pt x="1" y="32"/>
                  </a:lnTo>
                  <a:lnTo>
                    <a:pt x="1" y="34"/>
                  </a:lnTo>
                  <a:lnTo>
                    <a:pt x="1" y="35"/>
                  </a:lnTo>
                  <a:lnTo>
                    <a:pt x="1" y="37"/>
                  </a:lnTo>
                  <a:lnTo>
                    <a:pt x="1" y="38"/>
                  </a:lnTo>
                  <a:lnTo>
                    <a:pt x="1" y="40"/>
                  </a:lnTo>
                  <a:lnTo>
                    <a:pt x="1" y="41"/>
                  </a:lnTo>
                  <a:lnTo>
                    <a:pt x="1" y="42"/>
                  </a:lnTo>
                  <a:lnTo>
                    <a:pt x="1" y="45"/>
                  </a:lnTo>
                  <a:lnTo>
                    <a:pt x="1" y="46"/>
                  </a:lnTo>
                  <a:lnTo>
                    <a:pt x="1" y="47"/>
                  </a:lnTo>
                  <a:lnTo>
                    <a:pt x="1" y="48"/>
                  </a:lnTo>
                  <a:lnTo>
                    <a:pt x="1" y="50"/>
                  </a:lnTo>
                  <a:lnTo>
                    <a:pt x="1" y="51"/>
                  </a:lnTo>
                  <a:lnTo>
                    <a:pt x="1" y="52"/>
                  </a:lnTo>
                  <a:lnTo>
                    <a:pt x="2" y="53"/>
                  </a:lnTo>
                  <a:lnTo>
                    <a:pt x="102" y="47"/>
                  </a:lnTo>
                  <a:lnTo>
                    <a:pt x="102" y="0"/>
                  </a:lnTo>
                  <a:lnTo>
                    <a:pt x="0" y="6"/>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2" name="Freeform 1063"/>
            <p:cNvSpPr>
              <a:spLocks/>
            </p:cNvSpPr>
            <p:nvPr/>
          </p:nvSpPr>
          <p:spPr bwMode="auto">
            <a:xfrm>
              <a:off x="2635" y="3196"/>
              <a:ext cx="96" cy="43"/>
            </a:xfrm>
            <a:custGeom>
              <a:avLst/>
              <a:gdLst>
                <a:gd name="T0" fmla="*/ 0 w 96"/>
                <a:gd name="T1" fmla="*/ 43 h 43"/>
                <a:gd name="T2" fmla="*/ 95 w 96"/>
                <a:gd name="T3" fmla="*/ 39 h 43"/>
                <a:gd name="T4" fmla="*/ 96 w 96"/>
                <a:gd name="T5" fmla="*/ 0 h 43"/>
                <a:gd name="T6" fmla="*/ 93 w 96"/>
                <a:gd name="T7" fmla="*/ 0 h 43"/>
                <a:gd name="T8" fmla="*/ 90 w 96"/>
                <a:gd name="T9" fmla="*/ 0 h 43"/>
                <a:gd name="T10" fmla="*/ 87 w 96"/>
                <a:gd name="T11" fmla="*/ 0 h 43"/>
                <a:gd name="T12" fmla="*/ 84 w 96"/>
                <a:gd name="T13" fmla="*/ 0 h 43"/>
                <a:gd name="T14" fmla="*/ 81 w 96"/>
                <a:gd name="T15" fmla="*/ 0 h 43"/>
                <a:gd name="T16" fmla="*/ 78 w 96"/>
                <a:gd name="T17" fmla="*/ 0 h 43"/>
                <a:gd name="T18" fmla="*/ 75 w 96"/>
                <a:gd name="T19" fmla="*/ 0 h 43"/>
                <a:gd name="T20" fmla="*/ 72 w 96"/>
                <a:gd name="T21" fmla="*/ 1 h 43"/>
                <a:gd name="T22" fmla="*/ 69 w 96"/>
                <a:gd name="T23" fmla="*/ 1 h 43"/>
                <a:gd name="T24" fmla="*/ 67 w 96"/>
                <a:gd name="T25" fmla="*/ 1 h 43"/>
                <a:gd name="T26" fmla="*/ 63 w 96"/>
                <a:gd name="T27" fmla="*/ 1 h 43"/>
                <a:gd name="T28" fmla="*/ 60 w 96"/>
                <a:gd name="T29" fmla="*/ 1 h 43"/>
                <a:gd name="T30" fmla="*/ 58 w 96"/>
                <a:gd name="T31" fmla="*/ 1 h 43"/>
                <a:gd name="T32" fmla="*/ 54 w 96"/>
                <a:gd name="T33" fmla="*/ 1 h 43"/>
                <a:gd name="T34" fmla="*/ 51 w 96"/>
                <a:gd name="T35" fmla="*/ 2 h 43"/>
                <a:gd name="T36" fmla="*/ 49 w 96"/>
                <a:gd name="T37" fmla="*/ 2 h 43"/>
                <a:gd name="T38" fmla="*/ 45 w 96"/>
                <a:gd name="T39" fmla="*/ 2 h 43"/>
                <a:gd name="T40" fmla="*/ 42 w 96"/>
                <a:gd name="T41" fmla="*/ 2 h 43"/>
                <a:gd name="T42" fmla="*/ 40 w 96"/>
                <a:gd name="T43" fmla="*/ 2 h 43"/>
                <a:gd name="T44" fmla="*/ 36 w 96"/>
                <a:gd name="T45" fmla="*/ 3 h 43"/>
                <a:gd name="T46" fmla="*/ 33 w 96"/>
                <a:gd name="T47" fmla="*/ 3 h 43"/>
                <a:gd name="T48" fmla="*/ 30 w 96"/>
                <a:gd name="T49" fmla="*/ 3 h 43"/>
                <a:gd name="T50" fmla="*/ 27 w 96"/>
                <a:gd name="T51" fmla="*/ 3 h 43"/>
                <a:gd name="T52" fmla="*/ 24 w 96"/>
                <a:gd name="T53" fmla="*/ 3 h 43"/>
                <a:gd name="T54" fmla="*/ 21 w 96"/>
                <a:gd name="T55" fmla="*/ 4 h 43"/>
                <a:gd name="T56" fmla="*/ 18 w 96"/>
                <a:gd name="T57" fmla="*/ 4 h 43"/>
                <a:gd name="T58" fmla="*/ 15 w 96"/>
                <a:gd name="T59" fmla="*/ 4 h 43"/>
                <a:gd name="T60" fmla="*/ 12 w 96"/>
                <a:gd name="T61" fmla="*/ 4 h 43"/>
                <a:gd name="T62" fmla="*/ 9 w 96"/>
                <a:gd name="T63" fmla="*/ 4 h 43"/>
                <a:gd name="T64" fmla="*/ 6 w 96"/>
                <a:gd name="T65" fmla="*/ 5 h 43"/>
                <a:gd name="T66" fmla="*/ 3 w 96"/>
                <a:gd name="T67" fmla="*/ 5 h 43"/>
                <a:gd name="T68" fmla="*/ 0 w 96"/>
                <a:gd name="T69" fmla="*/ 5 h 43"/>
                <a:gd name="T70" fmla="*/ 0 w 96"/>
                <a:gd name="T7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43">
                  <a:moveTo>
                    <a:pt x="0" y="43"/>
                  </a:moveTo>
                  <a:lnTo>
                    <a:pt x="95" y="39"/>
                  </a:lnTo>
                  <a:lnTo>
                    <a:pt x="96" y="0"/>
                  </a:lnTo>
                  <a:lnTo>
                    <a:pt x="93" y="0"/>
                  </a:lnTo>
                  <a:lnTo>
                    <a:pt x="90" y="0"/>
                  </a:lnTo>
                  <a:lnTo>
                    <a:pt x="87" y="0"/>
                  </a:lnTo>
                  <a:lnTo>
                    <a:pt x="84" y="0"/>
                  </a:lnTo>
                  <a:lnTo>
                    <a:pt x="81" y="0"/>
                  </a:lnTo>
                  <a:lnTo>
                    <a:pt x="78" y="0"/>
                  </a:lnTo>
                  <a:lnTo>
                    <a:pt x="75" y="0"/>
                  </a:lnTo>
                  <a:lnTo>
                    <a:pt x="72" y="1"/>
                  </a:lnTo>
                  <a:lnTo>
                    <a:pt x="69" y="1"/>
                  </a:lnTo>
                  <a:lnTo>
                    <a:pt x="67" y="1"/>
                  </a:lnTo>
                  <a:lnTo>
                    <a:pt x="63" y="1"/>
                  </a:lnTo>
                  <a:lnTo>
                    <a:pt x="60" y="1"/>
                  </a:lnTo>
                  <a:lnTo>
                    <a:pt x="58" y="1"/>
                  </a:lnTo>
                  <a:lnTo>
                    <a:pt x="54" y="1"/>
                  </a:lnTo>
                  <a:lnTo>
                    <a:pt x="51" y="2"/>
                  </a:lnTo>
                  <a:lnTo>
                    <a:pt x="49" y="2"/>
                  </a:lnTo>
                  <a:lnTo>
                    <a:pt x="45" y="2"/>
                  </a:lnTo>
                  <a:lnTo>
                    <a:pt x="42" y="2"/>
                  </a:lnTo>
                  <a:lnTo>
                    <a:pt x="40" y="2"/>
                  </a:lnTo>
                  <a:lnTo>
                    <a:pt x="36" y="3"/>
                  </a:lnTo>
                  <a:lnTo>
                    <a:pt x="33" y="3"/>
                  </a:lnTo>
                  <a:lnTo>
                    <a:pt x="30" y="3"/>
                  </a:lnTo>
                  <a:lnTo>
                    <a:pt x="27" y="3"/>
                  </a:lnTo>
                  <a:lnTo>
                    <a:pt x="24" y="3"/>
                  </a:lnTo>
                  <a:lnTo>
                    <a:pt x="21" y="4"/>
                  </a:lnTo>
                  <a:lnTo>
                    <a:pt x="18" y="4"/>
                  </a:lnTo>
                  <a:lnTo>
                    <a:pt x="15" y="4"/>
                  </a:lnTo>
                  <a:lnTo>
                    <a:pt x="12" y="4"/>
                  </a:lnTo>
                  <a:lnTo>
                    <a:pt x="9" y="4"/>
                  </a:lnTo>
                  <a:lnTo>
                    <a:pt x="6" y="5"/>
                  </a:lnTo>
                  <a:lnTo>
                    <a:pt x="3" y="5"/>
                  </a:lnTo>
                  <a:lnTo>
                    <a:pt x="0" y="5"/>
                  </a:lnTo>
                  <a:lnTo>
                    <a:pt x="0" y="4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3" name="Freeform 1064"/>
            <p:cNvSpPr>
              <a:spLocks/>
            </p:cNvSpPr>
            <p:nvPr/>
          </p:nvSpPr>
          <p:spPr bwMode="auto">
            <a:xfrm>
              <a:off x="2635" y="3196"/>
              <a:ext cx="96" cy="43"/>
            </a:xfrm>
            <a:custGeom>
              <a:avLst/>
              <a:gdLst>
                <a:gd name="T0" fmla="*/ 0 w 96"/>
                <a:gd name="T1" fmla="*/ 43 h 43"/>
                <a:gd name="T2" fmla="*/ 95 w 96"/>
                <a:gd name="T3" fmla="*/ 39 h 43"/>
                <a:gd name="T4" fmla="*/ 96 w 96"/>
                <a:gd name="T5" fmla="*/ 0 h 43"/>
                <a:gd name="T6" fmla="*/ 93 w 96"/>
                <a:gd name="T7" fmla="*/ 0 h 43"/>
                <a:gd name="T8" fmla="*/ 90 w 96"/>
                <a:gd name="T9" fmla="*/ 0 h 43"/>
                <a:gd name="T10" fmla="*/ 87 w 96"/>
                <a:gd name="T11" fmla="*/ 0 h 43"/>
                <a:gd name="T12" fmla="*/ 84 w 96"/>
                <a:gd name="T13" fmla="*/ 0 h 43"/>
                <a:gd name="T14" fmla="*/ 81 w 96"/>
                <a:gd name="T15" fmla="*/ 0 h 43"/>
                <a:gd name="T16" fmla="*/ 78 w 96"/>
                <a:gd name="T17" fmla="*/ 0 h 43"/>
                <a:gd name="T18" fmla="*/ 75 w 96"/>
                <a:gd name="T19" fmla="*/ 0 h 43"/>
                <a:gd name="T20" fmla="*/ 72 w 96"/>
                <a:gd name="T21" fmla="*/ 1 h 43"/>
                <a:gd name="T22" fmla="*/ 69 w 96"/>
                <a:gd name="T23" fmla="*/ 1 h 43"/>
                <a:gd name="T24" fmla="*/ 67 w 96"/>
                <a:gd name="T25" fmla="*/ 1 h 43"/>
                <a:gd name="T26" fmla="*/ 63 w 96"/>
                <a:gd name="T27" fmla="*/ 1 h 43"/>
                <a:gd name="T28" fmla="*/ 60 w 96"/>
                <a:gd name="T29" fmla="*/ 1 h 43"/>
                <a:gd name="T30" fmla="*/ 58 w 96"/>
                <a:gd name="T31" fmla="*/ 1 h 43"/>
                <a:gd name="T32" fmla="*/ 54 w 96"/>
                <a:gd name="T33" fmla="*/ 1 h 43"/>
                <a:gd name="T34" fmla="*/ 51 w 96"/>
                <a:gd name="T35" fmla="*/ 2 h 43"/>
                <a:gd name="T36" fmla="*/ 49 w 96"/>
                <a:gd name="T37" fmla="*/ 2 h 43"/>
                <a:gd name="T38" fmla="*/ 45 w 96"/>
                <a:gd name="T39" fmla="*/ 2 h 43"/>
                <a:gd name="T40" fmla="*/ 42 w 96"/>
                <a:gd name="T41" fmla="*/ 2 h 43"/>
                <a:gd name="T42" fmla="*/ 40 w 96"/>
                <a:gd name="T43" fmla="*/ 2 h 43"/>
                <a:gd name="T44" fmla="*/ 36 w 96"/>
                <a:gd name="T45" fmla="*/ 3 h 43"/>
                <a:gd name="T46" fmla="*/ 33 w 96"/>
                <a:gd name="T47" fmla="*/ 3 h 43"/>
                <a:gd name="T48" fmla="*/ 30 w 96"/>
                <a:gd name="T49" fmla="*/ 3 h 43"/>
                <a:gd name="T50" fmla="*/ 27 w 96"/>
                <a:gd name="T51" fmla="*/ 3 h 43"/>
                <a:gd name="T52" fmla="*/ 24 w 96"/>
                <a:gd name="T53" fmla="*/ 3 h 43"/>
                <a:gd name="T54" fmla="*/ 21 w 96"/>
                <a:gd name="T55" fmla="*/ 4 h 43"/>
                <a:gd name="T56" fmla="*/ 18 w 96"/>
                <a:gd name="T57" fmla="*/ 4 h 43"/>
                <a:gd name="T58" fmla="*/ 15 w 96"/>
                <a:gd name="T59" fmla="*/ 4 h 43"/>
                <a:gd name="T60" fmla="*/ 12 w 96"/>
                <a:gd name="T61" fmla="*/ 4 h 43"/>
                <a:gd name="T62" fmla="*/ 9 w 96"/>
                <a:gd name="T63" fmla="*/ 4 h 43"/>
                <a:gd name="T64" fmla="*/ 6 w 96"/>
                <a:gd name="T65" fmla="*/ 5 h 43"/>
                <a:gd name="T66" fmla="*/ 3 w 96"/>
                <a:gd name="T67" fmla="*/ 5 h 43"/>
                <a:gd name="T68" fmla="*/ 0 w 96"/>
                <a:gd name="T69" fmla="*/ 5 h 43"/>
                <a:gd name="T70" fmla="*/ 0 w 96"/>
                <a:gd name="T7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43">
                  <a:moveTo>
                    <a:pt x="0" y="43"/>
                  </a:moveTo>
                  <a:lnTo>
                    <a:pt x="95" y="39"/>
                  </a:lnTo>
                  <a:lnTo>
                    <a:pt x="96" y="0"/>
                  </a:lnTo>
                  <a:lnTo>
                    <a:pt x="93" y="0"/>
                  </a:lnTo>
                  <a:lnTo>
                    <a:pt x="90" y="0"/>
                  </a:lnTo>
                  <a:lnTo>
                    <a:pt x="87" y="0"/>
                  </a:lnTo>
                  <a:lnTo>
                    <a:pt x="84" y="0"/>
                  </a:lnTo>
                  <a:lnTo>
                    <a:pt x="81" y="0"/>
                  </a:lnTo>
                  <a:lnTo>
                    <a:pt x="78" y="0"/>
                  </a:lnTo>
                  <a:lnTo>
                    <a:pt x="75" y="0"/>
                  </a:lnTo>
                  <a:lnTo>
                    <a:pt x="72" y="1"/>
                  </a:lnTo>
                  <a:lnTo>
                    <a:pt x="69" y="1"/>
                  </a:lnTo>
                  <a:lnTo>
                    <a:pt x="67" y="1"/>
                  </a:lnTo>
                  <a:lnTo>
                    <a:pt x="63" y="1"/>
                  </a:lnTo>
                  <a:lnTo>
                    <a:pt x="60" y="1"/>
                  </a:lnTo>
                  <a:lnTo>
                    <a:pt x="58" y="1"/>
                  </a:lnTo>
                  <a:lnTo>
                    <a:pt x="54" y="1"/>
                  </a:lnTo>
                  <a:lnTo>
                    <a:pt x="51" y="2"/>
                  </a:lnTo>
                  <a:lnTo>
                    <a:pt x="49" y="2"/>
                  </a:lnTo>
                  <a:lnTo>
                    <a:pt x="45" y="2"/>
                  </a:lnTo>
                  <a:lnTo>
                    <a:pt x="42" y="2"/>
                  </a:lnTo>
                  <a:lnTo>
                    <a:pt x="40" y="2"/>
                  </a:lnTo>
                  <a:lnTo>
                    <a:pt x="36" y="3"/>
                  </a:lnTo>
                  <a:lnTo>
                    <a:pt x="33" y="3"/>
                  </a:lnTo>
                  <a:lnTo>
                    <a:pt x="30" y="3"/>
                  </a:lnTo>
                  <a:lnTo>
                    <a:pt x="27" y="3"/>
                  </a:lnTo>
                  <a:lnTo>
                    <a:pt x="24" y="3"/>
                  </a:lnTo>
                  <a:lnTo>
                    <a:pt x="21" y="4"/>
                  </a:lnTo>
                  <a:lnTo>
                    <a:pt x="18" y="4"/>
                  </a:lnTo>
                  <a:lnTo>
                    <a:pt x="15" y="4"/>
                  </a:lnTo>
                  <a:lnTo>
                    <a:pt x="12" y="4"/>
                  </a:lnTo>
                  <a:lnTo>
                    <a:pt x="9" y="4"/>
                  </a:lnTo>
                  <a:lnTo>
                    <a:pt x="6" y="5"/>
                  </a:lnTo>
                  <a:lnTo>
                    <a:pt x="3" y="5"/>
                  </a:lnTo>
                  <a:lnTo>
                    <a:pt x="0" y="5"/>
                  </a:lnTo>
                  <a:lnTo>
                    <a:pt x="0" y="4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4" name="Freeform 1065"/>
            <p:cNvSpPr>
              <a:spLocks/>
            </p:cNvSpPr>
            <p:nvPr/>
          </p:nvSpPr>
          <p:spPr bwMode="auto">
            <a:xfrm>
              <a:off x="2771" y="3188"/>
              <a:ext cx="98" cy="44"/>
            </a:xfrm>
            <a:custGeom>
              <a:avLst/>
              <a:gdLst>
                <a:gd name="T0" fmla="*/ 3 w 98"/>
                <a:gd name="T1" fmla="*/ 44 h 44"/>
                <a:gd name="T2" fmla="*/ 9 w 98"/>
                <a:gd name="T3" fmla="*/ 44 h 44"/>
                <a:gd name="T4" fmla="*/ 14 w 98"/>
                <a:gd name="T5" fmla="*/ 44 h 44"/>
                <a:gd name="T6" fmla="*/ 20 w 98"/>
                <a:gd name="T7" fmla="*/ 44 h 44"/>
                <a:gd name="T8" fmla="*/ 27 w 98"/>
                <a:gd name="T9" fmla="*/ 44 h 44"/>
                <a:gd name="T10" fmla="*/ 32 w 98"/>
                <a:gd name="T11" fmla="*/ 44 h 44"/>
                <a:gd name="T12" fmla="*/ 38 w 98"/>
                <a:gd name="T13" fmla="*/ 43 h 44"/>
                <a:gd name="T14" fmla="*/ 45 w 98"/>
                <a:gd name="T15" fmla="*/ 43 h 44"/>
                <a:gd name="T16" fmla="*/ 50 w 98"/>
                <a:gd name="T17" fmla="*/ 42 h 44"/>
                <a:gd name="T18" fmla="*/ 56 w 98"/>
                <a:gd name="T19" fmla="*/ 42 h 44"/>
                <a:gd name="T20" fmla="*/ 62 w 98"/>
                <a:gd name="T21" fmla="*/ 42 h 44"/>
                <a:gd name="T22" fmla="*/ 66 w 98"/>
                <a:gd name="T23" fmla="*/ 38 h 44"/>
                <a:gd name="T24" fmla="*/ 68 w 98"/>
                <a:gd name="T25" fmla="*/ 39 h 44"/>
                <a:gd name="T26" fmla="*/ 72 w 98"/>
                <a:gd name="T27" fmla="*/ 41 h 44"/>
                <a:gd name="T28" fmla="*/ 74 w 98"/>
                <a:gd name="T29" fmla="*/ 41 h 44"/>
                <a:gd name="T30" fmla="*/ 78 w 98"/>
                <a:gd name="T31" fmla="*/ 41 h 44"/>
                <a:gd name="T32" fmla="*/ 81 w 98"/>
                <a:gd name="T33" fmla="*/ 41 h 44"/>
                <a:gd name="T34" fmla="*/ 84 w 98"/>
                <a:gd name="T35" fmla="*/ 39 h 44"/>
                <a:gd name="T36" fmla="*/ 87 w 98"/>
                <a:gd name="T37" fmla="*/ 39 h 44"/>
                <a:gd name="T38" fmla="*/ 90 w 98"/>
                <a:gd name="T39" fmla="*/ 39 h 44"/>
                <a:gd name="T40" fmla="*/ 93 w 98"/>
                <a:gd name="T41" fmla="*/ 39 h 44"/>
                <a:gd name="T42" fmla="*/ 97 w 98"/>
                <a:gd name="T43" fmla="*/ 38 h 44"/>
                <a:gd name="T44" fmla="*/ 97 w 98"/>
                <a:gd name="T45" fmla="*/ 35 h 44"/>
                <a:gd name="T46" fmla="*/ 97 w 98"/>
                <a:gd name="T47" fmla="*/ 31 h 44"/>
                <a:gd name="T48" fmla="*/ 98 w 98"/>
                <a:gd name="T49" fmla="*/ 28 h 44"/>
                <a:gd name="T50" fmla="*/ 98 w 98"/>
                <a:gd name="T51" fmla="*/ 25 h 44"/>
                <a:gd name="T52" fmla="*/ 98 w 98"/>
                <a:gd name="T53" fmla="*/ 20 h 44"/>
                <a:gd name="T54" fmla="*/ 98 w 98"/>
                <a:gd name="T55" fmla="*/ 17 h 44"/>
                <a:gd name="T56" fmla="*/ 98 w 98"/>
                <a:gd name="T57" fmla="*/ 14 h 44"/>
                <a:gd name="T58" fmla="*/ 98 w 98"/>
                <a:gd name="T59" fmla="*/ 10 h 44"/>
                <a:gd name="T60" fmla="*/ 98 w 98"/>
                <a:gd name="T61" fmla="*/ 7 h 44"/>
                <a:gd name="T62" fmla="*/ 97 w 98"/>
                <a:gd name="T63" fmla="*/ 3 h 44"/>
                <a:gd name="T64" fmla="*/ 94 w 98"/>
                <a:gd name="T65" fmla="*/ 0 h 44"/>
                <a:gd name="T66" fmla="*/ 84 w 98"/>
                <a:gd name="T67" fmla="*/ 1 h 44"/>
                <a:gd name="T68" fmla="*/ 75 w 98"/>
                <a:gd name="T69" fmla="*/ 1 h 44"/>
                <a:gd name="T70" fmla="*/ 66 w 98"/>
                <a:gd name="T71" fmla="*/ 2 h 44"/>
                <a:gd name="T72" fmla="*/ 57 w 98"/>
                <a:gd name="T73" fmla="*/ 2 h 44"/>
                <a:gd name="T74" fmla="*/ 48 w 98"/>
                <a:gd name="T75" fmla="*/ 3 h 44"/>
                <a:gd name="T76" fmla="*/ 40 w 98"/>
                <a:gd name="T77" fmla="*/ 3 h 44"/>
                <a:gd name="T78" fmla="*/ 31 w 98"/>
                <a:gd name="T79" fmla="*/ 5 h 44"/>
                <a:gd name="T80" fmla="*/ 22 w 98"/>
                <a:gd name="T81" fmla="*/ 6 h 44"/>
                <a:gd name="T82" fmla="*/ 12 w 98"/>
                <a:gd name="T83" fmla="*/ 7 h 44"/>
                <a:gd name="T84" fmla="*/ 3 w 98"/>
                <a:gd name="T85"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44">
                  <a:moveTo>
                    <a:pt x="0" y="44"/>
                  </a:moveTo>
                  <a:lnTo>
                    <a:pt x="2" y="44"/>
                  </a:lnTo>
                  <a:lnTo>
                    <a:pt x="3" y="44"/>
                  </a:lnTo>
                  <a:lnTo>
                    <a:pt x="5" y="44"/>
                  </a:lnTo>
                  <a:lnTo>
                    <a:pt x="7" y="44"/>
                  </a:lnTo>
                  <a:lnTo>
                    <a:pt x="9" y="44"/>
                  </a:lnTo>
                  <a:lnTo>
                    <a:pt x="11" y="44"/>
                  </a:lnTo>
                  <a:lnTo>
                    <a:pt x="12" y="44"/>
                  </a:lnTo>
                  <a:lnTo>
                    <a:pt x="14" y="44"/>
                  </a:lnTo>
                  <a:lnTo>
                    <a:pt x="17" y="44"/>
                  </a:lnTo>
                  <a:lnTo>
                    <a:pt x="18" y="44"/>
                  </a:lnTo>
                  <a:lnTo>
                    <a:pt x="20" y="44"/>
                  </a:lnTo>
                  <a:lnTo>
                    <a:pt x="22" y="44"/>
                  </a:lnTo>
                  <a:lnTo>
                    <a:pt x="24" y="44"/>
                  </a:lnTo>
                  <a:lnTo>
                    <a:pt x="27" y="44"/>
                  </a:lnTo>
                  <a:lnTo>
                    <a:pt x="28" y="44"/>
                  </a:lnTo>
                  <a:lnTo>
                    <a:pt x="30" y="44"/>
                  </a:lnTo>
                  <a:lnTo>
                    <a:pt x="32" y="44"/>
                  </a:lnTo>
                  <a:lnTo>
                    <a:pt x="34" y="44"/>
                  </a:lnTo>
                  <a:lnTo>
                    <a:pt x="36" y="43"/>
                  </a:lnTo>
                  <a:lnTo>
                    <a:pt x="38" y="43"/>
                  </a:lnTo>
                  <a:lnTo>
                    <a:pt x="41" y="43"/>
                  </a:lnTo>
                  <a:lnTo>
                    <a:pt x="42" y="43"/>
                  </a:lnTo>
                  <a:lnTo>
                    <a:pt x="45" y="43"/>
                  </a:lnTo>
                  <a:lnTo>
                    <a:pt x="46" y="43"/>
                  </a:lnTo>
                  <a:lnTo>
                    <a:pt x="48" y="42"/>
                  </a:lnTo>
                  <a:lnTo>
                    <a:pt x="50" y="42"/>
                  </a:lnTo>
                  <a:lnTo>
                    <a:pt x="52" y="42"/>
                  </a:lnTo>
                  <a:lnTo>
                    <a:pt x="55" y="42"/>
                  </a:lnTo>
                  <a:lnTo>
                    <a:pt x="56" y="42"/>
                  </a:lnTo>
                  <a:lnTo>
                    <a:pt x="59" y="42"/>
                  </a:lnTo>
                  <a:lnTo>
                    <a:pt x="60" y="42"/>
                  </a:lnTo>
                  <a:lnTo>
                    <a:pt x="62" y="42"/>
                  </a:lnTo>
                  <a:lnTo>
                    <a:pt x="64" y="38"/>
                  </a:lnTo>
                  <a:lnTo>
                    <a:pt x="65" y="38"/>
                  </a:lnTo>
                  <a:lnTo>
                    <a:pt x="66" y="38"/>
                  </a:lnTo>
                  <a:lnTo>
                    <a:pt x="67" y="39"/>
                  </a:lnTo>
                  <a:lnTo>
                    <a:pt x="68" y="39"/>
                  </a:lnTo>
                  <a:lnTo>
                    <a:pt x="68" y="39"/>
                  </a:lnTo>
                  <a:lnTo>
                    <a:pt x="69" y="39"/>
                  </a:lnTo>
                  <a:lnTo>
                    <a:pt x="70" y="41"/>
                  </a:lnTo>
                  <a:lnTo>
                    <a:pt x="72" y="41"/>
                  </a:lnTo>
                  <a:lnTo>
                    <a:pt x="73" y="41"/>
                  </a:lnTo>
                  <a:lnTo>
                    <a:pt x="73" y="41"/>
                  </a:lnTo>
                  <a:lnTo>
                    <a:pt x="74" y="41"/>
                  </a:lnTo>
                  <a:lnTo>
                    <a:pt x="75" y="41"/>
                  </a:lnTo>
                  <a:lnTo>
                    <a:pt x="77" y="41"/>
                  </a:lnTo>
                  <a:lnTo>
                    <a:pt x="78" y="41"/>
                  </a:lnTo>
                  <a:lnTo>
                    <a:pt x="79" y="41"/>
                  </a:lnTo>
                  <a:lnTo>
                    <a:pt x="79" y="41"/>
                  </a:lnTo>
                  <a:lnTo>
                    <a:pt x="81" y="41"/>
                  </a:lnTo>
                  <a:lnTo>
                    <a:pt x="82" y="41"/>
                  </a:lnTo>
                  <a:lnTo>
                    <a:pt x="83" y="41"/>
                  </a:lnTo>
                  <a:lnTo>
                    <a:pt x="84" y="39"/>
                  </a:lnTo>
                  <a:lnTo>
                    <a:pt x="85" y="39"/>
                  </a:lnTo>
                  <a:lnTo>
                    <a:pt x="86" y="39"/>
                  </a:lnTo>
                  <a:lnTo>
                    <a:pt x="87" y="39"/>
                  </a:lnTo>
                  <a:lnTo>
                    <a:pt x="88" y="39"/>
                  </a:lnTo>
                  <a:lnTo>
                    <a:pt x="89" y="39"/>
                  </a:lnTo>
                  <a:lnTo>
                    <a:pt x="90" y="39"/>
                  </a:lnTo>
                  <a:lnTo>
                    <a:pt x="91" y="39"/>
                  </a:lnTo>
                  <a:lnTo>
                    <a:pt x="93" y="39"/>
                  </a:lnTo>
                  <a:lnTo>
                    <a:pt x="93" y="39"/>
                  </a:lnTo>
                  <a:lnTo>
                    <a:pt x="94" y="39"/>
                  </a:lnTo>
                  <a:lnTo>
                    <a:pt x="95" y="38"/>
                  </a:lnTo>
                  <a:lnTo>
                    <a:pt x="97" y="38"/>
                  </a:lnTo>
                  <a:lnTo>
                    <a:pt x="97" y="37"/>
                  </a:lnTo>
                  <a:lnTo>
                    <a:pt x="97" y="36"/>
                  </a:lnTo>
                  <a:lnTo>
                    <a:pt x="97" y="35"/>
                  </a:lnTo>
                  <a:lnTo>
                    <a:pt x="97" y="34"/>
                  </a:lnTo>
                  <a:lnTo>
                    <a:pt x="97" y="33"/>
                  </a:lnTo>
                  <a:lnTo>
                    <a:pt x="97" y="31"/>
                  </a:lnTo>
                  <a:lnTo>
                    <a:pt x="97" y="30"/>
                  </a:lnTo>
                  <a:lnTo>
                    <a:pt x="98" y="29"/>
                  </a:lnTo>
                  <a:lnTo>
                    <a:pt x="98" y="28"/>
                  </a:lnTo>
                  <a:lnTo>
                    <a:pt x="98" y="27"/>
                  </a:lnTo>
                  <a:lnTo>
                    <a:pt x="98" y="26"/>
                  </a:lnTo>
                  <a:lnTo>
                    <a:pt x="98" y="25"/>
                  </a:lnTo>
                  <a:lnTo>
                    <a:pt x="98" y="24"/>
                  </a:lnTo>
                  <a:lnTo>
                    <a:pt x="98" y="22"/>
                  </a:lnTo>
                  <a:lnTo>
                    <a:pt x="98" y="20"/>
                  </a:lnTo>
                  <a:lnTo>
                    <a:pt x="98" y="19"/>
                  </a:lnTo>
                  <a:lnTo>
                    <a:pt x="98" y="18"/>
                  </a:lnTo>
                  <a:lnTo>
                    <a:pt x="98" y="17"/>
                  </a:lnTo>
                  <a:lnTo>
                    <a:pt x="98" y="16"/>
                  </a:lnTo>
                  <a:lnTo>
                    <a:pt x="98" y="15"/>
                  </a:lnTo>
                  <a:lnTo>
                    <a:pt x="98" y="14"/>
                  </a:lnTo>
                  <a:lnTo>
                    <a:pt x="98" y="13"/>
                  </a:lnTo>
                  <a:lnTo>
                    <a:pt x="98" y="11"/>
                  </a:lnTo>
                  <a:lnTo>
                    <a:pt x="98" y="10"/>
                  </a:lnTo>
                  <a:lnTo>
                    <a:pt x="98" y="9"/>
                  </a:lnTo>
                  <a:lnTo>
                    <a:pt x="98" y="8"/>
                  </a:lnTo>
                  <a:lnTo>
                    <a:pt x="98" y="7"/>
                  </a:lnTo>
                  <a:lnTo>
                    <a:pt x="98" y="6"/>
                  </a:lnTo>
                  <a:lnTo>
                    <a:pt x="98" y="5"/>
                  </a:lnTo>
                  <a:lnTo>
                    <a:pt x="97" y="3"/>
                  </a:lnTo>
                  <a:lnTo>
                    <a:pt x="97" y="1"/>
                  </a:lnTo>
                  <a:lnTo>
                    <a:pt x="97" y="0"/>
                  </a:lnTo>
                  <a:lnTo>
                    <a:pt x="94" y="0"/>
                  </a:lnTo>
                  <a:lnTo>
                    <a:pt x="91" y="1"/>
                  </a:lnTo>
                  <a:lnTo>
                    <a:pt x="88" y="1"/>
                  </a:lnTo>
                  <a:lnTo>
                    <a:pt x="84" y="1"/>
                  </a:lnTo>
                  <a:lnTo>
                    <a:pt x="82" y="1"/>
                  </a:lnTo>
                  <a:lnTo>
                    <a:pt x="79" y="1"/>
                  </a:lnTo>
                  <a:lnTo>
                    <a:pt x="75" y="1"/>
                  </a:lnTo>
                  <a:lnTo>
                    <a:pt x="73" y="1"/>
                  </a:lnTo>
                  <a:lnTo>
                    <a:pt x="69" y="2"/>
                  </a:lnTo>
                  <a:lnTo>
                    <a:pt x="66" y="2"/>
                  </a:lnTo>
                  <a:lnTo>
                    <a:pt x="64" y="2"/>
                  </a:lnTo>
                  <a:lnTo>
                    <a:pt x="60" y="2"/>
                  </a:lnTo>
                  <a:lnTo>
                    <a:pt x="57" y="2"/>
                  </a:lnTo>
                  <a:lnTo>
                    <a:pt x="55" y="2"/>
                  </a:lnTo>
                  <a:lnTo>
                    <a:pt x="51" y="3"/>
                  </a:lnTo>
                  <a:lnTo>
                    <a:pt x="48" y="3"/>
                  </a:lnTo>
                  <a:lnTo>
                    <a:pt x="45" y="3"/>
                  </a:lnTo>
                  <a:lnTo>
                    <a:pt x="42" y="3"/>
                  </a:lnTo>
                  <a:lnTo>
                    <a:pt x="40" y="3"/>
                  </a:lnTo>
                  <a:lnTo>
                    <a:pt x="36" y="5"/>
                  </a:lnTo>
                  <a:lnTo>
                    <a:pt x="33" y="5"/>
                  </a:lnTo>
                  <a:lnTo>
                    <a:pt x="31" y="5"/>
                  </a:lnTo>
                  <a:lnTo>
                    <a:pt x="27" y="5"/>
                  </a:lnTo>
                  <a:lnTo>
                    <a:pt x="24" y="5"/>
                  </a:lnTo>
                  <a:lnTo>
                    <a:pt x="22" y="6"/>
                  </a:lnTo>
                  <a:lnTo>
                    <a:pt x="18" y="6"/>
                  </a:lnTo>
                  <a:lnTo>
                    <a:pt x="16" y="6"/>
                  </a:lnTo>
                  <a:lnTo>
                    <a:pt x="12" y="7"/>
                  </a:lnTo>
                  <a:lnTo>
                    <a:pt x="9" y="7"/>
                  </a:lnTo>
                  <a:lnTo>
                    <a:pt x="7" y="7"/>
                  </a:lnTo>
                  <a:lnTo>
                    <a:pt x="3" y="7"/>
                  </a:lnTo>
                  <a:lnTo>
                    <a:pt x="0" y="8"/>
                  </a:lnTo>
                  <a:lnTo>
                    <a:pt x="0" y="44"/>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5" name="Freeform 1066"/>
            <p:cNvSpPr>
              <a:spLocks/>
            </p:cNvSpPr>
            <p:nvPr/>
          </p:nvSpPr>
          <p:spPr bwMode="auto">
            <a:xfrm>
              <a:off x="2771" y="3188"/>
              <a:ext cx="98" cy="44"/>
            </a:xfrm>
            <a:custGeom>
              <a:avLst/>
              <a:gdLst>
                <a:gd name="T0" fmla="*/ 3 w 98"/>
                <a:gd name="T1" fmla="*/ 44 h 44"/>
                <a:gd name="T2" fmla="*/ 9 w 98"/>
                <a:gd name="T3" fmla="*/ 44 h 44"/>
                <a:gd name="T4" fmla="*/ 14 w 98"/>
                <a:gd name="T5" fmla="*/ 44 h 44"/>
                <a:gd name="T6" fmla="*/ 20 w 98"/>
                <a:gd name="T7" fmla="*/ 44 h 44"/>
                <a:gd name="T8" fmla="*/ 27 w 98"/>
                <a:gd name="T9" fmla="*/ 44 h 44"/>
                <a:gd name="T10" fmla="*/ 32 w 98"/>
                <a:gd name="T11" fmla="*/ 44 h 44"/>
                <a:gd name="T12" fmla="*/ 38 w 98"/>
                <a:gd name="T13" fmla="*/ 43 h 44"/>
                <a:gd name="T14" fmla="*/ 45 w 98"/>
                <a:gd name="T15" fmla="*/ 43 h 44"/>
                <a:gd name="T16" fmla="*/ 50 w 98"/>
                <a:gd name="T17" fmla="*/ 42 h 44"/>
                <a:gd name="T18" fmla="*/ 56 w 98"/>
                <a:gd name="T19" fmla="*/ 42 h 44"/>
                <a:gd name="T20" fmla="*/ 62 w 98"/>
                <a:gd name="T21" fmla="*/ 42 h 44"/>
                <a:gd name="T22" fmla="*/ 66 w 98"/>
                <a:gd name="T23" fmla="*/ 38 h 44"/>
                <a:gd name="T24" fmla="*/ 68 w 98"/>
                <a:gd name="T25" fmla="*/ 39 h 44"/>
                <a:gd name="T26" fmla="*/ 72 w 98"/>
                <a:gd name="T27" fmla="*/ 41 h 44"/>
                <a:gd name="T28" fmla="*/ 74 w 98"/>
                <a:gd name="T29" fmla="*/ 41 h 44"/>
                <a:gd name="T30" fmla="*/ 78 w 98"/>
                <a:gd name="T31" fmla="*/ 41 h 44"/>
                <a:gd name="T32" fmla="*/ 81 w 98"/>
                <a:gd name="T33" fmla="*/ 41 h 44"/>
                <a:gd name="T34" fmla="*/ 84 w 98"/>
                <a:gd name="T35" fmla="*/ 39 h 44"/>
                <a:gd name="T36" fmla="*/ 87 w 98"/>
                <a:gd name="T37" fmla="*/ 39 h 44"/>
                <a:gd name="T38" fmla="*/ 90 w 98"/>
                <a:gd name="T39" fmla="*/ 39 h 44"/>
                <a:gd name="T40" fmla="*/ 93 w 98"/>
                <a:gd name="T41" fmla="*/ 39 h 44"/>
                <a:gd name="T42" fmla="*/ 97 w 98"/>
                <a:gd name="T43" fmla="*/ 38 h 44"/>
                <a:gd name="T44" fmla="*/ 97 w 98"/>
                <a:gd name="T45" fmla="*/ 35 h 44"/>
                <a:gd name="T46" fmla="*/ 97 w 98"/>
                <a:gd name="T47" fmla="*/ 31 h 44"/>
                <a:gd name="T48" fmla="*/ 98 w 98"/>
                <a:gd name="T49" fmla="*/ 28 h 44"/>
                <a:gd name="T50" fmla="*/ 98 w 98"/>
                <a:gd name="T51" fmla="*/ 25 h 44"/>
                <a:gd name="T52" fmla="*/ 98 w 98"/>
                <a:gd name="T53" fmla="*/ 20 h 44"/>
                <a:gd name="T54" fmla="*/ 98 w 98"/>
                <a:gd name="T55" fmla="*/ 17 h 44"/>
                <a:gd name="T56" fmla="*/ 98 w 98"/>
                <a:gd name="T57" fmla="*/ 14 h 44"/>
                <a:gd name="T58" fmla="*/ 98 w 98"/>
                <a:gd name="T59" fmla="*/ 10 h 44"/>
                <a:gd name="T60" fmla="*/ 98 w 98"/>
                <a:gd name="T61" fmla="*/ 7 h 44"/>
                <a:gd name="T62" fmla="*/ 97 w 98"/>
                <a:gd name="T63" fmla="*/ 3 h 44"/>
                <a:gd name="T64" fmla="*/ 94 w 98"/>
                <a:gd name="T65" fmla="*/ 0 h 44"/>
                <a:gd name="T66" fmla="*/ 84 w 98"/>
                <a:gd name="T67" fmla="*/ 1 h 44"/>
                <a:gd name="T68" fmla="*/ 75 w 98"/>
                <a:gd name="T69" fmla="*/ 1 h 44"/>
                <a:gd name="T70" fmla="*/ 66 w 98"/>
                <a:gd name="T71" fmla="*/ 2 h 44"/>
                <a:gd name="T72" fmla="*/ 57 w 98"/>
                <a:gd name="T73" fmla="*/ 2 h 44"/>
                <a:gd name="T74" fmla="*/ 48 w 98"/>
                <a:gd name="T75" fmla="*/ 3 h 44"/>
                <a:gd name="T76" fmla="*/ 40 w 98"/>
                <a:gd name="T77" fmla="*/ 3 h 44"/>
                <a:gd name="T78" fmla="*/ 31 w 98"/>
                <a:gd name="T79" fmla="*/ 5 h 44"/>
                <a:gd name="T80" fmla="*/ 22 w 98"/>
                <a:gd name="T81" fmla="*/ 6 h 44"/>
                <a:gd name="T82" fmla="*/ 12 w 98"/>
                <a:gd name="T83" fmla="*/ 7 h 44"/>
                <a:gd name="T84" fmla="*/ 3 w 98"/>
                <a:gd name="T85"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44">
                  <a:moveTo>
                    <a:pt x="0" y="44"/>
                  </a:moveTo>
                  <a:lnTo>
                    <a:pt x="2" y="44"/>
                  </a:lnTo>
                  <a:lnTo>
                    <a:pt x="3" y="44"/>
                  </a:lnTo>
                  <a:lnTo>
                    <a:pt x="5" y="44"/>
                  </a:lnTo>
                  <a:lnTo>
                    <a:pt x="7" y="44"/>
                  </a:lnTo>
                  <a:lnTo>
                    <a:pt x="9" y="44"/>
                  </a:lnTo>
                  <a:lnTo>
                    <a:pt x="11" y="44"/>
                  </a:lnTo>
                  <a:lnTo>
                    <a:pt x="12" y="44"/>
                  </a:lnTo>
                  <a:lnTo>
                    <a:pt x="14" y="44"/>
                  </a:lnTo>
                  <a:lnTo>
                    <a:pt x="17" y="44"/>
                  </a:lnTo>
                  <a:lnTo>
                    <a:pt x="18" y="44"/>
                  </a:lnTo>
                  <a:lnTo>
                    <a:pt x="20" y="44"/>
                  </a:lnTo>
                  <a:lnTo>
                    <a:pt x="22" y="44"/>
                  </a:lnTo>
                  <a:lnTo>
                    <a:pt x="24" y="44"/>
                  </a:lnTo>
                  <a:lnTo>
                    <a:pt x="27" y="44"/>
                  </a:lnTo>
                  <a:lnTo>
                    <a:pt x="28" y="44"/>
                  </a:lnTo>
                  <a:lnTo>
                    <a:pt x="30" y="44"/>
                  </a:lnTo>
                  <a:lnTo>
                    <a:pt x="32" y="44"/>
                  </a:lnTo>
                  <a:lnTo>
                    <a:pt x="34" y="44"/>
                  </a:lnTo>
                  <a:lnTo>
                    <a:pt x="36" y="43"/>
                  </a:lnTo>
                  <a:lnTo>
                    <a:pt x="38" y="43"/>
                  </a:lnTo>
                  <a:lnTo>
                    <a:pt x="41" y="43"/>
                  </a:lnTo>
                  <a:lnTo>
                    <a:pt x="42" y="43"/>
                  </a:lnTo>
                  <a:lnTo>
                    <a:pt x="45" y="43"/>
                  </a:lnTo>
                  <a:lnTo>
                    <a:pt x="46" y="43"/>
                  </a:lnTo>
                  <a:lnTo>
                    <a:pt x="48" y="42"/>
                  </a:lnTo>
                  <a:lnTo>
                    <a:pt x="50" y="42"/>
                  </a:lnTo>
                  <a:lnTo>
                    <a:pt x="52" y="42"/>
                  </a:lnTo>
                  <a:lnTo>
                    <a:pt x="55" y="42"/>
                  </a:lnTo>
                  <a:lnTo>
                    <a:pt x="56" y="42"/>
                  </a:lnTo>
                  <a:lnTo>
                    <a:pt x="59" y="42"/>
                  </a:lnTo>
                  <a:lnTo>
                    <a:pt x="60" y="42"/>
                  </a:lnTo>
                  <a:lnTo>
                    <a:pt x="62" y="42"/>
                  </a:lnTo>
                  <a:lnTo>
                    <a:pt x="64" y="38"/>
                  </a:lnTo>
                  <a:lnTo>
                    <a:pt x="65" y="38"/>
                  </a:lnTo>
                  <a:lnTo>
                    <a:pt x="66" y="38"/>
                  </a:lnTo>
                  <a:lnTo>
                    <a:pt x="67" y="39"/>
                  </a:lnTo>
                  <a:lnTo>
                    <a:pt x="68" y="39"/>
                  </a:lnTo>
                  <a:lnTo>
                    <a:pt x="68" y="39"/>
                  </a:lnTo>
                  <a:lnTo>
                    <a:pt x="69" y="39"/>
                  </a:lnTo>
                  <a:lnTo>
                    <a:pt x="70" y="41"/>
                  </a:lnTo>
                  <a:lnTo>
                    <a:pt x="72" y="41"/>
                  </a:lnTo>
                  <a:lnTo>
                    <a:pt x="73" y="41"/>
                  </a:lnTo>
                  <a:lnTo>
                    <a:pt x="73" y="41"/>
                  </a:lnTo>
                  <a:lnTo>
                    <a:pt x="74" y="41"/>
                  </a:lnTo>
                  <a:lnTo>
                    <a:pt x="75" y="41"/>
                  </a:lnTo>
                  <a:lnTo>
                    <a:pt x="77" y="41"/>
                  </a:lnTo>
                  <a:lnTo>
                    <a:pt x="78" y="41"/>
                  </a:lnTo>
                  <a:lnTo>
                    <a:pt x="79" y="41"/>
                  </a:lnTo>
                  <a:lnTo>
                    <a:pt x="79" y="41"/>
                  </a:lnTo>
                  <a:lnTo>
                    <a:pt x="81" y="41"/>
                  </a:lnTo>
                  <a:lnTo>
                    <a:pt x="82" y="41"/>
                  </a:lnTo>
                  <a:lnTo>
                    <a:pt x="83" y="41"/>
                  </a:lnTo>
                  <a:lnTo>
                    <a:pt x="84" y="39"/>
                  </a:lnTo>
                  <a:lnTo>
                    <a:pt x="85" y="39"/>
                  </a:lnTo>
                  <a:lnTo>
                    <a:pt x="86" y="39"/>
                  </a:lnTo>
                  <a:lnTo>
                    <a:pt x="87" y="39"/>
                  </a:lnTo>
                  <a:lnTo>
                    <a:pt x="88" y="39"/>
                  </a:lnTo>
                  <a:lnTo>
                    <a:pt x="89" y="39"/>
                  </a:lnTo>
                  <a:lnTo>
                    <a:pt x="90" y="39"/>
                  </a:lnTo>
                  <a:lnTo>
                    <a:pt x="91" y="39"/>
                  </a:lnTo>
                  <a:lnTo>
                    <a:pt x="93" y="39"/>
                  </a:lnTo>
                  <a:lnTo>
                    <a:pt x="93" y="39"/>
                  </a:lnTo>
                  <a:lnTo>
                    <a:pt x="94" y="39"/>
                  </a:lnTo>
                  <a:lnTo>
                    <a:pt x="95" y="38"/>
                  </a:lnTo>
                  <a:lnTo>
                    <a:pt x="97" y="38"/>
                  </a:lnTo>
                  <a:lnTo>
                    <a:pt x="97" y="37"/>
                  </a:lnTo>
                  <a:lnTo>
                    <a:pt x="97" y="36"/>
                  </a:lnTo>
                  <a:lnTo>
                    <a:pt x="97" y="35"/>
                  </a:lnTo>
                  <a:lnTo>
                    <a:pt x="97" y="34"/>
                  </a:lnTo>
                  <a:lnTo>
                    <a:pt x="97" y="33"/>
                  </a:lnTo>
                  <a:lnTo>
                    <a:pt x="97" y="31"/>
                  </a:lnTo>
                  <a:lnTo>
                    <a:pt x="97" y="30"/>
                  </a:lnTo>
                  <a:lnTo>
                    <a:pt x="98" y="29"/>
                  </a:lnTo>
                  <a:lnTo>
                    <a:pt x="98" y="28"/>
                  </a:lnTo>
                  <a:lnTo>
                    <a:pt x="98" y="27"/>
                  </a:lnTo>
                  <a:lnTo>
                    <a:pt x="98" y="26"/>
                  </a:lnTo>
                  <a:lnTo>
                    <a:pt x="98" y="25"/>
                  </a:lnTo>
                  <a:lnTo>
                    <a:pt x="98" y="24"/>
                  </a:lnTo>
                  <a:lnTo>
                    <a:pt x="98" y="22"/>
                  </a:lnTo>
                  <a:lnTo>
                    <a:pt x="98" y="20"/>
                  </a:lnTo>
                  <a:lnTo>
                    <a:pt x="98" y="19"/>
                  </a:lnTo>
                  <a:lnTo>
                    <a:pt x="98" y="18"/>
                  </a:lnTo>
                  <a:lnTo>
                    <a:pt x="98" y="17"/>
                  </a:lnTo>
                  <a:lnTo>
                    <a:pt x="98" y="16"/>
                  </a:lnTo>
                  <a:lnTo>
                    <a:pt x="98" y="15"/>
                  </a:lnTo>
                  <a:lnTo>
                    <a:pt x="98" y="14"/>
                  </a:lnTo>
                  <a:lnTo>
                    <a:pt x="98" y="13"/>
                  </a:lnTo>
                  <a:lnTo>
                    <a:pt x="98" y="11"/>
                  </a:lnTo>
                  <a:lnTo>
                    <a:pt x="98" y="10"/>
                  </a:lnTo>
                  <a:lnTo>
                    <a:pt x="98" y="9"/>
                  </a:lnTo>
                  <a:lnTo>
                    <a:pt x="98" y="8"/>
                  </a:lnTo>
                  <a:lnTo>
                    <a:pt x="98" y="7"/>
                  </a:lnTo>
                  <a:lnTo>
                    <a:pt x="98" y="6"/>
                  </a:lnTo>
                  <a:lnTo>
                    <a:pt x="98" y="5"/>
                  </a:lnTo>
                  <a:lnTo>
                    <a:pt x="97" y="3"/>
                  </a:lnTo>
                  <a:lnTo>
                    <a:pt x="97" y="1"/>
                  </a:lnTo>
                  <a:lnTo>
                    <a:pt x="97" y="0"/>
                  </a:lnTo>
                  <a:lnTo>
                    <a:pt x="94" y="0"/>
                  </a:lnTo>
                  <a:lnTo>
                    <a:pt x="91" y="1"/>
                  </a:lnTo>
                  <a:lnTo>
                    <a:pt x="88" y="1"/>
                  </a:lnTo>
                  <a:lnTo>
                    <a:pt x="84" y="1"/>
                  </a:lnTo>
                  <a:lnTo>
                    <a:pt x="82" y="1"/>
                  </a:lnTo>
                  <a:lnTo>
                    <a:pt x="79" y="1"/>
                  </a:lnTo>
                  <a:lnTo>
                    <a:pt x="75" y="1"/>
                  </a:lnTo>
                  <a:lnTo>
                    <a:pt x="73" y="1"/>
                  </a:lnTo>
                  <a:lnTo>
                    <a:pt x="69" y="2"/>
                  </a:lnTo>
                  <a:lnTo>
                    <a:pt x="66" y="2"/>
                  </a:lnTo>
                  <a:lnTo>
                    <a:pt x="64" y="2"/>
                  </a:lnTo>
                  <a:lnTo>
                    <a:pt x="60" y="2"/>
                  </a:lnTo>
                  <a:lnTo>
                    <a:pt x="57" y="2"/>
                  </a:lnTo>
                  <a:lnTo>
                    <a:pt x="55" y="2"/>
                  </a:lnTo>
                  <a:lnTo>
                    <a:pt x="51" y="3"/>
                  </a:lnTo>
                  <a:lnTo>
                    <a:pt x="48" y="3"/>
                  </a:lnTo>
                  <a:lnTo>
                    <a:pt x="45" y="3"/>
                  </a:lnTo>
                  <a:lnTo>
                    <a:pt x="42" y="3"/>
                  </a:lnTo>
                  <a:lnTo>
                    <a:pt x="40" y="3"/>
                  </a:lnTo>
                  <a:lnTo>
                    <a:pt x="36" y="5"/>
                  </a:lnTo>
                  <a:lnTo>
                    <a:pt x="33" y="5"/>
                  </a:lnTo>
                  <a:lnTo>
                    <a:pt x="31" y="5"/>
                  </a:lnTo>
                  <a:lnTo>
                    <a:pt x="27" y="5"/>
                  </a:lnTo>
                  <a:lnTo>
                    <a:pt x="24" y="5"/>
                  </a:lnTo>
                  <a:lnTo>
                    <a:pt x="22" y="6"/>
                  </a:lnTo>
                  <a:lnTo>
                    <a:pt x="18" y="6"/>
                  </a:lnTo>
                  <a:lnTo>
                    <a:pt x="16" y="6"/>
                  </a:lnTo>
                  <a:lnTo>
                    <a:pt x="12" y="7"/>
                  </a:lnTo>
                  <a:lnTo>
                    <a:pt x="9" y="7"/>
                  </a:lnTo>
                  <a:lnTo>
                    <a:pt x="7" y="7"/>
                  </a:lnTo>
                  <a:lnTo>
                    <a:pt x="3" y="7"/>
                  </a:lnTo>
                  <a:lnTo>
                    <a:pt x="0" y="8"/>
                  </a:lnTo>
                  <a:lnTo>
                    <a:pt x="0" y="44"/>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6" name="Freeform 1067"/>
            <p:cNvSpPr>
              <a:spLocks/>
            </p:cNvSpPr>
            <p:nvPr/>
          </p:nvSpPr>
          <p:spPr bwMode="auto">
            <a:xfrm>
              <a:off x="2907" y="3181"/>
              <a:ext cx="98" cy="43"/>
            </a:xfrm>
            <a:custGeom>
              <a:avLst/>
              <a:gdLst>
                <a:gd name="T0" fmla="*/ 4 w 98"/>
                <a:gd name="T1" fmla="*/ 43 h 43"/>
                <a:gd name="T2" fmla="*/ 10 w 98"/>
                <a:gd name="T3" fmla="*/ 43 h 43"/>
                <a:gd name="T4" fmla="*/ 17 w 98"/>
                <a:gd name="T5" fmla="*/ 43 h 43"/>
                <a:gd name="T6" fmla="*/ 23 w 98"/>
                <a:gd name="T7" fmla="*/ 43 h 43"/>
                <a:gd name="T8" fmla="*/ 28 w 98"/>
                <a:gd name="T9" fmla="*/ 42 h 43"/>
                <a:gd name="T10" fmla="*/ 34 w 98"/>
                <a:gd name="T11" fmla="*/ 42 h 43"/>
                <a:gd name="T12" fmla="*/ 40 w 98"/>
                <a:gd name="T13" fmla="*/ 42 h 43"/>
                <a:gd name="T14" fmla="*/ 46 w 98"/>
                <a:gd name="T15" fmla="*/ 42 h 43"/>
                <a:gd name="T16" fmla="*/ 51 w 98"/>
                <a:gd name="T17" fmla="*/ 41 h 43"/>
                <a:gd name="T18" fmla="*/ 57 w 98"/>
                <a:gd name="T19" fmla="*/ 41 h 43"/>
                <a:gd name="T20" fmla="*/ 62 w 98"/>
                <a:gd name="T21" fmla="*/ 41 h 43"/>
                <a:gd name="T22" fmla="*/ 68 w 98"/>
                <a:gd name="T23" fmla="*/ 41 h 43"/>
                <a:gd name="T24" fmla="*/ 74 w 98"/>
                <a:gd name="T25" fmla="*/ 40 h 43"/>
                <a:gd name="T26" fmla="*/ 80 w 98"/>
                <a:gd name="T27" fmla="*/ 40 h 43"/>
                <a:gd name="T28" fmla="*/ 86 w 98"/>
                <a:gd name="T29" fmla="*/ 40 h 43"/>
                <a:gd name="T30" fmla="*/ 93 w 98"/>
                <a:gd name="T31" fmla="*/ 40 h 43"/>
                <a:gd name="T32" fmla="*/ 96 w 98"/>
                <a:gd name="T33" fmla="*/ 38 h 43"/>
                <a:gd name="T34" fmla="*/ 96 w 98"/>
                <a:gd name="T35" fmla="*/ 36 h 43"/>
                <a:gd name="T36" fmla="*/ 97 w 98"/>
                <a:gd name="T37" fmla="*/ 34 h 43"/>
                <a:gd name="T38" fmla="*/ 97 w 98"/>
                <a:gd name="T39" fmla="*/ 32 h 43"/>
                <a:gd name="T40" fmla="*/ 98 w 98"/>
                <a:gd name="T41" fmla="*/ 29 h 43"/>
                <a:gd name="T42" fmla="*/ 98 w 98"/>
                <a:gd name="T43" fmla="*/ 27 h 43"/>
                <a:gd name="T44" fmla="*/ 98 w 98"/>
                <a:gd name="T45" fmla="*/ 24 h 43"/>
                <a:gd name="T46" fmla="*/ 98 w 98"/>
                <a:gd name="T47" fmla="*/ 22 h 43"/>
                <a:gd name="T48" fmla="*/ 98 w 98"/>
                <a:gd name="T49" fmla="*/ 20 h 43"/>
                <a:gd name="T50" fmla="*/ 98 w 98"/>
                <a:gd name="T51" fmla="*/ 17 h 43"/>
                <a:gd name="T52" fmla="*/ 98 w 98"/>
                <a:gd name="T53" fmla="*/ 15 h 43"/>
                <a:gd name="T54" fmla="*/ 98 w 98"/>
                <a:gd name="T55" fmla="*/ 12 h 43"/>
                <a:gd name="T56" fmla="*/ 98 w 98"/>
                <a:gd name="T57" fmla="*/ 9 h 43"/>
                <a:gd name="T58" fmla="*/ 98 w 98"/>
                <a:gd name="T59" fmla="*/ 7 h 43"/>
                <a:gd name="T60" fmla="*/ 98 w 98"/>
                <a:gd name="T61" fmla="*/ 4 h 43"/>
                <a:gd name="T62" fmla="*/ 98 w 98"/>
                <a:gd name="T63" fmla="*/ 2 h 43"/>
                <a:gd name="T64" fmla="*/ 95 w 98"/>
                <a:gd name="T65" fmla="*/ 1 h 43"/>
                <a:gd name="T66" fmla="*/ 89 w 98"/>
                <a:gd name="T67" fmla="*/ 0 h 43"/>
                <a:gd name="T68" fmla="*/ 83 w 98"/>
                <a:gd name="T69" fmla="*/ 0 h 43"/>
                <a:gd name="T70" fmla="*/ 76 w 98"/>
                <a:gd name="T71" fmla="*/ 1 h 43"/>
                <a:gd name="T72" fmla="*/ 71 w 98"/>
                <a:gd name="T73" fmla="*/ 1 h 43"/>
                <a:gd name="T74" fmla="*/ 64 w 98"/>
                <a:gd name="T75" fmla="*/ 1 h 43"/>
                <a:gd name="T76" fmla="*/ 57 w 98"/>
                <a:gd name="T77" fmla="*/ 1 h 43"/>
                <a:gd name="T78" fmla="*/ 51 w 98"/>
                <a:gd name="T79" fmla="*/ 2 h 43"/>
                <a:gd name="T80" fmla="*/ 45 w 98"/>
                <a:gd name="T81" fmla="*/ 2 h 43"/>
                <a:gd name="T82" fmla="*/ 38 w 98"/>
                <a:gd name="T83" fmla="*/ 2 h 43"/>
                <a:gd name="T84" fmla="*/ 33 w 98"/>
                <a:gd name="T85" fmla="*/ 3 h 43"/>
                <a:gd name="T86" fmla="*/ 27 w 98"/>
                <a:gd name="T87" fmla="*/ 3 h 43"/>
                <a:gd name="T88" fmla="*/ 20 w 98"/>
                <a:gd name="T89" fmla="*/ 4 h 43"/>
                <a:gd name="T90" fmla="*/ 15 w 98"/>
                <a:gd name="T91" fmla="*/ 4 h 43"/>
                <a:gd name="T92" fmla="*/ 9 w 98"/>
                <a:gd name="T93" fmla="*/ 5 h 43"/>
                <a:gd name="T94" fmla="*/ 4 w 98"/>
                <a:gd name="T95" fmla="*/ 5 h 43"/>
                <a:gd name="T96" fmla="*/ 0 w 98"/>
                <a:gd name="T9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43">
                  <a:moveTo>
                    <a:pt x="0" y="43"/>
                  </a:moveTo>
                  <a:lnTo>
                    <a:pt x="4" y="43"/>
                  </a:lnTo>
                  <a:lnTo>
                    <a:pt x="7" y="43"/>
                  </a:lnTo>
                  <a:lnTo>
                    <a:pt x="10" y="43"/>
                  </a:lnTo>
                  <a:lnTo>
                    <a:pt x="14" y="43"/>
                  </a:lnTo>
                  <a:lnTo>
                    <a:pt x="17" y="43"/>
                  </a:lnTo>
                  <a:lnTo>
                    <a:pt x="19" y="43"/>
                  </a:lnTo>
                  <a:lnTo>
                    <a:pt x="23" y="43"/>
                  </a:lnTo>
                  <a:lnTo>
                    <a:pt x="26" y="43"/>
                  </a:lnTo>
                  <a:lnTo>
                    <a:pt x="28" y="42"/>
                  </a:lnTo>
                  <a:lnTo>
                    <a:pt x="32" y="42"/>
                  </a:lnTo>
                  <a:lnTo>
                    <a:pt x="34" y="42"/>
                  </a:lnTo>
                  <a:lnTo>
                    <a:pt x="37" y="42"/>
                  </a:lnTo>
                  <a:lnTo>
                    <a:pt x="40" y="42"/>
                  </a:lnTo>
                  <a:lnTo>
                    <a:pt x="43" y="42"/>
                  </a:lnTo>
                  <a:lnTo>
                    <a:pt x="46" y="42"/>
                  </a:lnTo>
                  <a:lnTo>
                    <a:pt x="48" y="42"/>
                  </a:lnTo>
                  <a:lnTo>
                    <a:pt x="51" y="41"/>
                  </a:lnTo>
                  <a:lnTo>
                    <a:pt x="54" y="41"/>
                  </a:lnTo>
                  <a:lnTo>
                    <a:pt x="57" y="41"/>
                  </a:lnTo>
                  <a:lnTo>
                    <a:pt x="60" y="41"/>
                  </a:lnTo>
                  <a:lnTo>
                    <a:pt x="62" y="41"/>
                  </a:lnTo>
                  <a:lnTo>
                    <a:pt x="66" y="41"/>
                  </a:lnTo>
                  <a:lnTo>
                    <a:pt x="68" y="41"/>
                  </a:lnTo>
                  <a:lnTo>
                    <a:pt x="71" y="40"/>
                  </a:lnTo>
                  <a:lnTo>
                    <a:pt x="74" y="40"/>
                  </a:lnTo>
                  <a:lnTo>
                    <a:pt x="77" y="40"/>
                  </a:lnTo>
                  <a:lnTo>
                    <a:pt x="80" y="40"/>
                  </a:lnTo>
                  <a:lnTo>
                    <a:pt x="83" y="40"/>
                  </a:lnTo>
                  <a:lnTo>
                    <a:pt x="86" y="40"/>
                  </a:lnTo>
                  <a:lnTo>
                    <a:pt x="90" y="40"/>
                  </a:lnTo>
                  <a:lnTo>
                    <a:pt x="93" y="40"/>
                  </a:lnTo>
                  <a:lnTo>
                    <a:pt x="95" y="39"/>
                  </a:lnTo>
                  <a:lnTo>
                    <a:pt x="96" y="38"/>
                  </a:lnTo>
                  <a:lnTo>
                    <a:pt x="96" y="37"/>
                  </a:lnTo>
                  <a:lnTo>
                    <a:pt x="96" y="36"/>
                  </a:lnTo>
                  <a:lnTo>
                    <a:pt x="97" y="35"/>
                  </a:lnTo>
                  <a:lnTo>
                    <a:pt x="97" y="34"/>
                  </a:lnTo>
                  <a:lnTo>
                    <a:pt x="97" y="33"/>
                  </a:lnTo>
                  <a:lnTo>
                    <a:pt x="97" y="32"/>
                  </a:lnTo>
                  <a:lnTo>
                    <a:pt x="98" y="31"/>
                  </a:lnTo>
                  <a:lnTo>
                    <a:pt x="98" y="29"/>
                  </a:lnTo>
                  <a:lnTo>
                    <a:pt x="98" y="29"/>
                  </a:lnTo>
                  <a:lnTo>
                    <a:pt x="98" y="27"/>
                  </a:lnTo>
                  <a:lnTo>
                    <a:pt x="98" y="25"/>
                  </a:lnTo>
                  <a:lnTo>
                    <a:pt x="98" y="24"/>
                  </a:lnTo>
                  <a:lnTo>
                    <a:pt x="98" y="23"/>
                  </a:lnTo>
                  <a:lnTo>
                    <a:pt x="98" y="22"/>
                  </a:lnTo>
                  <a:lnTo>
                    <a:pt x="98" y="21"/>
                  </a:lnTo>
                  <a:lnTo>
                    <a:pt x="98" y="20"/>
                  </a:lnTo>
                  <a:lnTo>
                    <a:pt x="98" y="18"/>
                  </a:lnTo>
                  <a:lnTo>
                    <a:pt x="98" y="17"/>
                  </a:lnTo>
                  <a:lnTo>
                    <a:pt x="98" y="16"/>
                  </a:lnTo>
                  <a:lnTo>
                    <a:pt x="98" y="15"/>
                  </a:lnTo>
                  <a:lnTo>
                    <a:pt x="98" y="14"/>
                  </a:lnTo>
                  <a:lnTo>
                    <a:pt x="98" y="12"/>
                  </a:lnTo>
                  <a:lnTo>
                    <a:pt x="98" y="10"/>
                  </a:lnTo>
                  <a:lnTo>
                    <a:pt x="98" y="9"/>
                  </a:lnTo>
                  <a:lnTo>
                    <a:pt x="98" y="8"/>
                  </a:lnTo>
                  <a:lnTo>
                    <a:pt x="98" y="7"/>
                  </a:lnTo>
                  <a:lnTo>
                    <a:pt x="98" y="5"/>
                  </a:lnTo>
                  <a:lnTo>
                    <a:pt x="98" y="4"/>
                  </a:lnTo>
                  <a:lnTo>
                    <a:pt x="98" y="3"/>
                  </a:lnTo>
                  <a:lnTo>
                    <a:pt x="98" y="2"/>
                  </a:lnTo>
                  <a:lnTo>
                    <a:pt x="98" y="1"/>
                  </a:lnTo>
                  <a:lnTo>
                    <a:pt x="95" y="1"/>
                  </a:lnTo>
                  <a:lnTo>
                    <a:pt x="92" y="0"/>
                  </a:lnTo>
                  <a:lnTo>
                    <a:pt x="89" y="0"/>
                  </a:lnTo>
                  <a:lnTo>
                    <a:pt x="86" y="0"/>
                  </a:lnTo>
                  <a:lnTo>
                    <a:pt x="83" y="0"/>
                  </a:lnTo>
                  <a:lnTo>
                    <a:pt x="80" y="0"/>
                  </a:lnTo>
                  <a:lnTo>
                    <a:pt x="76" y="1"/>
                  </a:lnTo>
                  <a:lnTo>
                    <a:pt x="74" y="1"/>
                  </a:lnTo>
                  <a:lnTo>
                    <a:pt x="71" y="1"/>
                  </a:lnTo>
                  <a:lnTo>
                    <a:pt x="67" y="1"/>
                  </a:lnTo>
                  <a:lnTo>
                    <a:pt x="64" y="1"/>
                  </a:lnTo>
                  <a:lnTo>
                    <a:pt x="61" y="1"/>
                  </a:lnTo>
                  <a:lnTo>
                    <a:pt x="57" y="1"/>
                  </a:lnTo>
                  <a:lnTo>
                    <a:pt x="55" y="1"/>
                  </a:lnTo>
                  <a:lnTo>
                    <a:pt x="51" y="2"/>
                  </a:lnTo>
                  <a:lnTo>
                    <a:pt x="48" y="2"/>
                  </a:lnTo>
                  <a:lnTo>
                    <a:pt x="45" y="2"/>
                  </a:lnTo>
                  <a:lnTo>
                    <a:pt x="42" y="2"/>
                  </a:lnTo>
                  <a:lnTo>
                    <a:pt x="38" y="2"/>
                  </a:lnTo>
                  <a:lnTo>
                    <a:pt x="36" y="3"/>
                  </a:lnTo>
                  <a:lnTo>
                    <a:pt x="33" y="3"/>
                  </a:lnTo>
                  <a:lnTo>
                    <a:pt x="29" y="3"/>
                  </a:lnTo>
                  <a:lnTo>
                    <a:pt x="27" y="3"/>
                  </a:lnTo>
                  <a:lnTo>
                    <a:pt x="23" y="4"/>
                  </a:lnTo>
                  <a:lnTo>
                    <a:pt x="20" y="4"/>
                  </a:lnTo>
                  <a:lnTo>
                    <a:pt x="18" y="4"/>
                  </a:lnTo>
                  <a:lnTo>
                    <a:pt x="15" y="4"/>
                  </a:lnTo>
                  <a:lnTo>
                    <a:pt x="12" y="5"/>
                  </a:lnTo>
                  <a:lnTo>
                    <a:pt x="9" y="5"/>
                  </a:lnTo>
                  <a:lnTo>
                    <a:pt x="7" y="5"/>
                  </a:lnTo>
                  <a:lnTo>
                    <a:pt x="4" y="5"/>
                  </a:lnTo>
                  <a:lnTo>
                    <a:pt x="1" y="6"/>
                  </a:lnTo>
                  <a:lnTo>
                    <a:pt x="0" y="4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7" name="Freeform 1068"/>
            <p:cNvSpPr>
              <a:spLocks/>
            </p:cNvSpPr>
            <p:nvPr/>
          </p:nvSpPr>
          <p:spPr bwMode="auto">
            <a:xfrm>
              <a:off x="2907" y="3181"/>
              <a:ext cx="98" cy="43"/>
            </a:xfrm>
            <a:custGeom>
              <a:avLst/>
              <a:gdLst>
                <a:gd name="T0" fmla="*/ 4 w 98"/>
                <a:gd name="T1" fmla="*/ 43 h 43"/>
                <a:gd name="T2" fmla="*/ 10 w 98"/>
                <a:gd name="T3" fmla="*/ 43 h 43"/>
                <a:gd name="T4" fmla="*/ 17 w 98"/>
                <a:gd name="T5" fmla="*/ 43 h 43"/>
                <a:gd name="T6" fmla="*/ 23 w 98"/>
                <a:gd name="T7" fmla="*/ 43 h 43"/>
                <a:gd name="T8" fmla="*/ 28 w 98"/>
                <a:gd name="T9" fmla="*/ 42 h 43"/>
                <a:gd name="T10" fmla="*/ 34 w 98"/>
                <a:gd name="T11" fmla="*/ 42 h 43"/>
                <a:gd name="T12" fmla="*/ 40 w 98"/>
                <a:gd name="T13" fmla="*/ 42 h 43"/>
                <a:gd name="T14" fmla="*/ 46 w 98"/>
                <a:gd name="T15" fmla="*/ 42 h 43"/>
                <a:gd name="T16" fmla="*/ 51 w 98"/>
                <a:gd name="T17" fmla="*/ 41 h 43"/>
                <a:gd name="T18" fmla="*/ 57 w 98"/>
                <a:gd name="T19" fmla="*/ 41 h 43"/>
                <a:gd name="T20" fmla="*/ 62 w 98"/>
                <a:gd name="T21" fmla="*/ 41 h 43"/>
                <a:gd name="T22" fmla="*/ 68 w 98"/>
                <a:gd name="T23" fmla="*/ 41 h 43"/>
                <a:gd name="T24" fmla="*/ 74 w 98"/>
                <a:gd name="T25" fmla="*/ 40 h 43"/>
                <a:gd name="T26" fmla="*/ 80 w 98"/>
                <a:gd name="T27" fmla="*/ 40 h 43"/>
                <a:gd name="T28" fmla="*/ 86 w 98"/>
                <a:gd name="T29" fmla="*/ 40 h 43"/>
                <a:gd name="T30" fmla="*/ 93 w 98"/>
                <a:gd name="T31" fmla="*/ 40 h 43"/>
                <a:gd name="T32" fmla="*/ 96 w 98"/>
                <a:gd name="T33" fmla="*/ 38 h 43"/>
                <a:gd name="T34" fmla="*/ 96 w 98"/>
                <a:gd name="T35" fmla="*/ 36 h 43"/>
                <a:gd name="T36" fmla="*/ 97 w 98"/>
                <a:gd name="T37" fmla="*/ 34 h 43"/>
                <a:gd name="T38" fmla="*/ 97 w 98"/>
                <a:gd name="T39" fmla="*/ 32 h 43"/>
                <a:gd name="T40" fmla="*/ 98 w 98"/>
                <a:gd name="T41" fmla="*/ 29 h 43"/>
                <a:gd name="T42" fmla="*/ 98 w 98"/>
                <a:gd name="T43" fmla="*/ 27 h 43"/>
                <a:gd name="T44" fmla="*/ 98 w 98"/>
                <a:gd name="T45" fmla="*/ 24 h 43"/>
                <a:gd name="T46" fmla="*/ 98 w 98"/>
                <a:gd name="T47" fmla="*/ 22 h 43"/>
                <a:gd name="T48" fmla="*/ 98 w 98"/>
                <a:gd name="T49" fmla="*/ 20 h 43"/>
                <a:gd name="T50" fmla="*/ 98 w 98"/>
                <a:gd name="T51" fmla="*/ 17 h 43"/>
                <a:gd name="T52" fmla="*/ 98 w 98"/>
                <a:gd name="T53" fmla="*/ 15 h 43"/>
                <a:gd name="T54" fmla="*/ 98 w 98"/>
                <a:gd name="T55" fmla="*/ 12 h 43"/>
                <a:gd name="T56" fmla="*/ 98 w 98"/>
                <a:gd name="T57" fmla="*/ 9 h 43"/>
                <a:gd name="T58" fmla="*/ 98 w 98"/>
                <a:gd name="T59" fmla="*/ 7 h 43"/>
                <a:gd name="T60" fmla="*/ 98 w 98"/>
                <a:gd name="T61" fmla="*/ 4 h 43"/>
                <a:gd name="T62" fmla="*/ 98 w 98"/>
                <a:gd name="T63" fmla="*/ 2 h 43"/>
                <a:gd name="T64" fmla="*/ 95 w 98"/>
                <a:gd name="T65" fmla="*/ 1 h 43"/>
                <a:gd name="T66" fmla="*/ 89 w 98"/>
                <a:gd name="T67" fmla="*/ 0 h 43"/>
                <a:gd name="T68" fmla="*/ 83 w 98"/>
                <a:gd name="T69" fmla="*/ 0 h 43"/>
                <a:gd name="T70" fmla="*/ 76 w 98"/>
                <a:gd name="T71" fmla="*/ 1 h 43"/>
                <a:gd name="T72" fmla="*/ 71 w 98"/>
                <a:gd name="T73" fmla="*/ 1 h 43"/>
                <a:gd name="T74" fmla="*/ 64 w 98"/>
                <a:gd name="T75" fmla="*/ 1 h 43"/>
                <a:gd name="T76" fmla="*/ 57 w 98"/>
                <a:gd name="T77" fmla="*/ 1 h 43"/>
                <a:gd name="T78" fmla="*/ 51 w 98"/>
                <a:gd name="T79" fmla="*/ 2 h 43"/>
                <a:gd name="T80" fmla="*/ 45 w 98"/>
                <a:gd name="T81" fmla="*/ 2 h 43"/>
                <a:gd name="T82" fmla="*/ 38 w 98"/>
                <a:gd name="T83" fmla="*/ 2 h 43"/>
                <a:gd name="T84" fmla="*/ 33 w 98"/>
                <a:gd name="T85" fmla="*/ 3 h 43"/>
                <a:gd name="T86" fmla="*/ 27 w 98"/>
                <a:gd name="T87" fmla="*/ 3 h 43"/>
                <a:gd name="T88" fmla="*/ 20 w 98"/>
                <a:gd name="T89" fmla="*/ 4 h 43"/>
                <a:gd name="T90" fmla="*/ 15 w 98"/>
                <a:gd name="T91" fmla="*/ 4 h 43"/>
                <a:gd name="T92" fmla="*/ 9 w 98"/>
                <a:gd name="T93" fmla="*/ 5 h 43"/>
                <a:gd name="T94" fmla="*/ 4 w 98"/>
                <a:gd name="T95" fmla="*/ 5 h 43"/>
                <a:gd name="T96" fmla="*/ 0 w 98"/>
                <a:gd name="T9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43">
                  <a:moveTo>
                    <a:pt x="0" y="43"/>
                  </a:moveTo>
                  <a:lnTo>
                    <a:pt x="4" y="43"/>
                  </a:lnTo>
                  <a:lnTo>
                    <a:pt x="7" y="43"/>
                  </a:lnTo>
                  <a:lnTo>
                    <a:pt x="10" y="43"/>
                  </a:lnTo>
                  <a:lnTo>
                    <a:pt x="14" y="43"/>
                  </a:lnTo>
                  <a:lnTo>
                    <a:pt x="17" y="43"/>
                  </a:lnTo>
                  <a:lnTo>
                    <a:pt x="19" y="43"/>
                  </a:lnTo>
                  <a:lnTo>
                    <a:pt x="23" y="43"/>
                  </a:lnTo>
                  <a:lnTo>
                    <a:pt x="26" y="43"/>
                  </a:lnTo>
                  <a:lnTo>
                    <a:pt x="28" y="42"/>
                  </a:lnTo>
                  <a:lnTo>
                    <a:pt x="32" y="42"/>
                  </a:lnTo>
                  <a:lnTo>
                    <a:pt x="34" y="42"/>
                  </a:lnTo>
                  <a:lnTo>
                    <a:pt x="37" y="42"/>
                  </a:lnTo>
                  <a:lnTo>
                    <a:pt x="40" y="42"/>
                  </a:lnTo>
                  <a:lnTo>
                    <a:pt x="43" y="42"/>
                  </a:lnTo>
                  <a:lnTo>
                    <a:pt x="46" y="42"/>
                  </a:lnTo>
                  <a:lnTo>
                    <a:pt x="48" y="42"/>
                  </a:lnTo>
                  <a:lnTo>
                    <a:pt x="51" y="41"/>
                  </a:lnTo>
                  <a:lnTo>
                    <a:pt x="54" y="41"/>
                  </a:lnTo>
                  <a:lnTo>
                    <a:pt x="57" y="41"/>
                  </a:lnTo>
                  <a:lnTo>
                    <a:pt x="60" y="41"/>
                  </a:lnTo>
                  <a:lnTo>
                    <a:pt x="62" y="41"/>
                  </a:lnTo>
                  <a:lnTo>
                    <a:pt x="66" y="41"/>
                  </a:lnTo>
                  <a:lnTo>
                    <a:pt x="68" y="41"/>
                  </a:lnTo>
                  <a:lnTo>
                    <a:pt x="71" y="40"/>
                  </a:lnTo>
                  <a:lnTo>
                    <a:pt x="74" y="40"/>
                  </a:lnTo>
                  <a:lnTo>
                    <a:pt x="77" y="40"/>
                  </a:lnTo>
                  <a:lnTo>
                    <a:pt x="80" y="40"/>
                  </a:lnTo>
                  <a:lnTo>
                    <a:pt x="83" y="40"/>
                  </a:lnTo>
                  <a:lnTo>
                    <a:pt x="86" y="40"/>
                  </a:lnTo>
                  <a:lnTo>
                    <a:pt x="90" y="40"/>
                  </a:lnTo>
                  <a:lnTo>
                    <a:pt x="93" y="40"/>
                  </a:lnTo>
                  <a:lnTo>
                    <a:pt x="95" y="39"/>
                  </a:lnTo>
                  <a:lnTo>
                    <a:pt x="96" y="38"/>
                  </a:lnTo>
                  <a:lnTo>
                    <a:pt x="96" y="37"/>
                  </a:lnTo>
                  <a:lnTo>
                    <a:pt x="96" y="36"/>
                  </a:lnTo>
                  <a:lnTo>
                    <a:pt x="97" y="35"/>
                  </a:lnTo>
                  <a:lnTo>
                    <a:pt x="97" y="34"/>
                  </a:lnTo>
                  <a:lnTo>
                    <a:pt x="97" y="33"/>
                  </a:lnTo>
                  <a:lnTo>
                    <a:pt x="97" y="32"/>
                  </a:lnTo>
                  <a:lnTo>
                    <a:pt x="98" y="31"/>
                  </a:lnTo>
                  <a:lnTo>
                    <a:pt x="98" y="29"/>
                  </a:lnTo>
                  <a:lnTo>
                    <a:pt x="98" y="29"/>
                  </a:lnTo>
                  <a:lnTo>
                    <a:pt x="98" y="27"/>
                  </a:lnTo>
                  <a:lnTo>
                    <a:pt x="98" y="25"/>
                  </a:lnTo>
                  <a:lnTo>
                    <a:pt x="98" y="24"/>
                  </a:lnTo>
                  <a:lnTo>
                    <a:pt x="98" y="23"/>
                  </a:lnTo>
                  <a:lnTo>
                    <a:pt x="98" y="22"/>
                  </a:lnTo>
                  <a:lnTo>
                    <a:pt x="98" y="21"/>
                  </a:lnTo>
                  <a:lnTo>
                    <a:pt x="98" y="20"/>
                  </a:lnTo>
                  <a:lnTo>
                    <a:pt x="98" y="18"/>
                  </a:lnTo>
                  <a:lnTo>
                    <a:pt x="98" y="17"/>
                  </a:lnTo>
                  <a:lnTo>
                    <a:pt x="98" y="16"/>
                  </a:lnTo>
                  <a:lnTo>
                    <a:pt x="98" y="15"/>
                  </a:lnTo>
                  <a:lnTo>
                    <a:pt x="98" y="14"/>
                  </a:lnTo>
                  <a:lnTo>
                    <a:pt x="98" y="12"/>
                  </a:lnTo>
                  <a:lnTo>
                    <a:pt x="98" y="10"/>
                  </a:lnTo>
                  <a:lnTo>
                    <a:pt x="98" y="9"/>
                  </a:lnTo>
                  <a:lnTo>
                    <a:pt x="98" y="8"/>
                  </a:lnTo>
                  <a:lnTo>
                    <a:pt x="98" y="7"/>
                  </a:lnTo>
                  <a:lnTo>
                    <a:pt x="98" y="5"/>
                  </a:lnTo>
                  <a:lnTo>
                    <a:pt x="98" y="4"/>
                  </a:lnTo>
                  <a:lnTo>
                    <a:pt x="98" y="3"/>
                  </a:lnTo>
                  <a:lnTo>
                    <a:pt x="98" y="2"/>
                  </a:lnTo>
                  <a:lnTo>
                    <a:pt x="98" y="1"/>
                  </a:lnTo>
                  <a:lnTo>
                    <a:pt x="95" y="1"/>
                  </a:lnTo>
                  <a:lnTo>
                    <a:pt x="92" y="0"/>
                  </a:lnTo>
                  <a:lnTo>
                    <a:pt x="89" y="0"/>
                  </a:lnTo>
                  <a:lnTo>
                    <a:pt x="86" y="0"/>
                  </a:lnTo>
                  <a:lnTo>
                    <a:pt x="83" y="0"/>
                  </a:lnTo>
                  <a:lnTo>
                    <a:pt x="80" y="0"/>
                  </a:lnTo>
                  <a:lnTo>
                    <a:pt x="76" y="1"/>
                  </a:lnTo>
                  <a:lnTo>
                    <a:pt x="74" y="1"/>
                  </a:lnTo>
                  <a:lnTo>
                    <a:pt x="71" y="1"/>
                  </a:lnTo>
                  <a:lnTo>
                    <a:pt x="67" y="1"/>
                  </a:lnTo>
                  <a:lnTo>
                    <a:pt x="64" y="1"/>
                  </a:lnTo>
                  <a:lnTo>
                    <a:pt x="61" y="1"/>
                  </a:lnTo>
                  <a:lnTo>
                    <a:pt x="57" y="1"/>
                  </a:lnTo>
                  <a:lnTo>
                    <a:pt x="55" y="1"/>
                  </a:lnTo>
                  <a:lnTo>
                    <a:pt x="51" y="2"/>
                  </a:lnTo>
                  <a:lnTo>
                    <a:pt x="48" y="2"/>
                  </a:lnTo>
                  <a:lnTo>
                    <a:pt x="45" y="2"/>
                  </a:lnTo>
                  <a:lnTo>
                    <a:pt x="42" y="2"/>
                  </a:lnTo>
                  <a:lnTo>
                    <a:pt x="38" y="2"/>
                  </a:lnTo>
                  <a:lnTo>
                    <a:pt x="36" y="3"/>
                  </a:lnTo>
                  <a:lnTo>
                    <a:pt x="33" y="3"/>
                  </a:lnTo>
                  <a:lnTo>
                    <a:pt x="29" y="3"/>
                  </a:lnTo>
                  <a:lnTo>
                    <a:pt x="27" y="3"/>
                  </a:lnTo>
                  <a:lnTo>
                    <a:pt x="23" y="4"/>
                  </a:lnTo>
                  <a:lnTo>
                    <a:pt x="20" y="4"/>
                  </a:lnTo>
                  <a:lnTo>
                    <a:pt x="18" y="4"/>
                  </a:lnTo>
                  <a:lnTo>
                    <a:pt x="15" y="4"/>
                  </a:lnTo>
                  <a:lnTo>
                    <a:pt x="12" y="5"/>
                  </a:lnTo>
                  <a:lnTo>
                    <a:pt x="9" y="5"/>
                  </a:lnTo>
                  <a:lnTo>
                    <a:pt x="7" y="5"/>
                  </a:lnTo>
                  <a:lnTo>
                    <a:pt x="4" y="5"/>
                  </a:lnTo>
                  <a:lnTo>
                    <a:pt x="1" y="6"/>
                  </a:lnTo>
                  <a:lnTo>
                    <a:pt x="0" y="4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8" name="Freeform 1069"/>
            <p:cNvSpPr>
              <a:spLocks/>
            </p:cNvSpPr>
            <p:nvPr/>
          </p:nvSpPr>
          <p:spPr bwMode="auto">
            <a:xfrm>
              <a:off x="2518" y="3270"/>
              <a:ext cx="47" cy="117"/>
            </a:xfrm>
            <a:custGeom>
              <a:avLst/>
              <a:gdLst>
                <a:gd name="T0" fmla="*/ 0 w 47"/>
                <a:gd name="T1" fmla="*/ 74 h 117"/>
                <a:gd name="T2" fmla="*/ 42 w 47"/>
                <a:gd name="T3" fmla="*/ 117 h 117"/>
                <a:gd name="T4" fmla="*/ 45 w 47"/>
                <a:gd name="T5" fmla="*/ 115 h 117"/>
                <a:gd name="T6" fmla="*/ 47 w 47"/>
                <a:gd name="T7" fmla="*/ 47 h 117"/>
                <a:gd name="T8" fmla="*/ 45 w 47"/>
                <a:gd name="T9" fmla="*/ 44 h 117"/>
                <a:gd name="T10" fmla="*/ 44 w 47"/>
                <a:gd name="T11" fmla="*/ 44 h 117"/>
                <a:gd name="T12" fmla="*/ 43 w 47"/>
                <a:gd name="T13" fmla="*/ 41 h 117"/>
                <a:gd name="T14" fmla="*/ 42 w 47"/>
                <a:gd name="T15" fmla="*/ 40 h 117"/>
                <a:gd name="T16" fmla="*/ 40 w 47"/>
                <a:gd name="T17" fmla="*/ 38 h 117"/>
                <a:gd name="T18" fmla="*/ 39 w 47"/>
                <a:gd name="T19" fmla="*/ 37 h 117"/>
                <a:gd name="T20" fmla="*/ 38 w 47"/>
                <a:gd name="T21" fmla="*/ 35 h 117"/>
                <a:gd name="T22" fmla="*/ 37 w 47"/>
                <a:gd name="T23" fmla="*/ 34 h 117"/>
                <a:gd name="T24" fmla="*/ 35 w 47"/>
                <a:gd name="T25" fmla="*/ 32 h 117"/>
                <a:gd name="T26" fmla="*/ 33 w 47"/>
                <a:gd name="T27" fmla="*/ 31 h 117"/>
                <a:gd name="T28" fmla="*/ 33 w 47"/>
                <a:gd name="T29" fmla="*/ 29 h 117"/>
                <a:gd name="T30" fmla="*/ 31 w 47"/>
                <a:gd name="T31" fmla="*/ 28 h 117"/>
                <a:gd name="T32" fmla="*/ 29 w 47"/>
                <a:gd name="T33" fmla="*/ 26 h 117"/>
                <a:gd name="T34" fmla="*/ 28 w 47"/>
                <a:gd name="T35" fmla="*/ 24 h 117"/>
                <a:gd name="T36" fmla="*/ 27 w 47"/>
                <a:gd name="T37" fmla="*/ 23 h 117"/>
                <a:gd name="T38" fmla="*/ 25 w 47"/>
                <a:gd name="T39" fmla="*/ 22 h 117"/>
                <a:gd name="T40" fmla="*/ 23 w 47"/>
                <a:gd name="T41" fmla="*/ 20 h 117"/>
                <a:gd name="T42" fmla="*/ 23 w 47"/>
                <a:gd name="T43" fmla="*/ 19 h 117"/>
                <a:gd name="T44" fmla="*/ 21 w 47"/>
                <a:gd name="T45" fmla="*/ 17 h 117"/>
                <a:gd name="T46" fmla="*/ 19 w 47"/>
                <a:gd name="T47" fmla="*/ 16 h 117"/>
                <a:gd name="T48" fmla="*/ 18 w 47"/>
                <a:gd name="T49" fmla="*/ 15 h 117"/>
                <a:gd name="T50" fmla="*/ 17 w 47"/>
                <a:gd name="T51" fmla="*/ 14 h 117"/>
                <a:gd name="T52" fmla="*/ 15 w 47"/>
                <a:gd name="T53" fmla="*/ 12 h 117"/>
                <a:gd name="T54" fmla="*/ 13 w 47"/>
                <a:gd name="T55" fmla="*/ 11 h 117"/>
                <a:gd name="T56" fmla="*/ 12 w 47"/>
                <a:gd name="T57" fmla="*/ 9 h 117"/>
                <a:gd name="T58" fmla="*/ 11 w 47"/>
                <a:gd name="T59" fmla="*/ 7 h 117"/>
                <a:gd name="T60" fmla="*/ 9 w 47"/>
                <a:gd name="T61" fmla="*/ 6 h 117"/>
                <a:gd name="T62" fmla="*/ 8 w 47"/>
                <a:gd name="T63" fmla="*/ 5 h 117"/>
                <a:gd name="T64" fmla="*/ 7 w 47"/>
                <a:gd name="T65" fmla="*/ 3 h 117"/>
                <a:gd name="T66" fmla="*/ 5 w 47"/>
                <a:gd name="T67" fmla="*/ 2 h 117"/>
                <a:gd name="T68" fmla="*/ 4 w 47"/>
                <a:gd name="T69" fmla="*/ 1 h 117"/>
                <a:gd name="T70" fmla="*/ 2 w 47"/>
                <a:gd name="T71" fmla="*/ 0 h 117"/>
                <a:gd name="T72" fmla="*/ 0 w 47"/>
                <a:gd name="T7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117">
                  <a:moveTo>
                    <a:pt x="0" y="74"/>
                  </a:moveTo>
                  <a:lnTo>
                    <a:pt x="42" y="117"/>
                  </a:lnTo>
                  <a:lnTo>
                    <a:pt x="45" y="115"/>
                  </a:lnTo>
                  <a:lnTo>
                    <a:pt x="47" y="47"/>
                  </a:lnTo>
                  <a:lnTo>
                    <a:pt x="45" y="44"/>
                  </a:lnTo>
                  <a:lnTo>
                    <a:pt x="44" y="44"/>
                  </a:lnTo>
                  <a:lnTo>
                    <a:pt x="43" y="41"/>
                  </a:lnTo>
                  <a:lnTo>
                    <a:pt x="42" y="40"/>
                  </a:lnTo>
                  <a:lnTo>
                    <a:pt x="40" y="38"/>
                  </a:lnTo>
                  <a:lnTo>
                    <a:pt x="39" y="37"/>
                  </a:lnTo>
                  <a:lnTo>
                    <a:pt x="38" y="35"/>
                  </a:lnTo>
                  <a:lnTo>
                    <a:pt x="37" y="34"/>
                  </a:lnTo>
                  <a:lnTo>
                    <a:pt x="35" y="32"/>
                  </a:lnTo>
                  <a:lnTo>
                    <a:pt x="33" y="31"/>
                  </a:lnTo>
                  <a:lnTo>
                    <a:pt x="33" y="29"/>
                  </a:lnTo>
                  <a:lnTo>
                    <a:pt x="31" y="28"/>
                  </a:lnTo>
                  <a:lnTo>
                    <a:pt x="29" y="26"/>
                  </a:lnTo>
                  <a:lnTo>
                    <a:pt x="28" y="24"/>
                  </a:lnTo>
                  <a:lnTo>
                    <a:pt x="27" y="23"/>
                  </a:lnTo>
                  <a:lnTo>
                    <a:pt x="25" y="22"/>
                  </a:lnTo>
                  <a:lnTo>
                    <a:pt x="23" y="20"/>
                  </a:lnTo>
                  <a:lnTo>
                    <a:pt x="23" y="19"/>
                  </a:lnTo>
                  <a:lnTo>
                    <a:pt x="21" y="17"/>
                  </a:lnTo>
                  <a:lnTo>
                    <a:pt x="19" y="16"/>
                  </a:lnTo>
                  <a:lnTo>
                    <a:pt x="18" y="15"/>
                  </a:lnTo>
                  <a:lnTo>
                    <a:pt x="17" y="14"/>
                  </a:lnTo>
                  <a:lnTo>
                    <a:pt x="15" y="12"/>
                  </a:lnTo>
                  <a:lnTo>
                    <a:pt x="13" y="11"/>
                  </a:lnTo>
                  <a:lnTo>
                    <a:pt x="12" y="9"/>
                  </a:lnTo>
                  <a:lnTo>
                    <a:pt x="11" y="7"/>
                  </a:lnTo>
                  <a:lnTo>
                    <a:pt x="9" y="6"/>
                  </a:lnTo>
                  <a:lnTo>
                    <a:pt x="8" y="5"/>
                  </a:lnTo>
                  <a:lnTo>
                    <a:pt x="7" y="3"/>
                  </a:lnTo>
                  <a:lnTo>
                    <a:pt x="5" y="2"/>
                  </a:lnTo>
                  <a:lnTo>
                    <a:pt x="4" y="1"/>
                  </a:lnTo>
                  <a:lnTo>
                    <a:pt x="2" y="0"/>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99" name="Freeform 1070"/>
            <p:cNvSpPr>
              <a:spLocks/>
            </p:cNvSpPr>
            <p:nvPr/>
          </p:nvSpPr>
          <p:spPr bwMode="auto">
            <a:xfrm>
              <a:off x="2518" y="3270"/>
              <a:ext cx="47" cy="117"/>
            </a:xfrm>
            <a:custGeom>
              <a:avLst/>
              <a:gdLst>
                <a:gd name="T0" fmla="*/ 0 w 47"/>
                <a:gd name="T1" fmla="*/ 74 h 117"/>
                <a:gd name="T2" fmla="*/ 42 w 47"/>
                <a:gd name="T3" fmla="*/ 117 h 117"/>
                <a:gd name="T4" fmla="*/ 45 w 47"/>
                <a:gd name="T5" fmla="*/ 115 h 117"/>
                <a:gd name="T6" fmla="*/ 47 w 47"/>
                <a:gd name="T7" fmla="*/ 47 h 117"/>
                <a:gd name="T8" fmla="*/ 45 w 47"/>
                <a:gd name="T9" fmla="*/ 44 h 117"/>
                <a:gd name="T10" fmla="*/ 44 w 47"/>
                <a:gd name="T11" fmla="*/ 44 h 117"/>
                <a:gd name="T12" fmla="*/ 43 w 47"/>
                <a:gd name="T13" fmla="*/ 41 h 117"/>
                <a:gd name="T14" fmla="*/ 42 w 47"/>
                <a:gd name="T15" fmla="*/ 40 h 117"/>
                <a:gd name="T16" fmla="*/ 40 w 47"/>
                <a:gd name="T17" fmla="*/ 38 h 117"/>
                <a:gd name="T18" fmla="*/ 39 w 47"/>
                <a:gd name="T19" fmla="*/ 37 h 117"/>
                <a:gd name="T20" fmla="*/ 38 w 47"/>
                <a:gd name="T21" fmla="*/ 35 h 117"/>
                <a:gd name="T22" fmla="*/ 36 w 47"/>
                <a:gd name="T23" fmla="*/ 34 h 117"/>
                <a:gd name="T24" fmla="*/ 35 w 47"/>
                <a:gd name="T25" fmla="*/ 32 h 117"/>
                <a:gd name="T26" fmla="*/ 33 w 47"/>
                <a:gd name="T27" fmla="*/ 31 h 117"/>
                <a:gd name="T28" fmla="*/ 33 w 47"/>
                <a:gd name="T29" fmla="*/ 29 h 117"/>
                <a:gd name="T30" fmla="*/ 31 w 47"/>
                <a:gd name="T31" fmla="*/ 28 h 117"/>
                <a:gd name="T32" fmla="*/ 29 w 47"/>
                <a:gd name="T33" fmla="*/ 26 h 117"/>
                <a:gd name="T34" fmla="*/ 28 w 47"/>
                <a:gd name="T35" fmla="*/ 24 h 117"/>
                <a:gd name="T36" fmla="*/ 27 w 47"/>
                <a:gd name="T37" fmla="*/ 23 h 117"/>
                <a:gd name="T38" fmla="*/ 25 w 47"/>
                <a:gd name="T39" fmla="*/ 22 h 117"/>
                <a:gd name="T40" fmla="*/ 23 w 47"/>
                <a:gd name="T41" fmla="*/ 20 h 117"/>
                <a:gd name="T42" fmla="*/ 23 w 47"/>
                <a:gd name="T43" fmla="*/ 19 h 117"/>
                <a:gd name="T44" fmla="*/ 21 w 47"/>
                <a:gd name="T45" fmla="*/ 17 h 117"/>
                <a:gd name="T46" fmla="*/ 19 w 47"/>
                <a:gd name="T47" fmla="*/ 16 h 117"/>
                <a:gd name="T48" fmla="*/ 18 w 47"/>
                <a:gd name="T49" fmla="*/ 15 h 117"/>
                <a:gd name="T50" fmla="*/ 17 w 47"/>
                <a:gd name="T51" fmla="*/ 14 h 117"/>
                <a:gd name="T52" fmla="*/ 15 w 47"/>
                <a:gd name="T53" fmla="*/ 12 h 117"/>
                <a:gd name="T54" fmla="*/ 13 w 47"/>
                <a:gd name="T55" fmla="*/ 11 h 117"/>
                <a:gd name="T56" fmla="*/ 12 w 47"/>
                <a:gd name="T57" fmla="*/ 9 h 117"/>
                <a:gd name="T58" fmla="*/ 11 w 47"/>
                <a:gd name="T59" fmla="*/ 7 h 117"/>
                <a:gd name="T60" fmla="*/ 9 w 47"/>
                <a:gd name="T61" fmla="*/ 6 h 117"/>
                <a:gd name="T62" fmla="*/ 8 w 47"/>
                <a:gd name="T63" fmla="*/ 5 h 117"/>
                <a:gd name="T64" fmla="*/ 7 w 47"/>
                <a:gd name="T65" fmla="*/ 3 h 117"/>
                <a:gd name="T66" fmla="*/ 5 w 47"/>
                <a:gd name="T67" fmla="*/ 2 h 117"/>
                <a:gd name="T68" fmla="*/ 4 w 47"/>
                <a:gd name="T69" fmla="*/ 1 h 117"/>
                <a:gd name="T70" fmla="*/ 2 w 47"/>
                <a:gd name="T71" fmla="*/ 0 h 117"/>
                <a:gd name="T72" fmla="*/ 0 w 47"/>
                <a:gd name="T7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117">
                  <a:moveTo>
                    <a:pt x="0" y="74"/>
                  </a:moveTo>
                  <a:lnTo>
                    <a:pt x="42" y="117"/>
                  </a:lnTo>
                  <a:lnTo>
                    <a:pt x="45" y="115"/>
                  </a:lnTo>
                  <a:lnTo>
                    <a:pt x="47" y="47"/>
                  </a:lnTo>
                  <a:lnTo>
                    <a:pt x="45" y="44"/>
                  </a:lnTo>
                  <a:lnTo>
                    <a:pt x="44" y="44"/>
                  </a:lnTo>
                  <a:lnTo>
                    <a:pt x="43" y="41"/>
                  </a:lnTo>
                  <a:lnTo>
                    <a:pt x="42" y="40"/>
                  </a:lnTo>
                  <a:lnTo>
                    <a:pt x="40" y="38"/>
                  </a:lnTo>
                  <a:lnTo>
                    <a:pt x="39" y="37"/>
                  </a:lnTo>
                  <a:lnTo>
                    <a:pt x="38" y="35"/>
                  </a:lnTo>
                  <a:lnTo>
                    <a:pt x="36" y="34"/>
                  </a:lnTo>
                  <a:lnTo>
                    <a:pt x="35" y="32"/>
                  </a:lnTo>
                  <a:lnTo>
                    <a:pt x="33" y="31"/>
                  </a:lnTo>
                  <a:lnTo>
                    <a:pt x="33" y="29"/>
                  </a:lnTo>
                  <a:lnTo>
                    <a:pt x="31" y="28"/>
                  </a:lnTo>
                  <a:lnTo>
                    <a:pt x="29" y="26"/>
                  </a:lnTo>
                  <a:lnTo>
                    <a:pt x="28" y="24"/>
                  </a:lnTo>
                  <a:lnTo>
                    <a:pt x="27" y="23"/>
                  </a:lnTo>
                  <a:lnTo>
                    <a:pt x="25" y="22"/>
                  </a:lnTo>
                  <a:lnTo>
                    <a:pt x="23" y="20"/>
                  </a:lnTo>
                  <a:lnTo>
                    <a:pt x="23" y="19"/>
                  </a:lnTo>
                  <a:lnTo>
                    <a:pt x="21" y="17"/>
                  </a:lnTo>
                  <a:lnTo>
                    <a:pt x="19" y="16"/>
                  </a:lnTo>
                  <a:lnTo>
                    <a:pt x="18" y="15"/>
                  </a:lnTo>
                  <a:lnTo>
                    <a:pt x="17" y="14"/>
                  </a:lnTo>
                  <a:lnTo>
                    <a:pt x="15" y="12"/>
                  </a:lnTo>
                  <a:lnTo>
                    <a:pt x="13" y="11"/>
                  </a:lnTo>
                  <a:lnTo>
                    <a:pt x="12" y="9"/>
                  </a:lnTo>
                  <a:lnTo>
                    <a:pt x="11" y="7"/>
                  </a:lnTo>
                  <a:lnTo>
                    <a:pt x="9" y="6"/>
                  </a:lnTo>
                  <a:lnTo>
                    <a:pt x="8" y="5"/>
                  </a:lnTo>
                  <a:lnTo>
                    <a:pt x="7" y="3"/>
                  </a:lnTo>
                  <a:lnTo>
                    <a:pt x="5" y="2"/>
                  </a:lnTo>
                  <a:lnTo>
                    <a:pt x="4" y="1"/>
                  </a:lnTo>
                  <a:lnTo>
                    <a:pt x="2" y="0"/>
                  </a:lnTo>
                  <a:lnTo>
                    <a:pt x="0" y="74"/>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0" name="Freeform 1071"/>
            <p:cNvSpPr>
              <a:spLocks/>
            </p:cNvSpPr>
            <p:nvPr/>
          </p:nvSpPr>
          <p:spPr bwMode="auto">
            <a:xfrm>
              <a:off x="2522" y="3277"/>
              <a:ext cx="38" cy="102"/>
            </a:xfrm>
            <a:custGeom>
              <a:avLst/>
              <a:gdLst>
                <a:gd name="T0" fmla="*/ 0 w 38"/>
                <a:gd name="T1" fmla="*/ 63 h 102"/>
                <a:gd name="T2" fmla="*/ 0 w 38"/>
                <a:gd name="T3" fmla="*/ 65 h 102"/>
                <a:gd name="T4" fmla="*/ 1 w 38"/>
                <a:gd name="T5" fmla="*/ 66 h 102"/>
                <a:gd name="T6" fmla="*/ 3 w 38"/>
                <a:gd name="T7" fmla="*/ 67 h 102"/>
                <a:gd name="T8" fmla="*/ 4 w 38"/>
                <a:gd name="T9" fmla="*/ 69 h 102"/>
                <a:gd name="T10" fmla="*/ 5 w 38"/>
                <a:gd name="T11" fmla="*/ 70 h 102"/>
                <a:gd name="T12" fmla="*/ 5 w 38"/>
                <a:gd name="T13" fmla="*/ 71 h 102"/>
                <a:gd name="T14" fmla="*/ 7 w 38"/>
                <a:gd name="T15" fmla="*/ 74 h 102"/>
                <a:gd name="T16" fmla="*/ 8 w 38"/>
                <a:gd name="T17" fmla="*/ 74 h 102"/>
                <a:gd name="T18" fmla="*/ 9 w 38"/>
                <a:gd name="T19" fmla="*/ 76 h 102"/>
                <a:gd name="T20" fmla="*/ 10 w 38"/>
                <a:gd name="T21" fmla="*/ 77 h 102"/>
                <a:gd name="T22" fmla="*/ 11 w 38"/>
                <a:gd name="T23" fmla="*/ 79 h 102"/>
                <a:gd name="T24" fmla="*/ 13 w 38"/>
                <a:gd name="T25" fmla="*/ 80 h 102"/>
                <a:gd name="T26" fmla="*/ 14 w 38"/>
                <a:gd name="T27" fmla="*/ 81 h 102"/>
                <a:gd name="T28" fmla="*/ 15 w 38"/>
                <a:gd name="T29" fmla="*/ 82 h 102"/>
                <a:gd name="T30" fmla="*/ 16 w 38"/>
                <a:gd name="T31" fmla="*/ 83 h 102"/>
                <a:gd name="T32" fmla="*/ 18 w 38"/>
                <a:gd name="T33" fmla="*/ 84 h 102"/>
                <a:gd name="T34" fmla="*/ 19 w 38"/>
                <a:gd name="T35" fmla="*/ 85 h 102"/>
                <a:gd name="T36" fmla="*/ 20 w 38"/>
                <a:gd name="T37" fmla="*/ 87 h 102"/>
                <a:gd name="T38" fmla="*/ 21 w 38"/>
                <a:gd name="T39" fmla="*/ 89 h 102"/>
                <a:gd name="T40" fmla="*/ 23 w 38"/>
                <a:gd name="T41" fmla="*/ 89 h 102"/>
                <a:gd name="T42" fmla="*/ 24 w 38"/>
                <a:gd name="T43" fmla="*/ 90 h 102"/>
                <a:gd name="T44" fmla="*/ 25 w 38"/>
                <a:gd name="T45" fmla="*/ 92 h 102"/>
                <a:gd name="T46" fmla="*/ 26 w 38"/>
                <a:gd name="T47" fmla="*/ 93 h 102"/>
                <a:gd name="T48" fmla="*/ 28 w 38"/>
                <a:gd name="T49" fmla="*/ 94 h 102"/>
                <a:gd name="T50" fmla="*/ 29 w 38"/>
                <a:gd name="T51" fmla="*/ 95 h 102"/>
                <a:gd name="T52" fmla="*/ 30 w 38"/>
                <a:gd name="T53" fmla="*/ 96 h 102"/>
                <a:gd name="T54" fmla="*/ 32 w 38"/>
                <a:gd name="T55" fmla="*/ 97 h 102"/>
                <a:gd name="T56" fmla="*/ 33 w 38"/>
                <a:gd name="T57" fmla="*/ 98 h 102"/>
                <a:gd name="T58" fmla="*/ 34 w 38"/>
                <a:gd name="T59" fmla="*/ 99 h 102"/>
                <a:gd name="T60" fmla="*/ 35 w 38"/>
                <a:gd name="T61" fmla="*/ 100 h 102"/>
                <a:gd name="T62" fmla="*/ 37 w 38"/>
                <a:gd name="T63" fmla="*/ 101 h 102"/>
                <a:gd name="T64" fmla="*/ 38 w 38"/>
                <a:gd name="T65" fmla="*/ 102 h 102"/>
                <a:gd name="T66" fmla="*/ 38 w 38"/>
                <a:gd name="T67" fmla="*/ 37 h 102"/>
                <a:gd name="T68" fmla="*/ 1 w 38"/>
                <a:gd name="T69" fmla="*/ 0 h 102"/>
                <a:gd name="T70" fmla="*/ 0 w 38"/>
                <a:gd name="T71"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102">
                  <a:moveTo>
                    <a:pt x="0" y="63"/>
                  </a:moveTo>
                  <a:lnTo>
                    <a:pt x="0" y="65"/>
                  </a:lnTo>
                  <a:lnTo>
                    <a:pt x="1" y="66"/>
                  </a:lnTo>
                  <a:lnTo>
                    <a:pt x="3" y="67"/>
                  </a:lnTo>
                  <a:lnTo>
                    <a:pt x="4" y="69"/>
                  </a:lnTo>
                  <a:lnTo>
                    <a:pt x="5" y="70"/>
                  </a:lnTo>
                  <a:lnTo>
                    <a:pt x="5" y="71"/>
                  </a:lnTo>
                  <a:lnTo>
                    <a:pt x="7" y="74"/>
                  </a:lnTo>
                  <a:lnTo>
                    <a:pt x="8" y="74"/>
                  </a:lnTo>
                  <a:lnTo>
                    <a:pt x="9" y="76"/>
                  </a:lnTo>
                  <a:lnTo>
                    <a:pt x="10" y="77"/>
                  </a:lnTo>
                  <a:lnTo>
                    <a:pt x="11" y="79"/>
                  </a:lnTo>
                  <a:lnTo>
                    <a:pt x="13" y="80"/>
                  </a:lnTo>
                  <a:lnTo>
                    <a:pt x="14" y="81"/>
                  </a:lnTo>
                  <a:lnTo>
                    <a:pt x="15" y="82"/>
                  </a:lnTo>
                  <a:lnTo>
                    <a:pt x="16" y="83"/>
                  </a:lnTo>
                  <a:lnTo>
                    <a:pt x="18" y="84"/>
                  </a:lnTo>
                  <a:lnTo>
                    <a:pt x="19" y="85"/>
                  </a:lnTo>
                  <a:lnTo>
                    <a:pt x="20" y="87"/>
                  </a:lnTo>
                  <a:lnTo>
                    <a:pt x="21" y="89"/>
                  </a:lnTo>
                  <a:lnTo>
                    <a:pt x="23" y="89"/>
                  </a:lnTo>
                  <a:lnTo>
                    <a:pt x="24" y="90"/>
                  </a:lnTo>
                  <a:lnTo>
                    <a:pt x="25" y="92"/>
                  </a:lnTo>
                  <a:lnTo>
                    <a:pt x="26" y="93"/>
                  </a:lnTo>
                  <a:lnTo>
                    <a:pt x="28" y="94"/>
                  </a:lnTo>
                  <a:lnTo>
                    <a:pt x="29" y="95"/>
                  </a:lnTo>
                  <a:lnTo>
                    <a:pt x="30" y="96"/>
                  </a:lnTo>
                  <a:lnTo>
                    <a:pt x="32" y="97"/>
                  </a:lnTo>
                  <a:lnTo>
                    <a:pt x="33" y="98"/>
                  </a:lnTo>
                  <a:lnTo>
                    <a:pt x="34" y="99"/>
                  </a:lnTo>
                  <a:lnTo>
                    <a:pt x="35" y="100"/>
                  </a:lnTo>
                  <a:lnTo>
                    <a:pt x="37" y="101"/>
                  </a:lnTo>
                  <a:lnTo>
                    <a:pt x="38" y="102"/>
                  </a:lnTo>
                  <a:lnTo>
                    <a:pt x="38" y="37"/>
                  </a:lnTo>
                  <a:lnTo>
                    <a:pt x="1" y="0"/>
                  </a:lnTo>
                  <a:lnTo>
                    <a:pt x="0" y="63"/>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1" name="Freeform 1072"/>
            <p:cNvSpPr>
              <a:spLocks/>
            </p:cNvSpPr>
            <p:nvPr/>
          </p:nvSpPr>
          <p:spPr bwMode="auto">
            <a:xfrm>
              <a:off x="2522" y="3277"/>
              <a:ext cx="38" cy="102"/>
            </a:xfrm>
            <a:custGeom>
              <a:avLst/>
              <a:gdLst>
                <a:gd name="T0" fmla="*/ 0 w 38"/>
                <a:gd name="T1" fmla="*/ 63 h 102"/>
                <a:gd name="T2" fmla="*/ 0 w 38"/>
                <a:gd name="T3" fmla="*/ 65 h 102"/>
                <a:gd name="T4" fmla="*/ 1 w 38"/>
                <a:gd name="T5" fmla="*/ 66 h 102"/>
                <a:gd name="T6" fmla="*/ 3 w 38"/>
                <a:gd name="T7" fmla="*/ 67 h 102"/>
                <a:gd name="T8" fmla="*/ 4 w 38"/>
                <a:gd name="T9" fmla="*/ 69 h 102"/>
                <a:gd name="T10" fmla="*/ 5 w 38"/>
                <a:gd name="T11" fmla="*/ 70 h 102"/>
                <a:gd name="T12" fmla="*/ 5 w 38"/>
                <a:gd name="T13" fmla="*/ 71 h 102"/>
                <a:gd name="T14" fmla="*/ 7 w 38"/>
                <a:gd name="T15" fmla="*/ 74 h 102"/>
                <a:gd name="T16" fmla="*/ 8 w 38"/>
                <a:gd name="T17" fmla="*/ 74 h 102"/>
                <a:gd name="T18" fmla="*/ 9 w 38"/>
                <a:gd name="T19" fmla="*/ 76 h 102"/>
                <a:gd name="T20" fmla="*/ 10 w 38"/>
                <a:gd name="T21" fmla="*/ 77 h 102"/>
                <a:gd name="T22" fmla="*/ 11 w 38"/>
                <a:gd name="T23" fmla="*/ 79 h 102"/>
                <a:gd name="T24" fmla="*/ 13 w 38"/>
                <a:gd name="T25" fmla="*/ 80 h 102"/>
                <a:gd name="T26" fmla="*/ 14 w 38"/>
                <a:gd name="T27" fmla="*/ 81 h 102"/>
                <a:gd name="T28" fmla="*/ 15 w 38"/>
                <a:gd name="T29" fmla="*/ 82 h 102"/>
                <a:gd name="T30" fmla="*/ 16 w 38"/>
                <a:gd name="T31" fmla="*/ 83 h 102"/>
                <a:gd name="T32" fmla="*/ 18 w 38"/>
                <a:gd name="T33" fmla="*/ 84 h 102"/>
                <a:gd name="T34" fmla="*/ 19 w 38"/>
                <a:gd name="T35" fmla="*/ 85 h 102"/>
                <a:gd name="T36" fmla="*/ 20 w 38"/>
                <a:gd name="T37" fmla="*/ 87 h 102"/>
                <a:gd name="T38" fmla="*/ 21 w 38"/>
                <a:gd name="T39" fmla="*/ 89 h 102"/>
                <a:gd name="T40" fmla="*/ 23 w 38"/>
                <a:gd name="T41" fmla="*/ 89 h 102"/>
                <a:gd name="T42" fmla="*/ 24 w 38"/>
                <a:gd name="T43" fmla="*/ 90 h 102"/>
                <a:gd name="T44" fmla="*/ 25 w 38"/>
                <a:gd name="T45" fmla="*/ 92 h 102"/>
                <a:gd name="T46" fmla="*/ 26 w 38"/>
                <a:gd name="T47" fmla="*/ 93 h 102"/>
                <a:gd name="T48" fmla="*/ 28 w 38"/>
                <a:gd name="T49" fmla="*/ 94 h 102"/>
                <a:gd name="T50" fmla="*/ 29 w 38"/>
                <a:gd name="T51" fmla="*/ 95 h 102"/>
                <a:gd name="T52" fmla="*/ 30 w 38"/>
                <a:gd name="T53" fmla="*/ 96 h 102"/>
                <a:gd name="T54" fmla="*/ 32 w 38"/>
                <a:gd name="T55" fmla="*/ 97 h 102"/>
                <a:gd name="T56" fmla="*/ 33 w 38"/>
                <a:gd name="T57" fmla="*/ 98 h 102"/>
                <a:gd name="T58" fmla="*/ 34 w 38"/>
                <a:gd name="T59" fmla="*/ 99 h 102"/>
                <a:gd name="T60" fmla="*/ 35 w 38"/>
                <a:gd name="T61" fmla="*/ 100 h 102"/>
                <a:gd name="T62" fmla="*/ 37 w 38"/>
                <a:gd name="T63" fmla="*/ 101 h 102"/>
                <a:gd name="T64" fmla="*/ 38 w 38"/>
                <a:gd name="T65" fmla="*/ 102 h 102"/>
                <a:gd name="T66" fmla="*/ 38 w 38"/>
                <a:gd name="T67" fmla="*/ 37 h 102"/>
                <a:gd name="T68" fmla="*/ 1 w 38"/>
                <a:gd name="T69" fmla="*/ 0 h 102"/>
                <a:gd name="T70" fmla="*/ 0 w 38"/>
                <a:gd name="T71" fmla="*/ 6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102">
                  <a:moveTo>
                    <a:pt x="0" y="63"/>
                  </a:moveTo>
                  <a:lnTo>
                    <a:pt x="0" y="65"/>
                  </a:lnTo>
                  <a:lnTo>
                    <a:pt x="1" y="66"/>
                  </a:lnTo>
                  <a:lnTo>
                    <a:pt x="3" y="67"/>
                  </a:lnTo>
                  <a:lnTo>
                    <a:pt x="4" y="69"/>
                  </a:lnTo>
                  <a:lnTo>
                    <a:pt x="5" y="70"/>
                  </a:lnTo>
                  <a:lnTo>
                    <a:pt x="5" y="71"/>
                  </a:lnTo>
                  <a:lnTo>
                    <a:pt x="7" y="74"/>
                  </a:lnTo>
                  <a:lnTo>
                    <a:pt x="8" y="74"/>
                  </a:lnTo>
                  <a:lnTo>
                    <a:pt x="9" y="76"/>
                  </a:lnTo>
                  <a:lnTo>
                    <a:pt x="10" y="77"/>
                  </a:lnTo>
                  <a:lnTo>
                    <a:pt x="11" y="79"/>
                  </a:lnTo>
                  <a:lnTo>
                    <a:pt x="13" y="80"/>
                  </a:lnTo>
                  <a:lnTo>
                    <a:pt x="14" y="81"/>
                  </a:lnTo>
                  <a:lnTo>
                    <a:pt x="15" y="82"/>
                  </a:lnTo>
                  <a:lnTo>
                    <a:pt x="16" y="83"/>
                  </a:lnTo>
                  <a:lnTo>
                    <a:pt x="18" y="84"/>
                  </a:lnTo>
                  <a:lnTo>
                    <a:pt x="19" y="85"/>
                  </a:lnTo>
                  <a:lnTo>
                    <a:pt x="20" y="87"/>
                  </a:lnTo>
                  <a:lnTo>
                    <a:pt x="21" y="89"/>
                  </a:lnTo>
                  <a:lnTo>
                    <a:pt x="23" y="89"/>
                  </a:lnTo>
                  <a:lnTo>
                    <a:pt x="24" y="90"/>
                  </a:lnTo>
                  <a:lnTo>
                    <a:pt x="25" y="92"/>
                  </a:lnTo>
                  <a:lnTo>
                    <a:pt x="26" y="93"/>
                  </a:lnTo>
                  <a:lnTo>
                    <a:pt x="28" y="94"/>
                  </a:lnTo>
                  <a:lnTo>
                    <a:pt x="29" y="95"/>
                  </a:lnTo>
                  <a:lnTo>
                    <a:pt x="30" y="96"/>
                  </a:lnTo>
                  <a:lnTo>
                    <a:pt x="32" y="97"/>
                  </a:lnTo>
                  <a:lnTo>
                    <a:pt x="33" y="98"/>
                  </a:lnTo>
                  <a:lnTo>
                    <a:pt x="34" y="99"/>
                  </a:lnTo>
                  <a:lnTo>
                    <a:pt x="35" y="100"/>
                  </a:lnTo>
                  <a:lnTo>
                    <a:pt x="37" y="101"/>
                  </a:lnTo>
                  <a:lnTo>
                    <a:pt x="38" y="102"/>
                  </a:lnTo>
                  <a:lnTo>
                    <a:pt x="38" y="37"/>
                  </a:lnTo>
                  <a:lnTo>
                    <a:pt x="1" y="0"/>
                  </a:lnTo>
                  <a:lnTo>
                    <a:pt x="0" y="6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2" name="Freeform 1073"/>
            <p:cNvSpPr>
              <a:spLocks/>
            </p:cNvSpPr>
            <p:nvPr/>
          </p:nvSpPr>
          <p:spPr bwMode="auto">
            <a:xfrm>
              <a:off x="2612" y="3282"/>
              <a:ext cx="415" cy="54"/>
            </a:xfrm>
            <a:custGeom>
              <a:avLst/>
              <a:gdLst>
                <a:gd name="T0" fmla="*/ 0 w 415"/>
                <a:gd name="T1" fmla="*/ 20 h 54"/>
                <a:gd name="T2" fmla="*/ 1 w 415"/>
                <a:gd name="T3" fmla="*/ 21 h 54"/>
                <a:gd name="T4" fmla="*/ 1 w 415"/>
                <a:gd name="T5" fmla="*/ 22 h 54"/>
                <a:gd name="T6" fmla="*/ 1 w 415"/>
                <a:gd name="T7" fmla="*/ 23 h 54"/>
                <a:gd name="T8" fmla="*/ 1 w 415"/>
                <a:gd name="T9" fmla="*/ 24 h 54"/>
                <a:gd name="T10" fmla="*/ 2 w 415"/>
                <a:gd name="T11" fmla="*/ 25 h 54"/>
                <a:gd name="T12" fmla="*/ 2 w 415"/>
                <a:gd name="T13" fmla="*/ 26 h 54"/>
                <a:gd name="T14" fmla="*/ 2 w 415"/>
                <a:gd name="T15" fmla="*/ 27 h 54"/>
                <a:gd name="T16" fmla="*/ 3 w 415"/>
                <a:gd name="T17" fmla="*/ 28 h 54"/>
                <a:gd name="T18" fmla="*/ 4 w 415"/>
                <a:gd name="T19" fmla="*/ 29 h 54"/>
                <a:gd name="T20" fmla="*/ 4 w 415"/>
                <a:gd name="T21" fmla="*/ 30 h 54"/>
                <a:gd name="T22" fmla="*/ 5 w 415"/>
                <a:gd name="T23" fmla="*/ 32 h 54"/>
                <a:gd name="T24" fmla="*/ 5 w 415"/>
                <a:gd name="T25" fmla="*/ 32 h 54"/>
                <a:gd name="T26" fmla="*/ 6 w 415"/>
                <a:gd name="T27" fmla="*/ 35 h 54"/>
                <a:gd name="T28" fmla="*/ 6 w 415"/>
                <a:gd name="T29" fmla="*/ 36 h 54"/>
                <a:gd name="T30" fmla="*/ 6 w 415"/>
                <a:gd name="T31" fmla="*/ 37 h 54"/>
                <a:gd name="T32" fmla="*/ 7 w 415"/>
                <a:gd name="T33" fmla="*/ 38 h 54"/>
                <a:gd name="T34" fmla="*/ 7 w 415"/>
                <a:gd name="T35" fmla="*/ 39 h 54"/>
                <a:gd name="T36" fmla="*/ 8 w 415"/>
                <a:gd name="T37" fmla="*/ 40 h 54"/>
                <a:gd name="T38" fmla="*/ 9 w 415"/>
                <a:gd name="T39" fmla="*/ 41 h 54"/>
                <a:gd name="T40" fmla="*/ 10 w 415"/>
                <a:gd name="T41" fmla="*/ 42 h 54"/>
                <a:gd name="T42" fmla="*/ 10 w 415"/>
                <a:gd name="T43" fmla="*/ 43 h 54"/>
                <a:gd name="T44" fmla="*/ 10 w 415"/>
                <a:gd name="T45" fmla="*/ 44 h 54"/>
                <a:gd name="T46" fmla="*/ 11 w 415"/>
                <a:gd name="T47" fmla="*/ 45 h 54"/>
                <a:gd name="T48" fmla="*/ 12 w 415"/>
                <a:gd name="T49" fmla="*/ 46 h 54"/>
                <a:gd name="T50" fmla="*/ 13 w 415"/>
                <a:gd name="T51" fmla="*/ 47 h 54"/>
                <a:gd name="T52" fmla="*/ 14 w 415"/>
                <a:gd name="T53" fmla="*/ 48 h 54"/>
                <a:gd name="T54" fmla="*/ 14 w 415"/>
                <a:gd name="T55" fmla="*/ 49 h 54"/>
                <a:gd name="T56" fmla="*/ 15 w 415"/>
                <a:gd name="T57" fmla="*/ 51 h 54"/>
                <a:gd name="T58" fmla="*/ 15 w 415"/>
                <a:gd name="T59" fmla="*/ 51 h 54"/>
                <a:gd name="T60" fmla="*/ 16 w 415"/>
                <a:gd name="T61" fmla="*/ 52 h 54"/>
                <a:gd name="T62" fmla="*/ 17 w 415"/>
                <a:gd name="T63" fmla="*/ 53 h 54"/>
                <a:gd name="T64" fmla="*/ 18 w 415"/>
                <a:gd name="T65" fmla="*/ 54 h 54"/>
                <a:gd name="T66" fmla="*/ 415 w 415"/>
                <a:gd name="T67" fmla="*/ 32 h 54"/>
                <a:gd name="T68" fmla="*/ 404 w 415"/>
                <a:gd name="T69" fmla="*/ 0 h 54"/>
                <a:gd name="T70" fmla="*/ 357 w 415"/>
                <a:gd name="T71" fmla="*/ 1 h 54"/>
                <a:gd name="T72" fmla="*/ 46 w 415"/>
                <a:gd name="T73" fmla="*/ 16 h 54"/>
                <a:gd name="T74" fmla="*/ 0 w 415"/>
                <a:gd name="T75"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54">
                  <a:moveTo>
                    <a:pt x="0" y="20"/>
                  </a:moveTo>
                  <a:lnTo>
                    <a:pt x="1" y="21"/>
                  </a:lnTo>
                  <a:lnTo>
                    <a:pt x="1" y="22"/>
                  </a:lnTo>
                  <a:lnTo>
                    <a:pt x="1" y="23"/>
                  </a:lnTo>
                  <a:lnTo>
                    <a:pt x="1" y="24"/>
                  </a:lnTo>
                  <a:lnTo>
                    <a:pt x="2" y="25"/>
                  </a:lnTo>
                  <a:lnTo>
                    <a:pt x="2" y="26"/>
                  </a:lnTo>
                  <a:lnTo>
                    <a:pt x="2" y="27"/>
                  </a:lnTo>
                  <a:lnTo>
                    <a:pt x="3" y="28"/>
                  </a:lnTo>
                  <a:lnTo>
                    <a:pt x="4" y="29"/>
                  </a:lnTo>
                  <a:lnTo>
                    <a:pt x="4" y="30"/>
                  </a:lnTo>
                  <a:lnTo>
                    <a:pt x="5" y="32"/>
                  </a:lnTo>
                  <a:lnTo>
                    <a:pt x="5" y="32"/>
                  </a:lnTo>
                  <a:lnTo>
                    <a:pt x="6" y="35"/>
                  </a:lnTo>
                  <a:lnTo>
                    <a:pt x="6" y="36"/>
                  </a:lnTo>
                  <a:lnTo>
                    <a:pt x="6" y="37"/>
                  </a:lnTo>
                  <a:lnTo>
                    <a:pt x="7" y="38"/>
                  </a:lnTo>
                  <a:lnTo>
                    <a:pt x="7" y="39"/>
                  </a:lnTo>
                  <a:lnTo>
                    <a:pt x="8" y="40"/>
                  </a:lnTo>
                  <a:lnTo>
                    <a:pt x="9" y="41"/>
                  </a:lnTo>
                  <a:lnTo>
                    <a:pt x="10" y="42"/>
                  </a:lnTo>
                  <a:lnTo>
                    <a:pt x="10" y="43"/>
                  </a:lnTo>
                  <a:lnTo>
                    <a:pt x="10" y="44"/>
                  </a:lnTo>
                  <a:lnTo>
                    <a:pt x="11" y="45"/>
                  </a:lnTo>
                  <a:lnTo>
                    <a:pt x="12" y="46"/>
                  </a:lnTo>
                  <a:lnTo>
                    <a:pt x="13" y="47"/>
                  </a:lnTo>
                  <a:lnTo>
                    <a:pt x="14" y="48"/>
                  </a:lnTo>
                  <a:lnTo>
                    <a:pt x="14" y="49"/>
                  </a:lnTo>
                  <a:lnTo>
                    <a:pt x="15" y="51"/>
                  </a:lnTo>
                  <a:lnTo>
                    <a:pt x="15" y="51"/>
                  </a:lnTo>
                  <a:lnTo>
                    <a:pt x="16" y="52"/>
                  </a:lnTo>
                  <a:lnTo>
                    <a:pt x="17" y="53"/>
                  </a:lnTo>
                  <a:lnTo>
                    <a:pt x="18" y="54"/>
                  </a:lnTo>
                  <a:lnTo>
                    <a:pt x="415" y="32"/>
                  </a:lnTo>
                  <a:lnTo>
                    <a:pt x="404" y="0"/>
                  </a:lnTo>
                  <a:lnTo>
                    <a:pt x="357" y="1"/>
                  </a:lnTo>
                  <a:lnTo>
                    <a:pt x="46" y="16"/>
                  </a:lnTo>
                  <a:lnTo>
                    <a:pt x="0" y="20"/>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3" name="Freeform 1074"/>
            <p:cNvSpPr>
              <a:spLocks/>
            </p:cNvSpPr>
            <p:nvPr/>
          </p:nvSpPr>
          <p:spPr bwMode="auto">
            <a:xfrm>
              <a:off x="2612" y="3282"/>
              <a:ext cx="415" cy="54"/>
            </a:xfrm>
            <a:custGeom>
              <a:avLst/>
              <a:gdLst>
                <a:gd name="T0" fmla="*/ 0 w 415"/>
                <a:gd name="T1" fmla="*/ 20 h 54"/>
                <a:gd name="T2" fmla="*/ 1 w 415"/>
                <a:gd name="T3" fmla="*/ 21 h 54"/>
                <a:gd name="T4" fmla="*/ 1 w 415"/>
                <a:gd name="T5" fmla="*/ 22 h 54"/>
                <a:gd name="T6" fmla="*/ 1 w 415"/>
                <a:gd name="T7" fmla="*/ 23 h 54"/>
                <a:gd name="T8" fmla="*/ 1 w 415"/>
                <a:gd name="T9" fmla="*/ 24 h 54"/>
                <a:gd name="T10" fmla="*/ 2 w 415"/>
                <a:gd name="T11" fmla="*/ 25 h 54"/>
                <a:gd name="T12" fmla="*/ 2 w 415"/>
                <a:gd name="T13" fmla="*/ 26 h 54"/>
                <a:gd name="T14" fmla="*/ 2 w 415"/>
                <a:gd name="T15" fmla="*/ 27 h 54"/>
                <a:gd name="T16" fmla="*/ 3 w 415"/>
                <a:gd name="T17" fmla="*/ 28 h 54"/>
                <a:gd name="T18" fmla="*/ 4 w 415"/>
                <a:gd name="T19" fmla="*/ 29 h 54"/>
                <a:gd name="T20" fmla="*/ 4 w 415"/>
                <a:gd name="T21" fmla="*/ 30 h 54"/>
                <a:gd name="T22" fmla="*/ 5 w 415"/>
                <a:gd name="T23" fmla="*/ 32 h 54"/>
                <a:gd name="T24" fmla="*/ 5 w 415"/>
                <a:gd name="T25" fmla="*/ 32 h 54"/>
                <a:gd name="T26" fmla="*/ 6 w 415"/>
                <a:gd name="T27" fmla="*/ 35 h 54"/>
                <a:gd name="T28" fmla="*/ 6 w 415"/>
                <a:gd name="T29" fmla="*/ 36 h 54"/>
                <a:gd name="T30" fmla="*/ 6 w 415"/>
                <a:gd name="T31" fmla="*/ 37 h 54"/>
                <a:gd name="T32" fmla="*/ 7 w 415"/>
                <a:gd name="T33" fmla="*/ 38 h 54"/>
                <a:gd name="T34" fmla="*/ 7 w 415"/>
                <a:gd name="T35" fmla="*/ 39 h 54"/>
                <a:gd name="T36" fmla="*/ 8 w 415"/>
                <a:gd name="T37" fmla="*/ 40 h 54"/>
                <a:gd name="T38" fmla="*/ 9 w 415"/>
                <a:gd name="T39" fmla="*/ 41 h 54"/>
                <a:gd name="T40" fmla="*/ 10 w 415"/>
                <a:gd name="T41" fmla="*/ 42 h 54"/>
                <a:gd name="T42" fmla="*/ 10 w 415"/>
                <a:gd name="T43" fmla="*/ 43 h 54"/>
                <a:gd name="T44" fmla="*/ 10 w 415"/>
                <a:gd name="T45" fmla="*/ 44 h 54"/>
                <a:gd name="T46" fmla="*/ 11 w 415"/>
                <a:gd name="T47" fmla="*/ 45 h 54"/>
                <a:gd name="T48" fmla="*/ 12 w 415"/>
                <a:gd name="T49" fmla="*/ 46 h 54"/>
                <a:gd name="T50" fmla="*/ 13 w 415"/>
                <a:gd name="T51" fmla="*/ 47 h 54"/>
                <a:gd name="T52" fmla="*/ 14 w 415"/>
                <a:gd name="T53" fmla="*/ 48 h 54"/>
                <a:gd name="T54" fmla="*/ 14 w 415"/>
                <a:gd name="T55" fmla="*/ 49 h 54"/>
                <a:gd name="T56" fmla="*/ 15 w 415"/>
                <a:gd name="T57" fmla="*/ 51 h 54"/>
                <a:gd name="T58" fmla="*/ 15 w 415"/>
                <a:gd name="T59" fmla="*/ 51 h 54"/>
                <a:gd name="T60" fmla="*/ 16 w 415"/>
                <a:gd name="T61" fmla="*/ 52 h 54"/>
                <a:gd name="T62" fmla="*/ 17 w 415"/>
                <a:gd name="T63" fmla="*/ 53 h 54"/>
                <a:gd name="T64" fmla="*/ 18 w 415"/>
                <a:gd name="T65" fmla="*/ 54 h 54"/>
                <a:gd name="T66" fmla="*/ 415 w 415"/>
                <a:gd name="T67" fmla="*/ 32 h 54"/>
                <a:gd name="T68" fmla="*/ 404 w 415"/>
                <a:gd name="T69" fmla="*/ 0 h 54"/>
                <a:gd name="T70" fmla="*/ 357 w 415"/>
                <a:gd name="T71" fmla="*/ 1 h 54"/>
                <a:gd name="T72" fmla="*/ 46 w 415"/>
                <a:gd name="T73" fmla="*/ 16 h 54"/>
                <a:gd name="T74" fmla="*/ 0 w 415"/>
                <a:gd name="T75"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54">
                  <a:moveTo>
                    <a:pt x="0" y="20"/>
                  </a:moveTo>
                  <a:lnTo>
                    <a:pt x="1" y="21"/>
                  </a:lnTo>
                  <a:lnTo>
                    <a:pt x="1" y="22"/>
                  </a:lnTo>
                  <a:lnTo>
                    <a:pt x="1" y="23"/>
                  </a:lnTo>
                  <a:lnTo>
                    <a:pt x="1" y="24"/>
                  </a:lnTo>
                  <a:lnTo>
                    <a:pt x="2" y="25"/>
                  </a:lnTo>
                  <a:lnTo>
                    <a:pt x="2" y="26"/>
                  </a:lnTo>
                  <a:lnTo>
                    <a:pt x="2" y="27"/>
                  </a:lnTo>
                  <a:lnTo>
                    <a:pt x="3" y="28"/>
                  </a:lnTo>
                  <a:lnTo>
                    <a:pt x="4" y="29"/>
                  </a:lnTo>
                  <a:lnTo>
                    <a:pt x="4" y="30"/>
                  </a:lnTo>
                  <a:lnTo>
                    <a:pt x="5" y="32"/>
                  </a:lnTo>
                  <a:lnTo>
                    <a:pt x="5" y="32"/>
                  </a:lnTo>
                  <a:lnTo>
                    <a:pt x="6" y="35"/>
                  </a:lnTo>
                  <a:lnTo>
                    <a:pt x="6" y="36"/>
                  </a:lnTo>
                  <a:lnTo>
                    <a:pt x="6" y="37"/>
                  </a:lnTo>
                  <a:lnTo>
                    <a:pt x="7" y="38"/>
                  </a:lnTo>
                  <a:lnTo>
                    <a:pt x="7" y="39"/>
                  </a:lnTo>
                  <a:lnTo>
                    <a:pt x="8" y="40"/>
                  </a:lnTo>
                  <a:lnTo>
                    <a:pt x="9" y="41"/>
                  </a:lnTo>
                  <a:lnTo>
                    <a:pt x="10" y="42"/>
                  </a:lnTo>
                  <a:lnTo>
                    <a:pt x="10" y="43"/>
                  </a:lnTo>
                  <a:lnTo>
                    <a:pt x="10" y="44"/>
                  </a:lnTo>
                  <a:lnTo>
                    <a:pt x="11" y="45"/>
                  </a:lnTo>
                  <a:lnTo>
                    <a:pt x="12" y="46"/>
                  </a:lnTo>
                  <a:lnTo>
                    <a:pt x="13" y="47"/>
                  </a:lnTo>
                  <a:lnTo>
                    <a:pt x="14" y="48"/>
                  </a:lnTo>
                  <a:lnTo>
                    <a:pt x="14" y="49"/>
                  </a:lnTo>
                  <a:lnTo>
                    <a:pt x="15" y="51"/>
                  </a:lnTo>
                  <a:lnTo>
                    <a:pt x="15" y="51"/>
                  </a:lnTo>
                  <a:lnTo>
                    <a:pt x="16" y="52"/>
                  </a:lnTo>
                  <a:lnTo>
                    <a:pt x="17" y="53"/>
                  </a:lnTo>
                  <a:lnTo>
                    <a:pt x="18" y="54"/>
                  </a:lnTo>
                  <a:lnTo>
                    <a:pt x="415" y="32"/>
                  </a:lnTo>
                  <a:lnTo>
                    <a:pt x="404" y="0"/>
                  </a:lnTo>
                  <a:lnTo>
                    <a:pt x="357" y="1"/>
                  </a:lnTo>
                  <a:lnTo>
                    <a:pt x="46" y="16"/>
                  </a:lnTo>
                  <a:lnTo>
                    <a:pt x="0" y="20"/>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4" name="Freeform 1075"/>
            <p:cNvSpPr>
              <a:spLocks/>
            </p:cNvSpPr>
            <p:nvPr/>
          </p:nvSpPr>
          <p:spPr bwMode="auto">
            <a:xfrm>
              <a:off x="2608" y="3306"/>
              <a:ext cx="10" cy="22"/>
            </a:xfrm>
            <a:custGeom>
              <a:avLst/>
              <a:gdLst>
                <a:gd name="T0" fmla="*/ 10 w 10"/>
                <a:gd name="T1" fmla="*/ 22 h 22"/>
                <a:gd name="T2" fmla="*/ 1 w 10"/>
                <a:gd name="T3" fmla="*/ 0 h 22"/>
                <a:gd name="T4" fmla="*/ 0 w 10"/>
                <a:gd name="T5" fmla="*/ 11 h 22"/>
                <a:gd name="T6" fmla="*/ 10 w 10"/>
                <a:gd name="T7" fmla="*/ 22 h 22"/>
              </a:gdLst>
              <a:ahLst/>
              <a:cxnLst>
                <a:cxn ang="0">
                  <a:pos x="T0" y="T1"/>
                </a:cxn>
                <a:cxn ang="0">
                  <a:pos x="T2" y="T3"/>
                </a:cxn>
                <a:cxn ang="0">
                  <a:pos x="T4" y="T5"/>
                </a:cxn>
                <a:cxn ang="0">
                  <a:pos x="T6" y="T7"/>
                </a:cxn>
              </a:cxnLst>
              <a:rect l="0" t="0" r="r" b="b"/>
              <a:pathLst>
                <a:path w="10" h="22">
                  <a:moveTo>
                    <a:pt x="10" y="22"/>
                  </a:moveTo>
                  <a:lnTo>
                    <a:pt x="1" y="0"/>
                  </a:lnTo>
                  <a:lnTo>
                    <a:pt x="0" y="11"/>
                  </a:lnTo>
                  <a:lnTo>
                    <a:pt x="10" y="22"/>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5" name="Freeform 1076"/>
            <p:cNvSpPr>
              <a:spLocks/>
            </p:cNvSpPr>
            <p:nvPr/>
          </p:nvSpPr>
          <p:spPr bwMode="auto">
            <a:xfrm>
              <a:off x="2608" y="3306"/>
              <a:ext cx="10" cy="22"/>
            </a:xfrm>
            <a:custGeom>
              <a:avLst/>
              <a:gdLst>
                <a:gd name="T0" fmla="*/ 10 w 10"/>
                <a:gd name="T1" fmla="*/ 22 h 22"/>
                <a:gd name="T2" fmla="*/ 1 w 10"/>
                <a:gd name="T3" fmla="*/ 0 h 22"/>
                <a:gd name="T4" fmla="*/ 0 w 10"/>
                <a:gd name="T5" fmla="*/ 11 h 22"/>
                <a:gd name="T6" fmla="*/ 10 w 10"/>
                <a:gd name="T7" fmla="*/ 22 h 22"/>
              </a:gdLst>
              <a:ahLst/>
              <a:cxnLst>
                <a:cxn ang="0">
                  <a:pos x="T0" y="T1"/>
                </a:cxn>
                <a:cxn ang="0">
                  <a:pos x="T2" y="T3"/>
                </a:cxn>
                <a:cxn ang="0">
                  <a:pos x="T4" y="T5"/>
                </a:cxn>
                <a:cxn ang="0">
                  <a:pos x="T6" y="T7"/>
                </a:cxn>
              </a:cxnLst>
              <a:rect l="0" t="0" r="r" b="b"/>
              <a:pathLst>
                <a:path w="10" h="22">
                  <a:moveTo>
                    <a:pt x="10" y="22"/>
                  </a:moveTo>
                  <a:lnTo>
                    <a:pt x="1" y="0"/>
                  </a:lnTo>
                  <a:lnTo>
                    <a:pt x="0" y="11"/>
                  </a:lnTo>
                  <a:lnTo>
                    <a:pt x="10" y="22"/>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6" name="Freeform 1077"/>
            <p:cNvSpPr>
              <a:spLocks/>
            </p:cNvSpPr>
            <p:nvPr/>
          </p:nvSpPr>
          <p:spPr bwMode="auto">
            <a:xfrm>
              <a:off x="2433" y="3338"/>
              <a:ext cx="621" cy="169"/>
            </a:xfrm>
            <a:custGeom>
              <a:avLst/>
              <a:gdLst>
                <a:gd name="T0" fmla="*/ 41 w 621"/>
                <a:gd name="T1" fmla="*/ 4 h 169"/>
                <a:gd name="T2" fmla="*/ 41 w 621"/>
                <a:gd name="T3" fmla="*/ 7 h 169"/>
                <a:gd name="T4" fmla="*/ 41 w 621"/>
                <a:gd name="T5" fmla="*/ 10 h 169"/>
                <a:gd name="T6" fmla="*/ 41 w 621"/>
                <a:gd name="T7" fmla="*/ 13 h 169"/>
                <a:gd name="T8" fmla="*/ 41 w 621"/>
                <a:gd name="T9" fmla="*/ 17 h 169"/>
                <a:gd name="T10" fmla="*/ 43 w 621"/>
                <a:gd name="T11" fmla="*/ 18 h 169"/>
                <a:gd name="T12" fmla="*/ 41 w 621"/>
                <a:gd name="T13" fmla="*/ 19 h 169"/>
                <a:gd name="T14" fmla="*/ 38 w 621"/>
                <a:gd name="T15" fmla="*/ 20 h 169"/>
                <a:gd name="T16" fmla="*/ 36 w 621"/>
                <a:gd name="T17" fmla="*/ 21 h 169"/>
                <a:gd name="T18" fmla="*/ 33 w 621"/>
                <a:gd name="T19" fmla="*/ 21 h 169"/>
                <a:gd name="T20" fmla="*/ 32 w 621"/>
                <a:gd name="T21" fmla="*/ 22 h 169"/>
                <a:gd name="T22" fmla="*/ 29 w 621"/>
                <a:gd name="T23" fmla="*/ 21 h 169"/>
                <a:gd name="T24" fmla="*/ 28 w 621"/>
                <a:gd name="T25" fmla="*/ 19 h 169"/>
                <a:gd name="T26" fmla="*/ 28 w 621"/>
                <a:gd name="T27" fmla="*/ 17 h 169"/>
                <a:gd name="T28" fmla="*/ 25 w 621"/>
                <a:gd name="T29" fmla="*/ 15 h 169"/>
                <a:gd name="T30" fmla="*/ 23 w 621"/>
                <a:gd name="T31" fmla="*/ 13 h 169"/>
                <a:gd name="T32" fmla="*/ 21 w 621"/>
                <a:gd name="T33" fmla="*/ 13 h 169"/>
                <a:gd name="T34" fmla="*/ 20 w 621"/>
                <a:gd name="T35" fmla="*/ 10 h 169"/>
                <a:gd name="T36" fmla="*/ 18 w 621"/>
                <a:gd name="T37" fmla="*/ 9 h 169"/>
                <a:gd name="T38" fmla="*/ 18 w 621"/>
                <a:gd name="T39" fmla="*/ 6 h 169"/>
                <a:gd name="T40" fmla="*/ 18 w 621"/>
                <a:gd name="T41" fmla="*/ 3 h 169"/>
                <a:gd name="T42" fmla="*/ 0 w 621"/>
                <a:gd name="T43" fmla="*/ 8 h 169"/>
                <a:gd name="T44" fmla="*/ 621 w 621"/>
                <a:gd name="T45" fmla="*/ 142 h 169"/>
                <a:gd name="T46" fmla="*/ 620 w 621"/>
                <a:gd name="T47" fmla="*/ 140 h 169"/>
                <a:gd name="T48" fmla="*/ 618 w 621"/>
                <a:gd name="T49" fmla="*/ 137 h 169"/>
                <a:gd name="T50" fmla="*/ 616 w 621"/>
                <a:gd name="T51" fmla="*/ 135 h 169"/>
                <a:gd name="T52" fmla="*/ 614 w 621"/>
                <a:gd name="T53" fmla="*/ 132 h 169"/>
                <a:gd name="T54" fmla="*/ 612 w 621"/>
                <a:gd name="T55" fmla="*/ 130 h 169"/>
                <a:gd name="T56" fmla="*/ 610 w 621"/>
                <a:gd name="T57" fmla="*/ 128 h 169"/>
                <a:gd name="T58" fmla="*/ 607 w 621"/>
                <a:gd name="T59" fmla="*/ 125 h 169"/>
                <a:gd name="T60" fmla="*/ 605 w 621"/>
                <a:gd name="T61" fmla="*/ 123 h 169"/>
                <a:gd name="T62" fmla="*/ 602 w 621"/>
                <a:gd name="T63" fmla="*/ 121 h 169"/>
                <a:gd name="T64" fmla="*/ 601 w 621"/>
                <a:gd name="T65" fmla="*/ 119 h 169"/>
                <a:gd name="T66" fmla="*/ 199 w 621"/>
                <a:gd name="T67" fmla="*/ 153 h 169"/>
                <a:gd name="T68" fmla="*/ 63 w 621"/>
                <a:gd name="T69" fmla="*/ 1 h 169"/>
                <a:gd name="T70" fmla="*/ 61 w 621"/>
                <a:gd name="T71" fmla="*/ 0 h 169"/>
                <a:gd name="T72" fmla="*/ 58 w 621"/>
                <a:gd name="T73" fmla="*/ 0 h 169"/>
                <a:gd name="T74" fmla="*/ 56 w 621"/>
                <a:gd name="T75" fmla="*/ 0 h 169"/>
                <a:gd name="T76" fmla="*/ 53 w 621"/>
                <a:gd name="T77" fmla="*/ 0 h 169"/>
                <a:gd name="T78" fmla="*/ 51 w 621"/>
                <a:gd name="T79" fmla="*/ 1 h 169"/>
                <a:gd name="T80" fmla="*/ 48 w 621"/>
                <a:gd name="T81" fmla="*/ 1 h 169"/>
                <a:gd name="T82" fmla="*/ 46 w 621"/>
                <a:gd name="T83" fmla="*/ 1 h 169"/>
                <a:gd name="T84" fmla="*/ 43 w 621"/>
                <a:gd name="T85" fmla="*/ 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1" h="169">
                  <a:moveTo>
                    <a:pt x="41" y="2"/>
                  </a:moveTo>
                  <a:lnTo>
                    <a:pt x="41" y="3"/>
                  </a:lnTo>
                  <a:lnTo>
                    <a:pt x="41" y="4"/>
                  </a:lnTo>
                  <a:lnTo>
                    <a:pt x="41" y="5"/>
                  </a:lnTo>
                  <a:lnTo>
                    <a:pt x="41" y="6"/>
                  </a:lnTo>
                  <a:lnTo>
                    <a:pt x="41" y="7"/>
                  </a:lnTo>
                  <a:lnTo>
                    <a:pt x="41" y="8"/>
                  </a:lnTo>
                  <a:lnTo>
                    <a:pt x="41" y="9"/>
                  </a:lnTo>
                  <a:lnTo>
                    <a:pt x="41" y="10"/>
                  </a:lnTo>
                  <a:lnTo>
                    <a:pt x="41" y="12"/>
                  </a:lnTo>
                  <a:lnTo>
                    <a:pt x="41" y="13"/>
                  </a:lnTo>
                  <a:lnTo>
                    <a:pt x="41" y="13"/>
                  </a:lnTo>
                  <a:lnTo>
                    <a:pt x="41" y="15"/>
                  </a:lnTo>
                  <a:lnTo>
                    <a:pt x="41" y="16"/>
                  </a:lnTo>
                  <a:lnTo>
                    <a:pt x="41" y="17"/>
                  </a:lnTo>
                  <a:lnTo>
                    <a:pt x="42" y="17"/>
                  </a:lnTo>
                  <a:lnTo>
                    <a:pt x="42" y="18"/>
                  </a:lnTo>
                  <a:lnTo>
                    <a:pt x="43" y="18"/>
                  </a:lnTo>
                  <a:lnTo>
                    <a:pt x="42" y="18"/>
                  </a:lnTo>
                  <a:lnTo>
                    <a:pt x="41" y="19"/>
                  </a:lnTo>
                  <a:lnTo>
                    <a:pt x="41" y="19"/>
                  </a:lnTo>
                  <a:lnTo>
                    <a:pt x="40" y="20"/>
                  </a:lnTo>
                  <a:lnTo>
                    <a:pt x="39" y="20"/>
                  </a:lnTo>
                  <a:lnTo>
                    <a:pt x="38" y="20"/>
                  </a:lnTo>
                  <a:lnTo>
                    <a:pt x="37" y="21"/>
                  </a:lnTo>
                  <a:lnTo>
                    <a:pt x="37" y="21"/>
                  </a:lnTo>
                  <a:lnTo>
                    <a:pt x="36" y="21"/>
                  </a:lnTo>
                  <a:lnTo>
                    <a:pt x="35" y="21"/>
                  </a:lnTo>
                  <a:lnTo>
                    <a:pt x="34" y="21"/>
                  </a:lnTo>
                  <a:lnTo>
                    <a:pt x="33" y="21"/>
                  </a:lnTo>
                  <a:lnTo>
                    <a:pt x="32" y="21"/>
                  </a:lnTo>
                  <a:lnTo>
                    <a:pt x="32" y="21"/>
                  </a:lnTo>
                  <a:lnTo>
                    <a:pt x="32" y="22"/>
                  </a:lnTo>
                  <a:lnTo>
                    <a:pt x="31" y="22"/>
                  </a:lnTo>
                  <a:lnTo>
                    <a:pt x="30" y="21"/>
                  </a:lnTo>
                  <a:lnTo>
                    <a:pt x="29" y="21"/>
                  </a:lnTo>
                  <a:lnTo>
                    <a:pt x="29" y="20"/>
                  </a:lnTo>
                  <a:lnTo>
                    <a:pt x="29" y="19"/>
                  </a:lnTo>
                  <a:lnTo>
                    <a:pt x="28" y="19"/>
                  </a:lnTo>
                  <a:lnTo>
                    <a:pt x="28" y="18"/>
                  </a:lnTo>
                  <a:lnTo>
                    <a:pt x="28" y="18"/>
                  </a:lnTo>
                  <a:lnTo>
                    <a:pt x="28" y="17"/>
                  </a:lnTo>
                  <a:lnTo>
                    <a:pt x="27" y="17"/>
                  </a:lnTo>
                  <a:lnTo>
                    <a:pt x="26" y="16"/>
                  </a:lnTo>
                  <a:lnTo>
                    <a:pt x="25" y="15"/>
                  </a:lnTo>
                  <a:lnTo>
                    <a:pt x="24" y="15"/>
                  </a:lnTo>
                  <a:lnTo>
                    <a:pt x="23" y="13"/>
                  </a:lnTo>
                  <a:lnTo>
                    <a:pt x="23" y="13"/>
                  </a:lnTo>
                  <a:lnTo>
                    <a:pt x="23" y="13"/>
                  </a:lnTo>
                  <a:lnTo>
                    <a:pt x="22" y="13"/>
                  </a:lnTo>
                  <a:lnTo>
                    <a:pt x="21" y="13"/>
                  </a:lnTo>
                  <a:lnTo>
                    <a:pt x="21" y="12"/>
                  </a:lnTo>
                  <a:lnTo>
                    <a:pt x="20" y="12"/>
                  </a:lnTo>
                  <a:lnTo>
                    <a:pt x="20" y="10"/>
                  </a:lnTo>
                  <a:lnTo>
                    <a:pt x="19" y="10"/>
                  </a:lnTo>
                  <a:lnTo>
                    <a:pt x="19" y="9"/>
                  </a:lnTo>
                  <a:lnTo>
                    <a:pt x="18" y="9"/>
                  </a:lnTo>
                  <a:lnTo>
                    <a:pt x="18" y="8"/>
                  </a:lnTo>
                  <a:lnTo>
                    <a:pt x="18" y="7"/>
                  </a:lnTo>
                  <a:lnTo>
                    <a:pt x="18" y="6"/>
                  </a:lnTo>
                  <a:lnTo>
                    <a:pt x="18" y="5"/>
                  </a:lnTo>
                  <a:lnTo>
                    <a:pt x="18" y="4"/>
                  </a:lnTo>
                  <a:lnTo>
                    <a:pt x="18" y="3"/>
                  </a:lnTo>
                  <a:lnTo>
                    <a:pt x="19" y="2"/>
                  </a:lnTo>
                  <a:lnTo>
                    <a:pt x="0" y="5"/>
                  </a:lnTo>
                  <a:lnTo>
                    <a:pt x="0" y="8"/>
                  </a:lnTo>
                  <a:lnTo>
                    <a:pt x="151" y="169"/>
                  </a:lnTo>
                  <a:lnTo>
                    <a:pt x="621" y="143"/>
                  </a:lnTo>
                  <a:lnTo>
                    <a:pt x="621" y="142"/>
                  </a:lnTo>
                  <a:lnTo>
                    <a:pt x="621" y="142"/>
                  </a:lnTo>
                  <a:lnTo>
                    <a:pt x="621" y="141"/>
                  </a:lnTo>
                  <a:lnTo>
                    <a:pt x="620" y="140"/>
                  </a:lnTo>
                  <a:lnTo>
                    <a:pt x="619" y="139"/>
                  </a:lnTo>
                  <a:lnTo>
                    <a:pt x="619" y="138"/>
                  </a:lnTo>
                  <a:lnTo>
                    <a:pt x="618" y="137"/>
                  </a:lnTo>
                  <a:lnTo>
                    <a:pt x="617" y="137"/>
                  </a:lnTo>
                  <a:lnTo>
                    <a:pt x="616" y="136"/>
                  </a:lnTo>
                  <a:lnTo>
                    <a:pt x="616" y="135"/>
                  </a:lnTo>
                  <a:lnTo>
                    <a:pt x="616" y="133"/>
                  </a:lnTo>
                  <a:lnTo>
                    <a:pt x="615" y="133"/>
                  </a:lnTo>
                  <a:lnTo>
                    <a:pt x="614" y="132"/>
                  </a:lnTo>
                  <a:lnTo>
                    <a:pt x="613" y="131"/>
                  </a:lnTo>
                  <a:lnTo>
                    <a:pt x="613" y="130"/>
                  </a:lnTo>
                  <a:lnTo>
                    <a:pt x="612" y="130"/>
                  </a:lnTo>
                  <a:lnTo>
                    <a:pt x="611" y="129"/>
                  </a:lnTo>
                  <a:lnTo>
                    <a:pt x="611" y="128"/>
                  </a:lnTo>
                  <a:lnTo>
                    <a:pt x="610" y="128"/>
                  </a:lnTo>
                  <a:lnTo>
                    <a:pt x="609" y="127"/>
                  </a:lnTo>
                  <a:lnTo>
                    <a:pt x="608" y="126"/>
                  </a:lnTo>
                  <a:lnTo>
                    <a:pt x="607" y="125"/>
                  </a:lnTo>
                  <a:lnTo>
                    <a:pt x="607" y="124"/>
                  </a:lnTo>
                  <a:lnTo>
                    <a:pt x="606" y="124"/>
                  </a:lnTo>
                  <a:lnTo>
                    <a:pt x="605" y="123"/>
                  </a:lnTo>
                  <a:lnTo>
                    <a:pt x="604" y="122"/>
                  </a:lnTo>
                  <a:lnTo>
                    <a:pt x="603" y="122"/>
                  </a:lnTo>
                  <a:lnTo>
                    <a:pt x="602" y="121"/>
                  </a:lnTo>
                  <a:lnTo>
                    <a:pt x="602" y="120"/>
                  </a:lnTo>
                  <a:lnTo>
                    <a:pt x="602" y="120"/>
                  </a:lnTo>
                  <a:lnTo>
                    <a:pt x="601" y="119"/>
                  </a:lnTo>
                  <a:lnTo>
                    <a:pt x="599" y="131"/>
                  </a:lnTo>
                  <a:lnTo>
                    <a:pt x="501" y="137"/>
                  </a:lnTo>
                  <a:lnTo>
                    <a:pt x="199" y="153"/>
                  </a:lnTo>
                  <a:lnTo>
                    <a:pt x="156" y="157"/>
                  </a:lnTo>
                  <a:lnTo>
                    <a:pt x="61" y="56"/>
                  </a:lnTo>
                  <a:lnTo>
                    <a:pt x="63" y="1"/>
                  </a:lnTo>
                  <a:lnTo>
                    <a:pt x="62" y="1"/>
                  </a:lnTo>
                  <a:lnTo>
                    <a:pt x="61" y="0"/>
                  </a:lnTo>
                  <a:lnTo>
                    <a:pt x="61" y="0"/>
                  </a:lnTo>
                  <a:lnTo>
                    <a:pt x="60" y="0"/>
                  </a:lnTo>
                  <a:lnTo>
                    <a:pt x="59" y="0"/>
                  </a:lnTo>
                  <a:lnTo>
                    <a:pt x="58" y="0"/>
                  </a:lnTo>
                  <a:lnTo>
                    <a:pt x="57" y="0"/>
                  </a:lnTo>
                  <a:lnTo>
                    <a:pt x="57" y="0"/>
                  </a:lnTo>
                  <a:lnTo>
                    <a:pt x="56" y="0"/>
                  </a:lnTo>
                  <a:lnTo>
                    <a:pt x="55" y="0"/>
                  </a:lnTo>
                  <a:lnTo>
                    <a:pt x="54" y="0"/>
                  </a:lnTo>
                  <a:lnTo>
                    <a:pt x="53" y="0"/>
                  </a:lnTo>
                  <a:lnTo>
                    <a:pt x="52" y="0"/>
                  </a:lnTo>
                  <a:lnTo>
                    <a:pt x="52" y="0"/>
                  </a:lnTo>
                  <a:lnTo>
                    <a:pt x="51" y="1"/>
                  </a:lnTo>
                  <a:lnTo>
                    <a:pt x="50" y="1"/>
                  </a:lnTo>
                  <a:lnTo>
                    <a:pt x="49" y="1"/>
                  </a:lnTo>
                  <a:lnTo>
                    <a:pt x="48" y="1"/>
                  </a:lnTo>
                  <a:lnTo>
                    <a:pt x="47" y="1"/>
                  </a:lnTo>
                  <a:lnTo>
                    <a:pt x="46" y="1"/>
                  </a:lnTo>
                  <a:lnTo>
                    <a:pt x="46" y="1"/>
                  </a:lnTo>
                  <a:lnTo>
                    <a:pt x="45" y="1"/>
                  </a:lnTo>
                  <a:lnTo>
                    <a:pt x="44" y="2"/>
                  </a:lnTo>
                  <a:lnTo>
                    <a:pt x="43" y="2"/>
                  </a:lnTo>
                  <a:lnTo>
                    <a:pt x="42" y="2"/>
                  </a:lnTo>
                  <a:lnTo>
                    <a:pt x="41"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7" name="Freeform 1078"/>
            <p:cNvSpPr>
              <a:spLocks/>
            </p:cNvSpPr>
            <p:nvPr/>
          </p:nvSpPr>
          <p:spPr bwMode="auto">
            <a:xfrm>
              <a:off x="2433" y="3338"/>
              <a:ext cx="621" cy="169"/>
            </a:xfrm>
            <a:custGeom>
              <a:avLst/>
              <a:gdLst>
                <a:gd name="T0" fmla="*/ 41 w 621"/>
                <a:gd name="T1" fmla="*/ 4 h 169"/>
                <a:gd name="T2" fmla="*/ 41 w 621"/>
                <a:gd name="T3" fmla="*/ 7 h 169"/>
                <a:gd name="T4" fmla="*/ 41 w 621"/>
                <a:gd name="T5" fmla="*/ 10 h 169"/>
                <a:gd name="T6" fmla="*/ 41 w 621"/>
                <a:gd name="T7" fmla="*/ 13 h 169"/>
                <a:gd name="T8" fmla="*/ 41 w 621"/>
                <a:gd name="T9" fmla="*/ 17 h 169"/>
                <a:gd name="T10" fmla="*/ 43 w 621"/>
                <a:gd name="T11" fmla="*/ 18 h 169"/>
                <a:gd name="T12" fmla="*/ 41 w 621"/>
                <a:gd name="T13" fmla="*/ 19 h 169"/>
                <a:gd name="T14" fmla="*/ 38 w 621"/>
                <a:gd name="T15" fmla="*/ 20 h 169"/>
                <a:gd name="T16" fmla="*/ 36 w 621"/>
                <a:gd name="T17" fmla="*/ 21 h 169"/>
                <a:gd name="T18" fmla="*/ 33 w 621"/>
                <a:gd name="T19" fmla="*/ 21 h 169"/>
                <a:gd name="T20" fmla="*/ 32 w 621"/>
                <a:gd name="T21" fmla="*/ 22 h 169"/>
                <a:gd name="T22" fmla="*/ 29 w 621"/>
                <a:gd name="T23" fmla="*/ 21 h 169"/>
                <a:gd name="T24" fmla="*/ 28 w 621"/>
                <a:gd name="T25" fmla="*/ 19 h 169"/>
                <a:gd name="T26" fmla="*/ 28 w 621"/>
                <a:gd name="T27" fmla="*/ 17 h 169"/>
                <a:gd name="T28" fmla="*/ 25 w 621"/>
                <a:gd name="T29" fmla="*/ 15 h 169"/>
                <a:gd name="T30" fmla="*/ 23 w 621"/>
                <a:gd name="T31" fmla="*/ 13 h 169"/>
                <a:gd name="T32" fmla="*/ 21 w 621"/>
                <a:gd name="T33" fmla="*/ 13 h 169"/>
                <a:gd name="T34" fmla="*/ 20 w 621"/>
                <a:gd name="T35" fmla="*/ 10 h 169"/>
                <a:gd name="T36" fmla="*/ 18 w 621"/>
                <a:gd name="T37" fmla="*/ 9 h 169"/>
                <a:gd name="T38" fmla="*/ 18 w 621"/>
                <a:gd name="T39" fmla="*/ 6 h 169"/>
                <a:gd name="T40" fmla="*/ 18 w 621"/>
                <a:gd name="T41" fmla="*/ 3 h 169"/>
                <a:gd name="T42" fmla="*/ 0 w 621"/>
                <a:gd name="T43" fmla="*/ 8 h 169"/>
                <a:gd name="T44" fmla="*/ 621 w 621"/>
                <a:gd name="T45" fmla="*/ 142 h 169"/>
                <a:gd name="T46" fmla="*/ 620 w 621"/>
                <a:gd name="T47" fmla="*/ 140 h 169"/>
                <a:gd name="T48" fmla="*/ 618 w 621"/>
                <a:gd name="T49" fmla="*/ 137 h 169"/>
                <a:gd name="T50" fmla="*/ 616 w 621"/>
                <a:gd name="T51" fmla="*/ 135 h 169"/>
                <a:gd name="T52" fmla="*/ 614 w 621"/>
                <a:gd name="T53" fmla="*/ 132 h 169"/>
                <a:gd name="T54" fmla="*/ 612 w 621"/>
                <a:gd name="T55" fmla="*/ 130 h 169"/>
                <a:gd name="T56" fmla="*/ 610 w 621"/>
                <a:gd name="T57" fmla="*/ 128 h 169"/>
                <a:gd name="T58" fmla="*/ 607 w 621"/>
                <a:gd name="T59" fmla="*/ 125 h 169"/>
                <a:gd name="T60" fmla="*/ 605 w 621"/>
                <a:gd name="T61" fmla="*/ 123 h 169"/>
                <a:gd name="T62" fmla="*/ 602 w 621"/>
                <a:gd name="T63" fmla="*/ 121 h 169"/>
                <a:gd name="T64" fmla="*/ 601 w 621"/>
                <a:gd name="T65" fmla="*/ 119 h 169"/>
                <a:gd name="T66" fmla="*/ 199 w 621"/>
                <a:gd name="T67" fmla="*/ 153 h 169"/>
                <a:gd name="T68" fmla="*/ 63 w 621"/>
                <a:gd name="T69" fmla="*/ 1 h 169"/>
                <a:gd name="T70" fmla="*/ 61 w 621"/>
                <a:gd name="T71" fmla="*/ 0 h 169"/>
                <a:gd name="T72" fmla="*/ 58 w 621"/>
                <a:gd name="T73" fmla="*/ 0 h 169"/>
                <a:gd name="T74" fmla="*/ 56 w 621"/>
                <a:gd name="T75" fmla="*/ 0 h 169"/>
                <a:gd name="T76" fmla="*/ 53 w 621"/>
                <a:gd name="T77" fmla="*/ 0 h 169"/>
                <a:gd name="T78" fmla="*/ 51 w 621"/>
                <a:gd name="T79" fmla="*/ 1 h 169"/>
                <a:gd name="T80" fmla="*/ 48 w 621"/>
                <a:gd name="T81" fmla="*/ 1 h 169"/>
                <a:gd name="T82" fmla="*/ 46 w 621"/>
                <a:gd name="T83" fmla="*/ 1 h 169"/>
                <a:gd name="T84" fmla="*/ 43 w 621"/>
                <a:gd name="T85" fmla="*/ 2 h 169"/>
                <a:gd name="T86" fmla="*/ 41 w 621"/>
                <a:gd name="T87" fmla="*/ 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1" h="169">
                  <a:moveTo>
                    <a:pt x="41" y="2"/>
                  </a:moveTo>
                  <a:lnTo>
                    <a:pt x="41" y="3"/>
                  </a:lnTo>
                  <a:lnTo>
                    <a:pt x="41" y="4"/>
                  </a:lnTo>
                  <a:lnTo>
                    <a:pt x="41" y="5"/>
                  </a:lnTo>
                  <a:lnTo>
                    <a:pt x="41" y="6"/>
                  </a:lnTo>
                  <a:lnTo>
                    <a:pt x="41" y="7"/>
                  </a:lnTo>
                  <a:lnTo>
                    <a:pt x="41" y="8"/>
                  </a:lnTo>
                  <a:lnTo>
                    <a:pt x="41" y="9"/>
                  </a:lnTo>
                  <a:lnTo>
                    <a:pt x="41" y="10"/>
                  </a:lnTo>
                  <a:lnTo>
                    <a:pt x="41" y="12"/>
                  </a:lnTo>
                  <a:lnTo>
                    <a:pt x="41" y="13"/>
                  </a:lnTo>
                  <a:lnTo>
                    <a:pt x="41" y="13"/>
                  </a:lnTo>
                  <a:lnTo>
                    <a:pt x="41" y="15"/>
                  </a:lnTo>
                  <a:lnTo>
                    <a:pt x="41" y="16"/>
                  </a:lnTo>
                  <a:lnTo>
                    <a:pt x="41" y="17"/>
                  </a:lnTo>
                  <a:lnTo>
                    <a:pt x="42" y="17"/>
                  </a:lnTo>
                  <a:lnTo>
                    <a:pt x="42" y="18"/>
                  </a:lnTo>
                  <a:lnTo>
                    <a:pt x="43" y="18"/>
                  </a:lnTo>
                  <a:lnTo>
                    <a:pt x="42" y="18"/>
                  </a:lnTo>
                  <a:lnTo>
                    <a:pt x="41" y="19"/>
                  </a:lnTo>
                  <a:lnTo>
                    <a:pt x="41" y="19"/>
                  </a:lnTo>
                  <a:lnTo>
                    <a:pt x="40" y="20"/>
                  </a:lnTo>
                  <a:lnTo>
                    <a:pt x="39" y="20"/>
                  </a:lnTo>
                  <a:lnTo>
                    <a:pt x="38" y="20"/>
                  </a:lnTo>
                  <a:lnTo>
                    <a:pt x="37" y="21"/>
                  </a:lnTo>
                  <a:lnTo>
                    <a:pt x="37" y="21"/>
                  </a:lnTo>
                  <a:lnTo>
                    <a:pt x="36" y="21"/>
                  </a:lnTo>
                  <a:lnTo>
                    <a:pt x="35" y="21"/>
                  </a:lnTo>
                  <a:lnTo>
                    <a:pt x="34" y="21"/>
                  </a:lnTo>
                  <a:lnTo>
                    <a:pt x="33" y="21"/>
                  </a:lnTo>
                  <a:lnTo>
                    <a:pt x="32" y="21"/>
                  </a:lnTo>
                  <a:lnTo>
                    <a:pt x="32" y="21"/>
                  </a:lnTo>
                  <a:lnTo>
                    <a:pt x="32" y="22"/>
                  </a:lnTo>
                  <a:lnTo>
                    <a:pt x="31" y="22"/>
                  </a:lnTo>
                  <a:lnTo>
                    <a:pt x="30" y="21"/>
                  </a:lnTo>
                  <a:lnTo>
                    <a:pt x="29" y="21"/>
                  </a:lnTo>
                  <a:lnTo>
                    <a:pt x="29" y="20"/>
                  </a:lnTo>
                  <a:lnTo>
                    <a:pt x="29" y="19"/>
                  </a:lnTo>
                  <a:lnTo>
                    <a:pt x="28" y="19"/>
                  </a:lnTo>
                  <a:lnTo>
                    <a:pt x="28" y="18"/>
                  </a:lnTo>
                  <a:lnTo>
                    <a:pt x="28" y="18"/>
                  </a:lnTo>
                  <a:lnTo>
                    <a:pt x="28" y="17"/>
                  </a:lnTo>
                  <a:lnTo>
                    <a:pt x="27" y="17"/>
                  </a:lnTo>
                  <a:lnTo>
                    <a:pt x="26" y="16"/>
                  </a:lnTo>
                  <a:lnTo>
                    <a:pt x="25" y="15"/>
                  </a:lnTo>
                  <a:lnTo>
                    <a:pt x="24" y="15"/>
                  </a:lnTo>
                  <a:lnTo>
                    <a:pt x="23" y="13"/>
                  </a:lnTo>
                  <a:lnTo>
                    <a:pt x="23" y="13"/>
                  </a:lnTo>
                  <a:lnTo>
                    <a:pt x="23" y="13"/>
                  </a:lnTo>
                  <a:lnTo>
                    <a:pt x="22" y="13"/>
                  </a:lnTo>
                  <a:lnTo>
                    <a:pt x="21" y="13"/>
                  </a:lnTo>
                  <a:lnTo>
                    <a:pt x="21" y="12"/>
                  </a:lnTo>
                  <a:lnTo>
                    <a:pt x="20" y="12"/>
                  </a:lnTo>
                  <a:lnTo>
                    <a:pt x="20" y="10"/>
                  </a:lnTo>
                  <a:lnTo>
                    <a:pt x="19" y="10"/>
                  </a:lnTo>
                  <a:lnTo>
                    <a:pt x="19" y="9"/>
                  </a:lnTo>
                  <a:lnTo>
                    <a:pt x="18" y="9"/>
                  </a:lnTo>
                  <a:lnTo>
                    <a:pt x="18" y="8"/>
                  </a:lnTo>
                  <a:lnTo>
                    <a:pt x="18" y="7"/>
                  </a:lnTo>
                  <a:lnTo>
                    <a:pt x="18" y="6"/>
                  </a:lnTo>
                  <a:lnTo>
                    <a:pt x="18" y="5"/>
                  </a:lnTo>
                  <a:lnTo>
                    <a:pt x="18" y="4"/>
                  </a:lnTo>
                  <a:lnTo>
                    <a:pt x="18" y="3"/>
                  </a:lnTo>
                  <a:lnTo>
                    <a:pt x="19" y="2"/>
                  </a:lnTo>
                  <a:lnTo>
                    <a:pt x="0" y="5"/>
                  </a:lnTo>
                  <a:lnTo>
                    <a:pt x="0" y="8"/>
                  </a:lnTo>
                  <a:lnTo>
                    <a:pt x="151" y="169"/>
                  </a:lnTo>
                  <a:lnTo>
                    <a:pt x="621" y="143"/>
                  </a:lnTo>
                  <a:lnTo>
                    <a:pt x="621" y="142"/>
                  </a:lnTo>
                  <a:lnTo>
                    <a:pt x="621" y="142"/>
                  </a:lnTo>
                  <a:lnTo>
                    <a:pt x="621" y="141"/>
                  </a:lnTo>
                  <a:lnTo>
                    <a:pt x="620" y="140"/>
                  </a:lnTo>
                  <a:lnTo>
                    <a:pt x="619" y="139"/>
                  </a:lnTo>
                  <a:lnTo>
                    <a:pt x="619" y="138"/>
                  </a:lnTo>
                  <a:lnTo>
                    <a:pt x="618" y="137"/>
                  </a:lnTo>
                  <a:lnTo>
                    <a:pt x="617" y="137"/>
                  </a:lnTo>
                  <a:lnTo>
                    <a:pt x="616" y="136"/>
                  </a:lnTo>
                  <a:lnTo>
                    <a:pt x="616" y="135"/>
                  </a:lnTo>
                  <a:lnTo>
                    <a:pt x="616" y="133"/>
                  </a:lnTo>
                  <a:lnTo>
                    <a:pt x="615" y="133"/>
                  </a:lnTo>
                  <a:lnTo>
                    <a:pt x="614" y="132"/>
                  </a:lnTo>
                  <a:lnTo>
                    <a:pt x="613" y="131"/>
                  </a:lnTo>
                  <a:lnTo>
                    <a:pt x="613" y="130"/>
                  </a:lnTo>
                  <a:lnTo>
                    <a:pt x="612" y="130"/>
                  </a:lnTo>
                  <a:lnTo>
                    <a:pt x="611" y="129"/>
                  </a:lnTo>
                  <a:lnTo>
                    <a:pt x="611" y="128"/>
                  </a:lnTo>
                  <a:lnTo>
                    <a:pt x="610" y="128"/>
                  </a:lnTo>
                  <a:lnTo>
                    <a:pt x="609" y="127"/>
                  </a:lnTo>
                  <a:lnTo>
                    <a:pt x="608" y="126"/>
                  </a:lnTo>
                  <a:lnTo>
                    <a:pt x="607" y="125"/>
                  </a:lnTo>
                  <a:lnTo>
                    <a:pt x="607" y="124"/>
                  </a:lnTo>
                  <a:lnTo>
                    <a:pt x="606" y="124"/>
                  </a:lnTo>
                  <a:lnTo>
                    <a:pt x="605" y="123"/>
                  </a:lnTo>
                  <a:lnTo>
                    <a:pt x="604" y="122"/>
                  </a:lnTo>
                  <a:lnTo>
                    <a:pt x="603" y="122"/>
                  </a:lnTo>
                  <a:lnTo>
                    <a:pt x="602" y="121"/>
                  </a:lnTo>
                  <a:lnTo>
                    <a:pt x="602" y="120"/>
                  </a:lnTo>
                  <a:lnTo>
                    <a:pt x="602" y="120"/>
                  </a:lnTo>
                  <a:lnTo>
                    <a:pt x="601" y="119"/>
                  </a:lnTo>
                  <a:lnTo>
                    <a:pt x="599" y="131"/>
                  </a:lnTo>
                  <a:lnTo>
                    <a:pt x="501" y="137"/>
                  </a:lnTo>
                  <a:lnTo>
                    <a:pt x="199" y="153"/>
                  </a:lnTo>
                  <a:lnTo>
                    <a:pt x="156" y="157"/>
                  </a:lnTo>
                  <a:lnTo>
                    <a:pt x="61" y="56"/>
                  </a:lnTo>
                  <a:lnTo>
                    <a:pt x="63" y="1"/>
                  </a:lnTo>
                  <a:lnTo>
                    <a:pt x="62" y="1"/>
                  </a:lnTo>
                  <a:lnTo>
                    <a:pt x="61" y="0"/>
                  </a:lnTo>
                  <a:lnTo>
                    <a:pt x="61" y="0"/>
                  </a:lnTo>
                  <a:lnTo>
                    <a:pt x="60" y="0"/>
                  </a:lnTo>
                  <a:lnTo>
                    <a:pt x="59" y="0"/>
                  </a:lnTo>
                  <a:lnTo>
                    <a:pt x="58" y="0"/>
                  </a:lnTo>
                  <a:lnTo>
                    <a:pt x="57" y="0"/>
                  </a:lnTo>
                  <a:lnTo>
                    <a:pt x="57" y="0"/>
                  </a:lnTo>
                  <a:lnTo>
                    <a:pt x="56" y="0"/>
                  </a:lnTo>
                  <a:lnTo>
                    <a:pt x="55" y="0"/>
                  </a:lnTo>
                  <a:lnTo>
                    <a:pt x="54" y="0"/>
                  </a:lnTo>
                  <a:lnTo>
                    <a:pt x="53" y="0"/>
                  </a:lnTo>
                  <a:lnTo>
                    <a:pt x="52" y="0"/>
                  </a:lnTo>
                  <a:lnTo>
                    <a:pt x="52" y="0"/>
                  </a:lnTo>
                  <a:lnTo>
                    <a:pt x="51" y="1"/>
                  </a:lnTo>
                  <a:lnTo>
                    <a:pt x="50" y="1"/>
                  </a:lnTo>
                  <a:lnTo>
                    <a:pt x="49" y="1"/>
                  </a:lnTo>
                  <a:lnTo>
                    <a:pt x="48" y="1"/>
                  </a:lnTo>
                  <a:lnTo>
                    <a:pt x="47" y="1"/>
                  </a:lnTo>
                  <a:lnTo>
                    <a:pt x="46" y="1"/>
                  </a:lnTo>
                  <a:lnTo>
                    <a:pt x="46" y="1"/>
                  </a:lnTo>
                  <a:lnTo>
                    <a:pt x="45" y="1"/>
                  </a:lnTo>
                  <a:lnTo>
                    <a:pt x="44" y="2"/>
                  </a:lnTo>
                  <a:lnTo>
                    <a:pt x="43" y="2"/>
                  </a:lnTo>
                  <a:lnTo>
                    <a:pt x="42" y="2"/>
                  </a:lnTo>
                  <a:lnTo>
                    <a:pt x="41" y="2"/>
                  </a:lnTo>
                  <a:lnTo>
                    <a:pt x="41" y="2"/>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8" name="Freeform 1079"/>
            <p:cNvSpPr>
              <a:spLocks/>
            </p:cNvSpPr>
            <p:nvPr/>
          </p:nvSpPr>
          <p:spPr bwMode="auto">
            <a:xfrm>
              <a:off x="2678" y="3336"/>
              <a:ext cx="47" cy="70"/>
            </a:xfrm>
            <a:custGeom>
              <a:avLst/>
              <a:gdLst>
                <a:gd name="T0" fmla="*/ 1 w 47"/>
                <a:gd name="T1" fmla="*/ 5 h 70"/>
                <a:gd name="T2" fmla="*/ 1 w 47"/>
                <a:gd name="T3" fmla="*/ 9 h 70"/>
                <a:gd name="T4" fmla="*/ 1 w 47"/>
                <a:gd name="T5" fmla="*/ 12 h 70"/>
                <a:gd name="T6" fmla="*/ 1 w 47"/>
                <a:gd name="T7" fmla="*/ 17 h 70"/>
                <a:gd name="T8" fmla="*/ 1 w 47"/>
                <a:gd name="T9" fmla="*/ 21 h 70"/>
                <a:gd name="T10" fmla="*/ 1 w 47"/>
                <a:gd name="T11" fmla="*/ 25 h 70"/>
                <a:gd name="T12" fmla="*/ 1 w 47"/>
                <a:gd name="T13" fmla="*/ 30 h 70"/>
                <a:gd name="T14" fmla="*/ 1 w 47"/>
                <a:gd name="T15" fmla="*/ 34 h 70"/>
                <a:gd name="T16" fmla="*/ 0 w 47"/>
                <a:gd name="T17" fmla="*/ 38 h 70"/>
                <a:gd name="T18" fmla="*/ 0 w 47"/>
                <a:gd name="T19" fmla="*/ 42 h 70"/>
                <a:gd name="T20" fmla="*/ 0 w 47"/>
                <a:gd name="T21" fmla="*/ 46 h 70"/>
                <a:gd name="T22" fmla="*/ 0 w 47"/>
                <a:gd name="T23" fmla="*/ 51 h 70"/>
                <a:gd name="T24" fmla="*/ 0 w 47"/>
                <a:gd name="T25" fmla="*/ 55 h 70"/>
                <a:gd name="T26" fmla="*/ 0 w 47"/>
                <a:gd name="T27" fmla="*/ 59 h 70"/>
                <a:gd name="T28" fmla="*/ 0 w 47"/>
                <a:gd name="T29" fmla="*/ 63 h 70"/>
                <a:gd name="T30" fmla="*/ 1 w 47"/>
                <a:gd name="T31" fmla="*/ 67 h 70"/>
                <a:gd name="T32" fmla="*/ 45 w 47"/>
                <a:gd name="T33" fmla="*/ 67 h 70"/>
                <a:gd name="T34" fmla="*/ 45 w 47"/>
                <a:gd name="T35" fmla="*/ 62 h 70"/>
                <a:gd name="T36" fmla="*/ 46 w 47"/>
                <a:gd name="T37" fmla="*/ 58 h 70"/>
                <a:gd name="T38" fmla="*/ 46 w 47"/>
                <a:gd name="T39" fmla="*/ 54 h 70"/>
                <a:gd name="T40" fmla="*/ 46 w 47"/>
                <a:gd name="T41" fmla="*/ 50 h 70"/>
                <a:gd name="T42" fmla="*/ 46 w 47"/>
                <a:gd name="T43" fmla="*/ 45 h 70"/>
                <a:gd name="T44" fmla="*/ 46 w 47"/>
                <a:gd name="T45" fmla="*/ 41 h 70"/>
                <a:gd name="T46" fmla="*/ 47 w 47"/>
                <a:gd name="T47" fmla="*/ 37 h 70"/>
                <a:gd name="T48" fmla="*/ 47 w 47"/>
                <a:gd name="T49" fmla="*/ 33 h 70"/>
                <a:gd name="T50" fmla="*/ 47 w 47"/>
                <a:gd name="T51" fmla="*/ 28 h 70"/>
                <a:gd name="T52" fmla="*/ 47 w 47"/>
                <a:gd name="T53" fmla="*/ 24 h 70"/>
                <a:gd name="T54" fmla="*/ 47 w 47"/>
                <a:gd name="T55" fmla="*/ 20 h 70"/>
                <a:gd name="T56" fmla="*/ 47 w 47"/>
                <a:gd name="T57" fmla="*/ 15 h 70"/>
                <a:gd name="T58" fmla="*/ 46 w 47"/>
                <a:gd name="T59" fmla="*/ 11 h 70"/>
                <a:gd name="T60" fmla="*/ 46 w 47"/>
                <a:gd name="T61" fmla="*/ 8 h 70"/>
                <a:gd name="T62" fmla="*/ 46 w 47"/>
                <a:gd name="T63" fmla="*/ 4 h 70"/>
                <a:gd name="T64" fmla="*/ 45 w 47"/>
                <a:gd name="T65" fmla="*/ 0 h 70"/>
                <a:gd name="T66" fmla="*/ 43 w 47"/>
                <a:gd name="T67" fmla="*/ 0 h 70"/>
                <a:gd name="T68" fmla="*/ 40 w 47"/>
                <a:gd name="T69" fmla="*/ 0 h 70"/>
                <a:gd name="T70" fmla="*/ 37 w 47"/>
                <a:gd name="T71" fmla="*/ 0 h 70"/>
                <a:gd name="T72" fmla="*/ 34 w 47"/>
                <a:gd name="T73" fmla="*/ 0 h 70"/>
                <a:gd name="T74" fmla="*/ 32 w 47"/>
                <a:gd name="T75" fmla="*/ 0 h 70"/>
                <a:gd name="T76" fmla="*/ 29 w 47"/>
                <a:gd name="T77" fmla="*/ 0 h 70"/>
                <a:gd name="T78" fmla="*/ 26 w 47"/>
                <a:gd name="T79" fmla="*/ 0 h 70"/>
                <a:gd name="T80" fmla="*/ 23 w 47"/>
                <a:gd name="T81" fmla="*/ 0 h 70"/>
                <a:gd name="T82" fmla="*/ 20 w 47"/>
                <a:gd name="T83" fmla="*/ 0 h 70"/>
                <a:gd name="T84" fmla="*/ 18 w 47"/>
                <a:gd name="T85" fmla="*/ 0 h 70"/>
                <a:gd name="T86" fmla="*/ 15 w 47"/>
                <a:gd name="T87" fmla="*/ 0 h 70"/>
                <a:gd name="T88" fmla="*/ 12 w 47"/>
                <a:gd name="T89" fmla="*/ 0 h 70"/>
                <a:gd name="T90" fmla="*/ 9 w 47"/>
                <a:gd name="T91" fmla="*/ 1 h 70"/>
                <a:gd name="T92" fmla="*/ 6 w 47"/>
                <a:gd name="T93" fmla="*/ 1 h 70"/>
                <a:gd name="T94" fmla="*/ 4 w 47"/>
                <a:gd name="T95" fmla="*/ 2 h 70"/>
                <a:gd name="T96" fmla="*/ 1 w 47"/>
                <a:gd name="T9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70">
                  <a:moveTo>
                    <a:pt x="1" y="3"/>
                  </a:moveTo>
                  <a:lnTo>
                    <a:pt x="1" y="5"/>
                  </a:lnTo>
                  <a:lnTo>
                    <a:pt x="1" y="7"/>
                  </a:lnTo>
                  <a:lnTo>
                    <a:pt x="1" y="9"/>
                  </a:lnTo>
                  <a:lnTo>
                    <a:pt x="1" y="11"/>
                  </a:lnTo>
                  <a:lnTo>
                    <a:pt x="1" y="12"/>
                  </a:lnTo>
                  <a:lnTo>
                    <a:pt x="1" y="15"/>
                  </a:lnTo>
                  <a:lnTo>
                    <a:pt x="1" y="17"/>
                  </a:lnTo>
                  <a:lnTo>
                    <a:pt x="1" y="19"/>
                  </a:lnTo>
                  <a:lnTo>
                    <a:pt x="1" y="21"/>
                  </a:lnTo>
                  <a:lnTo>
                    <a:pt x="1" y="23"/>
                  </a:lnTo>
                  <a:lnTo>
                    <a:pt x="1" y="25"/>
                  </a:lnTo>
                  <a:lnTo>
                    <a:pt x="1" y="27"/>
                  </a:lnTo>
                  <a:lnTo>
                    <a:pt x="1" y="30"/>
                  </a:lnTo>
                  <a:lnTo>
                    <a:pt x="1" y="31"/>
                  </a:lnTo>
                  <a:lnTo>
                    <a:pt x="1" y="34"/>
                  </a:lnTo>
                  <a:lnTo>
                    <a:pt x="1" y="36"/>
                  </a:lnTo>
                  <a:lnTo>
                    <a:pt x="0" y="38"/>
                  </a:lnTo>
                  <a:lnTo>
                    <a:pt x="0" y="40"/>
                  </a:lnTo>
                  <a:lnTo>
                    <a:pt x="0" y="42"/>
                  </a:lnTo>
                  <a:lnTo>
                    <a:pt x="0" y="44"/>
                  </a:lnTo>
                  <a:lnTo>
                    <a:pt x="0" y="46"/>
                  </a:lnTo>
                  <a:lnTo>
                    <a:pt x="0" y="49"/>
                  </a:lnTo>
                  <a:lnTo>
                    <a:pt x="0" y="51"/>
                  </a:lnTo>
                  <a:lnTo>
                    <a:pt x="0" y="53"/>
                  </a:lnTo>
                  <a:lnTo>
                    <a:pt x="0" y="55"/>
                  </a:lnTo>
                  <a:lnTo>
                    <a:pt x="0" y="57"/>
                  </a:lnTo>
                  <a:lnTo>
                    <a:pt x="0" y="59"/>
                  </a:lnTo>
                  <a:lnTo>
                    <a:pt x="0" y="61"/>
                  </a:lnTo>
                  <a:lnTo>
                    <a:pt x="0" y="63"/>
                  </a:lnTo>
                  <a:lnTo>
                    <a:pt x="1" y="66"/>
                  </a:lnTo>
                  <a:lnTo>
                    <a:pt x="1" y="67"/>
                  </a:lnTo>
                  <a:lnTo>
                    <a:pt x="1" y="70"/>
                  </a:lnTo>
                  <a:lnTo>
                    <a:pt x="45" y="67"/>
                  </a:lnTo>
                  <a:lnTo>
                    <a:pt x="45" y="64"/>
                  </a:lnTo>
                  <a:lnTo>
                    <a:pt x="45" y="62"/>
                  </a:lnTo>
                  <a:lnTo>
                    <a:pt x="45" y="60"/>
                  </a:lnTo>
                  <a:lnTo>
                    <a:pt x="46" y="58"/>
                  </a:lnTo>
                  <a:lnTo>
                    <a:pt x="46" y="56"/>
                  </a:lnTo>
                  <a:lnTo>
                    <a:pt x="46" y="54"/>
                  </a:lnTo>
                  <a:lnTo>
                    <a:pt x="46" y="52"/>
                  </a:lnTo>
                  <a:lnTo>
                    <a:pt x="46" y="50"/>
                  </a:lnTo>
                  <a:lnTo>
                    <a:pt x="46" y="47"/>
                  </a:lnTo>
                  <a:lnTo>
                    <a:pt x="46" y="45"/>
                  </a:lnTo>
                  <a:lnTo>
                    <a:pt x="46" y="43"/>
                  </a:lnTo>
                  <a:lnTo>
                    <a:pt x="46" y="41"/>
                  </a:lnTo>
                  <a:lnTo>
                    <a:pt x="47" y="39"/>
                  </a:lnTo>
                  <a:lnTo>
                    <a:pt x="47" y="37"/>
                  </a:lnTo>
                  <a:lnTo>
                    <a:pt x="47" y="35"/>
                  </a:lnTo>
                  <a:lnTo>
                    <a:pt x="47" y="33"/>
                  </a:lnTo>
                  <a:lnTo>
                    <a:pt x="47" y="30"/>
                  </a:lnTo>
                  <a:lnTo>
                    <a:pt x="47" y="28"/>
                  </a:lnTo>
                  <a:lnTo>
                    <a:pt x="47" y="26"/>
                  </a:lnTo>
                  <a:lnTo>
                    <a:pt x="47" y="24"/>
                  </a:lnTo>
                  <a:lnTo>
                    <a:pt x="47" y="22"/>
                  </a:lnTo>
                  <a:lnTo>
                    <a:pt x="47" y="20"/>
                  </a:lnTo>
                  <a:lnTo>
                    <a:pt x="47" y="18"/>
                  </a:lnTo>
                  <a:lnTo>
                    <a:pt x="47" y="15"/>
                  </a:lnTo>
                  <a:lnTo>
                    <a:pt x="46" y="14"/>
                  </a:lnTo>
                  <a:lnTo>
                    <a:pt x="46" y="11"/>
                  </a:lnTo>
                  <a:lnTo>
                    <a:pt x="46" y="9"/>
                  </a:lnTo>
                  <a:lnTo>
                    <a:pt x="46" y="8"/>
                  </a:lnTo>
                  <a:lnTo>
                    <a:pt x="46" y="6"/>
                  </a:lnTo>
                  <a:lnTo>
                    <a:pt x="46" y="4"/>
                  </a:lnTo>
                  <a:lnTo>
                    <a:pt x="45" y="2"/>
                  </a:lnTo>
                  <a:lnTo>
                    <a:pt x="45" y="0"/>
                  </a:lnTo>
                  <a:lnTo>
                    <a:pt x="43" y="0"/>
                  </a:lnTo>
                  <a:lnTo>
                    <a:pt x="43" y="0"/>
                  </a:lnTo>
                  <a:lnTo>
                    <a:pt x="41" y="0"/>
                  </a:lnTo>
                  <a:lnTo>
                    <a:pt x="40" y="0"/>
                  </a:lnTo>
                  <a:lnTo>
                    <a:pt x="38" y="0"/>
                  </a:lnTo>
                  <a:lnTo>
                    <a:pt x="37" y="0"/>
                  </a:lnTo>
                  <a:lnTo>
                    <a:pt x="36" y="0"/>
                  </a:lnTo>
                  <a:lnTo>
                    <a:pt x="34" y="0"/>
                  </a:lnTo>
                  <a:lnTo>
                    <a:pt x="33" y="0"/>
                  </a:lnTo>
                  <a:lnTo>
                    <a:pt x="32" y="0"/>
                  </a:lnTo>
                  <a:lnTo>
                    <a:pt x="30" y="0"/>
                  </a:lnTo>
                  <a:lnTo>
                    <a:pt x="29" y="0"/>
                  </a:lnTo>
                  <a:lnTo>
                    <a:pt x="28" y="0"/>
                  </a:lnTo>
                  <a:lnTo>
                    <a:pt x="26" y="0"/>
                  </a:lnTo>
                  <a:lnTo>
                    <a:pt x="24" y="0"/>
                  </a:lnTo>
                  <a:lnTo>
                    <a:pt x="23" y="0"/>
                  </a:lnTo>
                  <a:lnTo>
                    <a:pt x="22" y="0"/>
                  </a:lnTo>
                  <a:lnTo>
                    <a:pt x="20" y="0"/>
                  </a:lnTo>
                  <a:lnTo>
                    <a:pt x="19" y="0"/>
                  </a:lnTo>
                  <a:lnTo>
                    <a:pt x="18" y="0"/>
                  </a:lnTo>
                  <a:lnTo>
                    <a:pt x="16" y="0"/>
                  </a:lnTo>
                  <a:lnTo>
                    <a:pt x="15" y="0"/>
                  </a:lnTo>
                  <a:lnTo>
                    <a:pt x="14" y="0"/>
                  </a:lnTo>
                  <a:lnTo>
                    <a:pt x="12" y="0"/>
                  </a:lnTo>
                  <a:lnTo>
                    <a:pt x="11" y="0"/>
                  </a:lnTo>
                  <a:lnTo>
                    <a:pt x="9" y="1"/>
                  </a:lnTo>
                  <a:lnTo>
                    <a:pt x="8" y="1"/>
                  </a:lnTo>
                  <a:lnTo>
                    <a:pt x="6" y="1"/>
                  </a:lnTo>
                  <a:lnTo>
                    <a:pt x="6" y="1"/>
                  </a:lnTo>
                  <a:lnTo>
                    <a:pt x="4" y="2"/>
                  </a:lnTo>
                  <a:lnTo>
                    <a:pt x="2" y="2"/>
                  </a:lnTo>
                  <a:lnTo>
                    <a:pt x="1" y="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9" name="Freeform 1080"/>
            <p:cNvSpPr>
              <a:spLocks/>
            </p:cNvSpPr>
            <p:nvPr/>
          </p:nvSpPr>
          <p:spPr bwMode="auto">
            <a:xfrm>
              <a:off x="2678" y="3336"/>
              <a:ext cx="47" cy="70"/>
            </a:xfrm>
            <a:custGeom>
              <a:avLst/>
              <a:gdLst>
                <a:gd name="T0" fmla="*/ 1 w 47"/>
                <a:gd name="T1" fmla="*/ 5 h 70"/>
                <a:gd name="T2" fmla="*/ 1 w 47"/>
                <a:gd name="T3" fmla="*/ 9 h 70"/>
                <a:gd name="T4" fmla="*/ 1 w 47"/>
                <a:gd name="T5" fmla="*/ 12 h 70"/>
                <a:gd name="T6" fmla="*/ 1 w 47"/>
                <a:gd name="T7" fmla="*/ 17 h 70"/>
                <a:gd name="T8" fmla="*/ 1 w 47"/>
                <a:gd name="T9" fmla="*/ 21 h 70"/>
                <a:gd name="T10" fmla="*/ 1 w 47"/>
                <a:gd name="T11" fmla="*/ 25 h 70"/>
                <a:gd name="T12" fmla="*/ 1 w 47"/>
                <a:gd name="T13" fmla="*/ 30 h 70"/>
                <a:gd name="T14" fmla="*/ 1 w 47"/>
                <a:gd name="T15" fmla="*/ 34 h 70"/>
                <a:gd name="T16" fmla="*/ 0 w 47"/>
                <a:gd name="T17" fmla="*/ 38 h 70"/>
                <a:gd name="T18" fmla="*/ 0 w 47"/>
                <a:gd name="T19" fmla="*/ 42 h 70"/>
                <a:gd name="T20" fmla="*/ 0 w 47"/>
                <a:gd name="T21" fmla="*/ 46 h 70"/>
                <a:gd name="T22" fmla="*/ 0 w 47"/>
                <a:gd name="T23" fmla="*/ 51 h 70"/>
                <a:gd name="T24" fmla="*/ 0 w 47"/>
                <a:gd name="T25" fmla="*/ 55 h 70"/>
                <a:gd name="T26" fmla="*/ 0 w 47"/>
                <a:gd name="T27" fmla="*/ 59 h 70"/>
                <a:gd name="T28" fmla="*/ 0 w 47"/>
                <a:gd name="T29" fmla="*/ 63 h 70"/>
                <a:gd name="T30" fmla="*/ 1 w 47"/>
                <a:gd name="T31" fmla="*/ 67 h 70"/>
                <a:gd name="T32" fmla="*/ 45 w 47"/>
                <a:gd name="T33" fmla="*/ 67 h 70"/>
                <a:gd name="T34" fmla="*/ 45 w 47"/>
                <a:gd name="T35" fmla="*/ 62 h 70"/>
                <a:gd name="T36" fmla="*/ 46 w 47"/>
                <a:gd name="T37" fmla="*/ 58 h 70"/>
                <a:gd name="T38" fmla="*/ 46 w 47"/>
                <a:gd name="T39" fmla="*/ 54 h 70"/>
                <a:gd name="T40" fmla="*/ 46 w 47"/>
                <a:gd name="T41" fmla="*/ 50 h 70"/>
                <a:gd name="T42" fmla="*/ 46 w 47"/>
                <a:gd name="T43" fmla="*/ 45 h 70"/>
                <a:gd name="T44" fmla="*/ 46 w 47"/>
                <a:gd name="T45" fmla="*/ 41 h 70"/>
                <a:gd name="T46" fmla="*/ 47 w 47"/>
                <a:gd name="T47" fmla="*/ 37 h 70"/>
                <a:gd name="T48" fmla="*/ 47 w 47"/>
                <a:gd name="T49" fmla="*/ 33 h 70"/>
                <a:gd name="T50" fmla="*/ 47 w 47"/>
                <a:gd name="T51" fmla="*/ 28 h 70"/>
                <a:gd name="T52" fmla="*/ 47 w 47"/>
                <a:gd name="T53" fmla="*/ 24 h 70"/>
                <a:gd name="T54" fmla="*/ 47 w 47"/>
                <a:gd name="T55" fmla="*/ 20 h 70"/>
                <a:gd name="T56" fmla="*/ 47 w 47"/>
                <a:gd name="T57" fmla="*/ 15 h 70"/>
                <a:gd name="T58" fmla="*/ 46 w 47"/>
                <a:gd name="T59" fmla="*/ 11 h 70"/>
                <a:gd name="T60" fmla="*/ 46 w 47"/>
                <a:gd name="T61" fmla="*/ 8 h 70"/>
                <a:gd name="T62" fmla="*/ 46 w 47"/>
                <a:gd name="T63" fmla="*/ 4 h 70"/>
                <a:gd name="T64" fmla="*/ 45 w 47"/>
                <a:gd name="T65" fmla="*/ 0 h 70"/>
                <a:gd name="T66" fmla="*/ 43 w 47"/>
                <a:gd name="T67" fmla="*/ 0 h 70"/>
                <a:gd name="T68" fmla="*/ 40 w 47"/>
                <a:gd name="T69" fmla="*/ 0 h 70"/>
                <a:gd name="T70" fmla="*/ 37 w 47"/>
                <a:gd name="T71" fmla="*/ 0 h 70"/>
                <a:gd name="T72" fmla="*/ 34 w 47"/>
                <a:gd name="T73" fmla="*/ 0 h 70"/>
                <a:gd name="T74" fmla="*/ 32 w 47"/>
                <a:gd name="T75" fmla="*/ 0 h 70"/>
                <a:gd name="T76" fmla="*/ 29 w 47"/>
                <a:gd name="T77" fmla="*/ 0 h 70"/>
                <a:gd name="T78" fmla="*/ 26 w 47"/>
                <a:gd name="T79" fmla="*/ 0 h 70"/>
                <a:gd name="T80" fmla="*/ 23 w 47"/>
                <a:gd name="T81" fmla="*/ 0 h 70"/>
                <a:gd name="T82" fmla="*/ 20 w 47"/>
                <a:gd name="T83" fmla="*/ 0 h 70"/>
                <a:gd name="T84" fmla="*/ 18 w 47"/>
                <a:gd name="T85" fmla="*/ 0 h 70"/>
                <a:gd name="T86" fmla="*/ 15 w 47"/>
                <a:gd name="T87" fmla="*/ 0 h 70"/>
                <a:gd name="T88" fmla="*/ 12 w 47"/>
                <a:gd name="T89" fmla="*/ 0 h 70"/>
                <a:gd name="T90" fmla="*/ 9 w 47"/>
                <a:gd name="T91" fmla="*/ 1 h 70"/>
                <a:gd name="T92" fmla="*/ 6 w 47"/>
                <a:gd name="T93" fmla="*/ 1 h 70"/>
                <a:gd name="T94" fmla="*/ 4 w 47"/>
                <a:gd name="T95" fmla="*/ 2 h 70"/>
                <a:gd name="T96" fmla="*/ 1 w 47"/>
                <a:gd name="T9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70">
                  <a:moveTo>
                    <a:pt x="1" y="3"/>
                  </a:moveTo>
                  <a:lnTo>
                    <a:pt x="1" y="5"/>
                  </a:lnTo>
                  <a:lnTo>
                    <a:pt x="1" y="7"/>
                  </a:lnTo>
                  <a:lnTo>
                    <a:pt x="1" y="9"/>
                  </a:lnTo>
                  <a:lnTo>
                    <a:pt x="1" y="11"/>
                  </a:lnTo>
                  <a:lnTo>
                    <a:pt x="1" y="12"/>
                  </a:lnTo>
                  <a:lnTo>
                    <a:pt x="1" y="15"/>
                  </a:lnTo>
                  <a:lnTo>
                    <a:pt x="1" y="17"/>
                  </a:lnTo>
                  <a:lnTo>
                    <a:pt x="1" y="19"/>
                  </a:lnTo>
                  <a:lnTo>
                    <a:pt x="1" y="21"/>
                  </a:lnTo>
                  <a:lnTo>
                    <a:pt x="1" y="23"/>
                  </a:lnTo>
                  <a:lnTo>
                    <a:pt x="1" y="25"/>
                  </a:lnTo>
                  <a:lnTo>
                    <a:pt x="1" y="27"/>
                  </a:lnTo>
                  <a:lnTo>
                    <a:pt x="1" y="30"/>
                  </a:lnTo>
                  <a:lnTo>
                    <a:pt x="1" y="31"/>
                  </a:lnTo>
                  <a:lnTo>
                    <a:pt x="1" y="34"/>
                  </a:lnTo>
                  <a:lnTo>
                    <a:pt x="1" y="36"/>
                  </a:lnTo>
                  <a:lnTo>
                    <a:pt x="0" y="38"/>
                  </a:lnTo>
                  <a:lnTo>
                    <a:pt x="0" y="40"/>
                  </a:lnTo>
                  <a:lnTo>
                    <a:pt x="0" y="42"/>
                  </a:lnTo>
                  <a:lnTo>
                    <a:pt x="0" y="44"/>
                  </a:lnTo>
                  <a:lnTo>
                    <a:pt x="0" y="46"/>
                  </a:lnTo>
                  <a:lnTo>
                    <a:pt x="0" y="49"/>
                  </a:lnTo>
                  <a:lnTo>
                    <a:pt x="0" y="51"/>
                  </a:lnTo>
                  <a:lnTo>
                    <a:pt x="0" y="53"/>
                  </a:lnTo>
                  <a:lnTo>
                    <a:pt x="0" y="55"/>
                  </a:lnTo>
                  <a:lnTo>
                    <a:pt x="0" y="57"/>
                  </a:lnTo>
                  <a:lnTo>
                    <a:pt x="0" y="59"/>
                  </a:lnTo>
                  <a:lnTo>
                    <a:pt x="0" y="61"/>
                  </a:lnTo>
                  <a:lnTo>
                    <a:pt x="0" y="63"/>
                  </a:lnTo>
                  <a:lnTo>
                    <a:pt x="1" y="66"/>
                  </a:lnTo>
                  <a:lnTo>
                    <a:pt x="1" y="67"/>
                  </a:lnTo>
                  <a:lnTo>
                    <a:pt x="1" y="70"/>
                  </a:lnTo>
                  <a:lnTo>
                    <a:pt x="45" y="67"/>
                  </a:lnTo>
                  <a:lnTo>
                    <a:pt x="45" y="64"/>
                  </a:lnTo>
                  <a:lnTo>
                    <a:pt x="45" y="62"/>
                  </a:lnTo>
                  <a:lnTo>
                    <a:pt x="45" y="60"/>
                  </a:lnTo>
                  <a:lnTo>
                    <a:pt x="46" y="58"/>
                  </a:lnTo>
                  <a:lnTo>
                    <a:pt x="46" y="56"/>
                  </a:lnTo>
                  <a:lnTo>
                    <a:pt x="46" y="54"/>
                  </a:lnTo>
                  <a:lnTo>
                    <a:pt x="46" y="52"/>
                  </a:lnTo>
                  <a:lnTo>
                    <a:pt x="46" y="50"/>
                  </a:lnTo>
                  <a:lnTo>
                    <a:pt x="46" y="47"/>
                  </a:lnTo>
                  <a:lnTo>
                    <a:pt x="46" y="45"/>
                  </a:lnTo>
                  <a:lnTo>
                    <a:pt x="46" y="43"/>
                  </a:lnTo>
                  <a:lnTo>
                    <a:pt x="46" y="41"/>
                  </a:lnTo>
                  <a:lnTo>
                    <a:pt x="47" y="39"/>
                  </a:lnTo>
                  <a:lnTo>
                    <a:pt x="47" y="37"/>
                  </a:lnTo>
                  <a:lnTo>
                    <a:pt x="47" y="35"/>
                  </a:lnTo>
                  <a:lnTo>
                    <a:pt x="47" y="33"/>
                  </a:lnTo>
                  <a:lnTo>
                    <a:pt x="47" y="30"/>
                  </a:lnTo>
                  <a:lnTo>
                    <a:pt x="47" y="28"/>
                  </a:lnTo>
                  <a:lnTo>
                    <a:pt x="47" y="26"/>
                  </a:lnTo>
                  <a:lnTo>
                    <a:pt x="47" y="24"/>
                  </a:lnTo>
                  <a:lnTo>
                    <a:pt x="47" y="22"/>
                  </a:lnTo>
                  <a:lnTo>
                    <a:pt x="47" y="20"/>
                  </a:lnTo>
                  <a:lnTo>
                    <a:pt x="47" y="18"/>
                  </a:lnTo>
                  <a:lnTo>
                    <a:pt x="47" y="15"/>
                  </a:lnTo>
                  <a:lnTo>
                    <a:pt x="46" y="14"/>
                  </a:lnTo>
                  <a:lnTo>
                    <a:pt x="46" y="11"/>
                  </a:lnTo>
                  <a:lnTo>
                    <a:pt x="46" y="9"/>
                  </a:lnTo>
                  <a:lnTo>
                    <a:pt x="46" y="8"/>
                  </a:lnTo>
                  <a:lnTo>
                    <a:pt x="46" y="6"/>
                  </a:lnTo>
                  <a:lnTo>
                    <a:pt x="46" y="4"/>
                  </a:lnTo>
                  <a:lnTo>
                    <a:pt x="45" y="2"/>
                  </a:lnTo>
                  <a:lnTo>
                    <a:pt x="45" y="0"/>
                  </a:lnTo>
                  <a:lnTo>
                    <a:pt x="43" y="0"/>
                  </a:lnTo>
                  <a:lnTo>
                    <a:pt x="43" y="0"/>
                  </a:lnTo>
                  <a:lnTo>
                    <a:pt x="41" y="0"/>
                  </a:lnTo>
                  <a:lnTo>
                    <a:pt x="40" y="0"/>
                  </a:lnTo>
                  <a:lnTo>
                    <a:pt x="38" y="0"/>
                  </a:lnTo>
                  <a:lnTo>
                    <a:pt x="37" y="0"/>
                  </a:lnTo>
                  <a:lnTo>
                    <a:pt x="36" y="0"/>
                  </a:lnTo>
                  <a:lnTo>
                    <a:pt x="34" y="0"/>
                  </a:lnTo>
                  <a:lnTo>
                    <a:pt x="33" y="0"/>
                  </a:lnTo>
                  <a:lnTo>
                    <a:pt x="32" y="0"/>
                  </a:lnTo>
                  <a:lnTo>
                    <a:pt x="30" y="0"/>
                  </a:lnTo>
                  <a:lnTo>
                    <a:pt x="29" y="0"/>
                  </a:lnTo>
                  <a:lnTo>
                    <a:pt x="28" y="0"/>
                  </a:lnTo>
                  <a:lnTo>
                    <a:pt x="26" y="0"/>
                  </a:lnTo>
                  <a:lnTo>
                    <a:pt x="24" y="0"/>
                  </a:lnTo>
                  <a:lnTo>
                    <a:pt x="23" y="0"/>
                  </a:lnTo>
                  <a:lnTo>
                    <a:pt x="22" y="0"/>
                  </a:lnTo>
                  <a:lnTo>
                    <a:pt x="20" y="0"/>
                  </a:lnTo>
                  <a:lnTo>
                    <a:pt x="19" y="0"/>
                  </a:lnTo>
                  <a:lnTo>
                    <a:pt x="18" y="0"/>
                  </a:lnTo>
                  <a:lnTo>
                    <a:pt x="16" y="0"/>
                  </a:lnTo>
                  <a:lnTo>
                    <a:pt x="15" y="0"/>
                  </a:lnTo>
                  <a:lnTo>
                    <a:pt x="14" y="0"/>
                  </a:lnTo>
                  <a:lnTo>
                    <a:pt x="12" y="0"/>
                  </a:lnTo>
                  <a:lnTo>
                    <a:pt x="11" y="0"/>
                  </a:lnTo>
                  <a:lnTo>
                    <a:pt x="9" y="1"/>
                  </a:lnTo>
                  <a:lnTo>
                    <a:pt x="8" y="1"/>
                  </a:lnTo>
                  <a:lnTo>
                    <a:pt x="6" y="1"/>
                  </a:lnTo>
                  <a:lnTo>
                    <a:pt x="6" y="1"/>
                  </a:lnTo>
                  <a:lnTo>
                    <a:pt x="4" y="2"/>
                  </a:lnTo>
                  <a:lnTo>
                    <a:pt x="2" y="2"/>
                  </a:lnTo>
                  <a:lnTo>
                    <a:pt x="1" y="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0" name="Freeform 1081"/>
            <p:cNvSpPr>
              <a:spLocks/>
            </p:cNvSpPr>
            <p:nvPr/>
          </p:nvSpPr>
          <p:spPr bwMode="auto">
            <a:xfrm>
              <a:off x="2760" y="3331"/>
              <a:ext cx="51" cy="71"/>
            </a:xfrm>
            <a:custGeom>
              <a:avLst/>
              <a:gdLst>
                <a:gd name="T0" fmla="*/ 2 w 51"/>
                <a:gd name="T1" fmla="*/ 69 h 71"/>
                <a:gd name="T2" fmla="*/ 5 w 51"/>
                <a:gd name="T3" fmla="*/ 69 h 71"/>
                <a:gd name="T4" fmla="*/ 9 w 51"/>
                <a:gd name="T5" fmla="*/ 71 h 71"/>
                <a:gd name="T6" fmla="*/ 12 w 51"/>
                <a:gd name="T7" fmla="*/ 71 h 71"/>
                <a:gd name="T8" fmla="*/ 14 w 51"/>
                <a:gd name="T9" fmla="*/ 71 h 71"/>
                <a:gd name="T10" fmla="*/ 18 w 51"/>
                <a:gd name="T11" fmla="*/ 69 h 71"/>
                <a:gd name="T12" fmla="*/ 20 w 51"/>
                <a:gd name="T13" fmla="*/ 69 h 71"/>
                <a:gd name="T14" fmla="*/ 23 w 51"/>
                <a:gd name="T15" fmla="*/ 69 h 71"/>
                <a:gd name="T16" fmla="*/ 26 w 51"/>
                <a:gd name="T17" fmla="*/ 68 h 71"/>
                <a:gd name="T18" fmla="*/ 29 w 51"/>
                <a:gd name="T19" fmla="*/ 68 h 71"/>
                <a:gd name="T20" fmla="*/ 32 w 51"/>
                <a:gd name="T21" fmla="*/ 68 h 71"/>
                <a:gd name="T22" fmla="*/ 35 w 51"/>
                <a:gd name="T23" fmla="*/ 67 h 71"/>
                <a:gd name="T24" fmla="*/ 38 w 51"/>
                <a:gd name="T25" fmla="*/ 67 h 71"/>
                <a:gd name="T26" fmla="*/ 41 w 51"/>
                <a:gd name="T27" fmla="*/ 67 h 71"/>
                <a:gd name="T28" fmla="*/ 44 w 51"/>
                <a:gd name="T29" fmla="*/ 66 h 71"/>
                <a:gd name="T30" fmla="*/ 47 w 51"/>
                <a:gd name="T31" fmla="*/ 66 h 71"/>
                <a:gd name="T32" fmla="*/ 49 w 51"/>
                <a:gd name="T33" fmla="*/ 65 h 71"/>
                <a:gd name="T34" fmla="*/ 49 w 51"/>
                <a:gd name="T35" fmla="*/ 61 h 71"/>
                <a:gd name="T36" fmla="*/ 50 w 51"/>
                <a:gd name="T37" fmla="*/ 57 h 71"/>
                <a:gd name="T38" fmla="*/ 50 w 51"/>
                <a:gd name="T39" fmla="*/ 52 h 71"/>
                <a:gd name="T40" fmla="*/ 50 w 51"/>
                <a:gd name="T41" fmla="*/ 48 h 71"/>
                <a:gd name="T42" fmla="*/ 50 w 51"/>
                <a:gd name="T43" fmla="*/ 44 h 71"/>
                <a:gd name="T44" fmla="*/ 50 w 51"/>
                <a:gd name="T45" fmla="*/ 40 h 71"/>
                <a:gd name="T46" fmla="*/ 50 w 51"/>
                <a:gd name="T47" fmla="*/ 35 h 71"/>
                <a:gd name="T48" fmla="*/ 50 w 51"/>
                <a:gd name="T49" fmla="*/ 31 h 71"/>
                <a:gd name="T50" fmla="*/ 51 w 51"/>
                <a:gd name="T51" fmla="*/ 27 h 71"/>
                <a:gd name="T52" fmla="*/ 51 w 51"/>
                <a:gd name="T53" fmla="*/ 24 h 71"/>
                <a:gd name="T54" fmla="*/ 51 w 51"/>
                <a:gd name="T55" fmla="*/ 20 h 71"/>
                <a:gd name="T56" fmla="*/ 51 w 51"/>
                <a:gd name="T57" fmla="*/ 15 h 71"/>
                <a:gd name="T58" fmla="*/ 51 w 51"/>
                <a:gd name="T59" fmla="*/ 11 h 71"/>
                <a:gd name="T60" fmla="*/ 51 w 51"/>
                <a:gd name="T61" fmla="*/ 7 h 71"/>
                <a:gd name="T62" fmla="*/ 51 w 51"/>
                <a:gd name="T63" fmla="*/ 3 h 71"/>
                <a:gd name="T64" fmla="*/ 49 w 51"/>
                <a:gd name="T65" fmla="*/ 0 h 71"/>
                <a:gd name="T66" fmla="*/ 46 w 51"/>
                <a:gd name="T67" fmla="*/ 0 h 71"/>
                <a:gd name="T68" fmla="*/ 43 w 51"/>
                <a:gd name="T69" fmla="*/ 0 h 71"/>
                <a:gd name="T70" fmla="*/ 40 w 51"/>
                <a:gd name="T71" fmla="*/ 0 h 71"/>
                <a:gd name="T72" fmla="*/ 37 w 51"/>
                <a:gd name="T73" fmla="*/ 0 h 71"/>
                <a:gd name="T74" fmla="*/ 33 w 51"/>
                <a:gd name="T75" fmla="*/ 0 h 71"/>
                <a:gd name="T76" fmla="*/ 30 w 51"/>
                <a:gd name="T77" fmla="*/ 0 h 71"/>
                <a:gd name="T78" fmla="*/ 28 w 51"/>
                <a:gd name="T79" fmla="*/ 0 h 71"/>
                <a:gd name="T80" fmla="*/ 24 w 51"/>
                <a:gd name="T81" fmla="*/ 2 h 71"/>
                <a:gd name="T82" fmla="*/ 21 w 51"/>
                <a:gd name="T83" fmla="*/ 2 h 71"/>
                <a:gd name="T84" fmla="*/ 18 w 51"/>
                <a:gd name="T85" fmla="*/ 2 h 71"/>
                <a:gd name="T86" fmla="*/ 15 w 51"/>
                <a:gd name="T87" fmla="*/ 2 h 71"/>
                <a:gd name="T88" fmla="*/ 13 w 51"/>
                <a:gd name="T89" fmla="*/ 2 h 71"/>
                <a:gd name="T90" fmla="*/ 9 w 51"/>
                <a:gd name="T91" fmla="*/ 2 h 71"/>
                <a:gd name="T92" fmla="*/ 7 w 51"/>
                <a:gd name="T93" fmla="*/ 2 h 71"/>
                <a:gd name="T94" fmla="*/ 4 w 51"/>
                <a:gd name="T95" fmla="*/ 3 h 71"/>
                <a:gd name="T96" fmla="*/ 0 w 51"/>
                <a:gd name="T97"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71">
                  <a:moveTo>
                    <a:pt x="0" y="69"/>
                  </a:moveTo>
                  <a:lnTo>
                    <a:pt x="2" y="69"/>
                  </a:lnTo>
                  <a:lnTo>
                    <a:pt x="4" y="69"/>
                  </a:lnTo>
                  <a:lnTo>
                    <a:pt x="5" y="69"/>
                  </a:lnTo>
                  <a:lnTo>
                    <a:pt x="7" y="69"/>
                  </a:lnTo>
                  <a:lnTo>
                    <a:pt x="9" y="71"/>
                  </a:lnTo>
                  <a:lnTo>
                    <a:pt x="10" y="71"/>
                  </a:lnTo>
                  <a:lnTo>
                    <a:pt x="12" y="71"/>
                  </a:lnTo>
                  <a:lnTo>
                    <a:pt x="13" y="71"/>
                  </a:lnTo>
                  <a:lnTo>
                    <a:pt x="14" y="71"/>
                  </a:lnTo>
                  <a:lnTo>
                    <a:pt x="16" y="71"/>
                  </a:lnTo>
                  <a:lnTo>
                    <a:pt x="18" y="69"/>
                  </a:lnTo>
                  <a:lnTo>
                    <a:pt x="19" y="69"/>
                  </a:lnTo>
                  <a:lnTo>
                    <a:pt x="20" y="69"/>
                  </a:lnTo>
                  <a:lnTo>
                    <a:pt x="22" y="69"/>
                  </a:lnTo>
                  <a:lnTo>
                    <a:pt x="23" y="69"/>
                  </a:lnTo>
                  <a:lnTo>
                    <a:pt x="24" y="69"/>
                  </a:lnTo>
                  <a:lnTo>
                    <a:pt x="26" y="68"/>
                  </a:lnTo>
                  <a:lnTo>
                    <a:pt x="28" y="68"/>
                  </a:lnTo>
                  <a:lnTo>
                    <a:pt x="29" y="68"/>
                  </a:lnTo>
                  <a:lnTo>
                    <a:pt x="30" y="68"/>
                  </a:lnTo>
                  <a:lnTo>
                    <a:pt x="32" y="68"/>
                  </a:lnTo>
                  <a:lnTo>
                    <a:pt x="33" y="67"/>
                  </a:lnTo>
                  <a:lnTo>
                    <a:pt x="35" y="67"/>
                  </a:lnTo>
                  <a:lnTo>
                    <a:pt x="37" y="67"/>
                  </a:lnTo>
                  <a:lnTo>
                    <a:pt x="38" y="67"/>
                  </a:lnTo>
                  <a:lnTo>
                    <a:pt x="39" y="67"/>
                  </a:lnTo>
                  <a:lnTo>
                    <a:pt x="41" y="67"/>
                  </a:lnTo>
                  <a:lnTo>
                    <a:pt x="42" y="66"/>
                  </a:lnTo>
                  <a:lnTo>
                    <a:pt x="44" y="66"/>
                  </a:lnTo>
                  <a:lnTo>
                    <a:pt x="46" y="66"/>
                  </a:lnTo>
                  <a:lnTo>
                    <a:pt x="47" y="66"/>
                  </a:lnTo>
                  <a:lnTo>
                    <a:pt x="49" y="66"/>
                  </a:lnTo>
                  <a:lnTo>
                    <a:pt x="49" y="65"/>
                  </a:lnTo>
                  <a:lnTo>
                    <a:pt x="49" y="63"/>
                  </a:lnTo>
                  <a:lnTo>
                    <a:pt x="49" y="61"/>
                  </a:lnTo>
                  <a:lnTo>
                    <a:pt x="50" y="59"/>
                  </a:lnTo>
                  <a:lnTo>
                    <a:pt x="50" y="57"/>
                  </a:lnTo>
                  <a:lnTo>
                    <a:pt x="50" y="55"/>
                  </a:lnTo>
                  <a:lnTo>
                    <a:pt x="50" y="52"/>
                  </a:lnTo>
                  <a:lnTo>
                    <a:pt x="50" y="50"/>
                  </a:lnTo>
                  <a:lnTo>
                    <a:pt x="50" y="48"/>
                  </a:lnTo>
                  <a:lnTo>
                    <a:pt x="50" y="46"/>
                  </a:lnTo>
                  <a:lnTo>
                    <a:pt x="50" y="44"/>
                  </a:lnTo>
                  <a:lnTo>
                    <a:pt x="50" y="42"/>
                  </a:lnTo>
                  <a:lnTo>
                    <a:pt x="50" y="40"/>
                  </a:lnTo>
                  <a:lnTo>
                    <a:pt x="50" y="38"/>
                  </a:lnTo>
                  <a:lnTo>
                    <a:pt x="50" y="35"/>
                  </a:lnTo>
                  <a:lnTo>
                    <a:pt x="50" y="33"/>
                  </a:lnTo>
                  <a:lnTo>
                    <a:pt x="50" y="31"/>
                  </a:lnTo>
                  <a:lnTo>
                    <a:pt x="51" y="29"/>
                  </a:lnTo>
                  <a:lnTo>
                    <a:pt x="51" y="27"/>
                  </a:lnTo>
                  <a:lnTo>
                    <a:pt x="51" y="26"/>
                  </a:lnTo>
                  <a:lnTo>
                    <a:pt x="51" y="24"/>
                  </a:lnTo>
                  <a:lnTo>
                    <a:pt x="51" y="22"/>
                  </a:lnTo>
                  <a:lnTo>
                    <a:pt x="51" y="20"/>
                  </a:lnTo>
                  <a:lnTo>
                    <a:pt x="51" y="17"/>
                  </a:lnTo>
                  <a:lnTo>
                    <a:pt x="51" y="15"/>
                  </a:lnTo>
                  <a:lnTo>
                    <a:pt x="51" y="13"/>
                  </a:lnTo>
                  <a:lnTo>
                    <a:pt x="51" y="11"/>
                  </a:lnTo>
                  <a:lnTo>
                    <a:pt x="51" y="9"/>
                  </a:lnTo>
                  <a:lnTo>
                    <a:pt x="51" y="7"/>
                  </a:lnTo>
                  <a:lnTo>
                    <a:pt x="51" y="5"/>
                  </a:lnTo>
                  <a:lnTo>
                    <a:pt x="51" y="3"/>
                  </a:lnTo>
                  <a:lnTo>
                    <a:pt x="51" y="0"/>
                  </a:lnTo>
                  <a:lnTo>
                    <a:pt x="49" y="0"/>
                  </a:lnTo>
                  <a:lnTo>
                    <a:pt x="47" y="0"/>
                  </a:lnTo>
                  <a:lnTo>
                    <a:pt x="46" y="0"/>
                  </a:lnTo>
                  <a:lnTo>
                    <a:pt x="44" y="0"/>
                  </a:lnTo>
                  <a:lnTo>
                    <a:pt x="43" y="0"/>
                  </a:lnTo>
                  <a:lnTo>
                    <a:pt x="42" y="0"/>
                  </a:lnTo>
                  <a:lnTo>
                    <a:pt x="40" y="0"/>
                  </a:lnTo>
                  <a:lnTo>
                    <a:pt x="38" y="0"/>
                  </a:lnTo>
                  <a:lnTo>
                    <a:pt x="37" y="0"/>
                  </a:lnTo>
                  <a:lnTo>
                    <a:pt x="35" y="0"/>
                  </a:lnTo>
                  <a:lnTo>
                    <a:pt x="33" y="0"/>
                  </a:lnTo>
                  <a:lnTo>
                    <a:pt x="32" y="0"/>
                  </a:lnTo>
                  <a:lnTo>
                    <a:pt x="30" y="0"/>
                  </a:lnTo>
                  <a:lnTo>
                    <a:pt x="29" y="0"/>
                  </a:lnTo>
                  <a:lnTo>
                    <a:pt x="28" y="0"/>
                  </a:lnTo>
                  <a:lnTo>
                    <a:pt x="26" y="0"/>
                  </a:lnTo>
                  <a:lnTo>
                    <a:pt x="24" y="2"/>
                  </a:lnTo>
                  <a:lnTo>
                    <a:pt x="23" y="2"/>
                  </a:lnTo>
                  <a:lnTo>
                    <a:pt x="21" y="2"/>
                  </a:lnTo>
                  <a:lnTo>
                    <a:pt x="20" y="2"/>
                  </a:lnTo>
                  <a:lnTo>
                    <a:pt x="18" y="2"/>
                  </a:lnTo>
                  <a:lnTo>
                    <a:pt x="17" y="2"/>
                  </a:lnTo>
                  <a:lnTo>
                    <a:pt x="15" y="2"/>
                  </a:lnTo>
                  <a:lnTo>
                    <a:pt x="13" y="2"/>
                  </a:lnTo>
                  <a:lnTo>
                    <a:pt x="13" y="2"/>
                  </a:lnTo>
                  <a:lnTo>
                    <a:pt x="11" y="2"/>
                  </a:lnTo>
                  <a:lnTo>
                    <a:pt x="9" y="2"/>
                  </a:lnTo>
                  <a:lnTo>
                    <a:pt x="8" y="2"/>
                  </a:lnTo>
                  <a:lnTo>
                    <a:pt x="7" y="2"/>
                  </a:lnTo>
                  <a:lnTo>
                    <a:pt x="5" y="3"/>
                  </a:lnTo>
                  <a:lnTo>
                    <a:pt x="4" y="3"/>
                  </a:lnTo>
                  <a:lnTo>
                    <a:pt x="2" y="3"/>
                  </a:lnTo>
                  <a:lnTo>
                    <a:pt x="0" y="69"/>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1" name="Freeform 1082"/>
            <p:cNvSpPr>
              <a:spLocks/>
            </p:cNvSpPr>
            <p:nvPr/>
          </p:nvSpPr>
          <p:spPr bwMode="auto">
            <a:xfrm>
              <a:off x="2760" y="3331"/>
              <a:ext cx="51" cy="71"/>
            </a:xfrm>
            <a:custGeom>
              <a:avLst/>
              <a:gdLst>
                <a:gd name="T0" fmla="*/ 2 w 51"/>
                <a:gd name="T1" fmla="*/ 69 h 71"/>
                <a:gd name="T2" fmla="*/ 5 w 51"/>
                <a:gd name="T3" fmla="*/ 69 h 71"/>
                <a:gd name="T4" fmla="*/ 9 w 51"/>
                <a:gd name="T5" fmla="*/ 71 h 71"/>
                <a:gd name="T6" fmla="*/ 12 w 51"/>
                <a:gd name="T7" fmla="*/ 71 h 71"/>
                <a:gd name="T8" fmla="*/ 14 w 51"/>
                <a:gd name="T9" fmla="*/ 71 h 71"/>
                <a:gd name="T10" fmla="*/ 18 w 51"/>
                <a:gd name="T11" fmla="*/ 69 h 71"/>
                <a:gd name="T12" fmla="*/ 20 w 51"/>
                <a:gd name="T13" fmla="*/ 69 h 71"/>
                <a:gd name="T14" fmla="*/ 23 w 51"/>
                <a:gd name="T15" fmla="*/ 69 h 71"/>
                <a:gd name="T16" fmla="*/ 26 w 51"/>
                <a:gd name="T17" fmla="*/ 68 h 71"/>
                <a:gd name="T18" fmla="*/ 29 w 51"/>
                <a:gd name="T19" fmla="*/ 68 h 71"/>
                <a:gd name="T20" fmla="*/ 32 w 51"/>
                <a:gd name="T21" fmla="*/ 68 h 71"/>
                <a:gd name="T22" fmla="*/ 35 w 51"/>
                <a:gd name="T23" fmla="*/ 67 h 71"/>
                <a:gd name="T24" fmla="*/ 38 w 51"/>
                <a:gd name="T25" fmla="*/ 67 h 71"/>
                <a:gd name="T26" fmla="*/ 41 w 51"/>
                <a:gd name="T27" fmla="*/ 67 h 71"/>
                <a:gd name="T28" fmla="*/ 44 w 51"/>
                <a:gd name="T29" fmla="*/ 66 h 71"/>
                <a:gd name="T30" fmla="*/ 47 w 51"/>
                <a:gd name="T31" fmla="*/ 66 h 71"/>
                <a:gd name="T32" fmla="*/ 49 w 51"/>
                <a:gd name="T33" fmla="*/ 65 h 71"/>
                <a:gd name="T34" fmla="*/ 49 w 51"/>
                <a:gd name="T35" fmla="*/ 61 h 71"/>
                <a:gd name="T36" fmla="*/ 50 w 51"/>
                <a:gd name="T37" fmla="*/ 57 h 71"/>
                <a:gd name="T38" fmla="*/ 50 w 51"/>
                <a:gd name="T39" fmla="*/ 52 h 71"/>
                <a:gd name="T40" fmla="*/ 50 w 51"/>
                <a:gd name="T41" fmla="*/ 48 h 71"/>
                <a:gd name="T42" fmla="*/ 50 w 51"/>
                <a:gd name="T43" fmla="*/ 44 h 71"/>
                <a:gd name="T44" fmla="*/ 50 w 51"/>
                <a:gd name="T45" fmla="*/ 40 h 71"/>
                <a:gd name="T46" fmla="*/ 50 w 51"/>
                <a:gd name="T47" fmla="*/ 35 h 71"/>
                <a:gd name="T48" fmla="*/ 50 w 51"/>
                <a:gd name="T49" fmla="*/ 31 h 71"/>
                <a:gd name="T50" fmla="*/ 51 w 51"/>
                <a:gd name="T51" fmla="*/ 27 h 71"/>
                <a:gd name="T52" fmla="*/ 51 w 51"/>
                <a:gd name="T53" fmla="*/ 24 h 71"/>
                <a:gd name="T54" fmla="*/ 51 w 51"/>
                <a:gd name="T55" fmla="*/ 20 h 71"/>
                <a:gd name="T56" fmla="*/ 51 w 51"/>
                <a:gd name="T57" fmla="*/ 15 h 71"/>
                <a:gd name="T58" fmla="*/ 51 w 51"/>
                <a:gd name="T59" fmla="*/ 11 h 71"/>
                <a:gd name="T60" fmla="*/ 51 w 51"/>
                <a:gd name="T61" fmla="*/ 7 h 71"/>
                <a:gd name="T62" fmla="*/ 51 w 51"/>
                <a:gd name="T63" fmla="*/ 3 h 71"/>
                <a:gd name="T64" fmla="*/ 49 w 51"/>
                <a:gd name="T65" fmla="*/ 0 h 71"/>
                <a:gd name="T66" fmla="*/ 46 w 51"/>
                <a:gd name="T67" fmla="*/ 0 h 71"/>
                <a:gd name="T68" fmla="*/ 43 w 51"/>
                <a:gd name="T69" fmla="*/ 0 h 71"/>
                <a:gd name="T70" fmla="*/ 40 w 51"/>
                <a:gd name="T71" fmla="*/ 0 h 71"/>
                <a:gd name="T72" fmla="*/ 37 w 51"/>
                <a:gd name="T73" fmla="*/ 0 h 71"/>
                <a:gd name="T74" fmla="*/ 33 w 51"/>
                <a:gd name="T75" fmla="*/ 0 h 71"/>
                <a:gd name="T76" fmla="*/ 30 w 51"/>
                <a:gd name="T77" fmla="*/ 0 h 71"/>
                <a:gd name="T78" fmla="*/ 28 w 51"/>
                <a:gd name="T79" fmla="*/ 0 h 71"/>
                <a:gd name="T80" fmla="*/ 24 w 51"/>
                <a:gd name="T81" fmla="*/ 2 h 71"/>
                <a:gd name="T82" fmla="*/ 21 w 51"/>
                <a:gd name="T83" fmla="*/ 2 h 71"/>
                <a:gd name="T84" fmla="*/ 18 w 51"/>
                <a:gd name="T85" fmla="*/ 2 h 71"/>
                <a:gd name="T86" fmla="*/ 15 w 51"/>
                <a:gd name="T87" fmla="*/ 2 h 71"/>
                <a:gd name="T88" fmla="*/ 13 w 51"/>
                <a:gd name="T89" fmla="*/ 2 h 71"/>
                <a:gd name="T90" fmla="*/ 9 w 51"/>
                <a:gd name="T91" fmla="*/ 2 h 71"/>
                <a:gd name="T92" fmla="*/ 7 w 51"/>
                <a:gd name="T93" fmla="*/ 2 h 71"/>
                <a:gd name="T94" fmla="*/ 4 w 51"/>
                <a:gd name="T95" fmla="*/ 3 h 71"/>
                <a:gd name="T96" fmla="*/ 0 w 51"/>
                <a:gd name="T97"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71">
                  <a:moveTo>
                    <a:pt x="0" y="69"/>
                  </a:moveTo>
                  <a:lnTo>
                    <a:pt x="2" y="69"/>
                  </a:lnTo>
                  <a:lnTo>
                    <a:pt x="4" y="69"/>
                  </a:lnTo>
                  <a:lnTo>
                    <a:pt x="5" y="69"/>
                  </a:lnTo>
                  <a:lnTo>
                    <a:pt x="7" y="69"/>
                  </a:lnTo>
                  <a:lnTo>
                    <a:pt x="9" y="71"/>
                  </a:lnTo>
                  <a:lnTo>
                    <a:pt x="10" y="71"/>
                  </a:lnTo>
                  <a:lnTo>
                    <a:pt x="12" y="71"/>
                  </a:lnTo>
                  <a:lnTo>
                    <a:pt x="13" y="71"/>
                  </a:lnTo>
                  <a:lnTo>
                    <a:pt x="14" y="71"/>
                  </a:lnTo>
                  <a:lnTo>
                    <a:pt x="16" y="71"/>
                  </a:lnTo>
                  <a:lnTo>
                    <a:pt x="18" y="69"/>
                  </a:lnTo>
                  <a:lnTo>
                    <a:pt x="19" y="69"/>
                  </a:lnTo>
                  <a:lnTo>
                    <a:pt x="20" y="69"/>
                  </a:lnTo>
                  <a:lnTo>
                    <a:pt x="22" y="69"/>
                  </a:lnTo>
                  <a:lnTo>
                    <a:pt x="23" y="69"/>
                  </a:lnTo>
                  <a:lnTo>
                    <a:pt x="24" y="69"/>
                  </a:lnTo>
                  <a:lnTo>
                    <a:pt x="26" y="68"/>
                  </a:lnTo>
                  <a:lnTo>
                    <a:pt x="28" y="68"/>
                  </a:lnTo>
                  <a:lnTo>
                    <a:pt x="29" y="68"/>
                  </a:lnTo>
                  <a:lnTo>
                    <a:pt x="30" y="68"/>
                  </a:lnTo>
                  <a:lnTo>
                    <a:pt x="32" y="68"/>
                  </a:lnTo>
                  <a:lnTo>
                    <a:pt x="33" y="67"/>
                  </a:lnTo>
                  <a:lnTo>
                    <a:pt x="35" y="67"/>
                  </a:lnTo>
                  <a:lnTo>
                    <a:pt x="37" y="67"/>
                  </a:lnTo>
                  <a:lnTo>
                    <a:pt x="38" y="67"/>
                  </a:lnTo>
                  <a:lnTo>
                    <a:pt x="39" y="67"/>
                  </a:lnTo>
                  <a:lnTo>
                    <a:pt x="41" y="67"/>
                  </a:lnTo>
                  <a:lnTo>
                    <a:pt x="42" y="66"/>
                  </a:lnTo>
                  <a:lnTo>
                    <a:pt x="44" y="66"/>
                  </a:lnTo>
                  <a:lnTo>
                    <a:pt x="46" y="66"/>
                  </a:lnTo>
                  <a:lnTo>
                    <a:pt x="47" y="66"/>
                  </a:lnTo>
                  <a:lnTo>
                    <a:pt x="49" y="66"/>
                  </a:lnTo>
                  <a:lnTo>
                    <a:pt x="49" y="65"/>
                  </a:lnTo>
                  <a:lnTo>
                    <a:pt x="49" y="63"/>
                  </a:lnTo>
                  <a:lnTo>
                    <a:pt x="49" y="61"/>
                  </a:lnTo>
                  <a:lnTo>
                    <a:pt x="50" y="59"/>
                  </a:lnTo>
                  <a:lnTo>
                    <a:pt x="50" y="57"/>
                  </a:lnTo>
                  <a:lnTo>
                    <a:pt x="50" y="55"/>
                  </a:lnTo>
                  <a:lnTo>
                    <a:pt x="50" y="52"/>
                  </a:lnTo>
                  <a:lnTo>
                    <a:pt x="50" y="50"/>
                  </a:lnTo>
                  <a:lnTo>
                    <a:pt x="50" y="48"/>
                  </a:lnTo>
                  <a:lnTo>
                    <a:pt x="50" y="46"/>
                  </a:lnTo>
                  <a:lnTo>
                    <a:pt x="50" y="44"/>
                  </a:lnTo>
                  <a:lnTo>
                    <a:pt x="50" y="42"/>
                  </a:lnTo>
                  <a:lnTo>
                    <a:pt x="50" y="40"/>
                  </a:lnTo>
                  <a:lnTo>
                    <a:pt x="50" y="38"/>
                  </a:lnTo>
                  <a:lnTo>
                    <a:pt x="50" y="35"/>
                  </a:lnTo>
                  <a:lnTo>
                    <a:pt x="50" y="33"/>
                  </a:lnTo>
                  <a:lnTo>
                    <a:pt x="50" y="31"/>
                  </a:lnTo>
                  <a:lnTo>
                    <a:pt x="51" y="29"/>
                  </a:lnTo>
                  <a:lnTo>
                    <a:pt x="51" y="27"/>
                  </a:lnTo>
                  <a:lnTo>
                    <a:pt x="51" y="26"/>
                  </a:lnTo>
                  <a:lnTo>
                    <a:pt x="51" y="24"/>
                  </a:lnTo>
                  <a:lnTo>
                    <a:pt x="51" y="22"/>
                  </a:lnTo>
                  <a:lnTo>
                    <a:pt x="51" y="20"/>
                  </a:lnTo>
                  <a:lnTo>
                    <a:pt x="51" y="17"/>
                  </a:lnTo>
                  <a:lnTo>
                    <a:pt x="51" y="15"/>
                  </a:lnTo>
                  <a:lnTo>
                    <a:pt x="51" y="13"/>
                  </a:lnTo>
                  <a:lnTo>
                    <a:pt x="51" y="11"/>
                  </a:lnTo>
                  <a:lnTo>
                    <a:pt x="51" y="9"/>
                  </a:lnTo>
                  <a:lnTo>
                    <a:pt x="51" y="7"/>
                  </a:lnTo>
                  <a:lnTo>
                    <a:pt x="51" y="5"/>
                  </a:lnTo>
                  <a:lnTo>
                    <a:pt x="51" y="3"/>
                  </a:lnTo>
                  <a:lnTo>
                    <a:pt x="51" y="0"/>
                  </a:lnTo>
                  <a:lnTo>
                    <a:pt x="49" y="0"/>
                  </a:lnTo>
                  <a:lnTo>
                    <a:pt x="47" y="0"/>
                  </a:lnTo>
                  <a:lnTo>
                    <a:pt x="46" y="0"/>
                  </a:lnTo>
                  <a:lnTo>
                    <a:pt x="44" y="0"/>
                  </a:lnTo>
                  <a:lnTo>
                    <a:pt x="43" y="0"/>
                  </a:lnTo>
                  <a:lnTo>
                    <a:pt x="42" y="0"/>
                  </a:lnTo>
                  <a:lnTo>
                    <a:pt x="40" y="0"/>
                  </a:lnTo>
                  <a:lnTo>
                    <a:pt x="38" y="0"/>
                  </a:lnTo>
                  <a:lnTo>
                    <a:pt x="37" y="0"/>
                  </a:lnTo>
                  <a:lnTo>
                    <a:pt x="35" y="0"/>
                  </a:lnTo>
                  <a:lnTo>
                    <a:pt x="33" y="0"/>
                  </a:lnTo>
                  <a:lnTo>
                    <a:pt x="32" y="0"/>
                  </a:lnTo>
                  <a:lnTo>
                    <a:pt x="30" y="0"/>
                  </a:lnTo>
                  <a:lnTo>
                    <a:pt x="29" y="0"/>
                  </a:lnTo>
                  <a:lnTo>
                    <a:pt x="28" y="0"/>
                  </a:lnTo>
                  <a:lnTo>
                    <a:pt x="26" y="0"/>
                  </a:lnTo>
                  <a:lnTo>
                    <a:pt x="24" y="2"/>
                  </a:lnTo>
                  <a:lnTo>
                    <a:pt x="23" y="2"/>
                  </a:lnTo>
                  <a:lnTo>
                    <a:pt x="21" y="2"/>
                  </a:lnTo>
                  <a:lnTo>
                    <a:pt x="20" y="2"/>
                  </a:lnTo>
                  <a:lnTo>
                    <a:pt x="18" y="2"/>
                  </a:lnTo>
                  <a:lnTo>
                    <a:pt x="17" y="2"/>
                  </a:lnTo>
                  <a:lnTo>
                    <a:pt x="15" y="2"/>
                  </a:lnTo>
                  <a:lnTo>
                    <a:pt x="13" y="2"/>
                  </a:lnTo>
                  <a:lnTo>
                    <a:pt x="13" y="2"/>
                  </a:lnTo>
                  <a:lnTo>
                    <a:pt x="11" y="2"/>
                  </a:lnTo>
                  <a:lnTo>
                    <a:pt x="9" y="2"/>
                  </a:lnTo>
                  <a:lnTo>
                    <a:pt x="8" y="2"/>
                  </a:lnTo>
                  <a:lnTo>
                    <a:pt x="7" y="2"/>
                  </a:lnTo>
                  <a:lnTo>
                    <a:pt x="5" y="3"/>
                  </a:lnTo>
                  <a:lnTo>
                    <a:pt x="4" y="3"/>
                  </a:lnTo>
                  <a:lnTo>
                    <a:pt x="2" y="3"/>
                  </a:lnTo>
                  <a:lnTo>
                    <a:pt x="0" y="69"/>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2" name="Freeform 1083"/>
            <p:cNvSpPr>
              <a:spLocks/>
            </p:cNvSpPr>
            <p:nvPr/>
          </p:nvSpPr>
          <p:spPr bwMode="auto">
            <a:xfrm>
              <a:off x="2625" y="3338"/>
              <a:ext cx="50" cy="71"/>
            </a:xfrm>
            <a:custGeom>
              <a:avLst/>
              <a:gdLst>
                <a:gd name="T0" fmla="*/ 2 w 50"/>
                <a:gd name="T1" fmla="*/ 4 h 71"/>
                <a:gd name="T2" fmla="*/ 2 w 50"/>
                <a:gd name="T3" fmla="*/ 8 h 71"/>
                <a:gd name="T4" fmla="*/ 2 w 50"/>
                <a:gd name="T5" fmla="*/ 13 h 71"/>
                <a:gd name="T6" fmla="*/ 2 w 50"/>
                <a:gd name="T7" fmla="*/ 16 h 71"/>
                <a:gd name="T8" fmla="*/ 1 w 50"/>
                <a:gd name="T9" fmla="*/ 20 h 71"/>
                <a:gd name="T10" fmla="*/ 1 w 50"/>
                <a:gd name="T11" fmla="*/ 24 h 71"/>
                <a:gd name="T12" fmla="*/ 1 w 50"/>
                <a:gd name="T13" fmla="*/ 28 h 71"/>
                <a:gd name="T14" fmla="*/ 1 w 50"/>
                <a:gd name="T15" fmla="*/ 33 h 71"/>
                <a:gd name="T16" fmla="*/ 1 w 50"/>
                <a:gd name="T17" fmla="*/ 37 h 71"/>
                <a:gd name="T18" fmla="*/ 1 w 50"/>
                <a:gd name="T19" fmla="*/ 42 h 71"/>
                <a:gd name="T20" fmla="*/ 1 w 50"/>
                <a:gd name="T21" fmla="*/ 47 h 71"/>
                <a:gd name="T22" fmla="*/ 1 w 50"/>
                <a:gd name="T23" fmla="*/ 51 h 71"/>
                <a:gd name="T24" fmla="*/ 0 w 50"/>
                <a:gd name="T25" fmla="*/ 55 h 71"/>
                <a:gd name="T26" fmla="*/ 0 w 50"/>
                <a:gd name="T27" fmla="*/ 59 h 71"/>
                <a:gd name="T28" fmla="*/ 0 w 50"/>
                <a:gd name="T29" fmla="*/ 64 h 71"/>
                <a:gd name="T30" fmla="*/ 0 w 50"/>
                <a:gd name="T31" fmla="*/ 69 h 71"/>
                <a:gd name="T32" fmla="*/ 48 w 50"/>
                <a:gd name="T33" fmla="*/ 69 h 71"/>
                <a:gd name="T34" fmla="*/ 49 w 50"/>
                <a:gd name="T35" fmla="*/ 64 h 71"/>
                <a:gd name="T36" fmla="*/ 49 w 50"/>
                <a:gd name="T37" fmla="*/ 60 h 71"/>
                <a:gd name="T38" fmla="*/ 49 w 50"/>
                <a:gd name="T39" fmla="*/ 56 h 71"/>
                <a:gd name="T40" fmla="*/ 50 w 50"/>
                <a:gd name="T41" fmla="*/ 52 h 71"/>
                <a:gd name="T42" fmla="*/ 50 w 50"/>
                <a:gd name="T43" fmla="*/ 48 h 71"/>
                <a:gd name="T44" fmla="*/ 50 w 50"/>
                <a:gd name="T45" fmla="*/ 43 h 71"/>
                <a:gd name="T46" fmla="*/ 50 w 50"/>
                <a:gd name="T47" fmla="*/ 39 h 71"/>
                <a:gd name="T48" fmla="*/ 50 w 50"/>
                <a:gd name="T49" fmla="*/ 35 h 71"/>
                <a:gd name="T50" fmla="*/ 50 w 50"/>
                <a:gd name="T51" fmla="*/ 31 h 71"/>
                <a:gd name="T52" fmla="*/ 50 w 50"/>
                <a:gd name="T53" fmla="*/ 26 h 71"/>
                <a:gd name="T54" fmla="*/ 50 w 50"/>
                <a:gd name="T55" fmla="*/ 22 h 71"/>
                <a:gd name="T56" fmla="*/ 50 w 50"/>
                <a:gd name="T57" fmla="*/ 18 h 71"/>
                <a:gd name="T58" fmla="*/ 50 w 50"/>
                <a:gd name="T59" fmla="*/ 13 h 71"/>
                <a:gd name="T60" fmla="*/ 50 w 50"/>
                <a:gd name="T61" fmla="*/ 9 h 71"/>
                <a:gd name="T62" fmla="*/ 49 w 50"/>
                <a:gd name="T63" fmla="*/ 4 h 71"/>
                <a:gd name="T64" fmla="*/ 49 w 50"/>
                <a:gd name="T6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71">
                  <a:moveTo>
                    <a:pt x="2" y="3"/>
                  </a:moveTo>
                  <a:lnTo>
                    <a:pt x="2" y="4"/>
                  </a:lnTo>
                  <a:lnTo>
                    <a:pt x="2" y="6"/>
                  </a:lnTo>
                  <a:lnTo>
                    <a:pt x="2" y="8"/>
                  </a:lnTo>
                  <a:lnTo>
                    <a:pt x="2" y="10"/>
                  </a:lnTo>
                  <a:lnTo>
                    <a:pt x="2" y="13"/>
                  </a:lnTo>
                  <a:lnTo>
                    <a:pt x="2" y="13"/>
                  </a:lnTo>
                  <a:lnTo>
                    <a:pt x="2" y="16"/>
                  </a:lnTo>
                  <a:lnTo>
                    <a:pt x="1" y="18"/>
                  </a:lnTo>
                  <a:lnTo>
                    <a:pt x="1" y="20"/>
                  </a:lnTo>
                  <a:lnTo>
                    <a:pt x="1" y="22"/>
                  </a:lnTo>
                  <a:lnTo>
                    <a:pt x="1" y="24"/>
                  </a:lnTo>
                  <a:lnTo>
                    <a:pt x="1" y="26"/>
                  </a:lnTo>
                  <a:lnTo>
                    <a:pt x="1" y="28"/>
                  </a:lnTo>
                  <a:lnTo>
                    <a:pt x="1" y="31"/>
                  </a:lnTo>
                  <a:lnTo>
                    <a:pt x="1" y="33"/>
                  </a:lnTo>
                  <a:lnTo>
                    <a:pt x="1" y="35"/>
                  </a:lnTo>
                  <a:lnTo>
                    <a:pt x="1" y="37"/>
                  </a:lnTo>
                  <a:lnTo>
                    <a:pt x="1" y="39"/>
                  </a:lnTo>
                  <a:lnTo>
                    <a:pt x="1" y="42"/>
                  </a:lnTo>
                  <a:lnTo>
                    <a:pt x="1" y="44"/>
                  </a:lnTo>
                  <a:lnTo>
                    <a:pt x="1" y="47"/>
                  </a:lnTo>
                  <a:lnTo>
                    <a:pt x="1" y="49"/>
                  </a:lnTo>
                  <a:lnTo>
                    <a:pt x="1" y="51"/>
                  </a:lnTo>
                  <a:lnTo>
                    <a:pt x="0" y="53"/>
                  </a:lnTo>
                  <a:lnTo>
                    <a:pt x="0" y="55"/>
                  </a:lnTo>
                  <a:lnTo>
                    <a:pt x="0" y="57"/>
                  </a:lnTo>
                  <a:lnTo>
                    <a:pt x="0" y="59"/>
                  </a:lnTo>
                  <a:lnTo>
                    <a:pt x="0" y="61"/>
                  </a:lnTo>
                  <a:lnTo>
                    <a:pt x="0" y="64"/>
                  </a:lnTo>
                  <a:lnTo>
                    <a:pt x="0" y="67"/>
                  </a:lnTo>
                  <a:lnTo>
                    <a:pt x="0" y="69"/>
                  </a:lnTo>
                  <a:lnTo>
                    <a:pt x="0" y="71"/>
                  </a:lnTo>
                  <a:lnTo>
                    <a:pt x="48" y="69"/>
                  </a:lnTo>
                  <a:lnTo>
                    <a:pt x="48" y="67"/>
                  </a:lnTo>
                  <a:lnTo>
                    <a:pt x="49" y="64"/>
                  </a:lnTo>
                  <a:lnTo>
                    <a:pt x="49" y="61"/>
                  </a:lnTo>
                  <a:lnTo>
                    <a:pt x="49" y="60"/>
                  </a:lnTo>
                  <a:lnTo>
                    <a:pt x="49" y="58"/>
                  </a:lnTo>
                  <a:lnTo>
                    <a:pt x="49" y="56"/>
                  </a:lnTo>
                  <a:lnTo>
                    <a:pt x="50" y="54"/>
                  </a:lnTo>
                  <a:lnTo>
                    <a:pt x="50" y="52"/>
                  </a:lnTo>
                  <a:lnTo>
                    <a:pt x="50" y="50"/>
                  </a:lnTo>
                  <a:lnTo>
                    <a:pt x="50" y="48"/>
                  </a:lnTo>
                  <a:lnTo>
                    <a:pt x="50" y="45"/>
                  </a:lnTo>
                  <a:lnTo>
                    <a:pt x="50" y="43"/>
                  </a:lnTo>
                  <a:lnTo>
                    <a:pt x="50" y="41"/>
                  </a:lnTo>
                  <a:lnTo>
                    <a:pt x="50" y="39"/>
                  </a:lnTo>
                  <a:lnTo>
                    <a:pt x="50" y="37"/>
                  </a:lnTo>
                  <a:lnTo>
                    <a:pt x="50" y="35"/>
                  </a:lnTo>
                  <a:lnTo>
                    <a:pt x="50" y="33"/>
                  </a:lnTo>
                  <a:lnTo>
                    <a:pt x="50" y="31"/>
                  </a:lnTo>
                  <a:lnTo>
                    <a:pt x="50" y="28"/>
                  </a:lnTo>
                  <a:lnTo>
                    <a:pt x="50" y="26"/>
                  </a:lnTo>
                  <a:lnTo>
                    <a:pt x="50" y="24"/>
                  </a:lnTo>
                  <a:lnTo>
                    <a:pt x="50" y="22"/>
                  </a:lnTo>
                  <a:lnTo>
                    <a:pt x="50" y="20"/>
                  </a:lnTo>
                  <a:lnTo>
                    <a:pt x="50" y="18"/>
                  </a:lnTo>
                  <a:lnTo>
                    <a:pt x="50" y="16"/>
                  </a:lnTo>
                  <a:lnTo>
                    <a:pt x="50" y="13"/>
                  </a:lnTo>
                  <a:lnTo>
                    <a:pt x="50" y="12"/>
                  </a:lnTo>
                  <a:lnTo>
                    <a:pt x="50" y="9"/>
                  </a:lnTo>
                  <a:lnTo>
                    <a:pt x="49" y="6"/>
                  </a:lnTo>
                  <a:lnTo>
                    <a:pt x="49" y="4"/>
                  </a:lnTo>
                  <a:lnTo>
                    <a:pt x="49" y="2"/>
                  </a:lnTo>
                  <a:lnTo>
                    <a:pt x="49" y="0"/>
                  </a:lnTo>
                  <a:lnTo>
                    <a:pt x="2" y="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3" name="Freeform 1084"/>
            <p:cNvSpPr>
              <a:spLocks/>
            </p:cNvSpPr>
            <p:nvPr/>
          </p:nvSpPr>
          <p:spPr bwMode="auto">
            <a:xfrm>
              <a:off x="2625" y="3338"/>
              <a:ext cx="50" cy="71"/>
            </a:xfrm>
            <a:custGeom>
              <a:avLst/>
              <a:gdLst>
                <a:gd name="T0" fmla="*/ 2 w 50"/>
                <a:gd name="T1" fmla="*/ 4 h 71"/>
                <a:gd name="T2" fmla="*/ 2 w 50"/>
                <a:gd name="T3" fmla="*/ 8 h 71"/>
                <a:gd name="T4" fmla="*/ 2 w 50"/>
                <a:gd name="T5" fmla="*/ 13 h 71"/>
                <a:gd name="T6" fmla="*/ 2 w 50"/>
                <a:gd name="T7" fmla="*/ 16 h 71"/>
                <a:gd name="T8" fmla="*/ 1 w 50"/>
                <a:gd name="T9" fmla="*/ 20 h 71"/>
                <a:gd name="T10" fmla="*/ 1 w 50"/>
                <a:gd name="T11" fmla="*/ 24 h 71"/>
                <a:gd name="T12" fmla="*/ 1 w 50"/>
                <a:gd name="T13" fmla="*/ 28 h 71"/>
                <a:gd name="T14" fmla="*/ 1 w 50"/>
                <a:gd name="T15" fmla="*/ 33 h 71"/>
                <a:gd name="T16" fmla="*/ 1 w 50"/>
                <a:gd name="T17" fmla="*/ 37 h 71"/>
                <a:gd name="T18" fmla="*/ 1 w 50"/>
                <a:gd name="T19" fmla="*/ 42 h 71"/>
                <a:gd name="T20" fmla="*/ 1 w 50"/>
                <a:gd name="T21" fmla="*/ 47 h 71"/>
                <a:gd name="T22" fmla="*/ 1 w 50"/>
                <a:gd name="T23" fmla="*/ 51 h 71"/>
                <a:gd name="T24" fmla="*/ 0 w 50"/>
                <a:gd name="T25" fmla="*/ 55 h 71"/>
                <a:gd name="T26" fmla="*/ 0 w 50"/>
                <a:gd name="T27" fmla="*/ 59 h 71"/>
                <a:gd name="T28" fmla="*/ 0 w 50"/>
                <a:gd name="T29" fmla="*/ 64 h 71"/>
                <a:gd name="T30" fmla="*/ 0 w 50"/>
                <a:gd name="T31" fmla="*/ 69 h 71"/>
                <a:gd name="T32" fmla="*/ 48 w 50"/>
                <a:gd name="T33" fmla="*/ 69 h 71"/>
                <a:gd name="T34" fmla="*/ 49 w 50"/>
                <a:gd name="T35" fmla="*/ 64 h 71"/>
                <a:gd name="T36" fmla="*/ 49 w 50"/>
                <a:gd name="T37" fmla="*/ 60 h 71"/>
                <a:gd name="T38" fmla="*/ 49 w 50"/>
                <a:gd name="T39" fmla="*/ 56 h 71"/>
                <a:gd name="T40" fmla="*/ 50 w 50"/>
                <a:gd name="T41" fmla="*/ 52 h 71"/>
                <a:gd name="T42" fmla="*/ 50 w 50"/>
                <a:gd name="T43" fmla="*/ 48 h 71"/>
                <a:gd name="T44" fmla="*/ 50 w 50"/>
                <a:gd name="T45" fmla="*/ 43 h 71"/>
                <a:gd name="T46" fmla="*/ 50 w 50"/>
                <a:gd name="T47" fmla="*/ 39 h 71"/>
                <a:gd name="T48" fmla="*/ 50 w 50"/>
                <a:gd name="T49" fmla="*/ 35 h 71"/>
                <a:gd name="T50" fmla="*/ 50 w 50"/>
                <a:gd name="T51" fmla="*/ 31 h 71"/>
                <a:gd name="T52" fmla="*/ 50 w 50"/>
                <a:gd name="T53" fmla="*/ 26 h 71"/>
                <a:gd name="T54" fmla="*/ 50 w 50"/>
                <a:gd name="T55" fmla="*/ 22 h 71"/>
                <a:gd name="T56" fmla="*/ 50 w 50"/>
                <a:gd name="T57" fmla="*/ 18 h 71"/>
                <a:gd name="T58" fmla="*/ 50 w 50"/>
                <a:gd name="T59" fmla="*/ 13 h 71"/>
                <a:gd name="T60" fmla="*/ 50 w 50"/>
                <a:gd name="T61" fmla="*/ 9 h 71"/>
                <a:gd name="T62" fmla="*/ 49 w 50"/>
                <a:gd name="T63" fmla="*/ 4 h 71"/>
                <a:gd name="T64" fmla="*/ 49 w 50"/>
                <a:gd name="T6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71">
                  <a:moveTo>
                    <a:pt x="2" y="3"/>
                  </a:moveTo>
                  <a:lnTo>
                    <a:pt x="2" y="4"/>
                  </a:lnTo>
                  <a:lnTo>
                    <a:pt x="2" y="6"/>
                  </a:lnTo>
                  <a:lnTo>
                    <a:pt x="2" y="8"/>
                  </a:lnTo>
                  <a:lnTo>
                    <a:pt x="2" y="10"/>
                  </a:lnTo>
                  <a:lnTo>
                    <a:pt x="2" y="13"/>
                  </a:lnTo>
                  <a:lnTo>
                    <a:pt x="2" y="13"/>
                  </a:lnTo>
                  <a:lnTo>
                    <a:pt x="2" y="16"/>
                  </a:lnTo>
                  <a:lnTo>
                    <a:pt x="1" y="18"/>
                  </a:lnTo>
                  <a:lnTo>
                    <a:pt x="1" y="20"/>
                  </a:lnTo>
                  <a:lnTo>
                    <a:pt x="1" y="22"/>
                  </a:lnTo>
                  <a:lnTo>
                    <a:pt x="1" y="24"/>
                  </a:lnTo>
                  <a:lnTo>
                    <a:pt x="1" y="26"/>
                  </a:lnTo>
                  <a:lnTo>
                    <a:pt x="1" y="28"/>
                  </a:lnTo>
                  <a:lnTo>
                    <a:pt x="1" y="31"/>
                  </a:lnTo>
                  <a:lnTo>
                    <a:pt x="1" y="33"/>
                  </a:lnTo>
                  <a:lnTo>
                    <a:pt x="1" y="35"/>
                  </a:lnTo>
                  <a:lnTo>
                    <a:pt x="1" y="37"/>
                  </a:lnTo>
                  <a:lnTo>
                    <a:pt x="1" y="39"/>
                  </a:lnTo>
                  <a:lnTo>
                    <a:pt x="1" y="42"/>
                  </a:lnTo>
                  <a:lnTo>
                    <a:pt x="1" y="44"/>
                  </a:lnTo>
                  <a:lnTo>
                    <a:pt x="1" y="47"/>
                  </a:lnTo>
                  <a:lnTo>
                    <a:pt x="1" y="49"/>
                  </a:lnTo>
                  <a:lnTo>
                    <a:pt x="1" y="51"/>
                  </a:lnTo>
                  <a:lnTo>
                    <a:pt x="0" y="53"/>
                  </a:lnTo>
                  <a:lnTo>
                    <a:pt x="0" y="55"/>
                  </a:lnTo>
                  <a:lnTo>
                    <a:pt x="0" y="57"/>
                  </a:lnTo>
                  <a:lnTo>
                    <a:pt x="0" y="59"/>
                  </a:lnTo>
                  <a:lnTo>
                    <a:pt x="0" y="61"/>
                  </a:lnTo>
                  <a:lnTo>
                    <a:pt x="0" y="64"/>
                  </a:lnTo>
                  <a:lnTo>
                    <a:pt x="0" y="67"/>
                  </a:lnTo>
                  <a:lnTo>
                    <a:pt x="0" y="69"/>
                  </a:lnTo>
                  <a:lnTo>
                    <a:pt x="0" y="71"/>
                  </a:lnTo>
                  <a:lnTo>
                    <a:pt x="48" y="69"/>
                  </a:lnTo>
                  <a:lnTo>
                    <a:pt x="48" y="67"/>
                  </a:lnTo>
                  <a:lnTo>
                    <a:pt x="49" y="64"/>
                  </a:lnTo>
                  <a:lnTo>
                    <a:pt x="49" y="61"/>
                  </a:lnTo>
                  <a:lnTo>
                    <a:pt x="49" y="60"/>
                  </a:lnTo>
                  <a:lnTo>
                    <a:pt x="49" y="58"/>
                  </a:lnTo>
                  <a:lnTo>
                    <a:pt x="49" y="56"/>
                  </a:lnTo>
                  <a:lnTo>
                    <a:pt x="50" y="54"/>
                  </a:lnTo>
                  <a:lnTo>
                    <a:pt x="50" y="52"/>
                  </a:lnTo>
                  <a:lnTo>
                    <a:pt x="50" y="50"/>
                  </a:lnTo>
                  <a:lnTo>
                    <a:pt x="50" y="48"/>
                  </a:lnTo>
                  <a:lnTo>
                    <a:pt x="50" y="45"/>
                  </a:lnTo>
                  <a:lnTo>
                    <a:pt x="50" y="43"/>
                  </a:lnTo>
                  <a:lnTo>
                    <a:pt x="50" y="41"/>
                  </a:lnTo>
                  <a:lnTo>
                    <a:pt x="50" y="39"/>
                  </a:lnTo>
                  <a:lnTo>
                    <a:pt x="50" y="37"/>
                  </a:lnTo>
                  <a:lnTo>
                    <a:pt x="50" y="35"/>
                  </a:lnTo>
                  <a:lnTo>
                    <a:pt x="50" y="33"/>
                  </a:lnTo>
                  <a:lnTo>
                    <a:pt x="50" y="31"/>
                  </a:lnTo>
                  <a:lnTo>
                    <a:pt x="50" y="28"/>
                  </a:lnTo>
                  <a:lnTo>
                    <a:pt x="50" y="26"/>
                  </a:lnTo>
                  <a:lnTo>
                    <a:pt x="50" y="24"/>
                  </a:lnTo>
                  <a:lnTo>
                    <a:pt x="50" y="22"/>
                  </a:lnTo>
                  <a:lnTo>
                    <a:pt x="50" y="20"/>
                  </a:lnTo>
                  <a:lnTo>
                    <a:pt x="50" y="18"/>
                  </a:lnTo>
                  <a:lnTo>
                    <a:pt x="50" y="16"/>
                  </a:lnTo>
                  <a:lnTo>
                    <a:pt x="50" y="13"/>
                  </a:lnTo>
                  <a:lnTo>
                    <a:pt x="50" y="12"/>
                  </a:lnTo>
                  <a:lnTo>
                    <a:pt x="50" y="9"/>
                  </a:lnTo>
                  <a:lnTo>
                    <a:pt x="49" y="6"/>
                  </a:lnTo>
                  <a:lnTo>
                    <a:pt x="49" y="4"/>
                  </a:lnTo>
                  <a:lnTo>
                    <a:pt x="49" y="2"/>
                  </a:lnTo>
                  <a:lnTo>
                    <a:pt x="49" y="0"/>
                  </a:lnTo>
                  <a:lnTo>
                    <a:pt x="2" y="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4" name="Freeform 1085"/>
            <p:cNvSpPr>
              <a:spLocks/>
            </p:cNvSpPr>
            <p:nvPr/>
          </p:nvSpPr>
          <p:spPr bwMode="auto">
            <a:xfrm>
              <a:off x="2950" y="3320"/>
              <a:ext cx="47" cy="69"/>
            </a:xfrm>
            <a:custGeom>
              <a:avLst/>
              <a:gdLst>
                <a:gd name="T0" fmla="*/ 45 w 47"/>
                <a:gd name="T1" fmla="*/ 67 h 69"/>
                <a:gd name="T2" fmla="*/ 46 w 47"/>
                <a:gd name="T3" fmla="*/ 62 h 69"/>
                <a:gd name="T4" fmla="*/ 46 w 47"/>
                <a:gd name="T5" fmla="*/ 58 h 69"/>
                <a:gd name="T6" fmla="*/ 46 w 47"/>
                <a:gd name="T7" fmla="*/ 55 h 69"/>
                <a:gd name="T8" fmla="*/ 46 w 47"/>
                <a:gd name="T9" fmla="*/ 51 h 69"/>
                <a:gd name="T10" fmla="*/ 47 w 47"/>
                <a:gd name="T11" fmla="*/ 46 h 69"/>
                <a:gd name="T12" fmla="*/ 47 w 47"/>
                <a:gd name="T13" fmla="*/ 42 h 69"/>
                <a:gd name="T14" fmla="*/ 47 w 47"/>
                <a:gd name="T15" fmla="*/ 39 h 69"/>
                <a:gd name="T16" fmla="*/ 47 w 47"/>
                <a:gd name="T17" fmla="*/ 35 h 69"/>
                <a:gd name="T18" fmla="*/ 47 w 47"/>
                <a:gd name="T19" fmla="*/ 31 h 69"/>
                <a:gd name="T20" fmla="*/ 47 w 47"/>
                <a:gd name="T21" fmla="*/ 26 h 69"/>
                <a:gd name="T22" fmla="*/ 47 w 47"/>
                <a:gd name="T23" fmla="*/ 23 h 69"/>
                <a:gd name="T24" fmla="*/ 47 w 47"/>
                <a:gd name="T25" fmla="*/ 19 h 69"/>
                <a:gd name="T26" fmla="*/ 47 w 47"/>
                <a:gd name="T27" fmla="*/ 15 h 69"/>
                <a:gd name="T28" fmla="*/ 47 w 47"/>
                <a:gd name="T29" fmla="*/ 10 h 69"/>
                <a:gd name="T30" fmla="*/ 47 w 47"/>
                <a:gd name="T31" fmla="*/ 6 h 69"/>
                <a:gd name="T32" fmla="*/ 47 w 47"/>
                <a:gd name="T33" fmla="*/ 2 h 69"/>
                <a:gd name="T34" fmla="*/ 42 w 47"/>
                <a:gd name="T35" fmla="*/ 0 h 69"/>
                <a:gd name="T36" fmla="*/ 40 w 47"/>
                <a:gd name="T37" fmla="*/ 0 h 69"/>
                <a:gd name="T38" fmla="*/ 37 w 47"/>
                <a:gd name="T39" fmla="*/ 0 h 69"/>
                <a:gd name="T40" fmla="*/ 35 w 47"/>
                <a:gd name="T41" fmla="*/ 1 h 69"/>
                <a:gd name="T42" fmla="*/ 32 w 47"/>
                <a:gd name="T43" fmla="*/ 1 h 69"/>
                <a:gd name="T44" fmla="*/ 29 w 47"/>
                <a:gd name="T45" fmla="*/ 1 h 69"/>
                <a:gd name="T46" fmla="*/ 26 w 47"/>
                <a:gd name="T47" fmla="*/ 1 h 69"/>
                <a:gd name="T48" fmla="*/ 23 w 47"/>
                <a:gd name="T49" fmla="*/ 1 h 69"/>
                <a:gd name="T50" fmla="*/ 21 w 47"/>
                <a:gd name="T51" fmla="*/ 1 h 69"/>
                <a:gd name="T52" fmla="*/ 18 w 47"/>
                <a:gd name="T53" fmla="*/ 2 h 69"/>
                <a:gd name="T54" fmla="*/ 15 w 47"/>
                <a:gd name="T55" fmla="*/ 2 h 69"/>
                <a:gd name="T56" fmla="*/ 13 w 47"/>
                <a:gd name="T57" fmla="*/ 2 h 69"/>
                <a:gd name="T58" fmla="*/ 9 w 47"/>
                <a:gd name="T59" fmla="*/ 2 h 69"/>
                <a:gd name="T60" fmla="*/ 7 w 47"/>
                <a:gd name="T61" fmla="*/ 3 h 69"/>
                <a:gd name="T62" fmla="*/ 4 w 47"/>
                <a:gd name="T63" fmla="*/ 3 h 69"/>
                <a:gd name="T64" fmla="*/ 2 w 47"/>
                <a:gd name="T65" fmla="*/ 3 h 69"/>
                <a:gd name="T66" fmla="*/ 0 w 47"/>
                <a:gd name="T6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69">
                  <a:moveTo>
                    <a:pt x="0" y="69"/>
                  </a:moveTo>
                  <a:lnTo>
                    <a:pt x="45" y="67"/>
                  </a:lnTo>
                  <a:lnTo>
                    <a:pt x="46" y="65"/>
                  </a:lnTo>
                  <a:lnTo>
                    <a:pt x="46" y="62"/>
                  </a:lnTo>
                  <a:lnTo>
                    <a:pt x="46" y="60"/>
                  </a:lnTo>
                  <a:lnTo>
                    <a:pt x="46" y="58"/>
                  </a:lnTo>
                  <a:lnTo>
                    <a:pt x="46" y="57"/>
                  </a:lnTo>
                  <a:lnTo>
                    <a:pt x="46" y="55"/>
                  </a:lnTo>
                  <a:lnTo>
                    <a:pt x="46" y="53"/>
                  </a:lnTo>
                  <a:lnTo>
                    <a:pt x="46" y="51"/>
                  </a:lnTo>
                  <a:lnTo>
                    <a:pt x="47" y="49"/>
                  </a:lnTo>
                  <a:lnTo>
                    <a:pt x="47" y="46"/>
                  </a:lnTo>
                  <a:lnTo>
                    <a:pt x="47" y="44"/>
                  </a:lnTo>
                  <a:lnTo>
                    <a:pt x="47" y="42"/>
                  </a:lnTo>
                  <a:lnTo>
                    <a:pt x="47" y="40"/>
                  </a:lnTo>
                  <a:lnTo>
                    <a:pt x="47" y="39"/>
                  </a:lnTo>
                  <a:lnTo>
                    <a:pt x="47" y="37"/>
                  </a:lnTo>
                  <a:lnTo>
                    <a:pt x="47" y="35"/>
                  </a:lnTo>
                  <a:lnTo>
                    <a:pt x="47" y="33"/>
                  </a:lnTo>
                  <a:lnTo>
                    <a:pt x="47" y="31"/>
                  </a:lnTo>
                  <a:lnTo>
                    <a:pt x="47" y="28"/>
                  </a:lnTo>
                  <a:lnTo>
                    <a:pt x="47" y="26"/>
                  </a:lnTo>
                  <a:lnTo>
                    <a:pt x="47" y="25"/>
                  </a:lnTo>
                  <a:lnTo>
                    <a:pt x="47" y="23"/>
                  </a:lnTo>
                  <a:lnTo>
                    <a:pt x="47" y="21"/>
                  </a:lnTo>
                  <a:lnTo>
                    <a:pt x="47" y="19"/>
                  </a:lnTo>
                  <a:lnTo>
                    <a:pt x="47" y="17"/>
                  </a:lnTo>
                  <a:lnTo>
                    <a:pt x="47" y="15"/>
                  </a:lnTo>
                  <a:lnTo>
                    <a:pt x="47" y="13"/>
                  </a:lnTo>
                  <a:lnTo>
                    <a:pt x="47" y="10"/>
                  </a:lnTo>
                  <a:lnTo>
                    <a:pt x="47" y="8"/>
                  </a:lnTo>
                  <a:lnTo>
                    <a:pt x="47" y="6"/>
                  </a:lnTo>
                  <a:lnTo>
                    <a:pt x="47" y="4"/>
                  </a:lnTo>
                  <a:lnTo>
                    <a:pt x="47" y="2"/>
                  </a:lnTo>
                  <a:lnTo>
                    <a:pt x="44" y="0"/>
                  </a:lnTo>
                  <a:lnTo>
                    <a:pt x="42" y="0"/>
                  </a:lnTo>
                  <a:lnTo>
                    <a:pt x="42" y="0"/>
                  </a:lnTo>
                  <a:lnTo>
                    <a:pt x="40" y="0"/>
                  </a:lnTo>
                  <a:lnTo>
                    <a:pt x="38" y="0"/>
                  </a:lnTo>
                  <a:lnTo>
                    <a:pt x="37" y="0"/>
                  </a:lnTo>
                  <a:lnTo>
                    <a:pt x="36" y="0"/>
                  </a:lnTo>
                  <a:lnTo>
                    <a:pt x="35" y="1"/>
                  </a:lnTo>
                  <a:lnTo>
                    <a:pt x="33" y="1"/>
                  </a:lnTo>
                  <a:lnTo>
                    <a:pt x="32" y="1"/>
                  </a:lnTo>
                  <a:lnTo>
                    <a:pt x="30" y="1"/>
                  </a:lnTo>
                  <a:lnTo>
                    <a:pt x="29" y="1"/>
                  </a:lnTo>
                  <a:lnTo>
                    <a:pt x="28" y="1"/>
                  </a:lnTo>
                  <a:lnTo>
                    <a:pt x="26" y="1"/>
                  </a:lnTo>
                  <a:lnTo>
                    <a:pt x="25" y="1"/>
                  </a:lnTo>
                  <a:lnTo>
                    <a:pt x="23" y="1"/>
                  </a:lnTo>
                  <a:lnTo>
                    <a:pt x="22" y="1"/>
                  </a:lnTo>
                  <a:lnTo>
                    <a:pt x="21" y="1"/>
                  </a:lnTo>
                  <a:lnTo>
                    <a:pt x="19" y="1"/>
                  </a:lnTo>
                  <a:lnTo>
                    <a:pt x="18" y="2"/>
                  </a:lnTo>
                  <a:lnTo>
                    <a:pt x="17" y="2"/>
                  </a:lnTo>
                  <a:lnTo>
                    <a:pt x="15" y="2"/>
                  </a:lnTo>
                  <a:lnTo>
                    <a:pt x="13" y="2"/>
                  </a:lnTo>
                  <a:lnTo>
                    <a:pt x="13" y="2"/>
                  </a:lnTo>
                  <a:lnTo>
                    <a:pt x="11" y="2"/>
                  </a:lnTo>
                  <a:lnTo>
                    <a:pt x="9" y="2"/>
                  </a:lnTo>
                  <a:lnTo>
                    <a:pt x="8" y="2"/>
                  </a:lnTo>
                  <a:lnTo>
                    <a:pt x="7" y="3"/>
                  </a:lnTo>
                  <a:lnTo>
                    <a:pt x="6" y="3"/>
                  </a:lnTo>
                  <a:lnTo>
                    <a:pt x="4" y="3"/>
                  </a:lnTo>
                  <a:lnTo>
                    <a:pt x="3" y="3"/>
                  </a:lnTo>
                  <a:lnTo>
                    <a:pt x="2" y="3"/>
                  </a:lnTo>
                  <a:lnTo>
                    <a:pt x="0" y="4"/>
                  </a:lnTo>
                  <a:lnTo>
                    <a:pt x="0" y="69"/>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5" name="Freeform 1086"/>
            <p:cNvSpPr>
              <a:spLocks/>
            </p:cNvSpPr>
            <p:nvPr/>
          </p:nvSpPr>
          <p:spPr bwMode="auto">
            <a:xfrm>
              <a:off x="2950" y="3320"/>
              <a:ext cx="47" cy="69"/>
            </a:xfrm>
            <a:custGeom>
              <a:avLst/>
              <a:gdLst>
                <a:gd name="T0" fmla="*/ 45 w 47"/>
                <a:gd name="T1" fmla="*/ 67 h 69"/>
                <a:gd name="T2" fmla="*/ 46 w 47"/>
                <a:gd name="T3" fmla="*/ 62 h 69"/>
                <a:gd name="T4" fmla="*/ 46 w 47"/>
                <a:gd name="T5" fmla="*/ 58 h 69"/>
                <a:gd name="T6" fmla="*/ 46 w 47"/>
                <a:gd name="T7" fmla="*/ 55 h 69"/>
                <a:gd name="T8" fmla="*/ 46 w 47"/>
                <a:gd name="T9" fmla="*/ 51 h 69"/>
                <a:gd name="T10" fmla="*/ 47 w 47"/>
                <a:gd name="T11" fmla="*/ 46 h 69"/>
                <a:gd name="T12" fmla="*/ 47 w 47"/>
                <a:gd name="T13" fmla="*/ 42 h 69"/>
                <a:gd name="T14" fmla="*/ 47 w 47"/>
                <a:gd name="T15" fmla="*/ 39 h 69"/>
                <a:gd name="T16" fmla="*/ 47 w 47"/>
                <a:gd name="T17" fmla="*/ 35 h 69"/>
                <a:gd name="T18" fmla="*/ 47 w 47"/>
                <a:gd name="T19" fmla="*/ 31 h 69"/>
                <a:gd name="T20" fmla="*/ 47 w 47"/>
                <a:gd name="T21" fmla="*/ 26 h 69"/>
                <a:gd name="T22" fmla="*/ 47 w 47"/>
                <a:gd name="T23" fmla="*/ 23 h 69"/>
                <a:gd name="T24" fmla="*/ 47 w 47"/>
                <a:gd name="T25" fmla="*/ 19 h 69"/>
                <a:gd name="T26" fmla="*/ 47 w 47"/>
                <a:gd name="T27" fmla="*/ 15 h 69"/>
                <a:gd name="T28" fmla="*/ 47 w 47"/>
                <a:gd name="T29" fmla="*/ 10 h 69"/>
                <a:gd name="T30" fmla="*/ 47 w 47"/>
                <a:gd name="T31" fmla="*/ 6 h 69"/>
                <a:gd name="T32" fmla="*/ 47 w 47"/>
                <a:gd name="T33" fmla="*/ 2 h 69"/>
                <a:gd name="T34" fmla="*/ 42 w 47"/>
                <a:gd name="T35" fmla="*/ 0 h 69"/>
                <a:gd name="T36" fmla="*/ 40 w 47"/>
                <a:gd name="T37" fmla="*/ 0 h 69"/>
                <a:gd name="T38" fmla="*/ 37 w 47"/>
                <a:gd name="T39" fmla="*/ 0 h 69"/>
                <a:gd name="T40" fmla="*/ 35 w 47"/>
                <a:gd name="T41" fmla="*/ 1 h 69"/>
                <a:gd name="T42" fmla="*/ 32 w 47"/>
                <a:gd name="T43" fmla="*/ 1 h 69"/>
                <a:gd name="T44" fmla="*/ 29 w 47"/>
                <a:gd name="T45" fmla="*/ 1 h 69"/>
                <a:gd name="T46" fmla="*/ 26 w 47"/>
                <a:gd name="T47" fmla="*/ 1 h 69"/>
                <a:gd name="T48" fmla="*/ 23 w 47"/>
                <a:gd name="T49" fmla="*/ 1 h 69"/>
                <a:gd name="T50" fmla="*/ 21 w 47"/>
                <a:gd name="T51" fmla="*/ 1 h 69"/>
                <a:gd name="T52" fmla="*/ 18 w 47"/>
                <a:gd name="T53" fmla="*/ 2 h 69"/>
                <a:gd name="T54" fmla="*/ 15 w 47"/>
                <a:gd name="T55" fmla="*/ 2 h 69"/>
                <a:gd name="T56" fmla="*/ 13 w 47"/>
                <a:gd name="T57" fmla="*/ 2 h 69"/>
                <a:gd name="T58" fmla="*/ 9 w 47"/>
                <a:gd name="T59" fmla="*/ 2 h 69"/>
                <a:gd name="T60" fmla="*/ 7 w 47"/>
                <a:gd name="T61" fmla="*/ 3 h 69"/>
                <a:gd name="T62" fmla="*/ 4 w 47"/>
                <a:gd name="T63" fmla="*/ 3 h 69"/>
                <a:gd name="T64" fmla="*/ 2 w 47"/>
                <a:gd name="T65" fmla="*/ 3 h 69"/>
                <a:gd name="T66" fmla="*/ 0 w 47"/>
                <a:gd name="T6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69">
                  <a:moveTo>
                    <a:pt x="0" y="69"/>
                  </a:moveTo>
                  <a:lnTo>
                    <a:pt x="45" y="67"/>
                  </a:lnTo>
                  <a:lnTo>
                    <a:pt x="46" y="65"/>
                  </a:lnTo>
                  <a:lnTo>
                    <a:pt x="46" y="62"/>
                  </a:lnTo>
                  <a:lnTo>
                    <a:pt x="46" y="60"/>
                  </a:lnTo>
                  <a:lnTo>
                    <a:pt x="46" y="58"/>
                  </a:lnTo>
                  <a:lnTo>
                    <a:pt x="46" y="57"/>
                  </a:lnTo>
                  <a:lnTo>
                    <a:pt x="46" y="55"/>
                  </a:lnTo>
                  <a:lnTo>
                    <a:pt x="46" y="53"/>
                  </a:lnTo>
                  <a:lnTo>
                    <a:pt x="46" y="51"/>
                  </a:lnTo>
                  <a:lnTo>
                    <a:pt x="47" y="49"/>
                  </a:lnTo>
                  <a:lnTo>
                    <a:pt x="47" y="46"/>
                  </a:lnTo>
                  <a:lnTo>
                    <a:pt x="47" y="44"/>
                  </a:lnTo>
                  <a:lnTo>
                    <a:pt x="47" y="42"/>
                  </a:lnTo>
                  <a:lnTo>
                    <a:pt x="47" y="40"/>
                  </a:lnTo>
                  <a:lnTo>
                    <a:pt x="47" y="39"/>
                  </a:lnTo>
                  <a:lnTo>
                    <a:pt x="47" y="37"/>
                  </a:lnTo>
                  <a:lnTo>
                    <a:pt x="47" y="35"/>
                  </a:lnTo>
                  <a:lnTo>
                    <a:pt x="47" y="33"/>
                  </a:lnTo>
                  <a:lnTo>
                    <a:pt x="47" y="31"/>
                  </a:lnTo>
                  <a:lnTo>
                    <a:pt x="47" y="28"/>
                  </a:lnTo>
                  <a:lnTo>
                    <a:pt x="47" y="26"/>
                  </a:lnTo>
                  <a:lnTo>
                    <a:pt x="47" y="25"/>
                  </a:lnTo>
                  <a:lnTo>
                    <a:pt x="47" y="23"/>
                  </a:lnTo>
                  <a:lnTo>
                    <a:pt x="47" y="21"/>
                  </a:lnTo>
                  <a:lnTo>
                    <a:pt x="47" y="19"/>
                  </a:lnTo>
                  <a:lnTo>
                    <a:pt x="47" y="17"/>
                  </a:lnTo>
                  <a:lnTo>
                    <a:pt x="47" y="15"/>
                  </a:lnTo>
                  <a:lnTo>
                    <a:pt x="47" y="13"/>
                  </a:lnTo>
                  <a:lnTo>
                    <a:pt x="47" y="10"/>
                  </a:lnTo>
                  <a:lnTo>
                    <a:pt x="47" y="8"/>
                  </a:lnTo>
                  <a:lnTo>
                    <a:pt x="47" y="6"/>
                  </a:lnTo>
                  <a:lnTo>
                    <a:pt x="47" y="4"/>
                  </a:lnTo>
                  <a:lnTo>
                    <a:pt x="47" y="2"/>
                  </a:lnTo>
                  <a:lnTo>
                    <a:pt x="44" y="0"/>
                  </a:lnTo>
                  <a:lnTo>
                    <a:pt x="42" y="0"/>
                  </a:lnTo>
                  <a:lnTo>
                    <a:pt x="42" y="0"/>
                  </a:lnTo>
                  <a:lnTo>
                    <a:pt x="40" y="0"/>
                  </a:lnTo>
                  <a:lnTo>
                    <a:pt x="38" y="0"/>
                  </a:lnTo>
                  <a:lnTo>
                    <a:pt x="37" y="0"/>
                  </a:lnTo>
                  <a:lnTo>
                    <a:pt x="36" y="0"/>
                  </a:lnTo>
                  <a:lnTo>
                    <a:pt x="35" y="1"/>
                  </a:lnTo>
                  <a:lnTo>
                    <a:pt x="33" y="1"/>
                  </a:lnTo>
                  <a:lnTo>
                    <a:pt x="32" y="1"/>
                  </a:lnTo>
                  <a:lnTo>
                    <a:pt x="30" y="1"/>
                  </a:lnTo>
                  <a:lnTo>
                    <a:pt x="29" y="1"/>
                  </a:lnTo>
                  <a:lnTo>
                    <a:pt x="28" y="1"/>
                  </a:lnTo>
                  <a:lnTo>
                    <a:pt x="26" y="1"/>
                  </a:lnTo>
                  <a:lnTo>
                    <a:pt x="25" y="1"/>
                  </a:lnTo>
                  <a:lnTo>
                    <a:pt x="23" y="1"/>
                  </a:lnTo>
                  <a:lnTo>
                    <a:pt x="22" y="1"/>
                  </a:lnTo>
                  <a:lnTo>
                    <a:pt x="21" y="1"/>
                  </a:lnTo>
                  <a:lnTo>
                    <a:pt x="19" y="1"/>
                  </a:lnTo>
                  <a:lnTo>
                    <a:pt x="18" y="2"/>
                  </a:lnTo>
                  <a:lnTo>
                    <a:pt x="17" y="2"/>
                  </a:lnTo>
                  <a:lnTo>
                    <a:pt x="15" y="2"/>
                  </a:lnTo>
                  <a:lnTo>
                    <a:pt x="13" y="2"/>
                  </a:lnTo>
                  <a:lnTo>
                    <a:pt x="13" y="2"/>
                  </a:lnTo>
                  <a:lnTo>
                    <a:pt x="11" y="2"/>
                  </a:lnTo>
                  <a:lnTo>
                    <a:pt x="9" y="2"/>
                  </a:lnTo>
                  <a:lnTo>
                    <a:pt x="8" y="2"/>
                  </a:lnTo>
                  <a:lnTo>
                    <a:pt x="7" y="3"/>
                  </a:lnTo>
                  <a:lnTo>
                    <a:pt x="6" y="3"/>
                  </a:lnTo>
                  <a:lnTo>
                    <a:pt x="4" y="3"/>
                  </a:lnTo>
                  <a:lnTo>
                    <a:pt x="3" y="3"/>
                  </a:lnTo>
                  <a:lnTo>
                    <a:pt x="2" y="3"/>
                  </a:lnTo>
                  <a:lnTo>
                    <a:pt x="0" y="4"/>
                  </a:lnTo>
                  <a:lnTo>
                    <a:pt x="0" y="69"/>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6" name="Freeform 1087"/>
            <p:cNvSpPr>
              <a:spLocks/>
            </p:cNvSpPr>
            <p:nvPr/>
          </p:nvSpPr>
          <p:spPr bwMode="auto">
            <a:xfrm>
              <a:off x="2897" y="3323"/>
              <a:ext cx="50" cy="69"/>
            </a:xfrm>
            <a:custGeom>
              <a:avLst/>
              <a:gdLst>
                <a:gd name="T0" fmla="*/ 3 w 50"/>
                <a:gd name="T1" fmla="*/ 5 h 69"/>
                <a:gd name="T2" fmla="*/ 2 w 50"/>
                <a:gd name="T3" fmla="*/ 8 h 69"/>
                <a:gd name="T4" fmla="*/ 2 w 50"/>
                <a:gd name="T5" fmla="*/ 13 h 69"/>
                <a:gd name="T6" fmla="*/ 1 w 50"/>
                <a:gd name="T7" fmla="*/ 17 h 69"/>
                <a:gd name="T8" fmla="*/ 1 w 50"/>
                <a:gd name="T9" fmla="*/ 21 h 69"/>
                <a:gd name="T10" fmla="*/ 1 w 50"/>
                <a:gd name="T11" fmla="*/ 25 h 69"/>
                <a:gd name="T12" fmla="*/ 1 w 50"/>
                <a:gd name="T13" fmla="*/ 30 h 69"/>
                <a:gd name="T14" fmla="*/ 1 w 50"/>
                <a:gd name="T15" fmla="*/ 34 h 69"/>
                <a:gd name="T16" fmla="*/ 1 w 50"/>
                <a:gd name="T17" fmla="*/ 38 h 69"/>
                <a:gd name="T18" fmla="*/ 1 w 50"/>
                <a:gd name="T19" fmla="*/ 43 h 69"/>
                <a:gd name="T20" fmla="*/ 1 w 50"/>
                <a:gd name="T21" fmla="*/ 47 h 69"/>
                <a:gd name="T22" fmla="*/ 1 w 50"/>
                <a:gd name="T23" fmla="*/ 51 h 69"/>
                <a:gd name="T24" fmla="*/ 1 w 50"/>
                <a:gd name="T25" fmla="*/ 55 h 69"/>
                <a:gd name="T26" fmla="*/ 1 w 50"/>
                <a:gd name="T27" fmla="*/ 59 h 69"/>
                <a:gd name="T28" fmla="*/ 1 w 50"/>
                <a:gd name="T29" fmla="*/ 63 h 69"/>
                <a:gd name="T30" fmla="*/ 0 w 50"/>
                <a:gd name="T31" fmla="*/ 67 h 69"/>
                <a:gd name="T32" fmla="*/ 48 w 50"/>
                <a:gd name="T33" fmla="*/ 67 h 69"/>
                <a:gd name="T34" fmla="*/ 49 w 50"/>
                <a:gd name="T35" fmla="*/ 63 h 69"/>
                <a:gd name="T36" fmla="*/ 49 w 50"/>
                <a:gd name="T37" fmla="*/ 58 h 69"/>
                <a:gd name="T38" fmla="*/ 50 w 50"/>
                <a:gd name="T39" fmla="*/ 54 h 69"/>
                <a:gd name="T40" fmla="*/ 50 w 50"/>
                <a:gd name="T41" fmla="*/ 50 h 69"/>
                <a:gd name="T42" fmla="*/ 50 w 50"/>
                <a:gd name="T43" fmla="*/ 46 h 69"/>
                <a:gd name="T44" fmla="*/ 50 w 50"/>
                <a:gd name="T45" fmla="*/ 41 h 69"/>
                <a:gd name="T46" fmla="*/ 50 w 50"/>
                <a:gd name="T47" fmla="*/ 37 h 69"/>
                <a:gd name="T48" fmla="*/ 50 w 50"/>
                <a:gd name="T49" fmla="*/ 33 h 69"/>
                <a:gd name="T50" fmla="*/ 50 w 50"/>
                <a:gd name="T51" fmla="*/ 28 h 69"/>
                <a:gd name="T52" fmla="*/ 50 w 50"/>
                <a:gd name="T53" fmla="*/ 25 h 69"/>
                <a:gd name="T54" fmla="*/ 50 w 50"/>
                <a:gd name="T55" fmla="*/ 21 h 69"/>
                <a:gd name="T56" fmla="*/ 50 w 50"/>
                <a:gd name="T57" fmla="*/ 17 h 69"/>
                <a:gd name="T58" fmla="*/ 50 w 50"/>
                <a:gd name="T59" fmla="*/ 13 h 69"/>
                <a:gd name="T60" fmla="*/ 50 w 50"/>
                <a:gd name="T61" fmla="*/ 8 h 69"/>
                <a:gd name="T62" fmla="*/ 50 w 50"/>
                <a:gd name="T63" fmla="*/ 4 h 69"/>
                <a:gd name="T64" fmla="*/ 50 w 50"/>
                <a:gd name="T65" fmla="*/ 0 h 69"/>
                <a:gd name="T66" fmla="*/ 47 w 50"/>
                <a:gd name="T67" fmla="*/ 0 h 69"/>
                <a:gd name="T68" fmla="*/ 44 w 50"/>
                <a:gd name="T69" fmla="*/ 0 h 69"/>
                <a:gd name="T70" fmla="*/ 41 w 50"/>
                <a:gd name="T71" fmla="*/ 1 h 69"/>
                <a:gd name="T72" fmla="*/ 38 w 50"/>
                <a:gd name="T73" fmla="*/ 1 h 69"/>
                <a:gd name="T74" fmla="*/ 35 w 50"/>
                <a:gd name="T75" fmla="*/ 1 h 69"/>
                <a:gd name="T76" fmla="*/ 32 w 50"/>
                <a:gd name="T77" fmla="*/ 1 h 69"/>
                <a:gd name="T78" fmla="*/ 29 w 50"/>
                <a:gd name="T79" fmla="*/ 1 h 69"/>
                <a:gd name="T80" fmla="*/ 26 w 50"/>
                <a:gd name="T81" fmla="*/ 1 h 69"/>
                <a:gd name="T82" fmla="*/ 24 w 50"/>
                <a:gd name="T83" fmla="*/ 1 h 69"/>
                <a:gd name="T84" fmla="*/ 20 w 50"/>
                <a:gd name="T85" fmla="*/ 1 h 69"/>
                <a:gd name="T86" fmla="*/ 18 w 50"/>
                <a:gd name="T87" fmla="*/ 1 h 69"/>
                <a:gd name="T88" fmla="*/ 14 w 50"/>
                <a:gd name="T89" fmla="*/ 1 h 69"/>
                <a:gd name="T90" fmla="*/ 12 w 50"/>
                <a:gd name="T91" fmla="*/ 1 h 69"/>
                <a:gd name="T92" fmla="*/ 9 w 50"/>
                <a:gd name="T93" fmla="*/ 2 h 69"/>
                <a:gd name="T94" fmla="*/ 6 w 50"/>
                <a:gd name="T95" fmla="*/ 2 h 69"/>
                <a:gd name="T96" fmla="*/ 3 w 50"/>
                <a:gd name="T9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69">
                  <a:moveTo>
                    <a:pt x="3" y="3"/>
                  </a:moveTo>
                  <a:lnTo>
                    <a:pt x="3" y="5"/>
                  </a:lnTo>
                  <a:lnTo>
                    <a:pt x="3" y="6"/>
                  </a:lnTo>
                  <a:lnTo>
                    <a:pt x="2" y="8"/>
                  </a:lnTo>
                  <a:lnTo>
                    <a:pt x="2" y="11"/>
                  </a:lnTo>
                  <a:lnTo>
                    <a:pt x="2" y="13"/>
                  </a:lnTo>
                  <a:lnTo>
                    <a:pt x="2" y="15"/>
                  </a:lnTo>
                  <a:lnTo>
                    <a:pt x="1" y="17"/>
                  </a:lnTo>
                  <a:lnTo>
                    <a:pt x="1" y="19"/>
                  </a:lnTo>
                  <a:lnTo>
                    <a:pt x="1" y="21"/>
                  </a:lnTo>
                  <a:lnTo>
                    <a:pt x="1" y="23"/>
                  </a:lnTo>
                  <a:lnTo>
                    <a:pt x="1" y="25"/>
                  </a:lnTo>
                  <a:lnTo>
                    <a:pt x="1" y="28"/>
                  </a:lnTo>
                  <a:lnTo>
                    <a:pt x="1" y="30"/>
                  </a:lnTo>
                  <a:lnTo>
                    <a:pt x="1" y="32"/>
                  </a:lnTo>
                  <a:lnTo>
                    <a:pt x="1" y="34"/>
                  </a:lnTo>
                  <a:lnTo>
                    <a:pt x="1" y="36"/>
                  </a:lnTo>
                  <a:lnTo>
                    <a:pt x="1" y="38"/>
                  </a:lnTo>
                  <a:lnTo>
                    <a:pt x="1" y="40"/>
                  </a:lnTo>
                  <a:lnTo>
                    <a:pt x="1" y="43"/>
                  </a:lnTo>
                  <a:lnTo>
                    <a:pt x="1" y="44"/>
                  </a:lnTo>
                  <a:lnTo>
                    <a:pt x="1" y="47"/>
                  </a:lnTo>
                  <a:lnTo>
                    <a:pt x="1" y="49"/>
                  </a:lnTo>
                  <a:lnTo>
                    <a:pt x="1" y="51"/>
                  </a:lnTo>
                  <a:lnTo>
                    <a:pt x="1" y="53"/>
                  </a:lnTo>
                  <a:lnTo>
                    <a:pt x="1" y="55"/>
                  </a:lnTo>
                  <a:lnTo>
                    <a:pt x="1" y="57"/>
                  </a:lnTo>
                  <a:lnTo>
                    <a:pt x="1" y="59"/>
                  </a:lnTo>
                  <a:lnTo>
                    <a:pt x="1" y="62"/>
                  </a:lnTo>
                  <a:lnTo>
                    <a:pt x="1" y="63"/>
                  </a:lnTo>
                  <a:lnTo>
                    <a:pt x="0" y="65"/>
                  </a:lnTo>
                  <a:lnTo>
                    <a:pt x="0" y="67"/>
                  </a:lnTo>
                  <a:lnTo>
                    <a:pt x="0" y="69"/>
                  </a:lnTo>
                  <a:lnTo>
                    <a:pt x="48" y="67"/>
                  </a:lnTo>
                  <a:lnTo>
                    <a:pt x="48" y="65"/>
                  </a:lnTo>
                  <a:lnTo>
                    <a:pt x="49" y="63"/>
                  </a:lnTo>
                  <a:lnTo>
                    <a:pt x="49" y="60"/>
                  </a:lnTo>
                  <a:lnTo>
                    <a:pt x="49" y="58"/>
                  </a:lnTo>
                  <a:lnTo>
                    <a:pt x="49" y="56"/>
                  </a:lnTo>
                  <a:lnTo>
                    <a:pt x="50" y="54"/>
                  </a:lnTo>
                  <a:lnTo>
                    <a:pt x="50" y="52"/>
                  </a:lnTo>
                  <a:lnTo>
                    <a:pt x="50" y="50"/>
                  </a:lnTo>
                  <a:lnTo>
                    <a:pt x="50" y="48"/>
                  </a:lnTo>
                  <a:lnTo>
                    <a:pt x="50" y="46"/>
                  </a:lnTo>
                  <a:lnTo>
                    <a:pt x="50" y="43"/>
                  </a:lnTo>
                  <a:lnTo>
                    <a:pt x="50" y="41"/>
                  </a:lnTo>
                  <a:lnTo>
                    <a:pt x="50" y="39"/>
                  </a:lnTo>
                  <a:lnTo>
                    <a:pt x="50" y="37"/>
                  </a:lnTo>
                  <a:lnTo>
                    <a:pt x="50" y="35"/>
                  </a:lnTo>
                  <a:lnTo>
                    <a:pt x="50" y="33"/>
                  </a:lnTo>
                  <a:lnTo>
                    <a:pt x="50" y="31"/>
                  </a:lnTo>
                  <a:lnTo>
                    <a:pt x="50" y="28"/>
                  </a:lnTo>
                  <a:lnTo>
                    <a:pt x="50" y="27"/>
                  </a:lnTo>
                  <a:lnTo>
                    <a:pt x="50" y="25"/>
                  </a:lnTo>
                  <a:lnTo>
                    <a:pt x="50" y="23"/>
                  </a:lnTo>
                  <a:lnTo>
                    <a:pt x="50" y="21"/>
                  </a:lnTo>
                  <a:lnTo>
                    <a:pt x="50" y="19"/>
                  </a:lnTo>
                  <a:lnTo>
                    <a:pt x="50" y="17"/>
                  </a:lnTo>
                  <a:lnTo>
                    <a:pt x="50" y="15"/>
                  </a:lnTo>
                  <a:lnTo>
                    <a:pt x="50" y="13"/>
                  </a:lnTo>
                  <a:lnTo>
                    <a:pt x="50" y="11"/>
                  </a:lnTo>
                  <a:lnTo>
                    <a:pt x="50" y="8"/>
                  </a:lnTo>
                  <a:lnTo>
                    <a:pt x="50" y="6"/>
                  </a:lnTo>
                  <a:lnTo>
                    <a:pt x="50" y="4"/>
                  </a:lnTo>
                  <a:lnTo>
                    <a:pt x="50" y="2"/>
                  </a:lnTo>
                  <a:lnTo>
                    <a:pt x="50" y="0"/>
                  </a:lnTo>
                  <a:lnTo>
                    <a:pt x="48" y="0"/>
                  </a:lnTo>
                  <a:lnTo>
                    <a:pt x="47" y="0"/>
                  </a:lnTo>
                  <a:lnTo>
                    <a:pt x="45" y="0"/>
                  </a:lnTo>
                  <a:lnTo>
                    <a:pt x="44" y="0"/>
                  </a:lnTo>
                  <a:lnTo>
                    <a:pt x="43" y="1"/>
                  </a:lnTo>
                  <a:lnTo>
                    <a:pt x="41" y="1"/>
                  </a:lnTo>
                  <a:lnTo>
                    <a:pt x="39" y="1"/>
                  </a:lnTo>
                  <a:lnTo>
                    <a:pt x="38" y="1"/>
                  </a:lnTo>
                  <a:lnTo>
                    <a:pt x="37" y="1"/>
                  </a:lnTo>
                  <a:lnTo>
                    <a:pt x="35" y="1"/>
                  </a:lnTo>
                  <a:lnTo>
                    <a:pt x="33" y="1"/>
                  </a:lnTo>
                  <a:lnTo>
                    <a:pt x="32" y="1"/>
                  </a:lnTo>
                  <a:lnTo>
                    <a:pt x="31" y="1"/>
                  </a:lnTo>
                  <a:lnTo>
                    <a:pt x="29" y="1"/>
                  </a:lnTo>
                  <a:lnTo>
                    <a:pt x="28" y="1"/>
                  </a:lnTo>
                  <a:lnTo>
                    <a:pt x="26" y="1"/>
                  </a:lnTo>
                  <a:lnTo>
                    <a:pt x="25" y="1"/>
                  </a:lnTo>
                  <a:lnTo>
                    <a:pt x="24" y="1"/>
                  </a:lnTo>
                  <a:lnTo>
                    <a:pt x="22" y="1"/>
                  </a:lnTo>
                  <a:lnTo>
                    <a:pt x="20" y="1"/>
                  </a:lnTo>
                  <a:lnTo>
                    <a:pt x="19" y="1"/>
                  </a:lnTo>
                  <a:lnTo>
                    <a:pt x="18" y="1"/>
                  </a:lnTo>
                  <a:lnTo>
                    <a:pt x="16" y="1"/>
                  </a:lnTo>
                  <a:lnTo>
                    <a:pt x="14" y="1"/>
                  </a:lnTo>
                  <a:lnTo>
                    <a:pt x="14" y="1"/>
                  </a:lnTo>
                  <a:lnTo>
                    <a:pt x="12" y="1"/>
                  </a:lnTo>
                  <a:lnTo>
                    <a:pt x="10" y="2"/>
                  </a:lnTo>
                  <a:lnTo>
                    <a:pt x="9" y="2"/>
                  </a:lnTo>
                  <a:lnTo>
                    <a:pt x="8" y="2"/>
                  </a:lnTo>
                  <a:lnTo>
                    <a:pt x="6" y="2"/>
                  </a:lnTo>
                  <a:lnTo>
                    <a:pt x="4" y="2"/>
                  </a:lnTo>
                  <a:lnTo>
                    <a:pt x="3" y="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7" name="Freeform 1088"/>
            <p:cNvSpPr>
              <a:spLocks/>
            </p:cNvSpPr>
            <p:nvPr/>
          </p:nvSpPr>
          <p:spPr bwMode="auto">
            <a:xfrm>
              <a:off x="2897" y="3323"/>
              <a:ext cx="50" cy="69"/>
            </a:xfrm>
            <a:custGeom>
              <a:avLst/>
              <a:gdLst>
                <a:gd name="T0" fmla="*/ 3 w 50"/>
                <a:gd name="T1" fmla="*/ 5 h 69"/>
                <a:gd name="T2" fmla="*/ 2 w 50"/>
                <a:gd name="T3" fmla="*/ 8 h 69"/>
                <a:gd name="T4" fmla="*/ 2 w 50"/>
                <a:gd name="T5" fmla="*/ 13 h 69"/>
                <a:gd name="T6" fmla="*/ 1 w 50"/>
                <a:gd name="T7" fmla="*/ 17 h 69"/>
                <a:gd name="T8" fmla="*/ 1 w 50"/>
                <a:gd name="T9" fmla="*/ 21 h 69"/>
                <a:gd name="T10" fmla="*/ 1 w 50"/>
                <a:gd name="T11" fmla="*/ 25 h 69"/>
                <a:gd name="T12" fmla="*/ 1 w 50"/>
                <a:gd name="T13" fmla="*/ 30 h 69"/>
                <a:gd name="T14" fmla="*/ 1 w 50"/>
                <a:gd name="T15" fmla="*/ 34 h 69"/>
                <a:gd name="T16" fmla="*/ 1 w 50"/>
                <a:gd name="T17" fmla="*/ 38 h 69"/>
                <a:gd name="T18" fmla="*/ 1 w 50"/>
                <a:gd name="T19" fmla="*/ 43 h 69"/>
                <a:gd name="T20" fmla="*/ 1 w 50"/>
                <a:gd name="T21" fmla="*/ 47 h 69"/>
                <a:gd name="T22" fmla="*/ 1 w 50"/>
                <a:gd name="T23" fmla="*/ 51 h 69"/>
                <a:gd name="T24" fmla="*/ 1 w 50"/>
                <a:gd name="T25" fmla="*/ 55 h 69"/>
                <a:gd name="T26" fmla="*/ 1 w 50"/>
                <a:gd name="T27" fmla="*/ 59 h 69"/>
                <a:gd name="T28" fmla="*/ 1 w 50"/>
                <a:gd name="T29" fmla="*/ 63 h 69"/>
                <a:gd name="T30" fmla="*/ 0 w 50"/>
                <a:gd name="T31" fmla="*/ 67 h 69"/>
                <a:gd name="T32" fmla="*/ 48 w 50"/>
                <a:gd name="T33" fmla="*/ 67 h 69"/>
                <a:gd name="T34" fmla="*/ 49 w 50"/>
                <a:gd name="T35" fmla="*/ 63 h 69"/>
                <a:gd name="T36" fmla="*/ 49 w 50"/>
                <a:gd name="T37" fmla="*/ 58 h 69"/>
                <a:gd name="T38" fmla="*/ 50 w 50"/>
                <a:gd name="T39" fmla="*/ 54 h 69"/>
                <a:gd name="T40" fmla="*/ 50 w 50"/>
                <a:gd name="T41" fmla="*/ 50 h 69"/>
                <a:gd name="T42" fmla="*/ 50 w 50"/>
                <a:gd name="T43" fmla="*/ 46 h 69"/>
                <a:gd name="T44" fmla="*/ 50 w 50"/>
                <a:gd name="T45" fmla="*/ 41 h 69"/>
                <a:gd name="T46" fmla="*/ 50 w 50"/>
                <a:gd name="T47" fmla="*/ 37 h 69"/>
                <a:gd name="T48" fmla="*/ 50 w 50"/>
                <a:gd name="T49" fmla="*/ 33 h 69"/>
                <a:gd name="T50" fmla="*/ 50 w 50"/>
                <a:gd name="T51" fmla="*/ 28 h 69"/>
                <a:gd name="T52" fmla="*/ 50 w 50"/>
                <a:gd name="T53" fmla="*/ 25 h 69"/>
                <a:gd name="T54" fmla="*/ 50 w 50"/>
                <a:gd name="T55" fmla="*/ 21 h 69"/>
                <a:gd name="T56" fmla="*/ 50 w 50"/>
                <a:gd name="T57" fmla="*/ 17 h 69"/>
                <a:gd name="T58" fmla="*/ 50 w 50"/>
                <a:gd name="T59" fmla="*/ 13 h 69"/>
                <a:gd name="T60" fmla="*/ 50 w 50"/>
                <a:gd name="T61" fmla="*/ 8 h 69"/>
                <a:gd name="T62" fmla="*/ 50 w 50"/>
                <a:gd name="T63" fmla="*/ 4 h 69"/>
                <a:gd name="T64" fmla="*/ 50 w 50"/>
                <a:gd name="T65" fmla="*/ 0 h 69"/>
                <a:gd name="T66" fmla="*/ 47 w 50"/>
                <a:gd name="T67" fmla="*/ 0 h 69"/>
                <a:gd name="T68" fmla="*/ 44 w 50"/>
                <a:gd name="T69" fmla="*/ 0 h 69"/>
                <a:gd name="T70" fmla="*/ 41 w 50"/>
                <a:gd name="T71" fmla="*/ 1 h 69"/>
                <a:gd name="T72" fmla="*/ 38 w 50"/>
                <a:gd name="T73" fmla="*/ 1 h 69"/>
                <a:gd name="T74" fmla="*/ 35 w 50"/>
                <a:gd name="T75" fmla="*/ 1 h 69"/>
                <a:gd name="T76" fmla="*/ 32 w 50"/>
                <a:gd name="T77" fmla="*/ 1 h 69"/>
                <a:gd name="T78" fmla="*/ 29 w 50"/>
                <a:gd name="T79" fmla="*/ 1 h 69"/>
                <a:gd name="T80" fmla="*/ 26 w 50"/>
                <a:gd name="T81" fmla="*/ 1 h 69"/>
                <a:gd name="T82" fmla="*/ 24 w 50"/>
                <a:gd name="T83" fmla="*/ 1 h 69"/>
                <a:gd name="T84" fmla="*/ 20 w 50"/>
                <a:gd name="T85" fmla="*/ 1 h 69"/>
                <a:gd name="T86" fmla="*/ 18 w 50"/>
                <a:gd name="T87" fmla="*/ 1 h 69"/>
                <a:gd name="T88" fmla="*/ 14 w 50"/>
                <a:gd name="T89" fmla="*/ 1 h 69"/>
                <a:gd name="T90" fmla="*/ 12 w 50"/>
                <a:gd name="T91" fmla="*/ 1 h 69"/>
                <a:gd name="T92" fmla="*/ 9 w 50"/>
                <a:gd name="T93" fmla="*/ 2 h 69"/>
                <a:gd name="T94" fmla="*/ 6 w 50"/>
                <a:gd name="T95" fmla="*/ 2 h 69"/>
                <a:gd name="T96" fmla="*/ 3 w 50"/>
                <a:gd name="T9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69">
                  <a:moveTo>
                    <a:pt x="3" y="3"/>
                  </a:moveTo>
                  <a:lnTo>
                    <a:pt x="3" y="5"/>
                  </a:lnTo>
                  <a:lnTo>
                    <a:pt x="3" y="6"/>
                  </a:lnTo>
                  <a:lnTo>
                    <a:pt x="2" y="8"/>
                  </a:lnTo>
                  <a:lnTo>
                    <a:pt x="2" y="11"/>
                  </a:lnTo>
                  <a:lnTo>
                    <a:pt x="2" y="13"/>
                  </a:lnTo>
                  <a:lnTo>
                    <a:pt x="2" y="15"/>
                  </a:lnTo>
                  <a:lnTo>
                    <a:pt x="1" y="17"/>
                  </a:lnTo>
                  <a:lnTo>
                    <a:pt x="1" y="19"/>
                  </a:lnTo>
                  <a:lnTo>
                    <a:pt x="1" y="21"/>
                  </a:lnTo>
                  <a:lnTo>
                    <a:pt x="1" y="23"/>
                  </a:lnTo>
                  <a:lnTo>
                    <a:pt x="1" y="25"/>
                  </a:lnTo>
                  <a:lnTo>
                    <a:pt x="1" y="28"/>
                  </a:lnTo>
                  <a:lnTo>
                    <a:pt x="1" y="30"/>
                  </a:lnTo>
                  <a:lnTo>
                    <a:pt x="1" y="32"/>
                  </a:lnTo>
                  <a:lnTo>
                    <a:pt x="1" y="34"/>
                  </a:lnTo>
                  <a:lnTo>
                    <a:pt x="1" y="36"/>
                  </a:lnTo>
                  <a:lnTo>
                    <a:pt x="1" y="38"/>
                  </a:lnTo>
                  <a:lnTo>
                    <a:pt x="1" y="40"/>
                  </a:lnTo>
                  <a:lnTo>
                    <a:pt x="1" y="43"/>
                  </a:lnTo>
                  <a:lnTo>
                    <a:pt x="1" y="44"/>
                  </a:lnTo>
                  <a:lnTo>
                    <a:pt x="1" y="47"/>
                  </a:lnTo>
                  <a:lnTo>
                    <a:pt x="1" y="49"/>
                  </a:lnTo>
                  <a:lnTo>
                    <a:pt x="1" y="51"/>
                  </a:lnTo>
                  <a:lnTo>
                    <a:pt x="1" y="53"/>
                  </a:lnTo>
                  <a:lnTo>
                    <a:pt x="1" y="55"/>
                  </a:lnTo>
                  <a:lnTo>
                    <a:pt x="1" y="57"/>
                  </a:lnTo>
                  <a:lnTo>
                    <a:pt x="1" y="59"/>
                  </a:lnTo>
                  <a:lnTo>
                    <a:pt x="1" y="62"/>
                  </a:lnTo>
                  <a:lnTo>
                    <a:pt x="1" y="63"/>
                  </a:lnTo>
                  <a:lnTo>
                    <a:pt x="0" y="65"/>
                  </a:lnTo>
                  <a:lnTo>
                    <a:pt x="0" y="67"/>
                  </a:lnTo>
                  <a:lnTo>
                    <a:pt x="0" y="69"/>
                  </a:lnTo>
                  <a:lnTo>
                    <a:pt x="48" y="67"/>
                  </a:lnTo>
                  <a:lnTo>
                    <a:pt x="48" y="65"/>
                  </a:lnTo>
                  <a:lnTo>
                    <a:pt x="49" y="63"/>
                  </a:lnTo>
                  <a:lnTo>
                    <a:pt x="49" y="60"/>
                  </a:lnTo>
                  <a:lnTo>
                    <a:pt x="49" y="58"/>
                  </a:lnTo>
                  <a:lnTo>
                    <a:pt x="49" y="56"/>
                  </a:lnTo>
                  <a:lnTo>
                    <a:pt x="50" y="54"/>
                  </a:lnTo>
                  <a:lnTo>
                    <a:pt x="50" y="52"/>
                  </a:lnTo>
                  <a:lnTo>
                    <a:pt x="50" y="50"/>
                  </a:lnTo>
                  <a:lnTo>
                    <a:pt x="50" y="48"/>
                  </a:lnTo>
                  <a:lnTo>
                    <a:pt x="50" y="46"/>
                  </a:lnTo>
                  <a:lnTo>
                    <a:pt x="50" y="43"/>
                  </a:lnTo>
                  <a:lnTo>
                    <a:pt x="50" y="41"/>
                  </a:lnTo>
                  <a:lnTo>
                    <a:pt x="50" y="39"/>
                  </a:lnTo>
                  <a:lnTo>
                    <a:pt x="50" y="37"/>
                  </a:lnTo>
                  <a:lnTo>
                    <a:pt x="50" y="35"/>
                  </a:lnTo>
                  <a:lnTo>
                    <a:pt x="50" y="33"/>
                  </a:lnTo>
                  <a:lnTo>
                    <a:pt x="50" y="31"/>
                  </a:lnTo>
                  <a:lnTo>
                    <a:pt x="50" y="28"/>
                  </a:lnTo>
                  <a:lnTo>
                    <a:pt x="50" y="27"/>
                  </a:lnTo>
                  <a:lnTo>
                    <a:pt x="50" y="25"/>
                  </a:lnTo>
                  <a:lnTo>
                    <a:pt x="50" y="23"/>
                  </a:lnTo>
                  <a:lnTo>
                    <a:pt x="50" y="21"/>
                  </a:lnTo>
                  <a:lnTo>
                    <a:pt x="50" y="19"/>
                  </a:lnTo>
                  <a:lnTo>
                    <a:pt x="50" y="17"/>
                  </a:lnTo>
                  <a:lnTo>
                    <a:pt x="50" y="15"/>
                  </a:lnTo>
                  <a:lnTo>
                    <a:pt x="50" y="13"/>
                  </a:lnTo>
                  <a:lnTo>
                    <a:pt x="50" y="11"/>
                  </a:lnTo>
                  <a:lnTo>
                    <a:pt x="50" y="8"/>
                  </a:lnTo>
                  <a:lnTo>
                    <a:pt x="50" y="6"/>
                  </a:lnTo>
                  <a:lnTo>
                    <a:pt x="50" y="4"/>
                  </a:lnTo>
                  <a:lnTo>
                    <a:pt x="50" y="2"/>
                  </a:lnTo>
                  <a:lnTo>
                    <a:pt x="50" y="0"/>
                  </a:lnTo>
                  <a:lnTo>
                    <a:pt x="48" y="0"/>
                  </a:lnTo>
                  <a:lnTo>
                    <a:pt x="47" y="0"/>
                  </a:lnTo>
                  <a:lnTo>
                    <a:pt x="45" y="0"/>
                  </a:lnTo>
                  <a:lnTo>
                    <a:pt x="44" y="0"/>
                  </a:lnTo>
                  <a:lnTo>
                    <a:pt x="43" y="1"/>
                  </a:lnTo>
                  <a:lnTo>
                    <a:pt x="41" y="1"/>
                  </a:lnTo>
                  <a:lnTo>
                    <a:pt x="39" y="1"/>
                  </a:lnTo>
                  <a:lnTo>
                    <a:pt x="38" y="1"/>
                  </a:lnTo>
                  <a:lnTo>
                    <a:pt x="37" y="1"/>
                  </a:lnTo>
                  <a:lnTo>
                    <a:pt x="35" y="1"/>
                  </a:lnTo>
                  <a:lnTo>
                    <a:pt x="33" y="1"/>
                  </a:lnTo>
                  <a:lnTo>
                    <a:pt x="32" y="1"/>
                  </a:lnTo>
                  <a:lnTo>
                    <a:pt x="31" y="1"/>
                  </a:lnTo>
                  <a:lnTo>
                    <a:pt x="29" y="1"/>
                  </a:lnTo>
                  <a:lnTo>
                    <a:pt x="28" y="1"/>
                  </a:lnTo>
                  <a:lnTo>
                    <a:pt x="26" y="1"/>
                  </a:lnTo>
                  <a:lnTo>
                    <a:pt x="25" y="1"/>
                  </a:lnTo>
                  <a:lnTo>
                    <a:pt x="24" y="1"/>
                  </a:lnTo>
                  <a:lnTo>
                    <a:pt x="22" y="1"/>
                  </a:lnTo>
                  <a:lnTo>
                    <a:pt x="20" y="1"/>
                  </a:lnTo>
                  <a:lnTo>
                    <a:pt x="19" y="1"/>
                  </a:lnTo>
                  <a:lnTo>
                    <a:pt x="18" y="1"/>
                  </a:lnTo>
                  <a:lnTo>
                    <a:pt x="16" y="1"/>
                  </a:lnTo>
                  <a:lnTo>
                    <a:pt x="14" y="1"/>
                  </a:lnTo>
                  <a:lnTo>
                    <a:pt x="14" y="1"/>
                  </a:lnTo>
                  <a:lnTo>
                    <a:pt x="12" y="1"/>
                  </a:lnTo>
                  <a:lnTo>
                    <a:pt x="10" y="2"/>
                  </a:lnTo>
                  <a:lnTo>
                    <a:pt x="9" y="2"/>
                  </a:lnTo>
                  <a:lnTo>
                    <a:pt x="8" y="2"/>
                  </a:lnTo>
                  <a:lnTo>
                    <a:pt x="6" y="2"/>
                  </a:lnTo>
                  <a:lnTo>
                    <a:pt x="4" y="2"/>
                  </a:lnTo>
                  <a:lnTo>
                    <a:pt x="3" y="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8" name="Freeform 1089"/>
            <p:cNvSpPr>
              <a:spLocks/>
            </p:cNvSpPr>
            <p:nvPr/>
          </p:nvSpPr>
          <p:spPr bwMode="auto">
            <a:xfrm>
              <a:off x="2814" y="3327"/>
              <a:ext cx="47" cy="70"/>
            </a:xfrm>
            <a:custGeom>
              <a:avLst/>
              <a:gdLst>
                <a:gd name="T0" fmla="*/ 1 w 47"/>
                <a:gd name="T1" fmla="*/ 6 h 70"/>
                <a:gd name="T2" fmla="*/ 1 w 47"/>
                <a:gd name="T3" fmla="*/ 10 h 70"/>
                <a:gd name="T4" fmla="*/ 1 w 47"/>
                <a:gd name="T5" fmla="*/ 13 h 70"/>
                <a:gd name="T6" fmla="*/ 1 w 47"/>
                <a:gd name="T7" fmla="*/ 17 h 70"/>
                <a:gd name="T8" fmla="*/ 1 w 47"/>
                <a:gd name="T9" fmla="*/ 21 h 70"/>
                <a:gd name="T10" fmla="*/ 1 w 47"/>
                <a:gd name="T11" fmla="*/ 26 h 70"/>
                <a:gd name="T12" fmla="*/ 0 w 47"/>
                <a:gd name="T13" fmla="*/ 30 h 70"/>
                <a:gd name="T14" fmla="*/ 0 w 47"/>
                <a:gd name="T15" fmla="*/ 33 h 70"/>
                <a:gd name="T16" fmla="*/ 0 w 47"/>
                <a:gd name="T17" fmla="*/ 37 h 70"/>
                <a:gd name="T18" fmla="*/ 0 w 47"/>
                <a:gd name="T19" fmla="*/ 42 h 70"/>
                <a:gd name="T20" fmla="*/ 0 w 47"/>
                <a:gd name="T21" fmla="*/ 46 h 70"/>
                <a:gd name="T22" fmla="*/ 0 w 47"/>
                <a:gd name="T23" fmla="*/ 50 h 70"/>
                <a:gd name="T24" fmla="*/ 0 w 47"/>
                <a:gd name="T25" fmla="*/ 54 h 70"/>
                <a:gd name="T26" fmla="*/ 0 w 47"/>
                <a:gd name="T27" fmla="*/ 59 h 70"/>
                <a:gd name="T28" fmla="*/ 0 w 47"/>
                <a:gd name="T29" fmla="*/ 63 h 70"/>
                <a:gd name="T30" fmla="*/ 0 w 47"/>
                <a:gd name="T31" fmla="*/ 67 h 70"/>
                <a:gd name="T32" fmla="*/ 2 w 47"/>
                <a:gd name="T33" fmla="*/ 69 h 70"/>
                <a:gd name="T34" fmla="*/ 4 w 47"/>
                <a:gd name="T35" fmla="*/ 70 h 70"/>
                <a:gd name="T36" fmla="*/ 7 w 47"/>
                <a:gd name="T37" fmla="*/ 70 h 70"/>
                <a:gd name="T38" fmla="*/ 10 w 47"/>
                <a:gd name="T39" fmla="*/ 70 h 70"/>
                <a:gd name="T40" fmla="*/ 12 w 47"/>
                <a:gd name="T41" fmla="*/ 70 h 70"/>
                <a:gd name="T42" fmla="*/ 15 w 47"/>
                <a:gd name="T43" fmla="*/ 70 h 70"/>
                <a:gd name="T44" fmla="*/ 18 w 47"/>
                <a:gd name="T45" fmla="*/ 70 h 70"/>
                <a:gd name="T46" fmla="*/ 21 w 47"/>
                <a:gd name="T47" fmla="*/ 70 h 70"/>
                <a:gd name="T48" fmla="*/ 24 w 47"/>
                <a:gd name="T49" fmla="*/ 70 h 70"/>
                <a:gd name="T50" fmla="*/ 26 w 47"/>
                <a:gd name="T51" fmla="*/ 70 h 70"/>
                <a:gd name="T52" fmla="*/ 29 w 47"/>
                <a:gd name="T53" fmla="*/ 69 h 70"/>
                <a:gd name="T54" fmla="*/ 32 w 47"/>
                <a:gd name="T55" fmla="*/ 69 h 70"/>
                <a:gd name="T56" fmla="*/ 35 w 47"/>
                <a:gd name="T57" fmla="*/ 69 h 70"/>
                <a:gd name="T58" fmla="*/ 38 w 47"/>
                <a:gd name="T59" fmla="*/ 68 h 70"/>
                <a:gd name="T60" fmla="*/ 41 w 47"/>
                <a:gd name="T61" fmla="*/ 68 h 70"/>
                <a:gd name="T62" fmla="*/ 43 w 47"/>
                <a:gd name="T63" fmla="*/ 68 h 70"/>
                <a:gd name="T64" fmla="*/ 45 w 47"/>
                <a:gd name="T65" fmla="*/ 66 h 70"/>
                <a:gd name="T66" fmla="*/ 45 w 47"/>
                <a:gd name="T67" fmla="*/ 62 h 70"/>
                <a:gd name="T68" fmla="*/ 45 w 47"/>
                <a:gd name="T69" fmla="*/ 58 h 70"/>
                <a:gd name="T70" fmla="*/ 45 w 47"/>
                <a:gd name="T71" fmla="*/ 53 h 70"/>
                <a:gd name="T72" fmla="*/ 45 w 47"/>
                <a:gd name="T73" fmla="*/ 49 h 70"/>
                <a:gd name="T74" fmla="*/ 46 w 47"/>
                <a:gd name="T75" fmla="*/ 45 h 70"/>
                <a:gd name="T76" fmla="*/ 46 w 47"/>
                <a:gd name="T77" fmla="*/ 40 h 70"/>
                <a:gd name="T78" fmla="*/ 46 w 47"/>
                <a:gd name="T79" fmla="*/ 36 h 70"/>
                <a:gd name="T80" fmla="*/ 47 w 47"/>
                <a:gd name="T81" fmla="*/ 32 h 70"/>
                <a:gd name="T82" fmla="*/ 47 w 47"/>
                <a:gd name="T83" fmla="*/ 28 h 70"/>
                <a:gd name="T84" fmla="*/ 47 w 47"/>
                <a:gd name="T85" fmla="*/ 24 h 70"/>
                <a:gd name="T86" fmla="*/ 47 w 47"/>
                <a:gd name="T87" fmla="*/ 19 h 70"/>
                <a:gd name="T88" fmla="*/ 47 w 47"/>
                <a:gd name="T89" fmla="*/ 15 h 70"/>
                <a:gd name="T90" fmla="*/ 47 w 47"/>
                <a:gd name="T91" fmla="*/ 11 h 70"/>
                <a:gd name="T92" fmla="*/ 46 w 47"/>
                <a:gd name="T93" fmla="*/ 7 h 70"/>
                <a:gd name="T94" fmla="*/ 45 w 47"/>
                <a:gd name="T95" fmla="*/ 2 h 70"/>
                <a:gd name="T96" fmla="*/ 2 w 47"/>
                <a:gd name="T9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70">
                  <a:moveTo>
                    <a:pt x="2" y="3"/>
                  </a:moveTo>
                  <a:lnTo>
                    <a:pt x="1" y="6"/>
                  </a:lnTo>
                  <a:lnTo>
                    <a:pt x="1" y="8"/>
                  </a:lnTo>
                  <a:lnTo>
                    <a:pt x="1" y="10"/>
                  </a:lnTo>
                  <a:lnTo>
                    <a:pt x="1" y="12"/>
                  </a:lnTo>
                  <a:lnTo>
                    <a:pt x="1" y="13"/>
                  </a:lnTo>
                  <a:lnTo>
                    <a:pt x="1" y="15"/>
                  </a:lnTo>
                  <a:lnTo>
                    <a:pt x="1" y="17"/>
                  </a:lnTo>
                  <a:lnTo>
                    <a:pt x="1" y="19"/>
                  </a:lnTo>
                  <a:lnTo>
                    <a:pt x="1" y="21"/>
                  </a:lnTo>
                  <a:lnTo>
                    <a:pt x="1" y="24"/>
                  </a:lnTo>
                  <a:lnTo>
                    <a:pt x="1" y="26"/>
                  </a:lnTo>
                  <a:lnTo>
                    <a:pt x="0" y="28"/>
                  </a:lnTo>
                  <a:lnTo>
                    <a:pt x="0" y="30"/>
                  </a:lnTo>
                  <a:lnTo>
                    <a:pt x="0" y="31"/>
                  </a:lnTo>
                  <a:lnTo>
                    <a:pt x="0" y="33"/>
                  </a:lnTo>
                  <a:lnTo>
                    <a:pt x="0" y="35"/>
                  </a:lnTo>
                  <a:lnTo>
                    <a:pt x="0" y="37"/>
                  </a:lnTo>
                  <a:lnTo>
                    <a:pt x="0" y="39"/>
                  </a:lnTo>
                  <a:lnTo>
                    <a:pt x="0" y="42"/>
                  </a:lnTo>
                  <a:lnTo>
                    <a:pt x="0" y="44"/>
                  </a:lnTo>
                  <a:lnTo>
                    <a:pt x="0" y="46"/>
                  </a:lnTo>
                  <a:lnTo>
                    <a:pt x="0" y="48"/>
                  </a:lnTo>
                  <a:lnTo>
                    <a:pt x="0" y="50"/>
                  </a:lnTo>
                  <a:lnTo>
                    <a:pt x="0" y="52"/>
                  </a:lnTo>
                  <a:lnTo>
                    <a:pt x="0" y="54"/>
                  </a:lnTo>
                  <a:lnTo>
                    <a:pt x="0" y="56"/>
                  </a:lnTo>
                  <a:lnTo>
                    <a:pt x="0" y="59"/>
                  </a:lnTo>
                  <a:lnTo>
                    <a:pt x="0" y="61"/>
                  </a:lnTo>
                  <a:lnTo>
                    <a:pt x="0" y="63"/>
                  </a:lnTo>
                  <a:lnTo>
                    <a:pt x="0" y="65"/>
                  </a:lnTo>
                  <a:lnTo>
                    <a:pt x="0" y="67"/>
                  </a:lnTo>
                  <a:lnTo>
                    <a:pt x="0" y="69"/>
                  </a:lnTo>
                  <a:lnTo>
                    <a:pt x="2" y="69"/>
                  </a:lnTo>
                  <a:lnTo>
                    <a:pt x="2" y="70"/>
                  </a:lnTo>
                  <a:lnTo>
                    <a:pt x="4" y="70"/>
                  </a:lnTo>
                  <a:lnTo>
                    <a:pt x="6" y="70"/>
                  </a:lnTo>
                  <a:lnTo>
                    <a:pt x="7" y="70"/>
                  </a:lnTo>
                  <a:lnTo>
                    <a:pt x="8" y="70"/>
                  </a:lnTo>
                  <a:lnTo>
                    <a:pt x="10" y="70"/>
                  </a:lnTo>
                  <a:lnTo>
                    <a:pt x="11" y="70"/>
                  </a:lnTo>
                  <a:lnTo>
                    <a:pt x="12" y="70"/>
                  </a:lnTo>
                  <a:lnTo>
                    <a:pt x="14" y="70"/>
                  </a:lnTo>
                  <a:lnTo>
                    <a:pt x="15" y="70"/>
                  </a:lnTo>
                  <a:lnTo>
                    <a:pt x="16" y="70"/>
                  </a:lnTo>
                  <a:lnTo>
                    <a:pt x="18" y="70"/>
                  </a:lnTo>
                  <a:lnTo>
                    <a:pt x="19" y="70"/>
                  </a:lnTo>
                  <a:lnTo>
                    <a:pt x="21" y="70"/>
                  </a:lnTo>
                  <a:lnTo>
                    <a:pt x="22" y="70"/>
                  </a:lnTo>
                  <a:lnTo>
                    <a:pt x="24" y="70"/>
                  </a:lnTo>
                  <a:lnTo>
                    <a:pt x="25" y="70"/>
                  </a:lnTo>
                  <a:lnTo>
                    <a:pt x="26" y="70"/>
                  </a:lnTo>
                  <a:lnTo>
                    <a:pt x="28" y="69"/>
                  </a:lnTo>
                  <a:lnTo>
                    <a:pt x="29" y="69"/>
                  </a:lnTo>
                  <a:lnTo>
                    <a:pt x="30" y="69"/>
                  </a:lnTo>
                  <a:lnTo>
                    <a:pt x="32" y="69"/>
                  </a:lnTo>
                  <a:lnTo>
                    <a:pt x="34" y="69"/>
                  </a:lnTo>
                  <a:lnTo>
                    <a:pt x="35" y="69"/>
                  </a:lnTo>
                  <a:lnTo>
                    <a:pt x="36" y="69"/>
                  </a:lnTo>
                  <a:lnTo>
                    <a:pt x="38" y="68"/>
                  </a:lnTo>
                  <a:lnTo>
                    <a:pt x="39" y="68"/>
                  </a:lnTo>
                  <a:lnTo>
                    <a:pt x="41" y="68"/>
                  </a:lnTo>
                  <a:lnTo>
                    <a:pt x="42" y="68"/>
                  </a:lnTo>
                  <a:lnTo>
                    <a:pt x="43" y="68"/>
                  </a:lnTo>
                  <a:lnTo>
                    <a:pt x="45" y="67"/>
                  </a:lnTo>
                  <a:lnTo>
                    <a:pt x="45" y="66"/>
                  </a:lnTo>
                  <a:lnTo>
                    <a:pt x="45" y="64"/>
                  </a:lnTo>
                  <a:lnTo>
                    <a:pt x="45" y="62"/>
                  </a:lnTo>
                  <a:lnTo>
                    <a:pt x="45" y="60"/>
                  </a:lnTo>
                  <a:lnTo>
                    <a:pt x="45" y="58"/>
                  </a:lnTo>
                  <a:lnTo>
                    <a:pt x="45" y="55"/>
                  </a:lnTo>
                  <a:lnTo>
                    <a:pt x="45" y="53"/>
                  </a:lnTo>
                  <a:lnTo>
                    <a:pt x="45" y="51"/>
                  </a:lnTo>
                  <a:lnTo>
                    <a:pt x="45" y="49"/>
                  </a:lnTo>
                  <a:lnTo>
                    <a:pt x="45" y="47"/>
                  </a:lnTo>
                  <a:lnTo>
                    <a:pt x="46" y="45"/>
                  </a:lnTo>
                  <a:lnTo>
                    <a:pt x="46" y="43"/>
                  </a:lnTo>
                  <a:lnTo>
                    <a:pt x="46" y="40"/>
                  </a:lnTo>
                  <a:lnTo>
                    <a:pt x="46" y="39"/>
                  </a:lnTo>
                  <a:lnTo>
                    <a:pt x="46" y="36"/>
                  </a:lnTo>
                  <a:lnTo>
                    <a:pt x="46" y="34"/>
                  </a:lnTo>
                  <a:lnTo>
                    <a:pt x="47" y="32"/>
                  </a:lnTo>
                  <a:lnTo>
                    <a:pt x="47" y="30"/>
                  </a:lnTo>
                  <a:lnTo>
                    <a:pt x="47" y="28"/>
                  </a:lnTo>
                  <a:lnTo>
                    <a:pt x="47" y="26"/>
                  </a:lnTo>
                  <a:lnTo>
                    <a:pt x="47" y="24"/>
                  </a:lnTo>
                  <a:lnTo>
                    <a:pt x="47" y="21"/>
                  </a:lnTo>
                  <a:lnTo>
                    <a:pt x="47" y="19"/>
                  </a:lnTo>
                  <a:lnTo>
                    <a:pt x="47" y="17"/>
                  </a:lnTo>
                  <a:lnTo>
                    <a:pt x="47" y="15"/>
                  </a:lnTo>
                  <a:lnTo>
                    <a:pt x="47" y="13"/>
                  </a:lnTo>
                  <a:lnTo>
                    <a:pt x="47" y="11"/>
                  </a:lnTo>
                  <a:lnTo>
                    <a:pt x="46" y="9"/>
                  </a:lnTo>
                  <a:lnTo>
                    <a:pt x="46" y="7"/>
                  </a:lnTo>
                  <a:lnTo>
                    <a:pt x="46" y="4"/>
                  </a:lnTo>
                  <a:lnTo>
                    <a:pt x="45" y="2"/>
                  </a:lnTo>
                  <a:lnTo>
                    <a:pt x="45" y="0"/>
                  </a:lnTo>
                  <a:lnTo>
                    <a:pt x="2" y="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19" name="Freeform 1090"/>
            <p:cNvSpPr>
              <a:spLocks/>
            </p:cNvSpPr>
            <p:nvPr/>
          </p:nvSpPr>
          <p:spPr bwMode="auto">
            <a:xfrm>
              <a:off x="2814" y="3327"/>
              <a:ext cx="47" cy="70"/>
            </a:xfrm>
            <a:custGeom>
              <a:avLst/>
              <a:gdLst>
                <a:gd name="T0" fmla="*/ 1 w 47"/>
                <a:gd name="T1" fmla="*/ 6 h 70"/>
                <a:gd name="T2" fmla="*/ 1 w 47"/>
                <a:gd name="T3" fmla="*/ 10 h 70"/>
                <a:gd name="T4" fmla="*/ 1 w 47"/>
                <a:gd name="T5" fmla="*/ 13 h 70"/>
                <a:gd name="T6" fmla="*/ 1 w 47"/>
                <a:gd name="T7" fmla="*/ 17 h 70"/>
                <a:gd name="T8" fmla="*/ 1 w 47"/>
                <a:gd name="T9" fmla="*/ 21 h 70"/>
                <a:gd name="T10" fmla="*/ 1 w 47"/>
                <a:gd name="T11" fmla="*/ 26 h 70"/>
                <a:gd name="T12" fmla="*/ 0 w 47"/>
                <a:gd name="T13" fmla="*/ 30 h 70"/>
                <a:gd name="T14" fmla="*/ 0 w 47"/>
                <a:gd name="T15" fmla="*/ 33 h 70"/>
                <a:gd name="T16" fmla="*/ 0 w 47"/>
                <a:gd name="T17" fmla="*/ 37 h 70"/>
                <a:gd name="T18" fmla="*/ 0 w 47"/>
                <a:gd name="T19" fmla="*/ 42 h 70"/>
                <a:gd name="T20" fmla="*/ 0 w 47"/>
                <a:gd name="T21" fmla="*/ 46 h 70"/>
                <a:gd name="T22" fmla="*/ 0 w 47"/>
                <a:gd name="T23" fmla="*/ 50 h 70"/>
                <a:gd name="T24" fmla="*/ 0 w 47"/>
                <a:gd name="T25" fmla="*/ 54 h 70"/>
                <a:gd name="T26" fmla="*/ 0 w 47"/>
                <a:gd name="T27" fmla="*/ 59 h 70"/>
                <a:gd name="T28" fmla="*/ 0 w 47"/>
                <a:gd name="T29" fmla="*/ 63 h 70"/>
                <a:gd name="T30" fmla="*/ 0 w 47"/>
                <a:gd name="T31" fmla="*/ 67 h 70"/>
                <a:gd name="T32" fmla="*/ 2 w 47"/>
                <a:gd name="T33" fmla="*/ 69 h 70"/>
                <a:gd name="T34" fmla="*/ 4 w 47"/>
                <a:gd name="T35" fmla="*/ 70 h 70"/>
                <a:gd name="T36" fmla="*/ 7 w 47"/>
                <a:gd name="T37" fmla="*/ 70 h 70"/>
                <a:gd name="T38" fmla="*/ 10 w 47"/>
                <a:gd name="T39" fmla="*/ 70 h 70"/>
                <a:gd name="T40" fmla="*/ 12 w 47"/>
                <a:gd name="T41" fmla="*/ 70 h 70"/>
                <a:gd name="T42" fmla="*/ 15 w 47"/>
                <a:gd name="T43" fmla="*/ 70 h 70"/>
                <a:gd name="T44" fmla="*/ 18 w 47"/>
                <a:gd name="T45" fmla="*/ 70 h 70"/>
                <a:gd name="T46" fmla="*/ 21 w 47"/>
                <a:gd name="T47" fmla="*/ 70 h 70"/>
                <a:gd name="T48" fmla="*/ 24 w 47"/>
                <a:gd name="T49" fmla="*/ 70 h 70"/>
                <a:gd name="T50" fmla="*/ 26 w 47"/>
                <a:gd name="T51" fmla="*/ 70 h 70"/>
                <a:gd name="T52" fmla="*/ 29 w 47"/>
                <a:gd name="T53" fmla="*/ 69 h 70"/>
                <a:gd name="T54" fmla="*/ 32 w 47"/>
                <a:gd name="T55" fmla="*/ 69 h 70"/>
                <a:gd name="T56" fmla="*/ 35 w 47"/>
                <a:gd name="T57" fmla="*/ 69 h 70"/>
                <a:gd name="T58" fmla="*/ 38 w 47"/>
                <a:gd name="T59" fmla="*/ 68 h 70"/>
                <a:gd name="T60" fmla="*/ 41 w 47"/>
                <a:gd name="T61" fmla="*/ 68 h 70"/>
                <a:gd name="T62" fmla="*/ 43 w 47"/>
                <a:gd name="T63" fmla="*/ 68 h 70"/>
                <a:gd name="T64" fmla="*/ 45 w 47"/>
                <a:gd name="T65" fmla="*/ 66 h 70"/>
                <a:gd name="T66" fmla="*/ 45 w 47"/>
                <a:gd name="T67" fmla="*/ 62 h 70"/>
                <a:gd name="T68" fmla="*/ 45 w 47"/>
                <a:gd name="T69" fmla="*/ 58 h 70"/>
                <a:gd name="T70" fmla="*/ 45 w 47"/>
                <a:gd name="T71" fmla="*/ 53 h 70"/>
                <a:gd name="T72" fmla="*/ 45 w 47"/>
                <a:gd name="T73" fmla="*/ 49 h 70"/>
                <a:gd name="T74" fmla="*/ 46 w 47"/>
                <a:gd name="T75" fmla="*/ 45 h 70"/>
                <a:gd name="T76" fmla="*/ 46 w 47"/>
                <a:gd name="T77" fmla="*/ 40 h 70"/>
                <a:gd name="T78" fmla="*/ 46 w 47"/>
                <a:gd name="T79" fmla="*/ 36 h 70"/>
                <a:gd name="T80" fmla="*/ 47 w 47"/>
                <a:gd name="T81" fmla="*/ 32 h 70"/>
                <a:gd name="T82" fmla="*/ 47 w 47"/>
                <a:gd name="T83" fmla="*/ 28 h 70"/>
                <a:gd name="T84" fmla="*/ 47 w 47"/>
                <a:gd name="T85" fmla="*/ 24 h 70"/>
                <a:gd name="T86" fmla="*/ 47 w 47"/>
                <a:gd name="T87" fmla="*/ 19 h 70"/>
                <a:gd name="T88" fmla="*/ 47 w 47"/>
                <a:gd name="T89" fmla="*/ 15 h 70"/>
                <a:gd name="T90" fmla="*/ 47 w 47"/>
                <a:gd name="T91" fmla="*/ 11 h 70"/>
                <a:gd name="T92" fmla="*/ 46 w 47"/>
                <a:gd name="T93" fmla="*/ 7 h 70"/>
                <a:gd name="T94" fmla="*/ 45 w 47"/>
                <a:gd name="T95" fmla="*/ 2 h 70"/>
                <a:gd name="T96" fmla="*/ 2 w 47"/>
                <a:gd name="T9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70">
                  <a:moveTo>
                    <a:pt x="2" y="3"/>
                  </a:moveTo>
                  <a:lnTo>
                    <a:pt x="1" y="6"/>
                  </a:lnTo>
                  <a:lnTo>
                    <a:pt x="1" y="8"/>
                  </a:lnTo>
                  <a:lnTo>
                    <a:pt x="1" y="10"/>
                  </a:lnTo>
                  <a:lnTo>
                    <a:pt x="1" y="12"/>
                  </a:lnTo>
                  <a:lnTo>
                    <a:pt x="1" y="13"/>
                  </a:lnTo>
                  <a:lnTo>
                    <a:pt x="1" y="15"/>
                  </a:lnTo>
                  <a:lnTo>
                    <a:pt x="1" y="17"/>
                  </a:lnTo>
                  <a:lnTo>
                    <a:pt x="1" y="19"/>
                  </a:lnTo>
                  <a:lnTo>
                    <a:pt x="1" y="21"/>
                  </a:lnTo>
                  <a:lnTo>
                    <a:pt x="1" y="24"/>
                  </a:lnTo>
                  <a:lnTo>
                    <a:pt x="1" y="26"/>
                  </a:lnTo>
                  <a:lnTo>
                    <a:pt x="0" y="28"/>
                  </a:lnTo>
                  <a:lnTo>
                    <a:pt x="0" y="30"/>
                  </a:lnTo>
                  <a:lnTo>
                    <a:pt x="0" y="31"/>
                  </a:lnTo>
                  <a:lnTo>
                    <a:pt x="0" y="33"/>
                  </a:lnTo>
                  <a:lnTo>
                    <a:pt x="0" y="35"/>
                  </a:lnTo>
                  <a:lnTo>
                    <a:pt x="0" y="37"/>
                  </a:lnTo>
                  <a:lnTo>
                    <a:pt x="0" y="39"/>
                  </a:lnTo>
                  <a:lnTo>
                    <a:pt x="0" y="42"/>
                  </a:lnTo>
                  <a:lnTo>
                    <a:pt x="0" y="44"/>
                  </a:lnTo>
                  <a:lnTo>
                    <a:pt x="0" y="46"/>
                  </a:lnTo>
                  <a:lnTo>
                    <a:pt x="0" y="48"/>
                  </a:lnTo>
                  <a:lnTo>
                    <a:pt x="0" y="50"/>
                  </a:lnTo>
                  <a:lnTo>
                    <a:pt x="0" y="52"/>
                  </a:lnTo>
                  <a:lnTo>
                    <a:pt x="0" y="54"/>
                  </a:lnTo>
                  <a:lnTo>
                    <a:pt x="0" y="56"/>
                  </a:lnTo>
                  <a:lnTo>
                    <a:pt x="0" y="59"/>
                  </a:lnTo>
                  <a:lnTo>
                    <a:pt x="0" y="61"/>
                  </a:lnTo>
                  <a:lnTo>
                    <a:pt x="0" y="63"/>
                  </a:lnTo>
                  <a:lnTo>
                    <a:pt x="0" y="65"/>
                  </a:lnTo>
                  <a:lnTo>
                    <a:pt x="0" y="67"/>
                  </a:lnTo>
                  <a:lnTo>
                    <a:pt x="0" y="69"/>
                  </a:lnTo>
                  <a:lnTo>
                    <a:pt x="2" y="69"/>
                  </a:lnTo>
                  <a:lnTo>
                    <a:pt x="2" y="70"/>
                  </a:lnTo>
                  <a:lnTo>
                    <a:pt x="4" y="70"/>
                  </a:lnTo>
                  <a:lnTo>
                    <a:pt x="6" y="70"/>
                  </a:lnTo>
                  <a:lnTo>
                    <a:pt x="7" y="70"/>
                  </a:lnTo>
                  <a:lnTo>
                    <a:pt x="8" y="70"/>
                  </a:lnTo>
                  <a:lnTo>
                    <a:pt x="10" y="70"/>
                  </a:lnTo>
                  <a:lnTo>
                    <a:pt x="11" y="70"/>
                  </a:lnTo>
                  <a:lnTo>
                    <a:pt x="12" y="70"/>
                  </a:lnTo>
                  <a:lnTo>
                    <a:pt x="14" y="70"/>
                  </a:lnTo>
                  <a:lnTo>
                    <a:pt x="15" y="70"/>
                  </a:lnTo>
                  <a:lnTo>
                    <a:pt x="16" y="70"/>
                  </a:lnTo>
                  <a:lnTo>
                    <a:pt x="18" y="70"/>
                  </a:lnTo>
                  <a:lnTo>
                    <a:pt x="19" y="70"/>
                  </a:lnTo>
                  <a:lnTo>
                    <a:pt x="21" y="70"/>
                  </a:lnTo>
                  <a:lnTo>
                    <a:pt x="22" y="70"/>
                  </a:lnTo>
                  <a:lnTo>
                    <a:pt x="24" y="70"/>
                  </a:lnTo>
                  <a:lnTo>
                    <a:pt x="25" y="70"/>
                  </a:lnTo>
                  <a:lnTo>
                    <a:pt x="26" y="70"/>
                  </a:lnTo>
                  <a:lnTo>
                    <a:pt x="28" y="69"/>
                  </a:lnTo>
                  <a:lnTo>
                    <a:pt x="29" y="69"/>
                  </a:lnTo>
                  <a:lnTo>
                    <a:pt x="30" y="69"/>
                  </a:lnTo>
                  <a:lnTo>
                    <a:pt x="32" y="69"/>
                  </a:lnTo>
                  <a:lnTo>
                    <a:pt x="34" y="69"/>
                  </a:lnTo>
                  <a:lnTo>
                    <a:pt x="35" y="69"/>
                  </a:lnTo>
                  <a:lnTo>
                    <a:pt x="36" y="69"/>
                  </a:lnTo>
                  <a:lnTo>
                    <a:pt x="38" y="68"/>
                  </a:lnTo>
                  <a:lnTo>
                    <a:pt x="39" y="68"/>
                  </a:lnTo>
                  <a:lnTo>
                    <a:pt x="41" y="68"/>
                  </a:lnTo>
                  <a:lnTo>
                    <a:pt x="42" y="68"/>
                  </a:lnTo>
                  <a:lnTo>
                    <a:pt x="43" y="68"/>
                  </a:lnTo>
                  <a:lnTo>
                    <a:pt x="45" y="67"/>
                  </a:lnTo>
                  <a:lnTo>
                    <a:pt x="45" y="66"/>
                  </a:lnTo>
                  <a:lnTo>
                    <a:pt x="45" y="64"/>
                  </a:lnTo>
                  <a:lnTo>
                    <a:pt x="45" y="62"/>
                  </a:lnTo>
                  <a:lnTo>
                    <a:pt x="45" y="60"/>
                  </a:lnTo>
                  <a:lnTo>
                    <a:pt x="45" y="58"/>
                  </a:lnTo>
                  <a:lnTo>
                    <a:pt x="45" y="55"/>
                  </a:lnTo>
                  <a:lnTo>
                    <a:pt x="45" y="53"/>
                  </a:lnTo>
                  <a:lnTo>
                    <a:pt x="45" y="51"/>
                  </a:lnTo>
                  <a:lnTo>
                    <a:pt x="45" y="49"/>
                  </a:lnTo>
                  <a:lnTo>
                    <a:pt x="45" y="47"/>
                  </a:lnTo>
                  <a:lnTo>
                    <a:pt x="46" y="45"/>
                  </a:lnTo>
                  <a:lnTo>
                    <a:pt x="46" y="43"/>
                  </a:lnTo>
                  <a:lnTo>
                    <a:pt x="46" y="40"/>
                  </a:lnTo>
                  <a:lnTo>
                    <a:pt x="46" y="39"/>
                  </a:lnTo>
                  <a:lnTo>
                    <a:pt x="46" y="36"/>
                  </a:lnTo>
                  <a:lnTo>
                    <a:pt x="46" y="34"/>
                  </a:lnTo>
                  <a:lnTo>
                    <a:pt x="47" y="32"/>
                  </a:lnTo>
                  <a:lnTo>
                    <a:pt x="47" y="30"/>
                  </a:lnTo>
                  <a:lnTo>
                    <a:pt x="47" y="28"/>
                  </a:lnTo>
                  <a:lnTo>
                    <a:pt x="47" y="26"/>
                  </a:lnTo>
                  <a:lnTo>
                    <a:pt x="47" y="24"/>
                  </a:lnTo>
                  <a:lnTo>
                    <a:pt x="47" y="21"/>
                  </a:lnTo>
                  <a:lnTo>
                    <a:pt x="47" y="19"/>
                  </a:lnTo>
                  <a:lnTo>
                    <a:pt x="47" y="17"/>
                  </a:lnTo>
                  <a:lnTo>
                    <a:pt x="47" y="15"/>
                  </a:lnTo>
                  <a:lnTo>
                    <a:pt x="47" y="13"/>
                  </a:lnTo>
                  <a:lnTo>
                    <a:pt x="47" y="11"/>
                  </a:lnTo>
                  <a:lnTo>
                    <a:pt x="46" y="9"/>
                  </a:lnTo>
                  <a:lnTo>
                    <a:pt x="46" y="7"/>
                  </a:lnTo>
                  <a:lnTo>
                    <a:pt x="46" y="4"/>
                  </a:lnTo>
                  <a:lnTo>
                    <a:pt x="45" y="2"/>
                  </a:lnTo>
                  <a:lnTo>
                    <a:pt x="45" y="0"/>
                  </a:lnTo>
                  <a:lnTo>
                    <a:pt x="2" y="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0" name="Freeform 1091"/>
            <p:cNvSpPr>
              <a:spLocks/>
            </p:cNvSpPr>
            <p:nvPr/>
          </p:nvSpPr>
          <p:spPr bwMode="auto">
            <a:xfrm>
              <a:off x="2900" y="3393"/>
              <a:ext cx="105" cy="57"/>
            </a:xfrm>
            <a:custGeom>
              <a:avLst/>
              <a:gdLst>
                <a:gd name="T0" fmla="*/ 101 w 105"/>
                <a:gd name="T1" fmla="*/ 0 h 57"/>
                <a:gd name="T2" fmla="*/ 101 w 105"/>
                <a:gd name="T3" fmla="*/ 1 h 57"/>
                <a:gd name="T4" fmla="*/ 101 w 105"/>
                <a:gd name="T5" fmla="*/ 2 h 57"/>
                <a:gd name="T6" fmla="*/ 101 w 105"/>
                <a:gd name="T7" fmla="*/ 2 h 57"/>
                <a:gd name="T8" fmla="*/ 101 w 105"/>
                <a:gd name="T9" fmla="*/ 3 h 57"/>
                <a:gd name="T10" fmla="*/ 100 w 105"/>
                <a:gd name="T11" fmla="*/ 3 h 57"/>
                <a:gd name="T12" fmla="*/ 99 w 105"/>
                <a:gd name="T13" fmla="*/ 3 h 57"/>
                <a:gd name="T14" fmla="*/ 1 w 105"/>
                <a:gd name="T15" fmla="*/ 9 h 57"/>
                <a:gd name="T16" fmla="*/ 0 w 105"/>
                <a:gd name="T17" fmla="*/ 57 h 57"/>
                <a:gd name="T18" fmla="*/ 2 w 105"/>
                <a:gd name="T19" fmla="*/ 57 h 57"/>
                <a:gd name="T20" fmla="*/ 6 w 105"/>
                <a:gd name="T21" fmla="*/ 57 h 57"/>
                <a:gd name="T22" fmla="*/ 9 w 105"/>
                <a:gd name="T23" fmla="*/ 57 h 57"/>
                <a:gd name="T24" fmla="*/ 12 w 105"/>
                <a:gd name="T25" fmla="*/ 57 h 57"/>
                <a:gd name="T26" fmla="*/ 16 w 105"/>
                <a:gd name="T27" fmla="*/ 57 h 57"/>
                <a:gd name="T28" fmla="*/ 19 w 105"/>
                <a:gd name="T29" fmla="*/ 56 h 57"/>
                <a:gd name="T30" fmla="*/ 21 w 105"/>
                <a:gd name="T31" fmla="*/ 56 h 57"/>
                <a:gd name="T32" fmla="*/ 25 w 105"/>
                <a:gd name="T33" fmla="*/ 56 h 57"/>
                <a:gd name="T34" fmla="*/ 28 w 105"/>
                <a:gd name="T35" fmla="*/ 56 h 57"/>
                <a:gd name="T36" fmla="*/ 31 w 105"/>
                <a:gd name="T37" fmla="*/ 56 h 57"/>
                <a:gd name="T38" fmla="*/ 35 w 105"/>
                <a:gd name="T39" fmla="*/ 55 h 57"/>
                <a:gd name="T40" fmla="*/ 38 w 105"/>
                <a:gd name="T41" fmla="*/ 55 h 57"/>
                <a:gd name="T42" fmla="*/ 41 w 105"/>
                <a:gd name="T43" fmla="*/ 55 h 57"/>
                <a:gd name="T44" fmla="*/ 44 w 105"/>
                <a:gd name="T45" fmla="*/ 55 h 57"/>
                <a:gd name="T46" fmla="*/ 48 w 105"/>
                <a:gd name="T47" fmla="*/ 55 h 57"/>
                <a:gd name="T48" fmla="*/ 51 w 105"/>
                <a:gd name="T49" fmla="*/ 54 h 57"/>
                <a:gd name="T50" fmla="*/ 54 w 105"/>
                <a:gd name="T51" fmla="*/ 54 h 57"/>
                <a:gd name="T52" fmla="*/ 58 w 105"/>
                <a:gd name="T53" fmla="*/ 54 h 57"/>
                <a:gd name="T54" fmla="*/ 61 w 105"/>
                <a:gd name="T55" fmla="*/ 54 h 57"/>
                <a:gd name="T56" fmla="*/ 64 w 105"/>
                <a:gd name="T57" fmla="*/ 54 h 57"/>
                <a:gd name="T58" fmla="*/ 68 w 105"/>
                <a:gd name="T59" fmla="*/ 53 h 57"/>
                <a:gd name="T60" fmla="*/ 71 w 105"/>
                <a:gd name="T61" fmla="*/ 53 h 57"/>
                <a:gd name="T62" fmla="*/ 74 w 105"/>
                <a:gd name="T63" fmla="*/ 53 h 57"/>
                <a:gd name="T64" fmla="*/ 78 w 105"/>
                <a:gd name="T65" fmla="*/ 53 h 57"/>
                <a:gd name="T66" fmla="*/ 81 w 105"/>
                <a:gd name="T67" fmla="*/ 53 h 57"/>
                <a:gd name="T68" fmla="*/ 84 w 105"/>
                <a:gd name="T69" fmla="*/ 53 h 57"/>
                <a:gd name="T70" fmla="*/ 87 w 105"/>
                <a:gd name="T71" fmla="*/ 52 h 57"/>
                <a:gd name="T72" fmla="*/ 90 w 105"/>
                <a:gd name="T73" fmla="*/ 52 h 57"/>
                <a:gd name="T74" fmla="*/ 93 w 105"/>
                <a:gd name="T75" fmla="*/ 52 h 57"/>
                <a:gd name="T76" fmla="*/ 97 w 105"/>
                <a:gd name="T77" fmla="*/ 52 h 57"/>
                <a:gd name="T78" fmla="*/ 100 w 105"/>
                <a:gd name="T79" fmla="*/ 52 h 57"/>
                <a:gd name="T80" fmla="*/ 103 w 105"/>
                <a:gd name="T81" fmla="*/ 51 h 57"/>
                <a:gd name="T82" fmla="*/ 105 w 105"/>
                <a:gd name="T83" fmla="*/ 0 h 57"/>
                <a:gd name="T84" fmla="*/ 101 w 105"/>
                <a:gd name="T8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57">
                  <a:moveTo>
                    <a:pt x="101" y="0"/>
                  </a:moveTo>
                  <a:lnTo>
                    <a:pt x="101" y="1"/>
                  </a:lnTo>
                  <a:lnTo>
                    <a:pt x="101" y="2"/>
                  </a:lnTo>
                  <a:lnTo>
                    <a:pt x="101" y="2"/>
                  </a:lnTo>
                  <a:lnTo>
                    <a:pt x="101" y="3"/>
                  </a:lnTo>
                  <a:lnTo>
                    <a:pt x="100" y="3"/>
                  </a:lnTo>
                  <a:lnTo>
                    <a:pt x="99" y="3"/>
                  </a:lnTo>
                  <a:lnTo>
                    <a:pt x="1" y="9"/>
                  </a:lnTo>
                  <a:lnTo>
                    <a:pt x="0" y="57"/>
                  </a:lnTo>
                  <a:lnTo>
                    <a:pt x="2" y="57"/>
                  </a:lnTo>
                  <a:lnTo>
                    <a:pt x="6" y="57"/>
                  </a:lnTo>
                  <a:lnTo>
                    <a:pt x="9" y="57"/>
                  </a:lnTo>
                  <a:lnTo>
                    <a:pt x="12" y="57"/>
                  </a:lnTo>
                  <a:lnTo>
                    <a:pt x="16" y="57"/>
                  </a:lnTo>
                  <a:lnTo>
                    <a:pt x="19" y="56"/>
                  </a:lnTo>
                  <a:lnTo>
                    <a:pt x="21" y="56"/>
                  </a:lnTo>
                  <a:lnTo>
                    <a:pt x="25" y="56"/>
                  </a:lnTo>
                  <a:lnTo>
                    <a:pt x="28" y="56"/>
                  </a:lnTo>
                  <a:lnTo>
                    <a:pt x="31" y="56"/>
                  </a:lnTo>
                  <a:lnTo>
                    <a:pt x="35" y="55"/>
                  </a:lnTo>
                  <a:lnTo>
                    <a:pt x="38" y="55"/>
                  </a:lnTo>
                  <a:lnTo>
                    <a:pt x="41" y="55"/>
                  </a:lnTo>
                  <a:lnTo>
                    <a:pt x="44" y="55"/>
                  </a:lnTo>
                  <a:lnTo>
                    <a:pt x="48" y="55"/>
                  </a:lnTo>
                  <a:lnTo>
                    <a:pt x="51" y="54"/>
                  </a:lnTo>
                  <a:lnTo>
                    <a:pt x="54" y="54"/>
                  </a:lnTo>
                  <a:lnTo>
                    <a:pt x="58" y="54"/>
                  </a:lnTo>
                  <a:lnTo>
                    <a:pt x="61" y="54"/>
                  </a:lnTo>
                  <a:lnTo>
                    <a:pt x="64" y="54"/>
                  </a:lnTo>
                  <a:lnTo>
                    <a:pt x="68" y="53"/>
                  </a:lnTo>
                  <a:lnTo>
                    <a:pt x="71" y="53"/>
                  </a:lnTo>
                  <a:lnTo>
                    <a:pt x="74" y="53"/>
                  </a:lnTo>
                  <a:lnTo>
                    <a:pt x="78" y="53"/>
                  </a:lnTo>
                  <a:lnTo>
                    <a:pt x="81" y="53"/>
                  </a:lnTo>
                  <a:lnTo>
                    <a:pt x="84" y="53"/>
                  </a:lnTo>
                  <a:lnTo>
                    <a:pt x="87" y="52"/>
                  </a:lnTo>
                  <a:lnTo>
                    <a:pt x="90" y="52"/>
                  </a:lnTo>
                  <a:lnTo>
                    <a:pt x="93" y="52"/>
                  </a:lnTo>
                  <a:lnTo>
                    <a:pt x="97" y="52"/>
                  </a:lnTo>
                  <a:lnTo>
                    <a:pt x="100" y="52"/>
                  </a:lnTo>
                  <a:lnTo>
                    <a:pt x="103" y="51"/>
                  </a:lnTo>
                  <a:lnTo>
                    <a:pt x="105" y="0"/>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1" name="Freeform 1092"/>
            <p:cNvSpPr>
              <a:spLocks/>
            </p:cNvSpPr>
            <p:nvPr/>
          </p:nvSpPr>
          <p:spPr bwMode="auto">
            <a:xfrm>
              <a:off x="2900" y="3393"/>
              <a:ext cx="105" cy="57"/>
            </a:xfrm>
            <a:custGeom>
              <a:avLst/>
              <a:gdLst>
                <a:gd name="T0" fmla="*/ 101 w 105"/>
                <a:gd name="T1" fmla="*/ 0 h 57"/>
                <a:gd name="T2" fmla="*/ 101 w 105"/>
                <a:gd name="T3" fmla="*/ 1 h 57"/>
                <a:gd name="T4" fmla="*/ 101 w 105"/>
                <a:gd name="T5" fmla="*/ 2 h 57"/>
                <a:gd name="T6" fmla="*/ 101 w 105"/>
                <a:gd name="T7" fmla="*/ 2 h 57"/>
                <a:gd name="T8" fmla="*/ 101 w 105"/>
                <a:gd name="T9" fmla="*/ 3 h 57"/>
                <a:gd name="T10" fmla="*/ 100 w 105"/>
                <a:gd name="T11" fmla="*/ 3 h 57"/>
                <a:gd name="T12" fmla="*/ 99 w 105"/>
                <a:gd name="T13" fmla="*/ 3 h 57"/>
                <a:gd name="T14" fmla="*/ 1 w 105"/>
                <a:gd name="T15" fmla="*/ 9 h 57"/>
                <a:gd name="T16" fmla="*/ 0 w 105"/>
                <a:gd name="T17" fmla="*/ 57 h 57"/>
                <a:gd name="T18" fmla="*/ 2 w 105"/>
                <a:gd name="T19" fmla="*/ 57 h 57"/>
                <a:gd name="T20" fmla="*/ 6 w 105"/>
                <a:gd name="T21" fmla="*/ 57 h 57"/>
                <a:gd name="T22" fmla="*/ 9 w 105"/>
                <a:gd name="T23" fmla="*/ 57 h 57"/>
                <a:gd name="T24" fmla="*/ 12 w 105"/>
                <a:gd name="T25" fmla="*/ 57 h 57"/>
                <a:gd name="T26" fmla="*/ 16 w 105"/>
                <a:gd name="T27" fmla="*/ 57 h 57"/>
                <a:gd name="T28" fmla="*/ 19 w 105"/>
                <a:gd name="T29" fmla="*/ 56 h 57"/>
                <a:gd name="T30" fmla="*/ 21 w 105"/>
                <a:gd name="T31" fmla="*/ 56 h 57"/>
                <a:gd name="T32" fmla="*/ 25 w 105"/>
                <a:gd name="T33" fmla="*/ 56 h 57"/>
                <a:gd name="T34" fmla="*/ 28 w 105"/>
                <a:gd name="T35" fmla="*/ 56 h 57"/>
                <a:gd name="T36" fmla="*/ 31 w 105"/>
                <a:gd name="T37" fmla="*/ 56 h 57"/>
                <a:gd name="T38" fmla="*/ 35 w 105"/>
                <a:gd name="T39" fmla="*/ 55 h 57"/>
                <a:gd name="T40" fmla="*/ 38 w 105"/>
                <a:gd name="T41" fmla="*/ 55 h 57"/>
                <a:gd name="T42" fmla="*/ 41 w 105"/>
                <a:gd name="T43" fmla="*/ 55 h 57"/>
                <a:gd name="T44" fmla="*/ 44 w 105"/>
                <a:gd name="T45" fmla="*/ 55 h 57"/>
                <a:gd name="T46" fmla="*/ 48 w 105"/>
                <a:gd name="T47" fmla="*/ 55 h 57"/>
                <a:gd name="T48" fmla="*/ 51 w 105"/>
                <a:gd name="T49" fmla="*/ 54 h 57"/>
                <a:gd name="T50" fmla="*/ 54 w 105"/>
                <a:gd name="T51" fmla="*/ 54 h 57"/>
                <a:gd name="T52" fmla="*/ 58 w 105"/>
                <a:gd name="T53" fmla="*/ 54 h 57"/>
                <a:gd name="T54" fmla="*/ 61 w 105"/>
                <a:gd name="T55" fmla="*/ 54 h 57"/>
                <a:gd name="T56" fmla="*/ 64 w 105"/>
                <a:gd name="T57" fmla="*/ 54 h 57"/>
                <a:gd name="T58" fmla="*/ 68 w 105"/>
                <a:gd name="T59" fmla="*/ 53 h 57"/>
                <a:gd name="T60" fmla="*/ 71 w 105"/>
                <a:gd name="T61" fmla="*/ 53 h 57"/>
                <a:gd name="T62" fmla="*/ 74 w 105"/>
                <a:gd name="T63" fmla="*/ 53 h 57"/>
                <a:gd name="T64" fmla="*/ 78 w 105"/>
                <a:gd name="T65" fmla="*/ 53 h 57"/>
                <a:gd name="T66" fmla="*/ 81 w 105"/>
                <a:gd name="T67" fmla="*/ 53 h 57"/>
                <a:gd name="T68" fmla="*/ 84 w 105"/>
                <a:gd name="T69" fmla="*/ 53 h 57"/>
                <a:gd name="T70" fmla="*/ 87 w 105"/>
                <a:gd name="T71" fmla="*/ 52 h 57"/>
                <a:gd name="T72" fmla="*/ 90 w 105"/>
                <a:gd name="T73" fmla="*/ 52 h 57"/>
                <a:gd name="T74" fmla="*/ 93 w 105"/>
                <a:gd name="T75" fmla="*/ 52 h 57"/>
                <a:gd name="T76" fmla="*/ 97 w 105"/>
                <a:gd name="T77" fmla="*/ 52 h 57"/>
                <a:gd name="T78" fmla="*/ 100 w 105"/>
                <a:gd name="T79" fmla="*/ 52 h 57"/>
                <a:gd name="T80" fmla="*/ 103 w 105"/>
                <a:gd name="T81" fmla="*/ 51 h 57"/>
                <a:gd name="T82" fmla="*/ 105 w 105"/>
                <a:gd name="T83" fmla="*/ 0 h 57"/>
                <a:gd name="T84" fmla="*/ 101 w 105"/>
                <a:gd name="T8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57">
                  <a:moveTo>
                    <a:pt x="101" y="0"/>
                  </a:moveTo>
                  <a:lnTo>
                    <a:pt x="101" y="1"/>
                  </a:lnTo>
                  <a:lnTo>
                    <a:pt x="101" y="2"/>
                  </a:lnTo>
                  <a:lnTo>
                    <a:pt x="101" y="2"/>
                  </a:lnTo>
                  <a:lnTo>
                    <a:pt x="101" y="3"/>
                  </a:lnTo>
                  <a:lnTo>
                    <a:pt x="100" y="3"/>
                  </a:lnTo>
                  <a:lnTo>
                    <a:pt x="99" y="3"/>
                  </a:lnTo>
                  <a:lnTo>
                    <a:pt x="1" y="9"/>
                  </a:lnTo>
                  <a:lnTo>
                    <a:pt x="0" y="57"/>
                  </a:lnTo>
                  <a:lnTo>
                    <a:pt x="2" y="57"/>
                  </a:lnTo>
                  <a:lnTo>
                    <a:pt x="6" y="57"/>
                  </a:lnTo>
                  <a:lnTo>
                    <a:pt x="9" y="57"/>
                  </a:lnTo>
                  <a:lnTo>
                    <a:pt x="12" y="57"/>
                  </a:lnTo>
                  <a:lnTo>
                    <a:pt x="16" y="57"/>
                  </a:lnTo>
                  <a:lnTo>
                    <a:pt x="19" y="56"/>
                  </a:lnTo>
                  <a:lnTo>
                    <a:pt x="21" y="56"/>
                  </a:lnTo>
                  <a:lnTo>
                    <a:pt x="25" y="56"/>
                  </a:lnTo>
                  <a:lnTo>
                    <a:pt x="28" y="56"/>
                  </a:lnTo>
                  <a:lnTo>
                    <a:pt x="31" y="56"/>
                  </a:lnTo>
                  <a:lnTo>
                    <a:pt x="35" y="55"/>
                  </a:lnTo>
                  <a:lnTo>
                    <a:pt x="38" y="55"/>
                  </a:lnTo>
                  <a:lnTo>
                    <a:pt x="41" y="55"/>
                  </a:lnTo>
                  <a:lnTo>
                    <a:pt x="44" y="55"/>
                  </a:lnTo>
                  <a:lnTo>
                    <a:pt x="48" y="55"/>
                  </a:lnTo>
                  <a:lnTo>
                    <a:pt x="51" y="54"/>
                  </a:lnTo>
                  <a:lnTo>
                    <a:pt x="54" y="54"/>
                  </a:lnTo>
                  <a:lnTo>
                    <a:pt x="58" y="54"/>
                  </a:lnTo>
                  <a:lnTo>
                    <a:pt x="61" y="54"/>
                  </a:lnTo>
                  <a:lnTo>
                    <a:pt x="64" y="54"/>
                  </a:lnTo>
                  <a:lnTo>
                    <a:pt x="68" y="53"/>
                  </a:lnTo>
                  <a:lnTo>
                    <a:pt x="71" y="53"/>
                  </a:lnTo>
                  <a:lnTo>
                    <a:pt x="74" y="53"/>
                  </a:lnTo>
                  <a:lnTo>
                    <a:pt x="78" y="53"/>
                  </a:lnTo>
                  <a:lnTo>
                    <a:pt x="81" y="53"/>
                  </a:lnTo>
                  <a:lnTo>
                    <a:pt x="84" y="53"/>
                  </a:lnTo>
                  <a:lnTo>
                    <a:pt x="87" y="52"/>
                  </a:lnTo>
                  <a:lnTo>
                    <a:pt x="90" y="52"/>
                  </a:lnTo>
                  <a:lnTo>
                    <a:pt x="93" y="52"/>
                  </a:lnTo>
                  <a:lnTo>
                    <a:pt x="97" y="52"/>
                  </a:lnTo>
                  <a:lnTo>
                    <a:pt x="100" y="52"/>
                  </a:lnTo>
                  <a:lnTo>
                    <a:pt x="103" y="51"/>
                  </a:lnTo>
                  <a:lnTo>
                    <a:pt x="105" y="0"/>
                  </a:lnTo>
                  <a:lnTo>
                    <a:pt x="101" y="0"/>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2" name="Freeform 1093"/>
            <p:cNvSpPr>
              <a:spLocks/>
            </p:cNvSpPr>
            <p:nvPr/>
          </p:nvSpPr>
          <p:spPr bwMode="auto">
            <a:xfrm>
              <a:off x="2764" y="3403"/>
              <a:ext cx="106" cy="57"/>
            </a:xfrm>
            <a:custGeom>
              <a:avLst/>
              <a:gdLst>
                <a:gd name="T0" fmla="*/ 0 w 106"/>
                <a:gd name="T1" fmla="*/ 9 h 57"/>
                <a:gd name="T2" fmla="*/ 4 w 106"/>
                <a:gd name="T3" fmla="*/ 57 h 57"/>
                <a:gd name="T4" fmla="*/ 104 w 106"/>
                <a:gd name="T5" fmla="*/ 48 h 57"/>
                <a:gd name="T6" fmla="*/ 105 w 106"/>
                <a:gd name="T7" fmla="*/ 45 h 57"/>
                <a:gd name="T8" fmla="*/ 105 w 106"/>
                <a:gd name="T9" fmla="*/ 43 h 57"/>
                <a:gd name="T10" fmla="*/ 105 w 106"/>
                <a:gd name="T11" fmla="*/ 40 h 57"/>
                <a:gd name="T12" fmla="*/ 105 w 106"/>
                <a:gd name="T13" fmla="*/ 37 h 57"/>
                <a:gd name="T14" fmla="*/ 105 w 106"/>
                <a:gd name="T15" fmla="*/ 33 h 57"/>
                <a:gd name="T16" fmla="*/ 105 w 106"/>
                <a:gd name="T17" fmla="*/ 31 h 57"/>
                <a:gd name="T18" fmla="*/ 105 w 106"/>
                <a:gd name="T19" fmla="*/ 28 h 57"/>
                <a:gd name="T20" fmla="*/ 105 w 106"/>
                <a:gd name="T21" fmla="*/ 25 h 57"/>
                <a:gd name="T22" fmla="*/ 105 w 106"/>
                <a:gd name="T23" fmla="*/ 21 h 57"/>
                <a:gd name="T24" fmla="*/ 105 w 106"/>
                <a:gd name="T25" fmla="*/ 18 h 57"/>
                <a:gd name="T26" fmla="*/ 105 w 106"/>
                <a:gd name="T27" fmla="*/ 15 h 57"/>
                <a:gd name="T28" fmla="*/ 105 w 106"/>
                <a:gd name="T29" fmla="*/ 11 h 57"/>
                <a:gd name="T30" fmla="*/ 105 w 106"/>
                <a:gd name="T31" fmla="*/ 8 h 57"/>
                <a:gd name="T32" fmla="*/ 105 w 106"/>
                <a:gd name="T33" fmla="*/ 5 h 57"/>
                <a:gd name="T34" fmla="*/ 106 w 106"/>
                <a:gd name="T35" fmla="*/ 0 h 57"/>
                <a:gd name="T36" fmla="*/ 103 w 106"/>
                <a:gd name="T37" fmla="*/ 0 h 57"/>
                <a:gd name="T38" fmla="*/ 96 w 106"/>
                <a:gd name="T39" fmla="*/ 0 h 57"/>
                <a:gd name="T40" fmla="*/ 90 w 106"/>
                <a:gd name="T41" fmla="*/ 2 h 57"/>
                <a:gd name="T42" fmla="*/ 84 w 106"/>
                <a:gd name="T43" fmla="*/ 3 h 57"/>
                <a:gd name="T44" fmla="*/ 77 w 106"/>
                <a:gd name="T45" fmla="*/ 3 h 57"/>
                <a:gd name="T46" fmla="*/ 71 w 106"/>
                <a:gd name="T47" fmla="*/ 4 h 57"/>
                <a:gd name="T48" fmla="*/ 64 w 106"/>
                <a:gd name="T49" fmla="*/ 4 h 57"/>
                <a:gd name="T50" fmla="*/ 57 w 106"/>
                <a:gd name="T51" fmla="*/ 5 h 57"/>
                <a:gd name="T52" fmla="*/ 51 w 106"/>
                <a:gd name="T53" fmla="*/ 5 h 57"/>
                <a:gd name="T54" fmla="*/ 44 w 106"/>
                <a:gd name="T55" fmla="*/ 6 h 57"/>
                <a:gd name="T56" fmla="*/ 38 w 106"/>
                <a:gd name="T57" fmla="*/ 6 h 57"/>
                <a:gd name="T58" fmla="*/ 31 w 106"/>
                <a:gd name="T59" fmla="*/ 6 h 57"/>
                <a:gd name="T60" fmla="*/ 24 w 106"/>
                <a:gd name="T61" fmla="*/ 7 h 57"/>
                <a:gd name="T62" fmla="*/ 18 w 106"/>
                <a:gd name="T63" fmla="*/ 7 h 57"/>
                <a:gd name="T64" fmla="*/ 12 w 106"/>
                <a:gd name="T65" fmla="*/ 7 h 57"/>
                <a:gd name="T66" fmla="*/ 5 w 106"/>
                <a:gd name="T6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57">
                  <a:moveTo>
                    <a:pt x="3" y="7"/>
                  </a:moveTo>
                  <a:lnTo>
                    <a:pt x="0" y="9"/>
                  </a:lnTo>
                  <a:lnTo>
                    <a:pt x="1" y="56"/>
                  </a:lnTo>
                  <a:lnTo>
                    <a:pt x="4" y="57"/>
                  </a:lnTo>
                  <a:lnTo>
                    <a:pt x="104" y="49"/>
                  </a:lnTo>
                  <a:lnTo>
                    <a:pt x="104" y="48"/>
                  </a:lnTo>
                  <a:lnTo>
                    <a:pt x="104" y="47"/>
                  </a:lnTo>
                  <a:lnTo>
                    <a:pt x="105" y="45"/>
                  </a:lnTo>
                  <a:lnTo>
                    <a:pt x="105" y="44"/>
                  </a:lnTo>
                  <a:lnTo>
                    <a:pt x="105" y="43"/>
                  </a:lnTo>
                  <a:lnTo>
                    <a:pt x="105" y="41"/>
                  </a:lnTo>
                  <a:lnTo>
                    <a:pt x="105" y="40"/>
                  </a:lnTo>
                  <a:lnTo>
                    <a:pt x="105" y="39"/>
                  </a:lnTo>
                  <a:lnTo>
                    <a:pt x="105" y="37"/>
                  </a:lnTo>
                  <a:lnTo>
                    <a:pt x="105" y="36"/>
                  </a:lnTo>
                  <a:lnTo>
                    <a:pt x="105" y="33"/>
                  </a:lnTo>
                  <a:lnTo>
                    <a:pt x="105" y="32"/>
                  </a:lnTo>
                  <a:lnTo>
                    <a:pt x="105" y="31"/>
                  </a:lnTo>
                  <a:lnTo>
                    <a:pt x="105" y="29"/>
                  </a:lnTo>
                  <a:lnTo>
                    <a:pt x="105" y="28"/>
                  </a:lnTo>
                  <a:lnTo>
                    <a:pt x="105" y="26"/>
                  </a:lnTo>
                  <a:lnTo>
                    <a:pt x="105" y="25"/>
                  </a:lnTo>
                  <a:lnTo>
                    <a:pt x="105" y="23"/>
                  </a:lnTo>
                  <a:lnTo>
                    <a:pt x="105" y="21"/>
                  </a:lnTo>
                  <a:lnTo>
                    <a:pt x="105" y="20"/>
                  </a:lnTo>
                  <a:lnTo>
                    <a:pt x="105" y="18"/>
                  </a:lnTo>
                  <a:lnTo>
                    <a:pt x="105" y="16"/>
                  </a:lnTo>
                  <a:lnTo>
                    <a:pt x="105" y="15"/>
                  </a:lnTo>
                  <a:lnTo>
                    <a:pt x="105" y="13"/>
                  </a:lnTo>
                  <a:lnTo>
                    <a:pt x="105" y="11"/>
                  </a:lnTo>
                  <a:lnTo>
                    <a:pt x="105" y="9"/>
                  </a:lnTo>
                  <a:lnTo>
                    <a:pt x="105" y="8"/>
                  </a:lnTo>
                  <a:lnTo>
                    <a:pt x="105" y="6"/>
                  </a:lnTo>
                  <a:lnTo>
                    <a:pt x="105" y="5"/>
                  </a:lnTo>
                  <a:lnTo>
                    <a:pt x="105" y="3"/>
                  </a:lnTo>
                  <a:lnTo>
                    <a:pt x="106" y="0"/>
                  </a:lnTo>
                  <a:lnTo>
                    <a:pt x="106" y="0"/>
                  </a:lnTo>
                  <a:lnTo>
                    <a:pt x="103" y="0"/>
                  </a:lnTo>
                  <a:lnTo>
                    <a:pt x="100" y="0"/>
                  </a:lnTo>
                  <a:lnTo>
                    <a:pt x="96" y="0"/>
                  </a:lnTo>
                  <a:lnTo>
                    <a:pt x="93" y="0"/>
                  </a:lnTo>
                  <a:lnTo>
                    <a:pt x="90" y="2"/>
                  </a:lnTo>
                  <a:lnTo>
                    <a:pt x="86" y="2"/>
                  </a:lnTo>
                  <a:lnTo>
                    <a:pt x="84" y="3"/>
                  </a:lnTo>
                  <a:lnTo>
                    <a:pt x="80" y="3"/>
                  </a:lnTo>
                  <a:lnTo>
                    <a:pt x="77" y="3"/>
                  </a:lnTo>
                  <a:lnTo>
                    <a:pt x="74" y="4"/>
                  </a:lnTo>
                  <a:lnTo>
                    <a:pt x="71" y="4"/>
                  </a:lnTo>
                  <a:lnTo>
                    <a:pt x="67" y="4"/>
                  </a:lnTo>
                  <a:lnTo>
                    <a:pt x="64" y="4"/>
                  </a:lnTo>
                  <a:lnTo>
                    <a:pt x="61" y="5"/>
                  </a:lnTo>
                  <a:lnTo>
                    <a:pt x="57" y="5"/>
                  </a:lnTo>
                  <a:lnTo>
                    <a:pt x="54" y="5"/>
                  </a:lnTo>
                  <a:lnTo>
                    <a:pt x="51" y="5"/>
                  </a:lnTo>
                  <a:lnTo>
                    <a:pt x="48" y="6"/>
                  </a:lnTo>
                  <a:lnTo>
                    <a:pt x="44" y="6"/>
                  </a:lnTo>
                  <a:lnTo>
                    <a:pt x="41" y="6"/>
                  </a:lnTo>
                  <a:lnTo>
                    <a:pt x="38" y="6"/>
                  </a:lnTo>
                  <a:lnTo>
                    <a:pt x="34" y="6"/>
                  </a:lnTo>
                  <a:lnTo>
                    <a:pt x="31" y="6"/>
                  </a:lnTo>
                  <a:lnTo>
                    <a:pt x="28" y="6"/>
                  </a:lnTo>
                  <a:lnTo>
                    <a:pt x="24" y="7"/>
                  </a:lnTo>
                  <a:lnTo>
                    <a:pt x="21" y="7"/>
                  </a:lnTo>
                  <a:lnTo>
                    <a:pt x="18" y="7"/>
                  </a:lnTo>
                  <a:lnTo>
                    <a:pt x="15" y="7"/>
                  </a:lnTo>
                  <a:lnTo>
                    <a:pt x="12" y="7"/>
                  </a:lnTo>
                  <a:lnTo>
                    <a:pt x="9"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3" name="Freeform 1094"/>
            <p:cNvSpPr>
              <a:spLocks/>
            </p:cNvSpPr>
            <p:nvPr/>
          </p:nvSpPr>
          <p:spPr bwMode="auto">
            <a:xfrm>
              <a:off x="2764" y="3403"/>
              <a:ext cx="106" cy="57"/>
            </a:xfrm>
            <a:custGeom>
              <a:avLst/>
              <a:gdLst>
                <a:gd name="T0" fmla="*/ 0 w 106"/>
                <a:gd name="T1" fmla="*/ 9 h 57"/>
                <a:gd name="T2" fmla="*/ 4 w 106"/>
                <a:gd name="T3" fmla="*/ 57 h 57"/>
                <a:gd name="T4" fmla="*/ 104 w 106"/>
                <a:gd name="T5" fmla="*/ 48 h 57"/>
                <a:gd name="T6" fmla="*/ 105 w 106"/>
                <a:gd name="T7" fmla="*/ 45 h 57"/>
                <a:gd name="T8" fmla="*/ 105 w 106"/>
                <a:gd name="T9" fmla="*/ 43 h 57"/>
                <a:gd name="T10" fmla="*/ 105 w 106"/>
                <a:gd name="T11" fmla="*/ 40 h 57"/>
                <a:gd name="T12" fmla="*/ 105 w 106"/>
                <a:gd name="T13" fmla="*/ 37 h 57"/>
                <a:gd name="T14" fmla="*/ 105 w 106"/>
                <a:gd name="T15" fmla="*/ 33 h 57"/>
                <a:gd name="T16" fmla="*/ 105 w 106"/>
                <a:gd name="T17" fmla="*/ 31 h 57"/>
                <a:gd name="T18" fmla="*/ 105 w 106"/>
                <a:gd name="T19" fmla="*/ 28 h 57"/>
                <a:gd name="T20" fmla="*/ 105 w 106"/>
                <a:gd name="T21" fmla="*/ 25 h 57"/>
                <a:gd name="T22" fmla="*/ 105 w 106"/>
                <a:gd name="T23" fmla="*/ 21 h 57"/>
                <a:gd name="T24" fmla="*/ 105 w 106"/>
                <a:gd name="T25" fmla="*/ 18 h 57"/>
                <a:gd name="T26" fmla="*/ 105 w 106"/>
                <a:gd name="T27" fmla="*/ 15 h 57"/>
                <a:gd name="T28" fmla="*/ 105 w 106"/>
                <a:gd name="T29" fmla="*/ 11 h 57"/>
                <a:gd name="T30" fmla="*/ 105 w 106"/>
                <a:gd name="T31" fmla="*/ 8 h 57"/>
                <a:gd name="T32" fmla="*/ 105 w 106"/>
                <a:gd name="T33" fmla="*/ 5 h 57"/>
                <a:gd name="T34" fmla="*/ 106 w 106"/>
                <a:gd name="T35" fmla="*/ 0 h 57"/>
                <a:gd name="T36" fmla="*/ 103 w 106"/>
                <a:gd name="T37" fmla="*/ 0 h 57"/>
                <a:gd name="T38" fmla="*/ 96 w 106"/>
                <a:gd name="T39" fmla="*/ 0 h 57"/>
                <a:gd name="T40" fmla="*/ 90 w 106"/>
                <a:gd name="T41" fmla="*/ 2 h 57"/>
                <a:gd name="T42" fmla="*/ 84 w 106"/>
                <a:gd name="T43" fmla="*/ 3 h 57"/>
                <a:gd name="T44" fmla="*/ 77 w 106"/>
                <a:gd name="T45" fmla="*/ 3 h 57"/>
                <a:gd name="T46" fmla="*/ 71 w 106"/>
                <a:gd name="T47" fmla="*/ 4 h 57"/>
                <a:gd name="T48" fmla="*/ 64 w 106"/>
                <a:gd name="T49" fmla="*/ 4 h 57"/>
                <a:gd name="T50" fmla="*/ 57 w 106"/>
                <a:gd name="T51" fmla="*/ 5 h 57"/>
                <a:gd name="T52" fmla="*/ 51 w 106"/>
                <a:gd name="T53" fmla="*/ 5 h 57"/>
                <a:gd name="T54" fmla="*/ 44 w 106"/>
                <a:gd name="T55" fmla="*/ 6 h 57"/>
                <a:gd name="T56" fmla="*/ 38 w 106"/>
                <a:gd name="T57" fmla="*/ 6 h 57"/>
                <a:gd name="T58" fmla="*/ 31 w 106"/>
                <a:gd name="T59" fmla="*/ 6 h 57"/>
                <a:gd name="T60" fmla="*/ 24 w 106"/>
                <a:gd name="T61" fmla="*/ 7 h 57"/>
                <a:gd name="T62" fmla="*/ 18 w 106"/>
                <a:gd name="T63" fmla="*/ 7 h 57"/>
                <a:gd name="T64" fmla="*/ 12 w 106"/>
                <a:gd name="T65" fmla="*/ 7 h 57"/>
                <a:gd name="T66" fmla="*/ 5 w 106"/>
                <a:gd name="T6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57">
                  <a:moveTo>
                    <a:pt x="3" y="7"/>
                  </a:moveTo>
                  <a:lnTo>
                    <a:pt x="0" y="9"/>
                  </a:lnTo>
                  <a:lnTo>
                    <a:pt x="1" y="56"/>
                  </a:lnTo>
                  <a:lnTo>
                    <a:pt x="4" y="57"/>
                  </a:lnTo>
                  <a:lnTo>
                    <a:pt x="104" y="49"/>
                  </a:lnTo>
                  <a:lnTo>
                    <a:pt x="104" y="48"/>
                  </a:lnTo>
                  <a:lnTo>
                    <a:pt x="104" y="47"/>
                  </a:lnTo>
                  <a:lnTo>
                    <a:pt x="105" y="45"/>
                  </a:lnTo>
                  <a:lnTo>
                    <a:pt x="105" y="44"/>
                  </a:lnTo>
                  <a:lnTo>
                    <a:pt x="105" y="43"/>
                  </a:lnTo>
                  <a:lnTo>
                    <a:pt x="105" y="41"/>
                  </a:lnTo>
                  <a:lnTo>
                    <a:pt x="105" y="40"/>
                  </a:lnTo>
                  <a:lnTo>
                    <a:pt x="105" y="39"/>
                  </a:lnTo>
                  <a:lnTo>
                    <a:pt x="105" y="37"/>
                  </a:lnTo>
                  <a:lnTo>
                    <a:pt x="105" y="36"/>
                  </a:lnTo>
                  <a:lnTo>
                    <a:pt x="105" y="33"/>
                  </a:lnTo>
                  <a:lnTo>
                    <a:pt x="105" y="32"/>
                  </a:lnTo>
                  <a:lnTo>
                    <a:pt x="105" y="31"/>
                  </a:lnTo>
                  <a:lnTo>
                    <a:pt x="105" y="29"/>
                  </a:lnTo>
                  <a:lnTo>
                    <a:pt x="105" y="28"/>
                  </a:lnTo>
                  <a:lnTo>
                    <a:pt x="105" y="26"/>
                  </a:lnTo>
                  <a:lnTo>
                    <a:pt x="105" y="25"/>
                  </a:lnTo>
                  <a:lnTo>
                    <a:pt x="105" y="23"/>
                  </a:lnTo>
                  <a:lnTo>
                    <a:pt x="105" y="21"/>
                  </a:lnTo>
                  <a:lnTo>
                    <a:pt x="105" y="20"/>
                  </a:lnTo>
                  <a:lnTo>
                    <a:pt x="105" y="18"/>
                  </a:lnTo>
                  <a:lnTo>
                    <a:pt x="105" y="16"/>
                  </a:lnTo>
                  <a:lnTo>
                    <a:pt x="105" y="15"/>
                  </a:lnTo>
                  <a:lnTo>
                    <a:pt x="105" y="13"/>
                  </a:lnTo>
                  <a:lnTo>
                    <a:pt x="105" y="11"/>
                  </a:lnTo>
                  <a:lnTo>
                    <a:pt x="105" y="9"/>
                  </a:lnTo>
                  <a:lnTo>
                    <a:pt x="105" y="8"/>
                  </a:lnTo>
                  <a:lnTo>
                    <a:pt x="105" y="6"/>
                  </a:lnTo>
                  <a:lnTo>
                    <a:pt x="105" y="5"/>
                  </a:lnTo>
                  <a:lnTo>
                    <a:pt x="105" y="3"/>
                  </a:lnTo>
                  <a:lnTo>
                    <a:pt x="106" y="0"/>
                  </a:lnTo>
                  <a:lnTo>
                    <a:pt x="106" y="0"/>
                  </a:lnTo>
                  <a:lnTo>
                    <a:pt x="103" y="0"/>
                  </a:lnTo>
                  <a:lnTo>
                    <a:pt x="100" y="0"/>
                  </a:lnTo>
                  <a:lnTo>
                    <a:pt x="96" y="0"/>
                  </a:lnTo>
                  <a:lnTo>
                    <a:pt x="93" y="0"/>
                  </a:lnTo>
                  <a:lnTo>
                    <a:pt x="90" y="2"/>
                  </a:lnTo>
                  <a:lnTo>
                    <a:pt x="86" y="2"/>
                  </a:lnTo>
                  <a:lnTo>
                    <a:pt x="84" y="3"/>
                  </a:lnTo>
                  <a:lnTo>
                    <a:pt x="80" y="3"/>
                  </a:lnTo>
                  <a:lnTo>
                    <a:pt x="77" y="3"/>
                  </a:lnTo>
                  <a:lnTo>
                    <a:pt x="74" y="4"/>
                  </a:lnTo>
                  <a:lnTo>
                    <a:pt x="71" y="4"/>
                  </a:lnTo>
                  <a:lnTo>
                    <a:pt x="67" y="4"/>
                  </a:lnTo>
                  <a:lnTo>
                    <a:pt x="64" y="4"/>
                  </a:lnTo>
                  <a:lnTo>
                    <a:pt x="61" y="5"/>
                  </a:lnTo>
                  <a:lnTo>
                    <a:pt x="57" y="5"/>
                  </a:lnTo>
                  <a:lnTo>
                    <a:pt x="54" y="5"/>
                  </a:lnTo>
                  <a:lnTo>
                    <a:pt x="51" y="5"/>
                  </a:lnTo>
                  <a:lnTo>
                    <a:pt x="48" y="6"/>
                  </a:lnTo>
                  <a:lnTo>
                    <a:pt x="44" y="6"/>
                  </a:lnTo>
                  <a:lnTo>
                    <a:pt x="41" y="6"/>
                  </a:lnTo>
                  <a:lnTo>
                    <a:pt x="38" y="6"/>
                  </a:lnTo>
                  <a:lnTo>
                    <a:pt x="34" y="6"/>
                  </a:lnTo>
                  <a:lnTo>
                    <a:pt x="31" y="6"/>
                  </a:lnTo>
                  <a:lnTo>
                    <a:pt x="28" y="6"/>
                  </a:lnTo>
                  <a:lnTo>
                    <a:pt x="24" y="7"/>
                  </a:lnTo>
                  <a:lnTo>
                    <a:pt x="21" y="7"/>
                  </a:lnTo>
                  <a:lnTo>
                    <a:pt x="18" y="7"/>
                  </a:lnTo>
                  <a:lnTo>
                    <a:pt x="15" y="7"/>
                  </a:lnTo>
                  <a:lnTo>
                    <a:pt x="12" y="7"/>
                  </a:lnTo>
                  <a:lnTo>
                    <a:pt x="9" y="7"/>
                  </a:lnTo>
                  <a:lnTo>
                    <a:pt x="5" y="7"/>
                  </a:lnTo>
                  <a:lnTo>
                    <a:pt x="3" y="7"/>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4" name="Freeform 1095"/>
            <p:cNvSpPr>
              <a:spLocks/>
            </p:cNvSpPr>
            <p:nvPr/>
          </p:nvSpPr>
          <p:spPr bwMode="auto">
            <a:xfrm>
              <a:off x="2627" y="3413"/>
              <a:ext cx="104" cy="55"/>
            </a:xfrm>
            <a:custGeom>
              <a:avLst/>
              <a:gdLst>
                <a:gd name="T0" fmla="*/ 0 w 104"/>
                <a:gd name="T1" fmla="*/ 13 h 55"/>
                <a:gd name="T2" fmla="*/ 1 w 104"/>
                <a:gd name="T3" fmla="*/ 55 h 55"/>
                <a:gd name="T4" fmla="*/ 102 w 104"/>
                <a:gd name="T5" fmla="*/ 49 h 55"/>
                <a:gd name="T6" fmla="*/ 104 w 104"/>
                <a:gd name="T7" fmla="*/ 46 h 55"/>
                <a:gd name="T8" fmla="*/ 104 w 104"/>
                <a:gd name="T9" fmla="*/ 0 h 55"/>
                <a:gd name="T10" fmla="*/ 101 w 104"/>
                <a:gd name="T11" fmla="*/ 0 h 55"/>
                <a:gd name="T12" fmla="*/ 98 w 104"/>
                <a:gd name="T13" fmla="*/ 1 h 55"/>
                <a:gd name="T14" fmla="*/ 94 w 104"/>
                <a:gd name="T15" fmla="*/ 1 h 55"/>
                <a:gd name="T16" fmla="*/ 90 w 104"/>
                <a:gd name="T17" fmla="*/ 1 h 55"/>
                <a:gd name="T18" fmla="*/ 87 w 104"/>
                <a:gd name="T19" fmla="*/ 2 h 55"/>
                <a:gd name="T20" fmla="*/ 84 w 104"/>
                <a:gd name="T21" fmla="*/ 2 h 55"/>
                <a:gd name="T22" fmla="*/ 80 w 104"/>
                <a:gd name="T23" fmla="*/ 2 h 55"/>
                <a:gd name="T24" fmla="*/ 77 w 104"/>
                <a:gd name="T25" fmla="*/ 2 h 55"/>
                <a:gd name="T26" fmla="*/ 74 w 104"/>
                <a:gd name="T27" fmla="*/ 3 h 55"/>
                <a:gd name="T28" fmla="*/ 71 w 104"/>
                <a:gd name="T29" fmla="*/ 3 h 55"/>
                <a:gd name="T30" fmla="*/ 68 w 104"/>
                <a:gd name="T31" fmla="*/ 3 h 55"/>
                <a:gd name="T32" fmla="*/ 65 w 104"/>
                <a:gd name="T33" fmla="*/ 3 h 55"/>
                <a:gd name="T34" fmla="*/ 62 w 104"/>
                <a:gd name="T35" fmla="*/ 5 h 55"/>
                <a:gd name="T36" fmla="*/ 58 w 104"/>
                <a:gd name="T37" fmla="*/ 5 h 55"/>
                <a:gd name="T38" fmla="*/ 55 w 104"/>
                <a:gd name="T39" fmla="*/ 5 h 55"/>
                <a:gd name="T40" fmla="*/ 52 w 104"/>
                <a:gd name="T41" fmla="*/ 5 h 55"/>
                <a:gd name="T42" fmla="*/ 49 w 104"/>
                <a:gd name="T43" fmla="*/ 5 h 55"/>
                <a:gd name="T44" fmla="*/ 46 w 104"/>
                <a:gd name="T45" fmla="*/ 5 h 55"/>
                <a:gd name="T46" fmla="*/ 43 w 104"/>
                <a:gd name="T47" fmla="*/ 5 h 55"/>
                <a:gd name="T48" fmla="*/ 39 w 104"/>
                <a:gd name="T49" fmla="*/ 5 h 55"/>
                <a:gd name="T50" fmla="*/ 36 w 104"/>
                <a:gd name="T51" fmla="*/ 5 h 55"/>
                <a:gd name="T52" fmla="*/ 33 w 104"/>
                <a:gd name="T53" fmla="*/ 5 h 55"/>
                <a:gd name="T54" fmla="*/ 30 w 104"/>
                <a:gd name="T55" fmla="*/ 5 h 55"/>
                <a:gd name="T56" fmla="*/ 27 w 104"/>
                <a:gd name="T57" fmla="*/ 6 h 55"/>
                <a:gd name="T58" fmla="*/ 23 w 104"/>
                <a:gd name="T59" fmla="*/ 6 h 55"/>
                <a:gd name="T60" fmla="*/ 20 w 104"/>
                <a:gd name="T61" fmla="*/ 6 h 55"/>
                <a:gd name="T62" fmla="*/ 17 w 104"/>
                <a:gd name="T63" fmla="*/ 6 h 55"/>
                <a:gd name="T64" fmla="*/ 14 w 104"/>
                <a:gd name="T65" fmla="*/ 6 h 55"/>
                <a:gd name="T66" fmla="*/ 10 w 104"/>
                <a:gd name="T67" fmla="*/ 6 h 55"/>
                <a:gd name="T68" fmla="*/ 7 w 104"/>
                <a:gd name="T69" fmla="*/ 6 h 55"/>
                <a:gd name="T70" fmla="*/ 4 w 104"/>
                <a:gd name="T71" fmla="*/ 6 h 55"/>
                <a:gd name="T72" fmla="*/ 0 w 104"/>
                <a:gd name="T73" fmla="*/ 6 h 55"/>
                <a:gd name="T74" fmla="*/ 0 w 104"/>
                <a:gd name="T75"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55">
                  <a:moveTo>
                    <a:pt x="0" y="13"/>
                  </a:moveTo>
                  <a:lnTo>
                    <a:pt x="1" y="55"/>
                  </a:lnTo>
                  <a:lnTo>
                    <a:pt x="102" y="49"/>
                  </a:lnTo>
                  <a:lnTo>
                    <a:pt x="104" y="46"/>
                  </a:lnTo>
                  <a:lnTo>
                    <a:pt x="104" y="0"/>
                  </a:lnTo>
                  <a:lnTo>
                    <a:pt x="101" y="0"/>
                  </a:lnTo>
                  <a:lnTo>
                    <a:pt x="98" y="1"/>
                  </a:lnTo>
                  <a:lnTo>
                    <a:pt x="94" y="1"/>
                  </a:lnTo>
                  <a:lnTo>
                    <a:pt x="90" y="1"/>
                  </a:lnTo>
                  <a:lnTo>
                    <a:pt x="87" y="2"/>
                  </a:lnTo>
                  <a:lnTo>
                    <a:pt x="84" y="2"/>
                  </a:lnTo>
                  <a:lnTo>
                    <a:pt x="80" y="2"/>
                  </a:lnTo>
                  <a:lnTo>
                    <a:pt x="77" y="2"/>
                  </a:lnTo>
                  <a:lnTo>
                    <a:pt x="74" y="3"/>
                  </a:lnTo>
                  <a:lnTo>
                    <a:pt x="71" y="3"/>
                  </a:lnTo>
                  <a:lnTo>
                    <a:pt x="68" y="3"/>
                  </a:lnTo>
                  <a:lnTo>
                    <a:pt x="65" y="3"/>
                  </a:lnTo>
                  <a:lnTo>
                    <a:pt x="62" y="5"/>
                  </a:lnTo>
                  <a:lnTo>
                    <a:pt x="58" y="5"/>
                  </a:lnTo>
                  <a:lnTo>
                    <a:pt x="55" y="5"/>
                  </a:lnTo>
                  <a:lnTo>
                    <a:pt x="52" y="5"/>
                  </a:lnTo>
                  <a:lnTo>
                    <a:pt x="49" y="5"/>
                  </a:lnTo>
                  <a:lnTo>
                    <a:pt x="46" y="5"/>
                  </a:lnTo>
                  <a:lnTo>
                    <a:pt x="43" y="5"/>
                  </a:lnTo>
                  <a:lnTo>
                    <a:pt x="39" y="5"/>
                  </a:lnTo>
                  <a:lnTo>
                    <a:pt x="36" y="5"/>
                  </a:lnTo>
                  <a:lnTo>
                    <a:pt x="33" y="5"/>
                  </a:lnTo>
                  <a:lnTo>
                    <a:pt x="30" y="5"/>
                  </a:lnTo>
                  <a:lnTo>
                    <a:pt x="27" y="6"/>
                  </a:lnTo>
                  <a:lnTo>
                    <a:pt x="23" y="6"/>
                  </a:lnTo>
                  <a:lnTo>
                    <a:pt x="20" y="6"/>
                  </a:lnTo>
                  <a:lnTo>
                    <a:pt x="17" y="6"/>
                  </a:lnTo>
                  <a:lnTo>
                    <a:pt x="14" y="6"/>
                  </a:lnTo>
                  <a:lnTo>
                    <a:pt x="10" y="6"/>
                  </a:lnTo>
                  <a:lnTo>
                    <a:pt x="7" y="6"/>
                  </a:lnTo>
                  <a:lnTo>
                    <a:pt x="4" y="6"/>
                  </a:lnTo>
                  <a:lnTo>
                    <a:pt x="0" y="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5" name="Freeform 1096"/>
            <p:cNvSpPr>
              <a:spLocks/>
            </p:cNvSpPr>
            <p:nvPr/>
          </p:nvSpPr>
          <p:spPr bwMode="auto">
            <a:xfrm>
              <a:off x="2627" y="3413"/>
              <a:ext cx="104" cy="55"/>
            </a:xfrm>
            <a:custGeom>
              <a:avLst/>
              <a:gdLst>
                <a:gd name="T0" fmla="*/ 0 w 104"/>
                <a:gd name="T1" fmla="*/ 13 h 55"/>
                <a:gd name="T2" fmla="*/ 1 w 104"/>
                <a:gd name="T3" fmla="*/ 55 h 55"/>
                <a:gd name="T4" fmla="*/ 102 w 104"/>
                <a:gd name="T5" fmla="*/ 49 h 55"/>
                <a:gd name="T6" fmla="*/ 104 w 104"/>
                <a:gd name="T7" fmla="*/ 46 h 55"/>
                <a:gd name="T8" fmla="*/ 104 w 104"/>
                <a:gd name="T9" fmla="*/ 0 h 55"/>
                <a:gd name="T10" fmla="*/ 101 w 104"/>
                <a:gd name="T11" fmla="*/ 0 h 55"/>
                <a:gd name="T12" fmla="*/ 98 w 104"/>
                <a:gd name="T13" fmla="*/ 1 h 55"/>
                <a:gd name="T14" fmla="*/ 94 w 104"/>
                <a:gd name="T15" fmla="*/ 1 h 55"/>
                <a:gd name="T16" fmla="*/ 90 w 104"/>
                <a:gd name="T17" fmla="*/ 1 h 55"/>
                <a:gd name="T18" fmla="*/ 87 w 104"/>
                <a:gd name="T19" fmla="*/ 2 h 55"/>
                <a:gd name="T20" fmla="*/ 84 w 104"/>
                <a:gd name="T21" fmla="*/ 2 h 55"/>
                <a:gd name="T22" fmla="*/ 80 w 104"/>
                <a:gd name="T23" fmla="*/ 2 h 55"/>
                <a:gd name="T24" fmla="*/ 77 w 104"/>
                <a:gd name="T25" fmla="*/ 2 h 55"/>
                <a:gd name="T26" fmla="*/ 74 w 104"/>
                <a:gd name="T27" fmla="*/ 3 h 55"/>
                <a:gd name="T28" fmla="*/ 71 w 104"/>
                <a:gd name="T29" fmla="*/ 3 h 55"/>
                <a:gd name="T30" fmla="*/ 68 w 104"/>
                <a:gd name="T31" fmla="*/ 3 h 55"/>
                <a:gd name="T32" fmla="*/ 65 w 104"/>
                <a:gd name="T33" fmla="*/ 3 h 55"/>
                <a:gd name="T34" fmla="*/ 62 w 104"/>
                <a:gd name="T35" fmla="*/ 5 h 55"/>
                <a:gd name="T36" fmla="*/ 58 w 104"/>
                <a:gd name="T37" fmla="*/ 5 h 55"/>
                <a:gd name="T38" fmla="*/ 55 w 104"/>
                <a:gd name="T39" fmla="*/ 5 h 55"/>
                <a:gd name="T40" fmla="*/ 52 w 104"/>
                <a:gd name="T41" fmla="*/ 5 h 55"/>
                <a:gd name="T42" fmla="*/ 49 w 104"/>
                <a:gd name="T43" fmla="*/ 5 h 55"/>
                <a:gd name="T44" fmla="*/ 46 w 104"/>
                <a:gd name="T45" fmla="*/ 5 h 55"/>
                <a:gd name="T46" fmla="*/ 43 w 104"/>
                <a:gd name="T47" fmla="*/ 5 h 55"/>
                <a:gd name="T48" fmla="*/ 39 w 104"/>
                <a:gd name="T49" fmla="*/ 5 h 55"/>
                <a:gd name="T50" fmla="*/ 36 w 104"/>
                <a:gd name="T51" fmla="*/ 5 h 55"/>
                <a:gd name="T52" fmla="*/ 33 w 104"/>
                <a:gd name="T53" fmla="*/ 5 h 55"/>
                <a:gd name="T54" fmla="*/ 30 w 104"/>
                <a:gd name="T55" fmla="*/ 5 h 55"/>
                <a:gd name="T56" fmla="*/ 27 w 104"/>
                <a:gd name="T57" fmla="*/ 6 h 55"/>
                <a:gd name="T58" fmla="*/ 23 w 104"/>
                <a:gd name="T59" fmla="*/ 6 h 55"/>
                <a:gd name="T60" fmla="*/ 20 w 104"/>
                <a:gd name="T61" fmla="*/ 6 h 55"/>
                <a:gd name="T62" fmla="*/ 17 w 104"/>
                <a:gd name="T63" fmla="*/ 6 h 55"/>
                <a:gd name="T64" fmla="*/ 14 w 104"/>
                <a:gd name="T65" fmla="*/ 6 h 55"/>
                <a:gd name="T66" fmla="*/ 10 w 104"/>
                <a:gd name="T67" fmla="*/ 6 h 55"/>
                <a:gd name="T68" fmla="*/ 7 w 104"/>
                <a:gd name="T69" fmla="*/ 6 h 55"/>
                <a:gd name="T70" fmla="*/ 4 w 104"/>
                <a:gd name="T71" fmla="*/ 6 h 55"/>
                <a:gd name="T72" fmla="*/ 0 w 104"/>
                <a:gd name="T73" fmla="*/ 6 h 55"/>
                <a:gd name="T74" fmla="*/ 0 w 104"/>
                <a:gd name="T75"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55">
                  <a:moveTo>
                    <a:pt x="0" y="13"/>
                  </a:moveTo>
                  <a:lnTo>
                    <a:pt x="1" y="55"/>
                  </a:lnTo>
                  <a:lnTo>
                    <a:pt x="102" y="49"/>
                  </a:lnTo>
                  <a:lnTo>
                    <a:pt x="104" y="46"/>
                  </a:lnTo>
                  <a:lnTo>
                    <a:pt x="104" y="0"/>
                  </a:lnTo>
                  <a:lnTo>
                    <a:pt x="101" y="0"/>
                  </a:lnTo>
                  <a:lnTo>
                    <a:pt x="98" y="1"/>
                  </a:lnTo>
                  <a:lnTo>
                    <a:pt x="94" y="1"/>
                  </a:lnTo>
                  <a:lnTo>
                    <a:pt x="90" y="1"/>
                  </a:lnTo>
                  <a:lnTo>
                    <a:pt x="87" y="2"/>
                  </a:lnTo>
                  <a:lnTo>
                    <a:pt x="84" y="2"/>
                  </a:lnTo>
                  <a:lnTo>
                    <a:pt x="80" y="2"/>
                  </a:lnTo>
                  <a:lnTo>
                    <a:pt x="77" y="2"/>
                  </a:lnTo>
                  <a:lnTo>
                    <a:pt x="74" y="3"/>
                  </a:lnTo>
                  <a:lnTo>
                    <a:pt x="71" y="3"/>
                  </a:lnTo>
                  <a:lnTo>
                    <a:pt x="68" y="3"/>
                  </a:lnTo>
                  <a:lnTo>
                    <a:pt x="65" y="3"/>
                  </a:lnTo>
                  <a:lnTo>
                    <a:pt x="62" y="5"/>
                  </a:lnTo>
                  <a:lnTo>
                    <a:pt x="58" y="5"/>
                  </a:lnTo>
                  <a:lnTo>
                    <a:pt x="55" y="5"/>
                  </a:lnTo>
                  <a:lnTo>
                    <a:pt x="52" y="5"/>
                  </a:lnTo>
                  <a:lnTo>
                    <a:pt x="49" y="5"/>
                  </a:lnTo>
                  <a:lnTo>
                    <a:pt x="46" y="5"/>
                  </a:lnTo>
                  <a:lnTo>
                    <a:pt x="43" y="5"/>
                  </a:lnTo>
                  <a:lnTo>
                    <a:pt x="39" y="5"/>
                  </a:lnTo>
                  <a:lnTo>
                    <a:pt x="36" y="5"/>
                  </a:lnTo>
                  <a:lnTo>
                    <a:pt x="33" y="5"/>
                  </a:lnTo>
                  <a:lnTo>
                    <a:pt x="30" y="5"/>
                  </a:lnTo>
                  <a:lnTo>
                    <a:pt x="27" y="6"/>
                  </a:lnTo>
                  <a:lnTo>
                    <a:pt x="23" y="6"/>
                  </a:lnTo>
                  <a:lnTo>
                    <a:pt x="20" y="6"/>
                  </a:lnTo>
                  <a:lnTo>
                    <a:pt x="17" y="6"/>
                  </a:lnTo>
                  <a:lnTo>
                    <a:pt x="14" y="6"/>
                  </a:lnTo>
                  <a:lnTo>
                    <a:pt x="10" y="6"/>
                  </a:lnTo>
                  <a:lnTo>
                    <a:pt x="7" y="6"/>
                  </a:lnTo>
                  <a:lnTo>
                    <a:pt x="4" y="6"/>
                  </a:lnTo>
                  <a:lnTo>
                    <a:pt x="0" y="6"/>
                  </a:lnTo>
                  <a:lnTo>
                    <a:pt x="0" y="13"/>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6" name="Freeform 1097"/>
            <p:cNvSpPr>
              <a:spLocks/>
            </p:cNvSpPr>
            <p:nvPr/>
          </p:nvSpPr>
          <p:spPr bwMode="auto">
            <a:xfrm>
              <a:off x="2903" y="3399"/>
              <a:ext cx="98" cy="48"/>
            </a:xfrm>
            <a:custGeom>
              <a:avLst/>
              <a:gdLst>
                <a:gd name="T0" fmla="*/ 1 w 98"/>
                <a:gd name="T1" fmla="*/ 9 h 48"/>
                <a:gd name="T2" fmla="*/ 2 w 98"/>
                <a:gd name="T3" fmla="*/ 12 h 48"/>
                <a:gd name="T4" fmla="*/ 2 w 98"/>
                <a:gd name="T5" fmla="*/ 14 h 48"/>
                <a:gd name="T6" fmla="*/ 2 w 98"/>
                <a:gd name="T7" fmla="*/ 16 h 48"/>
                <a:gd name="T8" fmla="*/ 1 w 98"/>
                <a:gd name="T9" fmla="*/ 19 h 48"/>
                <a:gd name="T10" fmla="*/ 1 w 98"/>
                <a:gd name="T11" fmla="*/ 22 h 48"/>
                <a:gd name="T12" fmla="*/ 1 w 98"/>
                <a:gd name="T13" fmla="*/ 25 h 48"/>
                <a:gd name="T14" fmla="*/ 1 w 98"/>
                <a:gd name="T15" fmla="*/ 27 h 48"/>
                <a:gd name="T16" fmla="*/ 0 w 98"/>
                <a:gd name="T17" fmla="*/ 30 h 48"/>
                <a:gd name="T18" fmla="*/ 0 w 98"/>
                <a:gd name="T19" fmla="*/ 32 h 48"/>
                <a:gd name="T20" fmla="*/ 0 w 98"/>
                <a:gd name="T21" fmla="*/ 35 h 48"/>
                <a:gd name="T22" fmla="*/ 0 w 98"/>
                <a:gd name="T23" fmla="*/ 37 h 48"/>
                <a:gd name="T24" fmla="*/ 0 w 98"/>
                <a:gd name="T25" fmla="*/ 40 h 48"/>
                <a:gd name="T26" fmla="*/ 1 w 98"/>
                <a:gd name="T27" fmla="*/ 43 h 48"/>
                <a:gd name="T28" fmla="*/ 1 w 98"/>
                <a:gd name="T29" fmla="*/ 45 h 48"/>
                <a:gd name="T30" fmla="*/ 2 w 98"/>
                <a:gd name="T31" fmla="*/ 47 h 48"/>
                <a:gd name="T32" fmla="*/ 5 w 98"/>
                <a:gd name="T33" fmla="*/ 48 h 48"/>
                <a:gd name="T34" fmla="*/ 11 w 98"/>
                <a:gd name="T35" fmla="*/ 48 h 48"/>
                <a:gd name="T36" fmla="*/ 16 w 98"/>
                <a:gd name="T37" fmla="*/ 47 h 48"/>
                <a:gd name="T38" fmla="*/ 22 w 98"/>
                <a:gd name="T39" fmla="*/ 47 h 48"/>
                <a:gd name="T40" fmla="*/ 27 w 98"/>
                <a:gd name="T41" fmla="*/ 47 h 48"/>
                <a:gd name="T42" fmla="*/ 33 w 98"/>
                <a:gd name="T43" fmla="*/ 47 h 48"/>
                <a:gd name="T44" fmla="*/ 39 w 98"/>
                <a:gd name="T45" fmla="*/ 46 h 48"/>
                <a:gd name="T46" fmla="*/ 45 w 98"/>
                <a:gd name="T47" fmla="*/ 46 h 48"/>
                <a:gd name="T48" fmla="*/ 50 w 98"/>
                <a:gd name="T49" fmla="*/ 46 h 48"/>
                <a:gd name="T50" fmla="*/ 57 w 98"/>
                <a:gd name="T51" fmla="*/ 45 h 48"/>
                <a:gd name="T52" fmla="*/ 63 w 98"/>
                <a:gd name="T53" fmla="*/ 45 h 48"/>
                <a:gd name="T54" fmla="*/ 69 w 98"/>
                <a:gd name="T55" fmla="*/ 44 h 48"/>
                <a:gd name="T56" fmla="*/ 75 w 98"/>
                <a:gd name="T57" fmla="*/ 44 h 48"/>
                <a:gd name="T58" fmla="*/ 81 w 98"/>
                <a:gd name="T59" fmla="*/ 43 h 48"/>
                <a:gd name="T60" fmla="*/ 87 w 98"/>
                <a:gd name="T61" fmla="*/ 43 h 48"/>
                <a:gd name="T62" fmla="*/ 94 w 98"/>
                <a:gd name="T63" fmla="*/ 42 h 48"/>
                <a:gd name="T64" fmla="*/ 97 w 98"/>
                <a:gd name="T65" fmla="*/ 41 h 48"/>
                <a:gd name="T66" fmla="*/ 98 w 98"/>
                <a:gd name="T67" fmla="*/ 39 h 48"/>
                <a:gd name="T68" fmla="*/ 98 w 98"/>
                <a:gd name="T69" fmla="*/ 36 h 48"/>
                <a:gd name="T70" fmla="*/ 98 w 98"/>
                <a:gd name="T71" fmla="*/ 33 h 48"/>
                <a:gd name="T72" fmla="*/ 98 w 98"/>
                <a:gd name="T73" fmla="*/ 31 h 48"/>
                <a:gd name="T74" fmla="*/ 98 w 98"/>
                <a:gd name="T75" fmla="*/ 29 h 48"/>
                <a:gd name="T76" fmla="*/ 98 w 98"/>
                <a:gd name="T77" fmla="*/ 26 h 48"/>
                <a:gd name="T78" fmla="*/ 98 w 98"/>
                <a:gd name="T79" fmla="*/ 24 h 48"/>
                <a:gd name="T80" fmla="*/ 98 w 98"/>
                <a:gd name="T81" fmla="*/ 20 h 48"/>
                <a:gd name="T82" fmla="*/ 98 w 98"/>
                <a:gd name="T83" fmla="*/ 17 h 48"/>
                <a:gd name="T84" fmla="*/ 98 w 98"/>
                <a:gd name="T85" fmla="*/ 15 h 48"/>
                <a:gd name="T86" fmla="*/ 98 w 98"/>
                <a:gd name="T87" fmla="*/ 12 h 48"/>
                <a:gd name="T88" fmla="*/ 98 w 98"/>
                <a:gd name="T89" fmla="*/ 10 h 48"/>
                <a:gd name="T90" fmla="*/ 97 w 98"/>
                <a:gd name="T91" fmla="*/ 7 h 48"/>
                <a:gd name="T92" fmla="*/ 97 w 98"/>
                <a:gd name="T93" fmla="*/ 4 h 48"/>
                <a:gd name="T94" fmla="*/ 97 w 98"/>
                <a:gd name="T95" fmla="*/ 1 h 48"/>
                <a:gd name="T96" fmla="*/ 1 w 98"/>
                <a:gd name="T9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48">
                  <a:moveTo>
                    <a:pt x="1" y="8"/>
                  </a:moveTo>
                  <a:lnTo>
                    <a:pt x="1" y="9"/>
                  </a:lnTo>
                  <a:lnTo>
                    <a:pt x="1" y="10"/>
                  </a:lnTo>
                  <a:lnTo>
                    <a:pt x="2" y="12"/>
                  </a:lnTo>
                  <a:lnTo>
                    <a:pt x="2" y="13"/>
                  </a:lnTo>
                  <a:lnTo>
                    <a:pt x="2" y="14"/>
                  </a:lnTo>
                  <a:lnTo>
                    <a:pt x="2" y="15"/>
                  </a:lnTo>
                  <a:lnTo>
                    <a:pt x="2" y="16"/>
                  </a:lnTo>
                  <a:lnTo>
                    <a:pt x="1" y="19"/>
                  </a:lnTo>
                  <a:lnTo>
                    <a:pt x="1" y="19"/>
                  </a:lnTo>
                  <a:lnTo>
                    <a:pt x="1" y="20"/>
                  </a:lnTo>
                  <a:lnTo>
                    <a:pt x="1" y="22"/>
                  </a:lnTo>
                  <a:lnTo>
                    <a:pt x="1" y="24"/>
                  </a:lnTo>
                  <a:lnTo>
                    <a:pt x="1" y="25"/>
                  </a:lnTo>
                  <a:lnTo>
                    <a:pt x="1" y="26"/>
                  </a:lnTo>
                  <a:lnTo>
                    <a:pt x="1" y="27"/>
                  </a:lnTo>
                  <a:lnTo>
                    <a:pt x="0" y="29"/>
                  </a:lnTo>
                  <a:lnTo>
                    <a:pt x="0" y="30"/>
                  </a:lnTo>
                  <a:lnTo>
                    <a:pt x="0" y="31"/>
                  </a:lnTo>
                  <a:lnTo>
                    <a:pt x="0" y="32"/>
                  </a:lnTo>
                  <a:lnTo>
                    <a:pt x="0" y="33"/>
                  </a:lnTo>
                  <a:lnTo>
                    <a:pt x="0" y="35"/>
                  </a:lnTo>
                  <a:lnTo>
                    <a:pt x="0" y="36"/>
                  </a:lnTo>
                  <a:lnTo>
                    <a:pt x="0" y="37"/>
                  </a:lnTo>
                  <a:lnTo>
                    <a:pt x="0" y="39"/>
                  </a:lnTo>
                  <a:lnTo>
                    <a:pt x="0" y="40"/>
                  </a:lnTo>
                  <a:lnTo>
                    <a:pt x="0" y="41"/>
                  </a:lnTo>
                  <a:lnTo>
                    <a:pt x="1" y="43"/>
                  </a:lnTo>
                  <a:lnTo>
                    <a:pt x="1" y="44"/>
                  </a:lnTo>
                  <a:lnTo>
                    <a:pt x="1" y="45"/>
                  </a:lnTo>
                  <a:lnTo>
                    <a:pt x="2" y="46"/>
                  </a:lnTo>
                  <a:lnTo>
                    <a:pt x="2" y="47"/>
                  </a:lnTo>
                  <a:lnTo>
                    <a:pt x="3" y="48"/>
                  </a:lnTo>
                  <a:lnTo>
                    <a:pt x="5" y="48"/>
                  </a:lnTo>
                  <a:lnTo>
                    <a:pt x="8" y="48"/>
                  </a:lnTo>
                  <a:lnTo>
                    <a:pt x="11" y="48"/>
                  </a:lnTo>
                  <a:lnTo>
                    <a:pt x="13" y="48"/>
                  </a:lnTo>
                  <a:lnTo>
                    <a:pt x="16" y="47"/>
                  </a:lnTo>
                  <a:lnTo>
                    <a:pt x="19" y="47"/>
                  </a:lnTo>
                  <a:lnTo>
                    <a:pt x="22" y="47"/>
                  </a:lnTo>
                  <a:lnTo>
                    <a:pt x="24" y="47"/>
                  </a:lnTo>
                  <a:lnTo>
                    <a:pt x="27" y="47"/>
                  </a:lnTo>
                  <a:lnTo>
                    <a:pt x="30" y="47"/>
                  </a:lnTo>
                  <a:lnTo>
                    <a:pt x="33" y="47"/>
                  </a:lnTo>
                  <a:lnTo>
                    <a:pt x="36" y="46"/>
                  </a:lnTo>
                  <a:lnTo>
                    <a:pt x="39" y="46"/>
                  </a:lnTo>
                  <a:lnTo>
                    <a:pt x="42" y="46"/>
                  </a:lnTo>
                  <a:lnTo>
                    <a:pt x="45" y="46"/>
                  </a:lnTo>
                  <a:lnTo>
                    <a:pt x="48" y="46"/>
                  </a:lnTo>
                  <a:lnTo>
                    <a:pt x="50" y="46"/>
                  </a:lnTo>
                  <a:lnTo>
                    <a:pt x="54" y="45"/>
                  </a:lnTo>
                  <a:lnTo>
                    <a:pt x="57" y="45"/>
                  </a:lnTo>
                  <a:lnTo>
                    <a:pt x="60" y="45"/>
                  </a:lnTo>
                  <a:lnTo>
                    <a:pt x="63" y="45"/>
                  </a:lnTo>
                  <a:lnTo>
                    <a:pt x="66" y="45"/>
                  </a:lnTo>
                  <a:lnTo>
                    <a:pt x="69" y="44"/>
                  </a:lnTo>
                  <a:lnTo>
                    <a:pt x="72" y="44"/>
                  </a:lnTo>
                  <a:lnTo>
                    <a:pt x="75" y="44"/>
                  </a:lnTo>
                  <a:lnTo>
                    <a:pt x="78" y="44"/>
                  </a:lnTo>
                  <a:lnTo>
                    <a:pt x="81" y="43"/>
                  </a:lnTo>
                  <a:lnTo>
                    <a:pt x="84" y="43"/>
                  </a:lnTo>
                  <a:lnTo>
                    <a:pt x="87" y="43"/>
                  </a:lnTo>
                  <a:lnTo>
                    <a:pt x="90" y="43"/>
                  </a:lnTo>
                  <a:lnTo>
                    <a:pt x="94" y="42"/>
                  </a:lnTo>
                  <a:lnTo>
                    <a:pt x="97" y="42"/>
                  </a:lnTo>
                  <a:lnTo>
                    <a:pt x="97" y="41"/>
                  </a:lnTo>
                  <a:lnTo>
                    <a:pt x="97" y="40"/>
                  </a:lnTo>
                  <a:lnTo>
                    <a:pt x="98" y="39"/>
                  </a:lnTo>
                  <a:lnTo>
                    <a:pt x="98" y="37"/>
                  </a:lnTo>
                  <a:lnTo>
                    <a:pt x="98" y="36"/>
                  </a:lnTo>
                  <a:lnTo>
                    <a:pt x="98" y="35"/>
                  </a:lnTo>
                  <a:lnTo>
                    <a:pt x="98" y="33"/>
                  </a:lnTo>
                  <a:lnTo>
                    <a:pt x="98" y="32"/>
                  </a:lnTo>
                  <a:lnTo>
                    <a:pt x="98" y="31"/>
                  </a:lnTo>
                  <a:lnTo>
                    <a:pt x="98" y="30"/>
                  </a:lnTo>
                  <a:lnTo>
                    <a:pt x="98" y="29"/>
                  </a:lnTo>
                  <a:lnTo>
                    <a:pt x="98" y="27"/>
                  </a:lnTo>
                  <a:lnTo>
                    <a:pt x="98" y="26"/>
                  </a:lnTo>
                  <a:lnTo>
                    <a:pt x="98" y="25"/>
                  </a:lnTo>
                  <a:lnTo>
                    <a:pt x="98" y="24"/>
                  </a:lnTo>
                  <a:lnTo>
                    <a:pt x="98" y="22"/>
                  </a:lnTo>
                  <a:lnTo>
                    <a:pt x="98" y="20"/>
                  </a:lnTo>
                  <a:lnTo>
                    <a:pt x="98" y="19"/>
                  </a:lnTo>
                  <a:lnTo>
                    <a:pt x="98" y="17"/>
                  </a:lnTo>
                  <a:lnTo>
                    <a:pt x="98" y="16"/>
                  </a:lnTo>
                  <a:lnTo>
                    <a:pt x="98" y="15"/>
                  </a:lnTo>
                  <a:lnTo>
                    <a:pt x="98" y="14"/>
                  </a:lnTo>
                  <a:lnTo>
                    <a:pt x="98" y="12"/>
                  </a:lnTo>
                  <a:lnTo>
                    <a:pt x="98" y="11"/>
                  </a:lnTo>
                  <a:lnTo>
                    <a:pt x="98" y="10"/>
                  </a:lnTo>
                  <a:lnTo>
                    <a:pt x="97" y="8"/>
                  </a:lnTo>
                  <a:lnTo>
                    <a:pt x="97" y="7"/>
                  </a:lnTo>
                  <a:lnTo>
                    <a:pt x="97" y="6"/>
                  </a:lnTo>
                  <a:lnTo>
                    <a:pt x="97" y="4"/>
                  </a:lnTo>
                  <a:lnTo>
                    <a:pt x="97" y="3"/>
                  </a:lnTo>
                  <a:lnTo>
                    <a:pt x="97" y="1"/>
                  </a:lnTo>
                  <a:lnTo>
                    <a:pt x="97" y="0"/>
                  </a:lnTo>
                  <a:lnTo>
                    <a:pt x="1" y="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7" name="Freeform 1098"/>
            <p:cNvSpPr>
              <a:spLocks/>
            </p:cNvSpPr>
            <p:nvPr/>
          </p:nvSpPr>
          <p:spPr bwMode="auto">
            <a:xfrm>
              <a:off x="2903" y="3399"/>
              <a:ext cx="98" cy="48"/>
            </a:xfrm>
            <a:custGeom>
              <a:avLst/>
              <a:gdLst>
                <a:gd name="T0" fmla="*/ 1 w 98"/>
                <a:gd name="T1" fmla="*/ 9 h 48"/>
                <a:gd name="T2" fmla="*/ 2 w 98"/>
                <a:gd name="T3" fmla="*/ 12 h 48"/>
                <a:gd name="T4" fmla="*/ 2 w 98"/>
                <a:gd name="T5" fmla="*/ 14 h 48"/>
                <a:gd name="T6" fmla="*/ 2 w 98"/>
                <a:gd name="T7" fmla="*/ 16 h 48"/>
                <a:gd name="T8" fmla="*/ 1 w 98"/>
                <a:gd name="T9" fmla="*/ 19 h 48"/>
                <a:gd name="T10" fmla="*/ 1 w 98"/>
                <a:gd name="T11" fmla="*/ 22 h 48"/>
                <a:gd name="T12" fmla="*/ 1 w 98"/>
                <a:gd name="T13" fmla="*/ 25 h 48"/>
                <a:gd name="T14" fmla="*/ 1 w 98"/>
                <a:gd name="T15" fmla="*/ 27 h 48"/>
                <a:gd name="T16" fmla="*/ 0 w 98"/>
                <a:gd name="T17" fmla="*/ 30 h 48"/>
                <a:gd name="T18" fmla="*/ 0 w 98"/>
                <a:gd name="T19" fmla="*/ 32 h 48"/>
                <a:gd name="T20" fmla="*/ 0 w 98"/>
                <a:gd name="T21" fmla="*/ 35 h 48"/>
                <a:gd name="T22" fmla="*/ 0 w 98"/>
                <a:gd name="T23" fmla="*/ 37 h 48"/>
                <a:gd name="T24" fmla="*/ 0 w 98"/>
                <a:gd name="T25" fmla="*/ 40 h 48"/>
                <a:gd name="T26" fmla="*/ 1 w 98"/>
                <a:gd name="T27" fmla="*/ 43 h 48"/>
                <a:gd name="T28" fmla="*/ 1 w 98"/>
                <a:gd name="T29" fmla="*/ 45 h 48"/>
                <a:gd name="T30" fmla="*/ 2 w 98"/>
                <a:gd name="T31" fmla="*/ 47 h 48"/>
                <a:gd name="T32" fmla="*/ 5 w 98"/>
                <a:gd name="T33" fmla="*/ 48 h 48"/>
                <a:gd name="T34" fmla="*/ 11 w 98"/>
                <a:gd name="T35" fmla="*/ 48 h 48"/>
                <a:gd name="T36" fmla="*/ 16 w 98"/>
                <a:gd name="T37" fmla="*/ 47 h 48"/>
                <a:gd name="T38" fmla="*/ 22 w 98"/>
                <a:gd name="T39" fmla="*/ 47 h 48"/>
                <a:gd name="T40" fmla="*/ 27 w 98"/>
                <a:gd name="T41" fmla="*/ 47 h 48"/>
                <a:gd name="T42" fmla="*/ 33 w 98"/>
                <a:gd name="T43" fmla="*/ 47 h 48"/>
                <a:gd name="T44" fmla="*/ 39 w 98"/>
                <a:gd name="T45" fmla="*/ 46 h 48"/>
                <a:gd name="T46" fmla="*/ 45 w 98"/>
                <a:gd name="T47" fmla="*/ 46 h 48"/>
                <a:gd name="T48" fmla="*/ 50 w 98"/>
                <a:gd name="T49" fmla="*/ 46 h 48"/>
                <a:gd name="T50" fmla="*/ 57 w 98"/>
                <a:gd name="T51" fmla="*/ 45 h 48"/>
                <a:gd name="T52" fmla="*/ 63 w 98"/>
                <a:gd name="T53" fmla="*/ 45 h 48"/>
                <a:gd name="T54" fmla="*/ 69 w 98"/>
                <a:gd name="T55" fmla="*/ 44 h 48"/>
                <a:gd name="T56" fmla="*/ 75 w 98"/>
                <a:gd name="T57" fmla="*/ 44 h 48"/>
                <a:gd name="T58" fmla="*/ 81 w 98"/>
                <a:gd name="T59" fmla="*/ 43 h 48"/>
                <a:gd name="T60" fmla="*/ 87 w 98"/>
                <a:gd name="T61" fmla="*/ 43 h 48"/>
                <a:gd name="T62" fmla="*/ 94 w 98"/>
                <a:gd name="T63" fmla="*/ 42 h 48"/>
                <a:gd name="T64" fmla="*/ 97 w 98"/>
                <a:gd name="T65" fmla="*/ 41 h 48"/>
                <a:gd name="T66" fmla="*/ 98 w 98"/>
                <a:gd name="T67" fmla="*/ 39 h 48"/>
                <a:gd name="T68" fmla="*/ 98 w 98"/>
                <a:gd name="T69" fmla="*/ 36 h 48"/>
                <a:gd name="T70" fmla="*/ 98 w 98"/>
                <a:gd name="T71" fmla="*/ 33 h 48"/>
                <a:gd name="T72" fmla="*/ 98 w 98"/>
                <a:gd name="T73" fmla="*/ 31 h 48"/>
                <a:gd name="T74" fmla="*/ 98 w 98"/>
                <a:gd name="T75" fmla="*/ 29 h 48"/>
                <a:gd name="T76" fmla="*/ 98 w 98"/>
                <a:gd name="T77" fmla="*/ 26 h 48"/>
                <a:gd name="T78" fmla="*/ 98 w 98"/>
                <a:gd name="T79" fmla="*/ 24 h 48"/>
                <a:gd name="T80" fmla="*/ 98 w 98"/>
                <a:gd name="T81" fmla="*/ 20 h 48"/>
                <a:gd name="T82" fmla="*/ 98 w 98"/>
                <a:gd name="T83" fmla="*/ 17 h 48"/>
                <a:gd name="T84" fmla="*/ 98 w 98"/>
                <a:gd name="T85" fmla="*/ 15 h 48"/>
                <a:gd name="T86" fmla="*/ 98 w 98"/>
                <a:gd name="T87" fmla="*/ 12 h 48"/>
                <a:gd name="T88" fmla="*/ 98 w 98"/>
                <a:gd name="T89" fmla="*/ 10 h 48"/>
                <a:gd name="T90" fmla="*/ 97 w 98"/>
                <a:gd name="T91" fmla="*/ 7 h 48"/>
                <a:gd name="T92" fmla="*/ 97 w 98"/>
                <a:gd name="T93" fmla="*/ 4 h 48"/>
                <a:gd name="T94" fmla="*/ 97 w 98"/>
                <a:gd name="T95" fmla="*/ 1 h 48"/>
                <a:gd name="T96" fmla="*/ 1 w 98"/>
                <a:gd name="T9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48">
                  <a:moveTo>
                    <a:pt x="1" y="8"/>
                  </a:moveTo>
                  <a:lnTo>
                    <a:pt x="1" y="9"/>
                  </a:lnTo>
                  <a:lnTo>
                    <a:pt x="1" y="10"/>
                  </a:lnTo>
                  <a:lnTo>
                    <a:pt x="2" y="12"/>
                  </a:lnTo>
                  <a:lnTo>
                    <a:pt x="2" y="13"/>
                  </a:lnTo>
                  <a:lnTo>
                    <a:pt x="2" y="14"/>
                  </a:lnTo>
                  <a:lnTo>
                    <a:pt x="2" y="15"/>
                  </a:lnTo>
                  <a:lnTo>
                    <a:pt x="2" y="16"/>
                  </a:lnTo>
                  <a:lnTo>
                    <a:pt x="1" y="19"/>
                  </a:lnTo>
                  <a:lnTo>
                    <a:pt x="1" y="19"/>
                  </a:lnTo>
                  <a:lnTo>
                    <a:pt x="1" y="20"/>
                  </a:lnTo>
                  <a:lnTo>
                    <a:pt x="1" y="22"/>
                  </a:lnTo>
                  <a:lnTo>
                    <a:pt x="1" y="24"/>
                  </a:lnTo>
                  <a:lnTo>
                    <a:pt x="1" y="25"/>
                  </a:lnTo>
                  <a:lnTo>
                    <a:pt x="1" y="26"/>
                  </a:lnTo>
                  <a:lnTo>
                    <a:pt x="1" y="27"/>
                  </a:lnTo>
                  <a:lnTo>
                    <a:pt x="0" y="29"/>
                  </a:lnTo>
                  <a:lnTo>
                    <a:pt x="0" y="30"/>
                  </a:lnTo>
                  <a:lnTo>
                    <a:pt x="0" y="31"/>
                  </a:lnTo>
                  <a:lnTo>
                    <a:pt x="0" y="32"/>
                  </a:lnTo>
                  <a:lnTo>
                    <a:pt x="0" y="33"/>
                  </a:lnTo>
                  <a:lnTo>
                    <a:pt x="0" y="35"/>
                  </a:lnTo>
                  <a:lnTo>
                    <a:pt x="0" y="36"/>
                  </a:lnTo>
                  <a:lnTo>
                    <a:pt x="0" y="37"/>
                  </a:lnTo>
                  <a:lnTo>
                    <a:pt x="0" y="39"/>
                  </a:lnTo>
                  <a:lnTo>
                    <a:pt x="0" y="40"/>
                  </a:lnTo>
                  <a:lnTo>
                    <a:pt x="0" y="41"/>
                  </a:lnTo>
                  <a:lnTo>
                    <a:pt x="1" y="43"/>
                  </a:lnTo>
                  <a:lnTo>
                    <a:pt x="1" y="44"/>
                  </a:lnTo>
                  <a:lnTo>
                    <a:pt x="1" y="45"/>
                  </a:lnTo>
                  <a:lnTo>
                    <a:pt x="2" y="46"/>
                  </a:lnTo>
                  <a:lnTo>
                    <a:pt x="2" y="47"/>
                  </a:lnTo>
                  <a:lnTo>
                    <a:pt x="3" y="48"/>
                  </a:lnTo>
                  <a:lnTo>
                    <a:pt x="5" y="48"/>
                  </a:lnTo>
                  <a:lnTo>
                    <a:pt x="8" y="48"/>
                  </a:lnTo>
                  <a:lnTo>
                    <a:pt x="11" y="48"/>
                  </a:lnTo>
                  <a:lnTo>
                    <a:pt x="13" y="48"/>
                  </a:lnTo>
                  <a:lnTo>
                    <a:pt x="16" y="47"/>
                  </a:lnTo>
                  <a:lnTo>
                    <a:pt x="19" y="47"/>
                  </a:lnTo>
                  <a:lnTo>
                    <a:pt x="22" y="47"/>
                  </a:lnTo>
                  <a:lnTo>
                    <a:pt x="24" y="47"/>
                  </a:lnTo>
                  <a:lnTo>
                    <a:pt x="27" y="47"/>
                  </a:lnTo>
                  <a:lnTo>
                    <a:pt x="30" y="47"/>
                  </a:lnTo>
                  <a:lnTo>
                    <a:pt x="33" y="47"/>
                  </a:lnTo>
                  <a:lnTo>
                    <a:pt x="36" y="46"/>
                  </a:lnTo>
                  <a:lnTo>
                    <a:pt x="39" y="46"/>
                  </a:lnTo>
                  <a:lnTo>
                    <a:pt x="42" y="46"/>
                  </a:lnTo>
                  <a:lnTo>
                    <a:pt x="45" y="46"/>
                  </a:lnTo>
                  <a:lnTo>
                    <a:pt x="48" y="46"/>
                  </a:lnTo>
                  <a:lnTo>
                    <a:pt x="50" y="46"/>
                  </a:lnTo>
                  <a:lnTo>
                    <a:pt x="54" y="45"/>
                  </a:lnTo>
                  <a:lnTo>
                    <a:pt x="57" y="45"/>
                  </a:lnTo>
                  <a:lnTo>
                    <a:pt x="60" y="45"/>
                  </a:lnTo>
                  <a:lnTo>
                    <a:pt x="63" y="45"/>
                  </a:lnTo>
                  <a:lnTo>
                    <a:pt x="66" y="45"/>
                  </a:lnTo>
                  <a:lnTo>
                    <a:pt x="69" y="44"/>
                  </a:lnTo>
                  <a:lnTo>
                    <a:pt x="72" y="44"/>
                  </a:lnTo>
                  <a:lnTo>
                    <a:pt x="75" y="44"/>
                  </a:lnTo>
                  <a:lnTo>
                    <a:pt x="78" y="44"/>
                  </a:lnTo>
                  <a:lnTo>
                    <a:pt x="81" y="43"/>
                  </a:lnTo>
                  <a:lnTo>
                    <a:pt x="84" y="43"/>
                  </a:lnTo>
                  <a:lnTo>
                    <a:pt x="87" y="43"/>
                  </a:lnTo>
                  <a:lnTo>
                    <a:pt x="90" y="43"/>
                  </a:lnTo>
                  <a:lnTo>
                    <a:pt x="94" y="42"/>
                  </a:lnTo>
                  <a:lnTo>
                    <a:pt x="97" y="42"/>
                  </a:lnTo>
                  <a:lnTo>
                    <a:pt x="97" y="41"/>
                  </a:lnTo>
                  <a:lnTo>
                    <a:pt x="97" y="40"/>
                  </a:lnTo>
                  <a:lnTo>
                    <a:pt x="98" y="39"/>
                  </a:lnTo>
                  <a:lnTo>
                    <a:pt x="98" y="37"/>
                  </a:lnTo>
                  <a:lnTo>
                    <a:pt x="98" y="36"/>
                  </a:lnTo>
                  <a:lnTo>
                    <a:pt x="98" y="35"/>
                  </a:lnTo>
                  <a:lnTo>
                    <a:pt x="98" y="33"/>
                  </a:lnTo>
                  <a:lnTo>
                    <a:pt x="98" y="32"/>
                  </a:lnTo>
                  <a:lnTo>
                    <a:pt x="98" y="31"/>
                  </a:lnTo>
                  <a:lnTo>
                    <a:pt x="98" y="30"/>
                  </a:lnTo>
                  <a:lnTo>
                    <a:pt x="98" y="29"/>
                  </a:lnTo>
                  <a:lnTo>
                    <a:pt x="98" y="27"/>
                  </a:lnTo>
                  <a:lnTo>
                    <a:pt x="98" y="26"/>
                  </a:lnTo>
                  <a:lnTo>
                    <a:pt x="98" y="25"/>
                  </a:lnTo>
                  <a:lnTo>
                    <a:pt x="98" y="24"/>
                  </a:lnTo>
                  <a:lnTo>
                    <a:pt x="98" y="22"/>
                  </a:lnTo>
                  <a:lnTo>
                    <a:pt x="98" y="20"/>
                  </a:lnTo>
                  <a:lnTo>
                    <a:pt x="98" y="19"/>
                  </a:lnTo>
                  <a:lnTo>
                    <a:pt x="98" y="17"/>
                  </a:lnTo>
                  <a:lnTo>
                    <a:pt x="98" y="16"/>
                  </a:lnTo>
                  <a:lnTo>
                    <a:pt x="98" y="15"/>
                  </a:lnTo>
                  <a:lnTo>
                    <a:pt x="98" y="14"/>
                  </a:lnTo>
                  <a:lnTo>
                    <a:pt x="98" y="12"/>
                  </a:lnTo>
                  <a:lnTo>
                    <a:pt x="98" y="11"/>
                  </a:lnTo>
                  <a:lnTo>
                    <a:pt x="98" y="10"/>
                  </a:lnTo>
                  <a:lnTo>
                    <a:pt x="97" y="8"/>
                  </a:lnTo>
                  <a:lnTo>
                    <a:pt x="97" y="7"/>
                  </a:lnTo>
                  <a:lnTo>
                    <a:pt x="97" y="6"/>
                  </a:lnTo>
                  <a:lnTo>
                    <a:pt x="97" y="4"/>
                  </a:lnTo>
                  <a:lnTo>
                    <a:pt x="97" y="3"/>
                  </a:lnTo>
                  <a:lnTo>
                    <a:pt x="97" y="1"/>
                  </a:lnTo>
                  <a:lnTo>
                    <a:pt x="97" y="0"/>
                  </a:lnTo>
                  <a:lnTo>
                    <a:pt x="1" y="8"/>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8" name="Freeform 1099"/>
            <p:cNvSpPr>
              <a:spLocks/>
            </p:cNvSpPr>
            <p:nvPr/>
          </p:nvSpPr>
          <p:spPr bwMode="auto">
            <a:xfrm>
              <a:off x="2768" y="3410"/>
              <a:ext cx="99" cy="44"/>
            </a:xfrm>
            <a:custGeom>
              <a:avLst/>
              <a:gdLst>
                <a:gd name="T0" fmla="*/ 1 w 99"/>
                <a:gd name="T1" fmla="*/ 6 h 44"/>
                <a:gd name="T2" fmla="*/ 1 w 99"/>
                <a:gd name="T3" fmla="*/ 9 h 44"/>
                <a:gd name="T4" fmla="*/ 1 w 99"/>
                <a:gd name="T5" fmla="*/ 12 h 44"/>
                <a:gd name="T6" fmla="*/ 0 w 99"/>
                <a:gd name="T7" fmla="*/ 14 h 44"/>
                <a:gd name="T8" fmla="*/ 0 w 99"/>
                <a:gd name="T9" fmla="*/ 17 h 44"/>
                <a:gd name="T10" fmla="*/ 0 w 99"/>
                <a:gd name="T11" fmla="*/ 19 h 44"/>
                <a:gd name="T12" fmla="*/ 0 w 99"/>
                <a:gd name="T13" fmla="*/ 21 h 44"/>
                <a:gd name="T14" fmla="*/ 0 w 99"/>
                <a:gd name="T15" fmla="*/ 23 h 44"/>
                <a:gd name="T16" fmla="*/ 0 w 99"/>
                <a:gd name="T17" fmla="*/ 26 h 44"/>
                <a:gd name="T18" fmla="*/ 0 w 99"/>
                <a:gd name="T19" fmla="*/ 29 h 44"/>
                <a:gd name="T20" fmla="*/ 0 w 99"/>
                <a:gd name="T21" fmla="*/ 31 h 44"/>
                <a:gd name="T22" fmla="*/ 0 w 99"/>
                <a:gd name="T23" fmla="*/ 33 h 44"/>
                <a:gd name="T24" fmla="*/ 0 w 99"/>
                <a:gd name="T25" fmla="*/ 36 h 44"/>
                <a:gd name="T26" fmla="*/ 0 w 99"/>
                <a:gd name="T27" fmla="*/ 38 h 44"/>
                <a:gd name="T28" fmla="*/ 0 w 99"/>
                <a:gd name="T29" fmla="*/ 40 h 44"/>
                <a:gd name="T30" fmla="*/ 1 w 99"/>
                <a:gd name="T31" fmla="*/ 42 h 44"/>
                <a:gd name="T32" fmla="*/ 3 w 99"/>
                <a:gd name="T33" fmla="*/ 44 h 44"/>
                <a:gd name="T34" fmla="*/ 10 w 99"/>
                <a:gd name="T35" fmla="*/ 44 h 44"/>
                <a:gd name="T36" fmla="*/ 16 w 99"/>
                <a:gd name="T37" fmla="*/ 44 h 44"/>
                <a:gd name="T38" fmla="*/ 22 w 99"/>
                <a:gd name="T39" fmla="*/ 44 h 44"/>
                <a:gd name="T40" fmla="*/ 28 w 99"/>
                <a:gd name="T41" fmla="*/ 42 h 44"/>
                <a:gd name="T42" fmla="*/ 34 w 99"/>
                <a:gd name="T43" fmla="*/ 42 h 44"/>
                <a:gd name="T44" fmla="*/ 40 w 99"/>
                <a:gd name="T45" fmla="*/ 42 h 44"/>
                <a:gd name="T46" fmla="*/ 47 w 99"/>
                <a:gd name="T47" fmla="*/ 42 h 44"/>
                <a:gd name="T48" fmla="*/ 53 w 99"/>
                <a:gd name="T49" fmla="*/ 42 h 44"/>
                <a:gd name="T50" fmla="*/ 58 w 99"/>
                <a:gd name="T51" fmla="*/ 42 h 44"/>
                <a:gd name="T52" fmla="*/ 64 w 99"/>
                <a:gd name="T53" fmla="*/ 42 h 44"/>
                <a:gd name="T54" fmla="*/ 71 w 99"/>
                <a:gd name="T55" fmla="*/ 41 h 44"/>
                <a:gd name="T56" fmla="*/ 76 w 99"/>
                <a:gd name="T57" fmla="*/ 41 h 44"/>
                <a:gd name="T58" fmla="*/ 82 w 99"/>
                <a:gd name="T59" fmla="*/ 40 h 44"/>
                <a:gd name="T60" fmla="*/ 89 w 99"/>
                <a:gd name="T61" fmla="*/ 40 h 44"/>
                <a:gd name="T62" fmla="*/ 95 w 99"/>
                <a:gd name="T63" fmla="*/ 39 h 44"/>
                <a:gd name="T64" fmla="*/ 99 w 99"/>
                <a:gd name="T65" fmla="*/ 0 h 44"/>
                <a:gd name="T66" fmla="*/ 93 w 99"/>
                <a:gd name="T67" fmla="*/ 0 h 44"/>
                <a:gd name="T68" fmla="*/ 87 w 99"/>
                <a:gd name="T69" fmla="*/ 0 h 44"/>
                <a:gd name="T70" fmla="*/ 82 w 99"/>
                <a:gd name="T71" fmla="*/ 0 h 44"/>
                <a:gd name="T72" fmla="*/ 76 w 99"/>
                <a:gd name="T73" fmla="*/ 0 h 44"/>
                <a:gd name="T74" fmla="*/ 69 w 99"/>
                <a:gd name="T75" fmla="*/ 1 h 44"/>
                <a:gd name="T76" fmla="*/ 63 w 99"/>
                <a:gd name="T77" fmla="*/ 1 h 44"/>
                <a:gd name="T78" fmla="*/ 57 w 99"/>
                <a:gd name="T79" fmla="*/ 1 h 44"/>
                <a:gd name="T80" fmla="*/ 51 w 99"/>
                <a:gd name="T81" fmla="*/ 2 h 44"/>
                <a:gd name="T82" fmla="*/ 44 w 99"/>
                <a:gd name="T83" fmla="*/ 2 h 44"/>
                <a:gd name="T84" fmla="*/ 39 w 99"/>
                <a:gd name="T85" fmla="*/ 3 h 44"/>
                <a:gd name="T86" fmla="*/ 32 w 99"/>
                <a:gd name="T87" fmla="*/ 3 h 44"/>
                <a:gd name="T88" fmla="*/ 25 w 99"/>
                <a:gd name="T89" fmla="*/ 3 h 44"/>
                <a:gd name="T90" fmla="*/ 20 w 99"/>
                <a:gd name="T91" fmla="*/ 4 h 44"/>
                <a:gd name="T92" fmla="*/ 13 w 99"/>
                <a:gd name="T93" fmla="*/ 4 h 44"/>
                <a:gd name="T94" fmla="*/ 7 w 99"/>
                <a:gd name="T95" fmla="*/ 5 h 44"/>
                <a:gd name="T96" fmla="*/ 1 w 99"/>
                <a:gd name="T9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44">
                  <a:moveTo>
                    <a:pt x="1" y="5"/>
                  </a:moveTo>
                  <a:lnTo>
                    <a:pt x="1" y="6"/>
                  </a:lnTo>
                  <a:lnTo>
                    <a:pt x="1" y="8"/>
                  </a:lnTo>
                  <a:lnTo>
                    <a:pt x="1" y="9"/>
                  </a:lnTo>
                  <a:lnTo>
                    <a:pt x="1" y="11"/>
                  </a:lnTo>
                  <a:lnTo>
                    <a:pt x="1" y="12"/>
                  </a:lnTo>
                  <a:lnTo>
                    <a:pt x="1" y="13"/>
                  </a:lnTo>
                  <a:lnTo>
                    <a:pt x="0" y="14"/>
                  </a:lnTo>
                  <a:lnTo>
                    <a:pt x="0" y="15"/>
                  </a:lnTo>
                  <a:lnTo>
                    <a:pt x="0" y="17"/>
                  </a:lnTo>
                  <a:lnTo>
                    <a:pt x="0" y="18"/>
                  </a:lnTo>
                  <a:lnTo>
                    <a:pt x="0" y="19"/>
                  </a:lnTo>
                  <a:lnTo>
                    <a:pt x="0" y="20"/>
                  </a:lnTo>
                  <a:lnTo>
                    <a:pt x="0" y="21"/>
                  </a:lnTo>
                  <a:lnTo>
                    <a:pt x="0" y="22"/>
                  </a:lnTo>
                  <a:lnTo>
                    <a:pt x="0" y="23"/>
                  </a:lnTo>
                  <a:lnTo>
                    <a:pt x="0" y="25"/>
                  </a:lnTo>
                  <a:lnTo>
                    <a:pt x="0" y="26"/>
                  </a:lnTo>
                  <a:lnTo>
                    <a:pt x="0" y="28"/>
                  </a:lnTo>
                  <a:lnTo>
                    <a:pt x="0" y="29"/>
                  </a:lnTo>
                  <a:lnTo>
                    <a:pt x="0" y="30"/>
                  </a:lnTo>
                  <a:lnTo>
                    <a:pt x="0" y="31"/>
                  </a:lnTo>
                  <a:lnTo>
                    <a:pt x="0" y="32"/>
                  </a:lnTo>
                  <a:lnTo>
                    <a:pt x="0" y="33"/>
                  </a:lnTo>
                  <a:lnTo>
                    <a:pt x="0" y="35"/>
                  </a:lnTo>
                  <a:lnTo>
                    <a:pt x="0" y="36"/>
                  </a:lnTo>
                  <a:lnTo>
                    <a:pt x="0" y="37"/>
                  </a:lnTo>
                  <a:lnTo>
                    <a:pt x="0" y="38"/>
                  </a:lnTo>
                  <a:lnTo>
                    <a:pt x="0" y="39"/>
                  </a:lnTo>
                  <a:lnTo>
                    <a:pt x="0" y="40"/>
                  </a:lnTo>
                  <a:lnTo>
                    <a:pt x="0" y="41"/>
                  </a:lnTo>
                  <a:lnTo>
                    <a:pt x="1" y="42"/>
                  </a:lnTo>
                  <a:lnTo>
                    <a:pt x="1" y="44"/>
                  </a:lnTo>
                  <a:lnTo>
                    <a:pt x="3" y="44"/>
                  </a:lnTo>
                  <a:lnTo>
                    <a:pt x="6" y="44"/>
                  </a:lnTo>
                  <a:lnTo>
                    <a:pt x="10" y="44"/>
                  </a:lnTo>
                  <a:lnTo>
                    <a:pt x="13" y="44"/>
                  </a:lnTo>
                  <a:lnTo>
                    <a:pt x="16" y="44"/>
                  </a:lnTo>
                  <a:lnTo>
                    <a:pt x="19" y="44"/>
                  </a:lnTo>
                  <a:lnTo>
                    <a:pt x="22" y="44"/>
                  </a:lnTo>
                  <a:lnTo>
                    <a:pt x="25" y="42"/>
                  </a:lnTo>
                  <a:lnTo>
                    <a:pt x="28" y="42"/>
                  </a:lnTo>
                  <a:lnTo>
                    <a:pt x="31" y="42"/>
                  </a:lnTo>
                  <a:lnTo>
                    <a:pt x="34" y="42"/>
                  </a:lnTo>
                  <a:lnTo>
                    <a:pt x="38" y="42"/>
                  </a:lnTo>
                  <a:lnTo>
                    <a:pt x="40" y="42"/>
                  </a:lnTo>
                  <a:lnTo>
                    <a:pt x="44" y="42"/>
                  </a:lnTo>
                  <a:lnTo>
                    <a:pt x="47" y="42"/>
                  </a:lnTo>
                  <a:lnTo>
                    <a:pt x="49" y="42"/>
                  </a:lnTo>
                  <a:lnTo>
                    <a:pt x="53" y="42"/>
                  </a:lnTo>
                  <a:lnTo>
                    <a:pt x="56" y="42"/>
                  </a:lnTo>
                  <a:lnTo>
                    <a:pt x="58" y="42"/>
                  </a:lnTo>
                  <a:lnTo>
                    <a:pt x="62" y="42"/>
                  </a:lnTo>
                  <a:lnTo>
                    <a:pt x="64" y="42"/>
                  </a:lnTo>
                  <a:lnTo>
                    <a:pt x="67" y="41"/>
                  </a:lnTo>
                  <a:lnTo>
                    <a:pt x="71" y="41"/>
                  </a:lnTo>
                  <a:lnTo>
                    <a:pt x="73" y="41"/>
                  </a:lnTo>
                  <a:lnTo>
                    <a:pt x="76" y="41"/>
                  </a:lnTo>
                  <a:lnTo>
                    <a:pt x="80" y="41"/>
                  </a:lnTo>
                  <a:lnTo>
                    <a:pt x="82" y="40"/>
                  </a:lnTo>
                  <a:lnTo>
                    <a:pt x="86" y="40"/>
                  </a:lnTo>
                  <a:lnTo>
                    <a:pt x="89" y="40"/>
                  </a:lnTo>
                  <a:lnTo>
                    <a:pt x="91" y="39"/>
                  </a:lnTo>
                  <a:lnTo>
                    <a:pt x="95" y="39"/>
                  </a:lnTo>
                  <a:lnTo>
                    <a:pt x="98" y="39"/>
                  </a:lnTo>
                  <a:lnTo>
                    <a:pt x="99" y="0"/>
                  </a:lnTo>
                  <a:lnTo>
                    <a:pt x="96" y="0"/>
                  </a:lnTo>
                  <a:lnTo>
                    <a:pt x="93" y="0"/>
                  </a:lnTo>
                  <a:lnTo>
                    <a:pt x="91" y="0"/>
                  </a:lnTo>
                  <a:lnTo>
                    <a:pt x="87" y="0"/>
                  </a:lnTo>
                  <a:lnTo>
                    <a:pt x="85" y="0"/>
                  </a:lnTo>
                  <a:lnTo>
                    <a:pt x="82" y="0"/>
                  </a:lnTo>
                  <a:lnTo>
                    <a:pt x="78" y="0"/>
                  </a:lnTo>
                  <a:lnTo>
                    <a:pt x="76" y="0"/>
                  </a:lnTo>
                  <a:lnTo>
                    <a:pt x="72" y="1"/>
                  </a:lnTo>
                  <a:lnTo>
                    <a:pt x="69" y="1"/>
                  </a:lnTo>
                  <a:lnTo>
                    <a:pt x="67" y="1"/>
                  </a:lnTo>
                  <a:lnTo>
                    <a:pt x="63" y="1"/>
                  </a:lnTo>
                  <a:lnTo>
                    <a:pt x="60" y="1"/>
                  </a:lnTo>
                  <a:lnTo>
                    <a:pt x="57" y="1"/>
                  </a:lnTo>
                  <a:lnTo>
                    <a:pt x="54" y="2"/>
                  </a:lnTo>
                  <a:lnTo>
                    <a:pt x="51" y="2"/>
                  </a:lnTo>
                  <a:lnTo>
                    <a:pt x="48" y="2"/>
                  </a:lnTo>
                  <a:lnTo>
                    <a:pt x="44" y="2"/>
                  </a:lnTo>
                  <a:lnTo>
                    <a:pt x="41" y="2"/>
                  </a:lnTo>
                  <a:lnTo>
                    <a:pt x="39" y="3"/>
                  </a:lnTo>
                  <a:lnTo>
                    <a:pt x="35" y="3"/>
                  </a:lnTo>
                  <a:lnTo>
                    <a:pt x="32" y="3"/>
                  </a:lnTo>
                  <a:lnTo>
                    <a:pt x="29" y="3"/>
                  </a:lnTo>
                  <a:lnTo>
                    <a:pt x="25" y="3"/>
                  </a:lnTo>
                  <a:lnTo>
                    <a:pt x="23" y="4"/>
                  </a:lnTo>
                  <a:lnTo>
                    <a:pt x="20" y="4"/>
                  </a:lnTo>
                  <a:lnTo>
                    <a:pt x="16" y="4"/>
                  </a:lnTo>
                  <a:lnTo>
                    <a:pt x="13" y="4"/>
                  </a:lnTo>
                  <a:lnTo>
                    <a:pt x="10" y="4"/>
                  </a:lnTo>
                  <a:lnTo>
                    <a:pt x="7" y="5"/>
                  </a:lnTo>
                  <a:lnTo>
                    <a:pt x="4" y="5"/>
                  </a:lnTo>
                  <a:lnTo>
                    <a:pt x="1" y="5"/>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29" name="Freeform 1100"/>
            <p:cNvSpPr>
              <a:spLocks/>
            </p:cNvSpPr>
            <p:nvPr/>
          </p:nvSpPr>
          <p:spPr bwMode="auto">
            <a:xfrm>
              <a:off x="2768" y="3410"/>
              <a:ext cx="99" cy="44"/>
            </a:xfrm>
            <a:custGeom>
              <a:avLst/>
              <a:gdLst>
                <a:gd name="T0" fmla="*/ 1 w 99"/>
                <a:gd name="T1" fmla="*/ 6 h 44"/>
                <a:gd name="T2" fmla="*/ 1 w 99"/>
                <a:gd name="T3" fmla="*/ 9 h 44"/>
                <a:gd name="T4" fmla="*/ 1 w 99"/>
                <a:gd name="T5" fmla="*/ 12 h 44"/>
                <a:gd name="T6" fmla="*/ 0 w 99"/>
                <a:gd name="T7" fmla="*/ 14 h 44"/>
                <a:gd name="T8" fmla="*/ 0 w 99"/>
                <a:gd name="T9" fmla="*/ 17 h 44"/>
                <a:gd name="T10" fmla="*/ 0 w 99"/>
                <a:gd name="T11" fmla="*/ 19 h 44"/>
                <a:gd name="T12" fmla="*/ 0 w 99"/>
                <a:gd name="T13" fmla="*/ 21 h 44"/>
                <a:gd name="T14" fmla="*/ 0 w 99"/>
                <a:gd name="T15" fmla="*/ 23 h 44"/>
                <a:gd name="T16" fmla="*/ 0 w 99"/>
                <a:gd name="T17" fmla="*/ 26 h 44"/>
                <a:gd name="T18" fmla="*/ 0 w 99"/>
                <a:gd name="T19" fmla="*/ 29 h 44"/>
                <a:gd name="T20" fmla="*/ 0 w 99"/>
                <a:gd name="T21" fmla="*/ 31 h 44"/>
                <a:gd name="T22" fmla="*/ 0 w 99"/>
                <a:gd name="T23" fmla="*/ 33 h 44"/>
                <a:gd name="T24" fmla="*/ 0 w 99"/>
                <a:gd name="T25" fmla="*/ 36 h 44"/>
                <a:gd name="T26" fmla="*/ 0 w 99"/>
                <a:gd name="T27" fmla="*/ 38 h 44"/>
                <a:gd name="T28" fmla="*/ 0 w 99"/>
                <a:gd name="T29" fmla="*/ 40 h 44"/>
                <a:gd name="T30" fmla="*/ 1 w 99"/>
                <a:gd name="T31" fmla="*/ 42 h 44"/>
                <a:gd name="T32" fmla="*/ 3 w 99"/>
                <a:gd name="T33" fmla="*/ 44 h 44"/>
                <a:gd name="T34" fmla="*/ 10 w 99"/>
                <a:gd name="T35" fmla="*/ 44 h 44"/>
                <a:gd name="T36" fmla="*/ 16 w 99"/>
                <a:gd name="T37" fmla="*/ 44 h 44"/>
                <a:gd name="T38" fmla="*/ 22 w 99"/>
                <a:gd name="T39" fmla="*/ 44 h 44"/>
                <a:gd name="T40" fmla="*/ 28 w 99"/>
                <a:gd name="T41" fmla="*/ 42 h 44"/>
                <a:gd name="T42" fmla="*/ 34 w 99"/>
                <a:gd name="T43" fmla="*/ 42 h 44"/>
                <a:gd name="T44" fmla="*/ 40 w 99"/>
                <a:gd name="T45" fmla="*/ 42 h 44"/>
                <a:gd name="T46" fmla="*/ 47 w 99"/>
                <a:gd name="T47" fmla="*/ 42 h 44"/>
                <a:gd name="T48" fmla="*/ 53 w 99"/>
                <a:gd name="T49" fmla="*/ 42 h 44"/>
                <a:gd name="T50" fmla="*/ 58 w 99"/>
                <a:gd name="T51" fmla="*/ 42 h 44"/>
                <a:gd name="T52" fmla="*/ 64 w 99"/>
                <a:gd name="T53" fmla="*/ 42 h 44"/>
                <a:gd name="T54" fmla="*/ 71 w 99"/>
                <a:gd name="T55" fmla="*/ 41 h 44"/>
                <a:gd name="T56" fmla="*/ 76 w 99"/>
                <a:gd name="T57" fmla="*/ 41 h 44"/>
                <a:gd name="T58" fmla="*/ 82 w 99"/>
                <a:gd name="T59" fmla="*/ 40 h 44"/>
                <a:gd name="T60" fmla="*/ 89 w 99"/>
                <a:gd name="T61" fmla="*/ 40 h 44"/>
                <a:gd name="T62" fmla="*/ 95 w 99"/>
                <a:gd name="T63" fmla="*/ 39 h 44"/>
                <a:gd name="T64" fmla="*/ 99 w 99"/>
                <a:gd name="T65" fmla="*/ 0 h 44"/>
                <a:gd name="T66" fmla="*/ 93 w 99"/>
                <a:gd name="T67" fmla="*/ 0 h 44"/>
                <a:gd name="T68" fmla="*/ 87 w 99"/>
                <a:gd name="T69" fmla="*/ 0 h 44"/>
                <a:gd name="T70" fmla="*/ 82 w 99"/>
                <a:gd name="T71" fmla="*/ 0 h 44"/>
                <a:gd name="T72" fmla="*/ 76 w 99"/>
                <a:gd name="T73" fmla="*/ 0 h 44"/>
                <a:gd name="T74" fmla="*/ 69 w 99"/>
                <a:gd name="T75" fmla="*/ 1 h 44"/>
                <a:gd name="T76" fmla="*/ 63 w 99"/>
                <a:gd name="T77" fmla="*/ 1 h 44"/>
                <a:gd name="T78" fmla="*/ 57 w 99"/>
                <a:gd name="T79" fmla="*/ 1 h 44"/>
                <a:gd name="T80" fmla="*/ 51 w 99"/>
                <a:gd name="T81" fmla="*/ 2 h 44"/>
                <a:gd name="T82" fmla="*/ 44 w 99"/>
                <a:gd name="T83" fmla="*/ 2 h 44"/>
                <a:gd name="T84" fmla="*/ 39 w 99"/>
                <a:gd name="T85" fmla="*/ 3 h 44"/>
                <a:gd name="T86" fmla="*/ 32 w 99"/>
                <a:gd name="T87" fmla="*/ 3 h 44"/>
                <a:gd name="T88" fmla="*/ 25 w 99"/>
                <a:gd name="T89" fmla="*/ 3 h 44"/>
                <a:gd name="T90" fmla="*/ 20 w 99"/>
                <a:gd name="T91" fmla="*/ 4 h 44"/>
                <a:gd name="T92" fmla="*/ 13 w 99"/>
                <a:gd name="T93" fmla="*/ 4 h 44"/>
                <a:gd name="T94" fmla="*/ 7 w 99"/>
                <a:gd name="T95" fmla="*/ 5 h 44"/>
                <a:gd name="T96" fmla="*/ 1 w 99"/>
                <a:gd name="T9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44">
                  <a:moveTo>
                    <a:pt x="1" y="5"/>
                  </a:moveTo>
                  <a:lnTo>
                    <a:pt x="1" y="6"/>
                  </a:lnTo>
                  <a:lnTo>
                    <a:pt x="1" y="8"/>
                  </a:lnTo>
                  <a:lnTo>
                    <a:pt x="1" y="9"/>
                  </a:lnTo>
                  <a:lnTo>
                    <a:pt x="1" y="11"/>
                  </a:lnTo>
                  <a:lnTo>
                    <a:pt x="1" y="12"/>
                  </a:lnTo>
                  <a:lnTo>
                    <a:pt x="1" y="13"/>
                  </a:lnTo>
                  <a:lnTo>
                    <a:pt x="0" y="14"/>
                  </a:lnTo>
                  <a:lnTo>
                    <a:pt x="0" y="15"/>
                  </a:lnTo>
                  <a:lnTo>
                    <a:pt x="0" y="17"/>
                  </a:lnTo>
                  <a:lnTo>
                    <a:pt x="0" y="18"/>
                  </a:lnTo>
                  <a:lnTo>
                    <a:pt x="0" y="19"/>
                  </a:lnTo>
                  <a:lnTo>
                    <a:pt x="0" y="20"/>
                  </a:lnTo>
                  <a:lnTo>
                    <a:pt x="0" y="21"/>
                  </a:lnTo>
                  <a:lnTo>
                    <a:pt x="0" y="22"/>
                  </a:lnTo>
                  <a:lnTo>
                    <a:pt x="0" y="23"/>
                  </a:lnTo>
                  <a:lnTo>
                    <a:pt x="0" y="25"/>
                  </a:lnTo>
                  <a:lnTo>
                    <a:pt x="0" y="26"/>
                  </a:lnTo>
                  <a:lnTo>
                    <a:pt x="0" y="28"/>
                  </a:lnTo>
                  <a:lnTo>
                    <a:pt x="0" y="29"/>
                  </a:lnTo>
                  <a:lnTo>
                    <a:pt x="0" y="30"/>
                  </a:lnTo>
                  <a:lnTo>
                    <a:pt x="0" y="31"/>
                  </a:lnTo>
                  <a:lnTo>
                    <a:pt x="0" y="32"/>
                  </a:lnTo>
                  <a:lnTo>
                    <a:pt x="0" y="33"/>
                  </a:lnTo>
                  <a:lnTo>
                    <a:pt x="0" y="35"/>
                  </a:lnTo>
                  <a:lnTo>
                    <a:pt x="0" y="36"/>
                  </a:lnTo>
                  <a:lnTo>
                    <a:pt x="0" y="37"/>
                  </a:lnTo>
                  <a:lnTo>
                    <a:pt x="0" y="38"/>
                  </a:lnTo>
                  <a:lnTo>
                    <a:pt x="0" y="39"/>
                  </a:lnTo>
                  <a:lnTo>
                    <a:pt x="0" y="40"/>
                  </a:lnTo>
                  <a:lnTo>
                    <a:pt x="0" y="41"/>
                  </a:lnTo>
                  <a:lnTo>
                    <a:pt x="1" y="42"/>
                  </a:lnTo>
                  <a:lnTo>
                    <a:pt x="1" y="44"/>
                  </a:lnTo>
                  <a:lnTo>
                    <a:pt x="3" y="44"/>
                  </a:lnTo>
                  <a:lnTo>
                    <a:pt x="6" y="44"/>
                  </a:lnTo>
                  <a:lnTo>
                    <a:pt x="10" y="44"/>
                  </a:lnTo>
                  <a:lnTo>
                    <a:pt x="13" y="44"/>
                  </a:lnTo>
                  <a:lnTo>
                    <a:pt x="16" y="44"/>
                  </a:lnTo>
                  <a:lnTo>
                    <a:pt x="19" y="44"/>
                  </a:lnTo>
                  <a:lnTo>
                    <a:pt x="22" y="44"/>
                  </a:lnTo>
                  <a:lnTo>
                    <a:pt x="25" y="42"/>
                  </a:lnTo>
                  <a:lnTo>
                    <a:pt x="28" y="42"/>
                  </a:lnTo>
                  <a:lnTo>
                    <a:pt x="31" y="42"/>
                  </a:lnTo>
                  <a:lnTo>
                    <a:pt x="34" y="42"/>
                  </a:lnTo>
                  <a:lnTo>
                    <a:pt x="38" y="42"/>
                  </a:lnTo>
                  <a:lnTo>
                    <a:pt x="40" y="42"/>
                  </a:lnTo>
                  <a:lnTo>
                    <a:pt x="44" y="42"/>
                  </a:lnTo>
                  <a:lnTo>
                    <a:pt x="47" y="42"/>
                  </a:lnTo>
                  <a:lnTo>
                    <a:pt x="49" y="42"/>
                  </a:lnTo>
                  <a:lnTo>
                    <a:pt x="53" y="42"/>
                  </a:lnTo>
                  <a:lnTo>
                    <a:pt x="56" y="42"/>
                  </a:lnTo>
                  <a:lnTo>
                    <a:pt x="58" y="42"/>
                  </a:lnTo>
                  <a:lnTo>
                    <a:pt x="62" y="42"/>
                  </a:lnTo>
                  <a:lnTo>
                    <a:pt x="64" y="42"/>
                  </a:lnTo>
                  <a:lnTo>
                    <a:pt x="67" y="41"/>
                  </a:lnTo>
                  <a:lnTo>
                    <a:pt x="71" y="41"/>
                  </a:lnTo>
                  <a:lnTo>
                    <a:pt x="73" y="41"/>
                  </a:lnTo>
                  <a:lnTo>
                    <a:pt x="76" y="41"/>
                  </a:lnTo>
                  <a:lnTo>
                    <a:pt x="80" y="41"/>
                  </a:lnTo>
                  <a:lnTo>
                    <a:pt x="82" y="40"/>
                  </a:lnTo>
                  <a:lnTo>
                    <a:pt x="86" y="40"/>
                  </a:lnTo>
                  <a:lnTo>
                    <a:pt x="89" y="40"/>
                  </a:lnTo>
                  <a:lnTo>
                    <a:pt x="91" y="39"/>
                  </a:lnTo>
                  <a:lnTo>
                    <a:pt x="95" y="39"/>
                  </a:lnTo>
                  <a:lnTo>
                    <a:pt x="98" y="39"/>
                  </a:lnTo>
                  <a:lnTo>
                    <a:pt x="99" y="0"/>
                  </a:lnTo>
                  <a:lnTo>
                    <a:pt x="96" y="0"/>
                  </a:lnTo>
                  <a:lnTo>
                    <a:pt x="93" y="0"/>
                  </a:lnTo>
                  <a:lnTo>
                    <a:pt x="91" y="0"/>
                  </a:lnTo>
                  <a:lnTo>
                    <a:pt x="87" y="0"/>
                  </a:lnTo>
                  <a:lnTo>
                    <a:pt x="85" y="0"/>
                  </a:lnTo>
                  <a:lnTo>
                    <a:pt x="82" y="0"/>
                  </a:lnTo>
                  <a:lnTo>
                    <a:pt x="78" y="0"/>
                  </a:lnTo>
                  <a:lnTo>
                    <a:pt x="76" y="0"/>
                  </a:lnTo>
                  <a:lnTo>
                    <a:pt x="72" y="1"/>
                  </a:lnTo>
                  <a:lnTo>
                    <a:pt x="69" y="1"/>
                  </a:lnTo>
                  <a:lnTo>
                    <a:pt x="67" y="1"/>
                  </a:lnTo>
                  <a:lnTo>
                    <a:pt x="63" y="1"/>
                  </a:lnTo>
                  <a:lnTo>
                    <a:pt x="60" y="1"/>
                  </a:lnTo>
                  <a:lnTo>
                    <a:pt x="57" y="1"/>
                  </a:lnTo>
                  <a:lnTo>
                    <a:pt x="54" y="2"/>
                  </a:lnTo>
                  <a:lnTo>
                    <a:pt x="51" y="2"/>
                  </a:lnTo>
                  <a:lnTo>
                    <a:pt x="48" y="2"/>
                  </a:lnTo>
                  <a:lnTo>
                    <a:pt x="44" y="2"/>
                  </a:lnTo>
                  <a:lnTo>
                    <a:pt x="41" y="2"/>
                  </a:lnTo>
                  <a:lnTo>
                    <a:pt x="39" y="3"/>
                  </a:lnTo>
                  <a:lnTo>
                    <a:pt x="35" y="3"/>
                  </a:lnTo>
                  <a:lnTo>
                    <a:pt x="32" y="3"/>
                  </a:lnTo>
                  <a:lnTo>
                    <a:pt x="29" y="3"/>
                  </a:lnTo>
                  <a:lnTo>
                    <a:pt x="25" y="3"/>
                  </a:lnTo>
                  <a:lnTo>
                    <a:pt x="23" y="4"/>
                  </a:lnTo>
                  <a:lnTo>
                    <a:pt x="20" y="4"/>
                  </a:lnTo>
                  <a:lnTo>
                    <a:pt x="16" y="4"/>
                  </a:lnTo>
                  <a:lnTo>
                    <a:pt x="13" y="4"/>
                  </a:lnTo>
                  <a:lnTo>
                    <a:pt x="10" y="4"/>
                  </a:lnTo>
                  <a:lnTo>
                    <a:pt x="7" y="5"/>
                  </a:lnTo>
                  <a:lnTo>
                    <a:pt x="4" y="5"/>
                  </a:lnTo>
                  <a:lnTo>
                    <a:pt x="1" y="5"/>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0" name="Freeform 1101"/>
            <p:cNvSpPr>
              <a:spLocks/>
            </p:cNvSpPr>
            <p:nvPr/>
          </p:nvSpPr>
          <p:spPr bwMode="auto">
            <a:xfrm>
              <a:off x="2631" y="3418"/>
              <a:ext cx="98" cy="46"/>
            </a:xfrm>
            <a:custGeom>
              <a:avLst/>
              <a:gdLst>
                <a:gd name="T0" fmla="*/ 1 w 98"/>
                <a:gd name="T1" fmla="*/ 7 h 46"/>
                <a:gd name="T2" fmla="*/ 1 w 98"/>
                <a:gd name="T3" fmla="*/ 9 h 46"/>
                <a:gd name="T4" fmla="*/ 0 w 98"/>
                <a:gd name="T5" fmla="*/ 12 h 46"/>
                <a:gd name="T6" fmla="*/ 0 w 98"/>
                <a:gd name="T7" fmla="*/ 14 h 46"/>
                <a:gd name="T8" fmla="*/ 0 w 98"/>
                <a:gd name="T9" fmla="*/ 16 h 46"/>
                <a:gd name="T10" fmla="*/ 0 w 98"/>
                <a:gd name="T11" fmla="*/ 20 h 46"/>
                <a:gd name="T12" fmla="*/ 0 w 98"/>
                <a:gd name="T13" fmla="*/ 22 h 46"/>
                <a:gd name="T14" fmla="*/ 0 w 98"/>
                <a:gd name="T15" fmla="*/ 25 h 46"/>
                <a:gd name="T16" fmla="*/ 0 w 98"/>
                <a:gd name="T17" fmla="*/ 27 h 46"/>
                <a:gd name="T18" fmla="*/ 0 w 98"/>
                <a:gd name="T19" fmla="*/ 30 h 46"/>
                <a:gd name="T20" fmla="*/ 0 w 98"/>
                <a:gd name="T21" fmla="*/ 32 h 46"/>
                <a:gd name="T22" fmla="*/ 0 w 98"/>
                <a:gd name="T23" fmla="*/ 34 h 46"/>
                <a:gd name="T24" fmla="*/ 0 w 98"/>
                <a:gd name="T25" fmla="*/ 37 h 46"/>
                <a:gd name="T26" fmla="*/ 1 w 98"/>
                <a:gd name="T27" fmla="*/ 40 h 46"/>
                <a:gd name="T28" fmla="*/ 1 w 98"/>
                <a:gd name="T29" fmla="*/ 42 h 46"/>
                <a:gd name="T30" fmla="*/ 1 w 98"/>
                <a:gd name="T31" fmla="*/ 45 h 46"/>
                <a:gd name="T32" fmla="*/ 96 w 98"/>
                <a:gd name="T33" fmla="*/ 40 h 46"/>
                <a:gd name="T34" fmla="*/ 96 w 98"/>
                <a:gd name="T35" fmla="*/ 37 h 46"/>
                <a:gd name="T36" fmla="*/ 97 w 98"/>
                <a:gd name="T37" fmla="*/ 36 h 46"/>
                <a:gd name="T38" fmla="*/ 97 w 98"/>
                <a:gd name="T39" fmla="*/ 32 h 46"/>
                <a:gd name="T40" fmla="*/ 97 w 98"/>
                <a:gd name="T41" fmla="*/ 30 h 46"/>
                <a:gd name="T42" fmla="*/ 98 w 98"/>
                <a:gd name="T43" fmla="*/ 27 h 46"/>
                <a:gd name="T44" fmla="*/ 98 w 98"/>
                <a:gd name="T45" fmla="*/ 25 h 46"/>
                <a:gd name="T46" fmla="*/ 98 w 98"/>
                <a:gd name="T47" fmla="*/ 22 h 46"/>
                <a:gd name="T48" fmla="*/ 98 w 98"/>
                <a:gd name="T49" fmla="*/ 20 h 46"/>
                <a:gd name="T50" fmla="*/ 98 w 98"/>
                <a:gd name="T51" fmla="*/ 17 h 46"/>
                <a:gd name="T52" fmla="*/ 98 w 98"/>
                <a:gd name="T53" fmla="*/ 14 h 46"/>
                <a:gd name="T54" fmla="*/ 98 w 98"/>
                <a:gd name="T55" fmla="*/ 12 h 46"/>
                <a:gd name="T56" fmla="*/ 97 w 98"/>
                <a:gd name="T57" fmla="*/ 9 h 46"/>
                <a:gd name="T58" fmla="*/ 97 w 98"/>
                <a:gd name="T59" fmla="*/ 7 h 46"/>
                <a:gd name="T60" fmla="*/ 97 w 98"/>
                <a:gd name="T61" fmla="*/ 5 h 46"/>
                <a:gd name="T62" fmla="*/ 96 w 98"/>
                <a:gd name="T63" fmla="*/ 1 h 46"/>
                <a:gd name="T64" fmla="*/ 96 w 98"/>
                <a:gd name="T6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46">
                  <a:moveTo>
                    <a:pt x="1" y="6"/>
                  </a:moveTo>
                  <a:lnTo>
                    <a:pt x="1" y="7"/>
                  </a:lnTo>
                  <a:lnTo>
                    <a:pt x="1" y="8"/>
                  </a:lnTo>
                  <a:lnTo>
                    <a:pt x="1" y="9"/>
                  </a:lnTo>
                  <a:lnTo>
                    <a:pt x="1" y="11"/>
                  </a:lnTo>
                  <a:lnTo>
                    <a:pt x="0" y="12"/>
                  </a:lnTo>
                  <a:lnTo>
                    <a:pt x="0" y="13"/>
                  </a:lnTo>
                  <a:lnTo>
                    <a:pt x="0" y="14"/>
                  </a:lnTo>
                  <a:lnTo>
                    <a:pt x="0" y="15"/>
                  </a:lnTo>
                  <a:lnTo>
                    <a:pt x="0" y="16"/>
                  </a:lnTo>
                  <a:lnTo>
                    <a:pt x="0" y="18"/>
                  </a:lnTo>
                  <a:lnTo>
                    <a:pt x="0" y="20"/>
                  </a:lnTo>
                  <a:lnTo>
                    <a:pt x="0" y="21"/>
                  </a:lnTo>
                  <a:lnTo>
                    <a:pt x="0" y="22"/>
                  </a:lnTo>
                  <a:lnTo>
                    <a:pt x="0" y="23"/>
                  </a:lnTo>
                  <a:lnTo>
                    <a:pt x="0" y="25"/>
                  </a:lnTo>
                  <a:lnTo>
                    <a:pt x="0" y="26"/>
                  </a:lnTo>
                  <a:lnTo>
                    <a:pt x="0" y="27"/>
                  </a:lnTo>
                  <a:lnTo>
                    <a:pt x="0" y="28"/>
                  </a:lnTo>
                  <a:lnTo>
                    <a:pt x="0" y="30"/>
                  </a:lnTo>
                  <a:lnTo>
                    <a:pt x="0" y="31"/>
                  </a:lnTo>
                  <a:lnTo>
                    <a:pt x="0" y="32"/>
                  </a:lnTo>
                  <a:lnTo>
                    <a:pt x="0" y="33"/>
                  </a:lnTo>
                  <a:lnTo>
                    <a:pt x="0" y="34"/>
                  </a:lnTo>
                  <a:lnTo>
                    <a:pt x="0" y="37"/>
                  </a:lnTo>
                  <a:lnTo>
                    <a:pt x="0" y="37"/>
                  </a:lnTo>
                  <a:lnTo>
                    <a:pt x="0" y="39"/>
                  </a:lnTo>
                  <a:lnTo>
                    <a:pt x="1" y="40"/>
                  </a:lnTo>
                  <a:lnTo>
                    <a:pt x="1" y="41"/>
                  </a:lnTo>
                  <a:lnTo>
                    <a:pt x="1" y="42"/>
                  </a:lnTo>
                  <a:lnTo>
                    <a:pt x="1" y="44"/>
                  </a:lnTo>
                  <a:lnTo>
                    <a:pt x="1" y="45"/>
                  </a:lnTo>
                  <a:lnTo>
                    <a:pt x="1" y="46"/>
                  </a:lnTo>
                  <a:lnTo>
                    <a:pt x="96" y="40"/>
                  </a:lnTo>
                  <a:lnTo>
                    <a:pt x="96" y="39"/>
                  </a:lnTo>
                  <a:lnTo>
                    <a:pt x="96" y="37"/>
                  </a:lnTo>
                  <a:lnTo>
                    <a:pt x="96" y="37"/>
                  </a:lnTo>
                  <a:lnTo>
                    <a:pt x="97" y="36"/>
                  </a:lnTo>
                  <a:lnTo>
                    <a:pt x="97" y="33"/>
                  </a:lnTo>
                  <a:lnTo>
                    <a:pt x="97" y="32"/>
                  </a:lnTo>
                  <a:lnTo>
                    <a:pt x="97" y="31"/>
                  </a:lnTo>
                  <a:lnTo>
                    <a:pt x="97" y="30"/>
                  </a:lnTo>
                  <a:lnTo>
                    <a:pt x="97" y="29"/>
                  </a:lnTo>
                  <a:lnTo>
                    <a:pt x="98" y="27"/>
                  </a:lnTo>
                  <a:lnTo>
                    <a:pt x="98" y="26"/>
                  </a:lnTo>
                  <a:lnTo>
                    <a:pt x="98" y="25"/>
                  </a:lnTo>
                  <a:lnTo>
                    <a:pt x="98" y="24"/>
                  </a:lnTo>
                  <a:lnTo>
                    <a:pt x="98" y="22"/>
                  </a:lnTo>
                  <a:lnTo>
                    <a:pt x="98" y="21"/>
                  </a:lnTo>
                  <a:lnTo>
                    <a:pt x="98" y="20"/>
                  </a:lnTo>
                  <a:lnTo>
                    <a:pt x="98" y="18"/>
                  </a:lnTo>
                  <a:lnTo>
                    <a:pt x="98" y="17"/>
                  </a:lnTo>
                  <a:lnTo>
                    <a:pt x="98" y="15"/>
                  </a:lnTo>
                  <a:lnTo>
                    <a:pt x="98" y="14"/>
                  </a:lnTo>
                  <a:lnTo>
                    <a:pt x="98" y="13"/>
                  </a:lnTo>
                  <a:lnTo>
                    <a:pt x="98" y="12"/>
                  </a:lnTo>
                  <a:lnTo>
                    <a:pt x="98" y="10"/>
                  </a:lnTo>
                  <a:lnTo>
                    <a:pt x="97" y="9"/>
                  </a:lnTo>
                  <a:lnTo>
                    <a:pt x="97" y="8"/>
                  </a:lnTo>
                  <a:lnTo>
                    <a:pt x="97" y="7"/>
                  </a:lnTo>
                  <a:lnTo>
                    <a:pt x="97" y="6"/>
                  </a:lnTo>
                  <a:lnTo>
                    <a:pt x="97" y="5"/>
                  </a:lnTo>
                  <a:lnTo>
                    <a:pt x="97" y="4"/>
                  </a:lnTo>
                  <a:lnTo>
                    <a:pt x="96" y="1"/>
                  </a:lnTo>
                  <a:lnTo>
                    <a:pt x="96" y="0"/>
                  </a:lnTo>
                  <a:lnTo>
                    <a:pt x="96" y="0"/>
                  </a:lnTo>
                  <a:lnTo>
                    <a:pt x="1" y="6"/>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1" name="Freeform 1102"/>
            <p:cNvSpPr>
              <a:spLocks/>
            </p:cNvSpPr>
            <p:nvPr/>
          </p:nvSpPr>
          <p:spPr bwMode="auto">
            <a:xfrm>
              <a:off x="2631" y="3418"/>
              <a:ext cx="98" cy="46"/>
            </a:xfrm>
            <a:custGeom>
              <a:avLst/>
              <a:gdLst>
                <a:gd name="T0" fmla="*/ 1 w 98"/>
                <a:gd name="T1" fmla="*/ 7 h 46"/>
                <a:gd name="T2" fmla="*/ 1 w 98"/>
                <a:gd name="T3" fmla="*/ 9 h 46"/>
                <a:gd name="T4" fmla="*/ 0 w 98"/>
                <a:gd name="T5" fmla="*/ 12 h 46"/>
                <a:gd name="T6" fmla="*/ 0 w 98"/>
                <a:gd name="T7" fmla="*/ 14 h 46"/>
                <a:gd name="T8" fmla="*/ 0 w 98"/>
                <a:gd name="T9" fmla="*/ 16 h 46"/>
                <a:gd name="T10" fmla="*/ 0 w 98"/>
                <a:gd name="T11" fmla="*/ 20 h 46"/>
                <a:gd name="T12" fmla="*/ 0 w 98"/>
                <a:gd name="T13" fmla="*/ 22 h 46"/>
                <a:gd name="T14" fmla="*/ 0 w 98"/>
                <a:gd name="T15" fmla="*/ 25 h 46"/>
                <a:gd name="T16" fmla="*/ 0 w 98"/>
                <a:gd name="T17" fmla="*/ 27 h 46"/>
                <a:gd name="T18" fmla="*/ 0 w 98"/>
                <a:gd name="T19" fmla="*/ 30 h 46"/>
                <a:gd name="T20" fmla="*/ 0 w 98"/>
                <a:gd name="T21" fmla="*/ 32 h 46"/>
                <a:gd name="T22" fmla="*/ 0 w 98"/>
                <a:gd name="T23" fmla="*/ 34 h 46"/>
                <a:gd name="T24" fmla="*/ 0 w 98"/>
                <a:gd name="T25" fmla="*/ 37 h 46"/>
                <a:gd name="T26" fmla="*/ 1 w 98"/>
                <a:gd name="T27" fmla="*/ 40 h 46"/>
                <a:gd name="T28" fmla="*/ 1 w 98"/>
                <a:gd name="T29" fmla="*/ 42 h 46"/>
                <a:gd name="T30" fmla="*/ 1 w 98"/>
                <a:gd name="T31" fmla="*/ 45 h 46"/>
                <a:gd name="T32" fmla="*/ 96 w 98"/>
                <a:gd name="T33" fmla="*/ 40 h 46"/>
                <a:gd name="T34" fmla="*/ 96 w 98"/>
                <a:gd name="T35" fmla="*/ 37 h 46"/>
                <a:gd name="T36" fmla="*/ 97 w 98"/>
                <a:gd name="T37" fmla="*/ 36 h 46"/>
                <a:gd name="T38" fmla="*/ 97 w 98"/>
                <a:gd name="T39" fmla="*/ 32 h 46"/>
                <a:gd name="T40" fmla="*/ 97 w 98"/>
                <a:gd name="T41" fmla="*/ 30 h 46"/>
                <a:gd name="T42" fmla="*/ 98 w 98"/>
                <a:gd name="T43" fmla="*/ 27 h 46"/>
                <a:gd name="T44" fmla="*/ 98 w 98"/>
                <a:gd name="T45" fmla="*/ 25 h 46"/>
                <a:gd name="T46" fmla="*/ 98 w 98"/>
                <a:gd name="T47" fmla="*/ 22 h 46"/>
                <a:gd name="T48" fmla="*/ 98 w 98"/>
                <a:gd name="T49" fmla="*/ 20 h 46"/>
                <a:gd name="T50" fmla="*/ 98 w 98"/>
                <a:gd name="T51" fmla="*/ 17 h 46"/>
                <a:gd name="T52" fmla="*/ 98 w 98"/>
                <a:gd name="T53" fmla="*/ 14 h 46"/>
                <a:gd name="T54" fmla="*/ 98 w 98"/>
                <a:gd name="T55" fmla="*/ 12 h 46"/>
                <a:gd name="T56" fmla="*/ 97 w 98"/>
                <a:gd name="T57" fmla="*/ 9 h 46"/>
                <a:gd name="T58" fmla="*/ 97 w 98"/>
                <a:gd name="T59" fmla="*/ 7 h 46"/>
                <a:gd name="T60" fmla="*/ 97 w 98"/>
                <a:gd name="T61" fmla="*/ 5 h 46"/>
                <a:gd name="T62" fmla="*/ 96 w 98"/>
                <a:gd name="T63" fmla="*/ 1 h 46"/>
                <a:gd name="T64" fmla="*/ 96 w 98"/>
                <a:gd name="T6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46">
                  <a:moveTo>
                    <a:pt x="1" y="6"/>
                  </a:moveTo>
                  <a:lnTo>
                    <a:pt x="1" y="7"/>
                  </a:lnTo>
                  <a:lnTo>
                    <a:pt x="1" y="8"/>
                  </a:lnTo>
                  <a:lnTo>
                    <a:pt x="1" y="9"/>
                  </a:lnTo>
                  <a:lnTo>
                    <a:pt x="1" y="11"/>
                  </a:lnTo>
                  <a:lnTo>
                    <a:pt x="0" y="12"/>
                  </a:lnTo>
                  <a:lnTo>
                    <a:pt x="0" y="13"/>
                  </a:lnTo>
                  <a:lnTo>
                    <a:pt x="0" y="14"/>
                  </a:lnTo>
                  <a:lnTo>
                    <a:pt x="0" y="15"/>
                  </a:lnTo>
                  <a:lnTo>
                    <a:pt x="0" y="16"/>
                  </a:lnTo>
                  <a:lnTo>
                    <a:pt x="0" y="18"/>
                  </a:lnTo>
                  <a:lnTo>
                    <a:pt x="0" y="20"/>
                  </a:lnTo>
                  <a:lnTo>
                    <a:pt x="0" y="21"/>
                  </a:lnTo>
                  <a:lnTo>
                    <a:pt x="0" y="22"/>
                  </a:lnTo>
                  <a:lnTo>
                    <a:pt x="0" y="23"/>
                  </a:lnTo>
                  <a:lnTo>
                    <a:pt x="0" y="25"/>
                  </a:lnTo>
                  <a:lnTo>
                    <a:pt x="0" y="26"/>
                  </a:lnTo>
                  <a:lnTo>
                    <a:pt x="0" y="27"/>
                  </a:lnTo>
                  <a:lnTo>
                    <a:pt x="0" y="28"/>
                  </a:lnTo>
                  <a:lnTo>
                    <a:pt x="0" y="30"/>
                  </a:lnTo>
                  <a:lnTo>
                    <a:pt x="0" y="31"/>
                  </a:lnTo>
                  <a:lnTo>
                    <a:pt x="0" y="32"/>
                  </a:lnTo>
                  <a:lnTo>
                    <a:pt x="0" y="33"/>
                  </a:lnTo>
                  <a:lnTo>
                    <a:pt x="0" y="34"/>
                  </a:lnTo>
                  <a:lnTo>
                    <a:pt x="0" y="37"/>
                  </a:lnTo>
                  <a:lnTo>
                    <a:pt x="0" y="37"/>
                  </a:lnTo>
                  <a:lnTo>
                    <a:pt x="0" y="39"/>
                  </a:lnTo>
                  <a:lnTo>
                    <a:pt x="1" y="40"/>
                  </a:lnTo>
                  <a:lnTo>
                    <a:pt x="1" y="41"/>
                  </a:lnTo>
                  <a:lnTo>
                    <a:pt x="1" y="42"/>
                  </a:lnTo>
                  <a:lnTo>
                    <a:pt x="1" y="44"/>
                  </a:lnTo>
                  <a:lnTo>
                    <a:pt x="1" y="45"/>
                  </a:lnTo>
                  <a:lnTo>
                    <a:pt x="1" y="46"/>
                  </a:lnTo>
                  <a:lnTo>
                    <a:pt x="96" y="40"/>
                  </a:lnTo>
                  <a:lnTo>
                    <a:pt x="96" y="39"/>
                  </a:lnTo>
                  <a:lnTo>
                    <a:pt x="96" y="37"/>
                  </a:lnTo>
                  <a:lnTo>
                    <a:pt x="96" y="37"/>
                  </a:lnTo>
                  <a:lnTo>
                    <a:pt x="97" y="36"/>
                  </a:lnTo>
                  <a:lnTo>
                    <a:pt x="97" y="33"/>
                  </a:lnTo>
                  <a:lnTo>
                    <a:pt x="97" y="32"/>
                  </a:lnTo>
                  <a:lnTo>
                    <a:pt x="97" y="31"/>
                  </a:lnTo>
                  <a:lnTo>
                    <a:pt x="97" y="30"/>
                  </a:lnTo>
                  <a:lnTo>
                    <a:pt x="97" y="29"/>
                  </a:lnTo>
                  <a:lnTo>
                    <a:pt x="98" y="27"/>
                  </a:lnTo>
                  <a:lnTo>
                    <a:pt x="98" y="26"/>
                  </a:lnTo>
                  <a:lnTo>
                    <a:pt x="98" y="25"/>
                  </a:lnTo>
                  <a:lnTo>
                    <a:pt x="98" y="24"/>
                  </a:lnTo>
                  <a:lnTo>
                    <a:pt x="98" y="22"/>
                  </a:lnTo>
                  <a:lnTo>
                    <a:pt x="98" y="21"/>
                  </a:lnTo>
                  <a:lnTo>
                    <a:pt x="98" y="20"/>
                  </a:lnTo>
                  <a:lnTo>
                    <a:pt x="98" y="18"/>
                  </a:lnTo>
                  <a:lnTo>
                    <a:pt x="98" y="17"/>
                  </a:lnTo>
                  <a:lnTo>
                    <a:pt x="98" y="15"/>
                  </a:lnTo>
                  <a:lnTo>
                    <a:pt x="98" y="14"/>
                  </a:lnTo>
                  <a:lnTo>
                    <a:pt x="98" y="13"/>
                  </a:lnTo>
                  <a:lnTo>
                    <a:pt x="98" y="12"/>
                  </a:lnTo>
                  <a:lnTo>
                    <a:pt x="98" y="10"/>
                  </a:lnTo>
                  <a:lnTo>
                    <a:pt x="97" y="9"/>
                  </a:lnTo>
                  <a:lnTo>
                    <a:pt x="97" y="8"/>
                  </a:lnTo>
                  <a:lnTo>
                    <a:pt x="97" y="7"/>
                  </a:lnTo>
                  <a:lnTo>
                    <a:pt x="97" y="6"/>
                  </a:lnTo>
                  <a:lnTo>
                    <a:pt x="97" y="5"/>
                  </a:lnTo>
                  <a:lnTo>
                    <a:pt x="97" y="4"/>
                  </a:lnTo>
                  <a:lnTo>
                    <a:pt x="96" y="1"/>
                  </a:lnTo>
                  <a:lnTo>
                    <a:pt x="96" y="0"/>
                  </a:lnTo>
                  <a:lnTo>
                    <a:pt x="96" y="0"/>
                  </a:lnTo>
                  <a:lnTo>
                    <a:pt x="1" y="6"/>
                  </a:lnTo>
                </a:path>
              </a:pathLst>
            </a:cu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grpSp>
        <p:nvGrpSpPr>
          <p:cNvPr id="140" name="Group 1118"/>
          <p:cNvGrpSpPr>
            <a:grpSpLocks/>
          </p:cNvGrpSpPr>
          <p:nvPr/>
        </p:nvGrpSpPr>
        <p:grpSpPr bwMode="auto">
          <a:xfrm>
            <a:off x="7137255" y="5085465"/>
            <a:ext cx="1128184" cy="865187"/>
            <a:chOff x="2723" y="3478"/>
            <a:chExt cx="656" cy="545"/>
          </a:xfrm>
        </p:grpSpPr>
        <p:sp>
          <p:nvSpPr>
            <p:cNvPr id="141" name="Freeform 1104"/>
            <p:cNvSpPr>
              <a:spLocks/>
            </p:cNvSpPr>
            <p:nvPr/>
          </p:nvSpPr>
          <p:spPr bwMode="auto">
            <a:xfrm>
              <a:off x="2761" y="3536"/>
              <a:ext cx="586" cy="461"/>
            </a:xfrm>
            <a:custGeom>
              <a:avLst/>
              <a:gdLst>
                <a:gd name="T0" fmla="*/ 0 w 586"/>
                <a:gd name="T1" fmla="*/ 299 h 461"/>
                <a:gd name="T2" fmla="*/ 3 w 586"/>
                <a:gd name="T3" fmla="*/ 351 h 461"/>
                <a:gd name="T4" fmla="*/ 110 w 586"/>
                <a:gd name="T5" fmla="*/ 461 h 461"/>
                <a:gd name="T6" fmla="*/ 565 w 586"/>
                <a:gd name="T7" fmla="*/ 453 h 461"/>
                <a:gd name="T8" fmla="*/ 565 w 586"/>
                <a:gd name="T9" fmla="*/ 309 h 461"/>
                <a:gd name="T10" fmla="*/ 586 w 586"/>
                <a:gd name="T11" fmla="*/ 309 h 461"/>
                <a:gd name="T12" fmla="*/ 526 w 586"/>
                <a:gd name="T13" fmla="*/ 123 h 461"/>
                <a:gd name="T14" fmla="*/ 451 w 586"/>
                <a:gd name="T15" fmla="*/ 102 h 461"/>
                <a:gd name="T16" fmla="*/ 412 w 586"/>
                <a:gd name="T17" fmla="*/ 0 h 461"/>
                <a:gd name="T18" fmla="*/ 350 w 586"/>
                <a:gd name="T19" fmla="*/ 21 h 461"/>
                <a:gd name="T20" fmla="*/ 228 w 586"/>
                <a:gd name="T21" fmla="*/ 31 h 461"/>
                <a:gd name="T22" fmla="*/ 180 w 586"/>
                <a:gd name="T23" fmla="*/ 56 h 461"/>
                <a:gd name="T24" fmla="*/ 156 w 586"/>
                <a:gd name="T25" fmla="*/ 140 h 461"/>
                <a:gd name="T26" fmla="*/ 126 w 586"/>
                <a:gd name="T27" fmla="*/ 229 h 461"/>
                <a:gd name="T28" fmla="*/ 90 w 586"/>
                <a:gd name="T29" fmla="*/ 281 h 461"/>
                <a:gd name="T30" fmla="*/ 0 w 586"/>
                <a:gd name="T31" fmla="*/ 29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 h="461">
                  <a:moveTo>
                    <a:pt x="0" y="299"/>
                  </a:moveTo>
                  <a:lnTo>
                    <a:pt x="3" y="351"/>
                  </a:lnTo>
                  <a:lnTo>
                    <a:pt x="110" y="461"/>
                  </a:lnTo>
                  <a:lnTo>
                    <a:pt x="565" y="453"/>
                  </a:lnTo>
                  <a:lnTo>
                    <a:pt x="565" y="309"/>
                  </a:lnTo>
                  <a:lnTo>
                    <a:pt x="586" y="309"/>
                  </a:lnTo>
                  <a:lnTo>
                    <a:pt x="526" y="123"/>
                  </a:lnTo>
                  <a:lnTo>
                    <a:pt x="451" y="102"/>
                  </a:lnTo>
                  <a:lnTo>
                    <a:pt x="412" y="0"/>
                  </a:lnTo>
                  <a:lnTo>
                    <a:pt x="350" y="21"/>
                  </a:lnTo>
                  <a:lnTo>
                    <a:pt x="228" y="31"/>
                  </a:lnTo>
                  <a:lnTo>
                    <a:pt x="180" y="56"/>
                  </a:lnTo>
                  <a:lnTo>
                    <a:pt x="156" y="140"/>
                  </a:lnTo>
                  <a:lnTo>
                    <a:pt x="126" y="229"/>
                  </a:lnTo>
                  <a:lnTo>
                    <a:pt x="90" y="281"/>
                  </a:lnTo>
                  <a:lnTo>
                    <a:pt x="0" y="299"/>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2" name="Freeform 1105"/>
            <p:cNvSpPr>
              <a:spLocks/>
            </p:cNvSpPr>
            <p:nvPr/>
          </p:nvSpPr>
          <p:spPr bwMode="auto">
            <a:xfrm>
              <a:off x="2723" y="3478"/>
              <a:ext cx="656" cy="386"/>
            </a:xfrm>
            <a:custGeom>
              <a:avLst/>
              <a:gdLst>
                <a:gd name="T0" fmla="*/ 603 w 656"/>
                <a:gd name="T1" fmla="*/ 386 h 386"/>
                <a:gd name="T2" fmla="*/ 603 w 656"/>
                <a:gd name="T3" fmla="*/ 367 h 386"/>
                <a:gd name="T4" fmla="*/ 624 w 656"/>
                <a:gd name="T5" fmla="*/ 367 h 386"/>
                <a:gd name="T6" fmla="*/ 567 w 656"/>
                <a:gd name="T7" fmla="*/ 204 h 386"/>
                <a:gd name="T8" fmla="*/ 492 w 656"/>
                <a:gd name="T9" fmla="*/ 366 h 386"/>
                <a:gd name="T10" fmla="*/ 363 w 656"/>
                <a:gd name="T11" fmla="*/ 366 h 386"/>
                <a:gd name="T12" fmla="*/ 472 w 656"/>
                <a:gd name="T13" fmla="*/ 138 h 386"/>
                <a:gd name="T14" fmla="*/ 453 w 656"/>
                <a:gd name="T15" fmla="*/ 80 h 386"/>
                <a:gd name="T16" fmla="*/ 344 w 656"/>
                <a:gd name="T17" fmla="*/ 307 h 386"/>
                <a:gd name="T18" fmla="*/ 155 w 656"/>
                <a:gd name="T19" fmla="*/ 307 h 386"/>
                <a:gd name="T20" fmla="*/ 155 w 656"/>
                <a:gd name="T21" fmla="*/ 365 h 386"/>
                <a:gd name="T22" fmla="*/ 0 w 656"/>
                <a:gd name="T23" fmla="*/ 366 h 386"/>
                <a:gd name="T24" fmla="*/ 87 w 656"/>
                <a:gd name="T25" fmla="*/ 199 h 386"/>
                <a:gd name="T26" fmla="*/ 168 w 656"/>
                <a:gd name="T27" fmla="*/ 200 h 386"/>
                <a:gd name="T28" fmla="*/ 253 w 656"/>
                <a:gd name="T29" fmla="*/ 32 h 386"/>
                <a:gd name="T30" fmla="*/ 323 w 656"/>
                <a:gd name="T31" fmla="*/ 32 h 386"/>
                <a:gd name="T32" fmla="*/ 323 w 656"/>
                <a:gd name="T33" fmla="*/ 14 h 386"/>
                <a:gd name="T34" fmla="*/ 313 w 656"/>
                <a:gd name="T35" fmla="*/ 14 h 386"/>
                <a:gd name="T36" fmla="*/ 313 w 656"/>
                <a:gd name="T37" fmla="*/ 0 h 386"/>
                <a:gd name="T38" fmla="*/ 370 w 656"/>
                <a:gd name="T39" fmla="*/ 0 h 386"/>
                <a:gd name="T40" fmla="*/ 370 w 656"/>
                <a:gd name="T41" fmla="*/ 66 h 386"/>
                <a:gd name="T42" fmla="*/ 388 w 656"/>
                <a:gd name="T43" fmla="*/ 33 h 386"/>
                <a:gd name="T44" fmla="*/ 460 w 656"/>
                <a:gd name="T45" fmla="*/ 32 h 386"/>
                <a:gd name="T46" fmla="*/ 495 w 656"/>
                <a:gd name="T47" fmla="*/ 136 h 386"/>
                <a:gd name="T48" fmla="*/ 566 w 656"/>
                <a:gd name="T49" fmla="*/ 136 h 386"/>
                <a:gd name="T50" fmla="*/ 656 w 656"/>
                <a:gd name="T51" fmla="*/ 386 h 386"/>
                <a:gd name="T52" fmla="*/ 603 w 656"/>
                <a:gd name="T5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6" h="386">
                  <a:moveTo>
                    <a:pt x="603" y="386"/>
                  </a:moveTo>
                  <a:lnTo>
                    <a:pt x="603" y="367"/>
                  </a:lnTo>
                  <a:lnTo>
                    <a:pt x="624" y="367"/>
                  </a:lnTo>
                  <a:lnTo>
                    <a:pt x="567" y="204"/>
                  </a:lnTo>
                  <a:lnTo>
                    <a:pt x="492" y="366"/>
                  </a:lnTo>
                  <a:lnTo>
                    <a:pt x="363" y="366"/>
                  </a:lnTo>
                  <a:lnTo>
                    <a:pt x="472" y="138"/>
                  </a:lnTo>
                  <a:lnTo>
                    <a:pt x="453" y="80"/>
                  </a:lnTo>
                  <a:lnTo>
                    <a:pt x="344" y="307"/>
                  </a:lnTo>
                  <a:lnTo>
                    <a:pt x="155" y="307"/>
                  </a:lnTo>
                  <a:lnTo>
                    <a:pt x="155" y="365"/>
                  </a:lnTo>
                  <a:lnTo>
                    <a:pt x="0" y="366"/>
                  </a:lnTo>
                  <a:lnTo>
                    <a:pt x="87" y="199"/>
                  </a:lnTo>
                  <a:lnTo>
                    <a:pt x="168" y="200"/>
                  </a:lnTo>
                  <a:lnTo>
                    <a:pt x="253" y="32"/>
                  </a:lnTo>
                  <a:lnTo>
                    <a:pt x="323" y="32"/>
                  </a:lnTo>
                  <a:lnTo>
                    <a:pt x="323" y="14"/>
                  </a:lnTo>
                  <a:lnTo>
                    <a:pt x="313" y="14"/>
                  </a:lnTo>
                  <a:lnTo>
                    <a:pt x="313" y="0"/>
                  </a:lnTo>
                  <a:lnTo>
                    <a:pt x="370" y="0"/>
                  </a:lnTo>
                  <a:lnTo>
                    <a:pt x="370" y="66"/>
                  </a:lnTo>
                  <a:lnTo>
                    <a:pt x="388" y="33"/>
                  </a:lnTo>
                  <a:lnTo>
                    <a:pt x="460" y="32"/>
                  </a:lnTo>
                  <a:lnTo>
                    <a:pt x="495" y="136"/>
                  </a:lnTo>
                  <a:lnTo>
                    <a:pt x="566" y="136"/>
                  </a:lnTo>
                  <a:lnTo>
                    <a:pt x="656" y="386"/>
                  </a:lnTo>
                  <a:lnTo>
                    <a:pt x="603" y="386"/>
                  </a:lnTo>
                  <a:close/>
                </a:path>
              </a:pathLst>
            </a:custGeom>
            <a:solidFill>
              <a:srgbClr val="8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3" name="Freeform 1106"/>
            <p:cNvSpPr>
              <a:spLocks/>
            </p:cNvSpPr>
            <p:nvPr/>
          </p:nvSpPr>
          <p:spPr bwMode="auto">
            <a:xfrm>
              <a:off x="3035" y="3585"/>
              <a:ext cx="78" cy="113"/>
            </a:xfrm>
            <a:custGeom>
              <a:avLst/>
              <a:gdLst>
                <a:gd name="T0" fmla="*/ 34 w 78"/>
                <a:gd name="T1" fmla="*/ 113 h 113"/>
                <a:gd name="T2" fmla="*/ 78 w 78"/>
                <a:gd name="T3" fmla="*/ 24 h 113"/>
                <a:gd name="T4" fmla="*/ 34 w 78"/>
                <a:gd name="T5" fmla="*/ 24 h 113"/>
                <a:gd name="T6" fmla="*/ 17 w 78"/>
                <a:gd name="T7" fmla="*/ 0 h 113"/>
                <a:gd name="T8" fmla="*/ 0 w 78"/>
                <a:gd name="T9" fmla="*/ 23 h 113"/>
                <a:gd name="T10" fmla="*/ 0 w 78"/>
                <a:gd name="T11" fmla="*/ 113 h 113"/>
                <a:gd name="T12" fmla="*/ 34 w 78"/>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78" h="113">
                  <a:moveTo>
                    <a:pt x="34" y="113"/>
                  </a:moveTo>
                  <a:lnTo>
                    <a:pt x="78" y="24"/>
                  </a:lnTo>
                  <a:lnTo>
                    <a:pt x="34" y="24"/>
                  </a:lnTo>
                  <a:lnTo>
                    <a:pt x="17" y="0"/>
                  </a:lnTo>
                  <a:lnTo>
                    <a:pt x="0" y="23"/>
                  </a:lnTo>
                  <a:lnTo>
                    <a:pt x="0" y="113"/>
                  </a:lnTo>
                  <a:lnTo>
                    <a:pt x="34" y="113"/>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4" name="Freeform 1107"/>
            <p:cNvSpPr>
              <a:spLocks/>
            </p:cNvSpPr>
            <p:nvPr/>
          </p:nvSpPr>
          <p:spPr bwMode="auto">
            <a:xfrm>
              <a:off x="3168" y="3690"/>
              <a:ext cx="72" cy="101"/>
            </a:xfrm>
            <a:custGeom>
              <a:avLst/>
              <a:gdLst>
                <a:gd name="T0" fmla="*/ 35 w 72"/>
                <a:gd name="T1" fmla="*/ 101 h 101"/>
                <a:gd name="T2" fmla="*/ 72 w 72"/>
                <a:gd name="T3" fmla="*/ 23 h 101"/>
                <a:gd name="T4" fmla="*/ 33 w 72"/>
                <a:gd name="T5" fmla="*/ 23 h 101"/>
                <a:gd name="T6" fmla="*/ 16 w 72"/>
                <a:gd name="T7" fmla="*/ 0 h 101"/>
                <a:gd name="T8" fmla="*/ 0 w 72"/>
                <a:gd name="T9" fmla="*/ 23 h 101"/>
                <a:gd name="T10" fmla="*/ 1 w 72"/>
                <a:gd name="T11" fmla="*/ 101 h 101"/>
                <a:gd name="T12" fmla="*/ 35 w 72"/>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72" h="101">
                  <a:moveTo>
                    <a:pt x="35" y="101"/>
                  </a:moveTo>
                  <a:lnTo>
                    <a:pt x="72" y="23"/>
                  </a:lnTo>
                  <a:lnTo>
                    <a:pt x="33" y="23"/>
                  </a:lnTo>
                  <a:lnTo>
                    <a:pt x="16" y="0"/>
                  </a:lnTo>
                  <a:lnTo>
                    <a:pt x="0" y="23"/>
                  </a:lnTo>
                  <a:lnTo>
                    <a:pt x="1" y="101"/>
                  </a:lnTo>
                  <a:lnTo>
                    <a:pt x="35" y="101"/>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5" name="Freeform 1108"/>
            <p:cNvSpPr>
              <a:spLocks/>
            </p:cNvSpPr>
            <p:nvPr/>
          </p:nvSpPr>
          <p:spPr bwMode="auto">
            <a:xfrm>
              <a:off x="2943" y="3585"/>
              <a:ext cx="78" cy="113"/>
            </a:xfrm>
            <a:custGeom>
              <a:avLst/>
              <a:gdLst>
                <a:gd name="T0" fmla="*/ 33 w 78"/>
                <a:gd name="T1" fmla="*/ 113 h 113"/>
                <a:gd name="T2" fmla="*/ 78 w 78"/>
                <a:gd name="T3" fmla="*/ 24 h 113"/>
                <a:gd name="T4" fmla="*/ 33 w 78"/>
                <a:gd name="T5" fmla="*/ 24 h 113"/>
                <a:gd name="T6" fmla="*/ 17 w 78"/>
                <a:gd name="T7" fmla="*/ 0 h 113"/>
                <a:gd name="T8" fmla="*/ 0 w 78"/>
                <a:gd name="T9" fmla="*/ 23 h 113"/>
                <a:gd name="T10" fmla="*/ 0 w 78"/>
                <a:gd name="T11" fmla="*/ 113 h 113"/>
                <a:gd name="T12" fmla="*/ 33 w 78"/>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78" h="113">
                  <a:moveTo>
                    <a:pt x="33" y="113"/>
                  </a:moveTo>
                  <a:lnTo>
                    <a:pt x="78" y="24"/>
                  </a:lnTo>
                  <a:lnTo>
                    <a:pt x="33" y="24"/>
                  </a:lnTo>
                  <a:lnTo>
                    <a:pt x="17" y="0"/>
                  </a:lnTo>
                  <a:lnTo>
                    <a:pt x="0" y="23"/>
                  </a:lnTo>
                  <a:lnTo>
                    <a:pt x="0" y="113"/>
                  </a:lnTo>
                  <a:lnTo>
                    <a:pt x="33" y="113"/>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6" name="Freeform 1109"/>
            <p:cNvSpPr>
              <a:spLocks/>
            </p:cNvSpPr>
            <p:nvPr/>
          </p:nvSpPr>
          <p:spPr bwMode="auto">
            <a:xfrm>
              <a:off x="2802" y="3703"/>
              <a:ext cx="68" cy="90"/>
            </a:xfrm>
            <a:custGeom>
              <a:avLst/>
              <a:gdLst>
                <a:gd name="T0" fmla="*/ 34 w 68"/>
                <a:gd name="T1" fmla="*/ 90 h 90"/>
                <a:gd name="T2" fmla="*/ 68 w 68"/>
                <a:gd name="T3" fmla="*/ 23 h 90"/>
                <a:gd name="T4" fmla="*/ 34 w 68"/>
                <a:gd name="T5" fmla="*/ 23 h 90"/>
                <a:gd name="T6" fmla="*/ 17 w 68"/>
                <a:gd name="T7" fmla="*/ 0 h 90"/>
                <a:gd name="T8" fmla="*/ 0 w 68"/>
                <a:gd name="T9" fmla="*/ 23 h 90"/>
                <a:gd name="T10" fmla="*/ 0 w 68"/>
                <a:gd name="T11" fmla="*/ 90 h 90"/>
                <a:gd name="T12" fmla="*/ 34 w 6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68" h="90">
                  <a:moveTo>
                    <a:pt x="34" y="90"/>
                  </a:moveTo>
                  <a:lnTo>
                    <a:pt x="68" y="23"/>
                  </a:lnTo>
                  <a:lnTo>
                    <a:pt x="34" y="23"/>
                  </a:lnTo>
                  <a:lnTo>
                    <a:pt x="17" y="0"/>
                  </a:lnTo>
                  <a:lnTo>
                    <a:pt x="0" y="23"/>
                  </a:lnTo>
                  <a:lnTo>
                    <a:pt x="0" y="90"/>
                  </a:lnTo>
                  <a:lnTo>
                    <a:pt x="34" y="90"/>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7" name="Rectangle 1110"/>
            <p:cNvSpPr>
              <a:spLocks noChangeArrowheads="1"/>
            </p:cNvSpPr>
            <p:nvPr/>
          </p:nvSpPr>
          <p:spPr bwMode="auto">
            <a:xfrm>
              <a:off x="2780" y="3904"/>
              <a:ext cx="20" cy="21"/>
            </a:xfrm>
            <a:prstGeom prst="rect">
              <a:avLst/>
            </a:prstGeom>
            <a:solidFill>
              <a:srgbClr val="007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8" name="Rectangle 1111"/>
            <p:cNvSpPr>
              <a:spLocks noChangeArrowheads="1"/>
            </p:cNvSpPr>
            <p:nvPr/>
          </p:nvSpPr>
          <p:spPr bwMode="auto">
            <a:xfrm>
              <a:off x="2809" y="3904"/>
              <a:ext cx="21" cy="21"/>
            </a:xfrm>
            <a:prstGeom prst="rect">
              <a:avLst/>
            </a:prstGeom>
            <a:solidFill>
              <a:srgbClr val="007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49" name="Rectangle 1112"/>
            <p:cNvSpPr>
              <a:spLocks noChangeArrowheads="1"/>
            </p:cNvSpPr>
            <p:nvPr/>
          </p:nvSpPr>
          <p:spPr bwMode="auto">
            <a:xfrm>
              <a:off x="2839" y="3904"/>
              <a:ext cx="21" cy="21"/>
            </a:xfrm>
            <a:prstGeom prst="rect">
              <a:avLst/>
            </a:prstGeom>
            <a:solidFill>
              <a:srgbClr val="007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0" name="Freeform 1113"/>
            <p:cNvSpPr>
              <a:spLocks/>
            </p:cNvSpPr>
            <p:nvPr/>
          </p:nvSpPr>
          <p:spPr bwMode="auto">
            <a:xfrm>
              <a:off x="2764" y="3870"/>
              <a:ext cx="548" cy="153"/>
            </a:xfrm>
            <a:custGeom>
              <a:avLst/>
              <a:gdLst>
                <a:gd name="T0" fmla="*/ 511 w 548"/>
                <a:gd name="T1" fmla="*/ 153 h 153"/>
                <a:gd name="T2" fmla="*/ 0 w 548"/>
                <a:gd name="T3" fmla="*/ 153 h 153"/>
                <a:gd name="T4" fmla="*/ 0 w 548"/>
                <a:gd name="T5" fmla="*/ 4 h 153"/>
                <a:gd name="T6" fmla="*/ 112 w 548"/>
                <a:gd name="T7" fmla="*/ 4 h 153"/>
                <a:gd name="T8" fmla="*/ 112 w 548"/>
                <a:gd name="T9" fmla="*/ 119 h 153"/>
                <a:gd name="T10" fmla="*/ 196 w 548"/>
                <a:gd name="T11" fmla="*/ 120 h 153"/>
                <a:gd name="T12" fmla="*/ 196 w 548"/>
                <a:gd name="T13" fmla="*/ 58 h 153"/>
                <a:gd name="T14" fmla="*/ 196 w 548"/>
                <a:gd name="T15" fmla="*/ 0 h 153"/>
                <a:gd name="T16" fmla="*/ 236 w 548"/>
                <a:gd name="T17" fmla="*/ 0 h 153"/>
                <a:gd name="T18" fmla="*/ 236 w 548"/>
                <a:gd name="T19" fmla="*/ 57 h 153"/>
                <a:gd name="T20" fmla="*/ 236 w 548"/>
                <a:gd name="T21" fmla="*/ 119 h 153"/>
                <a:gd name="T22" fmla="*/ 548 w 548"/>
                <a:gd name="T23" fmla="*/ 119 h 153"/>
                <a:gd name="T24" fmla="*/ 511 w 548"/>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53">
                  <a:moveTo>
                    <a:pt x="511" y="153"/>
                  </a:moveTo>
                  <a:lnTo>
                    <a:pt x="0" y="153"/>
                  </a:lnTo>
                  <a:lnTo>
                    <a:pt x="0" y="4"/>
                  </a:lnTo>
                  <a:lnTo>
                    <a:pt x="112" y="4"/>
                  </a:lnTo>
                  <a:lnTo>
                    <a:pt x="112" y="119"/>
                  </a:lnTo>
                  <a:lnTo>
                    <a:pt x="196" y="120"/>
                  </a:lnTo>
                  <a:lnTo>
                    <a:pt x="196" y="58"/>
                  </a:lnTo>
                  <a:lnTo>
                    <a:pt x="196" y="0"/>
                  </a:lnTo>
                  <a:lnTo>
                    <a:pt x="236" y="0"/>
                  </a:lnTo>
                  <a:lnTo>
                    <a:pt x="236" y="57"/>
                  </a:lnTo>
                  <a:lnTo>
                    <a:pt x="236" y="119"/>
                  </a:lnTo>
                  <a:lnTo>
                    <a:pt x="548" y="119"/>
                  </a:lnTo>
                  <a:lnTo>
                    <a:pt x="511" y="153"/>
                  </a:lnTo>
                  <a:close/>
                </a:path>
              </a:pathLst>
            </a:custGeom>
            <a:solidFill>
              <a:srgbClr val="8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1" name="Freeform 1114"/>
            <p:cNvSpPr>
              <a:spLocks/>
            </p:cNvSpPr>
            <p:nvPr/>
          </p:nvSpPr>
          <p:spPr bwMode="auto">
            <a:xfrm>
              <a:off x="2904" y="3837"/>
              <a:ext cx="33" cy="116"/>
            </a:xfrm>
            <a:custGeom>
              <a:avLst/>
              <a:gdLst>
                <a:gd name="T0" fmla="*/ 33 w 33"/>
                <a:gd name="T1" fmla="*/ 58 h 116"/>
                <a:gd name="T2" fmla="*/ 33 w 33"/>
                <a:gd name="T3" fmla="*/ 116 h 116"/>
                <a:gd name="T4" fmla="*/ 0 w 33"/>
                <a:gd name="T5" fmla="*/ 116 h 116"/>
                <a:gd name="T6" fmla="*/ 0 w 33"/>
                <a:gd name="T7" fmla="*/ 0 h 116"/>
                <a:gd name="T8" fmla="*/ 33 w 33"/>
                <a:gd name="T9" fmla="*/ 0 h 116"/>
                <a:gd name="T10" fmla="*/ 33 w 33"/>
                <a:gd name="T11" fmla="*/ 58 h 116"/>
              </a:gdLst>
              <a:ahLst/>
              <a:cxnLst>
                <a:cxn ang="0">
                  <a:pos x="T0" y="T1"/>
                </a:cxn>
                <a:cxn ang="0">
                  <a:pos x="T2" y="T3"/>
                </a:cxn>
                <a:cxn ang="0">
                  <a:pos x="T4" y="T5"/>
                </a:cxn>
                <a:cxn ang="0">
                  <a:pos x="T6" y="T7"/>
                </a:cxn>
                <a:cxn ang="0">
                  <a:pos x="T8" y="T9"/>
                </a:cxn>
                <a:cxn ang="0">
                  <a:pos x="T10" y="T11"/>
                </a:cxn>
              </a:cxnLst>
              <a:rect l="0" t="0" r="r" b="b"/>
              <a:pathLst>
                <a:path w="33" h="116">
                  <a:moveTo>
                    <a:pt x="33" y="58"/>
                  </a:moveTo>
                  <a:lnTo>
                    <a:pt x="33" y="116"/>
                  </a:lnTo>
                  <a:lnTo>
                    <a:pt x="0" y="116"/>
                  </a:lnTo>
                  <a:lnTo>
                    <a:pt x="0" y="0"/>
                  </a:lnTo>
                  <a:lnTo>
                    <a:pt x="33" y="0"/>
                  </a:lnTo>
                  <a:lnTo>
                    <a:pt x="33" y="58"/>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2" name="Freeform 1115"/>
            <p:cNvSpPr>
              <a:spLocks/>
            </p:cNvSpPr>
            <p:nvPr/>
          </p:nvSpPr>
          <p:spPr bwMode="auto">
            <a:xfrm>
              <a:off x="3243" y="3885"/>
              <a:ext cx="58" cy="65"/>
            </a:xfrm>
            <a:custGeom>
              <a:avLst/>
              <a:gdLst>
                <a:gd name="T0" fmla="*/ 58 w 58"/>
                <a:gd name="T1" fmla="*/ 26 h 65"/>
                <a:gd name="T2" fmla="*/ 58 w 58"/>
                <a:gd name="T3" fmla="*/ 65 h 65"/>
                <a:gd name="T4" fmla="*/ 0 w 58"/>
                <a:gd name="T5" fmla="*/ 65 h 65"/>
                <a:gd name="T6" fmla="*/ 0 w 58"/>
                <a:gd name="T7" fmla="*/ 33 h 65"/>
                <a:gd name="T8" fmla="*/ 0 w 58"/>
                <a:gd name="T9" fmla="*/ 33 h 65"/>
                <a:gd name="T10" fmla="*/ 0 w 58"/>
                <a:gd name="T11" fmla="*/ 0 h 65"/>
                <a:gd name="T12" fmla="*/ 58 w 58"/>
                <a:gd name="T13" fmla="*/ 0 h 65"/>
                <a:gd name="T14" fmla="*/ 58 w 58"/>
                <a:gd name="T15" fmla="*/ 2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5">
                  <a:moveTo>
                    <a:pt x="58" y="26"/>
                  </a:moveTo>
                  <a:lnTo>
                    <a:pt x="58" y="65"/>
                  </a:lnTo>
                  <a:lnTo>
                    <a:pt x="0" y="65"/>
                  </a:lnTo>
                  <a:lnTo>
                    <a:pt x="0" y="33"/>
                  </a:lnTo>
                  <a:lnTo>
                    <a:pt x="0" y="33"/>
                  </a:lnTo>
                  <a:lnTo>
                    <a:pt x="0" y="0"/>
                  </a:lnTo>
                  <a:lnTo>
                    <a:pt x="58" y="0"/>
                  </a:lnTo>
                  <a:lnTo>
                    <a:pt x="58" y="26"/>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3" name="Freeform 1116"/>
            <p:cNvSpPr>
              <a:spLocks/>
            </p:cNvSpPr>
            <p:nvPr/>
          </p:nvSpPr>
          <p:spPr bwMode="auto">
            <a:xfrm>
              <a:off x="3103" y="3887"/>
              <a:ext cx="97" cy="63"/>
            </a:xfrm>
            <a:custGeom>
              <a:avLst/>
              <a:gdLst>
                <a:gd name="T0" fmla="*/ 97 w 97"/>
                <a:gd name="T1" fmla="*/ 35 h 63"/>
                <a:gd name="T2" fmla="*/ 97 w 97"/>
                <a:gd name="T3" fmla="*/ 35 h 63"/>
                <a:gd name="T4" fmla="*/ 97 w 97"/>
                <a:gd name="T5" fmla="*/ 63 h 63"/>
                <a:gd name="T6" fmla="*/ 0 w 97"/>
                <a:gd name="T7" fmla="*/ 63 h 63"/>
                <a:gd name="T8" fmla="*/ 0 w 97"/>
                <a:gd name="T9" fmla="*/ 28 h 63"/>
                <a:gd name="T10" fmla="*/ 0 w 97"/>
                <a:gd name="T11" fmla="*/ 0 h 63"/>
                <a:gd name="T12" fmla="*/ 97 w 97"/>
                <a:gd name="T13" fmla="*/ 0 h 63"/>
                <a:gd name="T14" fmla="*/ 97 w 97"/>
                <a:gd name="T15" fmla="*/ 35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3">
                  <a:moveTo>
                    <a:pt x="97" y="35"/>
                  </a:moveTo>
                  <a:lnTo>
                    <a:pt x="97" y="35"/>
                  </a:lnTo>
                  <a:lnTo>
                    <a:pt x="97" y="63"/>
                  </a:lnTo>
                  <a:lnTo>
                    <a:pt x="0" y="63"/>
                  </a:lnTo>
                  <a:lnTo>
                    <a:pt x="0" y="28"/>
                  </a:lnTo>
                  <a:lnTo>
                    <a:pt x="0" y="0"/>
                  </a:lnTo>
                  <a:lnTo>
                    <a:pt x="97" y="0"/>
                  </a:lnTo>
                  <a:lnTo>
                    <a:pt x="97" y="3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4" name="Freeform 1117"/>
            <p:cNvSpPr>
              <a:spLocks/>
            </p:cNvSpPr>
            <p:nvPr/>
          </p:nvSpPr>
          <p:spPr bwMode="auto">
            <a:xfrm>
              <a:off x="3024" y="3836"/>
              <a:ext cx="36" cy="116"/>
            </a:xfrm>
            <a:custGeom>
              <a:avLst/>
              <a:gdLst>
                <a:gd name="T0" fmla="*/ 36 w 36"/>
                <a:gd name="T1" fmla="*/ 65 h 116"/>
                <a:gd name="T2" fmla="*/ 36 w 36"/>
                <a:gd name="T3" fmla="*/ 116 h 116"/>
                <a:gd name="T4" fmla="*/ 0 w 36"/>
                <a:gd name="T5" fmla="*/ 116 h 116"/>
                <a:gd name="T6" fmla="*/ 0 w 36"/>
                <a:gd name="T7" fmla="*/ 67 h 116"/>
                <a:gd name="T8" fmla="*/ 0 w 36"/>
                <a:gd name="T9" fmla="*/ 0 h 116"/>
                <a:gd name="T10" fmla="*/ 36 w 36"/>
                <a:gd name="T11" fmla="*/ 0 h 116"/>
                <a:gd name="T12" fmla="*/ 36 w 36"/>
                <a:gd name="T13" fmla="*/ 65 h 116"/>
              </a:gdLst>
              <a:ahLst/>
              <a:cxnLst>
                <a:cxn ang="0">
                  <a:pos x="T0" y="T1"/>
                </a:cxn>
                <a:cxn ang="0">
                  <a:pos x="T2" y="T3"/>
                </a:cxn>
                <a:cxn ang="0">
                  <a:pos x="T4" y="T5"/>
                </a:cxn>
                <a:cxn ang="0">
                  <a:pos x="T6" y="T7"/>
                </a:cxn>
                <a:cxn ang="0">
                  <a:pos x="T8" y="T9"/>
                </a:cxn>
                <a:cxn ang="0">
                  <a:pos x="T10" y="T11"/>
                </a:cxn>
                <a:cxn ang="0">
                  <a:pos x="T12" y="T13"/>
                </a:cxn>
              </a:cxnLst>
              <a:rect l="0" t="0" r="r" b="b"/>
              <a:pathLst>
                <a:path w="36" h="116">
                  <a:moveTo>
                    <a:pt x="36" y="65"/>
                  </a:moveTo>
                  <a:lnTo>
                    <a:pt x="36" y="116"/>
                  </a:lnTo>
                  <a:lnTo>
                    <a:pt x="0" y="116"/>
                  </a:lnTo>
                  <a:lnTo>
                    <a:pt x="0" y="67"/>
                  </a:lnTo>
                  <a:lnTo>
                    <a:pt x="0" y="0"/>
                  </a:lnTo>
                  <a:lnTo>
                    <a:pt x="36" y="0"/>
                  </a:lnTo>
                  <a:lnTo>
                    <a:pt x="36" y="6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grpSp>
        <p:nvGrpSpPr>
          <p:cNvPr id="155" name="Group 1118"/>
          <p:cNvGrpSpPr>
            <a:grpSpLocks/>
          </p:cNvGrpSpPr>
          <p:nvPr/>
        </p:nvGrpSpPr>
        <p:grpSpPr bwMode="auto">
          <a:xfrm>
            <a:off x="3205949" y="5085465"/>
            <a:ext cx="1128184" cy="865187"/>
            <a:chOff x="2723" y="3478"/>
            <a:chExt cx="656" cy="545"/>
          </a:xfrm>
        </p:grpSpPr>
        <p:sp>
          <p:nvSpPr>
            <p:cNvPr id="156" name="Freeform 1104"/>
            <p:cNvSpPr>
              <a:spLocks/>
            </p:cNvSpPr>
            <p:nvPr/>
          </p:nvSpPr>
          <p:spPr bwMode="auto">
            <a:xfrm>
              <a:off x="2761" y="3536"/>
              <a:ext cx="586" cy="461"/>
            </a:xfrm>
            <a:custGeom>
              <a:avLst/>
              <a:gdLst>
                <a:gd name="T0" fmla="*/ 0 w 586"/>
                <a:gd name="T1" fmla="*/ 299 h 461"/>
                <a:gd name="T2" fmla="*/ 3 w 586"/>
                <a:gd name="T3" fmla="*/ 351 h 461"/>
                <a:gd name="T4" fmla="*/ 110 w 586"/>
                <a:gd name="T5" fmla="*/ 461 h 461"/>
                <a:gd name="T6" fmla="*/ 565 w 586"/>
                <a:gd name="T7" fmla="*/ 453 h 461"/>
                <a:gd name="T8" fmla="*/ 565 w 586"/>
                <a:gd name="T9" fmla="*/ 309 h 461"/>
                <a:gd name="T10" fmla="*/ 586 w 586"/>
                <a:gd name="T11" fmla="*/ 309 h 461"/>
                <a:gd name="T12" fmla="*/ 526 w 586"/>
                <a:gd name="T13" fmla="*/ 123 h 461"/>
                <a:gd name="T14" fmla="*/ 451 w 586"/>
                <a:gd name="T15" fmla="*/ 102 h 461"/>
                <a:gd name="T16" fmla="*/ 412 w 586"/>
                <a:gd name="T17" fmla="*/ 0 h 461"/>
                <a:gd name="T18" fmla="*/ 350 w 586"/>
                <a:gd name="T19" fmla="*/ 21 h 461"/>
                <a:gd name="T20" fmla="*/ 228 w 586"/>
                <a:gd name="T21" fmla="*/ 31 h 461"/>
                <a:gd name="T22" fmla="*/ 180 w 586"/>
                <a:gd name="T23" fmla="*/ 56 h 461"/>
                <a:gd name="T24" fmla="*/ 156 w 586"/>
                <a:gd name="T25" fmla="*/ 140 h 461"/>
                <a:gd name="T26" fmla="*/ 126 w 586"/>
                <a:gd name="T27" fmla="*/ 229 h 461"/>
                <a:gd name="T28" fmla="*/ 90 w 586"/>
                <a:gd name="T29" fmla="*/ 281 h 461"/>
                <a:gd name="T30" fmla="*/ 0 w 586"/>
                <a:gd name="T31" fmla="*/ 29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6" h="461">
                  <a:moveTo>
                    <a:pt x="0" y="299"/>
                  </a:moveTo>
                  <a:lnTo>
                    <a:pt x="3" y="351"/>
                  </a:lnTo>
                  <a:lnTo>
                    <a:pt x="110" y="461"/>
                  </a:lnTo>
                  <a:lnTo>
                    <a:pt x="565" y="453"/>
                  </a:lnTo>
                  <a:lnTo>
                    <a:pt x="565" y="309"/>
                  </a:lnTo>
                  <a:lnTo>
                    <a:pt x="586" y="309"/>
                  </a:lnTo>
                  <a:lnTo>
                    <a:pt x="526" y="123"/>
                  </a:lnTo>
                  <a:lnTo>
                    <a:pt x="451" y="102"/>
                  </a:lnTo>
                  <a:lnTo>
                    <a:pt x="412" y="0"/>
                  </a:lnTo>
                  <a:lnTo>
                    <a:pt x="350" y="21"/>
                  </a:lnTo>
                  <a:lnTo>
                    <a:pt x="228" y="31"/>
                  </a:lnTo>
                  <a:lnTo>
                    <a:pt x="180" y="56"/>
                  </a:lnTo>
                  <a:lnTo>
                    <a:pt x="156" y="140"/>
                  </a:lnTo>
                  <a:lnTo>
                    <a:pt x="126" y="229"/>
                  </a:lnTo>
                  <a:lnTo>
                    <a:pt x="90" y="281"/>
                  </a:lnTo>
                  <a:lnTo>
                    <a:pt x="0" y="299"/>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7" name="Freeform 1105"/>
            <p:cNvSpPr>
              <a:spLocks/>
            </p:cNvSpPr>
            <p:nvPr/>
          </p:nvSpPr>
          <p:spPr bwMode="auto">
            <a:xfrm>
              <a:off x="2723" y="3478"/>
              <a:ext cx="656" cy="386"/>
            </a:xfrm>
            <a:custGeom>
              <a:avLst/>
              <a:gdLst>
                <a:gd name="T0" fmla="*/ 603 w 656"/>
                <a:gd name="T1" fmla="*/ 386 h 386"/>
                <a:gd name="T2" fmla="*/ 603 w 656"/>
                <a:gd name="T3" fmla="*/ 367 h 386"/>
                <a:gd name="T4" fmla="*/ 624 w 656"/>
                <a:gd name="T5" fmla="*/ 367 h 386"/>
                <a:gd name="T6" fmla="*/ 567 w 656"/>
                <a:gd name="T7" fmla="*/ 204 h 386"/>
                <a:gd name="T8" fmla="*/ 492 w 656"/>
                <a:gd name="T9" fmla="*/ 366 h 386"/>
                <a:gd name="T10" fmla="*/ 363 w 656"/>
                <a:gd name="T11" fmla="*/ 366 h 386"/>
                <a:gd name="T12" fmla="*/ 472 w 656"/>
                <a:gd name="T13" fmla="*/ 138 h 386"/>
                <a:gd name="T14" fmla="*/ 453 w 656"/>
                <a:gd name="T15" fmla="*/ 80 h 386"/>
                <a:gd name="T16" fmla="*/ 344 w 656"/>
                <a:gd name="T17" fmla="*/ 307 h 386"/>
                <a:gd name="T18" fmla="*/ 155 w 656"/>
                <a:gd name="T19" fmla="*/ 307 h 386"/>
                <a:gd name="T20" fmla="*/ 155 w 656"/>
                <a:gd name="T21" fmla="*/ 365 h 386"/>
                <a:gd name="T22" fmla="*/ 0 w 656"/>
                <a:gd name="T23" fmla="*/ 366 h 386"/>
                <a:gd name="T24" fmla="*/ 87 w 656"/>
                <a:gd name="T25" fmla="*/ 199 h 386"/>
                <a:gd name="T26" fmla="*/ 168 w 656"/>
                <a:gd name="T27" fmla="*/ 200 h 386"/>
                <a:gd name="T28" fmla="*/ 253 w 656"/>
                <a:gd name="T29" fmla="*/ 32 h 386"/>
                <a:gd name="T30" fmla="*/ 323 w 656"/>
                <a:gd name="T31" fmla="*/ 32 h 386"/>
                <a:gd name="T32" fmla="*/ 323 w 656"/>
                <a:gd name="T33" fmla="*/ 14 h 386"/>
                <a:gd name="T34" fmla="*/ 313 w 656"/>
                <a:gd name="T35" fmla="*/ 14 h 386"/>
                <a:gd name="T36" fmla="*/ 313 w 656"/>
                <a:gd name="T37" fmla="*/ 0 h 386"/>
                <a:gd name="T38" fmla="*/ 370 w 656"/>
                <a:gd name="T39" fmla="*/ 0 h 386"/>
                <a:gd name="T40" fmla="*/ 370 w 656"/>
                <a:gd name="T41" fmla="*/ 66 h 386"/>
                <a:gd name="T42" fmla="*/ 388 w 656"/>
                <a:gd name="T43" fmla="*/ 33 h 386"/>
                <a:gd name="T44" fmla="*/ 460 w 656"/>
                <a:gd name="T45" fmla="*/ 32 h 386"/>
                <a:gd name="T46" fmla="*/ 495 w 656"/>
                <a:gd name="T47" fmla="*/ 136 h 386"/>
                <a:gd name="T48" fmla="*/ 566 w 656"/>
                <a:gd name="T49" fmla="*/ 136 h 386"/>
                <a:gd name="T50" fmla="*/ 656 w 656"/>
                <a:gd name="T51" fmla="*/ 386 h 386"/>
                <a:gd name="T52" fmla="*/ 603 w 656"/>
                <a:gd name="T5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6" h="386">
                  <a:moveTo>
                    <a:pt x="603" y="386"/>
                  </a:moveTo>
                  <a:lnTo>
                    <a:pt x="603" y="367"/>
                  </a:lnTo>
                  <a:lnTo>
                    <a:pt x="624" y="367"/>
                  </a:lnTo>
                  <a:lnTo>
                    <a:pt x="567" y="204"/>
                  </a:lnTo>
                  <a:lnTo>
                    <a:pt x="492" y="366"/>
                  </a:lnTo>
                  <a:lnTo>
                    <a:pt x="363" y="366"/>
                  </a:lnTo>
                  <a:lnTo>
                    <a:pt x="472" y="138"/>
                  </a:lnTo>
                  <a:lnTo>
                    <a:pt x="453" y="80"/>
                  </a:lnTo>
                  <a:lnTo>
                    <a:pt x="344" y="307"/>
                  </a:lnTo>
                  <a:lnTo>
                    <a:pt x="155" y="307"/>
                  </a:lnTo>
                  <a:lnTo>
                    <a:pt x="155" y="365"/>
                  </a:lnTo>
                  <a:lnTo>
                    <a:pt x="0" y="366"/>
                  </a:lnTo>
                  <a:lnTo>
                    <a:pt x="87" y="199"/>
                  </a:lnTo>
                  <a:lnTo>
                    <a:pt x="168" y="200"/>
                  </a:lnTo>
                  <a:lnTo>
                    <a:pt x="253" y="32"/>
                  </a:lnTo>
                  <a:lnTo>
                    <a:pt x="323" y="32"/>
                  </a:lnTo>
                  <a:lnTo>
                    <a:pt x="323" y="14"/>
                  </a:lnTo>
                  <a:lnTo>
                    <a:pt x="313" y="14"/>
                  </a:lnTo>
                  <a:lnTo>
                    <a:pt x="313" y="0"/>
                  </a:lnTo>
                  <a:lnTo>
                    <a:pt x="370" y="0"/>
                  </a:lnTo>
                  <a:lnTo>
                    <a:pt x="370" y="66"/>
                  </a:lnTo>
                  <a:lnTo>
                    <a:pt x="388" y="33"/>
                  </a:lnTo>
                  <a:lnTo>
                    <a:pt x="460" y="32"/>
                  </a:lnTo>
                  <a:lnTo>
                    <a:pt x="495" y="136"/>
                  </a:lnTo>
                  <a:lnTo>
                    <a:pt x="566" y="136"/>
                  </a:lnTo>
                  <a:lnTo>
                    <a:pt x="656" y="386"/>
                  </a:lnTo>
                  <a:lnTo>
                    <a:pt x="603" y="386"/>
                  </a:lnTo>
                  <a:close/>
                </a:path>
              </a:pathLst>
            </a:custGeom>
            <a:solidFill>
              <a:srgbClr val="8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8" name="Freeform 1106"/>
            <p:cNvSpPr>
              <a:spLocks/>
            </p:cNvSpPr>
            <p:nvPr/>
          </p:nvSpPr>
          <p:spPr bwMode="auto">
            <a:xfrm>
              <a:off x="3035" y="3585"/>
              <a:ext cx="78" cy="113"/>
            </a:xfrm>
            <a:custGeom>
              <a:avLst/>
              <a:gdLst>
                <a:gd name="T0" fmla="*/ 34 w 78"/>
                <a:gd name="T1" fmla="*/ 113 h 113"/>
                <a:gd name="T2" fmla="*/ 78 w 78"/>
                <a:gd name="T3" fmla="*/ 24 h 113"/>
                <a:gd name="T4" fmla="*/ 34 w 78"/>
                <a:gd name="T5" fmla="*/ 24 h 113"/>
                <a:gd name="T6" fmla="*/ 17 w 78"/>
                <a:gd name="T7" fmla="*/ 0 h 113"/>
                <a:gd name="T8" fmla="*/ 0 w 78"/>
                <a:gd name="T9" fmla="*/ 23 h 113"/>
                <a:gd name="T10" fmla="*/ 0 w 78"/>
                <a:gd name="T11" fmla="*/ 113 h 113"/>
                <a:gd name="T12" fmla="*/ 34 w 78"/>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78" h="113">
                  <a:moveTo>
                    <a:pt x="34" y="113"/>
                  </a:moveTo>
                  <a:lnTo>
                    <a:pt x="78" y="24"/>
                  </a:lnTo>
                  <a:lnTo>
                    <a:pt x="34" y="24"/>
                  </a:lnTo>
                  <a:lnTo>
                    <a:pt x="17" y="0"/>
                  </a:lnTo>
                  <a:lnTo>
                    <a:pt x="0" y="23"/>
                  </a:lnTo>
                  <a:lnTo>
                    <a:pt x="0" y="113"/>
                  </a:lnTo>
                  <a:lnTo>
                    <a:pt x="34" y="113"/>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59" name="Freeform 1107"/>
            <p:cNvSpPr>
              <a:spLocks/>
            </p:cNvSpPr>
            <p:nvPr/>
          </p:nvSpPr>
          <p:spPr bwMode="auto">
            <a:xfrm>
              <a:off x="3168" y="3690"/>
              <a:ext cx="72" cy="101"/>
            </a:xfrm>
            <a:custGeom>
              <a:avLst/>
              <a:gdLst>
                <a:gd name="T0" fmla="*/ 35 w 72"/>
                <a:gd name="T1" fmla="*/ 101 h 101"/>
                <a:gd name="T2" fmla="*/ 72 w 72"/>
                <a:gd name="T3" fmla="*/ 23 h 101"/>
                <a:gd name="T4" fmla="*/ 33 w 72"/>
                <a:gd name="T5" fmla="*/ 23 h 101"/>
                <a:gd name="T6" fmla="*/ 16 w 72"/>
                <a:gd name="T7" fmla="*/ 0 h 101"/>
                <a:gd name="T8" fmla="*/ 0 w 72"/>
                <a:gd name="T9" fmla="*/ 23 h 101"/>
                <a:gd name="T10" fmla="*/ 1 w 72"/>
                <a:gd name="T11" fmla="*/ 101 h 101"/>
                <a:gd name="T12" fmla="*/ 35 w 72"/>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72" h="101">
                  <a:moveTo>
                    <a:pt x="35" y="101"/>
                  </a:moveTo>
                  <a:lnTo>
                    <a:pt x="72" y="23"/>
                  </a:lnTo>
                  <a:lnTo>
                    <a:pt x="33" y="23"/>
                  </a:lnTo>
                  <a:lnTo>
                    <a:pt x="16" y="0"/>
                  </a:lnTo>
                  <a:lnTo>
                    <a:pt x="0" y="23"/>
                  </a:lnTo>
                  <a:lnTo>
                    <a:pt x="1" y="101"/>
                  </a:lnTo>
                  <a:lnTo>
                    <a:pt x="35" y="101"/>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0" name="Freeform 1108"/>
            <p:cNvSpPr>
              <a:spLocks/>
            </p:cNvSpPr>
            <p:nvPr/>
          </p:nvSpPr>
          <p:spPr bwMode="auto">
            <a:xfrm>
              <a:off x="2943" y="3585"/>
              <a:ext cx="78" cy="113"/>
            </a:xfrm>
            <a:custGeom>
              <a:avLst/>
              <a:gdLst>
                <a:gd name="T0" fmla="*/ 33 w 78"/>
                <a:gd name="T1" fmla="*/ 113 h 113"/>
                <a:gd name="T2" fmla="*/ 78 w 78"/>
                <a:gd name="T3" fmla="*/ 24 h 113"/>
                <a:gd name="T4" fmla="*/ 33 w 78"/>
                <a:gd name="T5" fmla="*/ 24 h 113"/>
                <a:gd name="T6" fmla="*/ 17 w 78"/>
                <a:gd name="T7" fmla="*/ 0 h 113"/>
                <a:gd name="T8" fmla="*/ 0 w 78"/>
                <a:gd name="T9" fmla="*/ 23 h 113"/>
                <a:gd name="T10" fmla="*/ 0 w 78"/>
                <a:gd name="T11" fmla="*/ 113 h 113"/>
                <a:gd name="T12" fmla="*/ 33 w 78"/>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78" h="113">
                  <a:moveTo>
                    <a:pt x="33" y="113"/>
                  </a:moveTo>
                  <a:lnTo>
                    <a:pt x="78" y="24"/>
                  </a:lnTo>
                  <a:lnTo>
                    <a:pt x="33" y="24"/>
                  </a:lnTo>
                  <a:lnTo>
                    <a:pt x="17" y="0"/>
                  </a:lnTo>
                  <a:lnTo>
                    <a:pt x="0" y="23"/>
                  </a:lnTo>
                  <a:lnTo>
                    <a:pt x="0" y="113"/>
                  </a:lnTo>
                  <a:lnTo>
                    <a:pt x="33" y="113"/>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1" name="Freeform 1109"/>
            <p:cNvSpPr>
              <a:spLocks/>
            </p:cNvSpPr>
            <p:nvPr/>
          </p:nvSpPr>
          <p:spPr bwMode="auto">
            <a:xfrm>
              <a:off x="2802" y="3703"/>
              <a:ext cx="68" cy="90"/>
            </a:xfrm>
            <a:custGeom>
              <a:avLst/>
              <a:gdLst>
                <a:gd name="T0" fmla="*/ 34 w 68"/>
                <a:gd name="T1" fmla="*/ 90 h 90"/>
                <a:gd name="T2" fmla="*/ 68 w 68"/>
                <a:gd name="T3" fmla="*/ 23 h 90"/>
                <a:gd name="T4" fmla="*/ 34 w 68"/>
                <a:gd name="T5" fmla="*/ 23 h 90"/>
                <a:gd name="T6" fmla="*/ 17 w 68"/>
                <a:gd name="T7" fmla="*/ 0 h 90"/>
                <a:gd name="T8" fmla="*/ 0 w 68"/>
                <a:gd name="T9" fmla="*/ 23 h 90"/>
                <a:gd name="T10" fmla="*/ 0 w 68"/>
                <a:gd name="T11" fmla="*/ 90 h 90"/>
                <a:gd name="T12" fmla="*/ 34 w 6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68" h="90">
                  <a:moveTo>
                    <a:pt x="34" y="90"/>
                  </a:moveTo>
                  <a:lnTo>
                    <a:pt x="68" y="23"/>
                  </a:lnTo>
                  <a:lnTo>
                    <a:pt x="34" y="23"/>
                  </a:lnTo>
                  <a:lnTo>
                    <a:pt x="17" y="0"/>
                  </a:lnTo>
                  <a:lnTo>
                    <a:pt x="0" y="23"/>
                  </a:lnTo>
                  <a:lnTo>
                    <a:pt x="0" y="90"/>
                  </a:lnTo>
                  <a:lnTo>
                    <a:pt x="34" y="90"/>
                  </a:lnTo>
                  <a:close/>
                </a:path>
              </a:pathLst>
            </a:custGeom>
            <a:solidFill>
              <a:srgbClr val="D3CE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2" name="Rectangle 1110"/>
            <p:cNvSpPr>
              <a:spLocks noChangeArrowheads="1"/>
            </p:cNvSpPr>
            <p:nvPr/>
          </p:nvSpPr>
          <p:spPr bwMode="auto">
            <a:xfrm>
              <a:off x="2780" y="3904"/>
              <a:ext cx="20" cy="21"/>
            </a:xfrm>
            <a:prstGeom prst="rect">
              <a:avLst/>
            </a:prstGeom>
            <a:solidFill>
              <a:srgbClr val="007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3" name="Rectangle 1111"/>
            <p:cNvSpPr>
              <a:spLocks noChangeArrowheads="1"/>
            </p:cNvSpPr>
            <p:nvPr/>
          </p:nvSpPr>
          <p:spPr bwMode="auto">
            <a:xfrm>
              <a:off x="2809" y="3904"/>
              <a:ext cx="21" cy="21"/>
            </a:xfrm>
            <a:prstGeom prst="rect">
              <a:avLst/>
            </a:prstGeom>
            <a:solidFill>
              <a:srgbClr val="007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4" name="Rectangle 1112"/>
            <p:cNvSpPr>
              <a:spLocks noChangeArrowheads="1"/>
            </p:cNvSpPr>
            <p:nvPr/>
          </p:nvSpPr>
          <p:spPr bwMode="auto">
            <a:xfrm>
              <a:off x="2839" y="3904"/>
              <a:ext cx="21" cy="21"/>
            </a:xfrm>
            <a:prstGeom prst="rect">
              <a:avLst/>
            </a:prstGeom>
            <a:solidFill>
              <a:srgbClr val="007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5" name="Freeform 1113"/>
            <p:cNvSpPr>
              <a:spLocks/>
            </p:cNvSpPr>
            <p:nvPr/>
          </p:nvSpPr>
          <p:spPr bwMode="auto">
            <a:xfrm>
              <a:off x="2764" y="3870"/>
              <a:ext cx="548" cy="153"/>
            </a:xfrm>
            <a:custGeom>
              <a:avLst/>
              <a:gdLst>
                <a:gd name="T0" fmla="*/ 511 w 548"/>
                <a:gd name="T1" fmla="*/ 153 h 153"/>
                <a:gd name="T2" fmla="*/ 0 w 548"/>
                <a:gd name="T3" fmla="*/ 153 h 153"/>
                <a:gd name="T4" fmla="*/ 0 w 548"/>
                <a:gd name="T5" fmla="*/ 4 h 153"/>
                <a:gd name="T6" fmla="*/ 112 w 548"/>
                <a:gd name="T7" fmla="*/ 4 h 153"/>
                <a:gd name="T8" fmla="*/ 112 w 548"/>
                <a:gd name="T9" fmla="*/ 119 h 153"/>
                <a:gd name="T10" fmla="*/ 196 w 548"/>
                <a:gd name="T11" fmla="*/ 120 h 153"/>
                <a:gd name="T12" fmla="*/ 196 w 548"/>
                <a:gd name="T13" fmla="*/ 58 h 153"/>
                <a:gd name="T14" fmla="*/ 196 w 548"/>
                <a:gd name="T15" fmla="*/ 0 h 153"/>
                <a:gd name="T16" fmla="*/ 236 w 548"/>
                <a:gd name="T17" fmla="*/ 0 h 153"/>
                <a:gd name="T18" fmla="*/ 236 w 548"/>
                <a:gd name="T19" fmla="*/ 57 h 153"/>
                <a:gd name="T20" fmla="*/ 236 w 548"/>
                <a:gd name="T21" fmla="*/ 119 h 153"/>
                <a:gd name="T22" fmla="*/ 548 w 548"/>
                <a:gd name="T23" fmla="*/ 119 h 153"/>
                <a:gd name="T24" fmla="*/ 511 w 548"/>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53">
                  <a:moveTo>
                    <a:pt x="511" y="153"/>
                  </a:moveTo>
                  <a:lnTo>
                    <a:pt x="0" y="153"/>
                  </a:lnTo>
                  <a:lnTo>
                    <a:pt x="0" y="4"/>
                  </a:lnTo>
                  <a:lnTo>
                    <a:pt x="112" y="4"/>
                  </a:lnTo>
                  <a:lnTo>
                    <a:pt x="112" y="119"/>
                  </a:lnTo>
                  <a:lnTo>
                    <a:pt x="196" y="120"/>
                  </a:lnTo>
                  <a:lnTo>
                    <a:pt x="196" y="58"/>
                  </a:lnTo>
                  <a:lnTo>
                    <a:pt x="196" y="0"/>
                  </a:lnTo>
                  <a:lnTo>
                    <a:pt x="236" y="0"/>
                  </a:lnTo>
                  <a:lnTo>
                    <a:pt x="236" y="57"/>
                  </a:lnTo>
                  <a:lnTo>
                    <a:pt x="236" y="119"/>
                  </a:lnTo>
                  <a:lnTo>
                    <a:pt x="548" y="119"/>
                  </a:lnTo>
                  <a:lnTo>
                    <a:pt x="511" y="153"/>
                  </a:lnTo>
                  <a:close/>
                </a:path>
              </a:pathLst>
            </a:custGeom>
            <a:solidFill>
              <a:srgbClr val="8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6" name="Freeform 1114"/>
            <p:cNvSpPr>
              <a:spLocks/>
            </p:cNvSpPr>
            <p:nvPr/>
          </p:nvSpPr>
          <p:spPr bwMode="auto">
            <a:xfrm>
              <a:off x="2904" y="3837"/>
              <a:ext cx="33" cy="116"/>
            </a:xfrm>
            <a:custGeom>
              <a:avLst/>
              <a:gdLst>
                <a:gd name="T0" fmla="*/ 33 w 33"/>
                <a:gd name="T1" fmla="*/ 58 h 116"/>
                <a:gd name="T2" fmla="*/ 33 w 33"/>
                <a:gd name="T3" fmla="*/ 116 h 116"/>
                <a:gd name="T4" fmla="*/ 0 w 33"/>
                <a:gd name="T5" fmla="*/ 116 h 116"/>
                <a:gd name="T6" fmla="*/ 0 w 33"/>
                <a:gd name="T7" fmla="*/ 0 h 116"/>
                <a:gd name="T8" fmla="*/ 33 w 33"/>
                <a:gd name="T9" fmla="*/ 0 h 116"/>
                <a:gd name="T10" fmla="*/ 33 w 33"/>
                <a:gd name="T11" fmla="*/ 58 h 116"/>
              </a:gdLst>
              <a:ahLst/>
              <a:cxnLst>
                <a:cxn ang="0">
                  <a:pos x="T0" y="T1"/>
                </a:cxn>
                <a:cxn ang="0">
                  <a:pos x="T2" y="T3"/>
                </a:cxn>
                <a:cxn ang="0">
                  <a:pos x="T4" y="T5"/>
                </a:cxn>
                <a:cxn ang="0">
                  <a:pos x="T6" y="T7"/>
                </a:cxn>
                <a:cxn ang="0">
                  <a:pos x="T8" y="T9"/>
                </a:cxn>
                <a:cxn ang="0">
                  <a:pos x="T10" y="T11"/>
                </a:cxn>
              </a:cxnLst>
              <a:rect l="0" t="0" r="r" b="b"/>
              <a:pathLst>
                <a:path w="33" h="116">
                  <a:moveTo>
                    <a:pt x="33" y="58"/>
                  </a:moveTo>
                  <a:lnTo>
                    <a:pt x="33" y="116"/>
                  </a:lnTo>
                  <a:lnTo>
                    <a:pt x="0" y="116"/>
                  </a:lnTo>
                  <a:lnTo>
                    <a:pt x="0" y="0"/>
                  </a:lnTo>
                  <a:lnTo>
                    <a:pt x="33" y="0"/>
                  </a:lnTo>
                  <a:lnTo>
                    <a:pt x="33" y="58"/>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7" name="Freeform 1115"/>
            <p:cNvSpPr>
              <a:spLocks/>
            </p:cNvSpPr>
            <p:nvPr/>
          </p:nvSpPr>
          <p:spPr bwMode="auto">
            <a:xfrm>
              <a:off x="3243" y="3885"/>
              <a:ext cx="58" cy="65"/>
            </a:xfrm>
            <a:custGeom>
              <a:avLst/>
              <a:gdLst>
                <a:gd name="T0" fmla="*/ 58 w 58"/>
                <a:gd name="T1" fmla="*/ 26 h 65"/>
                <a:gd name="T2" fmla="*/ 58 w 58"/>
                <a:gd name="T3" fmla="*/ 65 h 65"/>
                <a:gd name="T4" fmla="*/ 0 w 58"/>
                <a:gd name="T5" fmla="*/ 65 h 65"/>
                <a:gd name="T6" fmla="*/ 0 w 58"/>
                <a:gd name="T7" fmla="*/ 33 h 65"/>
                <a:gd name="T8" fmla="*/ 0 w 58"/>
                <a:gd name="T9" fmla="*/ 33 h 65"/>
                <a:gd name="T10" fmla="*/ 0 w 58"/>
                <a:gd name="T11" fmla="*/ 0 h 65"/>
                <a:gd name="T12" fmla="*/ 58 w 58"/>
                <a:gd name="T13" fmla="*/ 0 h 65"/>
                <a:gd name="T14" fmla="*/ 58 w 58"/>
                <a:gd name="T15" fmla="*/ 2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5">
                  <a:moveTo>
                    <a:pt x="58" y="26"/>
                  </a:moveTo>
                  <a:lnTo>
                    <a:pt x="58" y="65"/>
                  </a:lnTo>
                  <a:lnTo>
                    <a:pt x="0" y="65"/>
                  </a:lnTo>
                  <a:lnTo>
                    <a:pt x="0" y="33"/>
                  </a:lnTo>
                  <a:lnTo>
                    <a:pt x="0" y="33"/>
                  </a:lnTo>
                  <a:lnTo>
                    <a:pt x="0" y="0"/>
                  </a:lnTo>
                  <a:lnTo>
                    <a:pt x="58" y="0"/>
                  </a:lnTo>
                  <a:lnTo>
                    <a:pt x="58" y="26"/>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8" name="Freeform 1116"/>
            <p:cNvSpPr>
              <a:spLocks/>
            </p:cNvSpPr>
            <p:nvPr/>
          </p:nvSpPr>
          <p:spPr bwMode="auto">
            <a:xfrm>
              <a:off x="3103" y="3887"/>
              <a:ext cx="97" cy="63"/>
            </a:xfrm>
            <a:custGeom>
              <a:avLst/>
              <a:gdLst>
                <a:gd name="T0" fmla="*/ 97 w 97"/>
                <a:gd name="T1" fmla="*/ 35 h 63"/>
                <a:gd name="T2" fmla="*/ 97 w 97"/>
                <a:gd name="T3" fmla="*/ 35 h 63"/>
                <a:gd name="T4" fmla="*/ 97 w 97"/>
                <a:gd name="T5" fmla="*/ 63 h 63"/>
                <a:gd name="T6" fmla="*/ 0 w 97"/>
                <a:gd name="T7" fmla="*/ 63 h 63"/>
                <a:gd name="T8" fmla="*/ 0 w 97"/>
                <a:gd name="T9" fmla="*/ 28 h 63"/>
                <a:gd name="T10" fmla="*/ 0 w 97"/>
                <a:gd name="T11" fmla="*/ 0 h 63"/>
                <a:gd name="T12" fmla="*/ 97 w 97"/>
                <a:gd name="T13" fmla="*/ 0 h 63"/>
                <a:gd name="T14" fmla="*/ 97 w 97"/>
                <a:gd name="T15" fmla="*/ 35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3">
                  <a:moveTo>
                    <a:pt x="97" y="35"/>
                  </a:moveTo>
                  <a:lnTo>
                    <a:pt x="97" y="35"/>
                  </a:lnTo>
                  <a:lnTo>
                    <a:pt x="97" y="63"/>
                  </a:lnTo>
                  <a:lnTo>
                    <a:pt x="0" y="63"/>
                  </a:lnTo>
                  <a:lnTo>
                    <a:pt x="0" y="28"/>
                  </a:lnTo>
                  <a:lnTo>
                    <a:pt x="0" y="0"/>
                  </a:lnTo>
                  <a:lnTo>
                    <a:pt x="97" y="0"/>
                  </a:lnTo>
                  <a:lnTo>
                    <a:pt x="97" y="3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69" name="Freeform 1117"/>
            <p:cNvSpPr>
              <a:spLocks/>
            </p:cNvSpPr>
            <p:nvPr/>
          </p:nvSpPr>
          <p:spPr bwMode="auto">
            <a:xfrm>
              <a:off x="3024" y="3836"/>
              <a:ext cx="36" cy="116"/>
            </a:xfrm>
            <a:custGeom>
              <a:avLst/>
              <a:gdLst>
                <a:gd name="T0" fmla="*/ 36 w 36"/>
                <a:gd name="T1" fmla="*/ 65 h 116"/>
                <a:gd name="T2" fmla="*/ 36 w 36"/>
                <a:gd name="T3" fmla="*/ 116 h 116"/>
                <a:gd name="T4" fmla="*/ 0 w 36"/>
                <a:gd name="T5" fmla="*/ 116 h 116"/>
                <a:gd name="T6" fmla="*/ 0 w 36"/>
                <a:gd name="T7" fmla="*/ 67 h 116"/>
                <a:gd name="T8" fmla="*/ 0 w 36"/>
                <a:gd name="T9" fmla="*/ 0 h 116"/>
                <a:gd name="T10" fmla="*/ 36 w 36"/>
                <a:gd name="T11" fmla="*/ 0 h 116"/>
                <a:gd name="T12" fmla="*/ 36 w 36"/>
                <a:gd name="T13" fmla="*/ 65 h 116"/>
              </a:gdLst>
              <a:ahLst/>
              <a:cxnLst>
                <a:cxn ang="0">
                  <a:pos x="T0" y="T1"/>
                </a:cxn>
                <a:cxn ang="0">
                  <a:pos x="T2" y="T3"/>
                </a:cxn>
                <a:cxn ang="0">
                  <a:pos x="T4" y="T5"/>
                </a:cxn>
                <a:cxn ang="0">
                  <a:pos x="T6" y="T7"/>
                </a:cxn>
                <a:cxn ang="0">
                  <a:pos x="T8" y="T9"/>
                </a:cxn>
                <a:cxn ang="0">
                  <a:pos x="T10" y="T11"/>
                </a:cxn>
                <a:cxn ang="0">
                  <a:pos x="T12" y="T13"/>
                </a:cxn>
              </a:cxnLst>
              <a:rect l="0" t="0" r="r" b="b"/>
              <a:pathLst>
                <a:path w="36" h="116">
                  <a:moveTo>
                    <a:pt x="36" y="65"/>
                  </a:moveTo>
                  <a:lnTo>
                    <a:pt x="36" y="116"/>
                  </a:lnTo>
                  <a:lnTo>
                    <a:pt x="0" y="116"/>
                  </a:lnTo>
                  <a:lnTo>
                    <a:pt x="0" y="67"/>
                  </a:lnTo>
                  <a:lnTo>
                    <a:pt x="0" y="0"/>
                  </a:lnTo>
                  <a:lnTo>
                    <a:pt x="36" y="0"/>
                  </a:lnTo>
                  <a:lnTo>
                    <a:pt x="36" y="65"/>
                  </a:lnTo>
                  <a:close/>
                </a:path>
              </a:pathLst>
            </a:custGeom>
            <a:solidFill>
              <a:srgbClr val="3F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grpSp>
        <p:nvGrpSpPr>
          <p:cNvPr id="239" name="Group 58"/>
          <p:cNvGrpSpPr>
            <a:grpSpLocks/>
          </p:cNvGrpSpPr>
          <p:nvPr/>
        </p:nvGrpSpPr>
        <p:grpSpPr bwMode="auto">
          <a:xfrm>
            <a:off x="5499107" y="5307430"/>
            <a:ext cx="1120015" cy="570117"/>
            <a:chOff x="1396" y="1616"/>
            <a:chExt cx="1089" cy="951"/>
          </a:xfrm>
        </p:grpSpPr>
        <p:grpSp>
          <p:nvGrpSpPr>
            <p:cNvPr id="240" name="Group 59"/>
            <p:cNvGrpSpPr>
              <a:grpSpLocks/>
            </p:cNvGrpSpPr>
            <p:nvPr/>
          </p:nvGrpSpPr>
          <p:grpSpPr bwMode="auto">
            <a:xfrm>
              <a:off x="1396" y="1616"/>
              <a:ext cx="1089" cy="951"/>
              <a:chOff x="2802" y="754"/>
              <a:chExt cx="1089" cy="951"/>
            </a:xfrm>
          </p:grpSpPr>
          <p:sp>
            <p:nvSpPr>
              <p:cNvPr id="242" name="Freeform 60"/>
              <p:cNvSpPr>
                <a:spLocks/>
              </p:cNvSpPr>
              <p:nvPr/>
            </p:nvSpPr>
            <p:spPr bwMode="auto">
              <a:xfrm>
                <a:off x="2802" y="1075"/>
                <a:ext cx="1089" cy="630"/>
              </a:xfrm>
              <a:custGeom>
                <a:avLst/>
                <a:gdLst>
                  <a:gd name="T0" fmla="*/ 1089 w 1089"/>
                  <a:gd name="T1" fmla="*/ 314 h 630"/>
                  <a:gd name="T2" fmla="*/ 545 w 1089"/>
                  <a:gd name="T3" fmla="*/ 0 h 630"/>
                  <a:gd name="T4" fmla="*/ 0 w 1089"/>
                  <a:gd name="T5" fmla="*/ 315 h 630"/>
                  <a:gd name="T6" fmla="*/ 545 w 1089"/>
                  <a:gd name="T7" fmla="*/ 630 h 630"/>
                  <a:gd name="T8" fmla="*/ 1089 w 1089"/>
                  <a:gd name="T9" fmla="*/ 314 h 630"/>
                </a:gdLst>
                <a:ahLst/>
                <a:cxnLst>
                  <a:cxn ang="0">
                    <a:pos x="T0" y="T1"/>
                  </a:cxn>
                  <a:cxn ang="0">
                    <a:pos x="T2" y="T3"/>
                  </a:cxn>
                  <a:cxn ang="0">
                    <a:pos x="T4" y="T5"/>
                  </a:cxn>
                  <a:cxn ang="0">
                    <a:pos x="T6" y="T7"/>
                  </a:cxn>
                  <a:cxn ang="0">
                    <a:pos x="T8" y="T9"/>
                  </a:cxn>
                </a:cxnLst>
                <a:rect l="0" t="0" r="r" b="b"/>
                <a:pathLst>
                  <a:path w="1089" h="630">
                    <a:moveTo>
                      <a:pt x="1089" y="314"/>
                    </a:moveTo>
                    <a:lnTo>
                      <a:pt x="545" y="0"/>
                    </a:lnTo>
                    <a:lnTo>
                      <a:pt x="0" y="315"/>
                    </a:lnTo>
                    <a:lnTo>
                      <a:pt x="545" y="630"/>
                    </a:lnTo>
                    <a:lnTo>
                      <a:pt x="1089" y="314"/>
                    </a:lnTo>
                    <a:close/>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43" name="Freeform 61"/>
              <p:cNvSpPr>
                <a:spLocks/>
              </p:cNvSpPr>
              <p:nvPr/>
            </p:nvSpPr>
            <p:spPr bwMode="auto">
              <a:xfrm>
                <a:off x="3347" y="1207"/>
                <a:ext cx="454" cy="454"/>
              </a:xfrm>
              <a:custGeom>
                <a:avLst/>
                <a:gdLst>
                  <a:gd name="T0" fmla="*/ 454 w 454"/>
                  <a:gd name="T1" fmla="*/ 0 h 454"/>
                  <a:gd name="T2" fmla="*/ 0 w 454"/>
                  <a:gd name="T3" fmla="*/ 273 h 454"/>
                  <a:gd name="T4" fmla="*/ 0 w 454"/>
                  <a:gd name="T5" fmla="*/ 454 h 454"/>
                  <a:gd name="T6" fmla="*/ 454 w 454"/>
                  <a:gd name="T7" fmla="*/ 182 h 454"/>
                  <a:gd name="T8" fmla="*/ 454 w 454"/>
                  <a:gd name="T9" fmla="*/ 0 h 454"/>
                </a:gdLst>
                <a:ahLst/>
                <a:cxnLst>
                  <a:cxn ang="0">
                    <a:pos x="T0" y="T1"/>
                  </a:cxn>
                  <a:cxn ang="0">
                    <a:pos x="T2" y="T3"/>
                  </a:cxn>
                  <a:cxn ang="0">
                    <a:pos x="T4" y="T5"/>
                  </a:cxn>
                  <a:cxn ang="0">
                    <a:pos x="T6" y="T7"/>
                  </a:cxn>
                  <a:cxn ang="0">
                    <a:pos x="T8" y="T9"/>
                  </a:cxn>
                </a:cxnLst>
                <a:rect l="0" t="0" r="r" b="b"/>
                <a:pathLst>
                  <a:path w="454" h="454">
                    <a:moveTo>
                      <a:pt x="454" y="0"/>
                    </a:moveTo>
                    <a:lnTo>
                      <a:pt x="0" y="273"/>
                    </a:lnTo>
                    <a:lnTo>
                      <a:pt x="0" y="454"/>
                    </a:lnTo>
                    <a:lnTo>
                      <a:pt x="454" y="182"/>
                    </a:lnTo>
                    <a:lnTo>
                      <a:pt x="454" y="0"/>
                    </a:lnTo>
                    <a:close/>
                  </a:path>
                </a:pathLst>
              </a:custGeom>
              <a:gradFill rotWithShape="1">
                <a:gsLst>
                  <a:gs pos="0">
                    <a:srgbClr val="B2B2B2"/>
                  </a:gs>
                  <a:gs pos="100000">
                    <a:srgbClr val="B2B2B2">
                      <a:gamma/>
                      <a:shade val="46275"/>
                      <a:invGamma/>
                    </a:srgbClr>
                  </a:gs>
                </a:gsLst>
                <a:lin ang="189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44" name="Freeform 62"/>
              <p:cNvSpPr>
                <a:spLocks/>
              </p:cNvSpPr>
              <p:nvPr/>
            </p:nvSpPr>
            <p:spPr bwMode="auto">
              <a:xfrm>
                <a:off x="2894" y="1207"/>
                <a:ext cx="453" cy="454"/>
              </a:xfrm>
              <a:custGeom>
                <a:avLst/>
                <a:gdLst>
                  <a:gd name="T0" fmla="*/ 453 w 453"/>
                  <a:gd name="T1" fmla="*/ 273 h 454"/>
                  <a:gd name="T2" fmla="*/ 0 w 453"/>
                  <a:gd name="T3" fmla="*/ 0 h 454"/>
                  <a:gd name="T4" fmla="*/ 0 w 453"/>
                  <a:gd name="T5" fmla="*/ 182 h 454"/>
                  <a:gd name="T6" fmla="*/ 453 w 453"/>
                  <a:gd name="T7" fmla="*/ 454 h 454"/>
                  <a:gd name="T8" fmla="*/ 453 w 453"/>
                  <a:gd name="T9" fmla="*/ 273 h 454"/>
                </a:gdLst>
                <a:ahLst/>
                <a:cxnLst>
                  <a:cxn ang="0">
                    <a:pos x="T0" y="T1"/>
                  </a:cxn>
                  <a:cxn ang="0">
                    <a:pos x="T2" y="T3"/>
                  </a:cxn>
                  <a:cxn ang="0">
                    <a:pos x="T4" y="T5"/>
                  </a:cxn>
                  <a:cxn ang="0">
                    <a:pos x="T6" y="T7"/>
                  </a:cxn>
                  <a:cxn ang="0">
                    <a:pos x="T8" y="T9"/>
                  </a:cxn>
                </a:cxnLst>
                <a:rect l="0" t="0" r="r" b="b"/>
                <a:pathLst>
                  <a:path w="453" h="454">
                    <a:moveTo>
                      <a:pt x="453" y="273"/>
                    </a:moveTo>
                    <a:lnTo>
                      <a:pt x="0" y="0"/>
                    </a:lnTo>
                    <a:lnTo>
                      <a:pt x="0" y="182"/>
                    </a:lnTo>
                    <a:lnTo>
                      <a:pt x="453" y="454"/>
                    </a:lnTo>
                    <a:lnTo>
                      <a:pt x="453" y="273"/>
                    </a:lnTo>
                    <a:close/>
                  </a:path>
                </a:pathLst>
              </a:custGeom>
              <a:gradFill rotWithShape="1">
                <a:gsLst>
                  <a:gs pos="0">
                    <a:srgbClr val="B2B2B2"/>
                  </a:gs>
                  <a:gs pos="50000">
                    <a:srgbClr val="B2B2B2">
                      <a:gamma/>
                      <a:tint val="0"/>
                      <a:invGamma/>
                    </a:srgbClr>
                  </a:gs>
                  <a:gs pos="100000">
                    <a:srgbClr val="B2B2B2"/>
                  </a:gs>
                </a:gsLst>
                <a:lin ang="27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45" name="Freeform 63"/>
              <p:cNvSpPr>
                <a:spLocks/>
              </p:cNvSpPr>
              <p:nvPr/>
            </p:nvSpPr>
            <p:spPr bwMode="auto">
              <a:xfrm>
                <a:off x="2984" y="1253"/>
                <a:ext cx="227" cy="317"/>
              </a:xfrm>
              <a:custGeom>
                <a:avLst/>
                <a:gdLst>
                  <a:gd name="T0" fmla="*/ 0 w 227"/>
                  <a:gd name="T1" fmla="*/ 0 h 317"/>
                  <a:gd name="T2" fmla="*/ 0 w 227"/>
                  <a:gd name="T3" fmla="*/ 181 h 317"/>
                  <a:gd name="T4" fmla="*/ 227 w 227"/>
                  <a:gd name="T5" fmla="*/ 317 h 317"/>
                  <a:gd name="T6" fmla="*/ 227 w 227"/>
                  <a:gd name="T7" fmla="*/ 136 h 317"/>
                  <a:gd name="T8" fmla="*/ 0 w 227"/>
                  <a:gd name="T9" fmla="*/ 0 h 317"/>
                </a:gdLst>
                <a:ahLst/>
                <a:cxnLst>
                  <a:cxn ang="0">
                    <a:pos x="T0" y="T1"/>
                  </a:cxn>
                  <a:cxn ang="0">
                    <a:pos x="T2" y="T3"/>
                  </a:cxn>
                  <a:cxn ang="0">
                    <a:pos x="T4" y="T5"/>
                  </a:cxn>
                  <a:cxn ang="0">
                    <a:pos x="T6" y="T7"/>
                  </a:cxn>
                  <a:cxn ang="0">
                    <a:pos x="T8" y="T9"/>
                  </a:cxn>
                </a:cxnLst>
                <a:rect l="0" t="0" r="r" b="b"/>
                <a:pathLst>
                  <a:path w="227" h="317">
                    <a:moveTo>
                      <a:pt x="0" y="0"/>
                    </a:moveTo>
                    <a:lnTo>
                      <a:pt x="0" y="181"/>
                    </a:lnTo>
                    <a:lnTo>
                      <a:pt x="227" y="317"/>
                    </a:lnTo>
                    <a:lnTo>
                      <a:pt x="227" y="136"/>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46" name="Freeform 64"/>
              <p:cNvSpPr>
                <a:spLocks/>
              </p:cNvSpPr>
              <p:nvPr/>
            </p:nvSpPr>
            <p:spPr bwMode="auto">
              <a:xfrm>
                <a:off x="3346" y="1026"/>
                <a:ext cx="454" cy="454"/>
              </a:xfrm>
              <a:custGeom>
                <a:avLst/>
                <a:gdLst>
                  <a:gd name="T0" fmla="*/ 454 w 454"/>
                  <a:gd name="T1" fmla="*/ 0 h 454"/>
                  <a:gd name="T2" fmla="*/ 0 w 454"/>
                  <a:gd name="T3" fmla="*/ 273 h 454"/>
                  <a:gd name="T4" fmla="*/ 0 w 454"/>
                  <a:gd name="T5" fmla="*/ 454 h 454"/>
                  <a:gd name="T6" fmla="*/ 454 w 454"/>
                  <a:gd name="T7" fmla="*/ 182 h 454"/>
                  <a:gd name="T8" fmla="*/ 454 w 454"/>
                  <a:gd name="T9" fmla="*/ 0 h 454"/>
                </a:gdLst>
                <a:ahLst/>
                <a:cxnLst>
                  <a:cxn ang="0">
                    <a:pos x="T0" y="T1"/>
                  </a:cxn>
                  <a:cxn ang="0">
                    <a:pos x="T2" y="T3"/>
                  </a:cxn>
                  <a:cxn ang="0">
                    <a:pos x="T4" y="T5"/>
                  </a:cxn>
                  <a:cxn ang="0">
                    <a:pos x="T6" y="T7"/>
                  </a:cxn>
                  <a:cxn ang="0">
                    <a:pos x="T8" y="T9"/>
                  </a:cxn>
                </a:cxnLst>
                <a:rect l="0" t="0" r="r" b="b"/>
                <a:pathLst>
                  <a:path w="454" h="454">
                    <a:moveTo>
                      <a:pt x="454" y="0"/>
                    </a:moveTo>
                    <a:lnTo>
                      <a:pt x="0" y="273"/>
                    </a:lnTo>
                    <a:lnTo>
                      <a:pt x="0" y="454"/>
                    </a:lnTo>
                    <a:lnTo>
                      <a:pt x="454" y="182"/>
                    </a:lnTo>
                    <a:lnTo>
                      <a:pt x="454" y="0"/>
                    </a:lnTo>
                    <a:close/>
                  </a:path>
                </a:pathLst>
              </a:custGeom>
              <a:solidFill>
                <a:srgbClr val="333333"/>
              </a:soli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47" name="Freeform 65"/>
              <p:cNvSpPr>
                <a:spLocks/>
              </p:cNvSpPr>
              <p:nvPr/>
            </p:nvSpPr>
            <p:spPr bwMode="auto">
              <a:xfrm>
                <a:off x="2893" y="1026"/>
                <a:ext cx="453" cy="454"/>
              </a:xfrm>
              <a:custGeom>
                <a:avLst/>
                <a:gdLst>
                  <a:gd name="T0" fmla="*/ 453 w 453"/>
                  <a:gd name="T1" fmla="*/ 273 h 454"/>
                  <a:gd name="T2" fmla="*/ 0 w 453"/>
                  <a:gd name="T3" fmla="*/ 0 h 454"/>
                  <a:gd name="T4" fmla="*/ 0 w 453"/>
                  <a:gd name="T5" fmla="*/ 182 h 454"/>
                  <a:gd name="T6" fmla="*/ 453 w 453"/>
                  <a:gd name="T7" fmla="*/ 454 h 454"/>
                  <a:gd name="T8" fmla="*/ 453 w 453"/>
                  <a:gd name="T9" fmla="*/ 273 h 454"/>
                </a:gdLst>
                <a:ahLst/>
                <a:cxnLst>
                  <a:cxn ang="0">
                    <a:pos x="T0" y="T1"/>
                  </a:cxn>
                  <a:cxn ang="0">
                    <a:pos x="T2" y="T3"/>
                  </a:cxn>
                  <a:cxn ang="0">
                    <a:pos x="T4" y="T5"/>
                  </a:cxn>
                  <a:cxn ang="0">
                    <a:pos x="T6" y="T7"/>
                  </a:cxn>
                  <a:cxn ang="0">
                    <a:pos x="T8" y="T9"/>
                  </a:cxn>
                </a:cxnLst>
                <a:rect l="0" t="0" r="r" b="b"/>
                <a:pathLst>
                  <a:path w="453" h="454">
                    <a:moveTo>
                      <a:pt x="453" y="273"/>
                    </a:moveTo>
                    <a:lnTo>
                      <a:pt x="0" y="0"/>
                    </a:lnTo>
                    <a:lnTo>
                      <a:pt x="0" y="182"/>
                    </a:lnTo>
                    <a:lnTo>
                      <a:pt x="453" y="454"/>
                    </a:lnTo>
                    <a:lnTo>
                      <a:pt x="453" y="273"/>
                    </a:lnTo>
                    <a:close/>
                  </a:path>
                </a:pathLst>
              </a:custGeom>
              <a:solidFill>
                <a:srgbClr val="333333"/>
              </a:soli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48" name="Freeform 66"/>
              <p:cNvSpPr>
                <a:spLocks/>
              </p:cNvSpPr>
              <p:nvPr/>
            </p:nvSpPr>
            <p:spPr bwMode="auto">
              <a:xfrm>
                <a:off x="2893" y="754"/>
                <a:ext cx="907" cy="545"/>
              </a:xfrm>
              <a:custGeom>
                <a:avLst/>
                <a:gdLst>
                  <a:gd name="T0" fmla="*/ 453 w 907"/>
                  <a:gd name="T1" fmla="*/ 0 h 545"/>
                  <a:gd name="T2" fmla="*/ 0 w 907"/>
                  <a:gd name="T3" fmla="*/ 272 h 545"/>
                  <a:gd name="T4" fmla="*/ 453 w 907"/>
                  <a:gd name="T5" fmla="*/ 545 h 545"/>
                  <a:gd name="T6" fmla="*/ 907 w 907"/>
                  <a:gd name="T7" fmla="*/ 272 h 545"/>
                  <a:gd name="T8" fmla="*/ 453 w 907"/>
                  <a:gd name="T9" fmla="*/ 0 h 545"/>
                </a:gdLst>
                <a:ahLst/>
                <a:cxnLst>
                  <a:cxn ang="0">
                    <a:pos x="T0" y="T1"/>
                  </a:cxn>
                  <a:cxn ang="0">
                    <a:pos x="T2" y="T3"/>
                  </a:cxn>
                  <a:cxn ang="0">
                    <a:pos x="T4" y="T5"/>
                  </a:cxn>
                  <a:cxn ang="0">
                    <a:pos x="T6" y="T7"/>
                  </a:cxn>
                  <a:cxn ang="0">
                    <a:pos x="T8" y="T9"/>
                  </a:cxn>
                </a:cxnLst>
                <a:rect l="0" t="0" r="r" b="b"/>
                <a:pathLst>
                  <a:path w="907" h="545">
                    <a:moveTo>
                      <a:pt x="453" y="0"/>
                    </a:moveTo>
                    <a:lnTo>
                      <a:pt x="0" y="272"/>
                    </a:lnTo>
                    <a:lnTo>
                      <a:pt x="453" y="545"/>
                    </a:lnTo>
                    <a:lnTo>
                      <a:pt x="907" y="272"/>
                    </a:lnTo>
                    <a:lnTo>
                      <a:pt x="453" y="0"/>
                    </a:lnTo>
                    <a:close/>
                  </a:path>
                </a:pathLst>
              </a:custGeom>
              <a:gradFill rotWithShape="1">
                <a:gsLst>
                  <a:gs pos="0">
                    <a:schemeClr val="tx1"/>
                  </a:gs>
                  <a:gs pos="100000">
                    <a:schemeClr val="tx1">
                      <a:gamma/>
                      <a:shade val="46275"/>
                      <a:invGamma/>
                    </a:schemeClr>
                  </a:gs>
                </a:gsLst>
                <a:lin ang="189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49" name="Freeform 67"/>
              <p:cNvSpPr>
                <a:spLocks/>
              </p:cNvSpPr>
              <p:nvPr/>
            </p:nvSpPr>
            <p:spPr bwMode="auto">
              <a:xfrm>
                <a:off x="2893" y="754"/>
                <a:ext cx="907" cy="907"/>
              </a:xfrm>
              <a:custGeom>
                <a:avLst/>
                <a:gdLst>
                  <a:gd name="T0" fmla="*/ 0 w 907"/>
                  <a:gd name="T1" fmla="*/ 635 h 907"/>
                  <a:gd name="T2" fmla="*/ 0 w 907"/>
                  <a:gd name="T3" fmla="*/ 272 h 907"/>
                  <a:gd name="T4" fmla="*/ 454 w 907"/>
                  <a:gd name="T5" fmla="*/ 0 h 907"/>
                  <a:gd name="T6" fmla="*/ 907 w 907"/>
                  <a:gd name="T7" fmla="*/ 272 h 907"/>
                  <a:gd name="T8" fmla="*/ 907 w 907"/>
                  <a:gd name="T9" fmla="*/ 635 h 907"/>
                  <a:gd name="T10" fmla="*/ 454 w 907"/>
                  <a:gd name="T11" fmla="*/ 907 h 907"/>
                  <a:gd name="T12" fmla="*/ 0 w 907"/>
                  <a:gd name="T13" fmla="*/ 635 h 907"/>
                </a:gdLst>
                <a:ahLst/>
                <a:cxnLst>
                  <a:cxn ang="0">
                    <a:pos x="T0" y="T1"/>
                  </a:cxn>
                  <a:cxn ang="0">
                    <a:pos x="T2" y="T3"/>
                  </a:cxn>
                  <a:cxn ang="0">
                    <a:pos x="T4" y="T5"/>
                  </a:cxn>
                  <a:cxn ang="0">
                    <a:pos x="T6" y="T7"/>
                  </a:cxn>
                  <a:cxn ang="0">
                    <a:pos x="T8" y="T9"/>
                  </a:cxn>
                  <a:cxn ang="0">
                    <a:pos x="T10" y="T11"/>
                  </a:cxn>
                  <a:cxn ang="0">
                    <a:pos x="T12" y="T13"/>
                  </a:cxn>
                </a:cxnLst>
                <a:rect l="0" t="0" r="r" b="b"/>
                <a:pathLst>
                  <a:path w="907" h="907">
                    <a:moveTo>
                      <a:pt x="0" y="635"/>
                    </a:moveTo>
                    <a:lnTo>
                      <a:pt x="0" y="272"/>
                    </a:lnTo>
                    <a:lnTo>
                      <a:pt x="454" y="0"/>
                    </a:lnTo>
                    <a:lnTo>
                      <a:pt x="907" y="272"/>
                    </a:lnTo>
                    <a:lnTo>
                      <a:pt x="907" y="635"/>
                    </a:lnTo>
                    <a:lnTo>
                      <a:pt x="454" y="907"/>
                    </a:lnTo>
                    <a:lnTo>
                      <a:pt x="0" y="635"/>
                    </a:lnTo>
                    <a:close/>
                  </a:path>
                </a:pathLst>
              </a:cu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sp>
          <p:nvSpPr>
            <p:cNvPr id="241" name="WordArt 68"/>
            <p:cNvSpPr>
              <a:spLocks noChangeArrowheads="1" noChangeShapeType="1" noTextEdit="1"/>
            </p:cNvSpPr>
            <p:nvPr/>
          </p:nvSpPr>
          <p:spPr bwMode="auto">
            <a:xfrm>
              <a:off x="1554" y="1958"/>
              <a:ext cx="306" cy="3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SlantDown">
                <a:avLst>
                  <a:gd name="adj" fmla="val 39472"/>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600" b="1" kern="10">
                  <a:solidFill>
                    <a:srgbClr val="FFFFFF"/>
                  </a:solidFill>
                  <a:latin typeface="メイリオ"/>
                  <a:ea typeface="メイリオ"/>
                  <a:cs typeface="メイリオ"/>
                </a:rPr>
                <a:t>OFFICE</a:t>
              </a:r>
              <a:endParaRPr lang="ja-JP" altLang="en-US" sz="3600" b="1" kern="10">
                <a:solidFill>
                  <a:srgbClr val="FFFFFF"/>
                </a:solidFill>
                <a:latin typeface="メイリオ"/>
                <a:ea typeface="メイリオ"/>
                <a:cs typeface="メイリオ"/>
              </a:endParaRPr>
            </a:p>
          </p:txBody>
        </p:sp>
      </p:grpSp>
      <p:grpSp>
        <p:nvGrpSpPr>
          <p:cNvPr id="250" name="Group 58"/>
          <p:cNvGrpSpPr>
            <a:grpSpLocks/>
          </p:cNvGrpSpPr>
          <p:nvPr/>
        </p:nvGrpSpPr>
        <p:grpSpPr bwMode="auto">
          <a:xfrm>
            <a:off x="662571" y="5301483"/>
            <a:ext cx="1120015" cy="570117"/>
            <a:chOff x="1396" y="1616"/>
            <a:chExt cx="1089" cy="951"/>
          </a:xfrm>
        </p:grpSpPr>
        <p:grpSp>
          <p:nvGrpSpPr>
            <p:cNvPr id="251" name="Group 59"/>
            <p:cNvGrpSpPr>
              <a:grpSpLocks/>
            </p:cNvGrpSpPr>
            <p:nvPr/>
          </p:nvGrpSpPr>
          <p:grpSpPr bwMode="auto">
            <a:xfrm>
              <a:off x="1396" y="1616"/>
              <a:ext cx="1089" cy="951"/>
              <a:chOff x="2802" y="754"/>
              <a:chExt cx="1089" cy="951"/>
            </a:xfrm>
          </p:grpSpPr>
          <p:sp>
            <p:nvSpPr>
              <p:cNvPr id="253" name="Freeform 60"/>
              <p:cNvSpPr>
                <a:spLocks/>
              </p:cNvSpPr>
              <p:nvPr/>
            </p:nvSpPr>
            <p:spPr bwMode="auto">
              <a:xfrm>
                <a:off x="2802" y="1075"/>
                <a:ext cx="1089" cy="630"/>
              </a:xfrm>
              <a:custGeom>
                <a:avLst/>
                <a:gdLst>
                  <a:gd name="T0" fmla="*/ 1089 w 1089"/>
                  <a:gd name="T1" fmla="*/ 314 h 630"/>
                  <a:gd name="T2" fmla="*/ 545 w 1089"/>
                  <a:gd name="T3" fmla="*/ 0 h 630"/>
                  <a:gd name="T4" fmla="*/ 0 w 1089"/>
                  <a:gd name="T5" fmla="*/ 315 h 630"/>
                  <a:gd name="T6" fmla="*/ 545 w 1089"/>
                  <a:gd name="T7" fmla="*/ 630 h 630"/>
                  <a:gd name="T8" fmla="*/ 1089 w 1089"/>
                  <a:gd name="T9" fmla="*/ 314 h 630"/>
                </a:gdLst>
                <a:ahLst/>
                <a:cxnLst>
                  <a:cxn ang="0">
                    <a:pos x="T0" y="T1"/>
                  </a:cxn>
                  <a:cxn ang="0">
                    <a:pos x="T2" y="T3"/>
                  </a:cxn>
                  <a:cxn ang="0">
                    <a:pos x="T4" y="T5"/>
                  </a:cxn>
                  <a:cxn ang="0">
                    <a:pos x="T6" y="T7"/>
                  </a:cxn>
                  <a:cxn ang="0">
                    <a:pos x="T8" y="T9"/>
                  </a:cxn>
                </a:cxnLst>
                <a:rect l="0" t="0" r="r" b="b"/>
                <a:pathLst>
                  <a:path w="1089" h="630">
                    <a:moveTo>
                      <a:pt x="1089" y="314"/>
                    </a:moveTo>
                    <a:lnTo>
                      <a:pt x="545" y="0"/>
                    </a:lnTo>
                    <a:lnTo>
                      <a:pt x="0" y="315"/>
                    </a:lnTo>
                    <a:lnTo>
                      <a:pt x="545" y="630"/>
                    </a:lnTo>
                    <a:lnTo>
                      <a:pt x="1089" y="314"/>
                    </a:lnTo>
                    <a:close/>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54" name="Freeform 61"/>
              <p:cNvSpPr>
                <a:spLocks/>
              </p:cNvSpPr>
              <p:nvPr/>
            </p:nvSpPr>
            <p:spPr bwMode="auto">
              <a:xfrm>
                <a:off x="3347" y="1207"/>
                <a:ext cx="454" cy="454"/>
              </a:xfrm>
              <a:custGeom>
                <a:avLst/>
                <a:gdLst>
                  <a:gd name="T0" fmla="*/ 454 w 454"/>
                  <a:gd name="T1" fmla="*/ 0 h 454"/>
                  <a:gd name="T2" fmla="*/ 0 w 454"/>
                  <a:gd name="T3" fmla="*/ 273 h 454"/>
                  <a:gd name="T4" fmla="*/ 0 w 454"/>
                  <a:gd name="T5" fmla="*/ 454 h 454"/>
                  <a:gd name="T6" fmla="*/ 454 w 454"/>
                  <a:gd name="T7" fmla="*/ 182 h 454"/>
                  <a:gd name="T8" fmla="*/ 454 w 454"/>
                  <a:gd name="T9" fmla="*/ 0 h 454"/>
                </a:gdLst>
                <a:ahLst/>
                <a:cxnLst>
                  <a:cxn ang="0">
                    <a:pos x="T0" y="T1"/>
                  </a:cxn>
                  <a:cxn ang="0">
                    <a:pos x="T2" y="T3"/>
                  </a:cxn>
                  <a:cxn ang="0">
                    <a:pos x="T4" y="T5"/>
                  </a:cxn>
                  <a:cxn ang="0">
                    <a:pos x="T6" y="T7"/>
                  </a:cxn>
                  <a:cxn ang="0">
                    <a:pos x="T8" y="T9"/>
                  </a:cxn>
                </a:cxnLst>
                <a:rect l="0" t="0" r="r" b="b"/>
                <a:pathLst>
                  <a:path w="454" h="454">
                    <a:moveTo>
                      <a:pt x="454" y="0"/>
                    </a:moveTo>
                    <a:lnTo>
                      <a:pt x="0" y="273"/>
                    </a:lnTo>
                    <a:lnTo>
                      <a:pt x="0" y="454"/>
                    </a:lnTo>
                    <a:lnTo>
                      <a:pt x="454" y="182"/>
                    </a:lnTo>
                    <a:lnTo>
                      <a:pt x="454" y="0"/>
                    </a:lnTo>
                    <a:close/>
                  </a:path>
                </a:pathLst>
              </a:custGeom>
              <a:gradFill rotWithShape="1">
                <a:gsLst>
                  <a:gs pos="0">
                    <a:srgbClr val="B2B2B2"/>
                  </a:gs>
                  <a:gs pos="100000">
                    <a:srgbClr val="B2B2B2">
                      <a:gamma/>
                      <a:shade val="46275"/>
                      <a:invGamma/>
                    </a:srgbClr>
                  </a:gs>
                </a:gsLst>
                <a:lin ang="189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55" name="Freeform 62"/>
              <p:cNvSpPr>
                <a:spLocks/>
              </p:cNvSpPr>
              <p:nvPr/>
            </p:nvSpPr>
            <p:spPr bwMode="auto">
              <a:xfrm>
                <a:off x="2894" y="1207"/>
                <a:ext cx="453" cy="454"/>
              </a:xfrm>
              <a:custGeom>
                <a:avLst/>
                <a:gdLst>
                  <a:gd name="T0" fmla="*/ 453 w 453"/>
                  <a:gd name="T1" fmla="*/ 273 h 454"/>
                  <a:gd name="T2" fmla="*/ 0 w 453"/>
                  <a:gd name="T3" fmla="*/ 0 h 454"/>
                  <a:gd name="T4" fmla="*/ 0 w 453"/>
                  <a:gd name="T5" fmla="*/ 182 h 454"/>
                  <a:gd name="T6" fmla="*/ 453 w 453"/>
                  <a:gd name="T7" fmla="*/ 454 h 454"/>
                  <a:gd name="T8" fmla="*/ 453 w 453"/>
                  <a:gd name="T9" fmla="*/ 273 h 454"/>
                </a:gdLst>
                <a:ahLst/>
                <a:cxnLst>
                  <a:cxn ang="0">
                    <a:pos x="T0" y="T1"/>
                  </a:cxn>
                  <a:cxn ang="0">
                    <a:pos x="T2" y="T3"/>
                  </a:cxn>
                  <a:cxn ang="0">
                    <a:pos x="T4" y="T5"/>
                  </a:cxn>
                  <a:cxn ang="0">
                    <a:pos x="T6" y="T7"/>
                  </a:cxn>
                  <a:cxn ang="0">
                    <a:pos x="T8" y="T9"/>
                  </a:cxn>
                </a:cxnLst>
                <a:rect l="0" t="0" r="r" b="b"/>
                <a:pathLst>
                  <a:path w="453" h="454">
                    <a:moveTo>
                      <a:pt x="453" y="273"/>
                    </a:moveTo>
                    <a:lnTo>
                      <a:pt x="0" y="0"/>
                    </a:lnTo>
                    <a:lnTo>
                      <a:pt x="0" y="182"/>
                    </a:lnTo>
                    <a:lnTo>
                      <a:pt x="453" y="454"/>
                    </a:lnTo>
                    <a:lnTo>
                      <a:pt x="453" y="273"/>
                    </a:lnTo>
                    <a:close/>
                  </a:path>
                </a:pathLst>
              </a:custGeom>
              <a:gradFill rotWithShape="1">
                <a:gsLst>
                  <a:gs pos="0">
                    <a:srgbClr val="B2B2B2"/>
                  </a:gs>
                  <a:gs pos="50000">
                    <a:srgbClr val="B2B2B2">
                      <a:gamma/>
                      <a:tint val="0"/>
                      <a:invGamma/>
                    </a:srgbClr>
                  </a:gs>
                  <a:gs pos="100000">
                    <a:srgbClr val="B2B2B2"/>
                  </a:gs>
                </a:gsLst>
                <a:lin ang="27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56" name="Freeform 63"/>
              <p:cNvSpPr>
                <a:spLocks/>
              </p:cNvSpPr>
              <p:nvPr/>
            </p:nvSpPr>
            <p:spPr bwMode="auto">
              <a:xfrm>
                <a:off x="2984" y="1253"/>
                <a:ext cx="227" cy="317"/>
              </a:xfrm>
              <a:custGeom>
                <a:avLst/>
                <a:gdLst>
                  <a:gd name="T0" fmla="*/ 0 w 227"/>
                  <a:gd name="T1" fmla="*/ 0 h 317"/>
                  <a:gd name="T2" fmla="*/ 0 w 227"/>
                  <a:gd name="T3" fmla="*/ 181 h 317"/>
                  <a:gd name="T4" fmla="*/ 227 w 227"/>
                  <a:gd name="T5" fmla="*/ 317 h 317"/>
                  <a:gd name="T6" fmla="*/ 227 w 227"/>
                  <a:gd name="T7" fmla="*/ 136 h 317"/>
                  <a:gd name="T8" fmla="*/ 0 w 227"/>
                  <a:gd name="T9" fmla="*/ 0 h 317"/>
                </a:gdLst>
                <a:ahLst/>
                <a:cxnLst>
                  <a:cxn ang="0">
                    <a:pos x="T0" y="T1"/>
                  </a:cxn>
                  <a:cxn ang="0">
                    <a:pos x="T2" y="T3"/>
                  </a:cxn>
                  <a:cxn ang="0">
                    <a:pos x="T4" y="T5"/>
                  </a:cxn>
                  <a:cxn ang="0">
                    <a:pos x="T6" y="T7"/>
                  </a:cxn>
                  <a:cxn ang="0">
                    <a:pos x="T8" y="T9"/>
                  </a:cxn>
                </a:cxnLst>
                <a:rect l="0" t="0" r="r" b="b"/>
                <a:pathLst>
                  <a:path w="227" h="317">
                    <a:moveTo>
                      <a:pt x="0" y="0"/>
                    </a:moveTo>
                    <a:lnTo>
                      <a:pt x="0" y="181"/>
                    </a:lnTo>
                    <a:lnTo>
                      <a:pt x="227" y="317"/>
                    </a:lnTo>
                    <a:lnTo>
                      <a:pt x="227" y="136"/>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57" name="Freeform 64"/>
              <p:cNvSpPr>
                <a:spLocks/>
              </p:cNvSpPr>
              <p:nvPr/>
            </p:nvSpPr>
            <p:spPr bwMode="auto">
              <a:xfrm>
                <a:off x="3346" y="1026"/>
                <a:ext cx="454" cy="454"/>
              </a:xfrm>
              <a:custGeom>
                <a:avLst/>
                <a:gdLst>
                  <a:gd name="T0" fmla="*/ 454 w 454"/>
                  <a:gd name="T1" fmla="*/ 0 h 454"/>
                  <a:gd name="T2" fmla="*/ 0 w 454"/>
                  <a:gd name="T3" fmla="*/ 273 h 454"/>
                  <a:gd name="T4" fmla="*/ 0 w 454"/>
                  <a:gd name="T5" fmla="*/ 454 h 454"/>
                  <a:gd name="T6" fmla="*/ 454 w 454"/>
                  <a:gd name="T7" fmla="*/ 182 h 454"/>
                  <a:gd name="T8" fmla="*/ 454 w 454"/>
                  <a:gd name="T9" fmla="*/ 0 h 454"/>
                </a:gdLst>
                <a:ahLst/>
                <a:cxnLst>
                  <a:cxn ang="0">
                    <a:pos x="T0" y="T1"/>
                  </a:cxn>
                  <a:cxn ang="0">
                    <a:pos x="T2" y="T3"/>
                  </a:cxn>
                  <a:cxn ang="0">
                    <a:pos x="T4" y="T5"/>
                  </a:cxn>
                  <a:cxn ang="0">
                    <a:pos x="T6" y="T7"/>
                  </a:cxn>
                  <a:cxn ang="0">
                    <a:pos x="T8" y="T9"/>
                  </a:cxn>
                </a:cxnLst>
                <a:rect l="0" t="0" r="r" b="b"/>
                <a:pathLst>
                  <a:path w="454" h="454">
                    <a:moveTo>
                      <a:pt x="454" y="0"/>
                    </a:moveTo>
                    <a:lnTo>
                      <a:pt x="0" y="273"/>
                    </a:lnTo>
                    <a:lnTo>
                      <a:pt x="0" y="454"/>
                    </a:lnTo>
                    <a:lnTo>
                      <a:pt x="454" y="182"/>
                    </a:lnTo>
                    <a:lnTo>
                      <a:pt x="454" y="0"/>
                    </a:lnTo>
                    <a:close/>
                  </a:path>
                </a:pathLst>
              </a:custGeom>
              <a:solidFill>
                <a:srgbClr val="333333"/>
              </a:soli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58" name="Freeform 65"/>
              <p:cNvSpPr>
                <a:spLocks/>
              </p:cNvSpPr>
              <p:nvPr/>
            </p:nvSpPr>
            <p:spPr bwMode="auto">
              <a:xfrm>
                <a:off x="2893" y="1026"/>
                <a:ext cx="453" cy="454"/>
              </a:xfrm>
              <a:custGeom>
                <a:avLst/>
                <a:gdLst>
                  <a:gd name="T0" fmla="*/ 453 w 453"/>
                  <a:gd name="T1" fmla="*/ 273 h 454"/>
                  <a:gd name="T2" fmla="*/ 0 w 453"/>
                  <a:gd name="T3" fmla="*/ 0 h 454"/>
                  <a:gd name="T4" fmla="*/ 0 w 453"/>
                  <a:gd name="T5" fmla="*/ 182 h 454"/>
                  <a:gd name="T6" fmla="*/ 453 w 453"/>
                  <a:gd name="T7" fmla="*/ 454 h 454"/>
                  <a:gd name="T8" fmla="*/ 453 w 453"/>
                  <a:gd name="T9" fmla="*/ 273 h 454"/>
                </a:gdLst>
                <a:ahLst/>
                <a:cxnLst>
                  <a:cxn ang="0">
                    <a:pos x="T0" y="T1"/>
                  </a:cxn>
                  <a:cxn ang="0">
                    <a:pos x="T2" y="T3"/>
                  </a:cxn>
                  <a:cxn ang="0">
                    <a:pos x="T4" y="T5"/>
                  </a:cxn>
                  <a:cxn ang="0">
                    <a:pos x="T6" y="T7"/>
                  </a:cxn>
                  <a:cxn ang="0">
                    <a:pos x="T8" y="T9"/>
                  </a:cxn>
                </a:cxnLst>
                <a:rect l="0" t="0" r="r" b="b"/>
                <a:pathLst>
                  <a:path w="453" h="454">
                    <a:moveTo>
                      <a:pt x="453" y="273"/>
                    </a:moveTo>
                    <a:lnTo>
                      <a:pt x="0" y="0"/>
                    </a:lnTo>
                    <a:lnTo>
                      <a:pt x="0" y="182"/>
                    </a:lnTo>
                    <a:lnTo>
                      <a:pt x="453" y="454"/>
                    </a:lnTo>
                    <a:lnTo>
                      <a:pt x="453" y="273"/>
                    </a:lnTo>
                    <a:close/>
                  </a:path>
                </a:pathLst>
              </a:custGeom>
              <a:solidFill>
                <a:srgbClr val="333333"/>
              </a:soli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59" name="Freeform 66"/>
              <p:cNvSpPr>
                <a:spLocks/>
              </p:cNvSpPr>
              <p:nvPr/>
            </p:nvSpPr>
            <p:spPr bwMode="auto">
              <a:xfrm>
                <a:off x="2893" y="754"/>
                <a:ext cx="907" cy="545"/>
              </a:xfrm>
              <a:custGeom>
                <a:avLst/>
                <a:gdLst>
                  <a:gd name="T0" fmla="*/ 453 w 907"/>
                  <a:gd name="T1" fmla="*/ 0 h 545"/>
                  <a:gd name="T2" fmla="*/ 0 w 907"/>
                  <a:gd name="T3" fmla="*/ 272 h 545"/>
                  <a:gd name="T4" fmla="*/ 453 w 907"/>
                  <a:gd name="T5" fmla="*/ 545 h 545"/>
                  <a:gd name="T6" fmla="*/ 907 w 907"/>
                  <a:gd name="T7" fmla="*/ 272 h 545"/>
                  <a:gd name="T8" fmla="*/ 453 w 907"/>
                  <a:gd name="T9" fmla="*/ 0 h 545"/>
                </a:gdLst>
                <a:ahLst/>
                <a:cxnLst>
                  <a:cxn ang="0">
                    <a:pos x="T0" y="T1"/>
                  </a:cxn>
                  <a:cxn ang="0">
                    <a:pos x="T2" y="T3"/>
                  </a:cxn>
                  <a:cxn ang="0">
                    <a:pos x="T4" y="T5"/>
                  </a:cxn>
                  <a:cxn ang="0">
                    <a:pos x="T6" y="T7"/>
                  </a:cxn>
                  <a:cxn ang="0">
                    <a:pos x="T8" y="T9"/>
                  </a:cxn>
                </a:cxnLst>
                <a:rect l="0" t="0" r="r" b="b"/>
                <a:pathLst>
                  <a:path w="907" h="545">
                    <a:moveTo>
                      <a:pt x="453" y="0"/>
                    </a:moveTo>
                    <a:lnTo>
                      <a:pt x="0" y="272"/>
                    </a:lnTo>
                    <a:lnTo>
                      <a:pt x="453" y="545"/>
                    </a:lnTo>
                    <a:lnTo>
                      <a:pt x="907" y="272"/>
                    </a:lnTo>
                    <a:lnTo>
                      <a:pt x="453" y="0"/>
                    </a:lnTo>
                    <a:close/>
                  </a:path>
                </a:pathLst>
              </a:custGeom>
              <a:gradFill rotWithShape="1">
                <a:gsLst>
                  <a:gs pos="0">
                    <a:schemeClr val="tx1"/>
                  </a:gs>
                  <a:gs pos="100000">
                    <a:schemeClr val="tx1">
                      <a:gamma/>
                      <a:shade val="46275"/>
                      <a:invGamma/>
                    </a:schemeClr>
                  </a:gs>
                </a:gsLst>
                <a:lin ang="189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60" name="Freeform 67"/>
              <p:cNvSpPr>
                <a:spLocks/>
              </p:cNvSpPr>
              <p:nvPr/>
            </p:nvSpPr>
            <p:spPr bwMode="auto">
              <a:xfrm>
                <a:off x="2893" y="754"/>
                <a:ext cx="907" cy="907"/>
              </a:xfrm>
              <a:custGeom>
                <a:avLst/>
                <a:gdLst>
                  <a:gd name="T0" fmla="*/ 0 w 907"/>
                  <a:gd name="T1" fmla="*/ 635 h 907"/>
                  <a:gd name="T2" fmla="*/ 0 w 907"/>
                  <a:gd name="T3" fmla="*/ 272 h 907"/>
                  <a:gd name="T4" fmla="*/ 454 w 907"/>
                  <a:gd name="T5" fmla="*/ 0 h 907"/>
                  <a:gd name="T6" fmla="*/ 907 w 907"/>
                  <a:gd name="T7" fmla="*/ 272 h 907"/>
                  <a:gd name="T8" fmla="*/ 907 w 907"/>
                  <a:gd name="T9" fmla="*/ 635 h 907"/>
                  <a:gd name="T10" fmla="*/ 454 w 907"/>
                  <a:gd name="T11" fmla="*/ 907 h 907"/>
                  <a:gd name="T12" fmla="*/ 0 w 907"/>
                  <a:gd name="T13" fmla="*/ 635 h 907"/>
                </a:gdLst>
                <a:ahLst/>
                <a:cxnLst>
                  <a:cxn ang="0">
                    <a:pos x="T0" y="T1"/>
                  </a:cxn>
                  <a:cxn ang="0">
                    <a:pos x="T2" y="T3"/>
                  </a:cxn>
                  <a:cxn ang="0">
                    <a:pos x="T4" y="T5"/>
                  </a:cxn>
                  <a:cxn ang="0">
                    <a:pos x="T6" y="T7"/>
                  </a:cxn>
                  <a:cxn ang="0">
                    <a:pos x="T8" y="T9"/>
                  </a:cxn>
                  <a:cxn ang="0">
                    <a:pos x="T10" y="T11"/>
                  </a:cxn>
                  <a:cxn ang="0">
                    <a:pos x="T12" y="T13"/>
                  </a:cxn>
                </a:cxnLst>
                <a:rect l="0" t="0" r="r" b="b"/>
                <a:pathLst>
                  <a:path w="907" h="907">
                    <a:moveTo>
                      <a:pt x="0" y="635"/>
                    </a:moveTo>
                    <a:lnTo>
                      <a:pt x="0" y="272"/>
                    </a:lnTo>
                    <a:lnTo>
                      <a:pt x="454" y="0"/>
                    </a:lnTo>
                    <a:lnTo>
                      <a:pt x="907" y="272"/>
                    </a:lnTo>
                    <a:lnTo>
                      <a:pt x="907" y="635"/>
                    </a:lnTo>
                    <a:lnTo>
                      <a:pt x="454" y="907"/>
                    </a:lnTo>
                    <a:lnTo>
                      <a:pt x="0" y="635"/>
                    </a:lnTo>
                    <a:close/>
                  </a:path>
                </a:pathLst>
              </a:cu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sp>
          <p:nvSpPr>
            <p:cNvPr id="252" name="WordArt 68"/>
            <p:cNvSpPr>
              <a:spLocks noChangeArrowheads="1" noChangeShapeType="1" noTextEdit="1"/>
            </p:cNvSpPr>
            <p:nvPr/>
          </p:nvSpPr>
          <p:spPr bwMode="auto">
            <a:xfrm>
              <a:off x="1554" y="1958"/>
              <a:ext cx="306" cy="3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SlantDown">
                <a:avLst>
                  <a:gd name="adj" fmla="val 39472"/>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600" b="1" kern="10">
                  <a:solidFill>
                    <a:srgbClr val="FFFFFF"/>
                  </a:solidFill>
                  <a:latin typeface="メイリオ"/>
                  <a:ea typeface="メイリオ"/>
                  <a:cs typeface="メイリオ"/>
                </a:rPr>
                <a:t>OFFICE</a:t>
              </a:r>
              <a:endParaRPr lang="ja-JP" altLang="en-US" sz="3600" b="1" kern="10">
                <a:solidFill>
                  <a:srgbClr val="FFFFFF"/>
                </a:solidFill>
                <a:latin typeface="メイリオ"/>
                <a:ea typeface="メイリオ"/>
                <a:cs typeface="メイリオ"/>
              </a:endParaRPr>
            </a:p>
          </p:txBody>
        </p:sp>
      </p:grpSp>
      <p:sp>
        <p:nvSpPr>
          <p:cNvPr id="261" name="テキスト ボックス 260"/>
          <p:cNvSpPr txBox="1"/>
          <p:nvPr/>
        </p:nvSpPr>
        <p:spPr>
          <a:xfrm>
            <a:off x="8229374" y="5445509"/>
            <a:ext cx="546060" cy="307777"/>
          </a:xfrm>
          <a:prstGeom prst="rect">
            <a:avLst/>
          </a:prstGeom>
          <a:noFill/>
        </p:spPr>
        <p:txBody>
          <a:bodyPr wrap="square" rtlCol="0">
            <a:spAutoFit/>
          </a:bodyPr>
          <a:lstStyle/>
          <a:p>
            <a:pPr fontAlgn="auto">
              <a:spcBef>
                <a:spcPts val="0"/>
              </a:spcBef>
              <a:spcAft>
                <a:spcPts val="0"/>
              </a:spcAft>
            </a:pPr>
            <a:r>
              <a:rPr lang="en-US" altLang="ja-JP" sz="1400" dirty="0" smtClean="0">
                <a:solidFill>
                  <a:prstClr val="black"/>
                </a:solidFill>
                <a:latin typeface="Calibri"/>
                <a:ea typeface="ＭＳ Ｐゴシック"/>
              </a:rPr>
              <a:t>or</a:t>
            </a:r>
            <a:endParaRPr lang="ja-JP" altLang="en-US" sz="1400" dirty="0">
              <a:solidFill>
                <a:prstClr val="black"/>
              </a:solidFill>
              <a:latin typeface="Calibri"/>
              <a:ea typeface="ＭＳ Ｐゴシック"/>
            </a:endParaRPr>
          </a:p>
        </p:txBody>
      </p:sp>
      <p:cxnSp>
        <p:nvCxnSpPr>
          <p:cNvPr id="263" name="直線矢印コネクタ 262"/>
          <p:cNvCxnSpPr/>
          <p:nvPr/>
        </p:nvCxnSpPr>
        <p:spPr>
          <a:xfrm>
            <a:off x="6747260" y="5589240"/>
            <a:ext cx="378763"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64" name="直線矢印コネクタ 263"/>
          <p:cNvCxnSpPr/>
          <p:nvPr/>
        </p:nvCxnSpPr>
        <p:spPr>
          <a:xfrm>
            <a:off x="2183760" y="5589240"/>
            <a:ext cx="585000"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5" name="テキスト ボックス 264"/>
          <p:cNvSpPr txBox="1"/>
          <p:nvPr/>
        </p:nvSpPr>
        <p:spPr>
          <a:xfrm>
            <a:off x="8619535" y="5949555"/>
            <a:ext cx="1240105" cy="461665"/>
          </a:xfrm>
          <a:prstGeom prst="rect">
            <a:avLst/>
          </a:prstGeom>
          <a:noFill/>
        </p:spPr>
        <p:txBody>
          <a:bodyPr wrap="square" rtlCol="0">
            <a:spAutoFit/>
          </a:bodyPr>
          <a:lstStyle/>
          <a:p>
            <a:pPr algn="ctr" fontAlgn="auto">
              <a:spcBef>
                <a:spcPts val="0"/>
              </a:spcBef>
              <a:spcAft>
                <a:spcPts val="0"/>
              </a:spcAft>
            </a:pPr>
            <a:r>
              <a:rPr lang="ja-JP" altLang="en-US" sz="1200" dirty="0">
                <a:solidFill>
                  <a:prstClr val="black"/>
                </a:solidFill>
                <a:latin typeface="Calibri"/>
                <a:ea typeface="ＭＳ Ｐゴシック"/>
              </a:rPr>
              <a:t>日中活動</a:t>
            </a:r>
            <a:r>
              <a:rPr lang="ja-JP" altLang="en-US" sz="1200" dirty="0" smtClean="0">
                <a:solidFill>
                  <a:prstClr val="black"/>
                </a:solidFill>
                <a:latin typeface="Calibri"/>
                <a:ea typeface="ＭＳ Ｐゴシック"/>
              </a:rPr>
              <a:t>系</a:t>
            </a:r>
            <a:endParaRPr lang="en-US" altLang="ja-JP" sz="1200" dirty="0" smtClean="0">
              <a:solidFill>
                <a:prstClr val="black"/>
              </a:solidFill>
              <a:latin typeface="Calibri"/>
              <a:ea typeface="ＭＳ Ｐゴシック"/>
            </a:endParaRPr>
          </a:p>
          <a:p>
            <a:pPr algn="ctr" fontAlgn="auto">
              <a:spcBef>
                <a:spcPts val="0"/>
              </a:spcBef>
              <a:spcAft>
                <a:spcPts val="0"/>
              </a:spcAft>
            </a:pPr>
            <a:r>
              <a:rPr lang="ja-JP" altLang="en-US" sz="1200" dirty="0" smtClean="0">
                <a:solidFill>
                  <a:prstClr val="black"/>
                </a:solidFill>
                <a:latin typeface="Calibri"/>
                <a:ea typeface="ＭＳ Ｐゴシック"/>
              </a:rPr>
              <a:t>事業所</a:t>
            </a:r>
            <a:endParaRPr lang="ja-JP" altLang="en-US" sz="1200" dirty="0">
              <a:solidFill>
                <a:prstClr val="black"/>
              </a:solidFill>
              <a:latin typeface="Calibri"/>
              <a:ea typeface="ＭＳ Ｐゴシック"/>
            </a:endParaRPr>
          </a:p>
        </p:txBody>
      </p:sp>
      <p:sp>
        <p:nvSpPr>
          <p:cNvPr id="266" name="テキスト ボックス 265"/>
          <p:cNvSpPr txBox="1"/>
          <p:nvPr/>
        </p:nvSpPr>
        <p:spPr>
          <a:xfrm>
            <a:off x="7137375" y="5877554"/>
            <a:ext cx="1424015" cy="276999"/>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居宅（施設・ＧＨ）</a:t>
            </a:r>
            <a:endParaRPr lang="ja-JP" altLang="en-US" sz="1200" dirty="0">
              <a:solidFill>
                <a:prstClr val="black"/>
              </a:solidFill>
              <a:latin typeface="Calibri"/>
              <a:ea typeface="ＭＳ Ｐゴシック"/>
            </a:endParaRPr>
          </a:p>
        </p:txBody>
      </p:sp>
      <p:sp>
        <p:nvSpPr>
          <p:cNvPr id="267" name="テキスト ボックス 266"/>
          <p:cNvSpPr txBox="1"/>
          <p:nvPr/>
        </p:nvSpPr>
        <p:spPr>
          <a:xfrm>
            <a:off x="3097691" y="5877554"/>
            <a:ext cx="1424015" cy="276999"/>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居宅（施設・ＧＨ）</a:t>
            </a:r>
            <a:endParaRPr lang="ja-JP" altLang="en-US" sz="1200" dirty="0">
              <a:solidFill>
                <a:prstClr val="black"/>
              </a:solidFill>
              <a:latin typeface="Calibri"/>
              <a:ea typeface="ＭＳ Ｐゴシック"/>
            </a:endParaRPr>
          </a:p>
        </p:txBody>
      </p:sp>
      <p:sp>
        <p:nvSpPr>
          <p:cNvPr id="268" name="テキスト ボックス 267"/>
          <p:cNvSpPr txBox="1"/>
          <p:nvPr/>
        </p:nvSpPr>
        <p:spPr>
          <a:xfrm>
            <a:off x="6513173" y="5672567"/>
            <a:ext cx="861369" cy="276999"/>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訪問</a:t>
            </a:r>
            <a:endParaRPr lang="ja-JP" altLang="en-US" sz="1200" dirty="0">
              <a:solidFill>
                <a:prstClr val="black"/>
              </a:solidFill>
              <a:latin typeface="Calibri"/>
              <a:ea typeface="ＭＳ Ｐゴシック"/>
            </a:endParaRPr>
          </a:p>
        </p:txBody>
      </p:sp>
      <p:sp>
        <p:nvSpPr>
          <p:cNvPr id="269" name="テキスト ボックス 268"/>
          <p:cNvSpPr txBox="1"/>
          <p:nvPr/>
        </p:nvSpPr>
        <p:spPr>
          <a:xfrm>
            <a:off x="2029806" y="5589525"/>
            <a:ext cx="861369" cy="276999"/>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訪問</a:t>
            </a:r>
            <a:endParaRPr lang="ja-JP" altLang="en-US" sz="1200" dirty="0">
              <a:solidFill>
                <a:prstClr val="black"/>
              </a:solidFill>
              <a:latin typeface="Calibri"/>
              <a:ea typeface="ＭＳ Ｐゴシック"/>
            </a:endParaRPr>
          </a:p>
        </p:txBody>
      </p:sp>
      <p:sp>
        <p:nvSpPr>
          <p:cNvPr id="270" name="正方形/長方形 269"/>
          <p:cNvSpPr/>
          <p:nvPr/>
        </p:nvSpPr>
        <p:spPr>
          <a:xfrm>
            <a:off x="116491" y="6239338"/>
            <a:ext cx="4836536" cy="646331"/>
          </a:xfrm>
          <a:prstGeom prst="rect">
            <a:avLst/>
          </a:prstGeom>
        </p:spPr>
        <p:txBody>
          <a:bodyPr wrap="square">
            <a:spAutoFit/>
          </a:bodyPr>
          <a:lstStyle/>
          <a:p>
            <a:pPr fontAlgn="auto">
              <a:spcBef>
                <a:spcPts val="0"/>
              </a:spcBef>
              <a:spcAft>
                <a:spcPts val="0"/>
              </a:spcAft>
            </a:pP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　</a:t>
            </a:r>
            <a:r>
              <a:rPr lang="ja-JP" altLang="ja-JP" sz="1200" dirty="0" smtClean="0">
                <a:solidFill>
                  <a:prstClr val="black"/>
                </a:solidFill>
                <a:latin typeface="Calibri"/>
                <a:ea typeface="ＭＳ Ｐゴシック"/>
              </a:rPr>
              <a:t>基準</a:t>
            </a:r>
            <a:r>
              <a:rPr lang="ja-JP" altLang="ja-JP" sz="1200" dirty="0">
                <a:solidFill>
                  <a:prstClr val="black"/>
                </a:solidFill>
                <a:latin typeface="Calibri"/>
                <a:ea typeface="ＭＳ Ｐゴシック"/>
              </a:rPr>
              <a:t>省令第</a:t>
            </a:r>
            <a:r>
              <a:rPr lang="en-US" altLang="ja-JP" sz="1200" dirty="0">
                <a:solidFill>
                  <a:prstClr val="black"/>
                </a:solidFill>
                <a:latin typeface="Calibri"/>
                <a:ea typeface="ＭＳ Ｐゴシック"/>
              </a:rPr>
              <a:t>15</a:t>
            </a:r>
            <a:r>
              <a:rPr lang="ja-JP" altLang="ja-JP" sz="1200" dirty="0">
                <a:solidFill>
                  <a:prstClr val="black"/>
                </a:solidFill>
                <a:latin typeface="Calibri"/>
                <a:ea typeface="ＭＳ Ｐゴシック"/>
              </a:rPr>
              <a:t>条第２項</a:t>
            </a:r>
            <a:r>
              <a:rPr lang="ja-JP" altLang="ja-JP" sz="1200" dirty="0" smtClean="0">
                <a:solidFill>
                  <a:prstClr val="black"/>
                </a:solidFill>
                <a:latin typeface="Calibri"/>
                <a:ea typeface="ＭＳ Ｐゴシック"/>
              </a:rPr>
              <a:t>第</a:t>
            </a:r>
            <a:r>
              <a:rPr lang="ja-JP" altLang="en-US" sz="1200" dirty="0" smtClean="0">
                <a:solidFill>
                  <a:prstClr val="black"/>
                </a:solidFill>
                <a:latin typeface="Calibri"/>
                <a:ea typeface="ＭＳ Ｐゴシック"/>
              </a:rPr>
              <a:t>６</a:t>
            </a:r>
            <a:r>
              <a:rPr lang="ja-JP" altLang="ja-JP" sz="1200" dirty="0" smtClean="0">
                <a:solidFill>
                  <a:prstClr val="black"/>
                </a:solidFill>
                <a:latin typeface="Calibri"/>
                <a:ea typeface="ＭＳ Ｐゴシック"/>
              </a:rPr>
              <a:t>号「</a:t>
            </a:r>
            <a:r>
              <a:rPr lang="ja-JP" altLang="ja-JP" sz="1200" dirty="0">
                <a:solidFill>
                  <a:prstClr val="black"/>
                </a:solidFill>
                <a:latin typeface="Calibri"/>
                <a:ea typeface="ＭＳ Ｐゴシック"/>
              </a:rPr>
              <a:t>相談支援専門員は、</a:t>
            </a:r>
            <a:r>
              <a:rPr lang="ja-JP" altLang="ja-JP" sz="1200" dirty="0" smtClean="0">
                <a:solidFill>
                  <a:prstClr val="black"/>
                </a:solidFill>
                <a:latin typeface="Calibri"/>
                <a:ea typeface="ＭＳ Ｐゴシック"/>
              </a:rPr>
              <a:t>アセスメン</a:t>
            </a:r>
            <a:r>
              <a:rPr lang="en-US" altLang="ja-JP" sz="1200" dirty="0" smtClean="0">
                <a:solidFill>
                  <a:prstClr val="black"/>
                </a:solidFill>
                <a:latin typeface="Calibri"/>
                <a:ea typeface="ＭＳ Ｐゴシック"/>
              </a:rPr>
              <a:t/>
            </a:r>
            <a:br>
              <a:rPr lang="en-US" altLang="ja-JP" sz="1200" dirty="0" smtClean="0">
                <a:solidFill>
                  <a:prstClr val="black"/>
                </a:solidFill>
                <a:latin typeface="Calibri"/>
                <a:ea typeface="ＭＳ Ｐゴシック"/>
              </a:rPr>
            </a:br>
            <a:r>
              <a:rPr lang="ja-JP" altLang="en-US" sz="1200" dirty="0" smtClean="0">
                <a:solidFill>
                  <a:prstClr val="black"/>
                </a:solidFill>
                <a:latin typeface="Calibri"/>
                <a:ea typeface="ＭＳ Ｐゴシック"/>
              </a:rPr>
              <a:t>　 </a:t>
            </a:r>
            <a:r>
              <a:rPr lang="ja-JP" altLang="ja-JP" sz="1200" dirty="0" smtClean="0">
                <a:solidFill>
                  <a:prstClr val="black"/>
                </a:solidFill>
                <a:latin typeface="Calibri"/>
                <a:ea typeface="ＭＳ Ｐゴシック"/>
              </a:rPr>
              <a:t>ト</a:t>
            </a:r>
            <a:r>
              <a:rPr lang="ja-JP" altLang="ja-JP" sz="1200" dirty="0">
                <a:solidFill>
                  <a:prstClr val="black"/>
                </a:solidFill>
                <a:latin typeface="Calibri"/>
                <a:ea typeface="ＭＳ Ｐゴシック"/>
              </a:rPr>
              <a:t>に当たっては、</a:t>
            </a:r>
            <a:r>
              <a:rPr lang="ja-JP" altLang="ja-JP" sz="1200" u="sng" dirty="0">
                <a:solidFill>
                  <a:prstClr val="black"/>
                </a:solidFill>
                <a:latin typeface="Calibri"/>
                <a:ea typeface="ＭＳ Ｐゴシック"/>
              </a:rPr>
              <a:t>利用者の居宅等を訪問</a:t>
            </a:r>
            <a:r>
              <a:rPr lang="ja-JP" altLang="ja-JP" sz="1200" dirty="0">
                <a:solidFill>
                  <a:prstClr val="black"/>
                </a:solidFill>
                <a:latin typeface="Calibri"/>
                <a:ea typeface="ＭＳ Ｐゴシック"/>
              </a:rPr>
              <a:t>し、利用者等に面接</a:t>
            </a:r>
            <a:r>
              <a:rPr lang="ja-JP" altLang="ja-JP" sz="1200" dirty="0" smtClean="0">
                <a:solidFill>
                  <a:prstClr val="black"/>
                </a:solidFill>
                <a:latin typeface="Calibri"/>
                <a:ea typeface="ＭＳ Ｐゴシック"/>
              </a:rPr>
              <a:t>しな</a:t>
            </a:r>
            <a:r>
              <a:rPr lang="en-US" altLang="ja-JP" sz="1200" dirty="0" smtClean="0">
                <a:solidFill>
                  <a:prstClr val="black"/>
                </a:solidFill>
                <a:latin typeface="Calibri"/>
                <a:ea typeface="ＭＳ Ｐゴシック"/>
              </a:rPr>
              <a:t/>
            </a:r>
            <a:br>
              <a:rPr lang="en-US" altLang="ja-JP" sz="1200" dirty="0" smtClean="0">
                <a:solidFill>
                  <a:prstClr val="black"/>
                </a:solidFill>
                <a:latin typeface="Calibri"/>
                <a:ea typeface="ＭＳ Ｐゴシック"/>
              </a:rPr>
            </a:br>
            <a:r>
              <a:rPr lang="en-US" altLang="ja-JP" sz="1200" dirty="0" smtClean="0">
                <a:solidFill>
                  <a:prstClr val="black"/>
                </a:solidFill>
                <a:latin typeface="Calibri"/>
                <a:ea typeface="ＭＳ Ｐゴシック"/>
              </a:rPr>
              <a:t>  </a:t>
            </a:r>
            <a:r>
              <a:rPr lang="ja-JP" altLang="ja-JP" sz="1200" dirty="0" smtClean="0">
                <a:solidFill>
                  <a:prstClr val="black"/>
                </a:solidFill>
                <a:latin typeface="Calibri"/>
                <a:ea typeface="ＭＳ Ｐゴシック"/>
              </a:rPr>
              <a:t>ければ</a:t>
            </a:r>
            <a:r>
              <a:rPr lang="ja-JP" altLang="ja-JP" sz="1200" dirty="0">
                <a:solidFill>
                  <a:prstClr val="black"/>
                </a:solidFill>
                <a:latin typeface="Calibri"/>
                <a:ea typeface="ＭＳ Ｐゴシック"/>
              </a:rPr>
              <a:t>ならない</a:t>
            </a:r>
            <a:r>
              <a:rPr lang="ja-JP"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a:t>
            </a:r>
            <a:endParaRPr lang="ja-JP" altLang="en-US" sz="1200" dirty="0">
              <a:solidFill>
                <a:prstClr val="black"/>
              </a:solidFill>
              <a:latin typeface="Calibri"/>
              <a:ea typeface="ＭＳ Ｐゴシック"/>
            </a:endParaRPr>
          </a:p>
        </p:txBody>
      </p:sp>
      <p:sp>
        <p:nvSpPr>
          <p:cNvPr id="271" name="テキスト ボックス 270"/>
          <p:cNvSpPr txBox="1"/>
          <p:nvPr/>
        </p:nvSpPr>
        <p:spPr>
          <a:xfrm>
            <a:off x="486783" y="5877554"/>
            <a:ext cx="1424015" cy="276999"/>
          </a:xfrm>
          <a:prstGeom prst="rect">
            <a:avLst/>
          </a:prstGeom>
          <a:noFill/>
        </p:spPr>
        <p:txBody>
          <a:bodyPr wrap="square" rtlCol="0">
            <a:spAutoFit/>
          </a:bodyPr>
          <a:lstStyle/>
          <a:p>
            <a:pPr algn="ctr" fontAlgn="auto">
              <a:spcBef>
                <a:spcPts val="0"/>
              </a:spcBef>
              <a:spcAft>
                <a:spcPts val="0"/>
              </a:spcAft>
            </a:pPr>
            <a:r>
              <a:rPr lang="ja-JP" altLang="en-US" sz="1200" dirty="0">
                <a:solidFill>
                  <a:prstClr val="black"/>
                </a:solidFill>
                <a:latin typeface="Calibri"/>
                <a:ea typeface="ＭＳ Ｐゴシック"/>
              </a:rPr>
              <a:t>相談支援事業所</a:t>
            </a:r>
          </a:p>
        </p:txBody>
      </p:sp>
      <p:sp>
        <p:nvSpPr>
          <p:cNvPr id="272" name="テキスト ボックス 271"/>
          <p:cNvSpPr txBox="1"/>
          <p:nvPr/>
        </p:nvSpPr>
        <p:spPr>
          <a:xfrm>
            <a:off x="5323324" y="5877554"/>
            <a:ext cx="1424015" cy="276999"/>
          </a:xfrm>
          <a:prstGeom prst="rect">
            <a:avLst/>
          </a:prstGeom>
          <a:noFill/>
        </p:spPr>
        <p:txBody>
          <a:bodyPr wrap="square" rtlCol="0">
            <a:spAutoFit/>
          </a:bodyPr>
          <a:lstStyle/>
          <a:p>
            <a:pPr algn="ctr" fontAlgn="auto">
              <a:spcBef>
                <a:spcPts val="0"/>
              </a:spcBef>
              <a:spcAft>
                <a:spcPts val="0"/>
              </a:spcAft>
            </a:pPr>
            <a:r>
              <a:rPr lang="ja-JP" altLang="en-US" sz="1200" dirty="0">
                <a:solidFill>
                  <a:prstClr val="black"/>
                </a:solidFill>
                <a:latin typeface="Calibri"/>
                <a:ea typeface="ＭＳ Ｐゴシック"/>
              </a:rPr>
              <a:t>相談支援事業所</a:t>
            </a:r>
          </a:p>
        </p:txBody>
      </p:sp>
      <p:sp>
        <p:nvSpPr>
          <p:cNvPr id="274" name="テキスト ボックス 273"/>
          <p:cNvSpPr txBox="1"/>
          <p:nvPr/>
        </p:nvSpPr>
        <p:spPr>
          <a:xfrm>
            <a:off x="4329076" y="2288190"/>
            <a:ext cx="1424015" cy="276999"/>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市区町村</a:t>
            </a:r>
            <a:endParaRPr lang="ja-JP" altLang="en-US" sz="1200" dirty="0">
              <a:solidFill>
                <a:prstClr val="black"/>
              </a:solidFill>
              <a:latin typeface="Calibri"/>
              <a:ea typeface="ＭＳ Ｐゴシック"/>
            </a:endParaRPr>
          </a:p>
        </p:txBody>
      </p:sp>
      <p:sp>
        <p:nvSpPr>
          <p:cNvPr id="12" name="円/楕円 11"/>
          <p:cNvSpPr/>
          <p:nvPr/>
        </p:nvSpPr>
        <p:spPr>
          <a:xfrm>
            <a:off x="1985987" y="2709205"/>
            <a:ext cx="6087387" cy="967169"/>
          </a:xfrm>
          <a:prstGeom prst="ellipse">
            <a:avLst/>
          </a:prstGeom>
          <a:solidFill>
            <a:srgbClr val="FFFF00">
              <a:alpha val="7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cxnSp>
        <p:nvCxnSpPr>
          <p:cNvPr id="282" name="直線矢印コネクタ 281"/>
          <p:cNvCxnSpPr/>
          <p:nvPr/>
        </p:nvCxnSpPr>
        <p:spPr>
          <a:xfrm>
            <a:off x="4381002" y="4149080"/>
            <a:ext cx="1352139"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3" name="テキスト ボックス 282"/>
          <p:cNvSpPr txBox="1"/>
          <p:nvPr/>
        </p:nvSpPr>
        <p:spPr>
          <a:xfrm>
            <a:off x="4172951" y="4149102"/>
            <a:ext cx="1784049" cy="276999"/>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確認依頼、照会</a:t>
            </a:r>
            <a:endParaRPr lang="ja-JP" altLang="en-US" sz="1200" dirty="0">
              <a:solidFill>
                <a:prstClr val="black"/>
              </a:solidFill>
              <a:latin typeface="Calibri"/>
              <a:ea typeface="ＭＳ Ｐゴシック"/>
            </a:endParaRPr>
          </a:p>
        </p:txBody>
      </p:sp>
      <p:sp>
        <p:nvSpPr>
          <p:cNvPr id="8" name="テキスト ボックス 7"/>
          <p:cNvSpPr txBox="1"/>
          <p:nvPr/>
        </p:nvSpPr>
        <p:spPr>
          <a:xfrm>
            <a:off x="4095104" y="516763"/>
            <a:ext cx="5850499" cy="276999"/>
          </a:xfrm>
          <a:prstGeom prst="rect">
            <a:avLst/>
          </a:prstGeom>
          <a:noFill/>
        </p:spPr>
        <p:txBody>
          <a:bodyPr wrap="square" rtlCol="0">
            <a:spAutoFit/>
          </a:bodyPr>
          <a:lstStyle/>
          <a:p>
            <a:pPr fontAlgn="auto">
              <a:spcBef>
                <a:spcPts val="0"/>
              </a:spcBef>
              <a:spcAft>
                <a:spcPts val="0"/>
              </a:spcAft>
            </a:pPr>
            <a:r>
              <a:rPr lang="ja-JP" altLang="en-US" sz="1200" dirty="0" smtClean="0">
                <a:solidFill>
                  <a:srgbClr val="FF0000"/>
                </a:solidFill>
                <a:latin typeface="Calibri"/>
                <a:ea typeface="ＭＳ Ｐゴシック"/>
              </a:rPr>
              <a:t>平成</a:t>
            </a:r>
            <a:r>
              <a:rPr lang="en-US" altLang="ja-JP" sz="1200" dirty="0" smtClean="0">
                <a:solidFill>
                  <a:srgbClr val="FF0000"/>
                </a:solidFill>
                <a:latin typeface="Calibri"/>
                <a:ea typeface="ＭＳ Ｐゴシック"/>
              </a:rPr>
              <a:t>26</a:t>
            </a:r>
            <a:r>
              <a:rPr lang="ja-JP" altLang="en-US" sz="1200" dirty="0" smtClean="0">
                <a:solidFill>
                  <a:srgbClr val="FF0000"/>
                </a:solidFill>
                <a:latin typeface="Calibri"/>
                <a:ea typeface="ＭＳ Ｐゴシック"/>
              </a:rPr>
              <a:t>年９月</a:t>
            </a:r>
            <a:r>
              <a:rPr lang="en-US" altLang="ja-JP" sz="1200" dirty="0" smtClean="0">
                <a:solidFill>
                  <a:srgbClr val="FF0000"/>
                </a:solidFill>
                <a:latin typeface="Calibri"/>
                <a:ea typeface="ＭＳ Ｐゴシック"/>
              </a:rPr>
              <a:t>26</a:t>
            </a:r>
            <a:r>
              <a:rPr lang="ja-JP" altLang="en-US" sz="1200" dirty="0" smtClean="0">
                <a:solidFill>
                  <a:srgbClr val="FF0000"/>
                </a:solidFill>
                <a:latin typeface="Calibri"/>
                <a:ea typeface="ＭＳ Ｐゴシック"/>
              </a:rPr>
              <a:t>日事務連絡</a:t>
            </a:r>
            <a:r>
              <a:rPr lang="ja-JP" altLang="en-US" sz="1200" dirty="0" smtClean="0">
                <a:solidFill>
                  <a:prstClr val="black"/>
                </a:solidFill>
                <a:latin typeface="Calibri"/>
                <a:ea typeface="ＭＳ Ｐゴシック"/>
              </a:rPr>
              <a:t>「計画相談支援・障害児相談支援の推進等」について</a:t>
            </a:r>
            <a:endParaRPr lang="ja-JP" altLang="en-US" sz="1200" dirty="0">
              <a:solidFill>
                <a:prstClr val="black"/>
              </a:solidFill>
              <a:latin typeface="Calibri"/>
              <a:ea typeface="ＭＳ Ｐゴシック"/>
            </a:endParaRPr>
          </a:p>
        </p:txBody>
      </p:sp>
      <p:grpSp>
        <p:nvGrpSpPr>
          <p:cNvPr id="132" name="Group 1137"/>
          <p:cNvGrpSpPr>
            <a:grpSpLocks/>
          </p:cNvGrpSpPr>
          <p:nvPr/>
        </p:nvGrpSpPr>
        <p:grpSpPr bwMode="auto">
          <a:xfrm>
            <a:off x="4406966" y="2455161"/>
            <a:ext cx="1418664" cy="642491"/>
            <a:chOff x="-44" y="2122"/>
            <a:chExt cx="1085" cy="812"/>
          </a:xfrm>
        </p:grpSpPr>
        <p:sp>
          <p:nvSpPr>
            <p:cNvPr id="133" name="Freeform 1130"/>
            <p:cNvSpPr>
              <a:spLocks/>
            </p:cNvSpPr>
            <p:nvPr/>
          </p:nvSpPr>
          <p:spPr bwMode="auto">
            <a:xfrm>
              <a:off x="-44" y="2122"/>
              <a:ext cx="1085" cy="812"/>
            </a:xfrm>
            <a:custGeom>
              <a:avLst/>
              <a:gdLst>
                <a:gd name="T0" fmla="*/ 52 w 1085"/>
                <a:gd name="T1" fmla="*/ 802 h 812"/>
                <a:gd name="T2" fmla="*/ 52 w 1085"/>
                <a:gd name="T3" fmla="*/ 256 h 812"/>
                <a:gd name="T4" fmla="*/ 745 w 1085"/>
                <a:gd name="T5" fmla="*/ 0 h 812"/>
                <a:gd name="T6" fmla="*/ 1034 w 1085"/>
                <a:gd name="T7" fmla="*/ 94 h 812"/>
                <a:gd name="T8" fmla="*/ 1034 w 1085"/>
                <a:gd name="T9" fmla="*/ 802 h 812"/>
                <a:gd name="T10" fmla="*/ 1085 w 1085"/>
                <a:gd name="T11" fmla="*/ 802 h 812"/>
                <a:gd name="T12" fmla="*/ 1085 w 1085"/>
                <a:gd name="T13" fmla="*/ 812 h 812"/>
                <a:gd name="T14" fmla="*/ 0 w 1085"/>
                <a:gd name="T15" fmla="*/ 812 h 812"/>
                <a:gd name="T16" fmla="*/ 0 w 1085"/>
                <a:gd name="T17" fmla="*/ 802 h 812"/>
                <a:gd name="T18" fmla="*/ 52 w 1085"/>
                <a:gd name="T19" fmla="*/ 80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5" h="812">
                  <a:moveTo>
                    <a:pt x="52" y="802"/>
                  </a:moveTo>
                  <a:lnTo>
                    <a:pt x="52" y="256"/>
                  </a:lnTo>
                  <a:lnTo>
                    <a:pt x="745" y="0"/>
                  </a:lnTo>
                  <a:lnTo>
                    <a:pt x="1034" y="94"/>
                  </a:lnTo>
                  <a:lnTo>
                    <a:pt x="1034" y="802"/>
                  </a:lnTo>
                  <a:lnTo>
                    <a:pt x="1085" y="802"/>
                  </a:lnTo>
                  <a:lnTo>
                    <a:pt x="1085" y="812"/>
                  </a:lnTo>
                  <a:lnTo>
                    <a:pt x="0" y="812"/>
                  </a:lnTo>
                  <a:lnTo>
                    <a:pt x="0" y="802"/>
                  </a:lnTo>
                  <a:lnTo>
                    <a:pt x="52" y="8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4" name="Freeform 1131"/>
            <p:cNvSpPr>
              <a:spLocks/>
            </p:cNvSpPr>
            <p:nvPr/>
          </p:nvSpPr>
          <p:spPr bwMode="auto">
            <a:xfrm>
              <a:off x="22" y="2136"/>
              <a:ext cx="672" cy="788"/>
            </a:xfrm>
            <a:custGeom>
              <a:avLst/>
              <a:gdLst>
                <a:gd name="T0" fmla="*/ 576 w 672"/>
                <a:gd name="T1" fmla="*/ 732 h 788"/>
                <a:gd name="T2" fmla="*/ 576 w 672"/>
                <a:gd name="T3" fmla="*/ 788 h 788"/>
                <a:gd name="T4" fmla="*/ 672 w 672"/>
                <a:gd name="T5" fmla="*/ 788 h 788"/>
                <a:gd name="T6" fmla="*/ 672 w 672"/>
                <a:gd name="T7" fmla="*/ 0 h 788"/>
                <a:gd name="T8" fmla="*/ 0 w 672"/>
                <a:gd name="T9" fmla="*/ 248 h 788"/>
                <a:gd name="T10" fmla="*/ 0 w 672"/>
                <a:gd name="T11" fmla="*/ 788 h 788"/>
                <a:gd name="T12" fmla="*/ 52 w 672"/>
                <a:gd name="T13" fmla="*/ 788 h 788"/>
                <a:gd name="T14" fmla="*/ 52 w 672"/>
                <a:gd name="T15" fmla="*/ 748 h 788"/>
                <a:gd name="T16" fmla="*/ 576 w 672"/>
                <a:gd name="T17" fmla="*/ 73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788">
                  <a:moveTo>
                    <a:pt x="576" y="732"/>
                  </a:moveTo>
                  <a:lnTo>
                    <a:pt x="576" y="788"/>
                  </a:lnTo>
                  <a:lnTo>
                    <a:pt x="672" y="788"/>
                  </a:lnTo>
                  <a:lnTo>
                    <a:pt x="672" y="0"/>
                  </a:lnTo>
                  <a:lnTo>
                    <a:pt x="0" y="248"/>
                  </a:lnTo>
                  <a:lnTo>
                    <a:pt x="0" y="788"/>
                  </a:lnTo>
                  <a:lnTo>
                    <a:pt x="52" y="788"/>
                  </a:lnTo>
                  <a:lnTo>
                    <a:pt x="52" y="748"/>
                  </a:lnTo>
                  <a:lnTo>
                    <a:pt x="576" y="732"/>
                  </a:lnTo>
                  <a:close/>
                </a:path>
              </a:pathLst>
            </a:custGeom>
            <a:solidFill>
              <a:srgbClr val="FFF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5" name="Freeform 1132"/>
            <p:cNvSpPr>
              <a:spLocks/>
            </p:cNvSpPr>
            <p:nvPr/>
          </p:nvSpPr>
          <p:spPr bwMode="auto">
            <a:xfrm>
              <a:off x="74" y="2742"/>
              <a:ext cx="524" cy="93"/>
            </a:xfrm>
            <a:custGeom>
              <a:avLst/>
              <a:gdLst>
                <a:gd name="T0" fmla="*/ 524 w 524"/>
                <a:gd name="T1" fmla="*/ 61 h 93"/>
                <a:gd name="T2" fmla="*/ 0 w 524"/>
                <a:gd name="T3" fmla="*/ 93 h 93"/>
                <a:gd name="T4" fmla="*/ 0 w 524"/>
                <a:gd name="T5" fmla="*/ 48 h 93"/>
                <a:gd name="T6" fmla="*/ 524 w 524"/>
                <a:gd name="T7" fmla="*/ 0 h 93"/>
                <a:gd name="T8" fmla="*/ 524 w 524"/>
                <a:gd name="T9" fmla="*/ 61 h 93"/>
              </a:gdLst>
              <a:ahLst/>
              <a:cxnLst>
                <a:cxn ang="0">
                  <a:pos x="T0" y="T1"/>
                </a:cxn>
                <a:cxn ang="0">
                  <a:pos x="T2" y="T3"/>
                </a:cxn>
                <a:cxn ang="0">
                  <a:pos x="T4" y="T5"/>
                </a:cxn>
                <a:cxn ang="0">
                  <a:pos x="T6" y="T7"/>
                </a:cxn>
                <a:cxn ang="0">
                  <a:pos x="T8" y="T9"/>
                </a:cxn>
              </a:cxnLst>
              <a:rect l="0" t="0" r="r" b="b"/>
              <a:pathLst>
                <a:path w="524" h="93">
                  <a:moveTo>
                    <a:pt x="524" y="61"/>
                  </a:moveTo>
                  <a:lnTo>
                    <a:pt x="0" y="93"/>
                  </a:lnTo>
                  <a:lnTo>
                    <a:pt x="0" y="48"/>
                  </a:lnTo>
                  <a:lnTo>
                    <a:pt x="524" y="0"/>
                  </a:lnTo>
                  <a:lnTo>
                    <a:pt x="524"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6" name="Freeform 1133"/>
            <p:cNvSpPr>
              <a:spLocks/>
            </p:cNvSpPr>
            <p:nvPr/>
          </p:nvSpPr>
          <p:spPr bwMode="auto">
            <a:xfrm>
              <a:off x="74" y="2616"/>
              <a:ext cx="524" cy="125"/>
            </a:xfrm>
            <a:custGeom>
              <a:avLst/>
              <a:gdLst>
                <a:gd name="T0" fmla="*/ 524 w 524"/>
                <a:gd name="T1" fmla="*/ 60 h 125"/>
                <a:gd name="T2" fmla="*/ 0 w 524"/>
                <a:gd name="T3" fmla="*/ 125 h 125"/>
                <a:gd name="T4" fmla="*/ 0 w 524"/>
                <a:gd name="T5" fmla="*/ 79 h 125"/>
                <a:gd name="T6" fmla="*/ 524 w 524"/>
                <a:gd name="T7" fmla="*/ 0 h 125"/>
                <a:gd name="T8" fmla="*/ 524 w 524"/>
                <a:gd name="T9" fmla="*/ 60 h 125"/>
              </a:gdLst>
              <a:ahLst/>
              <a:cxnLst>
                <a:cxn ang="0">
                  <a:pos x="T0" y="T1"/>
                </a:cxn>
                <a:cxn ang="0">
                  <a:pos x="T2" y="T3"/>
                </a:cxn>
                <a:cxn ang="0">
                  <a:pos x="T4" y="T5"/>
                </a:cxn>
                <a:cxn ang="0">
                  <a:pos x="T6" y="T7"/>
                </a:cxn>
                <a:cxn ang="0">
                  <a:pos x="T8" y="T9"/>
                </a:cxn>
              </a:cxnLst>
              <a:rect l="0" t="0" r="r" b="b"/>
              <a:pathLst>
                <a:path w="524" h="125">
                  <a:moveTo>
                    <a:pt x="524" y="60"/>
                  </a:moveTo>
                  <a:lnTo>
                    <a:pt x="0" y="125"/>
                  </a:lnTo>
                  <a:lnTo>
                    <a:pt x="0" y="79"/>
                  </a:lnTo>
                  <a:lnTo>
                    <a:pt x="524" y="0"/>
                  </a:lnTo>
                  <a:lnTo>
                    <a:pt x="524"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7" name="Freeform 1134"/>
            <p:cNvSpPr>
              <a:spLocks/>
            </p:cNvSpPr>
            <p:nvPr/>
          </p:nvSpPr>
          <p:spPr bwMode="auto">
            <a:xfrm>
              <a:off x="74" y="2489"/>
              <a:ext cx="524" cy="158"/>
            </a:xfrm>
            <a:custGeom>
              <a:avLst/>
              <a:gdLst>
                <a:gd name="T0" fmla="*/ 524 w 524"/>
                <a:gd name="T1" fmla="*/ 61 h 158"/>
                <a:gd name="T2" fmla="*/ 0 w 524"/>
                <a:gd name="T3" fmla="*/ 158 h 158"/>
                <a:gd name="T4" fmla="*/ 0 w 524"/>
                <a:gd name="T5" fmla="*/ 112 h 158"/>
                <a:gd name="T6" fmla="*/ 524 w 524"/>
                <a:gd name="T7" fmla="*/ 0 h 158"/>
                <a:gd name="T8" fmla="*/ 524 w 524"/>
                <a:gd name="T9" fmla="*/ 61 h 158"/>
              </a:gdLst>
              <a:ahLst/>
              <a:cxnLst>
                <a:cxn ang="0">
                  <a:pos x="T0" y="T1"/>
                </a:cxn>
                <a:cxn ang="0">
                  <a:pos x="T2" y="T3"/>
                </a:cxn>
                <a:cxn ang="0">
                  <a:pos x="T4" y="T5"/>
                </a:cxn>
                <a:cxn ang="0">
                  <a:pos x="T6" y="T7"/>
                </a:cxn>
                <a:cxn ang="0">
                  <a:pos x="T8" y="T9"/>
                </a:cxn>
              </a:cxnLst>
              <a:rect l="0" t="0" r="r" b="b"/>
              <a:pathLst>
                <a:path w="524" h="158">
                  <a:moveTo>
                    <a:pt x="524" y="61"/>
                  </a:moveTo>
                  <a:lnTo>
                    <a:pt x="0" y="158"/>
                  </a:lnTo>
                  <a:lnTo>
                    <a:pt x="0" y="112"/>
                  </a:lnTo>
                  <a:lnTo>
                    <a:pt x="524" y="0"/>
                  </a:lnTo>
                  <a:lnTo>
                    <a:pt x="524"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8" name="Freeform 1135"/>
            <p:cNvSpPr>
              <a:spLocks/>
            </p:cNvSpPr>
            <p:nvPr/>
          </p:nvSpPr>
          <p:spPr bwMode="auto">
            <a:xfrm>
              <a:off x="74" y="2363"/>
              <a:ext cx="524" cy="190"/>
            </a:xfrm>
            <a:custGeom>
              <a:avLst/>
              <a:gdLst>
                <a:gd name="T0" fmla="*/ 524 w 524"/>
                <a:gd name="T1" fmla="*/ 61 h 190"/>
                <a:gd name="T2" fmla="*/ 0 w 524"/>
                <a:gd name="T3" fmla="*/ 190 h 190"/>
                <a:gd name="T4" fmla="*/ 0 w 524"/>
                <a:gd name="T5" fmla="*/ 144 h 190"/>
                <a:gd name="T6" fmla="*/ 524 w 524"/>
                <a:gd name="T7" fmla="*/ 0 h 190"/>
                <a:gd name="T8" fmla="*/ 524 w 524"/>
                <a:gd name="T9" fmla="*/ 61 h 190"/>
              </a:gdLst>
              <a:ahLst/>
              <a:cxnLst>
                <a:cxn ang="0">
                  <a:pos x="T0" y="T1"/>
                </a:cxn>
                <a:cxn ang="0">
                  <a:pos x="T2" y="T3"/>
                </a:cxn>
                <a:cxn ang="0">
                  <a:pos x="T4" y="T5"/>
                </a:cxn>
                <a:cxn ang="0">
                  <a:pos x="T6" y="T7"/>
                </a:cxn>
                <a:cxn ang="0">
                  <a:pos x="T8" y="T9"/>
                </a:cxn>
              </a:cxnLst>
              <a:rect l="0" t="0" r="r" b="b"/>
              <a:pathLst>
                <a:path w="524" h="190">
                  <a:moveTo>
                    <a:pt x="524" y="61"/>
                  </a:moveTo>
                  <a:lnTo>
                    <a:pt x="0" y="190"/>
                  </a:lnTo>
                  <a:lnTo>
                    <a:pt x="0" y="144"/>
                  </a:lnTo>
                  <a:lnTo>
                    <a:pt x="524" y="0"/>
                  </a:lnTo>
                  <a:lnTo>
                    <a:pt x="524"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9" name="Freeform 1136"/>
            <p:cNvSpPr>
              <a:spLocks/>
            </p:cNvSpPr>
            <p:nvPr/>
          </p:nvSpPr>
          <p:spPr bwMode="auto">
            <a:xfrm>
              <a:off x="74" y="2237"/>
              <a:ext cx="524" cy="223"/>
            </a:xfrm>
            <a:custGeom>
              <a:avLst/>
              <a:gdLst>
                <a:gd name="T0" fmla="*/ 524 w 524"/>
                <a:gd name="T1" fmla="*/ 0 h 223"/>
                <a:gd name="T2" fmla="*/ 524 w 524"/>
                <a:gd name="T3" fmla="*/ 61 h 223"/>
                <a:gd name="T4" fmla="*/ 0 w 524"/>
                <a:gd name="T5" fmla="*/ 223 h 223"/>
                <a:gd name="T6" fmla="*/ 0 w 524"/>
                <a:gd name="T7" fmla="*/ 176 h 223"/>
                <a:gd name="T8" fmla="*/ 524 w 524"/>
                <a:gd name="T9" fmla="*/ 0 h 223"/>
              </a:gdLst>
              <a:ahLst/>
              <a:cxnLst>
                <a:cxn ang="0">
                  <a:pos x="T0" y="T1"/>
                </a:cxn>
                <a:cxn ang="0">
                  <a:pos x="T2" y="T3"/>
                </a:cxn>
                <a:cxn ang="0">
                  <a:pos x="T4" y="T5"/>
                </a:cxn>
                <a:cxn ang="0">
                  <a:pos x="T6" y="T7"/>
                </a:cxn>
                <a:cxn ang="0">
                  <a:pos x="T8" y="T9"/>
                </a:cxn>
              </a:cxnLst>
              <a:rect l="0" t="0" r="r" b="b"/>
              <a:pathLst>
                <a:path w="524" h="223">
                  <a:moveTo>
                    <a:pt x="524" y="0"/>
                  </a:moveTo>
                  <a:lnTo>
                    <a:pt x="524" y="61"/>
                  </a:lnTo>
                  <a:lnTo>
                    <a:pt x="0" y="223"/>
                  </a:lnTo>
                  <a:lnTo>
                    <a:pt x="0" y="176"/>
                  </a:lnTo>
                  <a:lnTo>
                    <a:pt x="5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grpSp>
      <p:grpSp>
        <p:nvGrpSpPr>
          <p:cNvPr id="200" name="Group 259"/>
          <p:cNvGrpSpPr>
            <a:grpSpLocks/>
          </p:cNvGrpSpPr>
          <p:nvPr/>
        </p:nvGrpSpPr>
        <p:grpSpPr bwMode="auto">
          <a:xfrm>
            <a:off x="1677184" y="2966158"/>
            <a:ext cx="935567" cy="751145"/>
            <a:chOff x="3798" y="2886"/>
            <a:chExt cx="1089" cy="1311"/>
          </a:xfrm>
        </p:grpSpPr>
        <p:sp>
          <p:nvSpPr>
            <p:cNvPr id="201" name="Freeform 260"/>
            <p:cNvSpPr>
              <a:spLocks/>
            </p:cNvSpPr>
            <p:nvPr/>
          </p:nvSpPr>
          <p:spPr bwMode="auto">
            <a:xfrm>
              <a:off x="3798" y="3567"/>
              <a:ext cx="1089" cy="630"/>
            </a:xfrm>
            <a:custGeom>
              <a:avLst/>
              <a:gdLst>
                <a:gd name="T0" fmla="*/ 1089 w 1089"/>
                <a:gd name="T1" fmla="*/ 314 h 630"/>
                <a:gd name="T2" fmla="*/ 545 w 1089"/>
                <a:gd name="T3" fmla="*/ 0 h 630"/>
                <a:gd name="T4" fmla="*/ 0 w 1089"/>
                <a:gd name="T5" fmla="*/ 315 h 630"/>
                <a:gd name="T6" fmla="*/ 545 w 1089"/>
                <a:gd name="T7" fmla="*/ 630 h 630"/>
                <a:gd name="T8" fmla="*/ 1089 w 1089"/>
                <a:gd name="T9" fmla="*/ 314 h 630"/>
              </a:gdLst>
              <a:ahLst/>
              <a:cxnLst>
                <a:cxn ang="0">
                  <a:pos x="T0" y="T1"/>
                </a:cxn>
                <a:cxn ang="0">
                  <a:pos x="T2" y="T3"/>
                </a:cxn>
                <a:cxn ang="0">
                  <a:pos x="T4" y="T5"/>
                </a:cxn>
                <a:cxn ang="0">
                  <a:pos x="T6" y="T7"/>
                </a:cxn>
                <a:cxn ang="0">
                  <a:pos x="T8" y="T9"/>
                </a:cxn>
              </a:cxnLst>
              <a:rect l="0" t="0" r="r" b="b"/>
              <a:pathLst>
                <a:path w="1089" h="630">
                  <a:moveTo>
                    <a:pt x="1089" y="314"/>
                  </a:moveTo>
                  <a:lnTo>
                    <a:pt x="545" y="0"/>
                  </a:lnTo>
                  <a:lnTo>
                    <a:pt x="0" y="315"/>
                  </a:lnTo>
                  <a:lnTo>
                    <a:pt x="545" y="630"/>
                  </a:lnTo>
                  <a:lnTo>
                    <a:pt x="1089" y="314"/>
                  </a:lnTo>
                  <a:close/>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02" name="Freeform 261"/>
            <p:cNvSpPr>
              <a:spLocks/>
            </p:cNvSpPr>
            <p:nvPr/>
          </p:nvSpPr>
          <p:spPr bwMode="auto">
            <a:xfrm>
              <a:off x="3889" y="3158"/>
              <a:ext cx="453" cy="998"/>
            </a:xfrm>
            <a:custGeom>
              <a:avLst/>
              <a:gdLst>
                <a:gd name="T0" fmla="*/ 0 w 453"/>
                <a:gd name="T1" fmla="*/ 0 h 998"/>
                <a:gd name="T2" fmla="*/ 0 w 453"/>
                <a:gd name="T3" fmla="*/ 726 h 998"/>
                <a:gd name="T4" fmla="*/ 453 w 453"/>
                <a:gd name="T5" fmla="*/ 998 h 998"/>
                <a:gd name="T6" fmla="*/ 453 w 453"/>
                <a:gd name="T7" fmla="*/ 273 h 998"/>
                <a:gd name="T8" fmla="*/ 0 w 453"/>
                <a:gd name="T9" fmla="*/ 0 h 998"/>
              </a:gdLst>
              <a:ahLst/>
              <a:cxnLst>
                <a:cxn ang="0">
                  <a:pos x="T0" y="T1"/>
                </a:cxn>
                <a:cxn ang="0">
                  <a:pos x="T2" y="T3"/>
                </a:cxn>
                <a:cxn ang="0">
                  <a:pos x="T4" y="T5"/>
                </a:cxn>
                <a:cxn ang="0">
                  <a:pos x="T6" y="T7"/>
                </a:cxn>
                <a:cxn ang="0">
                  <a:pos x="T8" y="T9"/>
                </a:cxn>
              </a:cxnLst>
              <a:rect l="0" t="0" r="r" b="b"/>
              <a:pathLst>
                <a:path w="453" h="998">
                  <a:moveTo>
                    <a:pt x="0" y="0"/>
                  </a:moveTo>
                  <a:lnTo>
                    <a:pt x="0" y="726"/>
                  </a:lnTo>
                  <a:lnTo>
                    <a:pt x="453" y="998"/>
                  </a:lnTo>
                  <a:lnTo>
                    <a:pt x="453" y="273"/>
                  </a:lnTo>
                  <a:lnTo>
                    <a:pt x="0" y="0"/>
                  </a:lnTo>
                  <a:close/>
                </a:path>
              </a:pathLst>
            </a:custGeom>
            <a:gradFill rotWithShape="1">
              <a:gsLst>
                <a:gs pos="0">
                  <a:srgbClr val="6699FF"/>
                </a:gs>
                <a:gs pos="50000">
                  <a:srgbClr val="6699FF">
                    <a:gamma/>
                    <a:tint val="47451"/>
                    <a:invGamma/>
                  </a:srgbClr>
                </a:gs>
                <a:gs pos="100000">
                  <a:srgbClr val="66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03" name="Freeform 262"/>
            <p:cNvSpPr>
              <a:spLocks/>
            </p:cNvSpPr>
            <p:nvPr/>
          </p:nvSpPr>
          <p:spPr bwMode="auto">
            <a:xfrm>
              <a:off x="3889" y="2886"/>
              <a:ext cx="907" cy="545"/>
            </a:xfrm>
            <a:custGeom>
              <a:avLst/>
              <a:gdLst>
                <a:gd name="T0" fmla="*/ 0 w 907"/>
                <a:gd name="T1" fmla="*/ 272 h 545"/>
                <a:gd name="T2" fmla="*/ 453 w 907"/>
                <a:gd name="T3" fmla="*/ 0 h 545"/>
                <a:gd name="T4" fmla="*/ 907 w 907"/>
                <a:gd name="T5" fmla="*/ 272 h 545"/>
                <a:gd name="T6" fmla="*/ 453 w 907"/>
                <a:gd name="T7" fmla="*/ 545 h 545"/>
                <a:gd name="T8" fmla="*/ 0 w 907"/>
                <a:gd name="T9" fmla="*/ 272 h 545"/>
              </a:gdLst>
              <a:ahLst/>
              <a:cxnLst>
                <a:cxn ang="0">
                  <a:pos x="T0" y="T1"/>
                </a:cxn>
                <a:cxn ang="0">
                  <a:pos x="T2" y="T3"/>
                </a:cxn>
                <a:cxn ang="0">
                  <a:pos x="T4" y="T5"/>
                </a:cxn>
                <a:cxn ang="0">
                  <a:pos x="T6" y="T7"/>
                </a:cxn>
                <a:cxn ang="0">
                  <a:pos x="T8" y="T9"/>
                </a:cxn>
              </a:cxnLst>
              <a:rect l="0" t="0" r="r" b="b"/>
              <a:pathLst>
                <a:path w="907" h="545">
                  <a:moveTo>
                    <a:pt x="0" y="272"/>
                  </a:moveTo>
                  <a:lnTo>
                    <a:pt x="453" y="0"/>
                  </a:lnTo>
                  <a:lnTo>
                    <a:pt x="907" y="272"/>
                  </a:lnTo>
                  <a:lnTo>
                    <a:pt x="453" y="545"/>
                  </a:lnTo>
                  <a:lnTo>
                    <a:pt x="0" y="272"/>
                  </a:lnTo>
                  <a:close/>
                </a:path>
              </a:pathLst>
            </a:custGeom>
            <a:gradFill rotWithShape="1">
              <a:gsLst>
                <a:gs pos="0">
                  <a:srgbClr val="6699FF"/>
                </a:gs>
                <a:gs pos="100000">
                  <a:srgbClr val="6699FF">
                    <a:gamma/>
                    <a:shade val="46275"/>
                    <a:invGamma/>
                  </a:srgbClr>
                </a:gs>
              </a:gsLst>
              <a:lin ang="189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04" name="Freeform 263"/>
            <p:cNvSpPr>
              <a:spLocks/>
            </p:cNvSpPr>
            <p:nvPr/>
          </p:nvSpPr>
          <p:spPr bwMode="auto">
            <a:xfrm>
              <a:off x="4343" y="3158"/>
              <a:ext cx="454" cy="998"/>
            </a:xfrm>
            <a:custGeom>
              <a:avLst/>
              <a:gdLst>
                <a:gd name="T0" fmla="*/ 0 w 454"/>
                <a:gd name="T1" fmla="*/ 998 h 998"/>
                <a:gd name="T2" fmla="*/ 454 w 454"/>
                <a:gd name="T3" fmla="*/ 726 h 998"/>
                <a:gd name="T4" fmla="*/ 454 w 454"/>
                <a:gd name="T5" fmla="*/ 0 h 998"/>
                <a:gd name="T6" fmla="*/ 0 w 454"/>
                <a:gd name="T7" fmla="*/ 273 h 998"/>
                <a:gd name="T8" fmla="*/ 0 w 454"/>
                <a:gd name="T9" fmla="*/ 998 h 998"/>
              </a:gdLst>
              <a:ahLst/>
              <a:cxnLst>
                <a:cxn ang="0">
                  <a:pos x="T0" y="T1"/>
                </a:cxn>
                <a:cxn ang="0">
                  <a:pos x="T2" y="T3"/>
                </a:cxn>
                <a:cxn ang="0">
                  <a:pos x="T4" y="T5"/>
                </a:cxn>
                <a:cxn ang="0">
                  <a:pos x="T6" y="T7"/>
                </a:cxn>
                <a:cxn ang="0">
                  <a:pos x="T8" y="T9"/>
                </a:cxn>
              </a:cxnLst>
              <a:rect l="0" t="0" r="r" b="b"/>
              <a:pathLst>
                <a:path w="454" h="998">
                  <a:moveTo>
                    <a:pt x="0" y="998"/>
                  </a:moveTo>
                  <a:lnTo>
                    <a:pt x="454" y="726"/>
                  </a:lnTo>
                  <a:lnTo>
                    <a:pt x="454" y="0"/>
                  </a:lnTo>
                  <a:lnTo>
                    <a:pt x="0" y="273"/>
                  </a:lnTo>
                  <a:lnTo>
                    <a:pt x="0" y="998"/>
                  </a:lnTo>
                  <a:close/>
                </a:path>
              </a:pathLst>
            </a:custGeom>
            <a:gradFill rotWithShape="1">
              <a:gsLst>
                <a:gs pos="0">
                  <a:srgbClr val="6699FF"/>
                </a:gs>
                <a:gs pos="100000">
                  <a:srgbClr val="6699FF">
                    <a:gamma/>
                    <a:shade val="46275"/>
                    <a:invGamma/>
                  </a:srgbClr>
                </a:gs>
              </a:gsLst>
              <a:lin ang="189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05" name="Freeform 264"/>
            <p:cNvSpPr>
              <a:spLocks/>
            </p:cNvSpPr>
            <p:nvPr/>
          </p:nvSpPr>
          <p:spPr bwMode="auto">
            <a:xfrm>
              <a:off x="3889" y="2886"/>
              <a:ext cx="907" cy="1270"/>
            </a:xfrm>
            <a:custGeom>
              <a:avLst/>
              <a:gdLst>
                <a:gd name="T0" fmla="*/ 454 w 907"/>
                <a:gd name="T1" fmla="*/ 1270 h 1270"/>
                <a:gd name="T2" fmla="*/ 0 w 907"/>
                <a:gd name="T3" fmla="*/ 998 h 1270"/>
                <a:gd name="T4" fmla="*/ 0 w 907"/>
                <a:gd name="T5" fmla="*/ 272 h 1270"/>
                <a:gd name="T6" fmla="*/ 454 w 907"/>
                <a:gd name="T7" fmla="*/ 0 h 1270"/>
                <a:gd name="T8" fmla="*/ 907 w 907"/>
                <a:gd name="T9" fmla="*/ 272 h 1270"/>
                <a:gd name="T10" fmla="*/ 907 w 907"/>
                <a:gd name="T11" fmla="*/ 998 h 1270"/>
                <a:gd name="T12" fmla="*/ 454 w 907"/>
                <a:gd name="T13" fmla="*/ 1270 h 1270"/>
              </a:gdLst>
              <a:ahLst/>
              <a:cxnLst>
                <a:cxn ang="0">
                  <a:pos x="T0" y="T1"/>
                </a:cxn>
                <a:cxn ang="0">
                  <a:pos x="T2" y="T3"/>
                </a:cxn>
                <a:cxn ang="0">
                  <a:pos x="T4" y="T5"/>
                </a:cxn>
                <a:cxn ang="0">
                  <a:pos x="T6" y="T7"/>
                </a:cxn>
                <a:cxn ang="0">
                  <a:pos x="T8" y="T9"/>
                </a:cxn>
                <a:cxn ang="0">
                  <a:pos x="T10" y="T11"/>
                </a:cxn>
                <a:cxn ang="0">
                  <a:pos x="T12" y="T13"/>
                </a:cxn>
              </a:cxnLst>
              <a:rect l="0" t="0" r="r" b="b"/>
              <a:pathLst>
                <a:path w="907" h="1270">
                  <a:moveTo>
                    <a:pt x="454" y="1270"/>
                  </a:moveTo>
                  <a:lnTo>
                    <a:pt x="0" y="998"/>
                  </a:lnTo>
                  <a:lnTo>
                    <a:pt x="0" y="272"/>
                  </a:lnTo>
                  <a:lnTo>
                    <a:pt x="454" y="0"/>
                  </a:lnTo>
                  <a:lnTo>
                    <a:pt x="907" y="272"/>
                  </a:lnTo>
                  <a:lnTo>
                    <a:pt x="907" y="998"/>
                  </a:lnTo>
                  <a:lnTo>
                    <a:pt x="454" y="1270"/>
                  </a:lnTo>
                  <a:close/>
                </a:path>
              </a:pathLst>
            </a:custGeom>
            <a:noFill/>
            <a:ln w="317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nvGrpSpPr>
            <p:cNvPr id="206" name="Group 265"/>
            <p:cNvGrpSpPr>
              <a:grpSpLocks/>
            </p:cNvGrpSpPr>
            <p:nvPr/>
          </p:nvGrpSpPr>
          <p:grpSpPr bwMode="auto">
            <a:xfrm>
              <a:off x="3944" y="3249"/>
              <a:ext cx="364" cy="318"/>
              <a:chOff x="4163" y="2931"/>
              <a:chExt cx="409" cy="363"/>
            </a:xfrm>
          </p:grpSpPr>
          <p:sp>
            <p:nvSpPr>
              <p:cNvPr id="236" name="Freeform 266"/>
              <p:cNvSpPr>
                <a:spLocks/>
              </p:cNvSpPr>
              <p:nvPr/>
            </p:nvSpPr>
            <p:spPr bwMode="auto">
              <a:xfrm>
                <a:off x="4163" y="2931"/>
                <a:ext cx="136" cy="182"/>
              </a:xfrm>
              <a:custGeom>
                <a:avLst/>
                <a:gdLst>
                  <a:gd name="T0" fmla="*/ 0 w 136"/>
                  <a:gd name="T1" fmla="*/ 0 h 182"/>
                  <a:gd name="T2" fmla="*/ 136 w 136"/>
                  <a:gd name="T3" fmla="*/ 91 h 182"/>
                  <a:gd name="T4" fmla="*/ 136 w 136"/>
                  <a:gd name="T5" fmla="*/ 182 h 182"/>
                  <a:gd name="T6" fmla="*/ 0 w 136"/>
                  <a:gd name="T7" fmla="*/ 91 h 182"/>
                  <a:gd name="T8" fmla="*/ 0 w 136"/>
                  <a:gd name="T9" fmla="*/ 0 h 182"/>
                </a:gdLst>
                <a:ahLst/>
                <a:cxnLst>
                  <a:cxn ang="0">
                    <a:pos x="T0" y="T1"/>
                  </a:cxn>
                  <a:cxn ang="0">
                    <a:pos x="T2" y="T3"/>
                  </a:cxn>
                  <a:cxn ang="0">
                    <a:pos x="T4" y="T5"/>
                  </a:cxn>
                  <a:cxn ang="0">
                    <a:pos x="T6" y="T7"/>
                  </a:cxn>
                  <a:cxn ang="0">
                    <a:pos x="T8" y="T9"/>
                  </a:cxn>
                </a:cxnLst>
                <a:rect l="0" t="0" r="r" b="b"/>
                <a:pathLst>
                  <a:path w="136" h="182">
                    <a:moveTo>
                      <a:pt x="0" y="0"/>
                    </a:moveTo>
                    <a:lnTo>
                      <a:pt x="136" y="91"/>
                    </a:lnTo>
                    <a:lnTo>
                      <a:pt x="136" y="182"/>
                    </a:lnTo>
                    <a:lnTo>
                      <a:pt x="0" y="91"/>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37" name="Freeform 267"/>
              <p:cNvSpPr>
                <a:spLocks/>
              </p:cNvSpPr>
              <p:nvPr/>
            </p:nvSpPr>
            <p:spPr bwMode="auto">
              <a:xfrm>
                <a:off x="4299" y="3022"/>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38" name="Freeform 268"/>
              <p:cNvSpPr>
                <a:spLocks/>
              </p:cNvSpPr>
              <p:nvPr/>
            </p:nvSpPr>
            <p:spPr bwMode="auto">
              <a:xfrm>
                <a:off x="4435" y="3113"/>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grpSp>
          <p:nvGrpSpPr>
            <p:cNvPr id="207" name="Group 269"/>
            <p:cNvGrpSpPr>
              <a:grpSpLocks/>
            </p:cNvGrpSpPr>
            <p:nvPr/>
          </p:nvGrpSpPr>
          <p:grpSpPr bwMode="auto">
            <a:xfrm>
              <a:off x="3944" y="3385"/>
              <a:ext cx="364" cy="318"/>
              <a:chOff x="4163" y="2931"/>
              <a:chExt cx="409" cy="363"/>
            </a:xfrm>
          </p:grpSpPr>
          <p:sp>
            <p:nvSpPr>
              <p:cNvPr id="233" name="Freeform 270"/>
              <p:cNvSpPr>
                <a:spLocks/>
              </p:cNvSpPr>
              <p:nvPr/>
            </p:nvSpPr>
            <p:spPr bwMode="auto">
              <a:xfrm>
                <a:off x="4163" y="2931"/>
                <a:ext cx="136" cy="182"/>
              </a:xfrm>
              <a:custGeom>
                <a:avLst/>
                <a:gdLst>
                  <a:gd name="T0" fmla="*/ 0 w 136"/>
                  <a:gd name="T1" fmla="*/ 0 h 182"/>
                  <a:gd name="T2" fmla="*/ 136 w 136"/>
                  <a:gd name="T3" fmla="*/ 91 h 182"/>
                  <a:gd name="T4" fmla="*/ 136 w 136"/>
                  <a:gd name="T5" fmla="*/ 182 h 182"/>
                  <a:gd name="T6" fmla="*/ 0 w 136"/>
                  <a:gd name="T7" fmla="*/ 91 h 182"/>
                  <a:gd name="T8" fmla="*/ 0 w 136"/>
                  <a:gd name="T9" fmla="*/ 0 h 182"/>
                </a:gdLst>
                <a:ahLst/>
                <a:cxnLst>
                  <a:cxn ang="0">
                    <a:pos x="T0" y="T1"/>
                  </a:cxn>
                  <a:cxn ang="0">
                    <a:pos x="T2" y="T3"/>
                  </a:cxn>
                  <a:cxn ang="0">
                    <a:pos x="T4" y="T5"/>
                  </a:cxn>
                  <a:cxn ang="0">
                    <a:pos x="T6" y="T7"/>
                  </a:cxn>
                  <a:cxn ang="0">
                    <a:pos x="T8" y="T9"/>
                  </a:cxn>
                </a:cxnLst>
                <a:rect l="0" t="0" r="r" b="b"/>
                <a:pathLst>
                  <a:path w="136" h="182">
                    <a:moveTo>
                      <a:pt x="0" y="0"/>
                    </a:moveTo>
                    <a:lnTo>
                      <a:pt x="136" y="91"/>
                    </a:lnTo>
                    <a:lnTo>
                      <a:pt x="136" y="182"/>
                    </a:lnTo>
                    <a:lnTo>
                      <a:pt x="0" y="91"/>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34" name="Freeform 271"/>
              <p:cNvSpPr>
                <a:spLocks/>
              </p:cNvSpPr>
              <p:nvPr/>
            </p:nvSpPr>
            <p:spPr bwMode="auto">
              <a:xfrm>
                <a:off x="4299" y="3022"/>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35" name="Freeform 272"/>
              <p:cNvSpPr>
                <a:spLocks/>
              </p:cNvSpPr>
              <p:nvPr/>
            </p:nvSpPr>
            <p:spPr bwMode="auto">
              <a:xfrm>
                <a:off x="4435" y="3113"/>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grpSp>
          <p:nvGrpSpPr>
            <p:cNvPr id="208" name="Group 273"/>
            <p:cNvGrpSpPr>
              <a:grpSpLocks/>
            </p:cNvGrpSpPr>
            <p:nvPr/>
          </p:nvGrpSpPr>
          <p:grpSpPr bwMode="auto">
            <a:xfrm>
              <a:off x="3944" y="3521"/>
              <a:ext cx="364" cy="318"/>
              <a:chOff x="4163" y="2931"/>
              <a:chExt cx="409" cy="363"/>
            </a:xfrm>
          </p:grpSpPr>
          <p:sp>
            <p:nvSpPr>
              <p:cNvPr id="230" name="Freeform 274"/>
              <p:cNvSpPr>
                <a:spLocks/>
              </p:cNvSpPr>
              <p:nvPr/>
            </p:nvSpPr>
            <p:spPr bwMode="auto">
              <a:xfrm>
                <a:off x="4163" y="2931"/>
                <a:ext cx="136" cy="182"/>
              </a:xfrm>
              <a:custGeom>
                <a:avLst/>
                <a:gdLst>
                  <a:gd name="T0" fmla="*/ 0 w 136"/>
                  <a:gd name="T1" fmla="*/ 0 h 182"/>
                  <a:gd name="T2" fmla="*/ 136 w 136"/>
                  <a:gd name="T3" fmla="*/ 91 h 182"/>
                  <a:gd name="T4" fmla="*/ 136 w 136"/>
                  <a:gd name="T5" fmla="*/ 182 h 182"/>
                  <a:gd name="T6" fmla="*/ 0 w 136"/>
                  <a:gd name="T7" fmla="*/ 91 h 182"/>
                  <a:gd name="T8" fmla="*/ 0 w 136"/>
                  <a:gd name="T9" fmla="*/ 0 h 182"/>
                </a:gdLst>
                <a:ahLst/>
                <a:cxnLst>
                  <a:cxn ang="0">
                    <a:pos x="T0" y="T1"/>
                  </a:cxn>
                  <a:cxn ang="0">
                    <a:pos x="T2" y="T3"/>
                  </a:cxn>
                  <a:cxn ang="0">
                    <a:pos x="T4" y="T5"/>
                  </a:cxn>
                  <a:cxn ang="0">
                    <a:pos x="T6" y="T7"/>
                  </a:cxn>
                  <a:cxn ang="0">
                    <a:pos x="T8" y="T9"/>
                  </a:cxn>
                </a:cxnLst>
                <a:rect l="0" t="0" r="r" b="b"/>
                <a:pathLst>
                  <a:path w="136" h="182">
                    <a:moveTo>
                      <a:pt x="0" y="0"/>
                    </a:moveTo>
                    <a:lnTo>
                      <a:pt x="136" y="91"/>
                    </a:lnTo>
                    <a:lnTo>
                      <a:pt x="136" y="182"/>
                    </a:lnTo>
                    <a:lnTo>
                      <a:pt x="0" y="91"/>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31" name="Freeform 275"/>
              <p:cNvSpPr>
                <a:spLocks/>
              </p:cNvSpPr>
              <p:nvPr/>
            </p:nvSpPr>
            <p:spPr bwMode="auto">
              <a:xfrm>
                <a:off x="4299" y="3022"/>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32" name="Freeform 276"/>
              <p:cNvSpPr>
                <a:spLocks/>
              </p:cNvSpPr>
              <p:nvPr/>
            </p:nvSpPr>
            <p:spPr bwMode="auto">
              <a:xfrm>
                <a:off x="4435" y="3113"/>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grpSp>
          <p:nvGrpSpPr>
            <p:cNvPr id="209" name="Group 277"/>
            <p:cNvGrpSpPr>
              <a:grpSpLocks/>
            </p:cNvGrpSpPr>
            <p:nvPr/>
          </p:nvGrpSpPr>
          <p:grpSpPr bwMode="auto">
            <a:xfrm>
              <a:off x="3944" y="3657"/>
              <a:ext cx="364" cy="318"/>
              <a:chOff x="4163" y="2931"/>
              <a:chExt cx="409" cy="363"/>
            </a:xfrm>
          </p:grpSpPr>
          <p:sp>
            <p:nvSpPr>
              <p:cNvPr id="227" name="Freeform 278"/>
              <p:cNvSpPr>
                <a:spLocks/>
              </p:cNvSpPr>
              <p:nvPr/>
            </p:nvSpPr>
            <p:spPr bwMode="auto">
              <a:xfrm>
                <a:off x="4163" y="2931"/>
                <a:ext cx="136" cy="182"/>
              </a:xfrm>
              <a:custGeom>
                <a:avLst/>
                <a:gdLst>
                  <a:gd name="T0" fmla="*/ 0 w 136"/>
                  <a:gd name="T1" fmla="*/ 0 h 182"/>
                  <a:gd name="T2" fmla="*/ 136 w 136"/>
                  <a:gd name="T3" fmla="*/ 91 h 182"/>
                  <a:gd name="T4" fmla="*/ 136 w 136"/>
                  <a:gd name="T5" fmla="*/ 182 h 182"/>
                  <a:gd name="T6" fmla="*/ 0 w 136"/>
                  <a:gd name="T7" fmla="*/ 91 h 182"/>
                  <a:gd name="T8" fmla="*/ 0 w 136"/>
                  <a:gd name="T9" fmla="*/ 0 h 182"/>
                </a:gdLst>
                <a:ahLst/>
                <a:cxnLst>
                  <a:cxn ang="0">
                    <a:pos x="T0" y="T1"/>
                  </a:cxn>
                  <a:cxn ang="0">
                    <a:pos x="T2" y="T3"/>
                  </a:cxn>
                  <a:cxn ang="0">
                    <a:pos x="T4" y="T5"/>
                  </a:cxn>
                  <a:cxn ang="0">
                    <a:pos x="T6" y="T7"/>
                  </a:cxn>
                  <a:cxn ang="0">
                    <a:pos x="T8" y="T9"/>
                  </a:cxn>
                </a:cxnLst>
                <a:rect l="0" t="0" r="r" b="b"/>
                <a:pathLst>
                  <a:path w="136" h="182">
                    <a:moveTo>
                      <a:pt x="0" y="0"/>
                    </a:moveTo>
                    <a:lnTo>
                      <a:pt x="136" y="91"/>
                    </a:lnTo>
                    <a:lnTo>
                      <a:pt x="136" y="182"/>
                    </a:lnTo>
                    <a:lnTo>
                      <a:pt x="0" y="91"/>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28" name="Freeform 279"/>
              <p:cNvSpPr>
                <a:spLocks/>
              </p:cNvSpPr>
              <p:nvPr/>
            </p:nvSpPr>
            <p:spPr bwMode="auto">
              <a:xfrm>
                <a:off x="4299" y="3022"/>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29" name="Freeform 280"/>
              <p:cNvSpPr>
                <a:spLocks/>
              </p:cNvSpPr>
              <p:nvPr/>
            </p:nvSpPr>
            <p:spPr bwMode="auto">
              <a:xfrm>
                <a:off x="4435" y="3113"/>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grpSp>
          <p:nvGrpSpPr>
            <p:cNvPr id="210" name="Group 281"/>
            <p:cNvGrpSpPr>
              <a:grpSpLocks/>
            </p:cNvGrpSpPr>
            <p:nvPr/>
          </p:nvGrpSpPr>
          <p:grpSpPr bwMode="auto">
            <a:xfrm flipH="1">
              <a:off x="4377" y="3249"/>
              <a:ext cx="364" cy="726"/>
              <a:chOff x="4309" y="3067"/>
              <a:chExt cx="364" cy="726"/>
            </a:xfrm>
          </p:grpSpPr>
          <p:grpSp>
            <p:nvGrpSpPr>
              <p:cNvPr id="211" name="Group 282"/>
              <p:cNvGrpSpPr>
                <a:grpSpLocks/>
              </p:cNvGrpSpPr>
              <p:nvPr/>
            </p:nvGrpSpPr>
            <p:grpSpPr bwMode="auto">
              <a:xfrm>
                <a:off x="4309" y="3067"/>
                <a:ext cx="364" cy="318"/>
                <a:chOff x="4163" y="2931"/>
                <a:chExt cx="409" cy="363"/>
              </a:xfrm>
            </p:grpSpPr>
            <p:sp>
              <p:nvSpPr>
                <p:cNvPr id="224" name="Freeform 283"/>
                <p:cNvSpPr>
                  <a:spLocks/>
                </p:cNvSpPr>
                <p:nvPr/>
              </p:nvSpPr>
              <p:spPr bwMode="auto">
                <a:xfrm>
                  <a:off x="4163" y="2931"/>
                  <a:ext cx="136" cy="182"/>
                </a:xfrm>
                <a:custGeom>
                  <a:avLst/>
                  <a:gdLst>
                    <a:gd name="T0" fmla="*/ 0 w 136"/>
                    <a:gd name="T1" fmla="*/ 0 h 182"/>
                    <a:gd name="T2" fmla="*/ 136 w 136"/>
                    <a:gd name="T3" fmla="*/ 91 h 182"/>
                    <a:gd name="T4" fmla="*/ 136 w 136"/>
                    <a:gd name="T5" fmla="*/ 182 h 182"/>
                    <a:gd name="T6" fmla="*/ 0 w 136"/>
                    <a:gd name="T7" fmla="*/ 91 h 182"/>
                    <a:gd name="T8" fmla="*/ 0 w 136"/>
                    <a:gd name="T9" fmla="*/ 0 h 182"/>
                  </a:gdLst>
                  <a:ahLst/>
                  <a:cxnLst>
                    <a:cxn ang="0">
                      <a:pos x="T0" y="T1"/>
                    </a:cxn>
                    <a:cxn ang="0">
                      <a:pos x="T2" y="T3"/>
                    </a:cxn>
                    <a:cxn ang="0">
                      <a:pos x="T4" y="T5"/>
                    </a:cxn>
                    <a:cxn ang="0">
                      <a:pos x="T6" y="T7"/>
                    </a:cxn>
                    <a:cxn ang="0">
                      <a:pos x="T8" y="T9"/>
                    </a:cxn>
                  </a:cxnLst>
                  <a:rect l="0" t="0" r="r" b="b"/>
                  <a:pathLst>
                    <a:path w="136" h="182">
                      <a:moveTo>
                        <a:pt x="0" y="0"/>
                      </a:moveTo>
                      <a:lnTo>
                        <a:pt x="136" y="91"/>
                      </a:lnTo>
                      <a:lnTo>
                        <a:pt x="136" y="182"/>
                      </a:lnTo>
                      <a:lnTo>
                        <a:pt x="0" y="91"/>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25" name="Freeform 284"/>
                <p:cNvSpPr>
                  <a:spLocks/>
                </p:cNvSpPr>
                <p:nvPr/>
              </p:nvSpPr>
              <p:spPr bwMode="auto">
                <a:xfrm>
                  <a:off x="4299" y="3022"/>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26" name="Freeform 285"/>
                <p:cNvSpPr>
                  <a:spLocks/>
                </p:cNvSpPr>
                <p:nvPr/>
              </p:nvSpPr>
              <p:spPr bwMode="auto">
                <a:xfrm>
                  <a:off x="4435" y="3113"/>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grpSp>
            <p:nvGrpSpPr>
              <p:cNvPr id="212" name="Group 286"/>
              <p:cNvGrpSpPr>
                <a:grpSpLocks/>
              </p:cNvGrpSpPr>
              <p:nvPr/>
            </p:nvGrpSpPr>
            <p:grpSpPr bwMode="auto">
              <a:xfrm>
                <a:off x="4309" y="3203"/>
                <a:ext cx="364" cy="318"/>
                <a:chOff x="4163" y="2931"/>
                <a:chExt cx="409" cy="363"/>
              </a:xfrm>
            </p:grpSpPr>
            <p:sp>
              <p:nvSpPr>
                <p:cNvPr id="221" name="Freeform 287"/>
                <p:cNvSpPr>
                  <a:spLocks/>
                </p:cNvSpPr>
                <p:nvPr/>
              </p:nvSpPr>
              <p:spPr bwMode="auto">
                <a:xfrm>
                  <a:off x="4163" y="2931"/>
                  <a:ext cx="136" cy="182"/>
                </a:xfrm>
                <a:custGeom>
                  <a:avLst/>
                  <a:gdLst>
                    <a:gd name="T0" fmla="*/ 0 w 136"/>
                    <a:gd name="T1" fmla="*/ 0 h 182"/>
                    <a:gd name="T2" fmla="*/ 136 w 136"/>
                    <a:gd name="T3" fmla="*/ 91 h 182"/>
                    <a:gd name="T4" fmla="*/ 136 w 136"/>
                    <a:gd name="T5" fmla="*/ 182 h 182"/>
                    <a:gd name="T6" fmla="*/ 0 w 136"/>
                    <a:gd name="T7" fmla="*/ 91 h 182"/>
                    <a:gd name="T8" fmla="*/ 0 w 136"/>
                    <a:gd name="T9" fmla="*/ 0 h 182"/>
                  </a:gdLst>
                  <a:ahLst/>
                  <a:cxnLst>
                    <a:cxn ang="0">
                      <a:pos x="T0" y="T1"/>
                    </a:cxn>
                    <a:cxn ang="0">
                      <a:pos x="T2" y="T3"/>
                    </a:cxn>
                    <a:cxn ang="0">
                      <a:pos x="T4" y="T5"/>
                    </a:cxn>
                    <a:cxn ang="0">
                      <a:pos x="T6" y="T7"/>
                    </a:cxn>
                    <a:cxn ang="0">
                      <a:pos x="T8" y="T9"/>
                    </a:cxn>
                  </a:cxnLst>
                  <a:rect l="0" t="0" r="r" b="b"/>
                  <a:pathLst>
                    <a:path w="136" h="182">
                      <a:moveTo>
                        <a:pt x="0" y="0"/>
                      </a:moveTo>
                      <a:lnTo>
                        <a:pt x="136" y="91"/>
                      </a:lnTo>
                      <a:lnTo>
                        <a:pt x="136" y="182"/>
                      </a:lnTo>
                      <a:lnTo>
                        <a:pt x="0" y="91"/>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22" name="Freeform 288"/>
                <p:cNvSpPr>
                  <a:spLocks/>
                </p:cNvSpPr>
                <p:nvPr/>
              </p:nvSpPr>
              <p:spPr bwMode="auto">
                <a:xfrm>
                  <a:off x="4299" y="3022"/>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23" name="Freeform 289"/>
                <p:cNvSpPr>
                  <a:spLocks/>
                </p:cNvSpPr>
                <p:nvPr/>
              </p:nvSpPr>
              <p:spPr bwMode="auto">
                <a:xfrm>
                  <a:off x="4435" y="3113"/>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grpSp>
            <p:nvGrpSpPr>
              <p:cNvPr id="213" name="Group 290"/>
              <p:cNvGrpSpPr>
                <a:grpSpLocks/>
              </p:cNvGrpSpPr>
              <p:nvPr/>
            </p:nvGrpSpPr>
            <p:grpSpPr bwMode="auto">
              <a:xfrm>
                <a:off x="4309" y="3339"/>
                <a:ext cx="364" cy="318"/>
                <a:chOff x="4163" y="2931"/>
                <a:chExt cx="409" cy="363"/>
              </a:xfrm>
            </p:grpSpPr>
            <p:sp>
              <p:nvSpPr>
                <p:cNvPr id="218" name="Freeform 291"/>
                <p:cNvSpPr>
                  <a:spLocks/>
                </p:cNvSpPr>
                <p:nvPr/>
              </p:nvSpPr>
              <p:spPr bwMode="auto">
                <a:xfrm>
                  <a:off x="4163" y="2931"/>
                  <a:ext cx="136" cy="182"/>
                </a:xfrm>
                <a:custGeom>
                  <a:avLst/>
                  <a:gdLst>
                    <a:gd name="T0" fmla="*/ 0 w 136"/>
                    <a:gd name="T1" fmla="*/ 0 h 182"/>
                    <a:gd name="T2" fmla="*/ 136 w 136"/>
                    <a:gd name="T3" fmla="*/ 91 h 182"/>
                    <a:gd name="T4" fmla="*/ 136 w 136"/>
                    <a:gd name="T5" fmla="*/ 182 h 182"/>
                    <a:gd name="T6" fmla="*/ 0 w 136"/>
                    <a:gd name="T7" fmla="*/ 91 h 182"/>
                    <a:gd name="T8" fmla="*/ 0 w 136"/>
                    <a:gd name="T9" fmla="*/ 0 h 182"/>
                  </a:gdLst>
                  <a:ahLst/>
                  <a:cxnLst>
                    <a:cxn ang="0">
                      <a:pos x="T0" y="T1"/>
                    </a:cxn>
                    <a:cxn ang="0">
                      <a:pos x="T2" y="T3"/>
                    </a:cxn>
                    <a:cxn ang="0">
                      <a:pos x="T4" y="T5"/>
                    </a:cxn>
                    <a:cxn ang="0">
                      <a:pos x="T6" y="T7"/>
                    </a:cxn>
                    <a:cxn ang="0">
                      <a:pos x="T8" y="T9"/>
                    </a:cxn>
                  </a:cxnLst>
                  <a:rect l="0" t="0" r="r" b="b"/>
                  <a:pathLst>
                    <a:path w="136" h="182">
                      <a:moveTo>
                        <a:pt x="0" y="0"/>
                      </a:moveTo>
                      <a:lnTo>
                        <a:pt x="136" y="91"/>
                      </a:lnTo>
                      <a:lnTo>
                        <a:pt x="136" y="182"/>
                      </a:lnTo>
                      <a:lnTo>
                        <a:pt x="0" y="91"/>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19" name="Freeform 292"/>
                <p:cNvSpPr>
                  <a:spLocks/>
                </p:cNvSpPr>
                <p:nvPr/>
              </p:nvSpPr>
              <p:spPr bwMode="auto">
                <a:xfrm>
                  <a:off x="4299" y="3022"/>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20" name="Freeform 293"/>
                <p:cNvSpPr>
                  <a:spLocks/>
                </p:cNvSpPr>
                <p:nvPr/>
              </p:nvSpPr>
              <p:spPr bwMode="auto">
                <a:xfrm>
                  <a:off x="4435" y="3113"/>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grpSp>
            <p:nvGrpSpPr>
              <p:cNvPr id="214" name="Group 294"/>
              <p:cNvGrpSpPr>
                <a:grpSpLocks/>
              </p:cNvGrpSpPr>
              <p:nvPr/>
            </p:nvGrpSpPr>
            <p:grpSpPr bwMode="auto">
              <a:xfrm>
                <a:off x="4309" y="3475"/>
                <a:ext cx="364" cy="318"/>
                <a:chOff x="4163" y="2931"/>
                <a:chExt cx="409" cy="363"/>
              </a:xfrm>
            </p:grpSpPr>
            <p:sp>
              <p:nvSpPr>
                <p:cNvPr id="215" name="Freeform 295"/>
                <p:cNvSpPr>
                  <a:spLocks/>
                </p:cNvSpPr>
                <p:nvPr/>
              </p:nvSpPr>
              <p:spPr bwMode="auto">
                <a:xfrm>
                  <a:off x="4163" y="2931"/>
                  <a:ext cx="136" cy="182"/>
                </a:xfrm>
                <a:custGeom>
                  <a:avLst/>
                  <a:gdLst>
                    <a:gd name="T0" fmla="*/ 0 w 136"/>
                    <a:gd name="T1" fmla="*/ 0 h 182"/>
                    <a:gd name="T2" fmla="*/ 136 w 136"/>
                    <a:gd name="T3" fmla="*/ 91 h 182"/>
                    <a:gd name="T4" fmla="*/ 136 w 136"/>
                    <a:gd name="T5" fmla="*/ 182 h 182"/>
                    <a:gd name="T6" fmla="*/ 0 w 136"/>
                    <a:gd name="T7" fmla="*/ 91 h 182"/>
                    <a:gd name="T8" fmla="*/ 0 w 136"/>
                    <a:gd name="T9" fmla="*/ 0 h 182"/>
                  </a:gdLst>
                  <a:ahLst/>
                  <a:cxnLst>
                    <a:cxn ang="0">
                      <a:pos x="T0" y="T1"/>
                    </a:cxn>
                    <a:cxn ang="0">
                      <a:pos x="T2" y="T3"/>
                    </a:cxn>
                    <a:cxn ang="0">
                      <a:pos x="T4" y="T5"/>
                    </a:cxn>
                    <a:cxn ang="0">
                      <a:pos x="T6" y="T7"/>
                    </a:cxn>
                    <a:cxn ang="0">
                      <a:pos x="T8" y="T9"/>
                    </a:cxn>
                  </a:cxnLst>
                  <a:rect l="0" t="0" r="r" b="b"/>
                  <a:pathLst>
                    <a:path w="136" h="182">
                      <a:moveTo>
                        <a:pt x="0" y="0"/>
                      </a:moveTo>
                      <a:lnTo>
                        <a:pt x="136" y="91"/>
                      </a:lnTo>
                      <a:lnTo>
                        <a:pt x="136" y="182"/>
                      </a:lnTo>
                      <a:lnTo>
                        <a:pt x="0" y="91"/>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16" name="Freeform 296"/>
                <p:cNvSpPr>
                  <a:spLocks/>
                </p:cNvSpPr>
                <p:nvPr/>
              </p:nvSpPr>
              <p:spPr bwMode="auto">
                <a:xfrm>
                  <a:off x="4299" y="3022"/>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217" name="Freeform 297"/>
                <p:cNvSpPr>
                  <a:spLocks/>
                </p:cNvSpPr>
                <p:nvPr/>
              </p:nvSpPr>
              <p:spPr bwMode="auto">
                <a:xfrm>
                  <a:off x="4435" y="3113"/>
                  <a:ext cx="137" cy="181"/>
                </a:xfrm>
                <a:custGeom>
                  <a:avLst/>
                  <a:gdLst>
                    <a:gd name="T0" fmla="*/ 137 w 137"/>
                    <a:gd name="T1" fmla="*/ 91 h 181"/>
                    <a:gd name="T2" fmla="*/ 0 w 137"/>
                    <a:gd name="T3" fmla="*/ 0 h 181"/>
                    <a:gd name="T4" fmla="*/ 0 w 137"/>
                    <a:gd name="T5" fmla="*/ 91 h 181"/>
                    <a:gd name="T6" fmla="*/ 137 w 137"/>
                    <a:gd name="T7" fmla="*/ 181 h 181"/>
                    <a:gd name="T8" fmla="*/ 137 w 137"/>
                    <a:gd name="T9" fmla="*/ 91 h 181"/>
                  </a:gdLst>
                  <a:ahLst/>
                  <a:cxnLst>
                    <a:cxn ang="0">
                      <a:pos x="T0" y="T1"/>
                    </a:cxn>
                    <a:cxn ang="0">
                      <a:pos x="T2" y="T3"/>
                    </a:cxn>
                    <a:cxn ang="0">
                      <a:pos x="T4" y="T5"/>
                    </a:cxn>
                    <a:cxn ang="0">
                      <a:pos x="T6" y="T7"/>
                    </a:cxn>
                    <a:cxn ang="0">
                      <a:pos x="T8" y="T9"/>
                    </a:cxn>
                  </a:cxnLst>
                  <a:rect l="0" t="0" r="r" b="b"/>
                  <a:pathLst>
                    <a:path w="137" h="181">
                      <a:moveTo>
                        <a:pt x="137" y="91"/>
                      </a:moveTo>
                      <a:lnTo>
                        <a:pt x="0" y="0"/>
                      </a:lnTo>
                      <a:lnTo>
                        <a:pt x="0" y="91"/>
                      </a:lnTo>
                      <a:lnTo>
                        <a:pt x="137" y="181"/>
                      </a:lnTo>
                      <a:lnTo>
                        <a:pt x="137" y="91"/>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grpSp>
      </p:grpSp>
      <p:grpSp>
        <p:nvGrpSpPr>
          <p:cNvPr id="189" name="Group 58"/>
          <p:cNvGrpSpPr>
            <a:grpSpLocks/>
          </p:cNvGrpSpPr>
          <p:nvPr/>
        </p:nvGrpSpPr>
        <p:grpSpPr bwMode="auto">
          <a:xfrm>
            <a:off x="7499443" y="3069245"/>
            <a:ext cx="1120015" cy="570117"/>
            <a:chOff x="1396" y="1616"/>
            <a:chExt cx="1089" cy="951"/>
          </a:xfrm>
        </p:grpSpPr>
        <p:grpSp>
          <p:nvGrpSpPr>
            <p:cNvPr id="190" name="Group 59"/>
            <p:cNvGrpSpPr>
              <a:grpSpLocks/>
            </p:cNvGrpSpPr>
            <p:nvPr/>
          </p:nvGrpSpPr>
          <p:grpSpPr bwMode="auto">
            <a:xfrm>
              <a:off x="1396" y="1616"/>
              <a:ext cx="1089" cy="951"/>
              <a:chOff x="2802" y="754"/>
              <a:chExt cx="1089" cy="951"/>
            </a:xfrm>
          </p:grpSpPr>
          <p:sp>
            <p:nvSpPr>
              <p:cNvPr id="192" name="Freeform 60"/>
              <p:cNvSpPr>
                <a:spLocks/>
              </p:cNvSpPr>
              <p:nvPr/>
            </p:nvSpPr>
            <p:spPr bwMode="auto">
              <a:xfrm>
                <a:off x="2802" y="1075"/>
                <a:ext cx="1089" cy="630"/>
              </a:xfrm>
              <a:custGeom>
                <a:avLst/>
                <a:gdLst>
                  <a:gd name="T0" fmla="*/ 1089 w 1089"/>
                  <a:gd name="T1" fmla="*/ 314 h 630"/>
                  <a:gd name="T2" fmla="*/ 545 w 1089"/>
                  <a:gd name="T3" fmla="*/ 0 h 630"/>
                  <a:gd name="T4" fmla="*/ 0 w 1089"/>
                  <a:gd name="T5" fmla="*/ 315 h 630"/>
                  <a:gd name="T6" fmla="*/ 545 w 1089"/>
                  <a:gd name="T7" fmla="*/ 630 h 630"/>
                  <a:gd name="T8" fmla="*/ 1089 w 1089"/>
                  <a:gd name="T9" fmla="*/ 314 h 630"/>
                </a:gdLst>
                <a:ahLst/>
                <a:cxnLst>
                  <a:cxn ang="0">
                    <a:pos x="T0" y="T1"/>
                  </a:cxn>
                  <a:cxn ang="0">
                    <a:pos x="T2" y="T3"/>
                  </a:cxn>
                  <a:cxn ang="0">
                    <a:pos x="T4" y="T5"/>
                  </a:cxn>
                  <a:cxn ang="0">
                    <a:pos x="T6" y="T7"/>
                  </a:cxn>
                  <a:cxn ang="0">
                    <a:pos x="T8" y="T9"/>
                  </a:cxn>
                </a:cxnLst>
                <a:rect l="0" t="0" r="r" b="b"/>
                <a:pathLst>
                  <a:path w="1089" h="630">
                    <a:moveTo>
                      <a:pt x="1089" y="314"/>
                    </a:moveTo>
                    <a:lnTo>
                      <a:pt x="545" y="0"/>
                    </a:lnTo>
                    <a:lnTo>
                      <a:pt x="0" y="315"/>
                    </a:lnTo>
                    <a:lnTo>
                      <a:pt x="545" y="630"/>
                    </a:lnTo>
                    <a:lnTo>
                      <a:pt x="1089" y="314"/>
                    </a:lnTo>
                    <a:close/>
                  </a:path>
                </a:pathLst>
              </a:cu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193" name="Freeform 61"/>
              <p:cNvSpPr>
                <a:spLocks/>
              </p:cNvSpPr>
              <p:nvPr/>
            </p:nvSpPr>
            <p:spPr bwMode="auto">
              <a:xfrm>
                <a:off x="3347" y="1207"/>
                <a:ext cx="454" cy="454"/>
              </a:xfrm>
              <a:custGeom>
                <a:avLst/>
                <a:gdLst>
                  <a:gd name="T0" fmla="*/ 454 w 454"/>
                  <a:gd name="T1" fmla="*/ 0 h 454"/>
                  <a:gd name="T2" fmla="*/ 0 w 454"/>
                  <a:gd name="T3" fmla="*/ 273 h 454"/>
                  <a:gd name="T4" fmla="*/ 0 w 454"/>
                  <a:gd name="T5" fmla="*/ 454 h 454"/>
                  <a:gd name="T6" fmla="*/ 454 w 454"/>
                  <a:gd name="T7" fmla="*/ 182 h 454"/>
                  <a:gd name="T8" fmla="*/ 454 w 454"/>
                  <a:gd name="T9" fmla="*/ 0 h 454"/>
                </a:gdLst>
                <a:ahLst/>
                <a:cxnLst>
                  <a:cxn ang="0">
                    <a:pos x="T0" y="T1"/>
                  </a:cxn>
                  <a:cxn ang="0">
                    <a:pos x="T2" y="T3"/>
                  </a:cxn>
                  <a:cxn ang="0">
                    <a:pos x="T4" y="T5"/>
                  </a:cxn>
                  <a:cxn ang="0">
                    <a:pos x="T6" y="T7"/>
                  </a:cxn>
                  <a:cxn ang="0">
                    <a:pos x="T8" y="T9"/>
                  </a:cxn>
                </a:cxnLst>
                <a:rect l="0" t="0" r="r" b="b"/>
                <a:pathLst>
                  <a:path w="454" h="454">
                    <a:moveTo>
                      <a:pt x="454" y="0"/>
                    </a:moveTo>
                    <a:lnTo>
                      <a:pt x="0" y="273"/>
                    </a:lnTo>
                    <a:lnTo>
                      <a:pt x="0" y="454"/>
                    </a:lnTo>
                    <a:lnTo>
                      <a:pt x="454" y="182"/>
                    </a:lnTo>
                    <a:lnTo>
                      <a:pt x="454" y="0"/>
                    </a:lnTo>
                    <a:close/>
                  </a:path>
                </a:pathLst>
              </a:custGeom>
              <a:gradFill rotWithShape="1">
                <a:gsLst>
                  <a:gs pos="0">
                    <a:srgbClr val="B2B2B2"/>
                  </a:gs>
                  <a:gs pos="100000">
                    <a:srgbClr val="B2B2B2">
                      <a:gamma/>
                      <a:shade val="46275"/>
                      <a:invGamma/>
                    </a:srgbClr>
                  </a:gs>
                </a:gsLst>
                <a:lin ang="189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194" name="Freeform 62"/>
              <p:cNvSpPr>
                <a:spLocks/>
              </p:cNvSpPr>
              <p:nvPr/>
            </p:nvSpPr>
            <p:spPr bwMode="auto">
              <a:xfrm>
                <a:off x="2894" y="1207"/>
                <a:ext cx="453" cy="454"/>
              </a:xfrm>
              <a:custGeom>
                <a:avLst/>
                <a:gdLst>
                  <a:gd name="T0" fmla="*/ 453 w 453"/>
                  <a:gd name="T1" fmla="*/ 273 h 454"/>
                  <a:gd name="T2" fmla="*/ 0 w 453"/>
                  <a:gd name="T3" fmla="*/ 0 h 454"/>
                  <a:gd name="T4" fmla="*/ 0 w 453"/>
                  <a:gd name="T5" fmla="*/ 182 h 454"/>
                  <a:gd name="T6" fmla="*/ 453 w 453"/>
                  <a:gd name="T7" fmla="*/ 454 h 454"/>
                  <a:gd name="T8" fmla="*/ 453 w 453"/>
                  <a:gd name="T9" fmla="*/ 273 h 454"/>
                </a:gdLst>
                <a:ahLst/>
                <a:cxnLst>
                  <a:cxn ang="0">
                    <a:pos x="T0" y="T1"/>
                  </a:cxn>
                  <a:cxn ang="0">
                    <a:pos x="T2" y="T3"/>
                  </a:cxn>
                  <a:cxn ang="0">
                    <a:pos x="T4" y="T5"/>
                  </a:cxn>
                  <a:cxn ang="0">
                    <a:pos x="T6" y="T7"/>
                  </a:cxn>
                  <a:cxn ang="0">
                    <a:pos x="T8" y="T9"/>
                  </a:cxn>
                </a:cxnLst>
                <a:rect l="0" t="0" r="r" b="b"/>
                <a:pathLst>
                  <a:path w="453" h="454">
                    <a:moveTo>
                      <a:pt x="453" y="273"/>
                    </a:moveTo>
                    <a:lnTo>
                      <a:pt x="0" y="0"/>
                    </a:lnTo>
                    <a:lnTo>
                      <a:pt x="0" y="182"/>
                    </a:lnTo>
                    <a:lnTo>
                      <a:pt x="453" y="454"/>
                    </a:lnTo>
                    <a:lnTo>
                      <a:pt x="453" y="273"/>
                    </a:lnTo>
                    <a:close/>
                  </a:path>
                </a:pathLst>
              </a:custGeom>
              <a:gradFill rotWithShape="1">
                <a:gsLst>
                  <a:gs pos="0">
                    <a:srgbClr val="B2B2B2"/>
                  </a:gs>
                  <a:gs pos="50000">
                    <a:srgbClr val="B2B2B2">
                      <a:gamma/>
                      <a:tint val="0"/>
                      <a:invGamma/>
                    </a:srgbClr>
                  </a:gs>
                  <a:gs pos="100000">
                    <a:srgbClr val="B2B2B2"/>
                  </a:gs>
                </a:gsLst>
                <a:lin ang="27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195" name="Freeform 63"/>
              <p:cNvSpPr>
                <a:spLocks/>
              </p:cNvSpPr>
              <p:nvPr/>
            </p:nvSpPr>
            <p:spPr bwMode="auto">
              <a:xfrm>
                <a:off x="2984" y="1253"/>
                <a:ext cx="227" cy="317"/>
              </a:xfrm>
              <a:custGeom>
                <a:avLst/>
                <a:gdLst>
                  <a:gd name="T0" fmla="*/ 0 w 227"/>
                  <a:gd name="T1" fmla="*/ 0 h 317"/>
                  <a:gd name="T2" fmla="*/ 0 w 227"/>
                  <a:gd name="T3" fmla="*/ 181 h 317"/>
                  <a:gd name="T4" fmla="*/ 227 w 227"/>
                  <a:gd name="T5" fmla="*/ 317 h 317"/>
                  <a:gd name="T6" fmla="*/ 227 w 227"/>
                  <a:gd name="T7" fmla="*/ 136 h 317"/>
                  <a:gd name="T8" fmla="*/ 0 w 227"/>
                  <a:gd name="T9" fmla="*/ 0 h 317"/>
                </a:gdLst>
                <a:ahLst/>
                <a:cxnLst>
                  <a:cxn ang="0">
                    <a:pos x="T0" y="T1"/>
                  </a:cxn>
                  <a:cxn ang="0">
                    <a:pos x="T2" y="T3"/>
                  </a:cxn>
                  <a:cxn ang="0">
                    <a:pos x="T4" y="T5"/>
                  </a:cxn>
                  <a:cxn ang="0">
                    <a:pos x="T6" y="T7"/>
                  </a:cxn>
                  <a:cxn ang="0">
                    <a:pos x="T8" y="T9"/>
                  </a:cxn>
                </a:cxnLst>
                <a:rect l="0" t="0" r="r" b="b"/>
                <a:pathLst>
                  <a:path w="227" h="317">
                    <a:moveTo>
                      <a:pt x="0" y="0"/>
                    </a:moveTo>
                    <a:lnTo>
                      <a:pt x="0" y="181"/>
                    </a:lnTo>
                    <a:lnTo>
                      <a:pt x="227" y="317"/>
                    </a:lnTo>
                    <a:lnTo>
                      <a:pt x="227" y="136"/>
                    </a:lnTo>
                    <a:lnTo>
                      <a:pt x="0" y="0"/>
                    </a:lnTo>
                    <a:close/>
                  </a:path>
                </a:pathLst>
              </a:custGeom>
              <a:gradFill rotWithShape="1">
                <a:gsLst>
                  <a:gs pos="0">
                    <a:srgbClr val="3399FF"/>
                  </a:gs>
                  <a:gs pos="50000">
                    <a:srgbClr val="3399FF">
                      <a:gamma/>
                      <a:tint val="40000"/>
                      <a:invGamma/>
                    </a:srgbClr>
                  </a:gs>
                  <a:gs pos="100000">
                    <a:srgbClr val="3399FF"/>
                  </a:gs>
                </a:gsLst>
                <a:lin ang="2700000" scaled="1"/>
              </a:gradFill>
              <a:ln w="635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196" name="Freeform 64"/>
              <p:cNvSpPr>
                <a:spLocks/>
              </p:cNvSpPr>
              <p:nvPr/>
            </p:nvSpPr>
            <p:spPr bwMode="auto">
              <a:xfrm>
                <a:off x="3346" y="1026"/>
                <a:ext cx="454" cy="454"/>
              </a:xfrm>
              <a:custGeom>
                <a:avLst/>
                <a:gdLst>
                  <a:gd name="T0" fmla="*/ 454 w 454"/>
                  <a:gd name="T1" fmla="*/ 0 h 454"/>
                  <a:gd name="T2" fmla="*/ 0 w 454"/>
                  <a:gd name="T3" fmla="*/ 273 h 454"/>
                  <a:gd name="T4" fmla="*/ 0 w 454"/>
                  <a:gd name="T5" fmla="*/ 454 h 454"/>
                  <a:gd name="T6" fmla="*/ 454 w 454"/>
                  <a:gd name="T7" fmla="*/ 182 h 454"/>
                  <a:gd name="T8" fmla="*/ 454 w 454"/>
                  <a:gd name="T9" fmla="*/ 0 h 454"/>
                </a:gdLst>
                <a:ahLst/>
                <a:cxnLst>
                  <a:cxn ang="0">
                    <a:pos x="T0" y="T1"/>
                  </a:cxn>
                  <a:cxn ang="0">
                    <a:pos x="T2" y="T3"/>
                  </a:cxn>
                  <a:cxn ang="0">
                    <a:pos x="T4" y="T5"/>
                  </a:cxn>
                  <a:cxn ang="0">
                    <a:pos x="T6" y="T7"/>
                  </a:cxn>
                  <a:cxn ang="0">
                    <a:pos x="T8" y="T9"/>
                  </a:cxn>
                </a:cxnLst>
                <a:rect l="0" t="0" r="r" b="b"/>
                <a:pathLst>
                  <a:path w="454" h="454">
                    <a:moveTo>
                      <a:pt x="454" y="0"/>
                    </a:moveTo>
                    <a:lnTo>
                      <a:pt x="0" y="273"/>
                    </a:lnTo>
                    <a:lnTo>
                      <a:pt x="0" y="454"/>
                    </a:lnTo>
                    <a:lnTo>
                      <a:pt x="454" y="182"/>
                    </a:lnTo>
                    <a:lnTo>
                      <a:pt x="454" y="0"/>
                    </a:lnTo>
                    <a:close/>
                  </a:path>
                </a:pathLst>
              </a:custGeom>
              <a:solidFill>
                <a:srgbClr val="333333"/>
              </a:soli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197" name="Freeform 65"/>
              <p:cNvSpPr>
                <a:spLocks/>
              </p:cNvSpPr>
              <p:nvPr/>
            </p:nvSpPr>
            <p:spPr bwMode="auto">
              <a:xfrm>
                <a:off x="2893" y="1026"/>
                <a:ext cx="453" cy="454"/>
              </a:xfrm>
              <a:custGeom>
                <a:avLst/>
                <a:gdLst>
                  <a:gd name="T0" fmla="*/ 453 w 453"/>
                  <a:gd name="T1" fmla="*/ 273 h 454"/>
                  <a:gd name="T2" fmla="*/ 0 w 453"/>
                  <a:gd name="T3" fmla="*/ 0 h 454"/>
                  <a:gd name="T4" fmla="*/ 0 w 453"/>
                  <a:gd name="T5" fmla="*/ 182 h 454"/>
                  <a:gd name="T6" fmla="*/ 453 w 453"/>
                  <a:gd name="T7" fmla="*/ 454 h 454"/>
                  <a:gd name="T8" fmla="*/ 453 w 453"/>
                  <a:gd name="T9" fmla="*/ 273 h 454"/>
                </a:gdLst>
                <a:ahLst/>
                <a:cxnLst>
                  <a:cxn ang="0">
                    <a:pos x="T0" y="T1"/>
                  </a:cxn>
                  <a:cxn ang="0">
                    <a:pos x="T2" y="T3"/>
                  </a:cxn>
                  <a:cxn ang="0">
                    <a:pos x="T4" y="T5"/>
                  </a:cxn>
                  <a:cxn ang="0">
                    <a:pos x="T6" y="T7"/>
                  </a:cxn>
                  <a:cxn ang="0">
                    <a:pos x="T8" y="T9"/>
                  </a:cxn>
                </a:cxnLst>
                <a:rect l="0" t="0" r="r" b="b"/>
                <a:pathLst>
                  <a:path w="453" h="454">
                    <a:moveTo>
                      <a:pt x="453" y="273"/>
                    </a:moveTo>
                    <a:lnTo>
                      <a:pt x="0" y="0"/>
                    </a:lnTo>
                    <a:lnTo>
                      <a:pt x="0" y="182"/>
                    </a:lnTo>
                    <a:lnTo>
                      <a:pt x="453" y="454"/>
                    </a:lnTo>
                    <a:lnTo>
                      <a:pt x="453" y="273"/>
                    </a:lnTo>
                    <a:close/>
                  </a:path>
                </a:pathLst>
              </a:custGeom>
              <a:solidFill>
                <a:srgbClr val="333333"/>
              </a:soli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198" name="Freeform 66"/>
              <p:cNvSpPr>
                <a:spLocks/>
              </p:cNvSpPr>
              <p:nvPr/>
            </p:nvSpPr>
            <p:spPr bwMode="auto">
              <a:xfrm>
                <a:off x="2893" y="754"/>
                <a:ext cx="907" cy="545"/>
              </a:xfrm>
              <a:custGeom>
                <a:avLst/>
                <a:gdLst>
                  <a:gd name="T0" fmla="*/ 453 w 907"/>
                  <a:gd name="T1" fmla="*/ 0 h 545"/>
                  <a:gd name="T2" fmla="*/ 0 w 907"/>
                  <a:gd name="T3" fmla="*/ 272 h 545"/>
                  <a:gd name="T4" fmla="*/ 453 w 907"/>
                  <a:gd name="T5" fmla="*/ 545 h 545"/>
                  <a:gd name="T6" fmla="*/ 907 w 907"/>
                  <a:gd name="T7" fmla="*/ 272 h 545"/>
                  <a:gd name="T8" fmla="*/ 453 w 907"/>
                  <a:gd name="T9" fmla="*/ 0 h 545"/>
                </a:gdLst>
                <a:ahLst/>
                <a:cxnLst>
                  <a:cxn ang="0">
                    <a:pos x="T0" y="T1"/>
                  </a:cxn>
                  <a:cxn ang="0">
                    <a:pos x="T2" y="T3"/>
                  </a:cxn>
                  <a:cxn ang="0">
                    <a:pos x="T4" y="T5"/>
                  </a:cxn>
                  <a:cxn ang="0">
                    <a:pos x="T6" y="T7"/>
                  </a:cxn>
                  <a:cxn ang="0">
                    <a:pos x="T8" y="T9"/>
                  </a:cxn>
                </a:cxnLst>
                <a:rect l="0" t="0" r="r" b="b"/>
                <a:pathLst>
                  <a:path w="907" h="545">
                    <a:moveTo>
                      <a:pt x="453" y="0"/>
                    </a:moveTo>
                    <a:lnTo>
                      <a:pt x="0" y="272"/>
                    </a:lnTo>
                    <a:lnTo>
                      <a:pt x="453" y="545"/>
                    </a:lnTo>
                    <a:lnTo>
                      <a:pt x="907" y="272"/>
                    </a:lnTo>
                    <a:lnTo>
                      <a:pt x="453" y="0"/>
                    </a:lnTo>
                    <a:close/>
                  </a:path>
                </a:pathLst>
              </a:custGeom>
              <a:gradFill rotWithShape="1">
                <a:gsLst>
                  <a:gs pos="0">
                    <a:schemeClr val="tx1"/>
                  </a:gs>
                  <a:gs pos="100000">
                    <a:schemeClr val="tx1">
                      <a:gamma/>
                      <a:shade val="46275"/>
                      <a:invGamma/>
                    </a:schemeClr>
                  </a:gs>
                </a:gsLst>
                <a:lin ang="18900000" scaled="1"/>
              </a:grad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sp>
            <p:nvSpPr>
              <p:cNvPr id="199" name="Freeform 67"/>
              <p:cNvSpPr>
                <a:spLocks/>
              </p:cNvSpPr>
              <p:nvPr/>
            </p:nvSpPr>
            <p:spPr bwMode="auto">
              <a:xfrm>
                <a:off x="2893" y="754"/>
                <a:ext cx="907" cy="907"/>
              </a:xfrm>
              <a:custGeom>
                <a:avLst/>
                <a:gdLst>
                  <a:gd name="T0" fmla="*/ 0 w 907"/>
                  <a:gd name="T1" fmla="*/ 635 h 907"/>
                  <a:gd name="T2" fmla="*/ 0 w 907"/>
                  <a:gd name="T3" fmla="*/ 272 h 907"/>
                  <a:gd name="T4" fmla="*/ 454 w 907"/>
                  <a:gd name="T5" fmla="*/ 0 h 907"/>
                  <a:gd name="T6" fmla="*/ 907 w 907"/>
                  <a:gd name="T7" fmla="*/ 272 h 907"/>
                  <a:gd name="T8" fmla="*/ 907 w 907"/>
                  <a:gd name="T9" fmla="*/ 635 h 907"/>
                  <a:gd name="T10" fmla="*/ 454 w 907"/>
                  <a:gd name="T11" fmla="*/ 907 h 907"/>
                  <a:gd name="T12" fmla="*/ 0 w 907"/>
                  <a:gd name="T13" fmla="*/ 635 h 907"/>
                </a:gdLst>
                <a:ahLst/>
                <a:cxnLst>
                  <a:cxn ang="0">
                    <a:pos x="T0" y="T1"/>
                  </a:cxn>
                  <a:cxn ang="0">
                    <a:pos x="T2" y="T3"/>
                  </a:cxn>
                  <a:cxn ang="0">
                    <a:pos x="T4" y="T5"/>
                  </a:cxn>
                  <a:cxn ang="0">
                    <a:pos x="T6" y="T7"/>
                  </a:cxn>
                  <a:cxn ang="0">
                    <a:pos x="T8" y="T9"/>
                  </a:cxn>
                  <a:cxn ang="0">
                    <a:pos x="T10" y="T11"/>
                  </a:cxn>
                  <a:cxn ang="0">
                    <a:pos x="T12" y="T13"/>
                  </a:cxn>
                </a:cxnLst>
                <a:rect l="0" t="0" r="r" b="b"/>
                <a:pathLst>
                  <a:path w="907" h="907">
                    <a:moveTo>
                      <a:pt x="0" y="635"/>
                    </a:moveTo>
                    <a:lnTo>
                      <a:pt x="0" y="272"/>
                    </a:lnTo>
                    <a:lnTo>
                      <a:pt x="454" y="0"/>
                    </a:lnTo>
                    <a:lnTo>
                      <a:pt x="907" y="272"/>
                    </a:lnTo>
                    <a:lnTo>
                      <a:pt x="907" y="635"/>
                    </a:lnTo>
                    <a:lnTo>
                      <a:pt x="454" y="907"/>
                    </a:lnTo>
                    <a:lnTo>
                      <a:pt x="0" y="635"/>
                    </a:lnTo>
                    <a:close/>
                  </a:path>
                </a:pathLst>
              </a:cu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solidFill>
                    <a:prstClr val="black"/>
                  </a:solidFill>
                </a:endParaRPr>
              </a:p>
            </p:txBody>
          </p:sp>
        </p:grpSp>
        <p:sp>
          <p:nvSpPr>
            <p:cNvPr id="191" name="WordArt 68"/>
            <p:cNvSpPr>
              <a:spLocks noChangeArrowheads="1" noChangeShapeType="1" noTextEdit="1"/>
            </p:cNvSpPr>
            <p:nvPr/>
          </p:nvSpPr>
          <p:spPr bwMode="auto">
            <a:xfrm>
              <a:off x="1554" y="1958"/>
              <a:ext cx="306" cy="3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numCol="1" fromWordArt="1">
              <a:prstTxWarp prst="textSlantDown">
                <a:avLst>
                  <a:gd name="adj" fmla="val 39472"/>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r>
                <a:rPr lang="en-US" altLang="ja-JP" sz="3600" b="1" kern="10" dirty="0">
                  <a:solidFill>
                    <a:srgbClr val="FFFFFF"/>
                  </a:solidFill>
                  <a:latin typeface="メイリオ"/>
                  <a:ea typeface="メイリオ"/>
                  <a:cs typeface="メイリオ"/>
                </a:rPr>
                <a:t>OFFICE</a:t>
              </a:r>
              <a:endParaRPr lang="ja-JP" altLang="en-US" sz="3600" b="1" kern="10" dirty="0">
                <a:solidFill>
                  <a:srgbClr val="FFFFFF"/>
                </a:solidFill>
                <a:latin typeface="メイリオ"/>
                <a:ea typeface="メイリオ"/>
                <a:cs typeface="メイリオ"/>
              </a:endParaRPr>
            </a:p>
          </p:txBody>
        </p:sp>
      </p:grpSp>
      <p:sp>
        <p:nvSpPr>
          <p:cNvPr id="273" name="下矢印 272"/>
          <p:cNvSpPr/>
          <p:nvPr/>
        </p:nvSpPr>
        <p:spPr>
          <a:xfrm>
            <a:off x="4041622" y="3158444"/>
            <a:ext cx="2003521" cy="702623"/>
          </a:xfrm>
          <a:prstGeom prst="downArrow">
            <a:avLst>
              <a:gd name="adj1" fmla="val 50000"/>
              <a:gd name="adj2" fmla="val 5650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dirty="0" smtClean="0">
                <a:solidFill>
                  <a:prstClr val="black"/>
                </a:solidFill>
                <a:latin typeface="ＤＨＰ特太ゴシック体" panose="020B0500000000000000" pitchFamily="50" charset="-128"/>
                <a:ea typeface="ＤＨＰ特太ゴシック体" panose="020B0500000000000000" pitchFamily="50" charset="-128"/>
              </a:rPr>
              <a:t>役割分担</a:t>
            </a:r>
            <a:endParaRPr lang="en-US" altLang="ja-JP" sz="1200" dirty="0" smtClean="0">
              <a:solidFill>
                <a:prstClr val="black"/>
              </a:solidFill>
              <a:latin typeface="ＤＨＰ特太ゴシック体" panose="020B0500000000000000" pitchFamily="50" charset="-128"/>
              <a:ea typeface="ＤＨＰ特太ゴシック体" panose="020B0500000000000000" pitchFamily="50" charset="-128"/>
            </a:endParaRPr>
          </a:p>
          <a:p>
            <a:pPr algn="ctr" fontAlgn="auto">
              <a:spcBef>
                <a:spcPts val="0"/>
              </a:spcBef>
              <a:spcAft>
                <a:spcPts val="0"/>
              </a:spcAft>
            </a:pPr>
            <a:r>
              <a:rPr lang="ja-JP" altLang="en-US" sz="1200" dirty="0" smtClean="0">
                <a:solidFill>
                  <a:prstClr val="black"/>
                </a:solidFill>
                <a:latin typeface="ＤＨＰ特太ゴシック体" panose="020B0500000000000000" pitchFamily="50" charset="-128"/>
                <a:ea typeface="ＤＨＰ特太ゴシック体" panose="020B0500000000000000" pitchFamily="50" charset="-128"/>
              </a:rPr>
              <a:t>推進方法を協議</a:t>
            </a:r>
            <a:endParaRPr lang="ja-JP" altLang="en-US" sz="1200" dirty="0">
              <a:solidFill>
                <a:prstClr val="black"/>
              </a:solidFill>
              <a:latin typeface="ＤＨＰ特太ゴシック体" panose="020B0500000000000000" pitchFamily="50" charset="-128"/>
              <a:ea typeface="ＤＨＰ特太ゴシック体" panose="020B0500000000000000" pitchFamily="50" charset="-128"/>
            </a:endParaRPr>
          </a:p>
        </p:txBody>
      </p:sp>
      <p:sp>
        <p:nvSpPr>
          <p:cNvPr id="278" name="テキスト ボックス 277"/>
          <p:cNvSpPr txBox="1"/>
          <p:nvPr/>
        </p:nvSpPr>
        <p:spPr>
          <a:xfrm>
            <a:off x="5900014" y="3645038"/>
            <a:ext cx="3796547" cy="830997"/>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・基幹相談支援センター等から情報提供された、</a:t>
            </a:r>
            <a:r>
              <a:rPr lang="en-US" altLang="ja-JP" sz="1200" dirty="0" smtClean="0">
                <a:solidFill>
                  <a:prstClr val="black"/>
                </a:solidFill>
                <a:latin typeface="Calibri"/>
                <a:ea typeface="ＭＳ Ｐゴシック"/>
              </a:rPr>
              <a:t/>
            </a:r>
            <a:br>
              <a:rPr lang="en-US" altLang="ja-JP" sz="1200" dirty="0" smtClean="0">
                <a:solidFill>
                  <a:prstClr val="black"/>
                </a:solidFill>
                <a:latin typeface="Calibri"/>
                <a:ea typeface="ＭＳ Ｐゴシック"/>
              </a:rPr>
            </a:br>
            <a:r>
              <a:rPr lang="ja-JP" altLang="en-US" sz="1200" dirty="0" smtClean="0">
                <a:solidFill>
                  <a:prstClr val="black"/>
                </a:solidFill>
                <a:latin typeface="Calibri"/>
                <a:ea typeface="ＭＳ Ｐゴシック"/>
              </a:rPr>
              <a:t>　</a:t>
            </a:r>
            <a:r>
              <a:rPr lang="ja-JP" altLang="ja-JP" sz="1200" u="sng" dirty="0" smtClean="0">
                <a:solidFill>
                  <a:prstClr val="black"/>
                </a:solidFill>
                <a:latin typeface="Calibri"/>
                <a:ea typeface="ＭＳ Ｐゴシック"/>
              </a:rPr>
              <a:t>サービス</a:t>
            </a:r>
            <a:r>
              <a:rPr lang="ja-JP" altLang="ja-JP" sz="1200" u="sng" dirty="0">
                <a:solidFill>
                  <a:prstClr val="black"/>
                </a:solidFill>
                <a:latin typeface="Calibri"/>
                <a:ea typeface="ＭＳ Ｐゴシック"/>
              </a:rPr>
              <a:t>等</a:t>
            </a:r>
            <a:r>
              <a:rPr lang="ja-JP" altLang="ja-JP" sz="1200" u="sng">
                <a:solidFill>
                  <a:prstClr val="black"/>
                </a:solidFill>
                <a:latin typeface="Calibri"/>
                <a:ea typeface="ＭＳ Ｐゴシック"/>
              </a:rPr>
              <a:t>利用</a:t>
            </a:r>
            <a:r>
              <a:rPr lang="ja-JP" altLang="ja-JP" sz="1200" u="sng" smtClean="0">
                <a:solidFill>
                  <a:prstClr val="black"/>
                </a:solidFill>
                <a:latin typeface="Calibri"/>
                <a:ea typeface="ＭＳ Ｐゴシック"/>
              </a:rPr>
              <a:t>計画</a:t>
            </a:r>
            <a:r>
              <a:rPr lang="ja-JP" altLang="en-US" sz="1200" u="sng" smtClean="0">
                <a:solidFill>
                  <a:prstClr val="black"/>
                </a:solidFill>
                <a:latin typeface="Calibri"/>
                <a:ea typeface="ＭＳ Ｐゴシック"/>
              </a:rPr>
              <a:t>案</a:t>
            </a:r>
            <a:r>
              <a:rPr lang="ja-JP" altLang="ja-JP" sz="1200" u="sng" smtClean="0">
                <a:solidFill>
                  <a:prstClr val="black"/>
                </a:solidFill>
                <a:latin typeface="Calibri"/>
                <a:ea typeface="ＭＳ Ｐゴシック"/>
              </a:rPr>
              <a:t>等</a:t>
            </a:r>
            <a:r>
              <a:rPr lang="ja-JP" altLang="en-US" sz="1200" u="sng" dirty="0" smtClean="0">
                <a:solidFill>
                  <a:prstClr val="black"/>
                </a:solidFill>
                <a:latin typeface="Calibri"/>
                <a:ea typeface="ＭＳ Ｐゴシック"/>
              </a:rPr>
              <a:t>の最終的な</a:t>
            </a:r>
            <a:r>
              <a:rPr lang="ja-JP" altLang="ja-JP" sz="1200" u="sng" dirty="0" smtClean="0">
                <a:solidFill>
                  <a:prstClr val="black"/>
                </a:solidFill>
                <a:latin typeface="Calibri"/>
                <a:ea typeface="ＭＳ Ｐゴシック"/>
              </a:rPr>
              <a:t>作成</a:t>
            </a:r>
            <a:endParaRPr lang="en-US" altLang="ja-JP" sz="1200" u="sng"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・サービス等利用計画等も含めた計画相談支援等</a:t>
            </a:r>
            <a:r>
              <a:rPr lang="en-US" altLang="ja-JP" sz="1200" dirty="0" smtClean="0">
                <a:solidFill>
                  <a:prstClr val="black"/>
                </a:solidFill>
                <a:latin typeface="Calibri"/>
                <a:ea typeface="ＭＳ Ｐゴシック"/>
              </a:rPr>
              <a:t/>
            </a:r>
            <a:br>
              <a:rPr lang="en-US" altLang="ja-JP" sz="1200" dirty="0" smtClean="0">
                <a:solidFill>
                  <a:prstClr val="black"/>
                </a:solidFill>
                <a:latin typeface="Calibri"/>
                <a:ea typeface="ＭＳ Ｐゴシック"/>
              </a:rPr>
            </a:br>
            <a:r>
              <a:rPr lang="ja-JP" altLang="en-US" sz="1200" dirty="0">
                <a:solidFill>
                  <a:prstClr val="black"/>
                </a:solidFill>
                <a:latin typeface="Calibri"/>
                <a:ea typeface="ＭＳ Ｐゴシック"/>
              </a:rPr>
              <a:t> </a:t>
            </a:r>
            <a:r>
              <a:rPr lang="ja-JP" altLang="en-US" sz="1200" dirty="0" smtClean="0">
                <a:solidFill>
                  <a:prstClr val="black"/>
                </a:solidFill>
                <a:latin typeface="Calibri"/>
                <a:ea typeface="ＭＳ Ｐゴシック"/>
              </a:rPr>
              <a:t> の提供方法に関する照会</a:t>
            </a:r>
            <a:endParaRPr lang="ja-JP" altLang="ja-JP" sz="1200" dirty="0">
              <a:solidFill>
                <a:prstClr val="black"/>
              </a:solidFill>
              <a:latin typeface="Calibri"/>
              <a:ea typeface="ＭＳ Ｐゴシック"/>
            </a:endParaRPr>
          </a:p>
        </p:txBody>
      </p:sp>
      <p:sp>
        <p:nvSpPr>
          <p:cNvPr id="277" name="テキスト ボックス 276"/>
          <p:cNvSpPr txBox="1"/>
          <p:nvPr/>
        </p:nvSpPr>
        <p:spPr>
          <a:xfrm>
            <a:off x="194514" y="3645048"/>
            <a:ext cx="3955616" cy="646331"/>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a:t>
            </a:r>
            <a:r>
              <a:rPr lang="ja-JP" altLang="ja-JP" sz="1200" u="sng" dirty="0" smtClean="0">
                <a:solidFill>
                  <a:prstClr val="black"/>
                </a:solidFill>
                <a:latin typeface="Calibri"/>
                <a:ea typeface="ＭＳ Ｐゴシック"/>
              </a:rPr>
              <a:t>利用者</a:t>
            </a:r>
            <a:r>
              <a:rPr lang="ja-JP" altLang="ja-JP" sz="1200" u="sng" dirty="0">
                <a:solidFill>
                  <a:prstClr val="black"/>
                </a:solidFill>
                <a:latin typeface="Calibri"/>
                <a:ea typeface="ＭＳ Ｐゴシック"/>
              </a:rPr>
              <a:t>の基本情報や利用者の意向等を</a:t>
            </a:r>
            <a:r>
              <a:rPr lang="ja-JP" altLang="ja-JP" sz="1200" u="sng" dirty="0" smtClean="0">
                <a:solidFill>
                  <a:prstClr val="black"/>
                </a:solidFill>
                <a:latin typeface="Calibri"/>
                <a:ea typeface="ＭＳ Ｐゴシック"/>
              </a:rPr>
              <a:t>勘案した</a:t>
            </a:r>
            <a:r>
              <a:rPr lang="en-US" altLang="ja-JP" sz="1200" u="sng" dirty="0" smtClean="0">
                <a:solidFill>
                  <a:prstClr val="black"/>
                </a:solidFill>
                <a:latin typeface="Calibri"/>
                <a:ea typeface="ＭＳ Ｐゴシック"/>
              </a:rPr>
              <a:t/>
            </a:r>
            <a:br>
              <a:rPr lang="en-US" altLang="ja-JP" sz="1200" u="sng" dirty="0" smtClean="0">
                <a:solidFill>
                  <a:prstClr val="black"/>
                </a:solidFill>
                <a:latin typeface="Calibri"/>
                <a:ea typeface="ＭＳ Ｐゴシック"/>
              </a:rPr>
            </a:br>
            <a:r>
              <a:rPr lang="ja-JP" altLang="en-US" sz="1200" dirty="0" smtClean="0">
                <a:solidFill>
                  <a:prstClr val="black"/>
                </a:solidFill>
                <a:latin typeface="Calibri"/>
                <a:ea typeface="ＭＳ Ｐゴシック"/>
              </a:rPr>
              <a:t>  </a:t>
            </a:r>
            <a:r>
              <a:rPr lang="ja-JP" altLang="ja-JP" sz="1200" u="sng" dirty="0" smtClean="0">
                <a:solidFill>
                  <a:prstClr val="black"/>
                </a:solidFill>
                <a:latin typeface="Calibri"/>
                <a:ea typeface="ＭＳ Ｐゴシック"/>
              </a:rPr>
              <a:t>サービス</a:t>
            </a:r>
            <a:r>
              <a:rPr lang="ja-JP" altLang="ja-JP" sz="1200" u="sng" dirty="0">
                <a:solidFill>
                  <a:prstClr val="black"/>
                </a:solidFill>
                <a:latin typeface="Calibri"/>
                <a:ea typeface="ＭＳ Ｐゴシック"/>
              </a:rPr>
              <a:t>等利用計画案等の初期情報</a:t>
            </a:r>
            <a:r>
              <a:rPr lang="ja-JP" altLang="ja-JP" sz="1200" u="sng" dirty="0" smtClean="0">
                <a:solidFill>
                  <a:prstClr val="black"/>
                </a:solidFill>
                <a:latin typeface="Calibri"/>
                <a:ea typeface="ＭＳ Ｐゴシック"/>
              </a:rPr>
              <a:t>を</a:t>
            </a:r>
            <a:r>
              <a:rPr lang="ja-JP" altLang="en-US" sz="1200" u="sng" dirty="0" smtClean="0">
                <a:solidFill>
                  <a:prstClr val="black"/>
                </a:solidFill>
                <a:latin typeface="Calibri"/>
                <a:ea typeface="ＭＳ Ｐゴシック"/>
              </a:rPr>
              <a:t>収集、</a:t>
            </a:r>
            <a:r>
              <a:rPr lang="ja-JP" altLang="en-US" sz="1200" dirty="0" smtClean="0">
                <a:solidFill>
                  <a:prstClr val="black"/>
                </a:solidFill>
                <a:latin typeface="Calibri"/>
                <a:ea typeface="ＭＳ Ｐゴシック"/>
              </a:rPr>
              <a:t> </a:t>
            </a:r>
            <a:r>
              <a:rPr lang="ja-JP" altLang="ja-JP" sz="1200" u="sng" dirty="0" smtClean="0">
                <a:solidFill>
                  <a:prstClr val="black"/>
                </a:solidFill>
                <a:latin typeface="Calibri"/>
                <a:ea typeface="ＭＳ Ｐゴシック"/>
              </a:rPr>
              <a:t>記入</a:t>
            </a:r>
            <a:endParaRPr lang="en-US" altLang="ja-JP" sz="1200" u="sng" dirty="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・計画相談支援等の提供方法に関する指導・助言</a:t>
            </a:r>
            <a:endParaRPr lang="ja-JP" altLang="ja-JP" sz="1200" dirty="0">
              <a:solidFill>
                <a:prstClr val="black"/>
              </a:solidFill>
              <a:latin typeface="Calibri"/>
              <a:ea typeface="ＭＳ Ｐゴシック"/>
            </a:endParaRPr>
          </a:p>
        </p:txBody>
      </p:sp>
      <p:sp>
        <p:nvSpPr>
          <p:cNvPr id="276" name="テキスト ボックス 275"/>
          <p:cNvSpPr txBox="1"/>
          <p:nvPr/>
        </p:nvSpPr>
        <p:spPr>
          <a:xfrm>
            <a:off x="7449342" y="2735734"/>
            <a:ext cx="2188103" cy="276999"/>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相談支援事業所</a:t>
            </a:r>
            <a:endParaRPr lang="ja-JP" altLang="en-US" sz="1200" dirty="0">
              <a:solidFill>
                <a:prstClr val="black"/>
              </a:solidFill>
              <a:latin typeface="Calibri"/>
              <a:ea typeface="ＭＳ Ｐゴシック"/>
            </a:endParaRPr>
          </a:p>
        </p:txBody>
      </p:sp>
      <p:sp>
        <p:nvSpPr>
          <p:cNvPr id="275" name="テキスト ボックス 274"/>
          <p:cNvSpPr txBox="1"/>
          <p:nvPr/>
        </p:nvSpPr>
        <p:spPr>
          <a:xfrm>
            <a:off x="580714" y="2565189"/>
            <a:ext cx="2188103" cy="461665"/>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基幹相談支援センター</a:t>
            </a:r>
            <a:endParaRPr lang="en-US" altLang="ja-JP" sz="1200" dirty="0" smtClean="0">
              <a:solidFill>
                <a:prstClr val="black"/>
              </a:solidFill>
              <a:latin typeface="Calibri"/>
              <a:ea typeface="ＭＳ Ｐゴシック"/>
            </a:endParaRPr>
          </a:p>
          <a:p>
            <a:pPr algn="ctr" fontAlgn="auto">
              <a:spcBef>
                <a:spcPts val="0"/>
              </a:spcBef>
              <a:spcAft>
                <a:spcPts val="0"/>
              </a:spcAft>
            </a:pPr>
            <a:r>
              <a:rPr lang="ja-JP" altLang="en-US" sz="1200" dirty="0" smtClean="0">
                <a:solidFill>
                  <a:prstClr val="black"/>
                </a:solidFill>
                <a:latin typeface="Calibri"/>
                <a:ea typeface="ＭＳ Ｐゴシック"/>
              </a:rPr>
              <a:t>委託相談支援事業所</a:t>
            </a:r>
            <a:endParaRPr lang="ja-JP" altLang="en-US" sz="1200" dirty="0">
              <a:solidFill>
                <a:prstClr val="black"/>
              </a:solidFill>
              <a:latin typeface="Calibri"/>
              <a:ea typeface="ＭＳ Ｐゴシック"/>
            </a:endParaRPr>
          </a:p>
        </p:txBody>
      </p:sp>
      <p:cxnSp>
        <p:nvCxnSpPr>
          <p:cNvPr id="262" name="直線矢印コネクタ 261"/>
          <p:cNvCxnSpPr/>
          <p:nvPr/>
        </p:nvCxnSpPr>
        <p:spPr>
          <a:xfrm>
            <a:off x="2898833" y="3212976"/>
            <a:ext cx="1352139" cy="0"/>
          </a:xfrm>
          <a:prstGeom prst="straightConnector1">
            <a:avLst/>
          </a:prstGeom>
          <a:ln>
            <a:solidFill>
              <a:schemeClr val="tx1"/>
            </a:solidFill>
            <a:headEnd type="triangle"/>
            <a:tailEnd type="triangle"/>
          </a:ln>
          <a:scene3d>
            <a:camera prst="orthographicFront">
              <a:rot lat="0" lon="0" rev="9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9" name="直線矢印コネクタ 278"/>
          <p:cNvCxnSpPr/>
          <p:nvPr/>
        </p:nvCxnSpPr>
        <p:spPr>
          <a:xfrm>
            <a:off x="5941171" y="3212976"/>
            <a:ext cx="1352139" cy="0"/>
          </a:xfrm>
          <a:prstGeom prst="straightConnector1">
            <a:avLst/>
          </a:prstGeom>
          <a:ln>
            <a:solidFill>
              <a:schemeClr val="tx1"/>
            </a:solidFill>
            <a:headEnd type="triangle"/>
            <a:tailEnd type="triangle"/>
          </a:ln>
          <a:scene3d>
            <a:camera prst="orthographicFront">
              <a:rot lat="0" lon="0" rev="20700000"/>
            </a:camera>
            <a:lightRig rig="threePt" dir="t"/>
          </a:scene3d>
        </p:spPr>
        <p:style>
          <a:lnRef idx="1">
            <a:schemeClr val="accent1"/>
          </a:lnRef>
          <a:fillRef idx="0">
            <a:schemeClr val="accent1"/>
          </a:fillRef>
          <a:effectRef idx="0">
            <a:schemeClr val="accent1"/>
          </a:effectRef>
          <a:fontRef idx="minor">
            <a:schemeClr val="tx1"/>
          </a:fontRef>
        </p:style>
      </p:cxnSp>
      <p:sp>
        <p:nvSpPr>
          <p:cNvPr id="281" name="テキスト ボックス 280"/>
          <p:cNvSpPr txBox="1"/>
          <p:nvPr/>
        </p:nvSpPr>
        <p:spPr>
          <a:xfrm>
            <a:off x="4172951" y="3861072"/>
            <a:ext cx="1784049" cy="276999"/>
          </a:xfrm>
          <a:prstGeom prst="rect">
            <a:avLst/>
          </a:prstGeom>
          <a:noFill/>
        </p:spPr>
        <p:txBody>
          <a:bodyPr wrap="square" rtlCol="0">
            <a:spAutoFit/>
          </a:bodyPr>
          <a:lstStyle/>
          <a:p>
            <a:pPr algn="ctr" fontAlgn="auto">
              <a:spcBef>
                <a:spcPts val="0"/>
              </a:spcBef>
              <a:spcAft>
                <a:spcPts val="0"/>
              </a:spcAft>
            </a:pPr>
            <a:r>
              <a:rPr lang="ja-JP" altLang="en-US" sz="1200" dirty="0" smtClean="0">
                <a:solidFill>
                  <a:prstClr val="black"/>
                </a:solidFill>
                <a:latin typeface="Calibri"/>
                <a:ea typeface="ＭＳ Ｐゴシック"/>
              </a:rPr>
              <a:t>情報提供、指導・助言</a:t>
            </a:r>
            <a:endParaRPr lang="ja-JP" altLang="en-US" sz="1200" dirty="0">
              <a:solidFill>
                <a:prstClr val="black"/>
              </a:solidFill>
              <a:latin typeface="Calibri"/>
              <a:ea typeface="ＭＳ Ｐゴシック"/>
            </a:endParaRPr>
          </a:p>
        </p:txBody>
      </p:sp>
      <p:cxnSp>
        <p:nvCxnSpPr>
          <p:cNvPr id="280" name="直線矢印コネクタ 279"/>
          <p:cNvCxnSpPr/>
          <p:nvPr/>
        </p:nvCxnSpPr>
        <p:spPr>
          <a:xfrm>
            <a:off x="4334163" y="3861048"/>
            <a:ext cx="13521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4" name="テキスト ボックス 283"/>
          <p:cNvSpPr txBox="1"/>
          <p:nvPr/>
        </p:nvSpPr>
        <p:spPr>
          <a:xfrm>
            <a:off x="2300772" y="2781203"/>
            <a:ext cx="2188103" cy="430887"/>
          </a:xfrm>
          <a:prstGeom prst="rect">
            <a:avLst/>
          </a:prstGeom>
          <a:noFill/>
        </p:spPr>
        <p:txBody>
          <a:bodyPr wrap="square" rtlCol="0">
            <a:spAutoFit/>
          </a:bodyPr>
          <a:lstStyle/>
          <a:p>
            <a:pPr algn="ctr" fontAlgn="auto">
              <a:spcBef>
                <a:spcPts val="0"/>
              </a:spcBef>
              <a:spcAft>
                <a:spcPts val="0"/>
              </a:spcAft>
            </a:pPr>
            <a:r>
              <a:rPr lang="ja-JP" altLang="en-US" sz="1100" dirty="0" smtClean="0">
                <a:solidFill>
                  <a:prstClr val="black"/>
                </a:solidFill>
                <a:latin typeface="Calibri"/>
                <a:ea typeface="ＭＳ Ｐゴシック"/>
              </a:rPr>
              <a:t>進捗、地域の課題</a:t>
            </a:r>
            <a:endParaRPr lang="en-US" altLang="ja-JP" sz="1100" dirty="0" smtClean="0">
              <a:solidFill>
                <a:prstClr val="black"/>
              </a:solidFill>
              <a:latin typeface="Calibri"/>
              <a:ea typeface="ＭＳ Ｐゴシック"/>
            </a:endParaRPr>
          </a:p>
          <a:p>
            <a:pPr algn="ctr" fontAlgn="auto">
              <a:spcBef>
                <a:spcPts val="0"/>
              </a:spcBef>
              <a:spcAft>
                <a:spcPts val="0"/>
              </a:spcAft>
            </a:pPr>
            <a:r>
              <a:rPr lang="ja-JP" altLang="en-US" sz="1100" dirty="0" smtClean="0">
                <a:solidFill>
                  <a:prstClr val="black"/>
                </a:solidFill>
                <a:latin typeface="Calibri"/>
                <a:ea typeface="ＭＳ Ｐゴシック"/>
              </a:rPr>
              <a:t>等の情報共有</a:t>
            </a:r>
            <a:endParaRPr lang="ja-JP" altLang="en-US" sz="1100" dirty="0">
              <a:solidFill>
                <a:prstClr val="black"/>
              </a:solidFill>
              <a:latin typeface="Calibri"/>
              <a:ea typeface="ＭＳ Ｐゴシック"/>
            </a:endParaRPr>
          </a:p>
        </p:txBody>
      </p:sp>
      <p:sp>
        <p:nvSpPr>
          <p:cNvPr id="285" name="テキスト ボックス 284"/>
          <p:cNvSpPr txBox="1"/>
          <p:nvPr/>
        </p:nvSpPr>
        <p:spPr>
          <a:xfrm>
            <a:off x="5811168" y="2823594"/>
            <a:ext cx="2188103" cy="430887"/>
          </a:xfrm>
          <a:prstGeom prst="rect">
            <a:avLst/>
          </a:prstGeom>
          <a:noFill/>
        </p:spPr>
        <p:txBody>
          <a:bodyPr wrap="square" rtlCol="0">
            <a:spAutoFit/>
          </a:bodyPr>
          <a:lstStyle/>
          <a:p>
            <a:pPr algn="ctr" fontAlgn="auto">
              <a:spcBef>
                <a:spcPts val="0"/>
              </a:spcBef>
              <a:spcAft>
                <a:spcPts val="0"/>
              </a:spcAft>
            </a:pPr>
            <a:r>
              <a:rPr lang="ja-JP" altLang="en-US" sz="1100" dirty="0" smtClean="0">
                <a:solidFill>
                  <a:prstClr val="black"/>
                </a:solidFill>
                <a:latin typeface="Calibri"/>
                <a:ea typeface="ＭＳ Ｐゴシック"/>
              </a:rPr>
              <a:t>進捗、地域の課題</a:t>
            </a:r>
            <a:endParaRPr lang="en-US" altLang="ja-JP" sz="1100" dirty="0" smtClean="0">
              <a:solidFill>
                <a:prstClr val="black"/>
              </a:solidFill>
              <a:latin typeface="Calibri"/>
              <a:ea typeface="ＭＳ Ｐゴシック"/>
            </a:endParaRPr>
          </a:p>
          <a:p>
            <a:pPr algn="ctr" fontAlgn="auto">
              <a:spcBef>
                <a:spcPts val="0"/>
              </a:spcBef>
              <a:spcAft>
                <a:spcPts val="0"/>
              </a:spcAft>
            </a:pPr>
            <a:r>
              <a:rPr lang="ja-JP" altLang="en-US" sz="1100" dirty="0" smtClean="0">
                <a:solidFill>
                  <a:prstClr val="black"/>
                </a:solidFill>
                <a:latin typeface="Calibri"/>
                <a:ea typeface="ＭＳ Ｐゴシック"/>
              </a:rPr>
              <a:t>等の情報共有</a:t>
            </a:r>
            <a:endParaRPr lang="ja-JP" altLang="en-US" sz="1100" dirty="0">
              <a:solidFill>
                <a:prstClr val="black"/>
              </a:solidFill>
              <a:latin typeface="Calibri"/>
              <a:ea typeface="ＭＳ Ｐゴシック"/>
            </a:endParaRPr>
          </a:p>
        </p:txBody>
      </p:sp>
      <p:sp>
        <p:nvSpPr>
          <p:cNvPr id="13" name="スライド番号プレースホルダー 12"/>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127</a:t>
            </a:fld>
            <a:endParaRPr lang="en-US" altLang="ja-JP" dirty="0">
              <a:solidFill>
                <a:srgbClr val="000000"/>
              </a:solidFill>
            </a:endParaRPr>
          </a:p>
        </p:txBody>
      </p:sp>
    </p:spTree>
    <p:extLst>
      <p:ext uri="{BB962C8B-B14F-4D97-AF65-F5344CB8AC3E}">
        <p14:creationId xmlns:p14="http://schemas.microsoft.com/office/powerpoint/2010/main" val="153135151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6825209" y="1916832"/>
            <a:ext cx="2879840" cy="4678792"/>
          </a:xfrm>
          <a:prstGeom prst="rect">
            <a:avLst/>
          </a:prstGeom>
          <a:solidFill>
            <a:srgbClr val="DBEEF4"/>
          </a:solidFill>
          <a:ln w="9525" cap="flat" cmpd="sng" algn="ctr">
            <a:solidFill>
              <a:schemeClr val="tx1"/>
            </a:solidFill>
            <a:prstDash val="dash"/>
            <a:round/>
            <a:headEnd type="none" w="med" len="med"/>
            <a:tailEnd type="none" w="med" len="med"/>
          </a:ln>
          <a:effectLst>
            <a:innerShdw blurRad="114300">
              <a:prstClr val="black"/>
            </a:innerShdw>
          </a:effectLst>
        </p:spPr>
        <p:txBody>
          <a:bodyPr vert="horz" wrap="square" lIns="0" tIns="7359" rIns="0" bIns="7359" numCol="1" rtlCol="0" anchor="t" anchorCtr="0" compatLnSpc="1">
            <a:prstTxWarp prst="textNoShape">
              <a:avLst/>
            </a:prstTxWarp>
          </a:bodyPr>
          <a:lstStyle/>
          <a:p>
            <a:pPr marL="119063" indent="-119063" defTabSz="873125"/>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lnSpc>
                <a:spcPts val="600"/>
              </a:lnSpc>
            </a:pP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ＤＨＰ特太ゴシック体" pitchFamily="2" charset="-128"/>
              </a:rPr>
              <a:t>（地域移行支援）</a:t>
            </a: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・地域移行支援サービス費　</a:t>
            </a:r>
            <a:r>
              <a:rPr lang="en-US" altLang="ja-JP" sz="1050" u="sng" dirty="0" smtClean="0">
                <a:solidFill>
                  <a:prstClr val="black"/>
                </a:solidFill>
                <a:latin typeface="HGｺﾞｼｯｸM" pitchFamily="49" charset="-128"/>
                <a:ea typeface="HGｺﾞｼｯｸM" pitchFamily="49" charset="-128"/>
              </a:rPr>
              <a:t>2,323</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en-US" altLang="ja-JP"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・初回加算</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500</a:t>
            </a:r>
            <a:r>
              <a:rPr lang="ja-JP" altLang="en-US" sz="1050" u="sng" dirty="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800" dirty="0" smtClean="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利用</a:t>
            </a:r>
            <a:r>
              <a:rPr lang="ja-JP" altLang="en-US" sz="800" dirty="0" smtClean="0">
                <a:solidFill>
                  <a:prstClr val="black"/>
                </a:solidFill>
                <a:latin typeface="HGｺﾞｼｯｸM" pitchFamily="49" charset="-128"/>
                <a:ea typeface="HGｺﾞｼｯｸM" pitchFamily="49" charset="-128"/>
              </a:rPr>
              <a:t>を開始した月に加算）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・退院・退所月加算　　　　</a:t>
            </a:r>
            <a:r>
              <a:rPr lang="en-US" altLang="ja-JP" sz="1050" u="sng" dirty="0" smtClean="0">
                <a:solidFill>
                  <a:prstClr val="black"/>
                </a:solidFill>
                <a:latin typeface="HGｺﾞｼｯｸM" pitchFamily="49" charset="-128"/>
                <a:ea typeface="HGｺﾞｼｯｸM" pitchFamily="49" charset="-128"/>
              </a:rPr>
              <a:t>2,700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（退院・退所月に加算）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r>
              <a:rPr lang="ja-JP" altLang="en-US" sz="800" dirty="0" smtClean="0">
                <a:solidFill>
                  <a:prstClr val="black"/>
                </a:solidFill>
                <a:latin typeface="HGｺﾞｼｯｸM" pitchFamily="49" charset="-128"/>
                <a:ea typeface="HGｺﾞｼｯｸM" pitchFamily="49" charset="-128"/>
              </a:rPr>
              <a:t>　</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・集中支援加算　　　　　　　</a:t>
            </a:r>
            <a:r>
              <a:rPr lang="en-US" altLang="ja-JP" sz="1050" u="sng" dirty="0" smtClean="0">
                <a:solidFill>
                  <a:prstClr val="black"/>
                </a:solidFill>
                <a:latin typeface="HGｺﾞｼｯｸM" pitchFamily="49" charset="-128"/>
                <a:ea typeface="HGｺﾞｼｯｸM" pitchFamily="49" charset="-128"/>
              </a:rPr>
              <a:t>500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en-US" altLang="ja-JP" sz="800" dirty="0" smtClean="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（月</a:t>
            </a:r>
            <a:r>
              <a:rPr lang="en-US" altLang="ja-JP" sz="800" dirty="0" smtClean="0">
                <a:solidFill>
                  <a:prstClr val="black"/>
                </a:solidFill>
                <a:latin typeface="HGｺﾞｼｯｸM" pitchFamily="49" charset="-128"/>
                <a:ea typeface="HGｺﾞｼｯｸM" pitchFamily="49" charset="-128"/>
              </a:rPr>
              <a:t>6</a:t>
            </a:r>
            <a:r>
              <a:rPr lang="ja-JP" altLang="en-US" sz="800" dirty="0" smtClean="0">
                <a:solidFill>
                  <a:prstClr val="black"/>
                </a:solidFill>
                <a:latin typeface="HGｺﾞｼｯｸM" pitchFamily="49" charset="-128"/>
                <a:ea typeface="HGｺﾞｼｯｸM" pitchFamily="49" charset="-128"/>
              </a:rPr>
              <a:t>日以上面接・同行による支援</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r>
              <a:rPr lang="ja-JP" altLang="en-US" sz="800" dirty="0" smtClean="0">
                <a:solidFill>
                  <a:prstClr val="black"/>
                </a:solidFill>
                <a:latin typeface="HGｺﾞｼｯｸM" pitchFamily="49" charset="-128"/>
                <a:ea typeface="HGｺﾞｼｯｸM" pitchFamily="49" charset="-128"/>
              </a:rPr>
              <a:t>　　 を行った場合に加算）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・障害福祉サービス事業の　　</a:t>
            </a:r>
            <a:r>
              <a:rPr lang="en-US" altLang="ja-JP" sz="1050" u="sng" dirty="0" smtClean="0">
                <a:solidFill>
                  <a:prstClr val="black"/>
                </a:solidFill>
                <a:latin typeface="HGｺﾞｼｯｸM" pitchFamily="49" charset="-128"/>
                <a:ea typeface="HGｺﾞｼｯｸM" pitchFamily="49" charset="-128"/>
              </a:rPr>
              <a:t>300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体験利用加算</a:t>
            </a:r>
            <a:endParaRPr lang="en-US" altLang="ja-JP" sz="80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・体験宿泊加算（</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300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・体験宿泊加算（</a:t>
            </a:r>
            <a:r>
              <a:rPr lang="en-US" altLang="ja-JP" sz="1050" dirty="0" smtClean="0">
                <a:solidFill>
                  <a:prstClr val="black"/>
                </a:solidFill>
                <a:latin typeface="HGｺﾞｼｯｸM" pitchFamily="49" charset="-128"/>
                <a:ea typeface="HGｺﾞｼｯｸM" pitchFamily="49" charset="-128"/>
              </a:rPr>
              <a:t>Ⅱ</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700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・特別地域加算　　　　　　　　</a:t>
            </a:r>
            <a:r>
              <a:rPr lang="ja-JP" altLang="en-US" sz="1050" u="sng" dirty="0" smtClean="0">
                <a:solidFill>
                  <a:prstClr val="black"/>
                </a:solidFill>
                <a:latin typeface="HGｺﾞｼｯｸM" pitchFamily="49" charset="-128"/>
                <a:ea typeface="HGｺﾞｼｯｸM" pitchFamily="49" charset="-128"/>
              </a:rPr>
              <a:t>＋</a:t>
            </a:r>
            <a:r>
              <a:rPr lang="en-US" altLang="ja-JP" sz="1050" u="sng" dirty="0" smtClean="0">
                <a:solidFill>
                  <a:prstClr val="black"/>
                </a:solidFill>
                <a:latin typeface="HGｺﾞｼｯｸM" pitchFamily="49" charset="-128"/>
                <a:ea typeface="HGｺﾞｼｯｸM" pitchFamily="49" charset="-128"/>
              </a:rPr>
              <a:t>15/100</a:t>
            </a: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ＤＨＰ特太ゴシック体" pitchFamily="2" charset="-128"/>
              </a:rPr>
              <a:t>（地域定着支援）</a:t>
            </a: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・地域定着支援サービス費</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体制確保分</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302</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緊急時支援分</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705</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・特別地域加算　　　　　　　　</a:t>
            </a:r>
            <a:r>
              <a:rPr lang="ja-JP" altLang="en-US" sz="1050" u="sng" dirty="0" smtClean="0">
                <a:solidFill>
                  <a:prstClr val="black"/>
                </a:solidFill>
                <a:latin typeface="HGｺﾞｼｯｸM" pitchFamily="49" charset="-128"/>
                <a:ea typeface="HGｺﾞｼｯｸM" pitchFamily="49" charset="-128"/>
              </a:rPr>
              <a:t>＋</a:t>
            </a:r>
            <a:r>
              <a:rPr lang="en-US" altLang="ja-JP" sz="1050" u="sng" dirty="0" smtClean="0">
                <a:solidFill>
                  <a:prstClr val="black"/>
                </a:solidFill>
                <a:latin typeface="HGｺﾞｼｯｸM" pitchFamily="49" charset="-128"/>
                <a:ea typeface="HGｺﾞｼｯｸM" pitchFamily="49" charset="-128"/>
              </a:rPr>
              <a:t>15/100</a:t>
            </a:r>
          </a:p>
          <a:p>
            <a:pPr marL="119063" indent="-119063" defTabSz="873125"/>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endParaRPr lang="ja-JP" altLang="en-US" sz="1050" dirty="0" smtClean="0">
              <a:solidFill>
                <a:prstClr val="black"/>
              </a:solidFill>
              <a:latin typeface="HGｺﾞｼｯｸM" pitchFamily="49" charset="-128"/>
              <a:ea typeface="HGｺﾞｼｯｸM" pitchFamily="49" charset="-128"/>
            </a:endParaRPr>
          </a:p>
        </p:txBody>
      </p:sp>
      <p:sp>
        <p:nvSpPr>
          <p:cNvPr id="13" name="角丸四角形 12"/>
          <p:cNvSpPr/>
          <p:nvPr/>
        </p:nvSpPr>
        <p:spPr>
          <a:xfrm>
            <a:off x="72008" y="1857524"/>
            <a:ext cx="5313040" cy="360040"/>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165100" eaLnBrk="0" hangingPunct="0">
              <a:defRPr/>
            </a:pPr>
            <a:r>
              <a:rPr lang="ja-JP" altLang="en-US" sz="1100" dirty="0" smtClean="0">
                <a:solidFill>
                  <a:prstClr val="black"/>
                </a:solidFill>
                <a:latin typeface="メイリオ" pitchFamily="50" charset="-128"/>
                <a:ea typeface="メイリオ" pitchFamily="50" charset="-128"/>
              </a:rPr>
              <a:t>（参考）　地域生活への移行に向けた支援の流れ（イメージ）</a:t>
            </a:r>
            <a:endParaRPr lang="en-US" altLang="ja-JP" sz="1100" dirty="0" smtClean="0">
              <a:solidFill>
                <a:prstClr val="black"/>
              </a:solidFill>
              <a:latin typeface="メイリオ" pitchFamily="50" charset="-128"/>
              <a:ea typeface="メイリオ" pitchFamily="50" charset="-128"/>
            </a:endParaRPr>
          </a:p>
        </p:txBody>
      </p:sp>
      <p:sp>
        <p:nvSpPr>
          <p:cNvPr id="8" name="角丸四角形 7"/>
          <p:cNvSpPr/>
          <p:nvPr/>
        </p:nvSpPr>
        <p:spPr bwMode="auto">
          <a:xfrm>
            <a:off x="7497283" y="1844824"/>
            <a:ext cx="1560173" cy="22824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ctr" anchorCtr="0" compatLnSpc="1">
            <a:prstTxWarp prst="textNoShape">
              <a:avLst/>
            </a:prstTxWarp>
          </a:bodyPr>
          <a:lstStyle/>
          <a:p>
            <a:pPr marL="119063" indent="-119063" algn="ctr" defTabSz="873125"/>
            <a:r>
              <a:rPr lang="ja-JP" altLang="en-US" dirty="0" smtClean="0">
                <a:solidFill>
                  <a:prstClr val="black"/>
                </a:solidFill>
                <a:latin typeface="HGS創英角ﾎﾟｯﾌﾟ体" pitchFamily="50" charset="-128"/>
                <a:ea typeface="ＤＨＰ特太ゴシック体" pitchFamily="2" charset="-128"/>
              </a:rPr>
              <a:t>報 酬 単 価</a:t>
            </a:r>
          </a:p>
        </p:txBody>
      </p:sp>
      <p:pic>
        <p:nvPicPr>
          <p:cNvPr id="1026" name="Picture 2"/>
          <p:cNvPicPr>
            <a:picLocks noChangeAspect="1" noChangeArrowheads="1"/>
          </p:cNvPicPr>
          <p:nvPr/>
        </p:nvPicPr>
        <p:blipFill>
          <a:blip r:embed="rId2" cstate="print"/>
          <a:srcRect/>
          <a:stretch>
            <a:fillRect/>
          </a:stretch>
        </p:blipFill>
        <p:spPr bwMode="auto">
          <a:xfrm>
            <a:off x="272000" y="2156507"/>
            <a:ext cx="6645186" cy="3432733"/>
          </a:xfrm>
          <a:prstGeom prst="rect">
            <a:avLst/>
          </a:prstGeom>
          <a:noFill/>
          <a:ln w="9525">
            <a:noFill/>
            <a:miter lim="800000"/>
            <a:headEnd/>
            <a:tailEnd/>
          </a:ln>
          <a:effectLst/>
        </p:spPr>
      </p:pic>
      <p:sp>
        <p:nvSpPr>
          <p:cNvPr id="9" name="AutoShape 2"/>
          <p:cNvSpPr>
            <a:spLocks noChangeArrowheads="1"/>
          </p:cNvSpPr>
          <p:nvPr/>
        </p:nvSpPr>
        <p:spPr bwMode="auto">
          <a:xfrm>
            <a:off x="272001" y="232891"/>
            <a:ext cx="9433048" cy="531813"/>
          </a:xfrm>
          <a:prstGeom prst="bevel">
            <a:avLst>
              <a:gd name="adj" fmla="val 12500"/>
            </a:avLst>
          </a:prstGeom>
          <a:solidFill>
            <a:srgbClr val="FFFF66">
              <a:alpha val="47843"/>
            </a:srgbClr>
          </a:solidFill>
          <a:ln w="9525">
            <a:solidFill>
              <a:schemeClr val="tx1"/>
            </a:solidFill>
            <a:miter lim="800000"/>
            <a:headEnd/>
            <a:tailEnd/>
          </a:ln>
        </p:spPr>
        <p:txBody>
          <a:bodyPr wrap="square" anchor="ctr">
            <a:spAutoFit/>
          </a:bodyPr>
          <a:lstStyle/>
          <a:p>
            <a:pPr algn="ctr"/>
            <a:r>
              <a:rPr lang="ja-JP" altLang="en-US" sz="2000" dirty="0" smtClean="0">
                <a:solidFill>
                  <a:srgbClr val="1F497D">
                    <a:lumMod val="50000"/>
                  </a:srgbClr>
                </a:solidFill>
                <a:ea typeface="ＤＨＰ特太ゴシック体" pitchFamily="2" charset="-128"/>
              </a:rPr>
              <a:t>地域相談支援（地域移行支援・地域定着支援）の概要</a:t>
            </a:r>
            <a:endParaRPr lang="ja-JP" altLang="en-US" sz="2000" dirty="0">
              <a:solidFill>
                <a:srgbClr val="1F497D">
                  <a:lumMod val="50000"/>
                </a:srgbClr>
              </a:solidFill>
              <a:ea typeface="ＤＨＰ特太ゴシック体" pitchFamily="2" charset="-128"/>
            </a:endParaRPr>
          </a:p>
        </p:txBody>
      </p:sp>
      <p:sp>
        <p:nvSpPr>
          <p:cNvPr id="10" name="角丸四角形 9"/>
          <p:cNvSpPr/>
          <p:nvPr/>
        </p:nvSpPr>
        <p:spPr>
          <a:xfrm>
            <a:off x="272000" y="836712"/>
            <a:ext cx="9433048" cy="936104"/>
          </a:xfrm>
          <a:prstGeom prst="roundRect">
            <a:avLst/>
          </a:prstGeom>
          <a:solidFill>
            <a:schemeClr val="bg1"/>
          </a:solidFill>
          <a:ln w="3175">
            <a:solidFill>
              <a:schemeClr val="tx2">
                <a:lumMod val="50000"/>
              </a:schemeClr>
            </a:solidFill>
            <a:headEnd type="none" w="med" len="med"/>
            <a:tailEnd type="arrow"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vert="horz" rtlCol="0" anchor="ctr"/>
          <a:lstStyle/>
          <a:p>
            <a:r>
              <a:rPr lang="ja-JP" altLang="en-US" sz="1200" b="1" dirty="0" smtClean="0">
                <a:solidFill>
                  <a:srgbClr val="1F497D">
                    <a:lumMod val="50000"/>
                  </a:srgbClr>
                </a:solidFill>
                <a:latin typeface="メイリオ" pitchFamily="50" charset="-128"/>
                <a:ea typeface="メイリオ" pitchFamily="50" charset="-128"/>
              </a:rPr>
              <a:t>　地域移行支援</a:t>
            </a:r>
            <a:r>
              <a:rPr lang="ja-JP" altLang="en-US" sz="1200" dirty="0" smtClean="0">
                <a:solidFill>
                  <a:srgbClr val="1F497D">
                    <a:lumMod val="50000"/>
                  </a:srgbClr>
                </a:solidFill>
                <a:latin typeface="メイリオ" pitchFamily="50" charset="-128"/>
                <a:ea typeface="メイリオ" pitchFamily="50" charset="-128"/>
              </a:rPr>
              <a:t>・・</a:t>
            </a:r>
            <a:r>
              <a:rPr lang="ja-JP" altLang="en-US" sz="1200" dirty="0">
                <a:solidFill>
                  <a:srgbClr val="1F497D">
                    <a:lumMod val="50000"/>
                  </a:srgbClr>
                </a:solidFill>
                <a:latin typeface="メイリオ" pitchFamily="50" charset="-128"/>
                <a:ea typeface="メイリオ" pitchFamily="50" charset="-128"/>
              </a:rPr>
              <a:t>・障害者支援施設、精神科病院、救護施設・更生施設、矯正施設等に入所又は入院している障害者を対象</a:t>
            </a:r>
            <a:r>
              <a:rPr lang="ja-JP" altLang="en-US" sz="1200" dirty="0" smtClean="0">
                <a:solidFill>
                  <a:srgbClr val="1F497D">
                    <a:lumMod val="50000"/>
                  </a:srgbClr>
                </a:solidFill>
                <a:latin typeface="メイリオ" pitchFamily="50" charset="-128"/>
                <a:ea typeface="メイリオ" pitchFamily="50" charset="-128"/>
              </a:rPr>
              <a:t>に住居の</a:t>
            </a:r>
            <a:endParaRPr lang="en-US" altLang="ja-JP" sz="1200" dirty="0" smtClean="0">
              <a:solidFill>
                <a:srgbClr val="1F497D">
                  <a:lumMod val="50000"/>
                </a:srgbClr>
              </a:solidFill>
              <a:latin typeface="メイリオ" pitchFamily="50" charset="-128"/>
              <a:ea typeface="メイリオ" pitchFamily="50" charset="-128"/>
            </a:endParaRPr>
          </a:p>
          <a:p>
            <a:r>
              <a:rPr lang="ja-JP" altLang="en-US" sz="1200" dirty="0" smtClean="0">
                <a:solidFill>
                  <a:srgbClr val="1F497D">
                    <a:lumMod val="50000"/>
                  </a:srgbClr>
                </a:solidFill>
                <a:latin typeface="メイリオ" pitchFamily="50" charset="-128"/>
                <a:ea typeface="メイリオ" pitchFamily="50" charset="-128"/>
              </a:rPr>
              <a:t>　　　　　　　　　　確保その他</a:t>
            </a:r>
            <a:r>
              <a:rPr lang="ja-JP" altLang="en-US" sz="1200" dirty="0">
                <a:solidFill>
                  <a:srgbClr val="1F497D">
                    <a:lumMod val="50000"/>
                  </a:srgbClr>
                </a:solidFill>
                <a:latin typeface="メイリオ" pitchFamily="50" charset="-128"/>
                <a:ea typeface="メイリオ" pitchFamily="50" charset="-128"/>
              </a:rPr>
              <a:t>の地域生活へ移行するための支援を行う。 </a:t>
            </a:r>
            <a:endParaRPr lang="en-US" altLang="ja-JP" sz="1200" dirty="0">
              <a:solidFill>
                <a:srgbClr val="1F497D">
                  <a:lumMod val="50000"/>
                </a:srgbClr>
              </a:solidFill>
              <a:latin typeface="メイリオ" pitchFamily="50" charset="-128"/>
              <a:ea typeface="メイリオ" pitchFamily="50" charset="-128"/>
            </a:endParaRPr>
          </a:p>
          <a:p>
            <a:r>
              <a:rPr lang="ja-JP" altLang="en-US" sz="1200" b="1" dirty="0" smtClean="0">
                <a:solidFill>
                  <a:srgbClr val="1F497D">
                    <a:lumMod val="50000"/>
                  </a:srgbClr>
                </a:solidFill>
                <a:latin typeface="メイリオ" pitchFamily="50" charset="-128"/>
                <a:ea typeface="メイリオ" pitchFamily="50" charset="-128"/>
              </a:rPr>
              <a:t>　地域定着支援</a:t>
            </a:r>
            <a:r>
              <a:rPr lang="ja-JP" altLang="en-US" sz="1200" dirty="0" smtClean="0">
                <a:solidFill>
                  <a:srgbClr val="1F497D">
                    <a:lumMod val="50000"/>
                  </a:srgbClr>
                </a:solidFill>
                <a:latin typeface="メイリオ" pitchFamily="50" charset="-128"/>
                <a:ea typeface="メイリオ" pitchFamily="50" charset="-128"/>
              </a:rPr>
              <a:t>・・・居宅において単身で生活している障害者等を対象に常時の連絡体制を確保し、緊急時には必要な支援を行う。</a:t>
            </a:r>
            <a:endParaRPr lang="en-US" altLang="ja-JP" sz="1200" dirty="0" smtClean="0">
              <a:solidFill>
                <a:srgbClr val="1F497D">
                  <a:lumMod val="50000"/>
                </a:srgbClr>
              </a:solidFill>
              <a:latin typeface="メイリオ" pitchFamily="50" charset="-128"/>
              <a:ea typeface="メイリオ"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175563923"/>
              </p:ext>
            </p:extLst>
          </p:nvPr>
        </p:nvGraphicFramePr>
        <p:xfrm>
          <a:off x="416496" y="5720680"/>
          <a:ext cx="6336703" cy="732656"/>
        </p:xfrm>
        <a:graphic>
          <a:graphicData uri="http://schemas.openxmlformats.org/drawingml/2006/table">
            <a:tbl>
              <a:tblPr firstRow="1" bandRow="1">
                <a:tableStyleId>{BC89EF96-8CEA-46FF-86C4-4CE0E7609802}</a:tableStyleId>
              </a:tblPr>
              <a:tblGrid>
                <a:gridCol w="1621017"/>
                <a:gridCol w="2357843"/>
                <a:gridCol w="2357843"/>
              </a:tblGrid>
              <a:tr h="216024">
                <a:tc>
                  <a:txBody>
                    <a:bodyPr/>
                    <a:lstStyle/>
                    <a:p>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c>
                  <a:txBody>
                    <a:bodyPr/>
                    <a:lstStyle/>
                    <a:p>
                      <a:pPr algn="ctr"/>
                      <a:r>
                        <a:rPr kumimoji="1" lang="ja-JP" altLang="en-US" sz="900" b="0" dirty="0" smtClean="0">
                          <a:solidFill>
                            <a:schemeClr val="bg1"/>
                          </a:solidFill>
                          <a:latin typeface="メイリオ" pitchFamily="50" charset="-128"/>
                          <a:ea typeface="メイリオ" pitchFamily="50" charset="-128"/>
                        </a:rPr>
                        <a:t>地域移行支援</a:t>
                      </a:r>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c>
                  <a:txBody>
                    <a:bodyPr/>
                    <a:lstStyle/>
                    <a:p>
                      <a:pPr algn="ctr"/>
                      <a:r>
                        <a:rPr kumimoji="1" lang="ja-JP" altLang="en-US" sz="900" b="0" dirty="0" smtClean="0">
                          <a:solidFill>
                            <a:schemeClr val="bg1"/>
                          </a:solidFill>
                          <a:latin typeface="メイリオ" pitchFamily="50" charset="-128"/>
                          <a:ea typeface="メイリオ" pitchFamily="50" charset="-128"/>
                        </a:rPr>
                        <a:t>地域定着支援</a:t>
                      </a:r>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r>
              <a:tr h="275456">
                <a:tc>
                  <a:txBody>
                    <a:bodyPr/>
                    <a:lstStyle/>
                    <a:p>
                      <a:pPr algn="ctr"/>
                      <a:r>
                        <a:rPr kumimoji="1" lang="ja-JP" altLang="en-US" sz="900" dirty="0" smtClean="0">
                          <a:latin typeface="メイリオ" pitchFamily="50" charset="-128"/>
                          <a:ea typeface="メイリオ" pitchFamily="50" charset="-128"/>
                        </a:rPr>
                        <a:t>事業所数</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３０４事業所</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４７９事業所</a:t>
                      </a:r>
                      <a:endParaRPr kumimoji="1" lang="ja-JP" altLang="en-US" sz="900" dirty="0">
                        <a:latin typeface="メイリオ" pitchFamily="50" charset="-128"/>
                        <a:ea typeface="メイリオ" pitchFamily="50" charset="-128"/>
                      </a:endParaRPr>
                    </a:p>
                  </a:txBody>
                  <a:tcPr>
                    <a:solidFill>
                      <a:schemeClr val="bg1"/>
                    </a:solidFill>
                  </a:tcPr>
                </a:tc>
              </a:tr>
              <a:tr h="216024">
                <a:tc>
                  <a:txBody>
                    <a:bodyPr/>
                    <a:lstStyle/>
                    <a:p>
                      <a:pPr algn="ctr"/>
                      <a:r>
                        <a:rPr kumimoji="1" lang="ja-JP" altLang="en-US" sz="900" dirty="0" smtClean="0">
                          <a:latin typeface="メイリオ" pitchFamily="50" charset="-128"/>
                          <a:ea typeface="メイリオ" pitchFamily="50" charset="-128"/>
                        </a:rPr>
                        <a:t>利用者数</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５１０人</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２</a:t>
                      </a:r>
                      <a:r>
                        <a:rPr kumimoji="1" lang="en-US" altLang="ja-JP" sz="900" dirty="0" smtClean="0">
                          <a:latin typeface="メイリオ" pitchFamily="50" charset="-128"/>
                          <a:ea typeface="メイリオ" pitchFamily="50" charset="-128"/>
                        </a:rPr>
                        <a:t>,</a:t>
                      </a:r>
                      <a:r>
                        <a:rPr kumimoji="1" lang="ja-JP" altLang="en-US" sz="900" dirty="0" smtClean="0">
                          <a:latin typeface="メイリオ" pitchFamily="50" charset="-128"/>
                          <a:ea typeface="メイリオ" pitchFamily="50" charset="-128"/>
                        </a:rPr>
                        <a:t>７０７人</a:t>
                      </a:r>
                      <a:endParaRPr kumimoji="1" lang="ja-JP" altLang="en-US" sz="900" dirty="0">
                        <a:latin typeface="メイリオ" pitchFamily="50" charset="-128"/>
                        <a:ea typeface="メイリオ" pitchFamily="50" charset="-128"/>
                      </a:endParaRPr>
                    </a:p>
                  </a:txBody>
                  <a:tcPr>
                    <a:solidFill>
                      <a:schemeClr val="bg1"/>
                    </a:solidFill>
                  </a:tcPr>
                </a:tc>
              </a:tr>
            </a:tbl>
          </a:graphicData>
        </a:graphic>
      </p:graphicFrame>
      <p:sp>
        <p:nvSpPr>
          <p:cNvPr id="12" name="テキスト ボックス 11"/>
          <p:cNvSpPr txBox="1"/>
          <p:nvPr/>
        </p:nvSpPr>
        <p:spPr>
          <a:xfrm>
            <a:off x="5243121" y="6438528"/>
            <a:ext cx="1512168" cy="230832"/>
          </a:xfrm>
          <a:prstGeom prst="rect">
            <a:avLst/>
          </a:prstGeom>
          <a:noFill/>
        </p:spPr>
        <p:txBody>
          <a:bodyPr wrap="square" rtlCol="0">
            <a:spAutoFit/>
          </a:bodyPr>
          <a:lstStyle/>
          <a:p>
            <a:r>
              <a:rPr lang="ja-JP" altLang="en-US" sz="900" dirty="0" smtClean="0">
                <a:solidFill>
                  <a:prstClr val="black"/>
                </a:solidFill>
                <a:ea typeface="ＭＳ Ｐゴシック" charset="-128"/>
              </a:rPr>
              <a:t>国保連平成</a:t>
            </a:r>
            <a:r>
              <a:rPr lang="en-US" altLang="ja-JP" sz="900" dirty="0" smtClean="0">
                <a:solidFill>
                  <a:prstClr val="black"/>
                </a:solidFill>
                <a:ea typeface="ＭＳ Ｐゴシック" charset="-128"/>
              </a:rPr>
              <a:t>2</a:t>
            </a:r>
            <a:r>
              <a:rPr lang="en-US" altLang="ja-JP" sz="900" dirty="0">
                <a:solidFill>
                  <a:prstClr val="black"/>
                </a:solidFill>
                <a:ea typeface="ＭＳ Ｐゴシック" charset="-128"/>
              </a:rPr>
              <a:t>9</a:t>
            </a:r>
            <a:r>
              <a:rPr lang="ja-JP" altLang="en-US" sz="900" dirty="0" smtClean="0">
                <a:solidFill>
                  <a:prstClr val="black"/>
                </a:solidFill>
                <a:ea typeface="ＭＳ Ｐゴシック" charset="-128"/>
              </a:rPr>
              <a:t>年</a:t>
            </a:r>
            <a:r>
              <a:rPr lang="en-US" altLang="ja-JP" sz="900" dirty="0" smtClean="0">
                <a:solidFill>
                  <a:prstClr val="black"/>
                </a:solidFill>
                <a:ea typeface="ＭＳ Ｐゴシック" charset="-128"/>
              </a:rPr>
              <a:t>4</a:t>
            </a:r>
            <a:r>
              <a:rPr lang="ja-JP" altLang="en-US" sz="900" dirty="0" smtClean="0">
                <a:solidFill>
                  <a:prstClr val="black"/>
                </a:solidFill>
                <a:ea typeface="ＭＳ Ｐゴシック" charset="-128"/>
              </a:rPr>
              <a:t>月実績</a:t>
            </a:r>
            <a:endParaRPr lang="ja-JP" altLang="en-US" sz="900" dirty="0">
              <a:solidFill>
                <a:prstClr val="black"/>
              </a:solidFill>
              <a:ea typeface="ＭＳ Ｐゴシック" charset="-128"/>
            </a:endParaRPr>
          </a:p>
        </p:txBody>
      </p:sp>
      <p:sp>
        <p:nvSpPr>
          <p:cNvPr id="4" name="スライド番号プレースホルダー 3"/>
          <p:cNvSpPr>
            <a:spLocks noGrp="1"/>
          </p:cNvSpPr>
          <p:nvPr>
            <p:ph type="sldNum" sz="quarter" idx="12"/>
          </p:nvPr>
        </p:nvSpPr>
        <p:spPr>
          <a:xfrm>
            <a:off x="7642790" y="6498781"/>
            <a:ext cx="2311400" cy="365125"/>
          </a:xfrm>
        </p:spPr>
        <p:txBody>
          <a:bodyPr/>
          <a:lstStyle/>
          <a:p>
            <a:pPr>
              <a:defRPr/>
            </a:pPr>
            <a:fld id="{BBD3EA46-478E-438D-A542-8B2E4D01A1BD}" type="slidenum">
              <a:rPr lang="ja-JP" altLang="en-US" smtClean="0">
                <a:solidFill>
                  <a:schemeClr val="tx1"/>
                </a:solidFill>
              </a:rPr>
              <a:pPr>
                <a:defRPr/>
              </a:pPr>
              <a:t>128</a:t>
            </a:fld>
            <a:endParaRPr lang="ja-JP" altLang="en-US" dirty="0">
              <a:solidFill>
                <a:schemeClr val="tx1"/>
              </a:solidFill>
            </a:endParaRPr>
          </a:p>
        </p:txBody>
      </p:sp>
      <p:sp>
        <p:nvSpPr>
          <p:cNvPr id="18" name="正方形/長方形 17"/>
          <p:cNvSpPr/>
          <p:nvPr/>
        </p:nvSpPr>
        <p:spPr>
          <a:xfrm>
            <a:off x="630000" y="4842000"/>
            <a:ext cx="6122768" cy="252000"/>
          </a:xfrm>
          <a:prstGeom prst="rect">
            <a:avLst/>
          </a:prstGeom>
          <a:ln>
            <a:headEnd type="none" w="med" len="med"/>
            <a:tailEnd type="arrow" w="med" len="med"/>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b="1" dirty="0" smtClean="0">
                <a:solidFill>
                  <a:schemeClr val="tx1"/>
                </a:solidFill>
                <a:latin typeface="メイリオ" pitchFamily="50" charset="-128"/>
                <a:ea typeface="メイリオ" pitchFamily="50" charset="-128"/>
              </a:rPr>
              <a:t>協議会によるネットワーク化</a:t>
            </a:r>
          </a:p>
        </p:txBody>
      </p:sp>
    </p:spTree>
    <p:extLst>
      <p:ext uri="{BB962C8B-B14F-4D97-AF65-F5344CB8AC3E}">
        <p14:creationId xmlns:p14="http://schemas.microsoft.com/office/powerpoint/2010/main" val="377258594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08584" y="146798"/>
            <a:ext cx="8424936" cy="576064"/>
          </a:xfrm>
          <a:prstGeom prst="rect">
            <a:avLst/>
          </a:prstGeom>
          <a:noFill/>
          <a:ln>
            <a:noFill/>
          </a:ln>
        </p:spPr>
        <p:style>
          <a:lnRef idx="2">
            <a:schemeClr val="dk1"/>
          </a:lnRef>
          <a:fillRef idx="1">
            <a:schemeClr val="lt1"/>
          </a:fillRef>
          <a:effectRef idx="0">
            <a:schemeClr val="dk1"/>
          </a:effectRef>
          <a:fontRef idx="minor">
            <a:schemeClr val="dk1"/>
          </a:fontRef>
        </p:style>
        <p:txBody>
          <a:bodyPr lIns="95783" tIns="47891" rIns="95783" bIns="47891" rtlCol="0" anchor="ctr"/>
          <a:lstStyle/>
          <a:p>
            <a:pPr algn="ctr"/>
            <a:r>
              <a:rPr lang="ja-JP" altLang="en-US" sz="2500" b="1" dirty="0" smtClean="0">
                <a:solidFill>
                  <a:srgbClr val="000000"/>
                </a:solidFill>
                <a:latin typeface="メイリオ" pitchFamily="50" charset="-128"/>
                <a:ea typeface="メイリオ" pitchFamily="50" charset="-128"/>
              </a:rPr>
              <a:t>相談支援の利用状況（平成</a:t>
            </a:r>
            <a:r>
              <a:rPr lang="en-US" altLang="ja-JP" sz="2500" b="1" dirty="0" smtClean="0">
                <a:solidFill>
                  <a:srgbClr val="000000"/>
                </a:solidFill>
                <a:latin typeface="メイリオ" pitchFamily="50" charset="-128"/>
                <a:ea typeface="メイリオ" pitchFamily="50" charset="-128"/>
              </a:rPr>
              <a:t>24</a:t>
            </a:r>
            <a:r>
              <a:rPr lang="ja-JP" altLang="en-US" sz="2500" b="1" dirty="0" smtClean="0">
                <a:solidFill>
                  <a:srgbClr val="000000"/>
                </a:solidFill>
                <a:latin typeface="メイリオ" pitchFamily="50" charset="-128"/>
                <a:ea typeface="メイリオ" pitchFamily="50" charset="-128"/>
              </a:rPr>
              <a:t>年４月～）　　</a:t>
            </a:r>
            <a:r>
              <a:rPr lang="ja-JP" altLang="en-US" sz="1400" dirty="0" smtClean="0">
                <a:solidFill>
                  <a:srgbClr val="000000"/>
                </a:solidFill>
                <a:latin typeface="メイリオ" pitchFamily="50" charset="-128"/>
                <a:ea typeface="メイリオ" pitchFamily="50" charset="-128"/>
              </a:rPr>
              <a:t>国保連集計</a:t>
            </a:r>
            <a:endParaRPr lang="ja-JP" altLang="en-US" sz="1400" dirty="0">
              <a:solidFill>
                <a:srgbClr val="000000"/>
              </a:solidFill>
              <a:latin typeface="メイリオ" pitchFamily="50" charset="-128"/>
              <a:ea typeface="メイリオ" pitchFamily="50" charset="-128"/>
            </a:endParaRPr>
          </a:p>
        </p:txBody>
      </p:sp>
      <p:graphicFrame>
        <p:nvGraphicFramePr>
          <p:cNvPr id="5" name="グラフ 4"/>
          <p:cNvGraphicFramePr/>
          <p:nvPr>
            <p:extLst>
              <p:ext uri="{D42A27DB-BD31-4B8C-83A1-F6EECF244321}">
                <p14:modId xmlns:p14="http://schemas.microsoft.com/office/powerpoint/2010/main" val="1779043702"/>
              </p:ext>
            </p:extLst>
          </p:nvPr>
        </p:nvGraphicFramePr>
        <p:xfrm>
          <a:off x="416500" y="548680"/>
          <a:ext cx="4752523" cy="60943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extLst>
              <p:ext uri="{D42A27DB-BD31-4B8C-83A1-F6EECF244321}">
                <p14:modId xmlns:p14="http://schemas.microsoft.com/office/powerpoint/2010/main" val="2417941416"/>
              </p:ext>
            </p:extLst>
          </p:nvPr>
        </p:nvGraphicFramePr>
        <p:xfrm>
          <a:off x="4880992" y="548680"/>
          <a:ext cx="4680527" cy="6007843"/>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682604" y="6535298"/>
            <a:ext cx="4094931" cy="215444"/>
          </a:xfrm>
          <a:prstGeom prst="rect">
            <a:avLst/>
          </a:prstGeom>
          <a:noFill/>
        </p:spPr>
        <p:txBody>
          <a:bodyPr wrap="square" rtlCol="0">
            <a:spAutoFit/>
          </a:bodyPr>
          <a:lstStyle/>
          <a:p>
            <a:r>
              <a:rPr lang="en-US" altLang="ja-JP" sz="800" dirty="0" smtClean="0">
                <a:solidFill>
                  <a:srgbClr val="000000"/>
                </a:solidFill>
              </a:rPr>
              <a:t>※</a:t>
            </a:r>
            <a:r>
              <a:rPr lang="ja-JP" altLang="en-US" sz="800" dirty="0" smtClean="0">
                <a:solidFill>
                  <a:srgbClr val="000000"/>
                </a:solidFill>
              </a:rPr>
              <a:t>　障害児</a:t>
            </a:r>
            <a:r>
              <a:rPr lang="ja-JP" altLang="en-US" sz="800" dirty="0">
                <a:solidFill>
                  <a:srgbClr val="000000"/>
                </a:solidFill>
              </a:rPr>
              <a:t>、</a:t>
            </a:r>
            <a:r>
              <a:rPr lang="ja-JP" altLang="en-US" sz="800" dirty="0" smtClean="0">
                <a:solidFill>
                  <a:srgbClr val="000000"/>
                </a:solidFill>
              </a:rPr>
              <a:t>難病</a:t>
            </a:r>
            <a:r>
              <a:rPr lang="ja-JP" altLang="en-US" sz="800" dirty="0">
                <a:solidFill>
                  <a:srgbClr val="000000"/>
                </a:solidFill>
              </a:rPr>
              <a:t>等</a:t>
            </a:r>
            <a:r>
              <a:rPr lang="ja-JP" altLang="en-US" sz="800" dirty="0" smtClean="0">
                <a:solidFill>
                  <a:srgbClr val="000000"/>
                </a:solidFill>
              </a:rPr>
              <a:t>対象者を除く</a:t>
            </a:r>
            <a:endParaRPr lang="ja-JP" altLang="en-US" sz="800" dirty="0">
              <a:solidFill>
                <a:srgbClr val="000000"/>
              </a:solidFill>
            </a:endParaRPr>
          </a:p>
        </p:txBody>
      </p:sp>
      <p:sp>
        <p:nvSpPr>
          <p:cNvPr id="8" name="テキスト ボックス 7"/>
          <p:cNvSpPr txBox="1"/>
          <p:nvPr/>
        </p:nvSpPr>
        <p:spPr>
          <a:xfrm>
            <a:off x="911027" y="6556524"/>
            <a:ext cx="3687266" cy="215444"/>
          </a:xfrm>
          <a:prstGeom prst="rect">
            <a:avLst/>
          </a:prstGeom>
          <a:noFill/>
        </p:spPr>
        <p:txBody>
          <a:bodyPr wrap="square" rtlCol="0">
            <a:spAutoFit/>
          </a:bodyPr>
          <a:lstStyle/>
          <a:p>
            <a:r>
              <a:rPr lang="en-US" altLang="ja-JP" sz="800" dirty="0" smtClean="0">
                <a:solidFill>
                  <a:srgbClr val="000000"/>
                </a:solidFill>
              </a:rPr>
              <a:t>※</a:t>
            </a:r>
            <a:r>
              <a:rPr lang="ja-JP" altLang="en-US" sz="800" dirty="0" smtClean="0">
                <a:solidFill>
                  <a:srgbClr val="000000"/>
                </a:solidFill>
              </a:rPr>
              <a:t>　障害児を除く</a:t>
            </a:r>
            <a:endParaRPr lang="ja-JP" altLang="en-US" sz="800" dirty="0">
              <a:solidFill>
                <a:srgbClr val="000000"/>
              </a:solidFill>
            </a:endParaRPr>
          </a:p>
        </p:txBody>
      </p:sp>
    </p:spTree>
    <p:extLst>
      <p:ext uri="{BB962C8B-B14F-4D97-AF65-F5344CB8AC3E}">
        <p14:creationId xmlns:p14="http://schemas.microsoft.com/office/powerpoint/2010/main" val="327906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566" y="1378422"/>
            <a:ext cx="9864000" cy="4108125"/>
          </a:xfrm>
          <a:prstGeom prst="roundRect">
            <a:avLst>
              <a:gd name="adj" fmla="val 1784"/>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nchorCtr="0"/>
          <a:lstStyle/>
          <a:p>
            <a:pPr>
              <a:lnSpc>
                <a:spcPts val="1200"/>
              </a:lnSpc>
              <a:spcBef>
                <a:spcPts val="100"/>
              </a:spcBef>
            </a:pPr>
            <a:endParaRPr lang="en-US" altLang="ja-JP" sz="400" u="sng" dirty="0" smtClean="0">
              <a:solidFill>
                <a:schemeClr val="tx1"/>
              </a:solidFill>
              <a:latin typeface="+mn-ea"/>
            </a:endParaRPr>
          </a:p>
          <a:p>
            <a:pPr>
              <a:lnSpc>
                <a:spcPts val="1200"/>
              </a:lnSpc>
              <a:spcBef>
                <a:spcPts val="100"/>
              </a:spcBef>
            </a:pP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自立</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・重度化防止に</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向けた保険者機能の強化等の取組の</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推進</a:t>
            </a:r>
            <a:r>
              <a:rPr lang="zh-TW"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a:t>
            </a:r>
          </a:p>
          <a:p>
            <a:pPr>
              <a:lnSpc>
                <a:spcPts val="1200"/>
              </a:lnSpc>
              <a:spcBef>
                <a:spcPts val="100"/>
              </a:spcBef>
            </a:pPr>
            <a:r>
              <a:rPr lang="ja-JP" altLang="en-US" sz="1300" dirty="0">
                <a:solidFill>
                  <a:schemeClr val="tx1"/>
                </a:solidFill>
                <a:latin typeface="+mn-ea"/>
              </a:rPr>
              <a:t>　</a:t>
            </a:r>
            <a:r>
              <a:rPr lang="ja-JP" altLang="en-US" sz="1300" dirty="0" smtClean="0">
                <a:solidFill>
                  <a:schemeClr val="tx1"/>
                </a:solidFill>
                <a:latin typeface="+mn-ea"/>
              </a:rPr>
              <a:t> 全市</a:t>
            </a:r>
            <a:r>
              <a:rPr lang="ja-JP" altLang="en-US" sz="1300" dirty="0">
                <a:solidFill>
                  <a:schemeClr val="tx1"/>
                </a:solidFill>
                <a:latin typeface="+mn-ea"/>
              </a:rPr>
              <a:t>町村</a:t>
            </a:r>
            <a:r>
              <a:rPr lang="ja-JP" altLang="en-US" sz="1300" dirty="0" smtClean="0">
                <a:solidFill>
                  <a:schemeClr val="tx1"/>
                </a:solidFill>
                <a:latin typeface="+mn-ea"/>
              </a:rPr>
              <a:t>が保険者機能を発揮し、自立支援・重度化防止に向けて取り組む仕組みの制度化</a:t>
            </a:r>
            <a:endParaRPr lang="en-US" altLang="ja-JP" sz="1300" dirty="0" smtClean="0">
              <a:solidFill>
                <a:schemeClr val="tx1"/>
              </a:solidFill>
              <a:latin typeface="+mn-ea"/>
            </a:endParaRPr>
          </a:p>
          <a:p>
            <a:pPr>
              <a:lnSpc>
                <a:spcPts val="1200"/>
              </a:lnSpc>
              <a:spcBef>
                <a:spcPts val="100"/>
              </a:spcBef>
            </a:pPr>
            <a:r>
              <a:rPr lang="ja-JP" altLang="en-US" sz="1300" dirty="0">
                <a:solidFill>
                  <a:schemeClr val="tx1"/>
                </a:solidFill>
                <a:latin typeface="+mn-ea"/>
              </a:rPr>
              <a:t>　 </a:t>
            </a:r>
            <a:r>
              <a:rPr lang="ja-JP" altLang="en-US" sz="1300" dirty="0" smtClean="0">
                <a:solidFill>
                  <a:schemeClr val="tx1"/>
                </a:solidFill>
                <a:latin typeface="+mn-ea"/>
              </a:rPr>
              <a:t> 　・　</a:t>
            </a:r>
            <a:r>
              <a:rPr lang="ja-JP" altLang="en-US" sz="1300" dirty="0">
                <a:solidFill>
                  <a:schemeClr val="tx1"/>
                </a:solidFill>
                <a:latin typeface="+mn-ea"/>
              </a:rPr>
              <a:t>国から提供されたデータを</a:t>
            </a:r>
            <a:r>
              <a:rPr lang="ja-JP" altLang="en-US" sz="1300" dirty="0" smtClean="0">
                <a:solidFill>
                  <a:schemeClr val="tx1"/>
                </a:solidFill>
                <a:latin typeface="+mn-ea"/>
              </a:rPr>
              <a:t>分析の上、介護保険事業（支援）計画を策定。計画に介護予防・重度化防止等の取組内容と目標を記載</a:t>
            </a:r>
            <a:endParaRPr lang="en-US" altLang="ja-JP" sz="1300" dirty="0" smtClean="0">
              <a:solidFill>
                <a:schemeClr val="tx1"/>
              </a:solidFill>
              <a:latin typeface="+mn-ea"/>
            </a:endParaRPr>
          </a:p>
          <a:p>
            <a:pPr>
              <a:lnSpc>
                <a:spcPts val="1200"/>
              </a:lnSpc>
              <a:spcBef>
                <a:spcPts val="100"/>
              </a:spcBef>
            </a:pPr>
            <a:r>
              <a:rPr lang="ja-JP" altLang="en-US" sz="1300" dirty="0">
                <a:solidFill>
                  <a:schemeClr val="tx1"/>
                </a:solidFill>
                <a:latin typeface="+mn-ea"/>
              </a:rPr>
              <a:t>　 </a:t>
            </a:r>
            <a:r>
              <a:rPr lang="ja-JP" altLang="en-US" sz="1300" dirty="0" smtClean="0">
                <a:solidFill>
                  <a:schemeClr val="tx1"/>
                </a:solidFill>
                <a:latin typeface="+mn-ea"/>
              </a:rPr>
              <a:t> 　・　</a:t>
            </a:r>
            <a:r>
              <a:rPr lang="ja-JP" altLang="en-US" sz="1300" spc="50" dirty="0">
                <a:solidFill>
                  <a:schemeClr val="tx1"/>
                </a:solidFill>
                <a:latin typeface="メイリオ" panose="020B0604030504040204" pitchFamily="50" charset="-128"/>
                <a:cs typeface="メイリオ" panose="020B0604030504040204" pitchFamily="50" charset="-128"/>
              </a:rPr>
              <a:t>都道府県による</a:t>
            </a:r>
            <a:r>
              <a:rPr lang="ja-JP" altLang="en-US" sz="1300" spc="50" dirty="0" smtClean="0">
                <a:solidFill>
                  <a:schemeClr val="tx1"/>
                </a:solidFill>
                <a:latin typeface="メイリオ" panose="020B0604030504040204" pitchFamily="50" charset="-128"/>
                <a:cs typeface="メイリオ" panose="020B0604030504040204" pitchFamily="50" charset="-128"/>
              </a:rPr>
              <a:t>市町村に対する支援事業の創設　　　　</a:t>
            </a:r>
            <a:r>
              <a:rPr lang="ja-JP" altLang="en-US" sz="1300" dirty="0" smtClean="0">
                <a:solidFill>
                  <a:schemeClr val="tx1"/>
                </a:solidFill>
                <a:latin typeface="+mn-ea"/>
              </a:rPr>
              <a:t>・　財政的インセンティブの付与の規定の整備</a:t>
            </a:r>
            <a:endParaRPr lang="ja-JP" altLang="en-US" sz="1300" dirty="0">
              <a:solidFill>
                <a:schemeClr val="tx1"/>
              </a:solidFill>
              <a:latin typeface="+mn-ea"/>
            </a:endParaRPr>
          </a:p>
          <a:p>
            <a:pPr marL="441325" indent="-441325">
              <a:lnSpc>
                <a:spcPts val="1200"/>
              </a:lnSpc>
              <a:spcBef>
                <a:spcPts val="600"/>
              </a:spcBef>
            </a:pPr>
            <a:r>
              <a:rPr lang="ja-JP" altLang="en-US" sz="1050" dirty="0" smtClean="0">
                <a:solidFill>
                  <a:schemeClr val="tx1"/>
                </a:solidFill>
                <a:latin typeface="ＭＳ 明朝" panose="02020609040205080304" pitchFamily="17" charset="-128"/>
                <a:ea typeface="ＭＳ 明朝" panose="02020609040205080304" pitchFamily="17" charset="-128"/>
              </a:rPr>
              <a:t>　　</a:t>
            </a:r>
            <a:r>
              <a:rPr lang="ja-JP" altLang="en-US" sz="1050" dirty="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（その他）</a:t>
            </a:r>
            <a:endParaRPr lang="en-US" altLang="ja-JP" sz="1050" dirty="0">
              <a:solidFill>
                <a:schemeClr val="tx1"/>
              </a:solidFill>
              <a:latin typeface="ＭＳ 明朝" panose="02020609040205080304" pitchFamily="17" charset="-128"/>
              <a:ea typeface="ＭＳ 明朝" panose="02020609040205080304" pitchFamily="17" charset="-128"/>
            </a:endParaRPr>
          </a:p>
          <a:p>
            <a:pPr>
              <a:lnSpc>
                <a:spcPts val="1200"/>
              </a:lnSpc>
              <a:spcBef>
                <a:spcPts val="100"/>
              </a:spcBef>
            </a:pPr>
            <a:r>
              <a:rPr lang="ja-JP" altLang="en-US" sz="1050" dirty="0" smtClean="0">
                <a:solidFill>
                  <a:schemeClr val="tx1"/>
                </a:solidFill>
                <a:latin typeface="ＭＳ 明朝" panose="02020609040205080304" pitchFamily="17" charset="-128"/>
                <a:ea typeface="ＭＳ 明朝" panose="02020609040205080304" pitchFamily="17" charset="-128"/>
              </a:rPr>
              <a:t>　　　　・ 地域</a:t>
            </a:r>
            <a:r>
              <a:rPr lang="ja-JP" altLang="en-US" sz="1050" dirty="0">
                <a:solidFill>
                  <a:schemeClr val="tx1"/>
                </a:solidFill>
                <a:latin typeface="ＭＳ 明朝" panose="02020609040205080304" pitchFamily="17" charset="-128"/>
                <a:ea typeface="ＭＳ 明朝" panose="02020609040205080304" pitchFamily="17" charset="-128"/>
              </a:rPr>
              <a:t>包括支援センターの機能</a:t>
            </a:r>
            <a:r>
              <a:rPr lang="ja-JP" altLang="en-US" sz="1050" dirty="0" smtClean="0">
                <a:solidFill>
                  <a:schemeClr val="tx1"/>
                </a:solidFill>
                <a:latin typeface="ＭＳ 明朝" panose="02020609040205080304" pitchFamily="17" charset="-128"/>
                <a:ea typeface="ＭＳ 明朝" panose="02020609040205080304" pitchFamily="17" charset="-128"/>
              </a:rPr>
              <a:t>強化（市町村</a:t>
            </a:r>
            <a:r>
              <a:rPr lang="ja-JP" altLang="en-US" sz="1050" dirty="0">
                <a:solidFill>
                  <a:schemeClr val="tx1"/>
                </a:solidFill>
                <a:latin typeface="ＭＳ 明朝" panose="02020609040205080304" pitchFamily="17" charset="-128"/>
                <a:ea typeface="ＭＳ 明朝" panose="02020609040205080304" pitchFamily="17" charset="-128"/>
              </a:rPr>
              <a:t>による評価の義務づけ</a:t>
            </a:r>
            <a:r>
              <a:rPr lang="ja-JP" altLang="en-US" sz="1050" dirty="0" smtClean="0">
                <a:solidFill>
                  <a:schemeClr val="tx1"/>
                </a:solidFill>
                <a:latin typeface="ＭＳ 明朝" panose="02020609040205080304" pitchFamily="17" charset="-128"/>
                <a:ea typeface="ＭＳ 明朝" panose="02020609040205080304" pitchFamily="17" charset="-128"/>
              </a:rPr>
              <a:t>等）</a:t>
            </a:r>
            <a:endParaRPr lang="ja-JP" altLang="en-US" sz="1050" dirty="0">
              <a:solidFill>
                <a:schemeClr val="tx1"/>
              </a:solidFill>
              <a:latin typeface="ＭＳ 明朝" panose="02020609040205080304" pitchFamily="17" charset="-128"/>
              <a:ea typeface="ＭＳ 明朝" panose="02020609040205080304" pitchFamily="17" charset="-128"/>
            </a:endParaRPr>
          </a:p>
          <a:p>
            <a:pPr>
              <a:lnSpc>
                <a:spcPts val="1200"/>
              </a:lnSpc>
              <a:spcBef>
                <a:spcPts val="100"/>
              </a:spcBef>
            </a:pPr>
            <a:r>
              <a:rPr lang="ja-JP" altLang="en-US" sz="1050" dirty="0" smtClean="0">
                <a:solidFill>
                  <a:schemeClr val="tx1"/>
                </a:solidFill>
                <a:latin typeface="ＭＳ 明朝" panose="02020609040205080304" pitchFamily="17" charset="-128"/>
                <a:ea typeface="ＭＳ 明朝" panose="02020609040205080304" pitchFamily="17" charset="-128"/>
              </a:rPr>
              <a:t>　　　　・ 居宅</a:t>
            </a:r>
            <a:r>
              <a:rPr lang="ja-JP" altLang="en-US" sz="1050" dirty="0">
                <a:solidFill>
                  <a:schemeClr val="tx1"/>
                </a:solidFill>
                <a:latin typeface="ＭＳ 明朝" panose="02020609040205080304" pitchFamily="17" charset="-128"/>
                <a:ea typeface="ＭＳ 明朝" panose="02020609040205080304" pitchFamily="17" charset="-128"/>
              </a:rPr>
              <a:t>サービス事業者の指定等に対する保険者の関与強化（小規模多機能等を普及させる観点からの指定拒否の仕組み等の導入）</a:t>
            </a:r>
          </a:p>
          <a:p>
            <a:pPr>
              <a:lnSpc>
                <a:spcPts val="1200"/>
              </a:lnSpc>
              <a:spcBef>
                <a:spcPts val="100"/>
              </a:spcBef>
            </a:pPr>
            <a:r>
              <a:rPr lang="ja-JP" altLang="en-US" sz="1050" dirty="0" smtClean="0">
                <a:solidFill>
                  <a:schemeClr val="tx1"/>
                </a:solidFill>
                <a:latin typeface="ＭＳ 明朝" panose="02020609040205080304" pitchFamily="17" charset="-128"/>
                <a:ea typeface="ＭＳ 明朝" panose="02020609040205080304" pitchFamily="17" charset="-128"/>
              </a:rPr>
              <a:t>　　　　・ 認知症</a:t>
            </a:r>
            <a:r>
              <a:rPr lang="ja-JP" altLang="en-US" sz="1050" dirty="0">
                <a:solidFill>
                  <a:schemeClr val="tx1"/>
                </a:solidFill>
                <a:latin typeface="ＭＳ 明朝" panose="02020609040205080304" pitchFamily="17" charset="-128"/>
                <a:ea typeface="ＭＳ 明朝" panose="02020609040205080304" pitchFamily="17" charset="-128"/>
              </a:rPr>
              <a:t>施策の推進（新オレンジプランの基本的な考え方</a:t>
            </a:r>
            <a:r>
              <a:rPr lang="ja-JP" altLang="en-US" sz="1050" dirty="0" smtClean="0">
                <a:solidFill>
                  <a:schemeClr val="tx1"/>
                </a:solidFill>
                <a:latin typeface="ＭＳ 明朝" panose="02020609040205080304" pitchFamily="17" charset="-128"/>
                <a:ea typeface="ＭＳ 明朝" panose="02020609040205080304" pitchFamily="17" charset="-128"/>
              </a:rPr>
              <a:t>（普及・啓発等の関連施策の総合的な推進）を制度上明確化）</a:t>
            </a:r>
            <a:endParaRPr lang="en-US" altLang="ja-JP" sz="1300" dirty="0" smtClean="0">
              <a:solidFill>
                <a:schemeClr val="tx1"/>
              </a:solidFill>
              <a:latin typeface="ＭＳ 明朝" panose="02020609040205080304" pitchFamily="17" charset="-128"/>
              <a:ea typeface="ＭＳ 明朝" panose="02020609040205080304" pitchFamily="17" charset="-128"/>
            </a:endParaRPr>
          </a:p>
          <a:p>
            <a:pPr marL="268288" indent="-268288">
              <a:lnSpc>
                <a:spcPts val="1200"/>
              </a:lnSpc>
              <a:spcBef>
                <a:spcPts val="100"/>
              </a:spcBef>
            </a:pPr>
            <a:endParaRPr lang="en-US" altLang="ja-JP" sz="1300" b="1" dirty="0">
              <a:solidFill>
                <a:schemeClr val="tx1"/>
              </a:solidFill>
              <a:latin typeface="+mn-ea"/>
            </a:endParaRPr>
          </a:p>
          <a:p>
            <a:pPr marL="268288" indent="-268288">
              <a:lnSpc>
                <a:spcPts val="1200"/>
              </a:lnSpc>
              <a:spcBef>
                <a:spcPts val="100"/>
              </a:spcBef>
            </a:pP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医療</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・介護の連携の推進</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zh-TW"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介護保険法、医療法</a:t>
            </a:r>
            <a:r>
              <a:rPr lang="zh-TW"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41325" indent="-441325">
              <a:lnSpc>
                <a:spcPts val="1200"/>
              </a:lnSpc>
              <a:spcBef>
                <a:spcPts val="100"/>
              </a:spcBef>
            </a:pPr>
            <a:r>
              <a:rPr lang="ja-JP" altLang="en-US" sz="1300" dirty="0">
                <a:solidFill>
                  <a:schemeClr val="tx1"/>
                </a:solidFill>
                <a:latin typeface="+mn-ea"/>
              </a:rPr>
              <a:t>　</a:t>
            </a:r>
            <a:r>
              <a:rPr lang="ja-JP" altLang="en-US" sz="1300" dirty="0" smtClean="0">
                <a:solidFill>
                  <a:schemeClr val="tx1"/>
                </a:solidFill>
                <a:latin typeface="+mn-ea"/>
              </a:rPr>
              <a:t>①　「</a:t>
            </a:r>
            <a:r>
              <a:rPr lang="ja-JP" altLang="en-US" sz="1300" dirty="0">
                <a:solidFill>
                  <a:schemeClr val="tx1"/>
                </a:solidFill>
                <a:latin typeface="+mn-ea"/>
              </a:rPr>
              <a:t>日常的な医学</a:t>
            </a:r>
            <a:r>
              <a:rPr lang="ja-JP" altLang="en-US" sz="1300" dirty="0" smtClean="0">
                <a:solidFill>
                  <a:schemeClr val="tx1"/>
                </a:solidFill>
                <a:latin typeface="+mn-ea"/>
              </a:rPr>
              <a:t>管理」や「</a:t>
            </a:r>
            <a:r>
              <a:rPr lang="ja-JP" altLang="en-US" sz="1300" dirty="0">
                <a:solidFill>
                  <a:schemeClr val="tx1"/>
                </a:solidFill>
                <a:latin typeface="+mn-ea"/>
              </a:rPr>
              <a:t>看取り・ターミナル」等の</a:t>
            </a:r>
            <a:r>
              <a:rPr lang="ja-JP" altLang="en-US" sz="1300" dirty="0" smtClean="0">
                <a:solidFill>
                  <a:schemeClr val="tx1"/>
                </a:solidFill>
                <a:latin typeface="+mn-ea"/>
              </a:rPr>
              <a:t>機能</a:t>
            </a:r>
            <a:r>
              <a:rPr lang="ja-JP" altLang="en-US" sz="1300" dirty="0">
                <a:solidFill>
                  <a:schemeClr val="tx1"/>
                </a:solidFill>
                <a:latin typeface="+mn-ea"/>
              </a:rPr>
              <a:t>と</a:t>
            </a:r>
            <a:r>
              <a:rPr lang="ja-JP" altLang="en-US" sz="1300" dirty="0" smtClean="0">
                <a:solidFill>
                  <a:schemeClr val="tx1"/>
                </a:solidFill>
                <a:latin typeface="+mn-ea"/>
              </a:rPr>
              <a:t>、「</a:t>
            </a:r>
            <a:r>
              <a:rPr lang="ja-JP" altLang="en-US" sz="1300" dirty="0">
                <a:solidFill>
                  <a:schemeClr val="tx1"/>
                </a:solidFill>
                <a:latin typeface="+mn-ea"/>
              </a:rPr>
              <a:t>生活施設」としての</a:t>
            </a:r>
            <a:r>
              <a:rPr lang="ja-JP" altLang="en-US" sz="1300" dirty="0" smtClean="0">
                <a:solidFill>
                  <a:schemeClr val="tx1"/>
                </a:solidFill>
                <a:latin typeface="+mn-ea"/>
              </a:rPr>
              <a:t>機能とを</a:t>
            </a:r>
            <a:r>
              <a:rPr lang="ja-JP" altLang="en-US" sz="1300" dirty="0">
                <a:solidFill>
                  <a:schemeClr val="tx1"/>
                </a:solidFill>
                <a:latin typeface="+mn-ea"/>
              </a:rPr>
              <a:t>兼ね備えた</a:t>
            </a:r>
            <a:r>
              <a:rPr lang="ja-JP" altLang="en-US" sz="1300" dirty="0" smtClean="0">
                <a:solidFill>
                  <a:schemeClr val="tx1"/>
                </a:solidFill>
                <a:latin typeface="+mn-ea"/>
              </a:rPr>
              <a:t>、新たな</a:t>
            </a:r>
            <a:r>
              <a:rPr lang="ja-JP" altLang="en-US" sz="1300" dirty="0">
                <a:solidFill>
                  <a:schemeClr val="tx1"/>
                </a:solidFill>
                <a:latin typeface="+mn-ea"/>
              </a:rPr>
              <a:t>介護</a:t>
            </a:r>
            <a:r>
              <a:rPr lang="ja-JP" altLang="en-US" sz="1300" dirty="0" smtClean="0">
                <a:solidFill>
                  <a:schemeClr val="tx1"/>
                </a:solidFill>
                <a:latin typeface="+mn-ea"/>
              </a:rPr>
              <a:t>保険</a:t>
            </a:r>
            <a:r>
              <a:rPr lang="ja-JP" altLang="en-US" sz="1300" dirty="0">
                <a:solidFill>
                  <a:schemeClr val="tx1"/>
                </a:solidFill>
                <a:latin typeface="+mn-ea"/>
              </a:rPr>
              <a:t>施設</a:t>
            </a:r>
            <a:r>
              <a:rPr lang="ja-JP" altLang="en-US" sz="1300" dirty="0" smtClean="0">
                <a:solidFill>
                  <a:schemeClr val="tx1"/>
                </a:solidFill>
                <a:latin typeface="+mn-ea"/>
              </a:rPr>
              <a:t>を創設</a:t>
            </a:r>
            <a:endParaRPr lang="en-US" altLang="ja-JP" sz="1300" dirty="0" smtClean="0">
              <a:solidFill>
                <a:schemeClr val="tx1"/>
              </a:solidFill>
              <a:latin typeface="+mn-ea"/>
            </a:endParaRPr>
          </a:p>
          <a:p>
            <a:pPr marL="808038" indent="-808038">
              <a:lnSpc>
                <a:spcPts val="1200"/>
              </a:lnSpc>
              <a:spcBef>
                <a:spcPts val="100"/>
              </a:spcBef>
            </a:pPr>
            <a:r>
              <a:rPr lang="ja-JP" altLang="en-US" sz="1300" dirty="0">
                <a:solidFill>
                  <a:schemeClr val="tx1"/>
                </a:solidFill>
                <a:latin typeface="ＭＳ 明朝" panose="02020609040205080304" pitchFamily="17" charset="-128"/>
                <a:ea typeface="ＭＳ 明朝" panose="02020609040205080304" pitchFamily="17" charset="-128"/>
              </a:rPr>
              <a:t>　</a:t>
            </a:r>
            <a:r>
              <a:rPr lang="ja-JP" altLang="en-US" sz="1300" dirty="0" smtClean="0">
                <a:solidFill>
                  <a:schemeClr val="tx1"/>
                </a:solidFill>
                <a:latin typeface="ＭＳ 明朝" panose="02020609040205080304" pitchFamily="17" charset="-128"/>
                <a:ea typeface="ＭＳ 明朝" panose="02020609040205080304" pitchFamily="17" charset="-128"/>
              </a:rPr>
              <a:t>　　　</a:t>
            </a:r>
            <a:r>
              <a:rPr lang="en-US" altLang="ja-JP" sz="1050" dirty="0" smtClean="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現行</a:t>
            </a:r>
            <a:r>
              <a:rPr lang="ja-JP" altLang="en-US" sz="1050" dirty="0">
                <a:solidFill>
                  <a:schemeClr val="tx1"/>
                </a:solidFill>
                <a:latin typeface="ＭＳ 明朝" panose="02020609040205080304" pitchFamily="17" charset="-128"/>
                <a:ea typeface="ＭＳ 明朝" panose="02020609040205080304" pitchFamily="17" charset="-128"/>
              </a:rPr>
              <a:t>の介護療養病床の経過措置期間については、６年間延長すること</a:t>
            </a:r>
            <a:r>
              <a:rPr lang="ja-JP" altLang="en-US" sz="1050" dirty="0" smtClean="0">
                <a:solidFill>
                  <a:schemeClr val="tx1"/>
                </a:solidFill>
                <a:latin typeface="ＭＳ 明朝" panose="02020609040205080304" pitchFamily="17" charset="-128"/>
                <a:ea typeface="ＭＳ 明朝" panose="02020609040205080304" pitchFamily="17" charset="-128"/>
              </a:rPr>
              <a:t>とする。</a:t>
            </a:r>
            <a:r>
              <a:rPr lang="ja-JP" altLang="en-US" sz="1050" dirty="0">
                <a:solidFill>
                  <a:schemeClr val="tx1"/>
                </a:solidFill>
                <a:latin typeface="ＭＳ 明朝" panose="02020609040205080304" pitchFamily="17" charset="-128"/>
                <a:ea typeface="ＭＳ 明朝" panose="02020609040205080304" pitchFamily="17" charset="-128"/>
              </a:rPr>
              <a:t>病院又は診療所</a:t>
            </a:r>
            <a:r>
              <a:rPr lang="ja-JP" altLang="en-US" sz="1050" dirty="0" smtClean="0">
                <a:solidFill>
                  <a:schemeClr val="tx1"/>
                </a:solidFill>
                <a:latin typeface="ＭＳ 明朝" panose="02020609040205080304" pitchFamily="17" charset="-128"/>
                <a:ea typeface="ＭＳ 明朝" panose="02020609040205080304" pitchFamily="17" charset="-128"/>
              </a:rPr>
              <a:t>から新施設に</a:t>
            </a:r>
            <a:r>
              <a:rPr lang="ja-JP" altLang="en-US" sz="1050" dirty="0">
                <a:solidFill>
                  <a:schemeClr val="tx1"/>
                </a:solidFill>
                <a:latin typeface="ＭＳ 明朝" panose="02020609040205080304" pitchFamily="17" charset="-128"/>
                <a:ea typeface="ＭＳ 明朝" panose="02020609040205080304" pitchFamily="17" charset="-128"/>
              </a:rPr>
              <a:t>転換した場合には、転換前の病院又は診療所の名称を引き続き使用できることとする</a:t>
            </a:r>
            <a:r>
              <a:rPr lang="ja-JP" altLang="en-US" sz="1050" dirty="0" smtClean="0">
                <a:solidFill>
                  <a:schemeClr val="tx1"/>
                </a:solidFill>
                <a:latin typeface="ＭＳ 明朝" panose="02020609040205080304" pitchFamily="17" charset="-128"/>
                <a:ea typeface="ＭＳ 明朝" panose="02020609040205080304" pitchFamily="17" charset="-128"/>
              </a:rPr>
              <a:t>。</a:t>
            </a:r>
            <a:endParaRPr lang="en-US" altLang="ja-JP" sz="1050" dirty="0" smtClean="0">
              <a:solidFill>
                <a:schemeClr val="tx1"/>
              </a:solidFill>
              <a:latin typeface="ＭＳ 明朝" panose="02020609040205080304" pitchFamily="17" charset="-128"/>
              <a:ea typeface="ＭＳ 明朝" panose="02020609040205080304" pitchFamily="17" charset="-128"/>
            </a:endParaRPr>
          </a:p>
          <a:p>
            <a:pPr marL="441325" indent="-441325">
              <a:lnSpc>
                <a:spcPts val="1200"/>
              </a:lnSpc>
              <a:spcBef>
                <a:spcPts val="600"/>
              </a:spcBef>
            </a:pPr>
            <a:r>
              <a:rPr lang="ja-JP" altLang="en-US" sz="1300" dirty="0" smtClean="0">
                <a:solidFill>
                  <a:schemeClr val="tx1"/>
                </a:solidFill>
                <a:latin typeface="+mn-ea"/>
              </a:rPr>
              <a:t>　②　医療・介護の連携等に関し、都道府県による市町村に対する必要な情報の提供その他の支援の規定を整備</a:t>
            </a:r>
            <a:endParaRPr lang="en-US" altLang="ja-JP" sz="1300" dirty="0" smtClean="0">
              <a:solidFill>
                <a:schemeClr val="tx1"/>
              </a:solidFill>
              <a:latin typeface="+mn-ea"/>
            </a:endParaRPr>
          </a:p>
          <a:p>
            <a:pPr marL="441325" indent="-441325">
              <a:lnSpc>
                <a:spcPts val="1200"/>
              </a:lnSpc>
              <a:spcBef>
                <a:spcPts val="100"/>
              </a:spcBef>
            </a:pPr>
            <a:endParaRPr lang="ja-JP" altLang="en-US" sz="1300" b="1" dirty="0">
              <a:solidFill>
                <a:schemeClr val="tx1"/>
              </a:solidFill>
              <a:latin typeface="+mn-ea"/>
            </a:endParaRPr>
          </a:p>
          <a:p>
            <a:pPr>
              <a:lnSpc>
                <a:spcPts val="1200"/>
              </a:lnSpc>
              <a:spcBef>
                <a:spcPts val="100"/>
              </a:spcBef>
            </a:pPr>
            <a:r>
              <a:rPr lang="ja-JP" altLang="en-US" sz="13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　</a:t>
            </a:r>
            <a:r>
              <a:rPr lang="ja-JP" altLang="en-US" sz="13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地域共生社会の</a:t>
            </a:r>
            <a:r>
              <a:rPr lang="ja-JP" altLang="en-US" sz="13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実現に向けた取組の推進</a:t>
            </a:r>
            <a:r>
              <a:rPr lang="ja-JP" altLang="en-US" sz="13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等（社会福祉法、介護保険法、障害者総合支援法、児童福祉法）</a:t>
            </a:r>
          </a:p>
          <a:p>
            <a:pPr marL="461963" indent="-446088">
              <a:lnSpc>
                <a:spcPts val="1200"/>
              </a:lnSpc>
              <a:spcBef>
                <a:spcPts val="100"/>
              </a:spcBef>
            </a:pPr>
            <a:r>
              <a:rPr lang="ja-JP" altLang="en-US" sz="1300" dirty="0" smtClean="0">
                <a:solidFill>
                  <a:srgbClr val="FF0000"/>
                </a:solidFill>
                <a:latin typeface="+mn-ea"/>
              </a:rPr>
              <a:t>　  　・</a:t>
            </a:r>
            <a:r>
              <a:rPr lang="ja-JP" altLang="en-US" sz="1300" dirty="0">
                <a:solidFill>
                  <a:srgbClr val="FF0000"/>
                </a:solidFill>
                <a:latin typeface="+mn-ea"/>
              </a:rPr>
              <a:t>　市町村による地域住民と行政等との協働による包括的支援体制作り、福祉分野の共通事項を記載した地域福祉計画の策定の　　　努力義務化</a:t>
            </a:r>
            <a:endParaRPr lang="en-US" altLang="ja-JP" sz="1300" dirty="0">
              <a:solidFill>
                <a:srgbClr val="FF0000"/>
              </a:solidFill>
              <a:latin typeface="+mn-ea"/>
            </a:endParaRPr>
          </a:p>
          <a:p>
            <a:pPr>
              <a:lnSpc>
                <a:spcPts val="1200"/>
              </a:lnSpc>
              <a:spcBef>
                <a:spcPts val="100"/>
              </a:spcBef>
            </a:pPr>
            <a:r>
              <a:rPr lang="ja-JP" altLang="en-US" sz="1300" dirty="0" smtClean="0">
                <a:solidFill>
                  <a:srgbClr val="FF0000"/>
                </a:solidFill>
                <a:latin typeface="+mn-ea"/>
              </a:rPr>
              <a:t>　　　・　</a:t>
            </a:r>
            <a:r>
              <a:rPr lang="ja-JP" altLang="en-US" sz="1300" dirty="0">
                <a:solidFill>
                  <a:srgbClr val="FF0000"/>
                </a:solidFill>
                <a:latin typeface="+mn-ea"/>
              </a:rPr>
              <a:t>高齢者と障害児者が</a:t>
            </a:r>
            <a:r>
              <a:rPr lang="ja-JP" altLang="en-US" sz="1300" dirty="0" smtClean="0">
                <a:solidFill>
                  <a:srgbClr val="FF0000"/>
                </a:solidFill>
                <a:latin typeface="+mn-ea"/>
              </a:rPr>
              <a:t>同一事業所</a:t>
            </a:r>
            <a:r>
              <a:rPr lang="ja-JP" altLang="en-US" sz="1300" dirty="0">
                <a:solidFill>
                  <a:srgbClr val="FF0000"/>
                </a:solidFill>
                <a:latin typeface="+mn-ea"/>
              </a:rPr>
              <a:t>でサービスを受けやすくする</a:t>
            </a:r>
            <a:r>
              <a:rPr lang="ja-JP" altLang="en-US" sz="1300" dirty="0" smtClean="0">
                <a:solidFill>
                  <a:srgbClr val="FF0000"/>
                </a:solidFill>
                <a:latin typeface="+mn-ea"/>
              </a:rPr>
              <a:t>ため、介護保険と障害福祉制度に新たに共生型サービスを位置付ける</a:t>
            </a:r>
            <a:endParaRPr lang="en-US" altLang="ja-JP" sz="1300" strike="sngStrike" dirty="0" smtClean="0">
              <a:solidFill>
                <a:srgbClr val="FF0000"/>
              </a:solidFill>
              <a:latin typeface="+mn-ea"/>
            </a:endParaRPr>
          </a:p>
          <a:p>
            <a:pPr>
              <a:lnSpc>
                <a:spcPts val="1200"/>
              </a:lnSpc>
              <a:spcBef>
                <a:spcPts val="600"/>
              </a:spcBef>
            </a:pPr>
            <a:r>
              <a:rPr lang="ja-JP" altLang="en-US" sz="1050" dirty="0" smtClean="0">
                <a:solidFill>
                  <a:schemeClr val="tx1"/>
                </a:solidFill>
                <a:latin typeface="ＭＳ 明朝" panose="02020609040205080304" pitchFamily="17" charset="-128"/>
                <a:ea typeface="ＭＳ 明朝" panose="02020609040205080304" pitchFamily="17" charset="-128"/>
              </a:rPr>
              <a:t>　　</a:t>
            </a:r>
            <a:r>
              <a:rPr lang="ja-JP" altLang="en-US" sz="1050" dirty="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（その他）</a:t>
            </a:r>
            <a:endParaRPr lang="en-US" altLang="ja-JP" sz="1050" dirty="0" smtClean="0">
              <a:solidFill>
                <a:schemeClr val="tx1"/>
              </a:solidFill>
              <a:latin typeface="ＭＳ 明朝" panose="02020609040205080304" pitchFamily="17" charset="-128"/>
              <a:ea typeface="ＭＳ 明朝" panose="02020609040205080304" pitchFamily="17" charset="-128"/>
            </a:endParaRPr>
          </a:p>
          <a:p>
            <a:pPr>
              <a:lnSpc>
                <a:spcPts val="1200"/>
              </a:lnSpc>
              <a:spcBef>
                <a:spcPts val="100"/>
              </a:spcBef>
            </a:pPr>
            <a:r>
              <a:rPr lang="ja-JP" altLang="en-US" sz="1050" dirty="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　　　・ 有料</a:t>
            </a:r>
            <a:r>
              <a:rPr lang="ja-JP" altLang="en-US" sz="1050" dirty="0">
                <a:solidFill>
                  <a:schemeClr val="tx1"/>
                </a:solidFill>
                <a:latin typeface="ＭＳ 明朝" panose="02020609040205080304" pitchFamily="17" charset="-128"/>
                <a:ea typeface="ＭＳ 明朝" panose="02020609040205080304" pitchFamily="17" charset="-128"/>
              </a:rPr>
              <a:t>老人ホームの入居者保護のための施策の</a:t>
            </a:r>
            <a:r>
              <a:rPr lang="ja-JP" altLang="en-US" sz="1050" dirty="0" smtClean="0">
                <a:solidFill>
                  <a:schemeClr val="tx1"/>
                </a:solidFill>
                <a:latin typeface="ＭＳ 明朝" panose="02020609040205080304" pitchFamily="17" charset="-128"/>
                <a:ea typeface="ＭＳ 明朝" panose="02020609040205080304" pitchFamily="17" charset="-128"/>
              </a:rPr>
              <a:t>強化</a:t>
            </a:r>
            <a:r>
              <a:rPr lang="ja-JP" altLang="en-US" sz="1050" dirty="0">
                <a:solidFill>
                  <a:schemeClr val="tx1"/>
                </a:solidFill>
                <a:latin typeface="ＭＳ 明朝" panose="02020609040205080304" pitchFamily="17" charset="-128"/>
                <a:ea typeface="ＭＳ 明朝" panose="02020609040205080304" pitchFamily="17" charset="-128"/>
              </a:rPr>
              <a:t>（事業停止命令の</a:t>
            </a:r>
            <a:r>
              <a:rPr lang="ja-JP" altLang="en-US" sz="1050" dirty="0" smtClean="0">
                <a:solidFill>
                  <a:schemeClr val="tx1"/>
                </a:solidFill>
                <a:latin typeface="ＭＳ 明朝" panose="02020609040205080304" pitchFamily="17" charset="-128"/>
                <a:ea typeface="ＭＳ 明朝" panose="02020609040205080304" pitchFamily="17" charset="-128"/>
              </a:rPr>
              <a:t>創設、前払</a:t>
            </a:r>
            <a:r>
              <a:rPr lang="ja-JP" altLang="en-US" sz="1050" dirty="0">
                <a:solidFill>
                  <a:schemeClr val="tx1"/>
                </a:solidFill>
                <a:latin typeface="ＭＳ 明朝" panose="02020609040205080304" pitchFamily="17" charset="-128"/>
                <a:ea typeface="ＭＳ 明朝" panose="02020609040205080304" pitchFamily="17" charset="-128"/>
              </a:rPr>
              <a:t>金の保全措置の義務の対象</a:t>
            </a:r>
            <a:r>
              <a:rPr lang="ja-JP" altLang="en-US" sz="1050" dirty="0" smtClean="0">
                <a:solidFill>
                  <a:schemeClr val="tx1"/>
                </a:solidFill>
                <a:latin typeface="ＭＳ 明朝" panose="02020609040205080304" pitchFamily="17" charset="-128"/>
                <a:ea typeface="ＭＳ 明朝" panose="02020609040205080304" pitchFamily="17" charset="-128"/>
              </a:rPr>
              <a:t>拡大等）</a:t>
            </a:r>
            <a:endParaRPr lang="en-US" altLang="ja-JP" sz="1050" dirty="0" smtClean="0">
              <a:solidFill>
                <a:schemeClr val="tx1"/>
              </a:solidFill>
              <a:latin typeface="ＭＳ 明朝" panose="02020609040205080304" pitchFamily="17" charset="-128"/>
              <a:ea typeface="ＭＳ 明朝" panose="02020609040205080304" pitchFamily="17" charset="-128"/>
            </a:endParaRPr>
          </a:p>
          <a:p>
            <a:pPr>
              <a:lnSpc>
                <a:spcPts val="1200"/>
              </a:lnSpc>
              <a:spcBef>
                <a:spcPts val="100"/>
              </a:spcBef>
            </a:pPr>
            <a:r>
              <a:rPr lang="ja-JP" altLang="en-US" sz="1050" dirty="0">
                <a:solidFill>
                  <a:schemeClr val="tx1"/>
                </a:solidFill>
                <a:latin typeface="ＭＳ 明朝" panose="02020609040205080304" pitchFamily="17" charset="-128"/>
                <a:ea typeface="ＭＳ 明朝" panose="02020609040205080304" pitchFamily="17" charset="-128"/>
              </a:rPr>
              <a:t>　</a:t>
            </a:r>
            <a:r>
              <a:rPr lang="ja-JP" altLang="en-US" sz="1050" dirty="0" smtClean="0">
                <a:solidFill>
                  <a:schemeClr val="tx1"/>
                </a:solidFill>
                <a:latin typeface="ＭＳ 明朝" panose="02020609040205080304" pitchFamily="17" charset="-128"/>
                <a:ea typeface="ＭＳ 明朝" panose="02020609040205080304" pitchFamily="17" charset="-128"/>
              </a:rPr>
              <a:t>　　　・ 障害者支援施設等を退所して介護保険施設等に入所した場合の保険者の見直し（障害者支援施設等に入所する前の市町村を保険者とする。）</a:t>
            </a:r>
            <a:endParaRPr lang="ja-JP" altLang="en-US" sz="1050" dirty="0">
              <a:solidFill>
                <a:schemeClr val="tx1"/>
              </a:solidFill>
              <a:latin typeface="ＭＳ 明朝" panose="02020609040205080304" pitchFamily="17" charset="-128"/>
              <a:ea typeface="ＭＳ 明朝" panose="02020609040205080304" pitchFamily="17" charset="-128"/>
            </a:endParaRPr>
          </a:p>
        </p:txBody>
      </p:sp>
      <p:sp>
        <p:nvSpPr>
          <p:cNvPr id="9" name="ホームベース 8"/>
          <p:cNvSpPr/>
          <p:nvPr/>
        </p:nvSpPr>
        <p:spPr>
          <a:xfrm>
            <a:off x="15388" y="1223788"/>
            <a:ext cx="6480000" cy="288000"/>
          </a:xfrm>
          <a:prstGeom prst="homePlate">
            <a:avLst/>
          </a:prstGeom>
          <a:solidFill>
            <a:srgbClr val="FFCCFF"/>
          </a:solidFill>
          <a:ln>
            <a:solidFill>
              <a:srgbClr val="FF66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lstStyle/>
          <a:p>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包括ケアシステムの深化・推進</a:t>
            </a:r>
          </a:p>
        </p:txBody>
      </p:sp>
      <p:sp>
        <p:nvSpPr>
          <p:cNvPr id="12" name="角丸四角形 11"/>
          <p:cNvSpPr/>
          <p:nvPr/>
        </p:nvSpPr>
        <p:spPr>
          <a:xfrm>
            <a:off x="27565" y="5698934"/>
            <a:ext cx="9864000" cy="972000"/>
          </a:xfrm>
          <a:prstGeom prst="roundRect">
            <a:avLst>
              <a:gd name="adj" fmla="val 9550"/>
            </a:avLst>
          </a:prstGeom>
          <a:no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t" anchorCtr="0"/>
          <a:lstStyle/>
          <a:p>
            <a:pPr>
              <a:lnSpc>
                <a:spcPts val="1300"/>
              </a:lnSpc>
              <a:spcBef>
                <a:spcPts val="200"/>
              </a:spcBef>
            </a:pPr>
            <a:endParaRPr lang="en-US" altLang="ja-JP" sz="1100" dirty="0">
              <a:solidFill>
                <a:schemeClr val="tx1"/>
              </a:solidFill>
              <a:latin typeface="+mn-ea"/>
            </a:endParaRPr>
          </a:p>
          <a:p>
            <a:pPr>
              <a:lnSpc>
                <a:spcPts val="1300"/>
              </a:lnSpc>
              <a:spcBef>
                <a:spcPts val="200"/>
              </a:spcBef>
            </a:pP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２割負担者のうち特に所得の高い層の負担割合</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を３割</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a:t>
            </a: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（介護保険法</a:t>
            </a:r>
            <a:r>
              <a:rPr lang="zh-TW"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588" indent="-2160588">
              <a:lnSpc>
                <a:spcPts val="1300"/>
              </a:lnSpc>
              <a:spcBef>
                <a:spcPts val="1200"/>
              </a:spcBef>
            </a:pPr>
            <a:r>
              <a:rPr lang="ja-JP" altLang="en-US"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　介護納付金への総報酬割の導入（介護保険法）</a:t>
            </a:r>
            <a:endParaRPr lang="en-US" altLang="ja-JP" sz="13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60588" indent="-2160588">
              <a:lnSpc>
                <a:spcPts val="1300"/>
              </a:lnSpc>
              <a:spcBef>
                <a:spcPts val="200"/>
              </a:spcBef>
            </a:pPr>
            <a:r>
              <a:rPr lang="ja-JP" altLang="en-US" sz="1300" dirty="0" smtClean="0">
                <a:solidFill>
                  <a:schemeClr val="tx1"/>
                </a:solidFill>
                <a:latin typeface="+mn-ea"/>
                <a:cs typeface="メイリオ" panose="020B0604030504040204" pitchFamily="50" charset="-128"/>
              </a:rPr>
              <a:t>　　・ 各医療保険者が納付する介護納付金（</a:t>
            </a:r>
            <a:r>
              <a:rPr lang="en-US" altLang="ja-JP" sz="1300" dirty="0" smtClean="0">
                <a:solidFill>
                  <a:schemeClr val="tx1"/>
                </a:solidFill>
                <a:latin typeface="+mn-ea"/>
                <a:cs typeface="メイリオ" panose="020B0604030504040204" pitchFamily="50" charset="-128"/>
              </a:rPr>
              <a:t>40</a:t>
            </a:r>
            <a:r>
              <a:rPr lang="ja-JP" altLang="en-US" sz="1300" dirty="0" smtClean="0">
                <a:solidFill>
                  <a:schemeClr val="tx1"/>
                </a:solidFill>
                <a:latin typeface="+mn-ea"/>
                <a:cs typeface="メイリオ" panose="020B0604030504040204" pitchFamily="50" charset="-128"/>
              </a:rPr>
              <a:t>～</a:t>
            </a:r>
            <a:r>
              <a:rPr lang="en-US" altLang="ja-JP" sz="1300" dirty="0">
                <a:solidFill>
                  <a:schemeClr val="tx1"/>
                </a:solidFill>
                <a:latin typeface="+mn-ea"/>
                <a:cs typeface="メイリオ" panose="020B0604030504040204" pitchFamily="50" charset="-128"/>
              </a:rPr>
              <a:t>64</a:t>
            </a:r>
            <a:r>
              <a:rPr lang="ja-JP" altLang="en-US" sz="1300" dirty="0" smtClean="0">
                <a:solidFill>
                  <a:schemeClr val="tx1"/>
                </a:solidFill>
                <a:latin typeface="+mn-ea"/>
                <a:cs typeface="メイリオ" panose="020B0604030504040204" pitchFamily="50" charset="-128"/>
              </a:rPr>
              <a:t>歳の保険料）について、被</a:t>
            </a:r>
            <a:r>
              <a:rPr lang="ja-JP" altLang="en-US" sz="1300" dirty="0">
                <a:solidFill>
                  <a:schemeClr val="tx1"/>
                </a:solidFill>
                <a:latin typeface="+mn-ea"/>
                <a:cs typeface="メイリオ" panose="020B0604030504040204" pitchFamily="50" charset="-128"/>
              </a:rPr>
              <a:t>用者保険間で</a:t>
            </a:r>
            <a:r>
              <a:rPr lang="ja-JP" altLang="en-US" sz="1300" dirty="0" smtClean="0">
                <a:solidFill>
                  <a:schemeClr val="tx1"/>
                </a:solidFill>
                <a:latin typeface="+mn-ea"/>
                <a:cs typeface="メイリオ" panose="020B0604030504040204" pitchFamily="50" charset="-128"/>
              </a:rPr>
              <a:t>は</a:t>
            </a:r>
            <a:r>
              <a:rPr lang="en-US" altLang="ja-JP" sz="1300" dirty="0" smtClean="0">
                <a:solidFill>
                  <a:schemeClr val="tx1"/>
                </a:solidFill>
                <a:latin typeface="+mn-ea"/>
                <a:cs typeface="メイリオ" panose="020B0604030504040204" pitchFamily="50" charset="-128"/>
              </a:rPr>
              <a:t>『</a:t>
            </a:r>
            <a:r>
              <a:rPr lang="ja-JP" altLang="en-US" sz="1300" dirty="0" smtClean="0">
                <a:solidFill>
                  <a:schemeClr val="tx1"/>
                </a:solidFill>
                <a:latin typeface="+mn-ea"/>
                <a:cs typeface="メイリオ" panose="020B0604030504040204" pitchFamily="50" charset="-128"/>
              </a:rPr>
              <a:t>総報酬割</a:t>
            </a:r>
            <a:r>
              <a:rPr lang="en-US" altLang="ja-JP" sz="1300" dirty="0" smtClean="0">
                <a:solidFill>
                  <a:schemeClr val="tx1"/>
                </a:solidFill>
                <a:latin typeface="+mn-ea"/>
                <a:cs typeface="メイリオ" panose="020B0604030504040204" pitchFamily="50" charset="-128"/>
              </a:rPr>
              <a:t>』</a:t>
            </a:r>
            <a:r>
              <a:rPr lang="ja-JP" altLang="en-US" sz="1300" dirty="0">
                <a:solidFill>
                  <a:schemeClr val="tx1"/>
                </a:solidFill>
                <a:latin typeface="+mn-ea"/>
                <a:cs typeface="メイリオ" panose="020B0604030504040204" pitchFamily="50" charset="-128"/>
              </a:rPr>
              <a:t>（報酬額に比例</a:t>
            </a:r>
            <a:r>
              <a:rPr lang="ja-JP" altLang="en-US" sz="1300" dirty="0" smtClean="0">
                <a:solidFill>
                  <a:schemeClr val="tx1"/>
                </a:solidFill>
                <a:latin typeface="+mn-ea"/>
                <a:cs typeface="メイリオ" panose="020B0604030504040204" pitchFamily="50" charset="-128"/>
              </a:rPr>
              <a:t>した負担</a:t>
            </a:r>
            <a:r>
              <a:rPr lang="ja-JP" altLang="en-US" sz="1300" dirty="0">
                <a:solidFill>
                  <a:schemeClr val="tx1"/>
                </a:solidFill>
                <a:latin typeface="+mn-ea"/>
                <a:cs typeface="メイリオ" panose="020B0604030504040204" pitchFamily="50" charset="-128"/>
              </a:rPr>
              <a:t>）とする</a:t>
            </a:r>
            <a:r>
              <a:rPr lang="ja-JP" altLang="en-US" sz="1300" dirty="0" smtClean="0">
                <a:solidFill>
                  <a:schemeClr val="tx1"/>
                </a:solidFill>
                <a:latin typeface="+mn-ea"/>
                <a:cs typeface="メイリオ" panose="020B0604030504040204" pitchFamily="50" charset="-128"/>
              </a:rPr>
              <a:t>。</a:t>
            </a:r>
            <a:endParaRPr lang="zh-TW" altLang="en-US" sz="1300" dirty="0">
              <a:solidFill>
                <a:schemeClr val="tx1"/>
              </a:solidFill>
              <a:latin typeface="+mn-ea"/>
              <a:cs typeface="メイリオ" panose="020B0604030504040204" pitchFamily="50" charset="-128"/>
            </a:endParaRPr>
          </a:p>
        </p:txBody>
      </p:sp>
      <p:sp>
        <p:nvSpPr>
          <p:cNvPr id="10" name="ホームベース 9"/>
          <p:cNvSpPr/>
          <p:nvPr/>
        </p:nvSpPr>
        <p:spPr>
          <a:xfrm>
            <a:off x="24558" y="5554918"/>
            <a:ext cx="6480000" cy="288000"/>
          </a:xfrm>
          <a:prstGeom prst="homePlate">
            <a:avLst/>
          </a:prstGeom>
          <a:solidFill>
            <a:srgbClr val="CCECFF"/>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271" tIns="44636" rIns="89271" bIns="44636" rtlCol="0" anchor="ctr"/>
          <a:lstStyle/>
          <a:p>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介護</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保険制度の持続可能性の確保</a:t>
            </a:r>
          </a:p>
        </p:txBody>
      </p:sp>
      <p:sp>
        <p:nvSpPr>
          <p:cNvPr id="13" name="テキスト ボックス 15"/>
          <p:cNvSpPr txBox="1">
            <a:spLocks noChangeArrowheads="1"/>
          </p:cNvSpPr>
          <p:nvPr/>
        </p:nvSpPr>
        <p:spPr bwMode="auto">
          <a:xfrm>
            <a:off x="-33153" y="13093"/>
            <a:ext cx="9939154" cy="369045"/>
          </a:xfrm>
          <a:prstGeom prst="rect">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29" tIns="36000" rIns="91429" bIns="36000" anchor="ctr">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spcBef>
                <a:spcPct val="50000"/>
              </a:spcBef>
            </a:pPr>
            <a:r>
              <a:rPr lang="ja-JP" altLang="en-US" sz="1950" b="1" dirty="0">
                <a:solidFill>
                  <a:prstClr val="white"/>
                </a:solidFill>
                <a:latin typeface="メイリオ" panose="020B0604030504040204" pitchFamily="50" charset="-128"/>
                <a:ea typeface="メイリオ" panose="020B0604030504040204" pitchFamily="50" charset="-128"/>
              </a:rPr>
              <a:t>地域包括ケアシステムの強化のため</a:t>
            </a:r>
            <a:r>
              <a:rPr lang="ja-JP" altLang="en-US" sz="1950" b="1" dirty="0" smtClean="0">
                <a:solidFill>
                  <a:prstClr val="white"/>
                </a:solidFill>
                <a:latin typeface="メイリオ" panose="020B0604030504040204" pitchFamily="50" charset="-128"/>
                <a:ea typeface="メイリオ" panose="020B0604030504040204" pitchFamily="50" charset="-128"/>
              </a:rPr>
              <a:t>の介護保険法等の一部を改正する法律案のポイント</a:t>
            </a:r>
            <a:endParaRPr lang="ja-JP" altLang="en-US" sz="1950" b="1" dirty="0">
              <a:solidFill>
                <a:prstClr val="white"/>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5388" y="6633734"/>
            <a:ext cx="10367280" cy="261610"/>
          </a:xfrm>
          <a:prstGeom prst="rect">
            <a:avLst/>
          </a:prstGeom>
        </p:spPr>
        <p:txBody>
          <a:bodyPr>
            <a:spAutoFit/>
          </a:bodyPr>
          <a:lstStyle/>
          <a:p>
            <a:r>
              <a:rPr lang="en-US" altLang="ja-JP" sz="1100" dirty="0" smtClean="0">
                <a:latin typeface="+mn-ea"/>
              </a:rPr>
              <a:t>※</a:t>
            </a:r>
            <a:r>
              <a:rPr lang="ja-JP" altLang="en-US" sz="1100" dirty="0" smtClean="0">
                <a:latin typeface="+mn-ea"/>
              </a:rPr>
              <a:t>　平成３０年４月１日施行。（</a:t>
            </a:r>
            <a:r>
              <a:rPr lang="en-US" altLang="ja-JP" sz="1100" dirty="0">
                <a:solidFill>
                  <a:srgbClr val="FF0000"/>
                </a:solidFill>
                <a:latin typeface="ＭＳ Ｐゴシック"/>
              </a:rPr>
              <a:t> </a:t>
            </a:r>
            <a:r>
              <a:rPr lang="en-US" altLang="ja-JP" sz="1100" dirty="0" smtClean="0">
                <a:latin typeface="ＭＳ Ｐゴシック"/>
              </a:rPr>
              <a:t>Ⅱ</a:t>
            </a:r>
            <a:r>
              <a:rPr lang="ja-JP" altLang="en-US" sz="1100" dirty="0">
                <a:latin typeface="ＭＳ Ｐゴシック"/>
              </a:rPr>
              <a:t>５</a:t>
            </a:r>
            <a:r>
              <a:rPr lang="ja-JP" altLang="en-US" sz="1100" dirty="0" smtClean="0">
                <a:latin typeface="ＭＳ Ｐゴシック"/>
              </a:rPr>
              <a:t>は</a:t>
            </a:r>
            <a:r>
              <a:rPr lang="ja-JP" altLang="en-US" sz="1100" dirty="0">
                <a:latin typeface="ＭＳ Ｐゴシック"/>
              </a:rPr>
              <a:t>平成</a:t>
            </a:r>
            <a:r>
              <a:rPr lang="en-US" altLang="ja-JP" sz="1100" dirty="0">
                <a:latin typeface="ＭＳ Ｐゴシック"/>
              </a:rPr>
              <a:t>29</a:t>
            </a:r>
            <a:r>
              <a:rPr lang="ja-JP" altLang="en-US" sz="1100" dirty="0">
                <a:latin typeface="ＭＳ Ｐゴシック"/>
              </a:rPr>
              <a:t>年</a:t>
            </a:r>
            <a:r>
              <a:rPr lang="en-US" altLang="ja-JP" sz="1100" dirty="0">
                <a:latin typeface="ＭＳ Ｐゴシック"/>
              </a:rPr>
              <a:t>8</a:t>
            </a:r>
            <a:r>
              <a:rPr lang="ja-JP" altLang="en-US" sz="1100" dirty="0">
                <a:latin typeface="ＭＳ Ｐゴシック"/>
              </a:rPr>
              <a:t>月分の介護納付金から適用</a:t>
            </a:r>
            <a:r>
              <a:rPr lang="ja-JP" altLang="en-US" sz="1100" dirty="0" smtClean="0">
                <a:latin typeface="+mn-ea"/>
              </a:rPr>
              <a:t>、</a:t>
            </a:r>
            <a:r>
              <a:rPr lang="en-US" altLang="ja-JP" sz="1100" dirty="0" smtClean="0">
                <a:latin typeface="+mn-ea"/>
              </a:rPr>
              <a:t>Ⅱ</a:t>
            </a:r>
            <a:r>
              <a:rPr lang="ja-JP" altLang="en-US" sz="1100" dirty="0">
                <a:latin typeface="+mn-ea"/>
              </a:rPr>
              <a:t>４</a:t>
            </a:r>
            <a:r>
              <a:rPr lang="ja-JP" altLang="en-US" sz="1100" dirty="0" smtClean="0">
                <a:latin typeface="+mn-ea"/>
              </a:rPr>
              <a:t>は平成３０年８月１日施行）</a:t>
            </a:r>
            <a:endParaRPr lang="ja-JP" altLang="en-US" sz="1100" dirty="0">
              <a:latin typeface="+mn-ea"/>
            </a:endParaRPr>
          </a:p>
        </p:txBody>
      </p:sp>
      <p:sp>
        <p:nvSpPr>
          <p:cNvPr id="14" name="テキスト ボックス 13"/>
          <p:cNvSpPr txBox="1"/>
          <p:nvPr/>
        </p:nvSpPr>
        <p:spPr>
          <a:xfrm>
            <a:off x="23838" y="511650"/>
            <a:ext cx="98280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b="1" dirty="0" smtClean="0">
                <a:solidFill>
                  <a:prstClr val="black"/>
                </a:solidFill>
              </a:rPr>
              <a:t>高齢者</a:t>
            </a:r>
            <a:r>
              <a:rPr lang="ja-JP" altLang="en-US" sz="1600" b="1" dirty="0">
                <a:solidFill>
                  <a:prstClr val="black"/>
                </a:solidFill>
              </a:rPr>
              <a:t>の自立支援と要介護状態の重度化防止、地域共生社会の実現を図るとともに</a:t>
            </a:r>
            <a:r>
              <a:rPr lang="ja-JP" altLang="en-US" sz="1600" b="1" dirty="0" smtClean="0">
                <a:solidFill>
                  <a:prstClr val="black"/>
                </a:solidFill>
              </a:rPr>
              <a:t>、制度</a:t>
            </a:r>
            <a:r>
              <a:rPr lang="ja-JP" altLang="en-US" sz="1600" b="1" dirty="0">
                <a:solidFill>
                  <a:prstClr val="black"/>
                </a:solidFill>
              </a:rPr>
              <a:t>の持続可能性</a:t>
            </a:r>
            <a:r>
              <a:rPr lang="ja-JP" altLang="en-US" sz="1600" b="1" dirty="0" smtClean="0">
                <a:solidFill>
                  <a:prstClr val="black"/>
                </a:solidFill>
              </a:rPr>
              <a:t>を確保する</a:t>
            </a:r>
            <a:r>
              <a:rPr lang="ja-JP" altLang="en-US" sz="1600" b="1" dirty="0">
                <a:solidFill>
                  <a:prstClr val="black"/>
                </a:solidFill>
              </a:rPr>
              <a:t>ことに配慮し、サービスを必要とする方に必要なサービスが提供されるようにする。</a:t>
            </a:r>
            <a:endParaRPr lang="en-US" altLang="ja-JP" sz="1600" b="1" dirty="0">
              <a:solidFill>
                <a:prstClr val="black"/>
              </a:solidFill>
            </a:endParaRPr>
          </a:p>
        </p:txBody>
      </p:sp>
      <p:sp>
        <p:nvSpPr>
          <p:cNvPr id="5" name="スライド番号プレースホルダー 4"/>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13</a:t>
            </a:fld>
            <a:endParaRPr lang="en-US" altLang="ja-JP">
              <a:solidFill>
                <a:prstClr val="black"/>
              </a:solidFill>
            </a:endParaRPr>
          </a:p>
        </p:txBody>
      </p:sp>
    </p:spTree>
    <p:extLst>
      <p:ext uri="{BB962C8B-B14F-4D97-AF65-F5344CB8AC3E}">
        <p14:creationId xmlns:p14="http://schemas.microsoft.com/office/powerpoint/2010/main" val="5073587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495301" y="274638"/>
            <a:ext cx="8915400" cy="6178550"/>
          </a:xfrm>
        </p:spPr>
        <p:txBody>
          <a:bodyPr/>
          <a:lstStyle/>
          <a:p>
            <a:r>
              <a:rPr lang="ja-JP" altLang="en-US" sz="3600" dirty="0" smtClean="0">
                <a:latin typeface="+mj-ea"/>
              </a:rPr>
              <a:t>参考５</a:t>
            </a:r>
            <a:r>
              <a:rPr lang="ja-JP" altLang="en-US" sz="3600" dirty="0" smtClean="0">
                <a:latin typeface="+mj-ea"/>
              </a:rPr>
              <a:t>　就労支援について</a:t>
            </a:r>
          </a:p>
        </p:txBody>
      </p:sp>
      <p:sp>
        <p:nvSpPr>
          <p:cNvPr id="2" name="スライド番号プレースホルダー 1"/>
          <p:cNvSpPr>
            <a:spLocks noGrp="1"/>
          </p:cNvSpPr>
          <p:nvPr>
            <p:ph type="sldNum" sz="quarter" idx="12"/>
          </p:nvPr>
        </p:nvSpPr>
        <p:spPr/>
        <p:txBody>
          <a:bodyPr/>
          <a:lstStyle/>
          <a:p>
            <a:pPr>
              <a:defRPr/>
            </a:pPr>
            <a:fld id="{391E34FC-85E2-42F8-A291-9841FE233C87}" type="slidenum">
              <a:rPr lang="en-US" altLang="ja-JP" smtClean="0">
                <a:solidFill>
                  <a:srgbClr val="000000"/>
                </a:solidFill>
              </a:rPr>
              <a:pPr>
                <a:defRPr/>
              </a:pPr>
              <a:t>130</a:t>
            </a:fld>
            <a:endParaRPr lang="en-US" altLang="ja-JP" dirty="0">
              <a:solidFill>
                <a:srgbClr val="000000"/>
              </a:solidFill>
            </a:endParaRPr>
          </a:p>
        </p:txBody>
      </p:sp>
    </p:spTree>
    <p:extLst>
      <p:ext uri="{BB962C8B-B14F-4D97-AF65-F5344CB8AC3E}">
        <p14:creationId xmlns:p14="http://schemas.microsoft.com/office/powerpoint/2010/main" val="110761242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52824" y="1213461"/>
            <a:ext cx="9792000" cy="5544000"/>
          </a:xfrm>
          <a:prstGeom prst="roundRect">
            <a:avLst>
              <a:gd name="adj" fmla="val 37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fontAlgn="auto">
              <a:spcBef>
                <a:spcPts val="0"/>
              </a:spcBef>
              <a:spcAft>
                <a:spcPts val="0"/>
              </a:spcAft>
              <a:defRPr/>
            </a:pPr>
            <a:endParaRPr lang="ja-JP" altLang="en-US" sz="1200">
              <a:solidFill>
                <a:srgbClr val="FFFFFF"/>
              </a:solidFill>
            </a:endParaRPr>
          </a:p>
        </p:txBody>
      </p:sp>
      <p:sp>
        <p:nvSpPr>
          <p:cNvPr id="333827" name="Rectangle 3"/>
          <p:cNvSpPr>
            <a:spLocks noChangeArrowheads="1"/>
          </p:cNvSpPr>
          <p:nvPr/>
        </p:nvSpPr>
        <p:spPr bwMode="auto">
          <a:xfrm>
            <a:off x="8421688" y="2204864"/>
            <a:ext cx="1366837" cy="4294870"/>
          </a:xfrm>
          <a:prstGeom prst="rect">
            <a:avLst/>
          </a:prstGeom>
          <a:solidFill>
            <a:schemeClr val="accent1">
              <a:lumMod val="20000"/>
              <a:lumOff val="80000"/>
            </a:schemeClr>
          </a:solidFill>
          <a:ln w="57150">
            <a:solidFill>
              <a:schemeClr val="tx1"/>
            </a:solidFill>
            <a:miter lim="800000"/>
            <a:headEnd/>
            <a:tailEnd/>
          </a:ln>
          <a:effectLst/>
        </p:spPr>
        <p:txBody>
          <a:bodyPr wrap="none" lIns="91435" tIns="45718" rIns="91435" bIns="45718" anchor="ctr"/>
          <a:lstStyle/>
          <a:p>
            <a:pPr fontAlgn="auto">
              <a:spcBef>
                <a:spcPts val="0"/>
              </a:spcBef>
              <a:spcAft>
                <a:spcPts val="0"/>
              </a:spcAft>
              <a:defRPr/>
            </a:pPr>
            <a:endParaRPr lang="ja-JP" altLang="en-US" sz="1200">
              <a:solidFill>
                <a:srgbClr val="000000"/>
              </a:solidFill>
              <a:ea typeface="ＭＳ Ｐゴシック"/>
            </a:endParaRPr>
          </a:p>
        </p:txBody>
      </p:sp>
      <p:sp>
        <p:nvSpPr>
          <p:cNvPr id="18436" name="AutoShape 4"/>
          <p:cNvSpPr>
            <a:spLocks noChangeArrowheads="1"/>
          </p:cNvSpPr>
          <p:nvPr/>
        </p:nvSpPr>
        <p:spPr bwMode="auto">
          <a:xfrm>
            <a:off x="8508602" y="4438740"/>
            <a:ext cx="1225550" cy="1223963"/>
          </a:xfrm>
          <a:prstGeom prst="roundRect">
            <a:avLst>
              <a:gd name="adj" fmla="val 16667"/>
            </a:avLst>
          </a:prstGeom>
          <a:solidFill>
            <a:srgbClr val="00FFFF">
              <a:alpha val="16078"/>
            </a:srgbClr>
          </a:solidFill>
          <a:ln w="9525">
            <a:solidFill>
              <a:schemeClr val="tx1"/>
            </a:solidFill>
            <a:round/>
            <a:headEnd/>
            <a:tailEnd/>
          </a:ln>
        </p:spPr>
        <p:txBody>
          <a:bodyPr wrap="none" lIns="91435" tIns="45718" rIns="91435" bIns="45718" anchor="ctr"/>
          <a:lstStyle/>
          <a:p>
            <a:endParaRPr lang="ja-JP" altLang="en-US" sz="1200">
              <a:solidFill>
                <a:srgbClr val="000000"/>
              </a:solidFill>
              <a:latin typeface="Calibri" pitchFamily="34" charset="0"/>
            </a:endParaRPr>
          </a:p>
        </p:txBody>
      </p:sp>
      <p:sp>
        <p:nvSpPr>
          <p:cNvPr id="18437" name="Rectangle 5"/>
          <p:cNvSpPr>
            <a:spLocks noChangeArrowheads="1"/>
          </p:cNvSpPr>
          <p:nvPr/>
        </p:nvSpPr>
        <p:spPr bwMode="auto">
          <a:xfrm>
            <a:off x="1408113" y="2230442"/>
            <a:ext cx="4907000" cy="3068047"/>
          </a:xfrm>
          <a:prstGeom prst="rect">
            <a:avLst/>
          </a:prstGeom>
          <a:solidFill>
            <a:srgbClr val="FFFF66">
              <a:alpha val="59607"/>
            </a:srgbClr>
          </a:solidFill>
          <a:ln w="57150">
            <a:solidFill>
              <a:schemeClr val="tx1"/>
            </a:solidFill>
            <a:miter lim="800000"/>
            <a:headEnd/>
            <a:tailEnd/>
          </a:ln>
        </p:spPr>
        <p:txBody>
          <a:bodyPr wrap="none" lIns="91435" tIns="45718" rIns="91435" bIns="45718" anchor="ctr"/>
          <a:lstStyle/>
          <a:p>
            <a:endParaRPr lang="ja-JP" altLang="en-US" sz="1200">
              <a:solidFill>
                <a:srgbClr val="000000"/>
              </a:solidFill>
              <a:latin typeface="Calibri" pitchFamily="34" charset="0"/>
            </a:endParaRPr>
          </a:p>
        </p:txBody>
      </p:sp>
      <p:sp>
        <p:nvSpPr>
          <p:cNvPr id="18438" name="Text Box 7"/>
          <p:cNvSpPr txBox="1">
            <a:spLocks noChangeArrowheads="1"/>
          </p:cNvSpPr>
          <p:nvPr/>
        </p:nvSpPr>
        <p:spPr bwMode="auto">
          <a:xfrm>
            <a:off x="4429125" y="3441700"/>
            <a:ext cx="179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2400">
              <a:solidFill>
                <a:srgbClr val="000000"/>
              </a:solidFill>
              <a:latin typeface="Calibri" pitchFamily="34" charset="0"/>
            </a:endParaRPr>
          </a:p>
        </p:txBody>
      </p:sp>
      <p:sp>
        <p:nvSpPr>
          <p:cNvPr id="18439" name="Text Box 8"/>
          <p:cNvSpPr txBox="1">
            <a:spLocks noChangeArrowheads="1"/>
          </p:cNvSpPr>
          <p:nvPr/>
        </p:nvSpPr>
        <p:spPr bwMode="auto">
          <a:xfrm>
            <a:off x="4191042" y="3657606"/>
            <a:ext cx="171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200">
              <a:solidFill>
                <a:srgbClr val="000000"/>
              </a:solidFill>
              <a:latin typeface="Calibri" pitchFamily="34" charset="0"/>
            </a:endParaRPr>
          </a:p>
        </p:txBody>
      </p:sp>
      <p:sp>
        <p:nvSpPr>
          <p:cNvPr id="18441" name="AutoShape 10"/>
          <p:cNvSpPr>
            <a:spLocks noChangeArrowheads="1"/>
          </p:cNvSpPr>
          <p:nvPr/>
        </p:nvSpPr>
        <p:spPr bwMode="auto">
          <a:xfrm>
            <a:off x="6445029" y="5148298"/>
            <a:ext cx="1878882" cy="300378"/>
          </a:xfrm>
          <a:prstGeom prst="leftArrow">
            <a:avLst>
              <a:gd name="adj1" fmla="val 56050"/>
              <a:gd name="adj2" fmla="val 8346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p>
            <a:endParaRPr lang="ja-JP" altLang="en-US" sz="1200">
              <a:solidFill>
                <a:srgbClr val="000000"/>
              </a:solidFill>
              <a:latin typeface="Calibri" pitchFamily="34" charset="0"/>
            </a:endParaRPr>
          </a:p>
        </p:txBody>
      </p:sp>
      <p:sp>
        <p:nvSpPr>
          <p:cNvPr id="333836" name="Rectangle 12"/>
          <p:cNvSpPr>
            <a:spLocks noChangeArrowheads="1"/>
          </p:cNvSpPr>
          <p:nvPr/>
        </p:nvSpPr>
        <p:spPr bwMode="auto">
          <a:xfrm>
            <a:off x="2813051" y="5806041"/>
            <a:ext cx="3336925" cy="779114"/>
          </a:xfrm>
          <a:prstGeom prst="rect">
            <a:avLst/>
          </a:prstGeom>
          <a:solidFill>
            <a:schemeClr val="accent3">
              <a:lumMod val="20000"/>
              <a:lumOff val="80000"/>
            </a:schemeClr>
          </a:solidFill>
          <a:ln w="15875">
            <a:solidFill>
              <a:schemeClr val="tx1"/>
            </a:solidFill>
            <a:miter lim="800000"/>
            <a:headEnd/>
            <a:tailEnd/>
          </a:ln>
          <a:effectLst/>
        </p:spPr>
        <p:txBody>
          <a:bodyPr wrap="none" lIns="91435" tIns="45718" rIns="91435" bIns="45718" anchor="ctr"/>
          <a:lstStyle/>
          <a:p>
            <a:pPr fontAlgn="auto">
              <a:spcBef>
                <a:spcPts val="0"/>
              </a:spcBef>
              <a:spcAft>
                <a:spcPts val="0"/>
              </a:spcAft>
              <a:defRPr/>
            </a:pPr>
            <a:endParaRPr lang="ja-JP" altLang="en-US" sz="1200">
              <a:solidFill>
                <a:srgbClr val="000000"/>
              </a:solidFill>
              <a:ea typeface="ＭＳ Ｐゴシック"/>
            </a:endParaRPr>
          </a:p>
        </p:txBody>
      </p:sp>
      <p:sp>
        <p:nvSpPr>
          <p:cNvPr id="333837" name="Text Box 13"/>
          <p:cNvSpPr txBox="1">
            <a:spLocks noChangeArrowheads="1"/>
          </p:cNvSpPr>
          <p:nvPr/>
        </p:nvSpPr>
        <p:spPr bwMode="auto">
          <a:xfrm>
            <a:off x="2813051" y="5877274"/>
            <a:ext cx="3336925" cy="646327"/>
          </a:xfrm>
          <a:prstGeom prst="rect">
            <a:avLst/>
          </a:prstGeom>
          <a:noFill/>
          <a:ln w="9525">
            <a:noFill/>
            <a:miter lim="800000"/>
            <a:headEnd/>
            <a:tailEnd/>
          </a:ln>
          <a:effectLst/>
        </p:spPr>
        <p:txBody>
          <a:bodyPr wrap="square" lIns="91435" tIns="45718" rIns="91435" bIns="45718">
            <a:spAutoFit/>
          </a:bodyPr>
          <a:lstStyle/>
          <a:p>
            <a:pPr algn="ctr" fontAlgn="auto">
              <a:spcBef>
                <a:spcPct val="50000"/>
              </a:spcBef>
              <a:spcAft>
                <a:spcPts val="0"/>
              </a:spcAft>
              <a:defRPr/>
            </a:pPr>
            <a:r>
              <a:rPr lang="ja-JP" altLang="en-US" sz="2000" b="1" u="sng" dirty="0">
                <a:solidFill>
                  <a:srgbClr val="000000"/>
                </a:solidFill>
                <a:ea typeface="ＭＳ Ｐゴシック"/>
              </a:rPr>
              <a:t>特別支援</a:t>
            </a:r>
            <a:r>
              <a:rPr lang="ja-JP" altLang="en-US" sz="2000" b="1" u="sng" dirty="0" smtClean="0">
                <a:solidFill>
                  <a:srgbClr val="000000"/>
                </a:solidFill>
                <a:ea typeface="ＭＳ Ｐゴシック"/>
              </a:rPr>
              <a:t>学校</a:t>
            </a:r>
            <a:endParaRPr lang="ja-JP" altLang="en-US" sz="2000" b="1" u="sng" dirty="0">
              <a:solidFill>
                <a:srgbClr val="000000"/>
              </a:solidFill>
              <a:ea typeface="ＭＳ Ｐゴシック"/>
            </a:endParaRPr>
          </a:p>
          <a:p>
            <a:pPr algn="ctr" fontAlgn="auto">
              <a:spcAft>
                <a:spcPts val="0"/>
              </a:spcAft>
              <a:defRPr/>
            </a:pPr>
            <a:r>
              <a:rPr lang="ja-JP" altLang="en-US" sz="1400" b="1" u="sng" dirty="0" smtClean="0">
                <a:solidFill>
                  <a:srgbClr val="000000"/>
                </a:solidFill>
                <a:latin typeface="ＭＳ Ｐゴシック" pitchFamily="50" charset="-128"/>
                <a:ea typeface="ＭＳ Ｐゴシック"/>
              </a:rPr>
              <a:t>卒業生</a:t>
            </a:r>
            <a:r>
              <a:rPr lang="en-US" altLang="ja-JP" sz="1600" b="1" u="sng" dirty="0" smtClean="0">
                <a:solidFill>
                  <a:srgbClr val="000000"/>
                </a:solidFill>
                <a:ea typeface="ＭＳ Ｐゴシック"/>
              </a:rPr>
              <a:t>20,882</a:t>
            </a:r>
            <a:r>
              <a:rPr lang="ja-JP" altLang="en-US" sz="1400" b="1" u="sng" dirty="0" smtClean="0">
                <a:solidFill>
                  <a:srgbClr val="000000"/>
                </a:solidFill>
                <a:latin typeface="ＭＳ Ｐゴシック" pitchFamily="50" charset="-128"/>
                <a:ea typeface="ＭＳ Ｐゴシック"/>
              </a:rPr>
              <a:t>人（平成２８年３月卒）</a:t>
            </a:r>
            <a:endParaRPr lang="ja-JP" altLang="en-US" sz="1400" b="1" u="sng" dirty="0">
              <a:solidFill>
                <a:srgbClr val="000000"/>
              </a:solidFill>
              <a:latin typeface="ＭＳ Ｐゴシック" pitchFamily="50" charset="-128"/>
              <a:ea typeface="ＭＳ Ｐゴシック"/>
            </a:endParaRPr>
          </a:p>
        </p:txBody>
      </p:sp>
      <p:sp>
        <p:nvSpPr>
          <p:cNvPr id="18446" name="AutoShape 15"/>
          <p:cNvSpPr>
            <a:spLocks noChangeArrowheads="1"/>
          </p:cNvSpPr>
          <p:nvPr/>
        </p:nvSpPr>
        <p:spPr bwMode="auto">
          <a:xfrm>
            <a:off x="1208583" y="5668189"/>
            <a:ext cx="1532464" cy="719403"/>
          </a:xfrm>
          <a:prstGeom prst="leftArrow">
            <a:avLst>
              <a:gd name="adj1" fmla="val 64526"/>
              <a:gd name="adj2" fmla="val 477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p>
            <a:endParaRPr lang="ja-JP" altLang="en-US" sz="1200">
              <a:solidFill>
                <a:srgbClr val="000000"/>
              </a:solidFill>
              <a:latin typeface="Calibri" pitchFamily="34" charset="0"/>
            </a:endParaRPr>
          </a:p>
        </p:txBody>
      </p:sp>
      <p:sp>
        <p:nvSpPr>
          <p:cNvPr id="18448" name="Text Box 18"/>
          <p:cNvSpPr txBox="1">
            <a:spLocks noChangeArrowheads="1"/>
          </p:cNvSpPr>
          <p:nvPr/>
        </p:nvSpPr>
        <p:spPr bwMode="auto">
          <a:xfrm>
            <a:off x="4891089" y="2506182"/>
            <a:ext cx="1173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200">
              <a:solidFill>
                <a:srgbClr val="000000"/>
              </a:solidFill>
              <a:latin typeface="Calibri" pitchFamily="34" charset="0"/>
            </a:endParaRPr>
          </a:p>
        </p:txBody>
      </p:sp>
      <p:sp>
        <p:nvSpPr>
          <p:cNvPr id="18449" name="Text Box 20"/>
          <p:cNvSpPr txBox="1">
            <a:spLocks noChangeArrowheads="1"/>
          </p:cNvSpPr>
          <p:nvPr/>
        </p:nvSpPr>
        <p:spPr bwMode="auto">
          <a:xfrm>
            <a:off x="1530418" y="5858188"/>
            <a:ext cx="128263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b="1" u="sng" dirty="0">
                <a:solidFill>
                  <a:srgbClr val="000000"/>
                </a:solidFill>
                <a:latin typeface="Calibri" pitchFamily="34" charset="0"/>
              </a:rPr>
              <a:t>798</a:t>
            </a:r>
            <a:r>
              <a:rPr lang="ja-JP" altLang="en-US" b="1" u="sng" dirty="0" smtClean="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a:solidFill>
                  <a:srgbClr val="000000"/>
                </a:solidFill>
                <a:latin typeface="Calibri" pitchFamily="34" charset="0"/>
              </a:rPr>
              <a:t>年</a:t>
            </a:r>
          </a:p>
        </p:txBody>
      </p:sp>
      <p:sp>
        <p:nvSpPr>
          <p:cNvPr id="18450" name="AutoShape 21"/>
          <p:cNvSpPr>
            <a:spLocks noChangeArrowheads="1"/>
          </p:cNvSpPr>
          <p:nvPr/>
        </p:nvSpPr>
        <p:spPr bwMode="auto">
          <a:xfrm rot="10800000">
            <a:off x="6226215" y="5733933"/>
            <a:ext cx="2081213" cy="719402"/>
          </a:xfrm>
          <a:prstGeom prst="leftArrow">
            <a:avLst>
              <a:gd name="adj1" fmla="val 61300"/>
              <a:gd name="adj2" fmla="val 47513"/>
            </a:avLst>
          </a:prstGeom>
          <a:solidFill>
            <a:srgbClr val="CCFFFF"/>
          </a:solidFill>
          <a:ln w="57150">
            <a:solidFill>
              <a:schemeClr val="tx1"/>
            </a:solidFill>
            <a:miter lim="800000"/>
            <a:headEnd/>
            <a:tailEnd/>
          </a:ln>
        </p:spPr>
        <p:txBody>
          <a:bodyPr wrap="none" lIns="91435" tIns="45718" rIns="91435" bIns="45718" anchor="ctr"/>
          <a:lstStyle/>
          <a:p>
            <a:endParaRPr lang="ja-JP" altLang="en-US" sz="1200">
              <a:solidFill>
                <a:srgbClr val="000000"/>
              </a:solidFill>
              <a:latin typeface="Calibri" pitchFamily="34" charset="0"/>
            </a:endParaRPr>
          </a:p>
        </p:txBody>
      </p:sp>
      <p:sp>
        <p:nvSpPr>
          <p:cNvPr id="18451" name="AutoShape 22"/>
          <p:cNvSpPr>
            <a:spLocks noChangeArrowheads="1"/>
          </p:cNvSpPr>
          <p:nvPr/>
        </p:nvSpPr>
        <p:spPr bwMode="auto">
          <a:xfrm rot="10800000">
            <a:off x="6445030" y="4604644"/>
            <a:ext cx="1878880" cy="530855"/>
          </a:xfrm>
          <a:prstGeom prst="leftArrow">
            <a:avLst>
              <a:gd name="adj1" fmla="val 54486"/>
              <a:gd name="adj2" fmla="val 58468"/>
            </a:avLst>
          </a:prstGeom>
          <a:solidFill>
            <a:srgbClr val="CCFFFF"/>
          </a:solidFill>
          <a:ln w="57150">
            <a:solidFill>
              <a:schemeClr val="tx1"/>
            </a:solidFill>
            <a:miter lim="800000"/>
            <a:headEnd/>
            <a:tailEnd/>
          </a:ln>
        </p:spPr>
        <p:txBody>
          <a:bodyPr wrap="none" lIns="91435" tIns="45718" rIns="91435" bIns="45718" anchor="ctr"/>
          <a:lstStyle/>
          <a:p>
            <a:endParaRPr lang="ja-JP" altLang="en-US" sz="1200">
              <a:solidFill>
                <a:srgbClr val="000000"/>
              </a:solidFill>
              <a:latin typeface="Calibri" pitchFamily="34" charset="0"/>
            </a:endParaRPr>
          </a:p>
        </p:txBody>
      </p:sp>
      <p:sp>
        <p:nvSpPr>
          <p:cNvPr id="18452" name="Text Box 25"/>
          <p:cNvSpPr txBox="1">
            <a:spLocks noChangeArrowheads="1"/>
          </p:cNvSpPr>
          <p:nvPr/>
        </p:nvSpPr>
        <p:spPr bwMode="auto">
          <a:xfrm>
            <a:off x="6767550" y="2884007"/>
            <a:ext cx="1370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endParaRPr lang="ja-JP" altLang="ja-JP" sz="1200">
              <a:solidFill>
                <a:srgbClr val="000000"/>
              </a:solidFill>
              <a:latin typeface="Calibri" pitchFamily="34" charset="0"/>
            </a:endParaRPr>
          </a:p>
        </p:txBody>
      </p:sp>
      <p:sp>
        <p:nvSpPr>
          <p:cNvPr id="18453" name="Text Box 26"/>
          <p:cNvSpPr txBox="1">
            <a:spLocks noChangeArrowheads="1"/>
          </p:cNvSpPr>
          <p:nvPr/>
        </p:nvSpPr>
        <p:spPr bwMode="auto">
          <a:xfrm>
            <a:off x="272487" y="1412777"/>
            <a:ext cx="1260000" cy="576000"/>
          </a:xfrm>
          <a:prstGeom prst="rect">
            <a:avLst/>
          </a:prstGeom>
          <a:solidFill>
            <a:srgbClr val="CCFF99"/>
          </a:solidFill>
          <a:ln w="9525">
            <a:solidFill>
              <a:schemeClr val="tx1"/>
            </a:solidFill>
            <a:miter lim="800000"/>
            <a:headEnd/>
            <a:tailEnd/>
          </a:ln>
          <a:extLst/>
        </p:spPr>
        <p:txBody>
          <a:bodyPr lIns="35998" tIns="35998" rIns="35998" bIns="35998" anchor="ctr" anchorCtr="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b="1" dirty="0">
                <a:solidFill>
                  <a:srgbClr val="000000"/>
                </a:solidFill>
                <a:latin typeface="Times New Roman" pitchFamily="18" charset="0"/>
              </a:rPr>
              <a:t>一般就労への</a:t>
            </a:r>
            <a:endParaRPr lang="en-US" altLang="ja-JP" sz="1400" b="1" dirty="0">
              <a:solidFill>
                <a:srgbClr val="000000"/>
              </a:solidFill>
              <a:latin typeface="Times New Roman" pitchFamily="18" charset="0"/>
            </a:endParaRPr>
          </a:p>
          <a:p>
            <a:pPr eaLnBrk="1" hangingPunct="1">
              <a:spcBef>
                <a:spcPct val="50000"/>
              </a:spcBef>
            </a:pPr>
            <a:r>
              <a:rPr lang="ja-JP" altLang="en-US" sz="1400" b="1" dirty="0">
                <a:solidFill>
                  <a:srgbClr val="000000"/>
                </a:solidFill>
                <a:latin typeface="Times New Roman" pitchFamily="18" charset="0"/>
              </a:rPr>
              <a:t>移行の現状</a:t>
            </a:r>
            <a:endParaRPr lang="en-US" altLang="ja-JP" sz="1400" b="1" dirty="0">
              <a:solidFill>
                <a:srgbClr val="000000"/>
              </a:solidFill>
              <a:latin typeface="Calibri" pitchFamily="34" charset="0"/>
            </a:endParaRPr>
          </a:p>
        </p:txBody>
      </p:sp>
      <p:sp>
        <p:nvSpPr>
          <p:cNvPr id="18454" name="Text Box 27"/>
          <p:cNvSpPr txBox="1">
            <a:spLocks noChangeArrowheads="1"/>
          </p:cNvSpPr>
          <p:nvPr/>
        </p:nvSpPr>
        <p:spPr bwMode="auto">
          <a:xfrm>
            <a:off x="6393195" y="5949280"/>
            <a:ext cx="81756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600" dirty="0" smtClean="0">
                <a:solidFill>
                  <a:srgbClr val="000000"/>
                </a:solidFill>
                <a:latin typeface="Calibri" pitchFamily="34" charset="0"/>
              </a:rPr>
              <a:t>就職</a:t>
            </a:r>
            <a:endParaRPr lang="ja-JP" altLang="en-US" sz="1600" dirty="0">
              <a:solidFill>
                <a:srgbClr val="000000"/>
              </a:solidFill>
              <a:latin typeface="Calibri" pitchFamily="34" charset="0"/>
            </a:endParaRPr>
          </a:p>
        </p:txBody>
      </p:sp>
      <p:sp>
        <p:nvSpPr>
          <p:cNvPr id="333866" name="Text Box 42"/>
          <p:cNvSpPr txBox="1">
            <a:spLocks noChangeArrowheads="1"/>
          </p:cNvSpPr>
          <p:nvPr/>
        </p:nvSpPr>
        <p:spPr bwMode="auto">
          <a:xfrm>
            <a:off x="8508602" y="2492897"/>
            <a:ext cx="1225550" cy="336550"/>
          </a:xfrm>
          <a:prstGeom prst="rect">
            <a:avLst/>
          </a:prstGeom>
          <a:noFill/>
          <a:ln w="9525" algn="ctr">
            <a:noFill/>
            <a:miter lim="800000"/>
            <a:headEnd/>
            <a:tailEnd/>
          </a:ln>
          <a:effectLst/>
        </p:spPr>
        <p:txBody>
          <a:bodyPr lIns="91424" tIns="45713" rIns="91424" bIns="45713">
            <a:spAutoFit/>
          </a:bodyPr>
          <a:lstStyle/>
          <a:p>
            <a:pPr algn="ctr" fontAlgn="auto">
              <a:spcBef>
                <a:spcPct val="50000"/>
              </a:spcBef>
              <a:spcAft>
                <a:spcPts val="0"/>
              </a:spcAft>
              <a:defRPr/>
            </a:pPr>
            <a:r>
              <a:rPr lang="ja-JP" altLang="en-US" sz="1600" b="1" u="sng" dirty="0">
                <a:solidFill>
                  <a:srgbClr val="000000"/>
                </a:solidFill>
                <a:effectLst>
                  <a:outerShdw blurRad="38100" dist="38100" dir="2700000" algn="tl">
                    <a:srgbClr val="C0C0C0"/>
                  </a:outerShdw>
                </a:effectLst>
                <a:ea typeface="ＭＳ Ｐゴシック"/>
              </a:rPr>
              <a:t>企　業　等</a:t>
            </a:r>
          </a:p>
        </p:txBody>
      </p:sp>
      <p:sp>
        <p:nvSpPr>
          <p:cNvPr id="18459" name="Text Box 43"/>
          <p:cNvSpPr txBox="1">
            <a:spLocks noChangeArrowheads="1"/>
          </p:cNvSpPr>
          <p:nvPr/>
        </p:nvSpPr>
        <p:spPr bwMode="auto">
          <a:xfrm>
            <a:off x="8409385" y="4687937"/>
            <a:ext cx="1423988" cy="7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4" tIns="45713" rIns="91424" bIns="4571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200" b="1" dirty="0">
                <a:solidFill>
                  <a:srgbClr val="000000"/>
                </a:solidFill>
                <a:latin typeface="Calibri" pitchFamily="34" charset="0"/>
              </a:rPr>
              <a:t>ハローワークからの紹介就職件数</a:t>
            </a:r>
          </a:p>
          <a:p>
            <a:pPr algn="ctr" eaLnBrk="1" hangingPunct="1">
              <a:spcBef>
                <a:spcPct val="50000"/>
              </a:spcBef>
            </a:pPr>
            <a:r>
              <a:rPr lang="ja-JP" altLang="en-US" sz="1200" b="1" dirty="0" smtClean="0">
                <a:solidFill>
                  <a:srgbClr val="FF0000"/>
                </a:solidFill>
                <a:latin typeface="Calibri" pitchFamily="34" charset="0"/>
              </a:rPr>
              <a:t>９３，２２９件</a:t>
            </a:r>
            <a:endParaRPr lang="ja-JP" altLang="en-US" sz="1200" b="1" dirty="0">
              <a:solidFill>
                <a:srgbClr val="FF0000"/>
              </a:solidFill>
              <a:latin typeface="Calibri" pitchFamily="34" charset="0"/>
            </a:endParaRPr>
          </a:p>
        </p:txBody>
      </p:sp>
      <p:sp>
        <p:nvSpPr>
          <p:cNvPr id="18460" name="正方形/長方形 44"/>
          <p:cNvSpPr>
            <a:spLocks noChangeArrowheads="1"/>
          </p:cNvSpPr>
          <p:nvPr/>
        </p:nvSpPr>
        <p:spPr bwMode="auto">
          <a:xfrm>
            <a:off x="8508602" y="5415542"/>
            <a:ext cx="1175536" cy="18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36802" tIns="7358" rIns="36802" bIns="7358"/>
          <a:lstStyle/>
          <a:p>
            <a:pPr marL="119056" indent="-119056" algn="ctr" defTabSz="873080"/>
            <a:r>
              <a:rPr lang="ja-JP" altLang="en-US" sz="1200" b="1" dirty="0">
                <a:solidFill>
                  <a:srgbClr val="FF0000"/>
                </a:solidFill>
                <a:latin typeface="Calibri" pitchFamily="34" charset="0"/>
              </a:rPr>
              <a:t>（平成</a:t>
            </a:r>
            <a:r>
              <a:rPr lang="ja-JP" altLang="en-US" sz="1200" b="1" dirty="0" smtClean="0">
                <a:solidFill>
                  <a:srgbClr val="FF0000"/>
                </a:solidFill>
                <a:latin typeface="Calibri" pitchFamily="34" charset="0"/>
              </a:rPr>
              <a:t>２８年度</a:t>
            </a:r>
            <a:r>
              <a:rPr lang="ja-JP" altLang="en-US" sz="1200" b="1" dirty="0">
                <a:solidFill>
                  <a:srgbClr val="FF0000"/>
                </a:solidFill>
                <a:latin typeface="Calibri" pitchFamily="34" charset="0"/>
              </a:rPr>
              <a:t>）</a:t>
            </a:r>
          </a:p>
        </p:txBody>
      </p:sp>
      <p:sp>
        <p:nvSpPr>
          <p:cNvPr id="18464" name="Text Box 34"/>
          <p:cNvSpPr txBox="1">
            <a:spLocks noChangeArrowheads="1"/>
          </p:cNvSpPr>
          <p:nvPr/>
        </p:nvSpPr>
        <p:spPr bwMode="auto">
          <a:xfrm>
            <a:off x="1499239" y="3072445"/>
            <a:ext cx="4757814" cy="144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tabLst>
                <a:tab pos="2962275" algn="l"/>
              </a:tabLst>
              <a:defRPr kumimoji="1">
                <a:solidFill>
                  <a:schemeClr val="tx1"/>
                </a:solidFill>
                <a:latin typeface="Arial" charset="0"/>
                <a:ea typeface="ＭＳ Ｐゴシック" pitchFamily="50" charset="-128"/>
              </a:defRPr>
            </a:lvl1pPr>
            <a:lvl2pPr marL="742950" indent="-285750" eaLnBrk="0" hangingPunct="0">
              <a:tabLst>
                <a:tab pos="2962275" algn="l"/>
              </a:tabLst>
              <a:defRPr kumimoji="1">
                <a:solidFill>
                  <a:schemeClr val="tx1"/>
                </a:solidFill>
                <a:latin typeface="Arial" charset="0"/>
                <a:ea typeface="ＭＳ Ｐゴシック" pitchFamily="50" charset="-128"/>
              </a:defRPr>
            </a:lvl2pPr>
            <a:lvl3pPr marL="1143000" indent="-228600" eaLnBrk="0" hangingPunct="0">
              <a:tabLst>
                <a:tab pos="2962275" algn="l"/>
              </a:tabLst>
              <a:defRPr kumimoji="1">
                <a:solidFill>
                  <a:schemeClr val="tx1"/>
                </a:solidFill>
                <a:latin typeface="Arial" charset="0"/>
                <a:ea typeface="ＭＳ Ｐゴシック" pitchFamily="50" charset="-128"/>
              </a:defRPr>
            </a:lvl3pPr>
            <a:lvl4pPr marL="1600200" indent="-228600" eaLnBrk="0" hangingPunct="0">
              <a:tabLst>
                <a:tab pos="2962275" algn="l"/>
              </a:tabLst>
              <a:defRPr kumimoji="1">
                <a:solidFill>
                  <a:schemeClr val="tx1"/>
                </a:solidFill>
                <a:latin typeface="Arial" charset="0"/>
                <a:ea typeface="ＭＳ Ｐゴシック" pitchFamily="50" charset="-128"/>
              </a:defRPr>
            </a:lvl4pPr>
            <a:lvl5pPr marL="2057400" indent="-228600" eaLnBrk="0" hangingPunct="0">
              <a:tabLst>
                <a:tab pos="2962275" algn="l"/>
              </a:tabLst>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tabLst>
                <a:tab pos="2962275" algn="l"/>
              </a:tabLst>
              <a:defRPr kumimoji="1">
                <a:solidFill>
                  <a:schemeClr val="tx1"/>
                </a:solidFill>
                <a:latin typeface="Arial" charset="0"/>
                <a:ea typeface="ＭＳ Ｐゴシック" pitchFamily="50" charset="-128"/>
              </a:defRPr>
            </a:lvl9pPr>
          </a:lstStyle>
          <a:p>
            <a:pPr eaLnBrk="1" hangingPunct="1">
              <a:spcBef>
                <a:spcPct val="50000"/>
              </a:spcBef>
            </a:pPr>
            <a:r>
              <a:rPr lang="ja-JP" altLang="en-US" sz="1600" b="1" dirty="0">
                <a:solidFill>
                  <a:srgbClr val="000000"/>
                </a:solidFill>
                <a:latin typeface="ＭＳ Ｐゴシック" pitchFamily="50" charset="-128"/>
              </a:rPr>
              <a:t>・就労移行支援</a:t>
            </a:r>
            <a:r>
              <a:rPr lang="en-US" altLang="ja-JP" sz="1600" b="1" dirty="0">
                <a:solidFill>
                  <a:srgbClr val="000000"/>
                </a:solidFill>
                <a:latin typeface="ＭＳ Ｐゴシック" pitchFamily="50" charset="-128"/>
              </a:rPr>
              <a:t>	</a:t>
            </a:r>
            <a:r>
              <a:rPr lang="ja-JP" altLang="en-US" sz="1600" b="1" dirty="0">
                <a:solidFill>
                  <a:srgbClr val="000000"/>
                </a:solidFill>
                <a:latin typeface="ＭＳ Ｐゴシック" pitchFamily="50" charset="-128"/>
              </a:rPr>
              <a:t>約　３．１</a:t>
            </a:r>
            <a:r>
              <a:rPr lang="ja-JP" altLang="en-US" sz="1600" b="1" dirty="0" smtClean="0">
                <a:solidFill>
                  <a:srgbClr val="000000"/>
                </a:solidFill>
                <a:latin typeface="ＭＳ Ｐゴシック" pitchFamily="50" charset="-128"/>
              </a:rPr>
              <a:t>万人</a:t>
            </a:r>
            <a:endParaRPr lang="en-US" altLang="ja-JP" sz="1600" b="1" dirty="0">
              <a:solidFill>
                <a:srgbClr val="000000"/>
              </a:solidFill>
              <a:latin typeface="ＭＳ Ｐゴシック" pitchFamily="50" charset="-128"/>
            </a:endParaRPr>
          </a:p>
          <a:p>
            <a:pPr eaLnBrk="1" hangingPunct="1">
              <a:spcBef>
                <a:spcPct val="50000"/>
              </a:spcBef>
            </a:pPr>
            <a:r>
              <a:rPr lang="ja-JP" altLang="en-US" sz="1600" b="1" dirty="0">
                <a:solidFill>
                  <a:srgbClr val="000000"/>
                </a:solidFill>
                <a:latin typeface="ＭＳ Ｐゴシック" pitchFamily="50" charset="-128"/>
              </a:rPr>
              <a:t>・就労継続支援Ａ型</a:t>
            </a:r>
            <a:r>
              <a:rPr lang="en-US" altLang="ja-JP" sz="1600" b="1" dirty="0">
                <a:solidFill>
                  <a:srgbClr val="000000"/>
                </a:solidFill>
                <a:latin typeface="ＭＳ Ｐゴシック" pitchFamily="50" charset="-128"/>
              </a:rPr>
              <a:t>	</a:t>
            </a:r>
            <a:r>
              <a:rPr lang="ja-JP" altLang="en-US" sz="1600" b="1" dirty="0">
                <a:solidFill>
                  <a:srgbClr val="000000"/>
                </a:solidFill>
                <a:latin typeface="ＭＳ Ｐゴシック" pitchFamily="50" charset="-128"/>
              </a:rPr>
              <a:t>約　</a:t>
            </a:r>
            <a:r>
              <a:rPr lang="ja-JP" altLang="en-US" sz="1600" b="1" dirty="0" smtClean="0">
                <a:solidFill>
                  <a:srgbClr val="000000"/>
                </a:solidFill>
                <a:latin typeface="ＭＳ Ｐゴシック" pitchFamily="50" charset="-128"/>
              </a:rPr>
              <a:t>５．８万人</a:t>
            </a:r>
            <a:endParaRPr lang="en-US" altLang="ja-JP" sz="1600" b="1" dirty="0">
              <a:solidFill>
                <a:srgbClr val="000000"/>
              </a:solidFill>
              <a:latin typeface="ＭＳ Ｐゴシック" pitchFamily="50" charset="-128"/>
            </a:endParaRPr>
          </a:p>
          <a:p>
            <a:pPr eaLnBrk="1" hangingPunct="1">
              <a:spcBef>
                <a:spcPct val="50000"/>
              </a:spcBef>
            </a:pPr>
            <a:r>
              <a:rPr lang="ja-JP" altLang="en-US" sz="1600" b="1" dirty="0">
                <a:solidFill>
                  <a:srgbClr val="000000"/>
                </a:solidFill>
                <a:latin typeface="ＭＳ Ｐゴシック" pitchFamily="50" charset="-128"/>
              </a:rPr>
              <a:t>・就労継続支援Ｂ型</a:t>
            </a:r>
            <a:r>
              <a:rPr lang="en-US" altLang="ja-JP" sz="1600" b="1" dirty="0">
                <a:solidFill>
                  <a:srgbClr val="000000"/>
                </a:solidFill>
                <a:latin typeface="ＭＳ Ｐゴシック" pitchFamily="50" charset="-128"/>
              </a:rPr>
              <a:t>	</a:t>
            </a:r>
            <a:r>
              <a:rPr lang="ja-JP" altLang="en-US" sz="1600" b="1" dirty="0" smtClean="0">
                <a:solidFill>
                  <a:srgbClr val="000000"/>
                </a:solidFill>
                <a:latin typeface="ＭＳ Ｐゴシック" pitchFamily="50" charset="-128"/>
              </a:rPr>
              <a:t>約２１．０万人</a:t>
            </a:r>
            <a:endParaRPr lang="en-US" altLang="ja-JP" sz="1600" b="1" dirty="0">
              <a:solidFill>
                <a:srgbClr val="000000"/>
              </a:solidFill>
              <a:latin typeface="ＭＳ Ｐゴシック" pitchFamily="50" charset="-128"/>
            </a:endParaRPr>
          </a:p>
          <a:p>
            <a:pPr eaLnBrk="1" hangingPunct="1">
              <a:spcBef>
                <a:spcPct val="50000"/>
              </a:spcBef>
            </a:pPr>
            <a:r>
              <a:rPr lang="ja-JP" altLang="en-US" sz="1600" b="1" dirty="0">
                <a:solidFill>
                  <a:srgbClr val="000000"/>
                </a:solidFill>
                <a:latin typeface="ＭＳ Ｐゴシック" pitchFamily="50" charset="-128"/>
              </a:rPr>
              <a:t>　　　　　　　　　　　　　　　　　　　　</a:t>
            </a:r>
            <a:r>
              <a:rPr lang="ja-JP" altLang="en-US" sz="1600" b="1" dirty="0" smtClean="0">
                <a:solidFill>
                  <a:srgbClr val="000000"/>
                </a:solidFill>
                <a:latin typeface="ＭＳ Ｐゴシック" pitchFamily="50" charset="-128"/>
              </a:rPr>
              <a:t>（平成２８年</a:t>
            </a:r>
            <a:r>
              <a:rPr lang="ja-JP" altLang="en-US" sz="1600" b="1" dirty="0">
                <a:solidFill>
                  <a:srgbClr val="000000"/>
                </a:solidFill>
                <a:latin typeface="ＭＳ Ｐゴシック" pitchFamily="50" charset="-128"/>
              </a:rPr>
              <a:t>３</a:t>
            </a:r>
            <a:r>
              <a:rPr lang="ja-JP" altLang="en-US" sz="1600" b="1" dirty="0" smtClean="0">
                <a:solidFill>
                  <a:srgbClr val="000000"/>
                </a:solidFill>
                <a:latin typeface="ＭＳ Ｐゴシック" pitchFamily="50" charset="-128"/>
              </a:rPr>
              <a:t>月）</a:t>
            </a:r>
            <a:endParaRPr lang="en-US" altLang="ja-JP" sz="1600" b="1" dirty="0">
              <a:solidFill>
                <a:srgbClr val="000000"/>
              </a:solidFill>
              <a:latin typeface="ＭＳ Ｐゴシック" pitchFamily="50" charset="-128"/>
            </a:endParaRPr>
          </a:p>
        </p:txBody>
      </p:sp>
      <p:sp>
        <p:nvSpPr>
          <p:cNvPr id="18466" name="Text Box 27"/>
          <p:cNvSpPr txBox="1">
            <a:spLocks noChangeArrowheads="1"/>
          </p:cNvSpPr>
          <p:nvPr/>
        </p:nvSpPr>
        <p:spPr bwMode="auto">
          <a:xfrm>
            <a:off x="6912764" y="4728304"/>
            <a:ext cx="883337" cy="3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600" dirty="0">
                <a:solidFill>
                  <a:srgbClr val="000000"/>
                </a:solidFill>
                <a:latin typeface="Calibri" pitchFamily="34" charset="0"/>
              </a:rPr>
              <a:t>就　職</a:t>
            </a:r>
          </a:p>
        </p:txBody>
      </p:sp>
      <p:sp>
        <p:nvSpPr>
          <p:cNvPr id="50" name="Text Box 28"/>
          <p:cNvSpPr txBox="1">
            <a:spLocks noChangeArrowheads="1"/>
          </p:cNvSpPr>
          <p:nvPr/>
        </p:nvSpPr>
        <p:spPr bwMode="auto">
          <a:xfrm>
            <a:off x="36" y="-63336"/>
            <a:ext cx="9906000" cy="523216"/>
          </a:xfrm>
          <a:prstGeom prst="rect">
            <a:avLst/>
          </a:prstGeom>
          <a:noFill/>
          <a:ln w="9525" algn="ctr">
            <a:noFill/>
            <a:miter lim="800000"/>
            <a:headEnd/>
            <a:tailEnd/>
          </a:ln>
        </p:spPr>
        <p:txBody>
          <a:bodyPr lIns="91435" tIns="45718" rIns="91435" bIns="45718">
            <a:spAutoFit/>
          </a:bodyPr>
          <a:lstStyle/>
          <a:p>
            <a:pPr algn="ctr">
              <a:spcBef>
                <a:spcPct val="50000"/>
              </a:spcBef>
              <a:defRPr/>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rPr>
              <a:t>就労支援施策の対象となる障害者数／地域の流れ</a:t>
            </a:r>
          </a:p>
        </p:txBody>
      </p:sp>
      <p:sp>
        <p:nvSpPr>
          <p:cNvPr id="18468" name="Text Box 29"/>
          <p:cNvSpPr txBox="1">
            <a:spLocks noChangeArrowheads="1"/>
          </p:cNvSpPr>
          <p:nvPr/>
        </p:nvSpPr>
        <p:spPr bwMode="auto">
          <a:xfrm>
            <a:off x="200473" y="548681"/>
            <a:ext cx="9540000" cy="664781"/>
          </a:xfrm>
          <a:prstGeom prst="rect">
            <a:avLst/>
          </a:prstGeom>
          <a:solidFill>
            <a:schemeClr val="bg1"/>
          </a:solidFill>
          <a:ln w="15875">
            <a:solidFill>
              <a:schemeClr val="tx1"/>
            </a:solidFill>
            <a:miter lim="800000"/>
            <a:headEnd/>
            <a:tailEnd/>
          </a:ln>
        </p:spPr>
        <p:txBody>
          <a:bodyPr lIns="91424" tIns="45713" rIns="91424" bIns="45713"/>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2000" b="1" dirty="0">
                <a:solidFill>
                  <a:srgbClr val="000000"/>
                </a:solidFill>
                <a:latin typeface="Times New Roman" pitchFamily="18" charset="0"/>
              </a:rPr>
              <a:t>障害者総数</a:t>
            </a:r>
            <a:r>
              <a:rPr lang="ja-JP" altLang="en-US" sz="2400" b="1" dirty="0" smtClean="0">
                <a:solidFill>
                  <a:srgbClr val="FF3300"/>
                </a:solidFill>
                <a:latin typeface="Times New Roman" pitchFamily="18" charset="0"/>
              </a:rPr>
              <a:t>約</a:t>
            </a:r>
            <a:r>
              <a:rPr lang="ja-JP" altLang="en-US" sz="2400" b="1" dirty="0">
                <a:solidFill>
                  <a:srgbClr val="FF3300"/>
                </a:solidFill>
                <a:latin typeface="Times New Roman" pitchFamily="18" charset="0"/>
              </a:rPr>
              <a:t>８５９</a:t>
            </a:r>
            <a:r>
              <a:rPr lang="ja-JP" altLang="en-US" sz="2400" b="1" dirty="0" smtClean="0">
                <a:solidFill>
                  <a:srgbClr val="FF3300"/>
                </a:solidFill>
                <a:latin typeface="Times New Roman" pitchFamily="18" charset="0"/>
              </a:rPr>
              <a:t>万人</a:t>
            </a:r>
            <a:r>
              <a:rPr lang="ja-JP" altLang="en-US" sz="2000" b="1" dirty="0">
                <a:solidFill>
                  <a:srgbClr val="000000"/>
                </a:solidFill>
                <a:latin typeface="Times New Roman" pitchFamily="18" charset="0"/>
              </a:rPr>
              <a:t>中、１８歳～６４歳の</a:t>
            </a:r>
            <a:r>
              <a:rPr lang="ja-JP" altLang="en-US" sz="2000" b="1" dirty="0" smtClean="0">
                <a:solidFill>
                  <a:srgbClr val="000000"/>
                </a:solidFill>
                <a:latin typeface="Times New Roman" pitchFamily="18" charset="0"/>
              </a:rPr>
              <a:t>在宅者数</a:t>
            </a:r>
            <a:r>
              <a:rPr lang="ja-JP" altLang="en-US" sz="2400" b="1" dirty="0" smtClean="0">
                <a:solidFill>
                  <a:srgbClr val="FF0000"/>
                </a:solidFill>
                <a:latin typeface="Times New Roman" pitchFamily="18" charset="0"/>
              </a:rPr>
              <a:t>約</a:t>
            </a:r>
            <a:r>
              <a:rPr lang="ja-JP" altLang="en-US" sz="2400" b="1" dirty="0">
                <a:solidFill>
                  <a:srgbClr val="FF0000"/>
                </a:solidFill>
                <a:latin typeface="Times New Roman" pitchFamily="18" charset="0"/>
              </a:rPr>
              <a:t>３５４</a:t>
            </a:r>
            <a:r>
              <a:rPr lang="ja-JP" altLang="en-US" sz="2400" b="1" dirty="0" smtClean="0">
                <a:solidFill>
                  <a:srgbClr val="FF0000"/>
                </a:solidFill>
                <a:latin typeface="Times New Roman" pitchFamily="18" charset="0"/>
              </a:rPr>
              <a:t>万人</a:t>
            </a:r>
            <a:endParaRPr lang="en-US" altLang="ja-JP" sz="2400" b="1" dirty="0">
              <a:solidFill>
                <a:srgbClr val="FF0000"/>
              </a:solidFill>
              <a:latin typeface="Times New Roman" pitchFamily="18" charset="0"/>
            </a:endParaRPr>
          </a:p>
          <a:p>
            <a:pPr algn="r" eaLnBrk="1" hangingPunct="1">
              <a:lnSpc>
                <a:spcPts val="1600"/>
              </a:lnSpc>
            </a:pPr>
            <a:r>
              <a:rPr lang="ja-JP" altLang="en-US" sz="1400" b="1" dirty="0">
                <a:solidFill>
                  <a:srgbClr val="000000"/>
                </a:solidFill>
                <a:latin typeface="Times New Roman" pitchFamily="18" charset="0"/>
              </a:rPr>
              <a:t>（内訳：身１１１万人、知 ４１万人、</a:t>
            </a:r>
            <a:r>
              <a:rPr lang="ja-JP" altLang="en-US" sz="1400" b="1" dirty="0" smtClean="0">
                <a:solidFill>
                  <a:srgbClr val="000000"/>
                </a:solidFill>
                <a:latin typeface="Times New Roman" pitchFamily="18" charset="0"/>
              </a:rPr>
              <a:t>精</a:t>
            </a:r>
            <a:r>
              <a:rPr lang="ja-JP" altLang="en-US" sz="1400" b="1" dirty="0">
                <a:solidFill>
                  <a:srgbClr val="000000"/>
                </a:solidFill>
                <a:latin typeface="Times New Roman" pitchFamily="18" charset="0"/>
              </a:rPr>
              <a:t>２０２</a:t>
            </a:r>
            <a:r>
              <a:rPr lang="ja-JP" altLang="en-US" sz="1400" b="1" dirty="0" smtClean="0">
                <a:solidFill>
                  <a:srgbClr val="000000"/>
                </a:solidFill>
                <a:latin typeface="Times New Roman" pitchFamily="18" charset="0"/>
              </a:rPr>
              <a:t>万人</a:t>
            </a:r>
            <a:r>
              <a:rPr lang="ja-JP" altLang="en-US" sz="1400" b="1" dirty="0">
                <a:solidFill>
                  <a:srgbClr val="000000"/>
                </a:solidFill>
                <a:latin typeface="Times New Roman" pitchFamily="18" charset="0"/>
              </a:rPr>
              <a:t>）　</a:t>
            </a:r>
            <a:r>
              <a:rPr lang="ja-JP" altLang="en-US" sz="2000" b="1" dirty="0">
                <a:solidFill>
                  <a:srgbClr val="000000"/>
                </a:solidFill>
                <a:latin typeface="Times New Roman" pitchFamily="18" charset="0"/>
              </a:rPr>
              <a:t>　　　　</a:t>
            </a:r>
          </a:p>
        </p:txBody>
      </p:sp>
      <p:sp>
        <p:nvSpPr>
          <p:cNvPr id="38" name="正方形/長方形 37"/>
          <p:cNvSpPr/>
          <p:nvPr/>
        </p:nvSpPr>
        <p:spPr>
          <a:xfrm>
            <a:off x="6401626" y="4310749"/>
            <a:ext cx="1938769" cy="255978"/>
          </a:xfrm>
          <a:prstGeom prst="rect">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ja-JP" altLang="en-US">
              <a:solidFill>
                <a:srgbClr val="FFFFFF"/>
              </a:solidFill>
            </a:endParaRPr>
          </a:p>
        </p:txBody>
      </p:sp>
      <p:sp>
        <p:nvSpPr>
          <p:cNvPr id="39" name="Text Box 26"/>
          <p:cNvSpPr txBox="1">
            <a:spLocks noChangeArrowheads="1"/>
          </p:cNvSpPr>
          <p:nvPr/>
        </p:nvSpPr>
        <p:spPr bwMode="auto">
          <a:xfrm>
            <a:off x="6393196" y="2219728"/>
            <a:ext cx="1947199" cy="2369875"/>
          </a:xfrm>
          <a:prstGeom prst="rect">
            <a:avLst/>
          </a:prstGeom>
          <a:noFill/>
          <a:ln w="9525">
            <a:noFill/>
            <a:miter lim="800000"/>
            <a:headEnd/>
            <a:tailEnd/>
          </a:ln>
        </p:spPr>
        <p:txBody>
          <a:bodyPr wrap="square" lIns="91435" tIns="45718" rIns="91435" bIns="45718">
            <a:spAutoFit/>
          </a:bodyPr>
          <a:lstStyle/>
          <a:p>
            <a:pPr algn="ctr" fontAlgn="auto">
              <a:spcBef>
                <a:spcPts val="0"/>
              </a:spcBef>
              <a:spcAft>
                <a:spcPts val="0"/>
              </a:spcAft>
              <a:defRPr/>
            </a:pPr>
            <a:r>
              <a:rPr lang="ja-JP" altLang="en-US" sz="1100" b="1" spc="-40" dirty="0">
                <a:solidFill>
                  <a:srgbClr val="FF0000"/>
                </a:solidFill>
                <a:latin typeface="Arial"/>
                <a:ea typeface="ＭＳ Ｐゴシック"/>
              </a:rPr>
              <a:t>就労系障害福祉サービス</a:t>
            </a:r>
            <a:endParaRPr lang="en-US" altLang="ja-JP" sz="1100" b="1" spc="-40" dirty="0">
              <a:solidFill>
                <a:srgbClr val="FF0000"/>
              </a:solidFill>
              <a:latin typeface="Arial"/>
              <a:ea typeface="ＭＳ Ｐゴシック"/>
            </a:endParaRPr>
          </a:p>
          <a:p>
            <a:pPr algn="ctr" fontAlgn="auto">
              <a:spcBef>
                <a:spcPts val="0"/>
              </a:spcBef>
              <a:spcAft>
                <a:spcPts val="0"/>
              </a:spcAft>
              <a:defRPr/>
            </a:pPr>
            <a:r>
              <a:rPr lang="ja-JP" altLang="en-US" sz="1100" b="1" spc="-40" dirty="0">
                <a:solidFill>
                  <a:srgbClr val="FF0000"/>
                </a:solidFill>
                <a:latin typeface="Arial"/>
                <a:ea typeface="ＭＳ Ｐゴシック"/>
              </a:rPr>
              <a:t>から一般就労への</a:t>
            </a:r>
            <a:r>
              <a:rPr lang="ja-JP" altLang="en-US" sz="1100" b="1" spc="-40" dirty="0" smtClean="0">
                <a:solidFill>
                  <a:srgbClr val="FF0000"/>
                </a:solidFill>
                <a:latin typeface="Arial"/>
                <a:ea typeface="ＭＳ Ｐゴシック"/>
              </a:rPr>
              <a:t>移行</a:t>
            </a:r>
            <a:endParaRPr lang="en-US" altLang="ja-JP" sz="600" b="1" dirty="0">
              <a:solidFill>
                <a:srgbClr val="000000"/>
              </a:solidFill>
              <a:latin typeface="Arial"/>
              <a:ea typeface="ＭＳ Ｐゴシック"/>
            </a:endParaRPr>
          </a:p>
          <a:p>
            <a:pPr fontAlgn="auto">
              <a:spcBef>
                <a:spcPts val="0"/>
              </a:spcBef>
              <a:spcAft>
                <a:spcPts val="0"/>
              </a:spcAft>
              <a:defRPr/>
            </a:pPr>
            <a:r>
              <a:rPr lang="ja-JP" altLang="en-US" sz="1400" b="1" dirty="0">
                <a:solidFill>
                  <a:srgbClr val="FF0000"/>
                </a:solidFill>
                <a:latin typeface="HGSｺﾞｼｯｸE" pitchFamily="50" charset="-128"/>
                <a:ea typeface="HGSｺﾞｼｯｸE" pitchFamily="50" charset="-128"/>
              </a:rPr>
              <a:t> </a:t>
            </a:r>
            <a:r>
              <a:rPr lang="en-US" altLang="ja-JP" sz="1400" b="1" dirty="0" smtClean="0">
                <a:solidFill>
                  <a:srgbClr val="FF0000"/>
                </a:solidFill>
                <a:latin typeface="HGSｺﾞｼｯｸE" pitchFamily="50" charset="-128"/>
                <a:ea typeface="HGSｺﾞｼｯｸE" pitchFamily="50" charset="-128"/>
              </a:rPr>
              <a:t>1,288</a:t>
            </a:r>
            <a:r>
              <a:rPr lang="ja-JP" altLang="en-US" sz="12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H15</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000000"/>
                </a:solidFill>
                <a:latin typeface="HGPｺﾞｼｯｸE" pitchFamily="50" charset="-128"/>
                <a:ea typeface="HGPｺﾞｼｯｸE" pitchFamily="50" charset="-128"/>
              </a:rPr>
              <a:t>1.0</a:t>
            </a:r>
            <a:endParaRPr lang="en-US" altLang="ja-JP" sz="1400" b="1" u="sng" dirty="0">
              <a:solidFill>
                <a:srgbClr val="00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2,460</a:t>
            </a:r>
            <a:r>
              <a:rPr lang="ja-JP" altLang="en-US" sz="12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H18</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1.9</a:t>
            </a:r>
            <a:r>
              <a:rPr lang="ja-JP" altLang="en-US" sz="1400" b="1" u="sng" dirty="0" smtClean="0">
                <a:solidFill>
                  <a:srgbClr val="FF0000"/>
                </a:solidFill>
                <a:latin typeface="HGPｺﾞｼｯｸE" pitchFamily="50" charset="-128"/>
                <a:ea typeface="HGPｺﾞｼｯｸE" pitchFamily="50" charset="-128"/>
              </a:rPr>
              <a:t> </a:t>
            </a:r>
            <a:r>
              <a:rPr lang="ja-JP" altLang="en-US" sz="1200" b="1" u="sng" dirty="0">
                <a:solidFill>
                  <a:srgbClr val="FF0000"/>
                </a:solidFill>
                <a:latin typeface="HGPｺﾞｼｯｸE" pitchFamily="50" charset="-128"/>
                <a:ea typeface="HGPｺﾞｼｯｸE" pitchFamily="50" charset="-128"/>
              </a:rPr>
              <a:t>倍</a:t>
            </a:r>
            <a:endParaRPr lang="en-US" altLang="ja-JP" sz="12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3,293</a:t>
            </a:r>
            <a:r>
              <a:rPr lang="ja-JP" altLang="en-US" sz="12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H21</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2.6 </a:t>
            </a:r>
            <a:r>
              <a:rPr lang="ja-JP" altLang="en-US" sz="1200" b="1" u="sng" dirty="0">
                <a:solidFill>
                  <a:srgbClr val="FF0000"/>
                </a:solidFill>
                <a:latin typeface="HGPｺﾞｼｯｸE" pitchFamily="50" charset="-128"/>
                <a:ea typeface="HGPｺﾞｼｯｸE" pitchFamily="50" charset="-128"/>
              </a:rPr>
              <a:t>倍</a:t>
            </a:r>
            <a:endParaRPr lang="en-US" altLang="ja-JP" sz="12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4,403</a:t>
            </a:r>
            <a:r>
              <a:rPr lang="ja-JP" altLang="en-US" sz="12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ea typeface="ＭＳ Ｐゴシック"/>
              </a:rPr>
              <a:t>/ H22</a:t>
            </a:r>
            <a:r>
              <a:rPr lang="ja-JP" altLang="en-US" sz="1200" b="1" dirty="0">
                <a:solidFill>
                  <a:srgbClr val="000000"/>
                </a:solidFill>
                <a:latin typeface="ＭＳ Ｐゴシック"/>
                <a:ea typeface="ＭＳ Ｐゴシック"/>
              </a:rPr>
              <a:t>　</a:t>
            </a:r>
            <a:r>
              <a:rPr lang="ja-JP" altLang="en-US" sz="1200" b="1" dirty="0" smtClean="0">
                <a:solidFill>
                  <a:srgbClr val="000000"/>
                </a:solidFill>
                <a:latin typeface="ＭＳ Ｐゴシック"/>
                <a:ea typeface="ＭＳ Ｐゴシック"/>
              </a:rPr>
              <a:t> </a:t>
            </a:r>
            <a:r>
              <a:rPr lang="en-US" altLang="ja-JP" sz="1400" b="1" u="sng" dirty="0" smtClean="0">
                <a:solidFill>
                  <a:srgbClr val="FF0000"/>
                </a:solidFill>
                <a:latin typeface="HGPｺﾞｼｯｸE" pitchFamily="50" charset="-128"/>
                <a:ea typeface="HGPｺﾞｼｯｸE" pitchFamily="50" charset="-128"/>
              </a:rPr>
              <a:t>3.4 </a:t>
            </a:r>
            <a:r>
              <a:rPr lang="ja-JP" altLang="en-US" sz="1200" b="1" u="sng" dirty="0">
                <a:solidFill>
                  <a:srgbClr val="FF0000"/>
                </a:solidFill>
                <a:latin typeface="HGPｺﾞｼｯｸE" pitchFamily="50" charset="-128"/>
                <a:ea typeface="HGPｺﾞｼｯｸE" pitchFamily="50" charset="-128"/>
              </a:rPr>
              <a:t>倍</a:t>
            </a:r>
            <a:endParaRPr lang="en-US" altLang="ja-JP" sz="12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5,675</a:t>
            </a:r>
            <a:r>
              <a:rPr lang="ja-JP" altLang="en-US" sz="1200" b="1" dirty="0">
                <a:solidFill>
                  <a:srgbClr val="FF0000"/>
                </a:solidFill>
                <a:latin typeface="HGSｺﾞｼｯｸE" pitchFamily="50" charset="-128"/>
                <a:ea typeface="HGSｺﾞｼｯｸE" pitchFamily="50" charset="-128"/>
              </a:rPr>
              <a:t>人</a:t>
            </a:r>
            <a:r>
              <a:rPr lang="en-US" altLang="ja-JP" sz="1200" b="1" dirty="0">
                <a:solidFill>
                  <a:srgbClr val="000000"/>
                </a:solidFill>
                <a:latin typeface="ＭＳ Ｐゴシック"/>
              </a:rPr>
              <a:t>/ H23</a:t>
            </a:r>
            <a:r>
              <a:rPr lang="ja-JP" altLang="en-US" sz="1200" b="1" dirty="0">
                <a:solidFill>
                  <a:srgbClr val="000000"/>
                </a:solidFill>
                <a:latin typeface="ＭＳ Ｐゴシック"/>
              </a:rPr>
              <a:t>　</a:t>
            </a:r>
            <a:r>
              <a:rPr lang="ja-JP" altLang="en-US" sz="1200" b="1" dirty="0" smtClean="0">
                <a:solidFill>
                  <a:srgbClr val="000000"/>
                </a:solidFill>
                <a:latin typeface="ＭＳ Ｐゴシック"/>
              </a:rPr>
              <a:t> </a:t>
            </a:r>
            <a:r>
              <a:rPr lang="en-US" altLang="ja-JP" sz="1400" b="1" u="sng" dirty="0" smtClean="0">
                <a:solidFill>
                  <a:srgbClr val="FF0000"/>
                </a:solidFill>
                <a:latin typeface="HGPｺﾞｼｯｸE" pitchFamily="50" charset="-128"/>
                <a:ea typeface="HGPｺﾞｼｯｸE" pitchFamily="50" charset="-128"/>
              </a:rPr>
              <a:t>4.4 </a:t>
            </a:r>
            <a:r>
              <a:rPr lang="ja-JP" altLang="en-US" sz="1200" b="1" u="sng" dirty="0">
                <a:solidFill>
                  <a:srgbClr val="FF0000"/>
                </a:solidFill>
                <a:latin typeface="HGPｺﾞｼｯｸE" pitchFamily="50" charset="-128"/>
                <a:ea typeface="HGPｺﾞｼｯｸE" pitchFamily="50" charset="-128"/>
              </a:rPr>
              <a:t>倍</a:t>
            </a:r>
            <a:endParaRPr lang="en-US" altLang="ja-JP" sz="12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 7,717</a:t>
            </a:r>
            <a:r>
              <a:rPr lang="ja-JP" altLang="en-US" sz="1200" b="1" dirty="0">
                <a:solidFill>
                  <a:srgbClr val="FF0000"/>
                </a:solidFill>
                <a:latin typeface="HGSｺﾞｼｯｸE" pitchFamily="50" charset="-128"/>
                <a:ea typeface="HGSｺﾞｼｯｸE" pitchFamily="50" charset="-128"/>
              </a:rPr>
              <a:t>人</a:t>
            </a:r>
            <a:r>
              <a:rPr lang="en-US" altLang="ja-JP" sz="1200" b="1" dirty="0" smtClean="0">
                <a:solidFill>
                  <a:srgbClr val="000000"/>
                </a:solidFill>
                <a:latin typeface="ＭＳ Ｐゴシック"/>
              </a:rPr>
              <a:t>/ H24</a:t>
            </a:r>
            <a:r>
              <a:rPr lang="ja-JP" altLang="en-US" sz="1200" b="1" dirty="0">
                <a:solidFill>
                  <a:srgbClr val="000000"/>
                </a:solidFill>
                <a:latin typeface="ＭＳ Ｐゴシック"/>
              </a:rPr>
              <a:t>　</a:t>
            </a:r>
            <a:r>
              <a:rPr lang="ja-JP" altLang="en-US" sz="1200" b="1" dirty="0" smtClean="0">
                <a:solidFill>
                  <a:srgbClr val="000000"/>
                </a:solidFill>
                <a:latin typeface="ＭＳ Ｐゴシック"/>
              </a:rPr>
              <a:t> </a:t>
            </a:r>
            <a:r>
              <a:rPr lang="en-US" altLang="ja-JP" sz="1400" b="1" u="sng" dirty="0" smtClean="0">
                <a:solidFill>
                  <a:srgbClr val="FF0000"/>
                </a:solidFill>
                <a:latin typeface="HGPｺﾞｼｯｸE" pitchFamily="50" charset="-128"/>
                <a:ea typeface="HGPｺﾞｼｯｸE" pitchFamily="50" charset="-128"/>
              </a:rPr>
              <a:t>6.0 </a:t>
            </a:r>
            <a:r>
              <a:rPr lang="ja-JP" altLang="en-US" sz="1200" b="1" u="sng" dirty="0" smtClean="0">
                <a:solidFill>
                  <a:srgbClr val="FF0000"/>
                </a:solidFill>
                <a:latin typeface="HGPｺﾞｼｯｸE" pitchFamily="50" charset="-128"/>
                <a:ea typeface="HGPｺﾞｼｯｸE" pitchFamily="50" charset="-128"/>
              </a:rPr>
              <a:t>倍</a:t>
            </a:r>
            <a:endParaRPr lang="en-US" altLang="ja-JP" sz="1200" b="1" u="sng" dirty="0" smtClean="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10,001</a:t>
            </a:r>
            <a:r>
              <a:rPr lang="ja-JP" altLang="en-US" sz="1200" b="1" dirty="0" smtClean="0">
                <a:solidFill>
                  <a:srgbClr val="FF0000"/>
                </a:solidFill>
                <a:latin typeface="HGSｺﾞｼｯｸE" pitchFamily="50" charset="-128"/>
                <a:ea typeface="HGSｺﾞｼｯｸE" pitchFamily="50" charset="-128"/>
              </a:rPr>
              <a:t>人</a:t>
            </a:r>
            <a:r>
              <a:rPr lang="en-US" altLang="ja-JP" sz="1200" b="1" dirty="0" smtClean="0">
                <a:solidFill>
                  <a:srgbClr val="000000"/>
                </a:solidFill>
                <a:latin typeface="ＭＳ Ｐゴシック"/>
              </a:rPr>
              <a:t>/ H25</a:t>
            </a:r>
            <a:r>
              <a:rPr lang="ja-JP" altLang="en-US" sz="1200" b="1" dirty="0">
                <a:solidFill>
                  <a:srgbClr val="000000"/>
                </a:solidFill>
                <a:latin typeface="ＭＳ Ｐゴシック"/>
              </a:rPr>
              <a:t>　</a:t>
            </a:r>
            <a:r>
              <a:rPr lang="en-US" altLang="ja-JP" sz="1400" b="1" u="sng" dirty="0" smtClean="0">
                <a:solidFill>
                  <a:srgbClr val="FF0000"/>
                </a:solidFill>
                <a:latin typeface="HGPｺﾞｼｯｸE" pitchFamily="50" charset="-128"/>
                <a:ea typeface="HGPｺﾞｼｯｸE" pitchFamily="50" charset="-128"/>
              </a:rPr>
              <a:t>7.8 </a:t>
            </a:r>
            <a:r>
              <a:rPr lang="ja-JP" altLang="en-US" sz="1200" b="1" u="sng" dirty="0" smtClean="0">
                <a:solidFill>
                  <a:srgbClr val="FF0000"/>
                </a:solidFill>
                <a:latin typeface="HGPｺﾞｼｯｸE" pitchFamily="50" charset="-128"/>
                <a:ea typeface="HGPｺﾞｼｯｸE" pitchFamily="50" charset="-128"/>
              </a:rPr>
              <a:t>倍</a:t>
            </a:r>
            <a:endParaRPr lang="en-US" altLang="ja-JP" sz="1200" b="1" u="sng" dirty="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SｺﾞｼｯｸE" pitchFamily="50" charset="-128"/>
                <a:ea typeface="HGSｺﾞｼｯｸE" pitchFamily="50" charset="-128"/>
              </a:rPr>
              <a:t>10,920</a:t>
            </a:r>
            <a:r>
              <a:rPr lang="ja-JP" altLang="en-US" sz="1200" b="1" dirty="0" smtClean="0">
                <a:solidFill>
                  <a:srgbClr val="FF0000"/>
                </a:solidFill>
                <a:latin typeface="HGSｺﾞｼｯｸE" pitchFamily="50" charset="-128"/>
                <a:ea typeface="HGSｺﾞｼｯｸE" pitchFamily="50" charset="-128"/>
              </a:rPr>
              <a:t>人</a:t>
            </a:r>
            <a:r>
              <a:rPr lang="en-US" altLang="ja-JP" sz="1200" b="1" dirty="0" smtClean="0">
                <a:solidFill>
                  <a:srgbClr val="000000"/>
                </a:solidFill>
                <a:latin typeface="ＭＳ Ｐゴシック"/>
              </a:rPr>
              <a:t>/ H26</a:t>
            </a:r>
            <a:r>
              <a:rPr lang="ja-JP" altLang="en-US" sz="1200" b="1" dirty="0">
                <a:solidFill>
                  <a:srgbClr val="000000"/>
                </a:solidFill>
                <a:latin typeface="ＭＳ Ｐゴシック"/>
              </a:rPr>
              <a:t>　</a:t>
            </a:r>
            <a:r>
              <a:rPr lang="en-US" altLang="ja-JP" sz="1400" b="1" u="sng" dirty="0" smtClean="0">
                <a:solidFill>
                  <a:srgbClr val="FF0000"/>
                </a:solidFill>
                <a:latin typeface="HGPｺﾞｼｯｸE" pitchFamily="50" charset="-128"/>
                <a:ea typeface="HGPｺﾞｼｯｸE" pitchFamily="50" charset="-128"/>
              </a:rPr>
              <a:t>8.5 </a:t>
            </a:r>
            <a:r>
              <a:rPr lang="ja-JP" altLang="en-US" sz="1200" b="1" u="sng" dirty="0" smtClean="0">
                <a:solidFill>
                  <a:srgbClr val="FF0000"/>
                </a:solidFill>
                <a:latin typeface="HGPｺﾞｼｯｸE" pitchFamily="50" charset="-128"/>
                <a:ea typeface="HGPｺﾞｼｯｸE" pitchFamily="50" charset="-128"/>
              </a:rPr>
              <a:t>倍</a:t>
            </a:r>
            <a:endParaRPr lang="en-US" altLang="ja-JP" sz="1200" b="1" u="sng" dirty="0" smtClean="0">
              <a:solidFill>
                <a:srgbClr val="FF0000"/>
              </a:solidFill>
              <a:latin typeface="HGPｺﾞｼｯｸE" pitchFamily="50" charset="-128"/>
              <a:ea typeface="HGPｺﾞｼｯｸE" pitchFamily="50" charset="-128"/>
            </a:endParaRPr>
          </a:p>
          <a:p>
            <a:pPr fontAlgn="auto">
              <a:spcBef>
                <a:spcPts val="0"/>
              </a:spcBef>
              <a:spcAft>
                <a:spcPts val="0"/>
              </a:spcAft>
              <a:defRPr/>
            </a:pPr>
            <a:r>
              <a:rPr lang="en-US" altLang="ja-JP" sz="1400" b="1" dirty="0" smtClean="0">
                <a:solidFill>
                  <a:srgbClr val="FF0000"/>
                </a:solidFill>
                <a:latin typeface="HGPｺﾞｼｯｸE" pitchFamily="50" charset="-128"/>
                <a:ea typeface="HGPｺﾞｼｯｸE" pitchFamily="50" charset="-128"/>
              </a:rPr>
              <a:t>11,928</a:t>
            </a:r>
            <a:r>
              <a:rPr lang="ja-JP" altLang="en-US" sz="1200" b="1" dirty="0" smtClean="0">
                <a:solidFill>
                  <a:srgbClr val="FF0000"/>
                </a:solidFill>
                <a:latin typeface="HGPｺﾞｼｯｸE" pitchFamily="50" charset="-128"/>
                <a:ea typeface="HGPｺﾞｼｯｸE" pitchFamily="50" charset="-128"/>
              </a:rPr>
              <a:t>人</a:t>
            </a:r>
            <a:r>
              <a:rPr lang="en-US" altLang="ja-JP" sz="1200" b="1" dirty="0" smtClean="0">
                <a:latin typeface="+mn-ea"/>
                <a:ea typeface="+mn-ea"/>
              </a:rPr>
              <a:t>/</a:t>
            </a:r>
            <a:r>
              <a:rPr lang="ja-JP" altLang="en-US" sz="1200" b="1" dirty="0">
                <a:latin typeface="+mn-ea"/>
                <a:ea typeface="+mn-ea"/>
              </a:rPr>
              <a:t> </a:t>
            </a:r>
            <a:r>
              <a:rPr lang="en-US" altLang="ja-JP" sz="1200" b="1" dirty="0" smtClean="0">
                <a:latin typeface="+mn-ea"/>
                <a:ea typeface="+mn-ea"/>
              </a:rPr>
              <a:t>H27</a:t>
            </a:r>
            <a:r>
              <a:rPr lang="ja-JP" altLang="en-US" sz="1200" b="1" dirty="0" smtClean="0">
                <a:latin typeface="+mn-ea"/>
                <a:ea typeface="+mn-ea"/>
              </a:rPr>
              <a:t>　</a:t>
            </a:r>
            <a:r>
              <a:rPr lang="en-US" altLang="ja-JP" sz="1400" b="1" u="sng" dirty="0" smtClean="0">
                <a:solidFill>
                  <a:srgbClr val="FF0000"/>
                </a:solidFill>
                <a:latin typeface="HGPｺﾞｼｯｸE" pitchFamily="50" charset="-128"/>
                <a:ea typeface="HGPｺﾞｼｯｸE" pitchFamily="50" charset="-128"/>
              </a:rPr>
              <a:t>9.3 </a:t>
            </a:r>
            <a:r>
              <a:rPr lang="ja-JP" altLang="en-US" sz="1200" b="1" u="sng" dirty="0">
                <a:solidFill>
                  <a:srgbClr val="FF0000"/>
                </a:solidFill>
                <a:latin typeface="HGPｺﾞｼｯｸE" pitchFamily="50" charset="-128"/>
                <a:ea typeface="HGPｺﾞｼｯｸE" pitchFamily="50" charset="-128"/>
              </a:rPr>
              <a:t>倍</a:t>
            </a:r>
            <a:endParaRPr lang="en-US" altLang="ja-JP" sz="1200" b="1" u="sng" dirty="0">
              <a:latin typeface="HGPｺﾞｼｯｸE" panose="020B0900000000000000" pitchFamily="50" charset="-128"/>
              <a:ea typeface="HGPｺﾞｼｯｸE" panose="020B0900000000000000" pitchFamily="50" charset="-128"/>
            </a:endParaRPr>
          </a:p>
        </p:txBody>
      </p:sp>
      <p:sp>
        <p:nvSpPr>
          <p:cNvPr id="41" name="AutoShape 4"/>
          <p:cNvSpPr>
            <a:spLocks noChangeArrowheads="1"/>
          </p:cNvSpPr>
          <p:nvPr/>
        </p:nvSpPr>
        <p:spPr bwMode="auto">
          <a:xfrm>
            <a:off x="8508602" y="2835029"/>
            <a:ext cx="1225550" cy="1314051"/>
          </a:xfrm>
          <a:prstGeom prst="roundRect">
            <a:avLst>
              <a:gd name="adj" fmla="val 16667"/>
            </a:avLst>
          </a:prstGeom>
          <a:solidFill>
            <a:srgbClr val="00FFFF">
              <a:alpha val="16078"/>
            </a:srgbClr>
          </a:solidFill>
          <a:ln w="9525">
            <a:solidFill>
              <a:schemeClr val="tx1"/>
            </a:solidFill>
            <a:round/>
            <a:headEnd/>
            <a:tailEnd/>
          </a:ln>
        </p:spPr>
        <p:txBody>
          <a:bodyPr wrap="none" lIns="91435" tIns="45718" rIns="91435" bIns="45718" anchor="ctr"/>
          <a:lstStyle/>
          <a:p>
            <a:endParaRPr lang="ja-JP" altLang="en-US" sz="1200">
              <a:solidFill>
                <a:srgbClr val="000000"/>
              </a:solidFill>
              <a:latin typeface="Calibri" pitchFamily="34" charset="0"/>
            </a:endParaRPr>
          </a:p>
        </p:txBody>
      </p:sp>
      <p:sp>
        <p:nvSpPr>
          <p:cNvPr id="43" name="正方形/長方形 44"/>
          <p:cNvSpPr>
            <a:spLocks noChangeArrowheads="1"/>
          </p:cNvSpPr>
          <p:nvPr/>
        </p:nvSpPr>
        <p:spPr bwMode="auto">
          <a:xfrm>
            <a:off x="8599324" y="3876750"/>
            <a:ext cx="1071562" cy="2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36802" tIns="7358" rIns="36802" bIns="7358"/>
          <a:lstStyle/>
          <a:p>
            <a:pPr marL="119056" indent="-119056" algn="ctr" defTabSz="873080"/>
            <a:r>
              <a:rPr lang="ja-JP" altLang="en-US" sz="1200" b="1" dirty="0">
                <a:solidFill>
                  <a:srgbClr val="FF0000"/>
                </a:solidFill>
                <a:latin typeface="Calibri" pitchFamily="34" charset="0"/>
              </a:rPr>
              <a:t>（平成</a:t>
            </a:r>
            <a:r>
              <a:rPr lang="ja-JP" altLang="en-US" sz="1200" b="1" dirty="0" smtClean="0">
                <a:solidFill>
                  <a:srgbClr val="FF0000"/>
                </a:solidFill>
                <a:latin typeface="Calibri" pitchFamily="34" charset="0"/>
              </a:rPr>
              <a:t>２８年）</a:t>
            </a:r>
            <a:endParaRPr lang="ja-JP" altLang="en-US" sz="1200" b="1" dirty="0">
              <a:solidFill>
                <a:srgbClr val="FF0000"/>
              </a:solidFill>
              <a:latin typeface="Calibri" pitchFamily="34" charset="0"/>
            </a:endParaRPr>
          </a:p>
        </p:txBody>
      </p:sp>
      <p:sp>
        <p:nvSpPr>
          <p:cNvPr id="44" name="Text Box 43"/>
          <p:cNvSpPr txBox="1">
            <a:spLocks noChangeArrowheads="1"/>
          </p:cNvSpPr>
          <p:nvPr/>
        </p:nvSpPr>
        <p:spPr bwMode="auto">
          <a:xfrm>
            <a:off x="8409385" y="2962240"/>
            <a:ext cx="1423988" cy="92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4" tIns="45713" rIns="91424" bIns="4571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200" b="1" dirty="0">
                <a:solidFill>
                  <a:srgbClr val="000000"/>
                </a:solidFill>
                <a:latin typeface="Calibri" pitchFamily="34" charset="0"/>
              </a:rPr>
              <a:t>雇用者数</a:t>
            </a:r>
          </a:p>
          <a:p>
            <a:pPr algn="ctr" eaLnBrk="1" hangingPunct="1">
              <a:spcBef>
                <a:spcPct val="50000"/>
              </a:spcBef>
            </a:pPr>
            <a:r>
              <a:rPr lang="ja-JP" altLang="en-US" sz="1200" b="1" dirty="0">
                <a:solidFill>
                  <a:srgbClr val="FF0000"/>
                </a:solidFill>
                <a:latin typeface="Calibri" pitchFamily="34" charset="0"/>
              </a:rPr>
              <a:t>約</a:t>
            </a:r>
            <a:r>
              <a:rPr lang="ja-JP" altLang="en-US" sz="1200" b="1" dirty="0" smtClean="0">
                <a:solidFill>
                  <a:srgbClr val="FF0000"/>
                </a:solidFill>
                <a:latin typeface="Calibri" pitchFamily="34" charset="0"/>
              </a:rPr>
              <a:t>４７</a:t>
            </a:r>
            <a:r>
              <a:rPr lang="en-US" altLang="ja-JP" sz="1200" b="1" dirty="0" smtClean="0">
                <a:solidFill>
                  <a:srgbClr val="FF0000"/>
                </a:solidFill>
                <a:latin typeface="Calibri" pitchFamily="34" charset="0"/>
              </a:rPr>
              <a:t>.</a:t>
            </a:r>
            <a:r>
              <a:rPr lang="ja-JP" altLang="en-US" sz="1200" b="1" dirty="0">
                <a:solidFill>
                  <a:srgbClr val="FF0000"/>
                </a:solidFill>
                <a:latin typeface="Calibri" pitchFamily="34" charset="0"/>
              </a:rPr>
              <a:t>４</a:t>
            </a:r>
            <a:r>
              <a:rPr lang="ja-JP" altLang="en-US" sz="1200" b="1" dirty="0" smtClean="0">
                <a:solidFill>
                  <a:srgbClr val="FF0000"/>
                </a:solidFill>
                <a:latin typeface="Calibri" pitchFamily="34" charset="0"/>
              </a:rPr>
              <a:t>万人</a:t>
            </a:r>
            <a:endParaRPr lang="en-US" altLang="ja-JP" sz="1200" b="1" dirty="0">
              <a:solidFill>
                <a:srgbClr val="FF0000"/>
              </a:solidFill>
              <a:latin typeface="Calibri" pitchFamily="34" charset="0"/>
            </a:endParaRPr>
          </a:p>
          <a:p>
            <a:pPr algn="ctr" eaLnBrk="1" hangingPunct="1">
              <a:spcBef>
                <a:spcPct val="50000"/>
              </a:spcBef>
            </a:pPr>
            <a:r>
              <a:rPr lang="ja-JP" altLang="en-US" sz="800" dirty="0">
                <a:solidFill>
                  <a:prstClr val="black"/>
                </a:solidFill>
                <a:latin typeface="Calibri" pitchFamily="34" charset="0"/>
              </a:rPr>
              <a:t>（</a:t>
            </a:r>
            <a:r>
              <a:rPr lang="ja-JP" altLang="en-US" sz="800" dirty="0" smtClean="0">
                <a:solidFill>
                  <a:prstClr val="black"/>
                </a:solidFill>
                <a:latin typeface="Calibri" pitchFamily="34" charset="0"/>
              </a:rPr>
              <a:t>平成２８年６月</a:t>
            </a:r>
            <a:r>
              <a:rPr lang="ja-JP" altLang="en-US" sz="800" dirty="0">
                <a:solidFill>
                  <a:prstClr val="black"/>
                </a:solidFill>
                <a:latin typeface="Calibri" pitchFamily="34" charset="0"/>
              </a:rPr>
              <a:t>１</a:t>
            </a:r>
            <a:r>
              <a:rPr lang="ja-JP" altLang="en-US" sz="800" dirty="0" smtClean="0">
                <a:solidFill>
                  <a:prstClr val="black"/>
                </a:solidFill>
                <a:latin typeface="Calibri" pitchFamily="34" charset="0"/>
              </a:rPr>
              <a:t>日時点</a:t>
            </a:r>
            <a:r>
              <a:rPr lang="ja-JP" altLang="en-US" sz="800" dirty="0">
                <a:solidFill>
                  <a:prstClr val="black"/>
                </a:solidFill>
                <a:latin typeface="Calibri" pitchFamily="34" charset="0"/>
              </a:rPr>
              <a:t>）</a:t>
            </a:r>
            <a:endParaRPr lang="en-US" altLang="ja-JP" sz="800" dirty="0">
              <a:solidFill>
                <a:prstClr val="black"/>
              </a:solidFill>
              <a:latin typeface="Calibri" pitchFamily="34" charset="0"/>
            </a:endParaRPr>
          </a:p>
          <a:p>
            <a:pPr algn="ctr" eaLnBrk="1" hangingPunct="1">
              <a:spcBef>
                <a:spcPct val="50000"/>
              </a:spcBef>
            </a:pPr>
            <a:r>
              <a:rPr lang="ja-JP" altLang="en-US" sz="800" dirty="0">
                <a:solidFill>
                  <a:prstClr val="black"/>
                </a:solidFill>
                <a:latin typeface="Calibri" pitchFamily="34" charset="0"/>
              </a:rPr>
              <a:t>＊</a:t>
            </a:r>
            <a:r>
              <a:rPr lang="en-US" altLang="ja-JP" sz="800" dirty="0">
                <a:solidFill>
                  <a:prstClr val="black"/>
                </a:solidFill>
                <a:latin typeface="Calibri" pitchFamily="34" charset="0"/>
              </a:rPr>
              <a:t>50</a:t>
            </a:r>
            <a:r>
              <a:rPr lang="ja-JP" altLang="en-US" sz="800" dirty="0">
                <a:solidFill>
                  <a:prstClr val="black"/>
                </a:solidFill>
                <a:latin typeface="Calibri" pitchFamily="34" charset="0"/>
              </a:rPr>
              <a:t>人以上企業</a:t>
            </a:r>
          </a:p>
        </p:txBody>
      </p:sp>
      <p:sp>
        <p:nvSpPr>
          <p:cNvPr id="333840" name="Text Box 16"/>
          <p:cNvSpPr txBox="1">
            <a:spLocks noChangeArrowheads="1"/>
          </p:cNvSpPr>
          <p:nvPr/>
        </p:nvSpPr>
        <p:spPr bwMode="auto">
          <a:xfrm>
            <a:off x="1421908" y="2360789"/>
            <a:ext cx="4872069" cy="523216"/>
          </a:xfrm>
          <a:prstGeom prst="rect">
            <a:avLst/>
          </a:prstGeom>
          <a:noFill/>
          <a:ln w="9525">
            <a:noFill/>
            <a:miter lim="800000"/>
            <a:headEnd/>
            <a:tailEnd/>
          </a:ln>
          <a:effectLst/>
        </p:spPr>
        <p:txBody>
          <a:bodyPr wrap="square" lIns="91435" tIns="45718" rIns="91435" bIns="45718">
            <a:spAutoFit/>
          </a:bodyPr>
          <a:lstStyle/>
          <a:p>
            <a:pPr algn="ctr" fontAlgn="auto">
              <a:spcBef>
                <a:spcPct val="50000"/>
              </a:spcBef>
              <a:spcAft>
                <a:spcPts val="0"/>
              </a:spcAft>
              <a:defRPr/>
            </a:pPr>
            <a:r>
              <a:rPr lang="ja-JP" altLang="en-US" sz="2400" u="sng" dirty="0" smtClean="0">
                <a:solidFill>
                  <a:srgbClr val="0000CC"/>
                </a:solidFill>
                <a:ea typeface="ＤＨＰ特太ゴシック体" pitchFamily="2" charset="-128"/>
              </a:rPr>
              <a:t>障害</a:t>
            </a:r>
            <a:r>
              <a:rPr lang="ja-JP" altLang="en-US" sz="2400" u="sng" dirty="0">
                <a:solidFill>
                  <a:srgbClr val="0000CC"/>
                </a:solidFill>
                <a:ea typeface="ＤＨＰ特太ゴシック体" pitchFamily="2" charset="-128"/>
              </a:rPr>
              <a:t>福祉</a:t>
            </a:r>
            <a:r>
              <a:rPr lang="ja-JP" altLang="en-US" sz="2400" u="sng" dirty="0" smtClean="0">
                <a:solidFill>
                  <a:srgbClr val="0000CC"/>
                </a:solidFill>
                <a:ea typeface="ＤＨＰ特太ゴシック体" pitchFamily="2" charset="-128"/>
              </a:rPr>
              <a:t>サービス</a:t>
            </a:r>
            <a:r>
              <a:rPr lang="ja-JP" altLang="en-US" sz="2800" u="sng" dirty="0">
                <a:solidFill>
                  <a:srgbClr val="0000CC"/>
                </a:solidFill>
                <a:ea typeface="ＤＨＰ特太ゴシック体" pitchFamily="2" charset="-128"/>
              </a:rPr>
              <a:t>　</a:t>
            </a:r>
          </a:p>
        </p:txBody>
      </p:sp>
      <p:grpSp>
        <p:nvGrpSpPr>
          <p:cNvPr id="46" name="グループ化 10"/>
          <p:cNvGrpSpPr>
            <a:grpSpLocks/>
          </p:cNvGrpSpPr>
          <p:nvPr/>
        </p:nvGrpSpPr>
        <p:grpSpPr bwMode="auto">
          <a:xfrm>
            <a:off x="80" y="404664"/>
            <a:ext cx="9906000" cy="71438"/>
            <a:chOff x="0" y="188640"/>
            <a:chExt cx="9144000" cy="72008"/>
          </a:xfrm>
        </p:grpSpPr>
        <p:cxnSp>
          <p:nvCxnSpPr>
            <p:cNvPr id="47" name="直線コネクタ 46"/>
            <p:cNvCxnSpPr/>
            <p:nvPr/>
          </p:nvCxnSpPr>
          <p:spPr>
            <a:xfrm>
              <a:off x="0" y="188640"/>
              <a:ext cx="9144000" cy="0"/>
            </a:xfrm>
            <a:prstGeom prst="line">
              <a:avLst/>
            </a:prstGeom>
            <a:noFill/>
            <a:ln w="9525" cap="flat" cmpd="sng" algn="ctr">
              <a:solidFill>
                <a:srgbClr val="99CCFF"/>
              </a:solidFill>
              <a:prstDash val="solid"/>
            </a:ln>
            <a:effectLst/>
          </p:spPr>
        </p:cxnSp>
        <p:cxnSp>
          <p:nvCxnSpPr>
            <p:cNvPr id="48" name="直線コネクタ 47"/>
            <p:cNvCxnSpPr/>
            <p:nvPr/>
          </p:nvCxnSpPr>
          <p:spPr>
            <a:xfrm>
              <a:off x="0" y="260648"/>
              <a:ext cx="9144000" cy="0"/>
            </a:xfrm>
            <a:prstGeom prst="line">
              <a:avLst/>
            </a:prstGeom>
            <a:noFill/>
            <a:ln w="57150" cap="flat" cmpd="sng" algn="ctr">
              <a:solidFill>
                <a:srgbClr val="99CCFF"/>
              </a:solidFill>
              <a:prstDash val="solid"/>
            </a:ln>
            <a:effectLst/>
          </p:spPr>
        </p:cxnSp>
      </p:grpSp>
      <p:sp>
        <p:nvSpPr>
          <p:cNvPr id="51" name="テキスト ボックス 50"/>
          <p:cNvSpPr txBox="1"/>
          <p:nvPr/>
        </p:nvSpPr>
        <p:spPr>
          <a:xfrm>
            <a:off x="429071" y="2796896"/>
            <a:ext cx="492443" cy="3342832"/>
          </a:xfrm>
          <a:prstGeom prst="rect">
            <a:avLst/>
          </a:prstGeom>
          <a:noFill/>
        </p:spPr>
        <p:txBody>
          <a:bodyPr vert="eaVert" wrap="square" rtlCol="0">
            <a:spAutoFit/>
          </a:bodyPr>
          <a:lstStyle/>
          <a:p>
            <a:r>
              <a:rPr kumimoji="1" lang="ja-JP" altLang="en-US" sz="2000" b="1" dirty="0" smtClean="0"/>
              <a:t>大学・専修学校への進学等</a:t>
            </a:r>
            <a:endParaRPr kumimoji="1" lang="ja-JP" altLang="en-US" sz="2000" b="1" dirty="0"/>
          </a:p>
        </p:txBody>
      </p:sp>
      <p:sp>
        <p:nvSpPr>
          <p:cNvPr id="52" name="正方形/長方形 51"/>
          <p:cNvSpPr/>
          <p:nvPr/>
        </p:nvSpPr>
        <p:spPr>
          <a:xfrm>
            <a:off x="200535" y="2204864"/>
            <a:ext cx="936103" cy="4179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45" name="Text Box 14"/>
          <p:cNvSpPr txBox="1">
            <a:spLocks noChangeArrowheads="1"/>
          </p:cNvSpPr>
          <p:nvPr/>
        </p:nvSpPr>
        <p:spPr bwMode="auto">
          <a:xfrm>
            <a:off x="6825243" y="5908970"/>
            <a:ext cx="1404938"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en-US" altLang="ja-JP" b="1" u="sng" dirty="0" smtClean="0">
                <a:solidFill>
                  <a:srgbClr val="000000"/>
                </a:solidFill>
                <a:latin typeface="Calibri" pitchFamily="34" charset="0"/>
              </a:rPr>
              <a:t>6,139</a:t>
            </a:r>
            <a:r>
              <a:rPr lang="ja-JP" altLang="en-US" b="1" u="sng" dirty="0" smtClean="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a:solidFill>
                  <a:srgbClr val="000000"/>
                </a:solidFill>
                <a:latin typeface="Calibri" pitchFamily="34" charset="0"/>
              </a:rPr>
              <a:t>年</a:t>
            </a:r>
          </a:p>
        </p:txBody>
      </p:sp>
      <p:sp>
        <p:nvSpPr>
          <p:cNvPr id="3" name="スライド番号プレースホルダー 2"/>
          <p:cNvSpPr>
            <a:spLocks noGrp="1"/>
          </p:cNvSpPr>
          <p:nvPr>
            <p:ph type="sldNum" sz="quarter" idx="12"/>
          </p:nvPr>
        </p:nvSpPr>
        <p:spPr/>
        <p:txBody>
          <a:bodyPr/>
          <a:lstStyle/>
          <a:p>
            <a:fld id="{02E4FDC1-F0C3-4248-BA89-4FAF1B098E4D}" type="slidenum">
              <a:rPr lang="ja-JP" altLang="en-US" smtClean="0">
                <a:solidFill>
                  <a:prstClr val="black">
                    <a:tint val="75000"/>
                  </a:prstClr>
                </a:solidFill>
              </a:rPr>
              <a:pPr/>
              <a:t>131</a:t>
            </a:fld>
            <a:endParaRPr lang="ja-JP" altLang="en-US">
              <a:solidFill>
                <a:prstClr val="black">
                  <a:tint val="75000"/>
                </a:prstClr>
              </a:solidFill>
            </a:endParaRPr>
          </a:p>
        </p:txBody>
      </p:sp>
      <p:sp>
        <p:nvSpPr>
          <p:cNvPr id="18440" name="AutoShape 9"/>
          <p:cNvSpPr>
            <a:spLocks noChangeArrowheads="1"/>
          </p:cNvSpPr>
          <p:nvPr/>
        </p:nvSpPr>
        <p:spPr bwMode="auto">
          <a:xfrm>
            <a:off x="1994305" y="5211862"/>
            <a:ext cx="4407321" cy="567455"/>
          </a:xfrm>
          <a:prstGeom prst="upArrow">
            <a:avLst>
              <a:gd name="adj1" fmla="val 62094"/>
              <a:gd name="adj2" fmla="val 51871"/>
            </a:avLst>
          </a:prstGeom>
          <a:solidFill>
            <a:schemeClr val="bg1"/>
          </a:solidFill>
          <a:ln w="9525">
            <a:solidFill>
              <a:schemeClr val="tx1"/>
            </a:solidFill>
            <a:miter lim="800000"/>
            <a:headEnd/>
            <a:tailEnd/>
          </a:ln>
          <a:extLst/>
        </p:spPr>
        <p:txBody>
          <a:bodyPr vert="eaVert" wrap="none" lIns="91435" tIns="45718" rIns="91435" bIns="45718" anchor="ctr"/>
          <a:lstStyle/>
          <a:p>
            <a:endParaRPr lang="ja-JP" altLang="en-US" sz="1200">
              <a:solidFill>
                <a:srgbClr val="000000"/>
              </a:solidFill>
              <a:latin typeface="Calibri" pitchFamily="34" charset="0"/>
            </a:endParaRPr>
          </a:p>
        </p:txBody>
      </p:sp>
      <p:sp>
        <p:nvSpPr>
          <p:cNvPr id="18442" name="Text Box 11"/>
          <p:cNvSpPr txBox="1">
            <a:spLocks noChangeArrowheads="1"/>
          </p:cNvSpPr>
          <p:nvPr/>
        </p:nvSpPr>
        <p:spPr bwMode="auto">
          <a:xfrm>
            <a:off x="2741047" y="5258027"/>
            <a:ext cx="316767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en-US" altLang="ja-JP" b="1" u="sng" dirty="0" smtClean="0">
                <a:solidFill>
                  <a:srgbClr val="000000"/>
                </a:solidFill>
                <a:latin typeface="Calibri" pitchFamily="34" charset="0"/>
              </a:rPr>
              <a:t>12,556</a:t>
            </a:r>
            <a:r>
              <a:rPr lang="ja-JP" altLang="en-US" b="1" u="sng" dirty="0" smtClean="0">
                <a:solidFill>
                  <a:srgbClr val="000000"/>
                </a:solidFill>
                <a:latin typeface="Calibri" pitchFamily="34" charset="0"/>
              </a:rPr>
              <a:t>人</a:t>
            </a:r>
            <a:r>
              <a:rPr lang="en-US" altLang="ja-JP" b="1" u="sng" dirty="0">
                <a:solidFill>
                  <a:srgbClr val="000000"/>
                </a:solidFill>
                <a:latin typeface="Calibri" pitchFamily="34" charset="0"/>
              </a:rPr>
              <a:t>/</a:t>
            </a:r>
            <a:r>
              <a:rPr lang="ja-JP" altLang="en-US" b="1" u="sng" dirty="0" smtClean="0">
                <a:solidFill>
                  <a:srgbClr val="000000"/>
                </a:solidFill>
                <a:latin typeface="Calibri" pitchFamily="34" charset="0"/>
              </a:rPr>
              <a:t>年</a:t>
            </a:r>
            <a:endParaRPr lang="en-US" altLang="ja-JP" b="1" u="sng" dirty="0" smtClean="0">
              <a:solidFill>
                <a:srgbClr val="000000"/>
              </a:solidFill>
              <a:latin typeface="Calibri" pitchFamily="34" charset="0"/>
            </a:endParaRPr>
          </a:p>
          <a:p>
            <a:pPr algn="ctr" eaLnBrk="1" hangingPunct="1"/>
            <a:r>
              <a:rPr lang="ja-JP" altLang="en-US" sz="1200" b="1" dirty="0" smtClean="0">
                <a:solidFill>
                  <a:srgbClr val="000000"/>
                </a:solidFill>
                <a:latin typeface="Calibri" pitchFamily="34" charset="0"/>
              </a:rPr>
              <a:t>（うち就労系障害福祉サービス　</a:t>
            </a:r>
            <a:r>
              <a:rPr lang="en-US" altLang="ja-JP" sz="1200" b="1" dirty="0" smtClean="0">
                <a:solidFill>
                  <a:srgbClr val="000000"/>
                </a:solidFill>
                <a:latin typeface="Calibri" pitchFamily="34" charset="0"/>
              </a:rPr>
              <a:t>5,673</a:t>
            </a:r>
            <a:r>
              <a:rPr lang="ja-JP" altLang="en-US" sz="1200" b="1" dirty="0" smtClean="0">
                <a:solidFill>
                  <a:srgbClr val="000000"/>
                </a:solidFill>
                <a:latin typeface="Calibri" pitchFamily="34" charset="0"/>
              </a:rPr>
              <a:t>人）</a:t>
            </a:r>
            <a:endParaRPr lang="ja-JP" altLang="en-US" sz="1200" b="1" dirty="0">
              <a:solidFill>
                <a:srgbClr val="000000"/>
              </a:solidFill>
              <a:latin typeface="Calibri" pitchFamily="34" charset="0"/>
            </a:endParaRPr>
          </a:p>
        </p:txBody>
      </p:sp>
      <p:sp>
        <p:nvSpPr>
          <p:cNvPr id="45" name="テキスト ボックス 44"/>
          <p:cNvSpPr txBox="1"/>
          <p:nvPr/>
        </p:nvSpPr>
        <p:spPr>
          <a:xfrm>
            <a:off x="123747" y="6360693"/>
            <a:ext cx="2689304" cy="398231"/>
          </a:xfrm>
          <a:prstGeom prst="rect">
            <a:avLst/>
          </a:prstGeom>
          <a:noFill/>
        </p:spPr>
        <p:txBody>
          <a:bodyPr wrap="square" lIns="89578" tIns="44790" rIns="89578" bIns="44790" rtlCol="0">
            <a:spAutoFit/>
          </a:bodyPr>
          <a:lstStyle/>
          <a:p>
            <a:r>
              <a:rPr lang="en-US" altLang="ja-JP" sz="1000" dirty="0" smtClean="0">
                <a:solidFill>
                  <a:prstClr val="black"/>
                </a:solidFill>
                <a:ea typeface="ＭＳ Ｐゴシック"/>
              </a:rPr>
              <a:t>【</a:t>
            </a:r>
            <a:r>
              <a:rPr lang="ja-JP" altLang="en-US" sz="1000" dirty="0" smtClean="0">
                <a:solidFill>
                  <a:prstClr val="black"/>
                </a:solidFill>
                <a:ea typeface="ＭＳ Ｐゴシック"/>
              </a:rPr>
              <a:t>出典</a:t>
            </a:r>
            <a:r>
              <a:rPr lang="en-US" altLang="ja-JP" sz="1000" dirty="0" smtClean="0">
                <a:solidFill>
                  <a:prstClr val="black"/>
                </a:solidFill>
                <a:ea typeface="ＭＳ Ｐゴシック"/>
              </a:rPr>
              <a:t>】</a:t>
            </a:r>
            <a:r>
              <a:rPr lang="ja-JP" altLang="en-US" sz="1000" dirty="0" smtClean="0">
                <a:solidFill>
                  <a:prstClr val="black"/>
                </a:solidFill>
                <a:ea typeface="ＭＳ Ｐゴシック"/>
              </a:rPr>
              <a:t>社会福祉施設等調査、国保連データ、学校基本調査、障害者雇用状況調査　等</a:t>
            </a:r>
            <a:endParaRPr lang="ja-JP" altLang="en-US" sz="1000" dirty="0">
              <a:solidFill>
                <a:prstClr val="black"/>
              </a:solidFill>
              <a:ea typeface="ＭＳ Ｐゴシック"/>
            </a:endParaRPr>
          </a:p>
        </p:txBody>
      </p:sp>
      <p:sp>
        <p:nvSpPr>
          <p:cNvPr id="53" name="テキスト ボックス 52"/>
          <p:cNvSpPr txBox="1"/>
          <p:nvPr/>
        </p:nvSpPr>
        <p:spPr>
          <a:xfrm>
            <a:off x="10065568" y="5073360"/>
            <a:ext cx="3002732" cy="1061829"/>
          </a:xfrm>
          <a:prstGeom prst="rect">
            <a:avLst/>
          </a:prstGeom>
          <a:noFill/>
        </p:spPr>
        <p:txBody>
          <a:bodyPr wrap="square" rtlCol="0">
            <a:spAutoFit/>
          </a:bodyPr>
          <a:lstStyle/>
          <a:p>
            <a:r>
              <a:rPr kumimoji="1" lang="ja-JP" altLang="en-US" sz="900" dirty="0" smtClean="0"/>
              <a:t>＊</a:t>
            </a:r>
            <a:r>
              <a:rPr lang="ja-JP" altLang="en-US" sz="900" dirty="0"/>
              <a:t>社会</a:t>
            </a:r>
            <a:r>
              <a:rPr lang="ja-JP" altLang="en-US" sz="900" dirty="0" smtClean="0"/>
              <a:t>福祉施設</a:t>
            </a:r>
            <a:r>
              <a:rPr lang="ja-JP" altLang="en-US" sz="900" dirty="0"/>
              <a:t>等</a:t>
            </a:r>
            <a:r>
              <a:rPr kumimoji="1" lang="ja-JP" altLang="en-US" sz="900" dirty="0" smtClean="0"/>
              <a:t>調査→就職者数</a:t>
            </a:r>
            <a:endParaRPr kumimoji="1" lang="en-US" altLang="ja-JP" sz="900" dirty="0" smtClean="0"/>
          </a:p>
          <a:p>
            <a:r>
              <a:rPr lang="ja-JP" altLang="en-US" sz="900" dirty="0" smtClean="0"/>
              <a:t>＊学校基本調査</a:t>
            </a:r>
            <a:endParaRPr lang="en-US" altLang="ja-JP" sz="900" dirty="0" smtClean="0"/>
          </a:p>
          <a:p>
            <a:r>
              <a:rPr kumimoji="1" lang="ja-JP" altLang="en-US" sz="900" dirty="0" smtClean="0"/>
              <a:t>＊職業紹介状況等（障対課）</a:t>
            </a:r>
            <a:endParaRPr kumimoji="1" lang="en-US" altLang="ja-JP" sz="900" dirty="0" smtClean="0"/>
          </a:p>
          <a:p>
            <a:r>
              <a:rPr lang="ja-JP" altLang="en-US" sz="900" dirty="0" smtClean="0"/>
              <a:t>＊雇用状況等（障対課）</a:t>
            </a:r>
            <a:endParaRPr lang="en-US" altLang="ja-JP" sz="900" dirty="0" smtClean="0"/>
          </a:p>
          <a:p>
            <a:r>
              <a:rPr lang="ja-JP" altLang="en-US" sz="900" dirty="0" smtClean="0"/>
              <a:t>＊国保連データ（平成２８年</a:t>
            </a:r>
            <a:r>
              <a:rPr lang="ja-JP" altLang="en-US" sz="900" dirty="0"/>
              <a:t>３</a:t>
            </a:r>
            <a:r>
              <a:rPr lang="ja-JP" altLang="en-US" sz="900" dirty="0" smtClean="0"/>
              <a:t>月）</a:t>
            </a:r>
            <a:endParaRPr lang="en-US" altLang="ja-JP" sz="900" dirty="0" smtClean="0"/>
          </a:p>
          <a:p>
            <a:r>
              <a:rPr lang="ja-JP" altLang="en-US" sz="900" dirty="0" smtClean="0"/>
              <a:t>＊</a:t>
            </a:r>
            <a:r>
              <a:rPr lang="ja-JP" altLang="en-US" sz="900" dirty="0"/>
              <a:t>障害</a:t>
            </a:r>
            <a:r>
              <a:rPr lang="ja-JP" altLang="en-US" sz="900" dirty="0" smtClean="0"/>
              <a:t>福祉サービスから一般企業への就職の割合は平成</a:t>
            </a:r>
            <a:r>
              <a:rPr lang="en-US" altLang="ja-JP" sz="900" dirty="0" smtClean="0"/>
              <a:t>27</a:t>
            </a:r>
            <a:r>
              <a:rPr lang="ja-JP" altLang="en-US" sz="900" dirty="0" smtClean="0"/>
              <a:t>年</a:t>
            </a:r>
            <a:r>
              <a:rPr lang="en-US" altLang="ja-JP" sz="900" dirty="0" smtClean="0"/>
              <a:t>9</a:t>
            </a:r>
            <a:r>
              <a:rPr lang="ja-JP" altLang="en-US" sz="900" dirty="0" smtClean="0"/>
              <a:t>月国保連データより</a:t>
            </a:r>
            <a:endParaRPr lang="en-US" altLang="ja-JP" sz="900" dirty="0" smtClean="0"/>
          </a:p>
        </p:txBody>
      </p:sp>
      <p:sp>
        <p:nvSpPr>
          <p:cNvPr id="2081" name="Text Box 29"/>
          <p:cNvSpPr txBox="1">
            <a:spLocks noChangeArrowheads="1"/>
          </p:cNvSpPr>
          <p:nvPr/>
        </p:nvSpPr>
        <p:spPr bwMode="auto">
          <a:xfrm>
            <a:off x="200472" y="1249307"/>
            <a:ext cx="9483666" cy="888295"/>
          </a:xfrm>
          <a:prstGeom prst="rect">
            <a:avLst/>
          </a:prstGeom>
          <a:noFill/>
          <a:ln w="15875">
            <a:solidFill>
              <a:schemeClr val="tx1"/>
            </a:solidFill>
            <a:miter lim="800000"/>
            <a:headEnd/>
            <a:tailEnd/>
          </a:ln>
        </p:spPr>
        <p:txBody>
          <a:bodyPr lIns="0" tIns="45713" rIns="91424" bIns="45713" anchor="ctr"/>
          <a:lstStyle/>
          <a:p>
            <a:pPr marL="1430265">
              <a:spcBef>
                <a:spcPct val="50000"/>
              </a:spcBef>
              <a:defRPr/>
            </a:pPr>
            <a:r>
              <a:rPr lang="ja-JP" altLang="en-US" sz="1300" b="1" dirty="0">
                <a:solidFill>
                  <a:srgbClr val="000000"/>
                </a:solidFill>
                <a:latin typeface="Times New Roman" pitchFamily="18" charset="0"/>
              </a:rPr>
              <a:t>① 特別支援学校から一般企業への就職が</a:t>
            </a:r>
            <a:r>
              <a:rPr lang="ja-JP" altLang="en-US" sz="1300" b="1" dirty="0">
                <a:solidFill>
                  <a:srgbClr val="FF0000"/>
                </a:solidFill>
                <a:latin typeface="Times New Roman" pitchFamily="18" charset="0"/>
              </a:rPr>
              <a:t>約 </a:t>
            </a:r>
            <a:r>
              <a:rPr lang="ja-JP" altLang="en-US" sz="1300" b="1" dirty="0" smtClean="0">
                <a:solidFill>
                  <a:srgbClr val="FF0000"/>
                </a:solidFill>
                <a:latin typeface="Times New Roman" pitchFamily="18" charset="0"/>
              </a:rPr>
              <a:t>２９</a:t>
            </a:r>
            <a:r>
              <a:rPr lang="en-US" altLang="ja-JP" sz="1300" b="1" dirty="0" smtClean="0">
                <a:solidFill>
                  <a:srgbClr val="FF0000"/>
                </a:solidFill>
                <a:latin typeface="Times New Roman" pitchFamily="18" charset="0"/>
              </a:rPr>
              <a:t>.</a:t>
            </a:r>
            <a:r>
              <a:rPr lang="ja-JP" altLang="en-US" sz="1300" b="1" dirty="0">
                <a:solidFill>
                  <a:srgbClr val="FF0000"/>
                </a:solidFill>
                <a:latin typeface="Times New Roman" pitchFamily="18" charset="0"/>
              </a:rPr>
              <a:t>４</a:t>
            </a:r>
            <a:r>
              <a:rPr lang="ja-JP" altLang="en-US" sz="1300" b="1" dirty="0" smtClean="0">
                <a:solidFill>
                  <a:srgbClr val="FF0000"/>
                </a:solidFill>
                <a:latin typeface="Times New Roman" pitchFamily="18" charset="0"/>
              </a:rPr>
              <a:t>％</a:t>
            </a:r>
            <a:r>
              <a:rPr lang="ja-JP" altLang="en-US" sz="1300" b="1" dirty="0">
                <a:solidFill>
                  <a:srgbClr val="FF0000"/>
                </a:solidFill>
                <a:latin typeface="Times New Roman" pitchFamily="18" charset="0"/>
              </a:rPr>
              <a:t>　</a:t>
            </a:r>
            <a:r>
              <a:rPr lang="ja-JP" altLang="en-US" sz="1300" b="1" dirty="0" smtClean="0">
                <a:latin typeface="Times New Roman" pitchFamily="18" charset="0"/>
              </a:rPr>
              <a:t>就労系</a:t>
            </a:r>
            <a:r>
              <a:rPr lang="ja-JP" altLang="en-US" sz="1300" b="1" dirty="0" smtClean="0">
                <a:solidFill>
                  <a:srgbClr val="000000"/>
                </a:solidFill>
                <a:latin typeface="Times New Roman" pitchFamily="18" charset="0"/>
              </a:rPr>
              <a:t>障害</a:t>
            </a:r>
            <a:r>
              <a:rPr lang="ja-JP" altLang="en-US" sz="1300" b="1" dirty="0">
                <a:solidFill>
                  <a:srgbClr val="000000"/>
                </a:solidFill>
                <a:latin typeface="Times New Roman" pitchFamily="18" charset="0"/>
              </a:rPr>
              <a:t>福祉</a:t>
            </a:r>
            <a:r>
              <a:rPr lang="ja-JP" altLang="en-US" sz="1300" b="1" dirty="0" smtClean="0">
                <a:solidFill>
                  <a:srgbClr val="000000"/>
                </a:solidFill>
                <a:latin typeface="Times New Roman" pitchFamily="18" charset="0"/>
              </a:rPr>
              <a:t>サービスの</a:t>
            </a:r>
            <a:r>
              <a:rPr lang="ja-JP" altLang="en-US" sz="1300" b="1" dirty="0">
                <a:solidFill>
                  <a:srgbClr val="000000"/>
                </a:solidFill>
                <a:latin typeface="Times New Roman" pitchFamily="18" charset="0"/>
              </a:rPr>
              <a:t>利用が</a:t>
            </a:r>
            <a:r>
              <a:rPr lang="ja-JP" altLang="en-US" sz="1300" b="1" dirty="0">
                <a:solidFill>
                  <a:srgbClr val="FF0000"/>
                </a:solidFill>
                <a:latin typeface="Times New Roman" pitchFamily="18" charset="0"/>
              </a:rPr>
              <a:t>約 </a:t>
            </a:r>
            <a:r>
              <a:rPr lang="ja-JP" altLang="en-US" sz="1300" b="1" dirty="0" smtClean="0">
                <a:solidFill>
                  <a:srgbClr val="FF0000"/>
                </a:solidFill>
                <a:latin typeface="Times New Roman" pitchFamily="18" charset="0"/>
              </a:rPr>
              <a:t>２７</a:t>
            </a:r>
            <a:r>
              <a:rPr lang="en-US" altLang="ja-JP" sz="1300" b="1" dirty="0" smtClean="0">
                <a:solidFill>
                  <a:srgbClr val="FF0000"/>
                </a:solidFill>
                <a:latin typeface="Times New Roman" pitchFamily="18" charset="0"/>
              </a:rPr>
              <a:t>.</a:t>
            </a:r>
            <a:r>
              <a:rPr lang="ja-JP" altLang="en-US" sz="1300" b="1" dirty="0">
                <a:solidFill>
                  <a:srgbClr val="FF0000"/>
                </a:solidFill>
                <a:latin typeface="Times New Roman" pitchFamily="18" charset="0"/>
              </a:rPr>
              <a:t>２</a:t>
            </a:r>
            <a:r>
              <a:rPr lang="ja-JP" altLang="en-US" sz="1300" b="1" dirty="0" smtClean="0">
                <a:solidFill>
                  <a:srgbClr val="FF0000"/>
                </a:solidFill>
                <a:latin typeface="Times New Roman" pitchFamily="18" charset="0"/>
              </a:rPr>
              <a:t>％ </a:t>
            </a:r>
            <a:r>
              <a:rPr lang="ja-JP" altLang="en-US" sz="1300" b="1" dirty="0">
                <a:solidFill>
                  <a:srgbClr val="FF0000"/>
                </a:solidFill>
                <a:latin typeface="Times New Roman" pitchFamily="18" charset="0"/>
              </a:rPr>
              <a:t>　</a:t>
            </a:r>
          </a:p>
          <a:p>
            <a:pPr marL="1430265">
              <a:defRPr/>
            </a:pPr>
            <a:r>
              <a:rPr lang="ja-JP" altLang="en-US" sz="1300" b="1" dirty="0" smtClean="0">
                <a:solidFill>
                  <a:srgbClr val="000000"/>
                </a:solidFill>
                <a:latin typeface="ＭＳ Ｐゴシック" charset="-128"/>
              </a:rPr>
              <a:t>② </a:t>
            </a:r>
            <a:r>
              <a:rPr lang="ja-JP" altLang="en-US" sz="1300" b="1" dirty="0">
                <a:solidFill>
                  <a:srgbClr val="000000"/>
                </a:solidFill>
                <a:latin typeface="ＭＳ Ｐゴシック" charset="-128"/>
              </a:rPr>
              <a:t>障害福祉サービスから一般企業への就職が</a:t>
            </a:r>
            <a:r>
              <a:rPr lang="ja-JP" altLang="en-US" sz="1300" b="1" dirty="0">
                <a:solidFill>
                  <a:srgbClr val="FF0000"/>
                </a:solidFill>
                <a:latin typeface="ＭＳ Ｐゴシック" charset="-128"/>
              </a:rPr>
              <a:t>年間 １．３ ％（Ｈ１５）　→　</a:t>
            </a:r>
            <a:r>
              <a:rPr lang="ja-JP" altLang="en-US" sz="1300" b="1" dirty="0" smtClean="0">
                <a:solidFill>
                  <a:srgbClr val="FF0000"/>
                </a:solidFill>
                <a:latin typeface="ＭＳ Ｐゴシック" charset="-128"/>
              </a:rPr>
              <a:t>４．１％</a:t>
            </a:r>
            <a:r>
              <a:rPr lang="ja-JP" altLang="en-US" sz="1300" b="1" dirty="0">
                <a:solidFill>
                  <a:srgbClr val="FF0000"/>
                </a:solidFill>
                <a:latin typeface="ＭＳ Ｐゴシック" charset="-128"/>
              </a:rPr>
              <a:t>（</a:t>
            </a:r>
            <a:r>
              <a:rPr lang="ja-JP" altLang="en-US" sz="1300" b="1" dirty="0" smtClean="0">
                <a:solidFill>
                  <a:srgbClr val="FF0000"/>
                </a:solidFill>
                <a:latin typeface="ＭＳ Ｐゴシック" charset="-128"/>
              </a:rPr>
              <a:t>Ｈ２７）</a:t>
            </a:r>
            <a:endParaRPr lang="en-US" altLang="ja-JP" sz="1300" b="1" dirty="0">
              <a:solidFill>
                <a:srgbClr val="FF0000"/>
              </a:solidFill>
              <a:latin typeface="ＭＳ Ｐゴシック" charset="-128"/>
            </a:endParaRPr>
          </a:p>
          <a:p>
            <a:pPr marL="1339781">
              <a:lnSpc>
                <a:spcPts val="1600"/>
              </a:lnSpc>
              <a:defRPr/>
            </a:pPr>
            <a:r>
              <a:rPr lang="ja-JP" altLang="en-US" sz="1500" b="1" dirty="0">
                <a:solidFill>
                  <a:srgbClr val="FF0000"/>
                </a:solidFill>
                <a:latin typeface="ＭＳ Ｐゴシック" charset="-128"/>
              </a:rPr>
              <a:t>　　　　　　　　　　　　　　　　　　　　　　　　　　　　　　　　　　　　</a:t>
            </a:r>
            <a:r>
              <a:rPr lang="ja-JP" altLang="en-US" sz="1200" b="1" dirty="0">
                <a:solidFill>
                  <a:srgbClr val="FF0000"/>
                </a:solidFill>
                <a:latin typeface="ＭＳ Ｐゴシック" charset="-128"/>
              </a:rPr>
              <a:t>　</a:t>
            </a:r>
            <a:r>
              <a:rPr lang="en-US" altLang="ja-JP" sz="1200" b="1" dirty="0">
                <a:solidFill>
                  <a:srgbClr val="FF0000"/>
                </a:solidFill>
                <a:latin typeface="ＭＳ Ｐゴシック" charset="-128"/>
              </a:rPr>
              <a:t>※</a:t>
            </a:r>
            <a:r>
              <a:rPr lang="ja-JP" altLang="en-US" sz="1200" b="1" dirty="0">
                <a:solidFill>
                  <a:srgbClr val="FF0000"/>
                </a:solidFill>
                <a:latin typeface="ＭＳ Ｐゴシック" charset="-128"/>
              </a:rPr>
              <a:t>就労移行支援からは</a:t>
            </a:r>
            <a:r>
              <a:rPr lang="ja-JP" altLang="en-US" sz="1200" b="1" dirty="0" smtClean="0">
                <a:solidFill>
                  <a:srgbClr val="FF0000"/>
                </a:solidFill>
                <a:latin typeface="ＭＳ Ｐゴシック" charset="-128"/>
              </a:rPr>
              <a:t>２２．４％</a:t>
            </a:r>
            <a:r>
              <a:rPr lang="ja-JP" altLang="en-US" sz="1500" b="1" dirty="0" smtClean="0">
                <a:solidFill>
                  <a:srgbClr val="FF0000"/>
                </a:solidFill>
                <a:latin typeface="ＭＳ Ｐゴシック" charset="-128"/>
              </a:rPr>
              <a:t> </a:t>
            </a:r>
            <a:r>
              <a:rPr lang="ja-JP" altLang="en-US" sz="1200" b="1" dirty="0">
                <a:solidFill>
                  <a:srgbClr val="FF0000"/>
                </a:solidFill>
                <a:latin typeface="ＭＳ Ｐゴシック" charset="-128"/>
              </a:rPr>
              <a:t>（</a:t>
            </a:r>
            <a:r>
              <a:rPr lang="ja-JP" altLang="en-US" sz="1200" b="1" dirty="0" smtClean="0">
                <a:solidFill>
                  <a:srgbClr val="FF0000"/>
                </a:solidFill>
                <a:latin typeface="ＭＳ Ｐゴシック" charset="-128"/>
              </a:rPr>
              <a:t>Ｈ２７）</a:t>
            </a:r>
            <a:endParaRPr lang="ja-JP" altLang="en-US" sz="1200" b="1" dirty="0">
              <a:solidFill>
                <a:srgbClr val="FF0000"/>
              </a:solidFill>
              <a:latin typeface="ＭＳ Ｐゴシック" charset="-128"/>
            </a:endParaRPr>
          </a:p>
        </p:txBody>
      </p:sp>
    </p:spTree>
    <p:extLst>
      <p:ext uri="{BB962C8B-B14F-4D97-AF65-F5344CB8AC3E}">
        <p14:creationId xmlns:p14="http://schemas.microsoft.com/office/powerpoint/2010/main" val="349858803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43" y="1125538"/>
            <a:ext cx="9906066" cy="1798637"/>
          </a:xfrm>
        </p:spPr>
        <p:txBody>
          <a:bodyPr>
            <a:normAutofit/>
          </a:bodyPr>
          <a:lstStyle/>
          <a:p>
            <a:pPr marL="0" indent="0" algn="ctr" eaLnBrk="1" hangingPunct="1">
              <a:spcBef>
                <a:spcPct val="0"/>
              </a:spcBef>
              <a:buFont typeface="Arial" charset="0"/>
              <a:buNone/>
              <a:defRPr/>
            </a:pPr>
            <a:r>
              <a:rPr lang="ja-JP" altLang="ja-JP" sz="1600" b="1" dirty="0" smtClean="0">
                <a:latin typeface="Century" pitchFamily="18" charset="0"/>
                <a:ea typeface="HG丸ｺﾞｼｯｸM-PRO" pitchFamily="50" charset="-128"/>
                <a:cs typeface="ＭＳ Ｐゴシック" charset="-128"/>
              </a:rPr>
              <a:t>（</a:t>
            </a:r>
            <a:r>
              <a:rPr lang="ja-JP" altLang="ja-JP" sz="1600" b="1" dirty="0">
                <a:latin typeface="Century" pitchFamily="18" charset="0"/>
                <a:ea typeface="HG丸ｺﾞｼｯｸM-PRO" pitchFamily="50" charset="-128"/>
                <a:cs typeface="ＭＳ Ｐゴシック" charset="-128"/>
              </a:rPr>
              <a:t>平成１８年度</a:t>
            </a:r>
            <a:r>
              <a:rPr lang="ja-JP" altLang="ja-JP" sz="1600" b="1" dirty="0" smtClean="0">
                <a:latin typeface="Century" pitchFamily="18" charset="0"/>
                <a:ea typeface="HG丸ｺﾞｼｯｸM-PRO" pitchFamily="50" charset="-128"/>
                <a:cs typeface="ＭＳ Ｐゴシック" charset="-128"/>
              </a:rPr>
              <a:t>）</a:t>
            </a:r>
            <a:r>
              <a:rPr lang="en-US" altLang="ja-JP" sz="1600" b="1" dirty="0" smtClean="0">
                <a:latin typeface="Century" pitchFamily="18" charset="0"/>
                <a:ea typeface="HG丸ｺﾞｼｯｸM-PRO" pitchFamily="50" charset="-128"/>
                <a:cs typeface="ＭＳ Ｐゴシック" charset="-128"/>
              </a:rPr>
              <a:t>  </a:t>
            </a:r>
            <a:r>
              <a:rPr lang="ja-JP" altLang="en-US" sz="1600" b="1" dirty="0" smtClean="0">
                <a:latin typeface="Century" pitchFamily="18" charset="0"/>
                <a:ea typeface="HG丸ｺﾞｼｯｸM-PRO" pitchFamily="50" charset="-128"/>
                <a:cs typeface="ＭＳ Ｐゴシック" charset="-128"/>
              </a:rPr>
              <a:t>　　 　　 </a:t>
            </a:r>
            <a:r>
              <a:rPr lang="ja-JP" altLang="ja-JP" sz="1600" b="1" dirty="0" smtClean="0">
                <a:latin typeface="Century" pitchFamily="18" charset="0"/>
                <a:ea typeface="HG丸ｺﾞｼｯｸM-PRO" pitchFamily="50" charset="-128"/>
                <a:cs typeface="ＭＳ Ｐゴシック" charset="-128"/>
              </a:rPr>
              <a:t>（平成</a:t>
            </a:r>
            <a:r>
              <a:rPr lang="en-US" altLang="ja-JP" sz="1600" b="1" dirty="0" smtClean="0">
                <a:latin typeface="HG丸ｺﾞｼｯｸM-PRO" panose="020F0600000000000000" pitchFamily="50" charset="-128"/>
                <a:ea typeface="HG丸ｺﾞｼｯｸM-PRO" panose="020F0600000000000000" pitchFamily="50" charset="-128"/>
                <a:cs typeface="ＭＳ Ｐゴシック" charset="-128"/>
              </a:rPr>
              <a:t>27</a:t>
            </a:r>
            <a:r>
              <a:rPr lang="ja-JP" altLang="ja-JP" sz="1600" b="1" dirty="0" smtClean="0">
                <a:latin typeface="Century" pitchFamily="18" charset="0"/>
                <a:ea typeface="HG丸ｺﾞｼｯｸM-PRO" pitchFamily="50" charset="-128"/>
                <a:cs typeface="ＭＳ Ｐゴシック" charset="-128"/>
              </a:rPr>
              <a:t>年度）</a:t>
            </a:r>
            <a:endParaRPr lang="en-US" altLang="ja-JP" sz="1600" dirty="0">
              <a:latin typeface="Century" pitchFamily="18" charset="0"/>
              <a:ea typeface="ＭＳ 明朝" pitchFamily="17" charset="-128"/>
              <a:cs typeface="Times New Roman" pitchFamily="18" charset="0"/>
            </a:endParaRPr>
          </a:p>
          <a:p>
            <a:pPr marL="0" indent="0" algn="ctr" eaLnBrk="1" hangingPunct="1">
              <a:spcBef>
                <a:spcPct val="0"/>
              </a:spcBef>
              <a:buFont typeface="Arial" charset="0"/>
              <a:buNone/>
              <a:defRPr/>
            </a:pPr>
            <a:endParaRPr lang="en-US" altLang="ja-JP" sz="1600" b="1" dirty="0">
              <a:latin typeface="Century" pitchFamily="18" charset="0"/>
              <a:ea typeface="ＭＳ 明朝" pitchFamily="17" charset="-128"/>
              <a:cs typeface="Times New Roman" pitchFamily="18" charset="0"/>
            </a:endParaRPr>
          </a:p>
          <a:p>
            <a:pPr marL="0" indent="0" algn="ctr" eaLnBrk="1" hangingPunct="1">
              <a:spcBef>
                <a:spcPct val="0"/>
              </a:spcBef>
              <a:buFont typeface="Arial" charset="0"/>
              <a:buNone/>
              <a:defRPr/>
            </a:pPr>
            <a:r>
              <a:rPr lang="ja-JP" altLang="en-US" sz="2400" b="1" dirty="0" smtClean="0">
                <a:latin typeface="HG丸ｺﾞｼｯｸM-PRO" pitchFamily="50" charset="-128"/>
                <a:ea typeface="ＭＳ 明朝" pitchFamily="17" charset="-128"/>
                <a:cs typeface="ＭＳ Ｐゴシック" charset="-128"/>
              </a:rPr>
              <a:t>　　　　　　　</a:t>
            </a:r>
            <a:r>
              <a:rPr lang="en-US" altLang="ja-JP" sz="2400" b="1" dirty="0" smtClean="0">
                <a:latin typeface="HG丸ｺﾞｼｯｸM-PRO" pitchFamily="50" charset="-128"/>
                <a:ea typeface="ＭＳ 明朝" pitchFamily="17" charset="-128"/>
                <a:cs typeface="ＭＳ Ｐゴシック" charset="-128"/>
              </a:rPr>
              <a:t>12,222 </a:t>
            </a:r>
            <a:r>
              <a:rPr lang="ja-JP" altLang="ja-JP" sz="2400" b="1" dirty="0">
                <a:latin typeface="Century" pitchFamily="18" charset="0"/>
                <a:ea typeface="HG丸ｺﾞｼｯｸM-PRO" pitchFamily="50" charset="-128"/>
                <a:cs typeface="Times New Roman" pitchFamily="18" charset="0"/>
              </a:rPr>
              <a:t>円　</a:t>
            </a:r>
            <a:r>
              <a:rPr lang="en-US" altLang="ja-JP" sz="2400" b="1" dirty="0" smtClean="0">
                <a:latin typeface="Century" pitchFamily="18" charset="0"/>
                <a:ea typeface="HG丸ｺﾞｼｯｸM-PRO" pitchFamily="50" charset="-128"/>
                <a:cs typeface="Times New Roman" pitchFamily="18" charset="0"/>
              </a:rPr>
              <a:t> </a:t>
            </a:r>
            <a:r>
              <a:rPr lang="ja-JP" altLang="ja-JP" sz="2400" b="1" dirty="0" smtClean="0">
                <a:latin typeface="Century" pitchFamily="18" charset="0"/>
                <a:ea typeface="HG丸ｺﾞｼｯｸM-PRO" pitchFamily="50" charset="-128"/>
                <a:cs typeface="Times New Roman" pitchFamily="18" charset="0"/>
              </a:rPr>
              <a:t>→</a:t>
            </a:r>
            <a:r>
              <a:rPr lang="en-US" altLang="ja-JP" sz="2400" b="1" dirty="0" smtClean="0">
                <a:latin typeface="Century" pitchFamily="18" charset="0"/>
                <a:ea typeface="HG丸ｺﾞｼｯｸM-PRO" pitchFamily="50" charset="-128"/>
                <a:cs typeface="Times New Roman" pitchFamily="18" charset="0"/>
              </a:rPr>
              <a:t>  </a:t>
            </a:r>
            <a:r>
              <a:rPr lang="ja-JP" altLang="en-US" sz="2400" b="1" dirty="0" smtClean="0">
                <a:latin typeface="Century" pitchFamily="18" charset="0"/>
                <a:ea typeface="HG丸ｺﾞｼｯｸM-PRO" pitchFamily="50" charset="-128"/>
                <a:cs typeface="Times New Roman" pitchFamily="18" charset="0"/>
              </a:rPr>
              <a:t>　</a:t>
            </a:r>
            <a:r>
              <a:rPr lang="en-US" altLang="ja-JP" sz="2400" b="1" dirty="0" smtClean="0">
                <a:latin typeface="HG丸ｺﾞｼｯｸM-PRO" panose="020F0600000000000000" pitchFamily="50" charset="-128"/>
                <a:ea typeface="HG丸ｺﾞｼｯｸM-PRO" panose="020F0600000000000000" pitchFamily="50" charset="-128"/>
                <a:cs typeface="Times New Roman" pitchFamily="18" charset="0"/>
              </a:rPr>
              <a:t>15</a:t>
            </a:r>
            <a:r>
              <a:rPr lang="en-US" altLang="ja-JP" sz="2400" b="1" dirty="0" smtClean="0">
                <a:latin typeface="Century" pitchFamily="18" charset="0"/>
                <a:ea typeface="HG丸ｺﾞｼｯｸM-PRO" pitchFamily="50" charset="-128"/>
                <a:cs typeface="Times New Roman" pitchFamily="18" charset="0"/>
              </a:rPr>
              <a:t>,</a:t>
            </a:r>
            <a:r>
              <a:rPr lang="en-US" altLang="ja-JP" sz="2200" b="1" dirty="0" smtClean="0">
                <a:latin typeface="HG丸ｺﾞｼｯｸM-PRO" panose="020F0600000000000000" pitchFamily="50" charset="-128"/>
                <a:ea typeface="HG丸ｺﾞｼｯｸM-PRO" panose="020F0600000000000000" pitchFamily="50" charset="-128"/>
                <a:cs typeface="Times New Roman" pitchFamily="18" charset="0"/>
              </a:rPr>
              <a:t>033</a:t>
            </a:r>
            <a:r>
              <a:rPr lang="ja-JP" altLang="ja-JP" sz="2400" b="1" dirty="0" smtClean="0">
                <a:latin typeface="Century" pitchFamily="18" charset="0"/>
                <a:ea typeface="HG丸ｺﾞｼｯｸM-PRO" pitchFamily="50" charset="-128"/>
                <a:cs typeface="Times New Roman" pitchFamily="18" charset="0"/>
              </a:rPr>
              <a:t>円</a:t>
            </a:r>
            <a:r>
              <a:rPr lang="ja-JP" altLang="en-US" sz="2400" b="1" dirty="0" smtClean="0">
                <a:latin typeface="Century" pitchFamily="18" charset="0"/>
                <a:ea typeface="HG丸ｺﾞｼｯｸM-PRO" pitchFamily="50" charset="-128"/>
                <a:cs typeface="Times New Roman" pitchFamily="18" charset="0"/>
              </a:rPr>
              <a:t>　</a:t>
            </a:r>
            <a:r>
              <a:rPr lang="ja-JP" altLang="ja-JP" sz="2000" dirty="0" smtClean="0">
                <a:latin typeface="Century" pitchFamily="18" charset="0"/>
                <a:ea typeface="HG丸ｺﾞｼｯｸM-PRO" pitchFamily="50" charset="-128"/>
                <a:cs typeface="ＭＳ Ｐゴシック" charset="-128"/>
              </a:rPr>
              <a:t>〈</a:t>
            </a:r>
            <a:r>
              <a:rPr lang="en-US" altLang="ja-JP" sz="2000" dirty="0" smtClean="0">
                <a:latin typeface="HG丸ｺﾞｼｯｸM-PRO" panose="020F0600000000000000" pitchFamily="50" charset="-128"/>
                <a:ea typeface="HG丸ｺﾞｼｯｸM-PRO" panose="020F0600000000000000" pitchFamily="50" charset="-128"/>
                <a:cs typeface="ＭＳ Ｐゴシック" charset="-128"/>
              </a:rPr>
              <a:t>22</a:t>
            </a:r>
            <a:r>
              <a:rPr lang="en-US" altLang="ja-JP" sz="2000" dirty="0" smtClean="0">
                <a:latin typeface="Century" pitchFamily="18" charset="0"/>
                <a:ea typeface="HG丸ｺﾞｼｯｸM-PRO" pitchFamily="50" charset="-128"/>
                <a:cs typeface="ＭＳ Ｐゴシック" charset="-128"/>
              </a:rPr>
              <a:t>.</a:t>
            </a:r>
            <a:r>
              <a:rPr lang="ja-JP" altLang="en-US" sz="2000" dirty="0" smtClean="0">
                <a:latin typeface="Century" pitchFamily="18" charset="0"/>
                <a:ea typeface="HG丸ｺﾞｼｯｸM-PRO" pitchFamily="50" charset="-128"/>
                <a:cs typeface="ＭＳ Ｐゴシック" charset="-128"/>
              </a:rPr>
              <a:t>９</a:t>
            </a:r>
            <a:r>
              <a:rPr lang="en-US" altLang="ja-JP" sz="2000" dirty="0" smtClean="0">
                <a:latin typeface="Century" pitchFamily="18" charset="0"/>
                <a:ea typeface="HG丸ｺﾞｼｯｸM-PRO" pitchFamily="50" charset="-128"/>
                <a:cs typeface="ＭＳ Ｐゴシック" charset="-128"/>
              </a:rPr>
              <a:t>%</a:t>
            </a:r>
            <a:r>
              <a:rPr lang="ja-JP" altLang="en-US" sz="2000" dirty="0" smtClean="0">
                <a:latin typeface="Century" pitchFamily="18" charset="0"/>
                <a:ea typeface="HG丸ｺﾞｼｯｸM-PRO" pitchFamily="50" charset="-128"/>
                <a:cs typeface="ＭＳ Ｐゴシック" charset="-128"/>
              </a:rPr>
              <a:t>増</a:t>
            </a:r>
            <a:r>
              <a:rPr lang="ja-JP" altLang="ja-JP" sz="2000" dirty="0" smtClean="0">
                <a:latin typeface="Century" pitchFamily="18" charset="0"/>
                <a:ea typeface="HG丸ｺﾞｼｯｸM-PRO" pitchFamily="50" charset="-128"/>
                <a:cs typeface="ＭＳ Ｐゴシック" charset="-128"/>
              </a:rPr>
              <a:t>〉</a:t>
            </a:r>
            <a:endParaRPr lang="ja-JP" altLang="ja-JP" sz="2400" dirty="0" smtClean="0">
              <a:latin typeface="Century" pitchFamily="18" charset="0"/>
              <a:ea typeface="ＭＳ 明朝" pitchFamily="17" charset="-128"/>
              <a:cs typeface="Times New Roman" pitchFamily="18" charset="0"/>
            </a:endParaRPr>
          </a:p>
          <a:p>
            <a:pPr marL="0" indent="0" algn="ctr">
              <a:buNone/>
              <a:defRPr/>
            </a:pPr>
            <a:endParaRPr lang="en-US" altLang="ja-JP" sz="1400" dirty="0">
              <a:latin typeface="ＭＳ ゴシック" panose="020B0609070205080204" pitchFamily="49" charset="-128"/>
              <a:ea typeface="ＭＳ ゴシック" panose="020B0609070205080204" pitchFamily="49" charset="-128"/>
              <a:cs typeface="Times New Roman" pitchFamily="18" charset="0"/>
            </a:endParaRPr>
          </a:p>
          <a:p>
            <a:pPr marL="0" indent="0" algn="ctr">
              <a:buNone/>
              <a:defRPr/>
            </a:pPr>
            <a:r>
              <a:rPr lang="ja-JP" altLang="ja-JP" sz="1400" dirty="0" smtClean="0">
                <a:latin typeface="ＭＳ ゴシック" panose="020B0609070205080204" pitchFamily="49" charset="-128"/>
                <a:ea typeface="ＭＳ ゴシック" panose="020B0609070205080204" pitchFamily="49" charset="-128"/>
                <a:cs typeface="Times New Roman" pitchFamily="18" charset="0"/>
              </a:rPr>
              <a:t>※ 就労継続支援Ｂ型事業所</a:t>
            </a:r>
            <a:r>
              <a:rPr lang="ja-JP" altLang="en-US" sz="1400" dirty="0" smtClean="0">
                <a:latin typeface="ＭＳ ゴシック" panose="020B0609070205080204" pitchFamily="49" charset="-128"/>
                <a:ea typeface="ＭＳ ゴシック" panose="020B0609070205080204" pitchFamily="49" charset="-128"/>
                <a:cs typeface="Times New Roman" pitchFamily="18" charset="0"/>
              </a:rPr>
              <a:t>の一人当たり平均工賃月額</a:t>
            </a:r>
            <a:endParaRPr lang="en-US" altLang="ja-JP" sz="1400" dirty="0" smtClean="0">
              <a:latin typeface="ＭＳ ゴシック" panose="020B0609070205080204" pitchFamily="49" charset="-128"/>
              <a:ea typeface="ＭＳ ゴシック" panose="020B0609070205080204" pitchFamily="49" charset="-128"/>
              <a:cs typeface="Times New Roman" pitchFamily="18" charset="0"/>
            </a:endParaRPr>
          </a:p>
          <a:p>
            <a:pPr marL="0" indent="0" algn="ctr">
              <a:buNone/>
              <a:defRPr/>
            </a:pPr>
            <a:r>
              <a:rPr lang="ja-JP" altLang="en-US" sz="1400" dirty="0" smtClean="0">
                <a:latin typeface="ＭＳ ゴシック" panose="020B0609070205080204" pitchFamily="49" charset="-128"/>
                <a:ea typeface="ＭＳ ゴシック" panose="020B0609070205080204" pitchFamily="49" charset="-128"/>
                <a:cs typeface="Times New Roman" pitchFamily="18" charset="0"/>
              </a:rPr>
              <a:t>（平成</a:t>
            </a:r>
            <a:r>
              <a:rPr lang="en-US" altLang="ja-JP" sz="1400" dirty="0" smtClean="0">
                <a:latin typeface="ＭＳ ゴシック" panose="020B0609070205080204" pitchFamily="49" charset="-128"/>
                <a:ea typeface="ＭＳ ゴシック" panose="020B0609070205080204" pitchFamily="49" charset="-128"/>
                <a:cs typeface="Times New Roman" pitchFamily="18" charset="0"/>
              </a:rPr>
              <a:t>18</a:t>
            </a:r>
            <a:r>
              <a:rPr lang="ja-JP" altLang="en-US" sz="1400" dirty="0" smtClean="0">
                <a:latin typeface="ＭＳ ゴシック" panose="020B0609070205080204" pitchFamily="49" charset="-128"/>
                <a:ea typeface="ＭＳ ゴシック" panose="020B0609070205080204" pitchFamily="49" charset="-128"/>
                <a:cs typeface="Times New Roman" pitchFamily="18" charset="0"/>
              </a:rPr>
              <a:t>年度は</a:t>
            </a:r>
            <a:r>
              <a:rPr lang="ja-JP" altLang="ja-JP" sz="1400" dirty="0" smtClean="0">
                <a:latin typeface="ＭＳ ゴシック" panose="020B0609070205080204" pitchFamily="49" charset="-128"/>
                <a:ea typeface="ＭＳ ゴシック" panose="020B0609070205080204" pitchFamily="49" charset="-128"/>
                <a:cs typeface="Times New Roman" pitchFamily="18" charset="0"/>
              </a:rPr>
              <a:t>入所</a:t>
            </a:r>
            <a:r>
              <a:rPr lang="ja-JP" altLang="ja-JP" sz="1400" dirty="0">
                <a:latin typeface="ＭＳ ゴシック" panose="020B0609070205080204" pitchFamily="49" charset="-128"/>
                <a:ea typeface="ＭＳ ゴシック" panose="020B0609070205080204" pitchFamily="49" charset="-128"/>
                <a:cs typeface="Times New Roman" pitchFamily="18" charset="0"/>
              </a:rPr>
              <a:t>・通所授産施設、小規模通所授産</a:t>
            </a:r>
            <a:r>
              <a:rPr lang="ja-JP" altLang="ja-JP" sz="1400" dirty="0" smtClean="0">
                <a:latin typeface="ＭＳ ゴシック" panose="020B0609070205080204" pitchFamily="49" charset="-128"/>
                <a:ea typeface="ＭＳ ゴシック" panose="020B0609070205080204" pitchFamily="49" charset="-128"/>
                <a:cs typeface="Times New Roman" pitchFamily="18" charset="0"/>
              </a:rPr>
              <a:t>施設</a:t>
            </a:r>
            <a:r>
              <a:rPr lang="ja-JP" altLang="en-US" sz="1400" dirty="0" smtClean="0">
                <a:latin typeface="ＭＳ ゴシック" panose="020B0609070205080204" pitchFamily="49" charset="-128"/>
                <a:ea typeface="ＭＳ ゴシック" panose="020B0609070205080204" pitchFamily="49" charset="-128"/>
                <a:cs typeface="Times New Roman" pitchFamily="18" charset="0"/>
              </a:rPr>
              <a:t>を含む）</a:t>
            </a:r>
            <a:endParaRPr lang="ja-JP" altLang="en-US" sz="1400" dirty="0">
              <a:latin typeface="ＭＳ ゴシック" panose="020B0609070205080204" pitchFamily="49" charset="-128"/>
              <a:ea typeface="ＭＳ ゴシック" panose="020B0609070205080204" pitchFamily="49" charset="-128"/>
            </a:endParaRPr>
          </a:p>
        </p:txBody>
      </p:sp>
      <p:sp>
        <p:nvSpPr>
          <p:cNvPr id="36882" name="テキスト ボックス 6"/>
          <p:cNvSpPr txBox="1">
            <a:spLocks noChangeArrowheads="1"/>
          </p:cNvSpPr>
          <p:nvPr/>
        </p:nvSpPr>
        <p:spPr bwMode="auto">
          <a:xfrm>
            <a:off x="633786" y="3060700"/>
            <a:ext cx="935037" cy="368300"/>
          </a:xfrm>
          <a:prstGeom prst="rect">
            <a:avLst/>
          </a:prstGeom>
          <a:solidFill>
            <a:schemeClr val="accent5">
              <a:lumMod val="20000"/>
              <a:lumOff val="80000"/>
            </a:schemeClr>
          </a:solidFill>
          <a:ln w="25400">
            <a:solidFill>
              <a:schemeClr val="tx2">
                <a:lumMod val="50000"/>
              </a:schemeClr>
            </a:solidFill>
            <a:miter lim="800000"/>
            <a:headEnd/>
            <a:tailEnd/>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dirty="0" smtClean="0">
                <a:solidFill>
                  <a:srgbClr val="000000"/>
                </a:solidFill>
                <a:latin typeface="HG丸ｺﾞｼｯｸM-PRO" panose="020F0600000000000000" pitchFamily="50" charset="-128"/>
                <a:ea typeface="HG丸ｺﾞｼｯｸM-PRO" panose="020F0600000000000000" pitchFamily="50" charset="-128"/>
              </a:rPr>
              <a:t>参 考</a:t>
            </a:r>
            <a:endParaRPr lang="ja-JP" altLang="en-US" dirty="0">
              <a:solidFill>
                <a:srgbClr val="00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78" y="116688"/>
            <a:ext cx="9905999" cy="459811"/>
          </a:xfrm>
          <a:prstGeom prst="rect">
            <a:avLst/>
          </a:prstGeom>
          <a:noFill/>
        </p:spPr>
        <p:txBody>
          <a:bodyPr wrap="square" lIns="89602" tIns="44802" rIns="89602" bIns="44802" rtlCol="0">
            <a:spAutoFit/>
          </a:bodyPr>
          <a:lstStyle/>
          <a:p>
            <a:pPr algn="ct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cs typeface="Times New Roman" pitchFamily="18" charset="0"/>
              </a:rPr>
              <a:t>就労継続支援Ｂ型事業所</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cs typeface="Times New Roman" pitchFamily="18" charset="0"/>
              </a:rPr>
              <a:t>における</a:t>
            </a:r>
            <a:r>
              <a:rPr lang="ja-JP" altLang="ja-JP" sz="2400" dirty="0" smtClean="0">
                <a:solidFill>
                  <a:prstClr val="black"/>
                </a:solidFill>
                <a:latin typeface="HGP創英角ｺﾞｼｯｸUB" panose="020B0900000000000000" pitchFamily="50" charset="-128"/>
                <a:ea typeface="HGP創英角ｺﾞｼｯｸUB" panose="020B0900000000000000" pitchFamily="50" charset="-128"/>
                <a:cs typeface="Times New Roman" pitchFamily="18" charset="0"/>
              </a:rPr>
              <a:t>平均</a:t>
            </a:r>
            <a:r>
              <a:rPr lang="ja-JP" altLang="ja-JP" sz="2400" dirty="0">
                <a:solidFill>
                  <a:prstClr val="black"/>
                </a:solidFill>
                <a:latin typeface="HGP創英角ｺﾞｼｯｸUB" panose="020B0900000000000000" pitchFamily="50" charset="-128"/>
                <a:ea typeface="HGP創英角ｺﾞｼｯｸUB" panose="020B0900000000000000" pitchFamily="50" charset="-128"/>
                <a:cs typeface="Times New Roman" pitchFamily="18" charset="0"/>
              </a:rPr>
              <a:t>工賃</a:t>
            </a:r>
          </a:p>
        </p:txBody>
      </p:sp>
      <p:sp>
        <p:nvSpPr>
          <p:cNvPr id="7" name="テキスト ボックス 6"/>
          <p:cNvSpPr txBox="1"/>
          <p:nvPr/>
        </p:nvSpPr>
        <p:spPr>
          <a:xfrm>
            <a:off x="632522" y="3573016"/>
            <a:ext cx="8964996" cy="1470844"/>
          </a:xfrm>
          <a:prstGeom prst="rect">
            <a:avLst/>
          </a:prstGeom>
          <a:noFill/>
          <a:ln w="19050">
            <a:solidFill>
              <a:schemeClr val="tx2">
                <a:lumMod val="60000"/>
                <a:lumOff val="40000"/>
              </a:schemeClr>
            </a:solidFill>
            <a:prstDash val="dash"/>
          </a:ln>
        </p:spPr>
        <p:txBody>
          <a:bodyPr wrap="square" tIns="180000" rtlCol="0">
            <a:noAutofit/>
          </a:bodyPr>
          <a:lstStyle/>
          <a:p>
            <a:pPr marL="24130">
              <a:spcAft>
                <a:spcPts val="0"/>
              </a:spcAft>
            </a:pPr>
            <a:r>
              <a:rPr lang="ja-JP" altLang="en-US" sz="14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就労</a:t>
            </a:r>
            <a:r>
              <a:rPr lang="ja-JP" altLang="ja-JP" sz="14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継続支援Ｂ型事業所（</a:t>
            </a:r>
            <a:r>
              <a:rPr lang="ja-JP" altLang="ja-JP" sz="14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u="sng"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ja-JP" sz="1400"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末時点）で、</a:t>
            </a:r>
            <a:r>
              <a:rPr lang="ja-JP" altLang="ja-JP"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ja-JP"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ja-JP" sz="1400" u="sng" kern="1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から継続</a:t>
            </a:r>
            <a:r>
              <a:rPr lang="ja-JP" altLang="ja-JP"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工賃向上に向けた       </a:t>
            </a:r>
            <a:endParaRPr lang="en-US" altLang="ja-JP"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130">
              <a:spcAft>
                <a:spcPts val="0"/>
              </a:spcAft>
            </a:pPr>
            <a:r>
              <a:rPr lang="en-US" altLang="ja-JP" sz="1400"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計画を策定し取組を行っている</a:t>
            </a:r>
            <a:r>
              <a:rPr lang="ja-JP" altLang="ja-JP"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lang="ja-JP" altLang="ja-JP" sz="1400" u="sng" kern="1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の平均</a:t>
            </a:r>
            <a:r>
              <a:rPr lang="ja-JP" altLang="ja-JP"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工賃</a:t>
            </a:r>
            <a:endParaRPr lang="en-US" altLang="ja-JP" sz="1400" u="sng" kern="100" spc="2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4130">
              <a:spcAft>
                <a:spcPts val="0"/>
              </a:spcAft>
            </a:pPr>
            <a:endParaRPr lang="en-US" altLang="ja-JP" sz="1000" kern="100" spc="20" dirty="0" smtClean="0">
              <a:solidFill>
                <a:prstClr val="black"/>
              </a:solidFill>
              <a:latin typeface="Century"/>
              <a:ea typeface="HG丸ｺﾞｼｯｸM-PRO"/>
              <a:cs typeface="Times New Roman"/>
            </a:endParaRPr>
          </a:p>
          <a:p>
            <a:pPr>
              <a:spcAft>
                <a:spcPts val="0"/>
              </a:spcAft>
            </a:pPr>
            <a:r>
              <a:rPr lang="ja-JP" altLang="en-US" sz="1400" b="1" kern="0" dirty="0" smtClean="0">
                <a:solidFill>
                  <a:prstClr val="black"/>
                </a:solidFill>
                <a:latin typeface="HG丸ｺﾞｼｯｸM-PRO" pitchFamily="50" charset="-128"/>
                <a:ea typeface="HG丸ｺﾞｼｯｸM-PRO" pitchFamily="50" charset="-128"/>
                <a:cs typeface="ＭＳ Ｐゴシック"/>
              </a:rPr>
              <a:t>　　　　　　　　　　　　　　（</a:t>
            </a:r>
            <a:r>
              <a:rPr lang="ja-JP" altLang="ja-JP" sz="1400" b="1" kern="0" dirty="0" smtClean="0">
                <a:solidFill>
                  <a:prstClr val="black"/>
                </a:solidFill>
                <a:latin typeface="HG丸ｺﾞｼｯｸM-PRO" pitchFamily="50" charset="-128"/>
                <a:ea typeface="HG丸ｺﾞｼｯｸM-PRO" pitchFamily="50" charset="-128"/>
                <a:cs typeface="ＭＳ Ｐゴシック"/>
              </a:rPr>
              <a:t>平成</a:t>
            </a:r>
            <a:r>
              <a:rPr lang="en-US" altLang="ja-JP" sz="1400" b="1" kern="0" dirty="0" smtClean="0">
                <a:solidFill>
                  <a:prstClr val="black"/>
                </a:solidFill>
                <a:latin typeface="HG丸ｺﾞｼｯｸM-PRO" pitchFamily="50" charset="-128"/>
                <a:ea typeface="HG丸ｺﾞｼｯｸM-PRO" pitchFamily="50" charset="-128"/>
                <a:cs typeface="ＭＳ Ｐゴシック"/>
              </a:rPr>
              <a:t>18</a:t>
            </a:r>
            <a:r>
              <a:rPr lang="ja-JP" altLang="ja-JP" sz="1400" b="1" kern="0" dirty="0" smtClean="0">
                <a:solidFill>
                  <a:prstClr val="black"/>
                </a:solidFill>
                <a:latin typeface="HG丸ｺﾞｼｯｸM-PRO" pitchFamily="50" charset="-128"/>
                <a:ea typeface="HG丸ｺﾞｼｯｸM-PRO" pitchFamily="50" charset="-128"/>
                <a:cs typeface="ＭＳ Ｐゴシック"/>
              </a:rPr>
              <a:t>年度</a:t>
            </a:r>
            <a:r>
              <a:rPr lang="ja-JP" altLang="ja-JP" sz="1400" b="1" kern="0" dirty="0">
                <a:solidFill>
                  <a:prstClr val="black"/>
                </a:solidFill>
                <a:latin typeface="HG丸ｺﾞｼｯｸM-PRO" pitchFamily="50" charset="-128"/>
                <a:ea typeface="HG丸ｺﾞｼｯｸM-PRO" pitchFamily="50" charset="-128"/>
                <a:cs typeface="ＭＳ Ｐゴシック"/>
              </a:rPr>
              <a:t>）　</a:t>
            </a:r>
            <a:r>
              <a:rPr lang="en-US" altLang="ja-JP" sz="1400" b="1" kern="0" dirty="0" smtClean="0">
                <a:solidFill>
                  <a:prstClr val="black"/>
                </a:solidFill>
                <a:latin typeface="HG丸ｺﾞｼｯｸM-PRO" pitchFamily="50" charset="-128"/>
                <a:ea typeface="HG丸ｺﾞｼｯｸM-PRO" pitchFamily="50" charset="-128"/>
                <a:cs typeface="ＭＳ Ｐゴシック"/>
              </a:rPr>
              <a:t>   </a:t>
            </a:r>
            <a:r>
              <a:rPr lang="ja-JP" altLang="en-US" sz="1400" b="1" kern="0" dirty="0" smtClean="0">
                <a:solidFill>
                  <a:prstClr val="black"/>
                </a:solidFill>
                <a:latin typeface="HG丸ｺﾞｼｯｸM-PRO" pitchFamily="50" charset="-128"/>
                <a:ea typeface="HG丸ｺﾞｼｯｸM-PRO" pitchFamily="50" charset="-128"/>
                <a:cs typeface="ＭＳ Ｐゴシック"/>
              </a:rPr>
              <a:t>　</a:t>
            </a:r>
            <a:r>
              <a:rPr lang="ja-JP" altLang="ja-JP" sz="1400" b="1" kern="0" dirty="0" smtClean="0">
                <a:solidFill>
                  <a:prstClr val="black"/>
                </a:solidFill>
                <a:latin typeface="HG丸ｺﾞｼｯｸM-PRO" pitchFamily="50" charset="-128"/>
                <a:ea typeface="HG丸ｺﾞｼｯｸM-PRO" pitchFamily="50" charset="-128"/>
                <a:cs typeface="ＭＳ Ｐゴシック"/>
              </a:rPr>
              <a:t>（平成</a:t>
            </a:r>
            <a:r>
              <a:rPr lang="en-US" altLang="ja-JP" sz="1400" b="1" kern="0" dirty="0" smtClean="0">
                <a:solidFill>
                  <a:prstClr val="black"/>
                </a:solidFill>
                <a:latin typeface="HG丸ｺﾞｼｯｸM-PRO" pitchFamily="50" charset="-128"/>
                <a:ea typeface="HG丸ｺﾞｼｯｸM-PRO" pitchFamily="50" charset="-128"/>
                <a:cs typeface="ＭＳ Ｐゴシック"/>
              </a:rPr>
              <a:t>27</a:t>
            </a:r>
            <a:r>
              <a:rPr lang="ja-JP" altLang="ja-JP" sz="1400" b="1" kern="0" dirty="0" smtClean="0">
                <a:solidFill>
                  <a:prstClr val="black"/>
                </a:solidFill>
                <a:latin typeface="HG丸ｺﾞｼｯｸM-PRO" pitchFamily="50" charset="-128"/>
                <a:ea typeface="HG丸ｺﾞｼｯｸM-PRO" pitchFamily="50" charset="-128"/>
                <a:cs typeface="ＭＳ Ｐゴシック"/>
              </a:rPr>
              <a:t>年度）</a:t>
            </a:r>
            <a:endParaRPr lang="en-US" altLang="ja-JP" sz="1400" b="1" kern="0" dirty="0" smtClean="0">
              <a:solidFill>
                <a:prstClr val="black"/>
              </a:solidFill>
              <a:latin typeface="HG丸ｺﾞｼｯｸM-PRO" pitchFamily="50" charset="-128"/>
              <a:ea typeface="HG丸ｺﾞｼｯｸM-PRO" pitchFamily="50" charset="-128"/>
              <a:cs typeface="ＭＳ Ｐゴシック"/>
            </a:endParaRPr>
          </a:p>
          <a:p>
            <a:pPr>
              <a:spcAft>
                <a:spcPts val="0"/>
              </a:spcAft>
            </a:pPr>
            <a:endParaRPr lang="ja-JP" altLang="ja-JP" sz="600" kern="100" dirty="0">
              <a:solidFill>
                <a:prstClr val="black"/>
              </a:solidFill>
              <a:latin typeface="HG丸ｺﾞｼｯｸM-PRO" pitchFamily="50" charset="-128"/>
              <a:ea typeface="HG丸ｺﾞｼｯｸM-PRO" pitchFamily="50" charset="-128"/>
              <a:cs typeface="Times New Roman"/>
            </a:endParaRPr>
          </a:p>
          <a:p>
            <a:pPr indent="95250" algn="ctr">
              <a:spcAft>
                <a:spcPts val="0"/>
              </a:spcAft>
            </a:pPr>
            <a:r>
              <a:rPr lang="en-US" altLang="ja-JP" sz="1400" b="1" kern="100" spc="-40" dirty="0">
                <a:solidFill>
                  <a:prstClr val="black"/>
                </a:solidFill>
                <a:latin typeface="HG丸ｺﾞｼｯｸM-PRO" pitchFamily="50" charset="-128"/>
                <a:ea typeface="HG丸ｺﾞｼｯｸM-PRO" pitchFamily="50" charset="-128"/>
                <a:cs typeface="Times New Roman"/>
              </a:rPr>
              <a:t> </a:t>
            </a:r>
            <a:r>
              <a:rPr lang="en-US" altLang="ja-JP" sz="1400" b="1" kern="100" spc="-40" dirty="0" smtClean="0">
                <a:solidFill>
                  <a:prstClr val="black"/>
                </a:solidFill>
                <a:latin typeface="HG丸ｺﾞｼｯｸM-PRO" pitchFamily="50" charset="-128"/>
                <a:ea typeface="HG丸ｺﾞｼｯｸM-PRO" pitchFamily="50" charset="-128"/>
                <a:cs typeface="Times New Roman"/>
              </a:rPr>
              <a:t>  </a:t>
            </a:r>
            <a:r>
              <a:rPr lang="ja-JP" altLang="en-US" sz="1400" b="1" kern="100" spc="-40" dirty="0" smtClean="0">
                <a:solidFill>
                  <a:prstClr val="black"/>
                </a:solidFill>
                <a:latin typeface="HG丸ｺﾞｼｯｸM-PRO" pitchFamily="50" charset="-128"/>
                <a:ea typeface="HG丸ｺﾞｼｯｸM-PRO" pitchFamily="50" charset="-128"/>
                <a:cs typeface="Times New Roman"/>
              </a:rPr>
              <a:t>　　１２</a:t>
            </a:r>
            <a:r>
              <a:rPr lang="en-US" altLang="ja-JP" sz="1400" b="1" kern="100" spc="-40" dirty="0" smtClean="0">
                <a:solidFill>
                  <a:prstClr val="black"/>
                </a:solidFill>
                <a:latin typeface="HG丸ｺﾞｼｯｸM-PRO" pitchFamily="50" charset="-128"/>
                <a:ea typeface="HG丸ｺﾞｼｯｸM-PRO" pitchFamily="50" charset="-128"/>
                <a:cs typeface="Times New Roman"/>
              </a:rPr>
              <a:t>,</a:t>
            </a:r>
            <a:r>
              <a:rPr lang="ja-JP" altLang="en-US" sz="1400" b="1" kern="100" spc="-40" dirty="0" smtClean="0">
                <a:solidFill>
                  <a:prstClr val="black"/>
                </a:solidFill>
                <a:latin typeface="HG丸ｺﾞｼｯｸM-PRO" pitchFamily="50" charset="-128"/>
                <a:ea typeface="HG丸ｺﾞｼｯｸM-PRO" pitchFamily="50" charset="-128"/>
                <a:cs typeface="Times New Roman"/>
              </a:rPr>
              <a:t>５４２</a:t>
            </a:r>
            <a:r>
              <a:rPr lang="ja-JP" altLang="ja-JP" sz="1400" b="1" kern="100" spc="-40" dirty="0" smtClean="0">
                <a:solidFill>
                  <a:prstClr val="black"/>
                </a:solidFill>
                <a:latin typeface="HG丸ｺﾞｼｯｸM-PRO" pitchFamily="50" charset="-128"/>
                <a:ea typeface="HG丸ｺﾞｼｯｸM-PRO" pitchFamily="50" charset="-128"/>
                <a:cs typeface="Times New Roman"/>
              </a:rPr>
              <a:t>円</a:t>
            </a:r>
            <a:r>
              <a:rPr lang="ja-JP" altLang="en-US" sz="1400" b="1" kern="100" spc="-40" dirty="0" smtClean="0">
                <a:solidFill>
                  <a:prstClr val="black"/>
                </a:solidFill>
                <a:latin typeface="HG丸ｺﾞｼｯｸM-PRO" pitchFamily="50" charset="-128"/>
                <a:ea typeface="HG丸ｺﾞｼｯｸM-PRO" pitchFamily="50" charset="-128"/>
                <a:cs typeface="Times New Roman"/>
              </a:rPr>
              <a:t>　</a:t>
            </a:r>
            <a:r>
              <a:rPr lang="ja-JP" altLang="en-US" sz="1400" b="1" kern="100" spc="-40" dirty="0">
                <a:solidFill>
                  <a:prstClr val="black"/>
                </a:solidFill>
                <a:latin typeface="HG丸ｺﾞｼｯｸM-PRO" pitchFamily="50" charset="-128"/>
                <a:ea typeface="HG丸ｺﾞｼｯｸM-PRO" pitchFamily="50" charset="-128"/>
                <a:cs typeface="Times New Roman"/>
              </a:rPr>
              <a:t>　</a:t>
            </a:r>
            <a:r>
              <a:rPr lang="ja-JP" altLang="ja-JP" sz="1400" b="1" kern="100" spc="-40" dirty="0" smtClean="0">
                <a:solidFill>
                  <a:prstClr val="black"/>
                </a:solidFill>
                <a:latin typeface="HG丸ｺﾞｼｯｸM-PRO" pitchFamily="50" charset="-128"/>
                <a:ea typeface="HG丸ｺﾞｼｯｸM-PRO" pitchFamily="50" charset="-128"/>
                <a:cs typeface="Times New Roman"/>
              </a:rPr>
              <a:t>→</a:t>
            </a:r>
            <a:r>
              <a:rPr lang="ja-JP" altLang="en-US" sz="1400" b="1" kern="100" spc="-40" dirty="0" smtClean="0">
                <a:solidFill>
                  <a:prstClr val="black"/>
                </a:solidFill>
                <a:latin typeface="HG丸ｺﾞｼｯｸM-PRO" pitchFamily="50" charset="-128"/>
                <a:ea typeface="HG丸ｺﾞｼｯｸM-PRO" pitchFamily="50" charset="-128"/>
                <a:cs typeface="Times New Roman"/>
              </a:rPr>
              <a:t>　　１</a:t>
            </a:r>
            <a:r>
              <a:rPr lang="ja-JP" altLang="en-US" sz="1400" b="1" kern="100" spc="-40" dirty="0">
                <a:solidFill>
                  <a:prstClr val="black"/>
                </a:solidFill>
                <a:latin typeface="HG丸ｺﾞｼｯｸM-PRO" pitchFamily="50" charset="-128"/>
                <a:ea typeface="HG丸ｺﾞｼｯｸM-PRO" pitchFamily="50" charset="-128"/>
                <a:cs typeface="Times New Roman"/>
              </a:rPr>
              <a:t>６</a:t>
            </a:r>
            <a:r>
              <a:rPr lang="en-US" altLang="ja-JP" sz="1400" b="1" kern="100" spc="-40" dirty="0" smtClean="0">
                <a:solidFill>
                  <a:prstClr val="black"/>
                </a:solidFill>
                <a:latin typeface="HG丸ｺﾞｼｯｸM-PRO" pitchFamily="50" charset="-128"/>
                <a:ea typeface="HG丸ｺﾞｼｯｸM-PRO" pitchFamily="50" charset="-128"/>
                <a:cs typeface="Times New Roman"/>
              </a:rPr>
              <a:t>,</a:t>
            </a:r>
            <a:r>
              <a:rPr lang="ja-JP" altLang="en-US" sz="1400" b="1" kern="100" spc="-40" dirty="0">
                <a:solidFill>
                  <a:prstClr val="black"/>
                </a:solidFill>
                <a:latin typeface="HG丸ｺﾞｼｯｸM-PRO" pitchFamily="50" charset="-128"/>
                <a:ea typeface="HG丸ｺﾞｼｯｸM-PRO" pitchFamily="50" charset="-128"/>
                <a:cs typeface="Times New Roman"/>
              </a:rPr>
              <a:t>５９８</a:t>
            </a:r>
            <a:r>
              <a:rPr lang="ja-JP" altLang="ja-JP" sz="1400" b="1" kern="100" spc="-40" dirty="0" smtClean="0">
                <a:solidFill>
                  <a:prstClr val="black"/>
                </a:solidFill>
                <a:latin typeface="HG丸ｺﾞｼｯｸM-PRO" pitchFamily="50" charset="-128"/>
                <a:ea typeface="HG丸ｺﾞｼｯｸM-PRO" pitchFamily="50" charset="-128"/>
                <a:cs typeface="Times New Roman"/>
              </a:rPr>
              <a:t>円</a:t>
            </a:r>
            <a:r>
              <a:rPr lang="en-US" altLang="ja-JP" sz="1400" b="1" kern="100" spc="-40" dirty="0" smtClean="0">
                <a:solidFill>
                  <a:prstClr val="black"/>
                </a:solidFill>
                <a:latin typeface="HG丸ｺﾞｼｯｸM-PRO" pitchFamily="50" charset="-128"/>
                <a:ea typeface="HG丸ｺﾞｼｯｸM-PRO" pitchFamily="50" charset="-128"/>
                <a:cs typeface="Times New Roman"/>
              </a:rPr>
              <a:t>    </a:t>
            </a:r>
            <a:r>
              <a:rPr lang="ja-JP" altLang="ja-JP" sz="1200" kern="0" spc="-40" dirty="0" smtClean="0">
                <a:solidFill>
                  <a:prstClr val="black"/>
                </a:solidFill>
                <a:latin typeface="HG丸ｺﾞｼｯｸM-PRO" pitchFamily="50" charset="-128"/>
                <a:ea typeface="HG丸ｺﾞｼｯｸM-PRO" pitchFamily="50" charset="-128"/>
                <a:cs typeface="ＭＳ Ｐゴシック"/>
              </a:rPr>
              <a:t>〈</a:t>
            </a:r>
            <a:r>
              <a:rPr lang="ja-JP" altLang="en-US" sz="1200" kern="0" spc="-40" dirty="0">
                <a:solidFill>
                  <a:prstClr val="black"/>
                </a:solidFill>
                <a:latin typeface="HG丸ｺﾞｼｯｸM-PRO" pitchFamily="50" charset="-128"/>
                <a:ea typeface="HG丸ｺﾞｼｯｸM-PRO" pitchFamily="50" charset="-128"/>
                <a:cs typeface="ＭＳ Ｐゴシック"/>
              </a:rPr>
              <a:t>３２</a:t>
            </a:r>
            <a:r>
              <a:rPr lang="en-US" altLang="ja-JP" sz="1200" kern="0" spc="-40" dirty="0" smtClean="0">
                <a:solidFill>
                  <a:prstClr val="black"/>
                </a:solidFill>
                <a:latin typeface="HG丸ｺﾞｼｯｸM-PRO" pitchFamily="50" charset="-128"/>
                <a:ea typeface="HG丸ｺﾞｼｯｸM-PRO" pitchFamily="50" charset="-128"/>
                <a:cs typeface="ＭＳ Ｐゴシック"/>
              </a:rPr>
              <a:t>.3%</a:t>
            </a:r>
            <a:r>
              <a:rPr lang="ja-JP" altLang="en-US" sz="1200" kern="0" spc="-40" dirty="0">
                <a:solidFill>
                  <a:prstClr val="black"/>
                </a:solidFill>
                <a:latin typeface="HG丸ｺﾞｼｯｸM-PRO" pitchFamily="50" charset="-128"/>
                <a:ea typeface="HG丸ｺﾞｼｯｸM-PRO" pitchFamily="50" charset="-128"/>
                <a:cs typeface="ＭＳ Ｐゴシック"/>
              </a:rPr>
              <a:t>増</a:t>
            </a:r>
            <a:r>
              <a:rPr lang="ja-JP" altLang="ja-JP" sz="1200" kern="0" spc="-40" dirty="0" smtClean="0">
                <a:solidFill>
                  <a:prstClr val="black"/>
                </a:solidFill>
                <a:latin typeface="HG丸ｺﾞｼｯｸM-PRO" pitchFamily="50" charset="-128"/>
                <a:ea typeface="HG丸ｺﾞｼｯｸM-PRO" pitchFamily="50" charset="-128"/>
                <a:cs typeface="ＭＳ Ｐゴシック"/>
              </a:rPr>
              <a:t>〉</a:t>
            </a:r>
            <a:endParaRPr lang="en-US" altLang="ja-JP" sz="1200" kern="0" spc="-40" dirty="0" smtClean="0">
              <a:solidFill>
                <a:prstClr val="black"/>
              </a:solidFill>
              <a:latin typeface="HG丸ｺﾞｼｯｸM-PRO" pitchFamily="50" charset="-128"/>
              <a:ea typeface="HG丸ｺﾞｼｯｸM-PRO" pitchFamily="50" charset="-128"/>
              <a:cs typeface="ＭＳ Ｐゴシック"/>
            </a:endParaRPr>
          </a:p>
        </p:txBody>
      </p:sp>
      <p:sp>
        <p:nvSpPr>
          <p:cNvPr id="17" name="テキスト ボックス 16"/>
          <p:cNvSpPr txBox="1"/>
          <p:nvPr/>
        </p:nvSpPr>
        <p:spPr>
          <a:xfrm>
            <a:off x="632522" y="5229200"/>
            <a:ext cx="8964996" cy="1296144"/>
          </a:xfrm>
          <a:prstGeom prst="rect">
            <a:avLst/>
          </a:prstGeom>
          <a:noFill/>
          <a:ln w="19050">
            <a:solidFill>
              <a:schemeClr val="tx2">
                <a:lumMod val="60000"/>
                <a:lumOff val="40000"/>
              </a:schemeClr>
            </a:solidFill>
            <a:prstDash val="dash"/>
          </a:ln>
        </p:spPr>
        <p:txBody>
          <a:bodyPr wrap="square" tIns="180000" rtlCol="0">
            <a:noAutofit/>
          </a:bodyPr>
          <a:lstStyle/>
          <a:p>
            <a:pPr marL="23813" algn="just">
              <a:spcBef>
                <a:spcPts val="238"/>
              </a:spcBef>
              <a:defRPr/>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一般</a:t>
            </a:r>
            <a:r>
              <a:rPr lang="ja-JP" altLang="en-US" sz="1400" u="sng"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事業所（事業所規模５人以上）の</a:t>
            </a:r>
            <a:r>
              <a:rPr lang="ja-JP" altLang="en-US" sz="1400" u="sng"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労働者の現金給与総額</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労働省：毎月勤労統計調</a:t>
            </a:r>
            <a:endPar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23813" algn="just">
              <a:spcBef>
                <a:spcPts val="238"/>
              </a:spcBef>
              <a:defRPr/>
            </a:pP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査）</a:t>
            </a:r>
            <a:endPar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r>
              <a:rPr lang="ja-JP" altLang="en-US" sz="1400" b="1" kern="0" dirty="0">
                <a:solidFill>
                  <a:prstClr val="black"/>
                </a:solidFill>
                <a:latin typeface="HG丸ｺﾞｼｯｸM-PRO" pitchFamily="50" charset="-128"/>
                <a:ea typeface="HG丸ｺﾞｼｯｸM-PRO" pitchFamily="50" charset="-128"/>
                <a:cs typeface="ＭＳ Ｐゴシック"/>
              </a:rPr>
              <a:t>　　　　　　　　　　　　　　（</a:t>
            </a:r>
            <a:r>
              <a:rPr lang="ja-JP" altLang="ja-JP" sz="1400" b="1" kern="0" dirty="0">
                <a:solidFill>
                  <a:prstClr val="black"/>
                </a:solidFill>
                <a:latin typeface="HG丸ｺﾞｼｯｸM-PRO" pitchFamily="50" charset="-128"/>
                <a:ea typeface="HG丸ｺﾞｼｯｸM-PRO" pitchFamily="50" charset="-128"/>
                <a:cs typeface="ＭＳ Ｐゴシック"/>
              </a:rPr>
              <a:t>平成</a:t>
            </a:r>
            <a:r>
              <a:rPr lang="en-US" altLang="ja-JP" sz="1400" b="1" kern="0" dirty="0">
                <a:solidFill>
                  <a:prstClr val="black"/>
                </a:solidFill>
                <a:latin typeface="HG丸ｺﾞｼｯｸM-PRO" pitchFamily="50" charset="-128"/>
                <a:ea typeface="HG丸ｺﾞｼｯｸM-PRO" pitchFamily="50" charset="-128"/>
                <a:cs typeface="ＭＳ Ｐゴシック"/>
              </a:rPr>
              <a:t>18</a:t>
            </a:r>
            <a:r>
              <a:rPr lang="ja-JP" altLang="ja-JP" sz="1400" b="1" kern="0" dirty="0">
                <a:solidFill>
                  <a:prstClr val="black"/>
                </a:solidFill>
                <a:latin typeface="HG丸ｺﾞｼｯｸM-PRO" pitchFamily="50" charset="-128"/>
                <a:ea typeface="HG丸ｺﾞｼｯｸM-PRO" pitchFamily="50" charset="-128"/>
                <a:cs typeface="ＭＳ Ｐゴシック"/>
              </a:rPr>
              <a:t>年度）　</a:t>
            </a:r>
            <a:r>
              <a:rPr lang="en-US" altLang="ja-JP" sz="1400" b="1" kern="0" dirty="0">
                <a:solidFill>
                  <a:prstClr val="black"/>
                </a:solidFill>
                <a:latin typeface="HG丸ｺﾞｼｯｸM-PRO" pitchFamily="50" charset="-128"/>
                <a:ea typeface="HG丸ｺﾞｼｯｸM-PRO" pitchFamily="50" charset="-128"/>
                <a:cs typeface="ＭＳ Ｐゴシック"/>
              </a:rPr>
              <a:t>  </a:t>
            </a:r>
            <a:r>
              <a:rPr lang="en-US" altLang="ja-JP" sz="1400" b="1" kern="0" dirty="0" smtClean="0">
                <a:solidFill>
                  <a:prstClr val="black"/>
                </a:solidFill>
                <a:latin typeface="HG丸ｺﾞｼｯｸM-PRO" pitchFamily="50" charset="-128"/>
                <a:ea typeface="HG丸ｺﾞｼｯｸM-PRO" pitchFamily="50" charset="-128"/>
                <a:cs typeface="ＭＳ Ｐゴシック"/>
              </a:rPr>
              <a:t> </a:t>
            </a:r>
            <a:r>
              <a:rPr lang="ja-JP" altLang="ja-JP" sz="1400" b="1" kern="0" dirty="0">
                <a:solidFill>
                  <a:prstClr val="black"/>
                </a:solidFill>
                <a:latin typeface="HG丸ｺﾞｼｯｸM-PRO" pitchFamily="50" charset="-128"/>
                <a:ea typeface="HG丸ｺﾞｼｯｸM-PRO" pitchFamily="50" charset="-128"/>
                <a:cs typeface="ＭＳ Ｐゴシック"/>
              </a:rPr>
              <a:t>（</a:t>
            </a:r>
            <a:r>
              <a:rPr lang="ja-JP" altLang="ja-JP" sz="1400" b="1" kern="0" dirty="0" smtClean="0">
                <a:solidFill>
                  <a:prstClr val="black"/>
                </a:solidFill>
                <a:latin typeface="HG丸ｺﾞｼｯｸM-PRO" pitchFamily="50" charset="-128"/>
                <a:ea typeface="HG丸ｺﾞｼｯｸM-PRO" pitchFamily="50" charset="-128"/>
                <a:cs typeface="ＭＳ Ｐゴシック"/>
              </a:rPr>
              <a:t>平成</a:t>
            </a:r>
            <a:r>
              <a:rPr lang="ja-JP" altLang="en-US" sz="1400" b="1" kern="0" dirty="0" smtClean="0">
                <a:solidFill>
                  <a:prstClr val="black"/>
                </a:solidFill>
                <a:latin typeface="HG丸ｺﾞｼｯｸM-PRO" pitchFamily="50" charset="-128"/>
                <a:ea typeface="HG丸ｺﾞｼｯｸM-PRO" pitchFamily="50" charset="-128"/>
                <a:cs typeface="ＭＳ Ｐゴシック"/>
              </a:rPr>
              <a:t>２７</a:t>
            </a:r>
            <a:r>
              <a:rPr lang="ja-JP" altLang="ja-JP" sz="1400" b="1" kern="0" dirty="0" smtClean="0">
                <a:solidFill>
                  <a:prstClr val="black"/>
                </a:solidFill>
                <a:latin typeface="HG丸ｺﾞｼｯｸM-PRO" pitchFamily="50" charset="-128"/>
                <a:ea typeface="HG丸ｺﾞｼｯｸM-PRO" pitchFamily="50" charset="-128"/>
                <a:cs typeface="ＭＳ Ｐゴシック"/>
              </a:rPr>
              <a:t>年度</a:t>
            </a:r>
            <a:r>
              <a:rPr lang="ja-JP" altLang="ja-JP" sz="1400" b="1" kern="0" dirty="0">
                <a:solidFill>
                  <a:prstClr val="black"/>
                </a:solidFill>
                <a:latin typeface="HG丸ｺﾞｼｯｸM-PRO" pitchFamily="50" charset="-128"/>
                <a:ea typeface="HG丸ｺﾞｼｯｸM-PRO" pitchFamily="50" charset="-128"/>
                <a:cs typeface="ＭＳ Ｐゴシック"/>
              </a:rPr>
              <a:t>）</a:t>
            </a:r>
            <a:endParaRPr lang="en-US" altLang="ja-JP" sz="1400" b="1" kern="0" dirty="0">
              <a:solidFill>
                <a:prstClr val="black"/>
              </a:solidFill>
              <a:latin typeface="HG丸ｺﾞｼｯｸM-PRO" pitchFamily="50" charset="-128"/>
              <a:ea typeface="HG丸ｺﾞｼｯｸM-PRO" pitchFamily="50" charset="-128"/>
              <a:cs typeface="ＭＳ Ｐゴシック"/>
            </a:endParaRPr>
          </a:p>
          <a:p>
            <a:pPr algn="just">
              <a:defRPr/>
            </a:pPr>
            <a:endParaRPr lang="en-US" altLang="ja-JP" sz="700" b="1" dirty="0">
              <a:solidFill>
                <a:srgbClr val="000000"/>
              </a:solidFill>
              <a:latin typeface="Century" pitchFamily="18" charset="0"/>
              <a:ea typeface="HG丸ｺﾞｼｯｸM-PRO" pitchFamily="50" charset="-128"/>
              <a:cs typeface="ＭＳ Ｐゴシック" charset="-128"/>
            </a:endParaRPr>
          </a:p>
          <a:p>
            <a:pPr algn="ctr">
              <a:defRPr/>
            </a:pPr>
            <a:r>
              <a:rPr lang="ja-JP" altLang="en-US" sz="1400" b="1" dirty="0" smtClean="0">
                <a:solidFill>
                  <a:srgbClr val="000000"/>
                </a:solidFill>
                <a:latin typeface="Century" pitchFamily="18" charset="0"/>
                <a:ea typeface="HG丸ｺﾞｼｯｸM-PRO" pitchFamily="50" charset="-128"/>
                <a:cs typeface="Times New Roman" pitchFamily="18" charset="0"/>
              </a:rPr>
              <a:t>３３４</a:t>
            </a:r>
            <a:r>
              <a:rPr lang="en-US" altLang="ja-JP" sz="1400" b="1" dirty="0" smtClean="0">
                <a:solidFill>
                  <a:srgbClr val="000000"/>
                </a:solidFill>
                <a:latin typeface="Century" pitchFamily="18" charset="0"/>
                <a:ea typeface="HG丸ｺﾞｼｯｸM-PRO" pitchFamily="50" charset="-128"/>
                <a:cs typeface="Times New Roman" pitchFamily="18" charset="0"/>
              </a:rPr>
              <a:t>,</a:t>
            </a:r>
            <a:r>
              <a:rPr lang="ja-JP" altLang="en-US" sz="1400" b="1" dirty="0" smtClean="0">
                <a:solidFill>
                  <a:srgbClr val="000000"/>
                </a:solidFill>
                <a:latin typeface="Century" pitchFamily="18" charset="0"/>
                <a:ea typeface="HG丸ｺﾞｼｯｸM-PRO" pitchFamily="50" charset="-128"/>
                <a:cs typeface="Times New Roman" pitchFamily="18" charset="0"/>
              </a:rPr>
              <a:t>３７４</a:t>
            </a:r>
            <a:r>
              <a:rPr lang="ja-JP" altLang="ja-JP" sz="1400" b="1" dirty="0" smtClean="0">
                <a:solidFill>
                  <a:srgbClr val="000000"/>
                </a:solidFill>
                <a:latin typeface="Century" pitchFamily="18" charset="0"/>
                <a:ea typeface="HG丸ｺﾞｼｯｸM-PRO" pitchFamily="50" charset="-128"/>
                <a:cs typeface="Times New Roman" pitchFamily="18" charset="0"/>
              </a:rPr>
              <a:t>円</a:t>
            </a:r>
            <a:r>
              <a:rPr lang="ja-JP" altLang="ja-JP" sz="1400" b="1" dirty="0">
                <a:solidFill>
                  <a:srgbClr val="000000"/>
                </a:solidFill>
                <a:latin typeface="Century" pitchFamily="18" charset="0"/>
                <a:ea typeface="HG丸ｺﾞｼｯｸM-PRO" pitchFamily="50" charset="-128"/>
                <a:cs typeface="Times New Roman" pitchFamily="18" charset="0"/>
              </a:rPr>
              <a:t>　</a:t>
            </a:r>
            <a:r>
              <a:rPr lang="en-US" altLang="ja-JP" sz="1400" b="1" dirty="0" smtClean="0">
                <a:solidFill>
                  <a:srgbClr val="000000"/>
                </a:solidFill>
                <a:latin typeface="Century" pitchFamily="18" charset="0"/>
                <a:ea typeface="HG丸ｺﾞｼｯｸM-PRO" pitchFamily="50" charset="-128"/>
                <a:cs typeface="Times New Roman" pitchFamily="18" charset="0"/>
              </a:rPr>
              <a:t>   </a:t>
            </a:r>
            <a:r>
              <a:rPr lang="ja-JP" altLang="ja-JP" sz="1400" b="1" dirty="0">
                <a:solidFill>
                  <a:srgbClr val="000000"/>
                </a:solidFill>
                <a:latin typeface="Century" pitchFamily="18" charset="0"/>
                <a:ea typeface="HG丸ｺﾞｼｯｸM-PRO" pitchFamily="50" charset="-128"/>
                <a:cs typeface="Times New Roman" pitchFamily="18" charset="0"/>
              </a:rPr>
              <a:t>→</a:t>
            </a:r>
            <a:r>
              <a:rPr lang="en-US" altLang="ja-JP" sz="1400" b="1" dirty="0">
                <a:solidFill>
                  <a:srgbClr val="000000"/>
                </a:solidFill>
                <a:latin typeface="Century" pitchFamily="18" charset="0"/>
                <a:ea typeface="HG丸ｺﾞｼｯｸM-PRO" pitchFamily="50" charset="-128"/>
                <a:cs typeface="Times New Roman" pitchFamily="18" charset="0"/>
              </a:rPr>
              <a:t>   </a:t>
            </a:r>
            <a:r>
              <a:rPr lang="en-US" altLang="ja-JP" sz="1400" b="1" dirty="0" smtClean="0">
                <a:solidFill>
                  <a:srgbClr val="000000"/>
                </a:solidFill>
                <a:latin typeface="Century" pitchFamily="18" charset="0"/>
                <a:ea typeface="HG丸ｺﾞｼｯｸM-PRO" pitchFamily="50" charset="-128"/>
                <a:cs typeface="Times New Roman" pitchFamily="18" charset="0"/>
              </a:rPr>
              <a:t> </a:t>
            </a:r>
            <a:r>
              <a:rPr lang="ja-JP" altLang="en-US" sz="1400" b="1" dirty="0" smtClean="0">
                <a:solidFill>
                  <a:srgbClr val="000000"/>
                </a:solidFill>
                <a:latin typeface="Century" pitchFamily="18" charset="0"/>
                <a:ea typeface="HG丸ｺﾞｼｯｸM-PRO" pitchFamily="50" charset="-128"/>
                <a:cs typeface="Times New Roman" pitchFamily="18" charset="0"/>
              </a:rPr>
              <a:t>３１３</a:t>
            </a:r>
            <a:r>
              <a:rPr lang="en-US" altLang="ja-JP" sz="1400" b="1" dirty="0" smtClean="0">
                <a:solidFill>
                  <a:srgbClr val="000000"/>
                </a:solidFill>
                <a:latin typeface="Century" pitchFamily="18" charset="0"/>
                <a:ea typeface="HG丸ｺﾞｼｯｸM-PRO" pitchFamily="50" charset="-128"/>
                <a:cs typeface="Times New Roman" pitchFamily="18" charset="0"/>
              </a:rPr>
              <a:t>,</a:t>
            </a:r>
            <a:r>
              <a:rPr lang="ja-JP" altLang="en-US" sz="1400" b="1" dirty="0" smtClean="0">
                <a:solidFill>
                  <a:srgbClr val="000000"/>
                </a:solidFill>
                <a:latin typeface="Century" pitchFamily="18" charset="0"/>
                <a:ea typeface="HG丸ｺﾞｼｯｸM-PRO" pitchFamily="50" charset="-128"/>
                <a:cs typeface="Times New Roman" pitchFamily="18" charset="0"/>
              </a:rPr>
              <a:t>８５６</a:t>
            </a:r>
            <a:r>
              <a:rPr lang="ja-JP" altLang="ja-JP" sz="1400" b="1" dirty="0" smtClean="0">
                <a:solidFill>
                  <a:srgbClr val="000000"/>
                </a:solidFill>
                <a:latin typeface="Century" pitchFamily="18" charset="0"/>
                <a:ea typeface="HG丸ｺﾞｼｯｸM-PRO" pitchFamily="50" charset="-128"/>
                <a:cs typeface="Times New Roman" pitchFamily="18" charset="0"/>
              </a:rPr>
              <a:t>円</a:t>
            </a:r>
            <a:r>
              <a:rPr lang="en-US" altLang="ja-JP" sz="1400" b="1" dirty="0" smtClean="0">
                <a:solidFill>
                  <a:srgbClr val="000000"/>
                </a:solidFill>
                <a:latin typeface="Century" pitchFamily="18" charset="0"/>
                <a:ea typeface="HG丸ｺﾞｼｯｸM-PRO" pitchFamily="50" charset="-128"/>
                <a:cs typeface="Times New Roman" pitchFamily="18" charset="0"/>
              </a:rPr>
              <a:t> </a:t>
            </a:r>
            <a:r>
              <a:rPr lang="ja-JP" altLang="ja-JP" sz="1200" kern="0" spc="-40" dirty="0" smtClean="0">
                <a:solidFill>
                  <a:prstClr val="black"/>
                </a:solidFill>
                <a:latin typeface="HG丸ｺﾞｼｯｸM-PRO" pitchFamily="50" charset="-128"/>
                <a:ea typeface="HG丸ｺﾞｼｯｸM-PRO" pitchFamily="50" charset="-128"/>
                <a:cs typeface="ＭＳ Ｐゴシック"/>
              </a:rPr>
              <a:t>〈</a:t>
            </a:r>
            <a:r>
              <a:rPr lang="ja-JP" altLang="en-US" sz="1200" kern="0" spc="-40" dirty="0" smtClean="0">
                <a:solidFill>
                  <a:prstClr val="black"/>
                </a:solidFill>
                <a:latin typeface="HG丸ｺﾞｼｯｸM-PRO" pitchFamily="50" charset="-128"/>
                <a:ea typeface="HG丸ｺﾞｼｯｸM-PRO" pitchFamily="50" charset="-128"/>
                <a:cs typeface="ＭＳ Ｐゴシック"/>
              </a:rPr>
              <a:t>６</a:t>
            </a:r>
            <a:r>
              <a:rPr lang="en-US" altLang="ja-JP" sz="1200" kern="0" spc="-40" dirty="0" smtClean="0">
                <a:solidFill>
                  <a:prstClr val="black"/>
                </a:solidFill>
                <a:latin typeface="HG丸ｺﾞｼｯｸM-PRO" pitchFamily="50" charset="-128"/>
                <a:ea typeface="HG丸ｺﾞｼｯｸM-PRO" pitchFamily="50" charset="-128"/>
                <a:cs typeface="ＭＳ Ｐゴシック"/>
              </a:rPr>
              <a:t>.</a:t>
            </a:r>
            <a:r>
              <a:rPr lang="ja-JP" altLang="en-US" sz="1200" kern="0" spc="-40" dirty="0" smtClean="0">
                <a:solidFill>
                  <a:prstClr val="black"/>
                </a:solidFill>
                <a:latin typeface="HG丸ｺﾞｼｯｸM-PRO" pitchFamily="50" charset="-128"/>
                <a:ea typeface="HG丸ｺﾞｼｯｸM-PRO" pitchFamily="50" charset="-128"/>
                <a:cs typeface="ＭＳ Ｐゴシック"/>
              </a:rPr>
              <a:t>２％減</a:t>
            </a:r>
            <a:r>
              <a:rPr lang="ja-JP" altLang="ja-JP" sz="1200" kern="0" spc="-40" dirty="0" smtClean="0">
                <a:solidFill>
                  <a:prstClr val="black"/>
                </a:solidFill>
                <a:latin typeface="HG丸ｺﾞｼｯｸM-PRO" pitchFamily="50" charset="-128"/>
                <a:ea typeface="HG丸ｺﾞｼｯｸM-PRO" pitchFamily="50" charset="-128"/>
                <a:cs typeface="ＭＳ Ｐゴシック"/>
              </a:rPr>
              <a:t>〉</a:t>
            </a:r>
            <a:endParaRPr lang="ja-JP" altLang="ja-JP" sz="1200" kern="100" dirty="0">
              <a:solidFill>
                <a:prstClr val="black"/>
              </a:solidFill>
              <a:latin typeface="Century"/>
              <a:ea typeface="ＭＳ 明朝"/>
              <a:cs typeface="Times New Roman"/>
            </a:endParaRPr>
          </a:p>
        </p:txBody>
      </p:sp>
      <p:grpSp>
        <p:nvGrpSpPr>
          <p:cNvPr id="8" name="グループ化 10"/>
          <p:cNvGrpSpPr>
            <a:grpSpLocks/>
          </p:cNvGrpSpPr>
          <p:nvPr/>
        </p:nvGrpSpPr>
        <p:grpSpPr bwMode="auto">
          <a:xfrm>
            <a:off x="80" y="693266"/>
            <a:ext cx="9906000" cy="71438"/>
            <a:chOff x="0" y="188640"/>
            <a:chExt cx="9144000" cy="72008"/>
          </a:xfrm>
        </p:grpSpPr>
        <p:cxnSp>
          <p:nvCxnSpPr>
            <p:cNvPr id="9" name="直線コネクタ 8"/>
            <p:cNvCxnSpPr/>
            <p:nvPr/>
          </p:nvCxnSpPr>
          <p:spPr>
            <a:xfrm>
              <a:off x="0" y="188640"/>
              <a:ext cx="9144000" cy="0"/>
            </a:xfrm>
            <a:prstGeom prst="line">
              <a:avLst/>
            </a:prstGeom>
            <a:noFill/>
            <a:ln w="9525" cap="flat" cmpd="sng" algn="ctr">
              <a:solidFill>
                <a:srgbClr val="99CCFF"/>
              </a:solidFill>
              <a:prstDash val="solid"/>
            </a:ln>
            <a:effectLst/>
          </p:spPr>
        </p:cxnSp>
        <p:cxnSp>
          <p:nvCxnSpPr>
            <p:cNvPr id="10" name="直線コネクタ 9"/>
            <p:cNvCxnSpPr/>
            <p:nvPr/>
          </p:nvCxnSpPr>
          <p:spPr>
            <a:xfrm>
              <a:off x="0" y="260648"/>
              <a:ext cx="9144000" cy="0"/>
            </a:xfrm>
            <a:prstGeom prst="line">
              <a:avLst/>
            </a:prstGeom>
            <a:noFill/>
            <a:ln w="57150" cap="flat" cmpd="sng" algn="ctr">
              <a:solidFill>
                <a:srgbClr val="99CCFF"/>
              </a:solidFill>
              <a:prstDash val="solid"/>
            </a:ln>
            <a:effectLst/>
          </p:spPr>
        </p:cxnSp>
      </p:grpSp>
      <p:sp>
        <p:nvSpPr>
          <p:cNvPr id="4" name="スライド番号プレースホルダー 3"/>
          <p:cNvSpPr>
            <a:spLocks noGrp="1"/>
          </p:cNvSpPr>
          <p:nvPr>
            <p:ph type="sldNum" sz="quarter" idx="12"/>
          </p:nvPr>
        </p:nvSpPr>
        <p:spPr/>
        <p:txBody>
          <a:bodyPr/>
          <a:lstStyle/>
          <a:p>
            <a:pPr>
              <a:defRPr/>
            </a:pPr>
            <a:fld id="{1F1FC1F3-2165-4781-8A38-8C7DB1EA90CA}" type="slidenum">
              <a:rPr lang="en-US" altLang="ja-JP" smtClean="0">
                <a:solidFill>
                  <a:prstClr val="black"/>
                </a:solidFill>
              </a:rPr>
              <a:pPr>
                <a:defRPr/>
              </a:pPr>
              <a:t>132</a:t>
            </a:fld>
            <a:endParaRPr lang="en-US" altLang="ja-JP">
              <a:solidFill>
                <a:prstClr val="black"/>
              </a:solidFill>
            </a:endParaRPr>
          </a:p>
        </p:txBody>
      </p:sp>
    </p:spTree>
    <p:extLst>
      <p:ext uri="{BB962C8B-B14F-4D97-AF65-F5344CB8AC3E}">
        <p14:creationId xmlns:p14="http://schemas.microsoft.com/office/powerpoint/2010/main" val="15217518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72483" y="187419"/>
            <a:ext cx="9432007" cy="369332"/>
          </a:xfrm>
          <a:prstGeom prst="rect">
            <a:avLst/>
          </a:prstGeom>
        </p:spPr>
        <p:txBody>
          <a:bodyPr wrap="square">
            <a:spAutoFit/>
          </a:bodyPr>
          <a:lstStyle/>
          <a:p>
            <a:pPr algn="ctr" fontAlgn="auto">
              <a:spcBef>
                <a:spcPts val="0"/>
              </a:spcBef>
              <a:spcAft>
                <a:spcPts val="0"/>
              </a:spcAft>
            </a:pPr>
            <a:r>
              <a:rPr lang="ja-JP" altLang="en-US" b="1" dirty="0" smtClean="0">
                <a:solidFill>
                  <a:prstClr val="black"/>
                </a:solidFill>
                <a:latin typeface="HGPｺﾞｼｯｸM" pitchFamily="50" charset="-128"/>
                <a:ea typeface="HGPｺﾞｼｯｸM" pitchFamily="50" charset="-128"/>
              </a:rPr>
              <a:t>特別支援学校高等部卒業者等に係る就労継続支援Ｂ型事業の利用の取扱いについて</a:t>
            </a:r>
            <a:endParaRPr lang="ja-JP" altLang="en-US" b="1" dirty="0">
              <a:solidFill>
                <a:prstClr val="black"/>
              </a:solidFill>
              <a:latin typeface="HGPｺﾞｼｯｸM" pitchFamily="50" charset="-128"/>
              <a:ea typeface="HGPｺﾞｼｯｸM" pitchFamily="50" charset="-128"/>
            </a:endParaRPr>
          </a:p>
        </p:txBody>
      </p:sp>
      <p:sp>
        <p:nvSpPr>
          <p:cNvPr id="12" name="角丸四角形 11"/>
          <p:cNvSpPr/>
          <p:nvPr/>
        </p:nvSpPr>
        <p:spPr>
          <a:xfrm>
            <a:off x="200472" y="3835612"/>
            <a:ext cx="9505056" cy="1808235"/>
          </a:xfrm>
          <a:prstGeom prst="roundRect">
            <a:avLst>
              <a:gd name="adj" fmla="val 9565"/>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角丸四角形 17"/>
          <p:cNvSpPr/>
          <p:nvPr/>
        </p:nvSpPr>
        <p:spPr>
          <a:xfrm>
            <a:off x="165528" y="1052698"/>
            <a:ext cx="9540000" cy="2356805"/>
          </a:xfrm>
          <a:prstGeom prst="roundRect">
            <a:avLst>
              <a:gd name="adj" fmla="val 11416"/>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7" name="正方形/長方形 16"/>
          <p:cNvSpPr/>
          <p:nvPr/>
        </p:nvSpPr>
        <p:spPr>
          <a:xfrm>
            <a:off x="416500" y="1232701"/>
            <a:ext cx="9145016" cy="2169825"/>
          </a:xfrm>
          <a:prstGeom prst="rect">
            <a:avLst/>
          </a:prstGeom>
        </p:spPr>
        <p:txBody>
          <a:bodyPr wrap="square">
            <a:spAutoFit/>
          </a:bodyPr>
          <a:lstStyle/>
          <a:p>
            <a:pPr marL="182551" indent="-182551" algn="just" defTabSz="914337" fontAlgn="auto">
              <a:lnSpc>
                <a:spcPts val="1800"/>
              </a:lnSpc>
              <a:spcBef>
                <a:spcPts val="600"/>
              </a:spcBef>
              <a:spcAft>
                <a:spcPts val="0"/>
              </a:spcAft>
            </a:pPr>
            <a:r>
              <a:rPr lang="en-US" altLang="ja-JP" sz="1600" dirty="0" smtClean="0">
                <a:solidFill>
                  <a:prstClr val="black"/>
                </a:solidFill>
                <a:latin typeface="HGPｺﾞｼｯｸM" pitchFamily="50" charset="-128"/>
                <a:ea typeface="HGPｺﾞｼｯｸM" pitchFamily="50" charset="-128"/>
              </a:rPr>
              <a:t>①</a:t>
            </a:r>
            <a:r>
              <a:rPr lang="ja-JP" altLang="en-US" sz="1600" dirty="0" smtClean="0">
                <a:solidFill>
                  <a:prstClr val="black"/>
                </a:solidFill>
                <a:latin typeface="HGPｺﾞｼｯｸM" pitchFamily="50" charset="-128"/>
                <a:ea typeface="HGPｺﾞｼｯｸM" pitchFamily="50" charset="-128"/>
              </a:rPr>
              <a:t>　就労経験がある者であって、年齢や体力の面で一般企業に雇用されることが困難となった者</a:t>
            </a:r>
          </a:p>
          <a:p>
            <a:pPr marL="182551" indent="-182551" algn="just" defTabSz="914337" fontAlgn="auto">
              <a:lnSpc>
                <a:spcPts val="1800"/>
              </a:lnSpc>
              <a:spcBef>
                <a:spcPts val="600"/>
              </a:spcBef>
              <a:spcAft>
                <a:spcPts val="0"/>
              </a:spcAft>
            </a:pPr>
            <a:r>
              <a:rPr lang="ja-JP" altLang="en-US" sz="1600" dirty="0" smtClean="0">
                <a:solidFill>
                  <a:prstClr val="black"/>
                </a:solidFill>
                <a:latin typeface="HGPｺﾞｼｯｸM" pitchFamily="50" charset="-128"/>
                <a:ea typeface="HGPｺﾞｼｯｸM" pitchFamily="50" charset="-128"/>
              </a:rPr>
              <a:t>②　</a:t>
            </a:r>
            <a:r>
              <a:rPr lang="ja-JP" altLang="en-US" sz="1600" u="sng" spc="20" dirty="0" smtClean="0">
                <a:solidFill>
                  <a:srgbClr val="FF0000"/>
                </a:solidFill>
                <a:latin typeface="HGPｺﾞｼｯｸM" pitchFamily="50" charset="-128"/>
                <a:ea typeface="HGPｺﾞｼｯｸM" pitchFamily="50" charset="-128"/>
              </a:rPr>
              <a:t>就労移行支援事業を利用（暫定支給決定における利用を含む）した結果、本事業の利用が適当と判断された者</a:t>
            </a:r>
          </a:p>
          <a:p>
            <a:pPr marL="182551" indent="-182551" algn="just" defTabSz="914337" fontAlgn="auto">
              <a:lnSpc>
                <a:spcPts val="1800"/>
              </a:lnSpc>
              <a:spcBef>
                <a:spcPts val="600"/>
              </a:spcBef>
              <a:spcAft>
                <a:spcPts val="0"/>
              </a:spcAft>
            </a:pPr>
            <a:r>
              <a:rPr lang="ja-JP" altLang="en-US" sz="1600" dirty="0" smtClean="0">
                <a:solidFill>
                  <a:prstClr val="black"/>
                </a:solidFill>
                <a:latin typeface="HGPｺﾞｼｯｸM" pitchFamily="50" charset="-128"/>
                <a:ea typeface="HGPｺﾞｼｯｸM" pitchFamily="50" charset="-128"/>
              </a:rPr>
              <a:t>③　①及び②に該当しない者であって、５０歳に達している者、又は障害基礎年金１級受給者</a:t>
            </a:r>
          </a:p>
          <a:p>
            <a:pPr marL="182551" indent="-182551" algn="just" defTabSz="914337" fontAlgn="auto">
              <a:lnSpc>
                <a:spcPts val="1800"/>
              </a:lnSpc>
              <a:spcBef>
                <a:spcPts val="600"/>
              </a:spcBef>
              <a:spcAft>
                <a:spcPts val="0"/>
              </a:spcAft>
            </a:pPr>
            <a:r>
              <a:rPr lang="ja-JP" altLang="en-US" sz="1600" dirty="0" smtClean="0">
                <a:solidFill>
                  <a:prstClr val="black"/>
                </a:solidFill>
                <a:latin typeface="HGPｺﾞｼｯｸM" pitchFamily="50" charset="-128"/>
                <a:ea typeface="HGPｺﾞｼｯｸM" pitchFamily="50" charset="-128"/>
              </a:rPr>
              <a:t>④　</a:t>
            </a:r>
            <a:r>
              <a:rPr lang="ja-JP" altLang="en-US" sz="1600" dirty="0">
                <a:solidFill>
                  <a:prstClr val="black"/>
                </a:solidFill>
                <a:latin typeface="HGPｺﾞｼｯｸM" pitchFamily="50" charset="-128"/>
                <a:ea typeface="HGPｺﾞｼｯｸM" pitchFamily="50" charset="-128"/>
              </a:rPr>
              <a:t>①</a:t>
            </a:r>
            <a:r>
              <a:rPr lang="ja-JP" altLang="ja-JP" sz="1600" dirty="0">
                <a:solidFill>
                  <a:prstClr val="black"/>
                </a:solidFill>
                <a:latin typeface="HGPｺﾞｼｯｸM" pitchFamily="50" charset="-128"/>
                <a:ea typeface="HGPｺﾞｼｯｸM" pitchFamily="50" charset="-128"/>
              </a:rPr>
              <a:t>から</a:t>
            </a:r>
            <a:r>
              <a:rPr lang="ja-JP" altLang="en-US" sz="1600" dirty="0">
                <a:solidFill>
                  <a:prstClr val="black"/>
                </a:solidFill>
                <a:latin typeface="HGPｺﾞｼｯｸM" pitchFamily="50" charset="-128"/>
                <a:ea typeface="HGPｺﾞｼｯｸM" pitchFamily="50" charset="-128"/>
              </a:rPr>
              <a:t>③</a:t>
            </a:r>
            <a:r>
              <a:rPr lang="ja-JP" altLang="ja-JP" sz="1600" dirty="0">
                <a:solidFill>
                  <a:prstClr val="black"/>
                </a:solidFill>
                <a:latin typeface="HGPｺﾞｼｯｸM" pitchFamily="50" charset="-128"/>
                <a:ea typeface="HGPｺﾞｼｯｸM" pitchFamily="50" charset="-128"/>
              </a:rPr>
              <a:t>までのいずれにも該当しない者であって、</a:t>
            </a:r>
            <a:r>
              <a:rPr lang="ja-JP" altLang="ja-JP" sz="1600" u="sng" dirty="0">
                <a:solidFill>
                  <a:srgbClr val="FF0000"/>
                </a:solidFill>
                <a:latin typeface="HGPｺﾞｼｯｸM" pitchFamily="50" charset="-128"/>
                <a:ea typeface="HGPｺﾞｼｯｸM" pitchFamily="50" charset="-128"/>
              </a:rPr>
              <a:t>一般就労や就労継続支援Ａ型事業所による雇用の場が乏しい又は就労移行支援事業者が少ない地域において、協議会等からの意見を徴すること等により、一般就労への移行等が困難と市町村が判断した本事業の利用希望者（平成</a:t>
            </a:r>
            <a:r>
              <a:rPr lang="en-US" altLang="ja-JP" sz="1600" u="sng" dirty="0">
                <a:solidFill>
                  <a:srgbClr val="FF0000"/>
                </a:solidFill>
                <a:latin typeface="HGPｺﾞｼｯｸM" pitchFamily="50" charset="-128"/>
                <a:ea typeface="HGPｺﾞｼｯｸM" pitchFamily="50" charset="-128"/>
              </a:rPr>
              <a:t>27</a:t>
            </a:r>
            <a:r>
              <a:rPr lang="ja-JP" altLang="ja-JP" sz="1600" u="sng" dirty="0">
                <a:solidFill>
                  <a:srgbClr val="FF0000"/>
                </a:solidFill>
                <a:latin typeface="HGPｺﾞｼｯｸM" pitchFamily="50" charset="-128"/>
                <a:ea typeface="HGPｺﾞｼｯｸM" pitchFamily="50" charset="-128"/>
              </a:rPr>
              <a:t>年３月</a:t>
            </a:r>
            <a:r>
              <a:rPr lang="en-US" altLang="ja-JP" sz="1600" u="sng" dirty="0">
                <a:solidFill>
                  <a:srgbClr val="FF0000"/>
                </a:solidFill>
                <a:latin typeface="HGPｺﾞｼｯｸM" pitchFamily="50" charset="-128"/>
                <a:ea typeface="HGPｺﾞｼｯｸM" pitchFamily="50" charset="-128"/>
              </a:rPr>
              <a:t>31</a:t>
            </a:r>
            <a:r>
              <a:rPr lang="ja-JP" altLang="ja-JP" sz="1600" u="sng" dirty="0">
                <a:solidFill>
                  <a:srgbClr val="FF0000"/>
                </a:solidFill>
                <a:latin typeface="HGPｺﾞｼｯｸM" pitchFamily="50" charset="-128"/>
                <a:ea typeface="HGPｺﾞｼｯｸM" pitchFamily="50" charset="-128"/>
              </a:rPr>
              <a:t>日までの間に限る。</a:t>
            </a:r>
            <a:r>
              <a:rPr lang="ja-JP" altLang="ja-JP" sz="1600" u="sng" dirty="0" smtClean="0">
                <a:solidFill>
                  <a:srgbClr val="FF0000"/>
                </a:solidFill>
                <a:latin typeface="HGPｺﾞｼｯｸM" pitchFamily="50" charset="-128"/>
                <a:ea typeface="HGPｺﾞｼｯｸM" pitchFamily="50" charset="-128"/>
              </a:rPr>
              <a:t>）</a:t>
            </a:r>
            <a:endParaRPr lang="ja-JP" altLang="en-US" sz="1600" u="sng" dirty="0">
              <a:solidFill>
                <a:srgbClr val="FF0000"/>
              </a:solidFill>
              <a:latin typeface="HGPｺﾞｼｯｸM" pitchFamily="50" charset="-128"/>
              <a:ea typeface="HGPｺﾞｼｯｸM" pitchFamily="50" charset="-128"/>
            </a:endParaRPr>
          </a:p>
        </p:txBody>
      </p:sp>
      <p:sp>
        <p:nvSpPr>
          <p:cNvPr id="20" name="片側の 2 つの角を丸めた四角形 19"/>
          <p:cNvSpPr/>
          <p:nvPr/>
        </p:nvSpPr>
        <p:spPr>
          <a:xfrm>
            <a:off x="272484" y="561256"/>
            <a:ext cx="9433048" cy="72008"/>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3" name="下矢印 22"/>
          <p:cNvSpPr/>
          <p:nvPr/>
        </p:nvSpPr>
        <p:spPr>
          <a:xfrm>
            <a:off x="4520953" y="3409501"/>
            <a:ext cx="936104" cy="36004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5" name="正方形/長方形 24"/>
          <p:cNvSpPr/>
          <p:nvPr/>
        </p:nvSpPr>
        <p:spPr>
          <a:xfrm>
            <a:off x="272484" y="5643848"/>
            <a:ext cx="9433046" cy="1092607"/>
          </a:xfrm>
          <a:prstGeom prst="rect">
            <a:avLst/>
          </a:prstGeom>
        </p:spPr>
        <p:txBody>
          <a:bodyPr wrap="square">
            <a:spAutoFit/>
          </a:bodyPr>
          <a:lstStyle/>
          <a:p>
            <a:pPr marL="228584" indent="-228584" algn="just" defTabSz="914337" fontAlgn="auto">
              <a:lnSpc>
                <a:spcPts val="1800"/>
              </a:lnSpc>
              <a:spcBef>
                <a:spcPts val="600"/>
              </a:spcBef>
              <a:spcAft>
                <a:spcPts val="0"/>
              </a:spcAft>
            </a:pPr>
            <a:r>
              <a:rPr lang="en-US" altLang="ja-JP" sz="1400" dirty="0" smtClean="0">
                <a:solidFill>
                  <a:prstClr val="black"/>
                </a:solidFill>
                <a:latin typeface="HGPｺﾞｼｯｸM" pitchFamily="50" charset="-128"/>
                <a:ea typeface="HGPｺﾞｼｯｸM" pitchFamily="50" charset="-128"/>
              </a:rPr>
              <a:t>※</a:t>
            </a:r>
            <a:r>
              <a:rPr lang="ja-JP" altLang="en-US" sz="1400" dirty="0" smtClean="0">
                <a:solidFill>
                  <a:prstClr val="black"/>
                </a:solidFill>
                <a:latin typeface="HGPｺﾞｼｯｸM" pitchFamily="50" charset="-128"/>
                <a:ea typeface="HGPｺﾞｼｯｸM" pitchFamily="50" charset="-128"/>
              </a:rPr>
              <a:t>　</a:t>
            </a:r>
            <a:r>
              <a:rPr lang="ja-JP" altLang="en-US" sz="1400" spc="-20" dirty="0" smtClean="0">
                <a:solidFill>
                  <a:prstClr val="black"/>
                </a:solidFill>
                <a:latin typeface="HGPｺﾞｼｯｸM" pitchFamily="50" charset="-128"/>
                <a:ea typeface="HGPｺﾞｼｯｸM" pitchFamily="50" charset="-128"/>
              </a:rPr>
              <a:t>平成２７年３月以前から就労継続支援Ｂ型事業を利用している者については、改めて就労移行支援事業所によるアセスメントを受けなくとも、平成２７年４月以降も引き続き利用することが可能であること。</a:t>
            </a:r>
            <a:endParaRPr lang="en-US" altLang="ja-JP" sz="1400" spc="-20" dirty="0">
              <a:solidFill>
                <a:prstClr val="black"/>
              </a:solidFill>
              <a:latin typeface="HGPｺﾞｼｯｸM" pitchFamily="50" charset="-128"/>
              <a:ea typeface="HGPｺﾞｼｯｸM" pitchFamily="50" charset="-128"/>
            </a:endParaRPr>
          </a:p>
          <a:p>
            <a:pPr marL="228584" indent="-228584" algn="just" defTabSz="914337" fontAlgn="auto">
              <a:lnSpc>
                <a:spcPts val="1800"/>
              </a:lnSpc>
              <a:spcBef>
                <a:spcPts val="600"/>
              </a:spcBef>
              <a:spcAft>
                <a:spcPts val="0"/>
              </a:spcAft>
            </a:pPr>
            <a:r>
              <a:rPr lang="ja-JP" altLang="en-US" sz="1400" spc="-20" dirty="0" smtClean="0">
                <a:solidFill>
                  <a:prstClr val="black"/>
                </a:solidFill>
                <a:latin typeface="HGPｺﾞｼｯｸM" pitchFamily="50" charset="-128"/>
                <a:ea typeface="HGPｺﾞｼｯｸM" pitchFamily="50" charset="-128"/>
              </a:rPr>
              <a:t>　（前回の経過措置では、平成２５年４月以降にアセスメントを経ることなくＢ型事業の利用を開始した者については、支給決定更新時にアセスメントを受けることとしていたが、これらの者についても同様の取扱いとする。）</a:t>
            </a:r>
            <a:endParaRPr lang="en-US" altLang="ja-JP" sz="1400" spc="40" dirty="0" smtClean="0">
              <a:solidFill>
                <a:prstClr val="black"/>
              </a:solidFill>
              <a:latin typeface="HGPｺﾞｼｯｸM" pitchFamily="50" charset="-128"/>
              <a:ea typeface="HGPｺﾞｼｯｸM" pitchFamily="50" charset="-128"/>
            </a:endParaRPr>
          </a:p>
        </p:txBody>
      </p:sp>
      <p:sp>
        <p:nvSpPr>
          <p:cNvPr id="14" name="正方形/長方形 13"/>
          <p:cNvSpPr/>
          <p:nvPr/>
        </p:nvSpPr>
        <p:spPr>
          <a:xfrm>
            <a:off x="416500" y="4138499"/>
            <a:ext cx="9145016" cy="1272143"/>
          </a:xfrm>
          <a:prstGeom prst="rect">
            <a:avLst/>
          </a:prstGeom>
        </p:spPr>
        <p:txBody>
          <a:bodyPr wrap="square">
            <a:spAutoFit/>
          </a:bodyPr>
          <a:lstStyle/>
          <a:p>
            <a:pPr marL="182551" indent="-182551" algn="just" defTabSz="914337" fontAlgn="auto">
              <a:lnSpc>
                <a:spcPts val="2000"/>
              </a:lnSpc>
              <a:spcBef>
                <a:spcPts val="600"/>
              </a:spcBef>
              <a:spcAft>
                <a:spcPts val="0"/>
              </a:spcAft>
            </a:pPr>
            <a:r>
              <a:rPr lang="en-US" altLang="ja-JP" dirty="0" smtClean="0">
                <a:solidFill>
                  <a:prstClr val="black"/>
                </a:solidFill>
                <a:latin typeface="HGPｺﾞｼｯｸM" pitchFamily="50" charset="-128"/>
                <a:ea typeface="HGPｺﾞｼｯｸM" pitchFamily="50" charset="-128"/>
              </a:rPr>
              <a:t>①</a:t>
            </a:r>
            <a:r>
              <a:rPr lang="ja-JP" altLang="en-US" dirty="0" smtClean="0">
                <a:solidFill>
                  <a:prstClr val="black"/>
                </a:solidFill>
                <a:latin typeface="HGPｺﾞｼｯｸM" pitchFamily="50" charset="-128"/>
                <a:ea typeface="HGPｺﾞｼｯｸM" pitchFamily="50" charset="-128"/>
              </a:rPr>
              <a:t>　就労経験がある者であって、年齢や体力の面で一般企業に雇用されることが困難となった者</a:t>
            </a:r>
          </a:p>
          <a:p>
            <a:pPr marL="342900" indent="-342900" algn="just" defTabSz="914337" fontAlgn="auto">
              <a:lnSpc>
                <a:spcPts val="2000"/>
              </a:lnSpc>
              <a:spcBef>
                <a:spcPts val="600"/>
              </a:spcBef>
              <a:spcAft>
                <a:spcPts val="0"/>
              </a:spcAft>
              <a:buFontTx/>
              <a:buAutoNum type="circleNumDbPlain" startAt="2"/>
            </a:pPr>
            <a:r>
              <a:rPr lang="ja-JP" altLang="en-US" dirty="0" smtClean="0">
                <a:solidFill>
                  <a:prstClr val="black"/>
                </a:solidFill>
                <a:latin typeface="HGPｺﾞｼｯｸM" pitchFamily="50" charset="-128"/>
                <a:ea typeface="HGPｺﾞｼｯｸM" pitchFamily="50" charset="-128"/>
              </a:rPr>
              <a:t>５０歳</a:t>
            </a:r>
            <a:r>
              <a:rPr lang="ja-JP" altLang="en-US" dirty="0">
                <a:solidFill>
                  <a:prstClr val="black"/>
                </a:solidFill>
                <a:latin typeface="HGPｺﾞｼｯｸM" pitchFamily="50" charset="-128"/>
                <a:ea typeface="HGPｺﾞｼｯｸM" pitchFamily="50" charset="-128"/>
              </a:rPr>
              <a:t>に達している者、又は障害基礎年金１級</a:t>
            </a:r>
            <a:r>
              <a:rPr lang="ja-JP" altLang="en-US" dirty="0" smtClean="0">
                <a:solidFill>
                  <a:prstClr val="black"/>
                </a:solidFill>
                <a:latin typeface="HGPｺﾞｼｯｸM" pitchFamily="50" charset="-128"/>
                <a:ea typeface="HGPｺﾞｼｯｸM" pitchFamily="50" charset="-128"/>
              </a:rPr>
              <a:t>受給者</a:t>
            </a:r>
            <a:endParaRPr lang="en-US" altLang="ja-JP" dirty="0" smtClean="0">
              <a:solidFill>
                <a:prstClr val="black"/>
              </a:solidFill>
              <a:latin typeface="HGPｺﾞｼｯｸM" pitchFamily="50" charset="-128"/>
              <a:ea typeface="HGPｺﾞｼｯｸM" pitchFamily="50" charset="-128"/>
            </a:endParaRPr>
          </a:p>
          <a:p>
            <a:pPr marL="342900" indent="-342900" algn="just" defTabSz="914337" fontAlgn="auto">
              <a:lnSpc>
                <a:spcPts val="2000"/>
              </a:lnSpc>
              <a:spcBef>
                <a:spcPts val="600"/>
              </a:spcBef>
              <a:spcAft>
                <a:spcPts val="0"/>
              </a:spcAft>
              <a:buFontTx/>
              <a:buAutoNum type="circleNumDbPlain" startAt="2"/>
            </a:pPr>
            <a:r>
              <a:rPr lang="ja-JP" altLang="en-US" spc="20" dirty="0" smtClean="0">
                <a:solidFill>
                  <a:prstClr val="black"/>
                </a:solidFill>
                <a:latin typeface="HGPｺﾞｼｯｸM" pitchFamily="50" charset="-128"/>
                <a:ea typeface="HGPｺﾞｼｯｸM" pitchFamily="50" charset="-128"/>
              </a:rPr>
              <a:t>➀及び②のいずれにも該当しない者であって、</a:t>
            </a:r>
            <a:r>
              <a:rPr lang="ja-JP" altLang="en-US" b="1" u="sng" spc="20" dirty="0" smtClean="0">
                <a:solidFill>
                  <a:srgbClr val="FF0000"/>
                </a:solidFill>
                <a:latin typeface="HGPｺﾞｼｯｸM" pitchFamily="50" charset="-128"/>
                <a:ea typeface="HGPｺﾞｼｯｸM" pitchFamily="50" charset="-128"/>
              </a:rPr>
              <a:t>就労移行支援事業者等によるアセスメントにより、就労面に係る課題等の把握が行われている本事業の利用希望者</a:t>
            </a:r>
            <a:endParaRPr lang="en-US" altLang="ja-JP" b="1" u="sng" spc="20" dirty="0" smtClean="0">
              <a:solidFill>
                <a:srgbClr val="FF0000"/>
              </a:solidFill>
              <a:latin typeface="HGPｺﾞｼｯｸM" pitchFamily="50" charset="-128"/>
              <a:ea typeface="HGPｺﾞｼｯｸM" pitchFamily="50" charset="-128"/>
            </a:endParaRPr>
          </a:p>
        </p:txBody>
      </p:sp>
      <p:sp>
        <p:nvSpPr>
          <p:cNvPr id="15" name="正方形/長方形 14"/>
          <p:cNvSpPr/>
          <p:nvPr/>
        </p:nvSpPr>
        <p:spPr>
          <a:xfrm>
            <a:off x="488506" y="3637616"/>
            <a:ext cx="4032446" cy="395984"/>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tIns="0" rtlCol="0" anchor="ctr"/>
          <a:lstStyle/>
          <a:p>
            <a:pPr algn="ctr" fontAlgn="auto">
              <a:spcBef>
                <a:spcPts val="0"/>
              </a:spcBef>
              <a:spcAft>
                <a:spcPts val="0"/>
              </a:spcAft>
            </a:pPr>
            <a:r>
              <a:rPr lang="ja-JP" altLang="en-US" sz="2000" dirty="0" smtClean="0">
                <a:solidFill>
                  <a:prstClr val="black"/>
                </a:solidFill>
                <a:latin typeface="HGPｺﾞｼｯｸM" pitchFamily="50" charset="-128"/>
                <a:ea typeface="HGPｺﾞｼｯｸM" pitchFamily="50" charset="-128"/>
              </a:rPr>
              <a:t>平成２７年</a:t>
            </a:r>
            <a:r>
              <a:rPr lang="ja-JP" altLang="en-US" sz="2000" dirty="0">
                <a:solidFill>
                  <a:prstClr val="black"/>
                </a:solidFill>
                <a:latin typeface="HGPｺﾞｼｯｸM" pitchFamily="50" charset="-128"/>
                <a:ea typeface="HGPｺﾞｼｯｸM" pitchFamily="50" charset="-128"/>
              </a:rPr>
              <a:t>度</a:t>
            </a:r>
            <a:r>
              <a:rPr lang="ja-JP" altLang="en-US" sz="2000" dirty="0" smtClean="0">
                <a:solidFill>
                  <a:prstClr val="black"/>
                </a:solidFill>
                <a:latin typeface="HGPｺﾞｼｯｸM" pitchFamily="50" charset="-128"/>
                <a:ea typeface="HGPｺﾞｼｯｸM" pitchFamily="50" charset="-128"/>
              </a:rPr>
              <a:t>以降の取扱</a:t>
            </a:r>
            <a:endParaRPr lang="ja-JP" altLang="en-US" sz="2000" dirty="0">
              <a:solidFill>
                <a:prstClr val="black"/>
              </a:solidFill>
              <a:latin typeface="HGPｺﾞｼｯｸM" pitchFamily="50" charset="-128"/>
              <a:ea typeface="HGPｺﾞｼｯｸM" pitchFamily="50" charset="-128"/>
            </a:endParaRPr>
          </a:p>
        </p:txBody>
      </p:sp>
      <p:sp>
        <p:nvSpPr>
          <p:cNvPr id="16" name="正方形/長方形 15"/>
          <p:cNvSpPr/>
          <p:nvPr/>
        </p:nvSpPr>
        <p:spPr>
          <a:xfrm>
            <a:off x="488508" y="836713"/>
            <a:ext cx="4032445" cy="395983"/>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tIns="0" rtlCol="0" anchor="ctr"/>
          <a:lstStyle/>
          <a:p>
            <a:pPr algn="ctr" fontAlgn="auto">
              <a:spcBef>
                <a:spcPts val="0"/>
              </a:spcBef>
              <a:spcAft>
                <a:spcPts val="0"/>
              </a:spcAft>
            </a:pPr>
            <a:r>
              <a:rPr lang="ja-JP" altLang="en-US" dirty="0" smtClean="0">
                <a:solidFill>
                  <a:prstClr val="black"/>
                </a:solidFill>
                <a:latin typeface="HGPｺﾞｼｯｸM" pitchFamily="50" charset="-128"/>
                <a:ea typeface="HGPｺﾞｼｯｸM" pitchFamily="50" charset="-128"/>
              </a:rPr>
              <a:t>平成２６年度までの取扱（対象者）</a:t>
            </a:r>
            <a:endParaRPr lang="ja-JP" altLang="en-US" dirty="0">
              <a:solidFill>
                <a:prstClr val="black"/>
              </a:solidFill>
              <a:latin typeface="HGPｺﾞｼｯｸM" pitchFamily="50" charset="-128"/>
              <a:ea typeface="HGPｺﾞｼｯｸM" pitchFamily="50" charset="-128"/>
            </a:endParaRPr>
          </a:p>
        </p:txBody>
      </p:sp>
      <p:sp>
        <p:nvSpPr>
          <p:cNvPr id="13" name="スライド番号プレースホルダー 2"/>
          <p:cNvSpPr>
            <a:spLocks noGrp="1"/>
          </p:cNvSpPr>
          <p:nvPr>
            <p:ph type="sldNum" sz="quarter" idx="12"/>
          </p:nvPr>
        </p:nvSpPr>
        <p:spPr>
          <a:xfrm>
            <a:off x="7594600" y="6492876"/>
            <a:ext cx="2311400" cy="365125"/>
          </a:xfrm>
        </p:spPr>
        <p:txBody>
          <a:bodyPr/>
          <a:lstStyle/>
          <a:p>
            <a:fld id="{54B09F09-2CE8-491B-901A-3DF69E149F9C}" type="slidenum">
              <a:rPr lang="ja-JP" altLang="en-US" sz="1400" smtClean="0">
                <a:solidFill>
                  <a:prstClr val="black"/>
                </a:solidFill>
                <a:latin typeface="ＤＦ特太ゴシック体" panose="020B0509000000000000" pitchFamily="49" charset="-128"/>
                <a:ea typeface="ＤＦ特太ゴシック体" panose="020B0509000000000000" pitchFamily="49" charset="-128"/>
              </a:rPr>
              <a:pPr/>
              <a:t>133</a:t>
            </a:fld>
            <a:endParaRPr lang="ja-JP" altLang="en-US" sz="1400" dirty="0">
              <a:solidFill>
                <a:prstClr val="black"/>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47334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5" y="8664"/>
            <a:ext cx="990600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lgn="ctr">
              <a:lnSpc>
                <a:spcPct val="112000"/>
              </a:lnSpc>
            </a:pPr>
            <a:r>
              <a:rPr lang="ja-JP" altLang="ja-JP" sz="2000" b="1" noProof="1" smtClean="0">
                <a:solidFill>
                  <a:prstClr val="black"/>
                </a:solidFill>
                <a:latin typeface="HGP創英角ｺﾞｼｯｸUB" panose="020B0900000000000000" pitchFamily="50" charset="-128"/>
                <a:ea typeface="HGP創英角ｺﾞｼｯｸUB" panose="020B0900000000000000" pitchFamily="50" charset="-128"/>
                <a:cs typeface="ＭＳ Ｐゴシック" pitchFamily="50" charset="-128"/>
              </a:rPr>
              <a:t>国等による障害者就労施設等からの物品等の調達の推進等に関する法律の</a:t>
            </a:r>
            <a:r>
              <a:rPr lang="ja-JP" altLang="ja-JP" sz="2000" noProof="1" smtClean="0">
                <a:solidFill>
                  <a:prstClr val="black"/>
                </a:solidFill>
                <a:latin typeface="HGP創英角ｺﾞｼｯｸUB" panose="020B0900000000000000" pitchFamily="50" charset="-128"/>
                <a:ea typeface="HGP創英角ｺﾞｼｯｸUB" panose="020B0900000000000000" pitchFamily="50" charset="-128"/>
                <a:cs typeface="ＭＳ Ｐゴシック" pitchFamily="50" charset="-128"/>
              </a:rPr>
              <a:t>概要</a:t>
            </a:r>
            <a:endParaRPr lang="ja-JP" altLang="ja-JP" sz="2800" dirty="0" smtClean="0">
              <a:solidFill>
                <a:prstClr val="black"/>
              </a:solidFill>
              <a:latin typeface="HGP創英角ｺﾞｼｯｸUB" panose="020B0900000000000000" pitchFamily="50" charset="-128"/>
              <a:ea typeface="HGP創英角ｺﾞｼｯｸUB" panose="020B0900000000000000" pitchFamily="50" charset="-128"/>
              <a:cs typeface="ＭＳ Ｐゴシック" pitchFamily="50" charset="-128"/>
            </a:endParaRPr>
          </a:p>
        </p:txBody>
      </p:sp>
      <p:sp>
        <p:nvSpPr>
          <p:cNvPr id="5" name="AutoShape 5"/>
          <p:cNvSpPr>
            <a:spLocks noChangeArrowheads="1"/>
          </p:cNvSpPr>
          <p:nvPr/>
        </p:nvSpPr>
        <p:spPr bwMode="auto">
          <a:xfrm>
            <a:off x="38453" y="656784"/>
            <a:ext cx="9828000" cy="828000"/>
          </a:xfrm>
          <a:prstGeom prst="roundRect">
            <a:avLst>
              <a:gd name="adj" fmla="val 1762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6" name="Text Box 6"/>
          <p:cNvSpPr txBox="1">
            <a:spLocks noChangeArrowheads="1"/>
          </p:cNvSpPr>
          <p:nvPr/>
        </p:nvSpPr>
        <p:spPr bwMode="auto">
          <a:xfrm>
            <a:off x="78546" y="836848"/>
            <a:ext cx="9789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lgn="just">
              <a:lnSpc>
                <a:spcPct val="96000"/>
              </a:lnSpc>
            </a:pPr>
            <a:r>
              <a:rPr lang="ja-JP" altLang="en-US" sz="1200" dirty="0" smtClean="0">
                <a:solidFill>
                  <a:prstClr val="black"/>
                </a:solidFill>
                <a:latin typeface="Century" pitchFamily="18" charset="0"/>
                <a:ea typeface="ＭＳ 明朝" pitchFamily="17" charset="-128"/>
                <a:cs typeface="ＭＳ Ｐゴシック" pitchFamily="50" charset="-128"/>
              </a:rPr>
              <a:t>　</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障害者就労施設、在宅就業障害者及び在宅就業支援団体（以下「障害者就労施設等」という。）の受注の機会を確保するために必要な事項等を定めることにより、障害者就労施設等が供給する物品等に対する需要の増進等を図り、もって障害者就労施設で就労する障害者、在宅就業障害者等の自立の促進に資する。</a:t>
            </a:r>
            <a:endParaRPr lang="ja-JP" altLang="ja-JP" sz="2000" dirty="0" smtClean="0">
              <a:solidFill>
                <a:prstClr val="black"/>
              </a:solidFill>
              <a:latin typeface="Arial"/>
              <a:ea typeface="ＭＳ Ｐゴシック"/>
              <a:cs typeface="ＭＳ Ｐゴシック" pitchFamily="50" charset="-128"/>
            </a:endParaRPr>
          </a:p>
        </p:txBody>
      </p:sp>
      <p:sp>
        <p:nvSpPr>
          <p:cNvPr id="8" name="Text Box 9"/>
          <p:cNvSpPr txBox="1">
            <a:spLocks noChangeArrowheads="1"/>
          </p:cNvSpPr>
          <p:nvPr/>
        </p:nvSpPr>
        <p:spPr bwMode="auto">
          <a:xfrm>
            <a:off x="194471" y="548704"/>
            <a:ext cx="1950000" cy="2160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algn="just"/>
            <a:r>
              <a:rPr lang="ja-JP" altLang="en-US" sz="1400" dirty="0" smtClean="0">
                <a:solidFill>
                  <a:prstClr val="black"/>
                </a:solidFill>
                <a:latin typeface="HGSｺﾞｼｯｸE" pitchFamily="50" charset="-128"/>
                <a:ea typeface="HGSｺﾞｼｯｸE" pitchFamily="50" charset="-128"/>
                <a:cs typeface="ＭＳ Ｐゴシック" pitchFamily="50" charset="-128"/>
              </a:rPr>
              <a:t>１．目的（第１条）</a:t>
            </a:r>
            <a:endParaRPr lang="ja-JP" altLang="ja-JP" sz="2000" dirty="0" smtClean="0">
              <a:solidFill>
                <a:prstClr val="black"/>
              </a:solidFill>
              <a:latin typeface="Arial"/>
              <a:ea typeface="ＭＳ Ｐゴシック"/>
              <a:cs typeface="ＭＳ Ｐゴシック" pitchFamily="50" charset="-128"/>
            </a:endParaRPr>
          </a:p>
        </p:txBody>
      </p:sp>
      <p:sp>
        <p:nvSpPr>
          <p:cNvPr id="9" name="Text Box 10"/>
          <p:cNvSpPr txBox="1">
            <a:spLocks noChangeArrowheads="1"/>
          </p:cNvSpPr>
          <p:nvPr/>
        </p:nvSpPr>
        <p:spPr bwMode="auto">
          <a:xfrm>
            <a:off x="1326529" y="1808864"/>
            <a:ext cx="8385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lgn="just"/>
            <a:r>
              <a:rPr lang="ja-JP" altLang="en-US" sz="1200" dirty="0" smtClean="0">
                <a:solidFill>
                  <a:prstClr val="black"/>
                </a:solidFill>
                <a:latin typeface="HGPｺﾞｼｯｸE" pitchFamily="50" charset="-128"/>
                <a:ea typeface="HGPｺﾞｼｯｸE" pitchFamily="50" charset="-128"/>
                <a:cs typeface="ＭＳ Ｐゴシック" pitchFamily="50" charset="-128"/>
              </a:rPr>
              <a:t>＜国・独立行政法人等＞　　　　　　　　　　　　 　　　　　　　　　　　　　　　　　＜地方公共団体・地方独立行政法人＞</a:t>
            </a:r>
            <a:endParaRPr lang="ja-JP" altLang="ja-JP" sz="2000" dirty="0" smtClean="0">
              <a:solidFill>
                <a:prstClr val="black"/>
              </a:solidFill>
              <a:latin typeface="Arial"/>
              <a:ea typeface="ＭＳ Ｐゴシック"/>
              <a:cs typeface="ＭＳ Ｐゴシック" pitchFamily="50" charset="-128"/>
            </a:endParaRPr>
          </a:p>
        </p:txBody>
      </p:sp>
      <p:sp>
        <p:nvSpPr>
          <p:cNvPr id="12" name="Text Box 12"/>
          <p:cNvSpPr txBox="1">
            <a:spLocks noChangeArrowheads="1"/>
          </p:cNvSpPr>
          <p:nvPr/>
        </p:nvSpPr>
        <p:spPr bwMode="auto">
          <a:xfrm>
            <a:off x="116463" y="2060864"/>
            <a:ext cx="4758000" cy="4680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74295" tIns="8890" rIns="74295" bIns="8890" numCol="1" anchor="t" anchorCtr="0" compatLnSpc="1">
            <a:prstTxWarp prst="textNoShape">
              <a:avLst/>
            </a:prstTxWarp>
          </a:bodyPr>
          <a:lstStyle/>
          <a:p>
            <a:pPr algn="just"/>
            <a:r>
              <a:rPr lang="ja-JP" altLang="en-US" sz="1400" b="1" i="1" u="sng" dirty="0" smtClean="0">
                <a:solidFill>
                  <a:prstClr val="black"/>
                </a:solidFill>
                <a:latin typeface="HGSｺﾞｼｯｸM" pitchFamily="50" charset="-128"/>
                <a:ea typeface="HGSｺﾞｼｯｸM" pitchFamily="50" charset="-128"/>
                <a:cs typeface="ＭＳ Ｐゴシック" pitchFamily="50" charset="-128"/>
              </a:rPr>
              <a:t>優先的に障害者就労施設等から物品等を調達するよう努める責務</a:t>
            </a:r>
            <a:endParaRPr lang="ja-JP" altLang="ja-JP" sz="3200" dirty="0" smtClean="0">
              <a:solidFill>
                <a:prstClr val="black"/>
              </a:solidFill>
              <a:latin typeface="Arial"/>
              <a:ea typeface="ＭＳ Ｐゴシック"/>
              <a:cs typeface="ＭＳ Ｐゴシック" pitchFamily="50" charset="-128"/>
            </a:endParaRPr>
          </a:p>
        </p:txBody>
      </p:sp>
      <p:sp>
        <p:nvSpPr>
          <p:cNvPr id="13" name="AutoShape 13"/>
          <p:cNvSpPr>
            <a:spLocks noChangeArrowheads="1"/>
          </p:cNvSpPr>
          <p:nvPr/>
        </p:nvSpPr>
        <p:spPr bwMode="auto">
          <a:xfrm>
            <a:off x="116463" y="2672960"/>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algn="ctr"/>
            <a:r>
              <a:rPr lang="ja-JP" altLang="en-US" sz="1400" dirty="0" smtClean="0">
                <a:solidFill>
                  <a:prstClr val="black"/>
                </a:solidFill>
                <a:latin typeface="HGSｺﾞｼｯｸM" pitchFamily="50" charset="-128"/>
                <a:ea typeface="HGSｺﾞｼｯｸM" pitchFamily="50" charset="-128"/>
                <a:cs typeface="ＭＳ Ｐゴシック" pitchFamily="50" charset="-128"/>
              </a:rPr>
              <a:t>基本方針の策定・公表（厚生労働大臣）</a:t>
            </a:r>
            <a:endParaRPr lang="ja-JP" altLang="ja-JP" sz="3200" dirty="0" smtClean="0">
              <a:solidFill>
                <a:prstClr val="black"/>
              </a:solidFill>
              <a:latin typeface="Arial"/>
              <a:ea typeface="ＭＳ Ｐゴシック"/>
              <a:cs typeface="ＭＳ Ｐゴシック" pitchFamily="50" charset="-128"/>
            </a:endParaRPr>
          </a:p>
        </p:txBody>
      </p:sp>
      <p:sp>
        <p:nvSpPr>
          <p:cNvPr id="16" name="AutoShape 13"/>
          <p:cNvSpPr>
            <a:spLocks noChangeArrowheads="1"/>
          </p:cNvSpPr>
          <p:nvPr/>
        </p:nvSpPr>
        <p:spPr bwMode="auto">
          <a:xfrm>
            <a:off x="116463" y="3177040"/>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algn="ctr"/>
            <a:r>
              <a:rPr lang="ja-JP" altLang="en-US" sz="1400" dirty="0" smtClean="0">
                <a:solidFill>
                  <a:prstClr val="black"/>
                </a:solidFill>
                <a:latin typeface="HGSｺﾞｼｯｸM" pitchFamily="50" charset="-128"/>
                <a:ea typeface="HGSｺﾞｼｯｸM" pitchFamily="50" charset="-128"/>
                <a:cs typeface="ＭＳ Ｐゴシック" pitchFamily="50" charset="-128"/>
              </a:rPr>
              <a:t>調達方針の策定・公表（各省各庁の長等）</a:t>
            </a:r>
            <a:endParaRPr lang="ja-JP" altLang="ja-JP" sz="3200" dirty="0" smtClean="0">
              <a:solidFill>
                <a:prstClr val="black"/>
              </a:solidFill>
              <a:latin typeface="Arial"/>
              <a:ea typeface="ＭＳ Ｐゴシック"/>
              <a:cs typeface="ＭＳ Ｐゴシック" pitchFamily="50" charset="-128"/>
            </a:endParaRPr>
          </a:p>
        </p:txBody>
      </p:sp>
      <p:sp>
        <p:nvSpPr>
          <p:cNvPr id="18" name="AutoShape 13"/>
          <p:cNvSpPr>
            <a:spLocks noChangeArrowheads="1"/>
          </p:cNvSpPr>
          <p:nvPr/>
        </p:nvSpPr>
        <p:spPr bwMode="auto">
          <a:xfrm>
            <a:off x="116463" y="3681096"/>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algn="ctr"/>
            <a:r>
              <a:rPr lang="ja-JP" altLang="en-US" sz="1400" dirty="0" smtClean="0">
                <a:solidFill>
                  <a:prstClr val="black"/>
                </a:solidFill>
                <a:latin typeface="HGSｺﾞｼｯｸM" pitchFamily="50" charset="-128"/>
                <a:ea typeface="HGSｺﾞｼｯｸM" pitchFamily="50" charset="-128"/>
                <a:cs typeface="ＭＳ Ｐゴシック" pitchFamily="50" charset="-128"/>
              </a:rPr>
              <a:t>調達方針に即した調達の実施</a:t>
            </a:r>
            <a:endParaRPr lang="ja-JP" altLang="ja-JP" sz="3200" dirty="0" smtClean="0">
              <a:solidFill>
                <a:prstClr val="black"/>
              </a:solidFill>
              <a:latin typeface="Arial"/>
              <a:ea typeface="ＭＳ Ｐゴシック"/>
              <a:cs typeface="ＭＳ Ｐゴシック" pitchFamily="50" charset="-128"/>
            </a:endParaRPr>
          </a:p>
        </p:txBody>
      </p:sp>
      <p:sp>
        <p:nvSpPr>
          <p:cNvPr id="19" name="AutoShape 13"/>
          <p:cNvSpPr>
            <a:spLocks noChangeArrowheads="1"/>
          </p:cNvSpPr>
          <p:nvPr/>
        </p:nvSpPr>
        <p:spPr bwMode="auto">
          <a:xfrm>
            <a:off x="116991" y="4221184"/>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algn="ctr"/>
            <a:r>
              <a:rPr lang="ja-JP" altLang="en-US" sz="1400" dirty="0" smtClean="0">
                <a:solidFill>
                  <a:prstClr val="black"/>
                </a:solidFill>
                <a:latin typeface="HGSｺﾞｼｯｸM" pitchFamily="50" charset="-128"/>
                <a:ea typeface="HGSｺﾞｼｯｸM" pitchFamily="50" charset="-128"/>
                <a:cs typeface="ＭＳ Ｐゴシック" pitchFamily="50" charset="-128"/>
              </a:rPr>
              <a:t>調達実績の取りまとめ・公表等</a:t>
            </a:r>
            <a:endParaRPr lang="ja-JP" altLang="ja-JP" sz="3200" dirty="0" smtClean="0">
              <a:solidFill>
                <a:prstClr val="black"/>
              </a:solidFill>
              <a:latin typeface="Arial"/>
              <a:ea typeface="ＭＳ Ｐゴシック"/>
              <a:cs typeface="ＭＳ Ｐゴシック" pitchFamily="50" charset="-128"/>
            </a:endParaRPr>
          </a:p>
        </p:txBody>
      </p:sp>
      <p:sp>
        <p:nvSpPr>
          <p:cNvPr id="23" name="AutoShape 13"/>
          <p:cNvSpPr>
            <a:spLocks noChangeArrowheads="1"/>
          </p:cNvSpPr>
          <p:nvPr/>
        </p:nvSpPr>
        <p:spPr bwMode="auto">
          <a:xfrm>
            <a:off x="5031009" y="2672960"/>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algn="ctr"/>
            <a:r>
              <a:rPr lang="ja-JP" altLang="en-US" sz="1400" dirty="0" smtClean="0">
                <a:solidFill>
                  <a:prstClr val="black"/>
                </a:solidFill>
                <a:latin typeface="HGSｺﾞｼｯｸM" pitchFamily="50" charset="-128"/>
                <a:ea typeface="HGSｺﾞｼｯｸM" pitchFamily="50" charset="-128"/>
                <a:cs typeface="ＭＳ Ｐゴシック" pitchFamily="50" charset="-128"/>
              </a:rPr>
              <a:t>調達方針の策定・</a:t>
            </a:r>
            <a:r>
              <a:rPr lang="ja-JP" altLang="en-US" sz="1400" smtClean="0">
                <a:solidFill>
                  <a:prstClr val="black"/>
                </a:solidFill>
                <a:latin typeface="HGSｺﾞｼｯｸM" pitchFamily="50" charset="-128"/>
                <a:ea typeface="HGSｺﾞｼｯｸM" pitchFamily="50" charset="-128"/>
                <a:cs typeface="ＭＳ Ｐゴシック" pitchFamily="50" charset="-128"/>
              </a:rPr>
              <a:t>公表（</a:t>
            </a:r>
            <a:r>
              <a:rPr lang="ja-JP" altLang="en-US" sz="1400">
                <a:solidFill>
                  <a:prstClr val="black"/>
                </a:solidFill>
                <a:latin typeface="HGSｺﾞｼｯｸM" pitchFamily="50" charset="-128"/>
                <a:ea typeface="HGSｺﾞｼｯｸM" pitchFamily="50" charset="-128"/>
                <a:cs typeface="ＭＳ Ｐゴシック" pitchFamily="50" charset="-128"/>
              </a:rPr>
              <a:t>都道府県</a:t>
            </a:r>
            <a:r>
              <a:rPr lang="ja-JP" altLang="en-US" sz="1400" smtClean="0">
                <a:solidFill>
                  <a:prstClr val="black"/>
                </a:solidFill>
                <a:latin typeface="HGSｺﾞｼｯｸM" pitchFamily="50" charset="-128"/>
                <a:ea typeface="HGSｺﾞｼｯｸM" pitchFamily="50" charset="-128"/>
                <a:cs typeface="ＭＳ Ｐゴシック" pitchFamily="50" charset="-128"/>
              </a:rPr>
              <a:t>の</a:t>
            </a:r>
            <a:r>
              <a:rPr lang="ja-JP" altLang="en-US" sz="1400" dirty="0" smtClean="0">
                <a:solidFill>
                  <a:prstClr val="black"/>
                </a:solidFill>
                <a:latin typeface="HGSｺﾞｼｯｸM" pitchFamily="50" charset="-128"/>
                <a:ea typeface="HGSｺﾞｼｯｸM" pitchFamily="50" charset="-128"/>
                <a:cs typeface="ＭＳ Ｐゴシック" pitchFamily="50" charset="-128"/>
              </a:rPr>
              <a:t>長等）</a:t>
            </a:r>
            <a:endParaRPr lang="ja-JP" altLang="ja-JP" sz="3200" dirty="0" smtClean="0">
              <a:solidFill>
                <a:prstClr val="black"/>
              </a:solidFill>
              <a:latin typeface="Arial"/>
              <a:ea typeface="ＭＳ Ｐゴシック"/>
              <a:cs typeface="ＭＳ Ｐゴシック" pitchFamily="50" charset="-128"/>
            </a:endParaRPr>
          </a:p>
        </p:txBody>
      </p:sp>
      <p:sp>
        <p:nvSpPr>
          <p:cNvPr id="24" name="AutoShape 14"/>
          <p:cNvSpPr>
            <a:spLocks noChangeArrowheads="1"/>
          </p:cNvSpPr>
          <p:nvPr/>
        </p:nvSpPr>
        <p:spPr bwMode="auto">
          <a:xfrm>
            <a:off x="7059286" y="2961016"/>
            <a:ext cx="468000" cy="684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25" name="AutoShape 13"/>
          <p:cNvSpPr>
            <a:spLocks noChangeArrowheads="1"/>
          </p:cNvSpPr>
          <p:nvPr/>
        </p:nvSpPr>
        <p:spPr bwMode="auto">
          <a:xfrm>
            <a:off x="5031009" y="3681096"/>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algn="ctr"/>
            <a:r>
              <a:rPr lang="ja-JP" altLang="en-US" sz="1400" dirty="0" smtClean="0">
                <a:solidFill>
                  <a:prstClr val="black"/>
                </a:solidFill>
                <a:latin typeface="HGSｺﾞｼｯｸM" pitchFamily="50" charset="-128"/>
                <a:ea typeface="HGSｺﾞｼｯｸM" pitchFamily="50" charset="-128"/>
                <a:cs typeface="ＭＳ Ｐゴシック" pitchFamily="50" charset="-128"/>
              </a:rPr>
              <a:t>調達方針に即した調達の実施</a:t>
            </a:r>
            <a:endParaRPr lang="ja-JP" altLang="ja-JP" sz="3200" dirty="0" smtClean="0">
              <a:solidFill>
                <a:prstClr val="black"/>
              </a:solidFill>
              <a:latin typeface="Arial"/>
              <a:ea typeface="ＭＳ Ｐゴシック"/>
              <a:cs typeface="ＭＳ Ｐゴシック" pitchFamily="50" charset="-128"/>
            </a:endParaRPr>
          </a:p>
        </p:txBody>
      </p:sp>
      <p:sp>
        <p:nvSpPr>
          <p:cNvPr id="26" name="AutoShape 13"/>
          <p:cNvSpPr>
            <a:spLocks noChangeArrowheads="1"/>
          </p:cNvSpPr>
          <p:nvPr/>
        </p:nvSpPr>
        <p:spPr bwMode="auto">
          <a:xfrm>
            <a:off x="5031009" y="4221184"/>
            <a:ext cx="4758000" cy="2520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algn="ctr"/>
            <a:r>
              <a:rPr lang="ja-JP" altLang="en-US" sz="1400" dirty="0" smtClean="0">
                <a:solidFill>
                  <a:prstClr val="black"/>
                </a:solidFill>
                <a:latin typeface="HGSｺﾞｼｯｸM" pitchFamily="50" charset="-128"/>
                <a:ea typeface="HGSｺﾞｼｯｸM" pitchFamily="50" charset="-128"/>
                <a:cs typeface="ＭＳ Ｐゴシック" pitchFamily="50" charset="-128"/>
              </a:rPr>
              <a:t>調達実績の取りまとめ・公表等</a:t>
            </a:r>
            <a:endParaRPr lang="ja-JP" altLang="ja-JP" sz="3200" dirty="0" smtClean="0">
              <a:solidFill>
                <a:prstClr val="black"/>
              </a:solidFill>
              <a:latin typeface="Arial"/>
              <a:ea typeface="ＭＳ Ｐゴシック"/>
              <a:cs typeface="ＭＳ Ｐゴシック" pitchFamily="50" charset="-128"/>
            </a:endParaRPr>
          </a:p>
        </p:txBody>
      </p:sp>
      <p:sp>
        <p:nvSpPr>
          <p:cNvPr id="28" name="Text Box 12"/>
          <p:cNvSpPr txBox="1">
            <a:spLocks noChangeArrowheads="1"/>
          </p:cNvSpPr>
          <p:nvPr/>
        </p:nvSpPr>
        <p:spPr bwMode="auto">
          <a:xfrm>
            <a:off x="5031009" y="2060864"/>
            <a:ext cx="4758000" cy="4680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74295" tIns="8890" rIns="74295" bIns="8890" numCol="1" anchor="t" anchorCtr="0" compatLnSpc="1">
            <a:prstTxWarp prst="textNoShape">
              <a:avLst/>
            </a:prstTxWarp>
          </a:bodyPr>
          <a:lstStyle/>
          <a:p>
            <a:pPr algn="just"/>
            <a:r>
              <a:rPr lang="ja-JP" altLang="en-US" sz="1400" b="1" i="1" u="sng" dirty="0" smtClean="0">
                <a:solidFill>
                  <a:prstClr val="black"/>
                </a:solidFill>
                <a:latin typeface="HGSｺﾞｼｯｸM" pitchFamily="50" charset="-128"/>
                <a:ea typeface="HGSｺﾞｼｯｸM" pitchFamily="50" charset="-128"/>
                <a:cs typeface="ＭＳ Ｐゴシック" pitchFamily="50" charset="-128"/>
              </a:rPr>
              <a:t>障害者就労施設等の受注機会の増大を図るための措置を講ずるよう努める責務</a:t>
            </a:r>
            <a:endParaRPr lang="ja-JP" altLang="ja-JP" sz="3200" dirty="0" smtClean="0">
              <a:solidFill>
                <a:prstClr val="black"/>
              </a:solidFill>
              <a:latin typeface="Arial"/>
              <a:ea typeface="ＭＳ Ｐゴシック"/>
              <a:cs typeface="ＭＳ Ｐゴシック" pitchFamily="50" charset="-128"/>
            </a:endParaRPr>
          </a:p>
        </p:txBody>
      </p:sp>
      <p:sp>
        <p:nvSpPr>
          <p:cNvPr id="30" name="AutoShape 5"/>
          <p:cNvSpPr>
            <a:spLocks noChangeArrowheads="1"/>
          </p:cNvSpPr>
          <p:nvPr/>
        </p:nvSpPr>
        <p:spPr bwMode="auto">
          <a:xfrm>
            <a:off x="38453" y="4742538"/>
            <a:ext cx="9828000" cy="1260000"/>
          </a:xfrm>
          <a:prstGeom prst="roundRect">
            <a:avLst>
              <a:gd name="adj" fmla="val 1339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1" name="正方形/長方形 30"/>
          <p:cNvSpPr/>
          <p:nvPr/>
        </p:nvSpPr>
        <p:spPr bwMode="auto">
          <a:xfrm>
            <a:off x="116463" y="4905232"/>
            <a:ext cx="9789000" cy="1067544"/>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ja-JP" altLang="en-US" sz="1400" dirty="0" smtClean="0">
                <a:solidFill>
                  <a:prstClr val="black"/>
                </a:solidFill>
                <a:latin typeface="Arial"/>
                <a:ea typeface="ＭＳ Ｐゴシック"/>
              </a:rPr>
              <a:t>①</a:t>
            </a:r>
            <a:r>
              <a:rPr lang="ja-JP" altLang="en-US" sz="1400" dirty="0">
                <a:solidFill>
                  <a:prstClr val="black"/>
                </a:solidFill>
                <a:latin typeface="Arial"/>
                <a:ea typeface="ＭＳ Ｐゴシック"/>
              </a:rPr>
              <a:t>　国及び独立行政法人等は、公契約について、競争参加資格を定めるに当たって法定雇用率を満たしていること又は障害者就労施設等から相当程度の物品等を調達していることに配慮する等障害者の就業を促進するために必要な措置を講ずるよう努めるものとする。</a:t>
            </a:r>
          </a:p>
          <a:p>
            <a:pPr marL="119063" indent="-119063" defTabSz="873125"/>
            <a:r>
              <a:rPr lang="ja-JP" altLang="en-US" sz="1400" dirty="0">
                <a:solidFill>
                  <a:prstClr val="black"/>
                </a:solidFill>
                <a:latin typeface="Arial"/>
                <a:ea typeface="ＭＳ Ｐゴシック"/>
              </a:rPr>
              <a:t>②　地方公共団体及び地方独立行政法人は、①による国及び独立行政法人等の措置に準じて必要な措置を講ずるよう努めるものとする</a:t>
            </a:r>
            <a:r>
              <a:rPr lang="ja-JP" altLang="en-US" sz="1400" dirty="0" smtClean="0">
                <a:solidFill>
                  <a:prstClr val="black"/>
                </a:solidFill>
                <a:latin typeface="Arial"/>
                <a:ea typeface="ＭＳ Ｐゴシック"/>
              </a:rPr>
              <a:t>。</a:t>
            </a:r>
            <a:endParaRPr lang="ja-JP" altLang="en-US" sz="1400" dirty="0">
              <a:solidFill>
                <a:prstClr val="black"/>
              </a:solidFill>
              <a:latin typeface="Arial"/>
              <a:ea typeface="ＭＳ Ｐゴシック"/>
            </a:endParaRPr>
          </a:p>
        </p:txBody>
      </p:sp>
      <p:sp>
        <p:nvSpPr>
          <p:cNvPr id="34" name="AutoShape 5"/>
          <p:cNvSpPr>
            <a:spLocks noChangeArrowheads="1"/>
          </p:cNvSpPr>
          <p:nvPr/>
        </p:nvSpPr>
        <p:spPr bwMode="auto">
          <a:xfrm>
            <a:off x="38453" y="6201376"/>
            <a:ext cx="9828000" cy="612000"/>
          </a:xfrm>
          <a:prstGeom prst="roundRect">
            <a:avLst>
              <a:gd name="adj" fmla="val 21379"/>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5" name="正方形/長方形 34"/>
          <p:cNvSpPr/>
          <p:nvPr/>
        </p:nvSpPr>
        <p:spPr bwMode="auto">
          <a:xfrm>
            <a:off x="194471" y="6345392"/>
            <a:ext cx="9789000" cy="432000"/>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r>
              <a:rPr lang="ja-JP" altLang="en-US" sz="1400" dirty="0" smtClean="0">
                <a:solidFill>
                  <a:prstClr val="black"/>
                </a:solidFill>
                <a:latin typeface="Arial"/>
                <a:ea typeface="ＭＳ Ｐゴシック"/>
              </a:rPr>
              <a:t>　障害者就労施設等は、単独で又は相互に連携して若しくは共同して、購入者等に対し、その物品等に関する情報を提</a:t>
            </a:r>
            <a:endParaRPr lang="en-US" altLang="ja-JP" sz="1400" dirty="0" smtClean="0">
              <a:solidFill>
                <a:prstClr val="black"/>
              </a:solidFill>
              <a:latin typeface="Arial"/>
              <a:ea typeface="ＭＳ Ｐゴシック"/>
            </a:endParaRPr>
          </a:p>
          <a:p>
            <a:pPr marL="119063" indent="-119063" defTabSz="873125"/>
            <a:r>
              <a:rPr lang="ja-JP" altLang="en-US" sz="1400" dirty="0" smtClean="0">
                <a:solidFill>
                  <a:prstClr val="black"/>
                </a:solidFill>
                <a:latin typeface="Arial"/>
                <a:ea typeface="ＭＳ Ｐゴシック"/>
              </a:rPr>
              <a:t>供するよう努めるとともに、当該物品等の質の向上及び供給の円滑化に努めるものとする。</a:t>
            </a:r>
            <a:endParaRPr lang="ja-JP" altLang="en-US" sz="1400" dirty="0">
              <a:solidFill>
                <a:prstClr val="black"/>
              </a:solidFill>
              <a:latin typeface="Arial"/>
              <a:ea typeface="ＭＳ Ｐゴシック"/>
            </a:endParaRPr>
          </a:p>
        </p:txBody>
      </p:sp>
      <p:sp>
        <p:nvSpPr>
          <p:cNvPr id="33" name="Text Box 9"/>
          <p:cNvSpPr txBox="1">
            <a:spLocks noChangeArrowheads="1"/>
          </p:cNvSpPr>
          <p:nvPr/>
        </p:nvSpPr>
        <p:spPr bwMode="auto">
          <a:xfrm>
            <a:off x="273217" y="6057360"/>
            <a:ext cx="6630000" cy="2160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algn="just"/>
            <a:r>
              <a:rPr lang="ja-JP" altLang="en-US" sz="1400" dirty="0" smtClean="0">
                <a:solidFill>
                  <a:prstClr val="black"/>
                </a:solidFill>
                <a:latin typeface="HGSｺﾞｼｯｸE" pitchFamily="50" charset="-128"/>
                <a:ea typeface="HGSｺﾞｼｯｸE" pitchFamily="50" charset="-128"/>
                <a:cs typeface="ＭＳ Ｐゴシック" pitchFamily="50" charset="-128"/>
              </a:rPr>
              <a:t>４．障害者就労施設等の供給する物品等に関する情報の提供（第１１条）</a:t>
            </a:r>
            <a:endParaRPr lang="ja-JP" altLang="ja-JP" sz="2000" dirty="0" smtClean="0">
              <a:solidFill>
                <a:prstClr val="black"/>
              </a:solidFill>
              <a:latin typeface="Arial"/>
              <a:ea typeface="ＭＳ Ｐゴシック"/>
              <a:cs typeface="ＭＳ Ｐゴシック" pitchFamily="50" charset="-128"/>
            </a:endParaRPr>
          </a:p>
        </p:txBody>
      </p:sp>
      <p:sp>
        <p:nvSpPr>
          <p:cNvPr id="36" name="AutoShape 5"/>
          <p:cNvSpPr>
            <a:spLocks noChangeArrowheads="1"/>
          </p:cNvSpPr>
          <p:nvPr/>
        </p:nvSpPr>
        <p:spPr bwMode="auto">
          <a:xfrm>
            <a:off x="38454" y="1628936"/>
            <a:ext cx="9828000" cy="2916000"/>
          </a:xfrm>
          <a:prstGeom prst="roundRect">
            <a:avLst>
              <a:gd name="adj" fmla="val 612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10" name="Text Box 9"/>
          <p:cNvSpPr txBox="1">
            <a:spLocks noChangeArrowheads="1"/>
          </p:cNvSpPr>
          <p:nvPr/>
        </p:nvSpPr>
        <p:spPr bwMode="auto">
          <a:xfrm>
            <a:off x="194471" y="1520856"/>
            <a:ext cx="5070000" cy="2160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algn="just"/>
            <a:r>
              <a:rPr lang="ja-JP" altLang="en-US" sz="1400" dirty="0" smtClean="0">
                <a:solidFill>
                  <a:prstClr val="black"/>
                </a:solidFill>
                <a:latin typeface="HGSｺﾞｼｯｸE" pitchFamily="50" charset="-128"/>
                <a:ea typeface="HGSｺﾞｼｯｸE" pitchFamily="50" charset="-128"/>
                <a:cs typeface="ＭＳ Ｐゴシック" pitchFamily="50" charset="-128"/>
              </a:rPr>
              <a:t>２．国等の責務及び調達の推進（第３条～第９条）</a:t>
            </a:r>
            <a:endParaRPr lang="ja-JP" altLang="ja-JP" sz="2000" dirty="0" smtClean="0">
              <a:solidFill>
                <a:prstClr val="black"/>
              </a:solidFill>
              <a:latin typeface="Arial"/>
              <a:ea typeface="ＭＳ Ｐゴシック"/>
              <a:cs typeface="ＭＳ Ｐゴシック" pitchFamily="50" charset="-128"/>
            </a:endParaRPr>
          </a:p>
        </p:txBody>
      </p:sp>
      <p:sp>
        <p:nvSpPr>
          <p:cNvPr id="37" name="AutoShape 14"/>
          <p:cNvSpPr>
            <a:spLocks noChangeArrowheads="1"/>
          </p:cNvSpPr>
          <p:nvPr/>
        </p:nvSpPr>
        <p:spPr bwMode="auto">
          <a:xfrm>
            <a:off x="7059234" y="3969128"/>
            <a:ext cx="468000" cy="180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8" name="AutoShape 14"/>
          <p:cNvSpPr>
            <a:spLocks noChangeArrowheads="1"/>
          </p:cNvSpPr>
          <p:nvPr/>
        </p:nvSpPr>
        <p:spPr bwMode="auto">
          <a:xfrm>
            <a:off x="2066714" y="2960992"/>
            <a:ext cx="468000" cy="180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39" name="AutoShape 14"/>
          <p:cNvSpPr>
            <a:spLocks noChangeArrowheads="1"/>
          </p:cNvSpPr>
          <p:nvPr/>
        </p:nvSpPr>
        <p:spPr bwMode="auto">
          <a:xfrm>
            <a:off x="2066714" y="3465096"/>
            <a:ext cx="468000" cy="180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40" name="AutoShape 14"/>
          <p:cNvSpPr>
            <a:spLocks noChangeArrowheads="1"/>
          </p:cNvSpPr>
          <p:nvPr/>
        </p:nvSpPr>
        <p:spPr bwMode="auto">
          <a:xfrm>
            <a:off x="2066714" y="3969128"/>
            <a:ext cx="468000" cy="180000"/>
          </a:xfrm>
          <a:prstGeom prst="downArrow">
            <a:avLst>
              <a:gd name="adj1" fmla="val 50000"/>
              <a:gd name="adj2" fmla="val 25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fontAlgn="auto">
              <a:spcBef>
                <a:spcPts val="0"/>
              </a:spcBef>
              <a:spcAft>
                <a:spcPts val="0"/>
              </a:spcAft>
            </a:pPr>
            <a:endParaRPr lang="ja-JP" altLang="en-US">
              <a:solidFill>
                <a:prstClr val="black"/>
              </a:solidFill>
              <a:latin typeface="Arial"/>
              <a:ea typeface="ＭＳ Ｐゴシック"/>
            </a:endParaRPr>
          </a:p>
        </p:txBody>
      </p:sp>
      <p:sp>
        <p:nvSpPr>
          <p:cNvPr id="29" name="Text Box 9"/>
          <p:cNvSpPr txBox="1">
            <a:spLocks noChangeArrowheads="1"/>
          </p:cNvSpPr>
          <p:nvPr/>
        </p:nvSpPr>
        <p:spPr bwMode="auto">
          <a:xfrm>
            <a:off x="234226" y="4617200"/>
            <a:ext cx="6435000" cy="21600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algn="just"/>
            <a:r>
              <a:rPr lang="ja-JP" altLang="en-US" sz="1400" dirty="0" smtClean="0">
                <a:solidFill>
                  <a:prstClr val="black"/>
                </a:solidFill>
                <a:latin typeface="HGSｺﾞｼｯｸE" pitchFamily="50" charset="-128"/>
                <a:ea typeface="HGSｺﾞｼｯｸE" pitchFamily="50" charset="-128"/>
                <a:cs typeface="ＭＳ Ｐゴシック" pitchFamily="50" charset="-128"/>
              </a:rPr>
              <a:t>３．公契約における障害者の就業を促進するための措置等（第１０条）</a:t>
            </a:r>
            <a:endParaRPr lang="ja-JP" altLang="ja-JP" sz="2000" dirty="0" smtClean="0">
              <a:solidFill>
                <a:prstClr val="black"/>
              </a:solidFill>
              <a:latin typeface="Arial"/>
              <a:ea typeface="ＭＳ Ｐゴシック"/>
              <a:cs typeface="ＭＳ Ｐゴシック" pitchFamily="50" charset="-128"/>
            </a:endParaRPr>
          </a:p>
        </p:txBody>
      </p:sp>
      <p:sp>
        <p:nvSpPr>
          <p:cNvPr id="2" name="正方形/長方形 1"/>
          <p:cNvSpPr/>
          <p:nvPr/>
        </p:nvSpPr>
        <p:spPr bwMode="auto">
          <a:xfrm>
            <a:off x="78035" y="3140968"/>
            <a:ext cx="4836000" cy="324000"/>
          </a:xfrm>
          <a:prstGeom prst="rect">
            <a:avLst/>
          </a:prstGeom>
          <a:noFill/>
          <a:ln w="381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prstClr val="black"/>
              </a:solidFill>
              <a:ea typeface="ＭＳ Ｐゴシック" pitchFamily="50" charset="-128"/>
            </a:endParaRPr>
          </a:p>
        </p:txBody>
      </p:sp>
      <p:sp>
        <p:nvSpPr>
          <p:cNvPr id="42" name="正方形/長方形 41"/>
          <p:cNvSpPr/>
          <p:nvPr/>
        </p:nvSpPr>
        <p:spPr bwMode="auto">
          <a:xfrm>
            <a:off x="5031009" y="2636952"/>
            <a:ext cx="4797000" cy="360000"/>
          </a:xfrm>
          <a:prstGeom prst="rect">
            <a:avLst/>
          </a:prstGeom>
          <a:noFill/>
          <a:ln w="381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prstClr val="black"/>
              </a:solidFill>
              <a:ea typeface="ＭＳ Ｐゴシック" pitchFamily="50" charset="-128"/>
            </a:endParaRPr>
          </a:p>
        </p:txBody>
      </p:sp>
      <p:sp>
        <p:nvSpPr>
          <p:cNvPr id="43" name="正方形/長方形 42"/>
          <p:cNvSpPr/>
          <p:nvPr/>
        </p:nvSpPr>
        <p:spPr bwMode="auto">
          <a:xfrm>
            <a:off x="78537" y="3645024"/>
            <a:ext cx="9750000" cy="828160"/>
          </a:xfrm>
          <a:prstGeom prst="rect">
            <a:avLst/>
          </a:prstGeom>
          <a:noFill/>
          <a:ln w="381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smtClean="0">
              <a:solidFill>
                <a:prstClr val="black"/>
              </a:solidFill>
              <a:ea typeface="ＭＳ Ｐゴシック" pitchFamily="50" charset="-128"/>
            </a:endParaRPr>
          </a:p>
        </p:txBody>
      </p:sp>
      <p:sp>
        <p:nvSpPr>
          <p:cNvPr id="7" name="正方形/長方形 6"/>
          <p:cNvSpPr/>
          <p:nvPr/>
        </p:nvSpPr>
        <p:spPr bwMode="auto">
          <a:xfrm>
            <a:off x="6045121" y="476696"/>
            <a:ext cx="3783000" cy="216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36804" tIns="7359" rIns="36804" bIns="7359" numCol="1" rtlCol="0" anchor="t" anchorCtr="0" compatLnSpc="1">
            <a:prstTxWarp prst="textNoShape">
              <a:avLst/>
            </a:prstTxWarp>
          </a:bodyPr>
          <a:lstStyle/>
          <a:p>
            <a:pPr marL="119063" indent="-119063" algn="ctr" defTabSz="873125"/>
            <a:r>
              <a:rPr lang="ja-JP" altLang="en-US" sz="1200" b="1" dirty="0" smtClean="0">
                <a:solidFill>
                  <a:prstClr val="white"/>
                </a:solidFill>
              </a:rPr>
              <a:t>平成２５年４月１日施行（平成２４年６月２０日成立）</a:t>
            </a:r>
          </a:p>
        </p:txBody>
      </p:sp>
      <p:grpSp>
        <p:nvGrpSpPr>
          <p:cNvPr id="41" name="グループ化 10"/>
          <p:cNvGrpSpPr>
            <a:grpSpLocks/>
          </p:cNvGrpSpPr>
          <p:nvPr/>
        </p:nvGrpSpPr>
        <p:grpSpPr bwMode="auto">
          <a:xfrm>
            <a:off x="12938" y="332656"/>
            <a:ext cx="9906000" cy="7143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99CCFF"/>
              </a:solidFill>
              <a:prstDash val="solid"/>
            </a:ln>
            <a:effectLst/>
          </p:spPr>
        </p:cxnSp>
        <p:cxnSp>
          <p:nvCxnSpPr>
            <p:cNvPr id="45" name="直線コネクタ 44"/>
            <p:cNvCxnSpPr/>
            <p:nvPr/>
          </p:nvCxnSpPr>
          <p:spPr>
            <a:xfrm>
              <a:off x="0" y="260648"/>
              <a:ext cx="9144000" cy="0"/>
            </a:xfrm>
            <a:prstGeom prst="line">
              <a:avLst/>
            </a:prstGeom>
            <a:noFill/>
            <a:ln w="57150" cap="flat" cmpd="sng" algn="ctr">
              <a:solidFill>
                <a:srgbClr val="99CCFF"/>
              </a:solidFill>
              <a:prstDash val="solid"/>
            </a:ln>
            <a:effectLst/>
          </p:spPr>
        </p:cxnSp>
      </p:grpSp>
      <p:sp>
        <p:nvSpPr>
          <p:cNvPr id="11" name="スライド番号プレースホルダー 10"/>
          <p:cNvSpPr>
            <a:spLocks noGrp="1"/>
          </p:cNvSpPr>
          <p:nvPr>
            <p:ph type="sldNum" sz="quarter" idx="12"/>
          </p:nvPr>
        </p:nvSpPr>
        <p:spPr/>
        <p:txBody>
          <a:bodyPr/>
          <a:lstStyle/>
          <a:p>
            <a:pPr>
              <a:defRPr/>
            </a:pPr>
            <a:fld id="{C7782D9D-BC3F-4DC5-9DBA-E824413F1395}" type="slidenum">
              <a:rPr lang="en-US" altLang="ja-JP" smtClean="0"/>
              <a:pPr>
                <a:defRPr/>
              </a:pPr>
              <a:t>134</a:t>
            </a:fld>
            <a:endParaRPr lang="en-US" altLang="ja-JP"/>
          </a:p>
        </p:txBody>
      </p:sp>
    </p:spTree>
    <p:extLst>
      <p:ext uri="{BB962C8B-B14F-4D97-AF65-F5344CB8AC3E}">
        <p14:creationId xmlns:p14="http://schemas.microsoft.com/office/powerpoint/2010/main" val="38570074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タイトル 1"/>
          <p:cNvSpPr>
            <a:spLocks noGrp="1"/>
          </p:cNvSpPr>
          <p:nvPr>
            <p:ph type="title"/>
          </p:nvPr>
        </p:nvSpPr>
        <p:spPr>
          <a:xfrm>
            <a:off x="495301" y="274638"/>
            <a:ext cx="8915400" cy="6178550"/>
          </a:xfrm>
        </p:spPr>
        <p:txBody>
          <a:bodyPr/>
          <a:lstStyle/>
          <a:p>
            <a:r>
              <a:rPr lang="ja-JP" altLang="en-US" sz="3600" dirty="0" smtClean="0">
                <a:latin typeface="+mj-ea"/>
              </a:rPr>
              <a:t>参考６</a:t>
            </a:r>
            <a:r>
              <a:rPr lang="ja-JP" altLang="en-US" sz="3600" dirty="0" smtClean="0">
                <a:latin typeface="+mj-ea"/>
              </a:rPr>
              <a:t>　障害児支援について</a:t>
            </a:r>
          </a:p>
        </p:txBody>
      </p:sp>
      <p:sp>
        <p:nvSpPr>
          <p:cNvPr id="2" name="スライド番号プレースホルダー 1"/>
          <p:cNvSpPr>
            <a:spLocks noGrp="1"/>
          </p:cNvSpPr>
          <p:nvPr>
            <p:ph type="sldNum" sz="quarter" idx="12"/>
          </p:nvPr>
        </p:nvSpPr>
        <p:spPr/>
        <p:txBody>
          <a:bodyPr/>
          <a:lstStyle/>
          <a:p>
            <a:pPr>
              <a:defRPr/>
            </a:pPr>
            <a:fld id="{391E34FC-85E2-42F8-A291-9841FE233C87}" type="slidenum">
              <a:rPr lang="en-US" altLang="ja-JP" smtClean="0">
                <a:solidFill>
                  <a:srgbClr val="000000"/>
                </a:solidFill>
              </a:rPr>
              <a:pPr>
                <a:defRPr/>
              </a:pPr>
              <a:t>135</a:t>
            </a:fld>
            <a:endParaRPr lang="en-US" altLang="ja-JP" dirty="0">
              <a:solidFill>
                <a:srgbClr val="000000"/>
              </a:solidFill>
            </a:endParaRPr>
          </a:p>
        </p:txBody>
      </p:sp>
    </p:spTree>
    <p:extLst>
      <p:ext uri="{BB962C8B-B14F-4D97-AF65-F5344CB8AC3E}">
        <p14:creationId xmlns:p14="http://schemas.microsoft.com/office/powerpoint/2010/main" val="47361883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bwMode="auto">
          <a:xfrm>
            <a:off x="56455" y="707889"/>
            <a:ext cx="9788474" cy="6033480"/>
          </a:xfrm>
          <a:prstGeom prst="rect">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prstClr val="black"/>
              </a:solidFill>
            </a:endParaRPr>
          </a:p>
        </p:txBody>
      </p:sp>
      <p:sp>
        <p:nvSpPr>
          <p:cNvPr id="18" name="角丸四角形 17"/>
          <p:cNvSpPr/>
          <p:nvPr/>
        </p:nvSpPr>
        <p:spPr bwMode="auto">
          <a:xfrm>
            <a:off x="7415345" y="5805264"/>
            <a:ext cx="2317843" cy="852334"/>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lnSpc>
                <a:spcPts val="2800"/>
              </a:lnSpc>
              <a:spcBef>
                <a:spcPct val="0"/>
              </a:spcBef>
              <a:spcAft>
                <a:spcPct val="0"/>
              </a:spcAft>
            </a:pPr>
            <a:r>
              <a:rPr lang="ja-JP" altLang="en-US" b="1" dirty="0" smtClean="0">
                <a:solidFill>
                  <a:prstClr val="black"/>
                </a:solidFill>
                <a:latin typeface="ＭＳ Ｐゴシック"/>
              </a:rPr>
              <a:t>支援者の専門性の</a:t>
            </a:r>
            <a:endParaRPr lang="en-US" altLang="ja-JP" b="1" dirty="0" smtClean="0">
              <a:solidFill>
                <a:prstClr val="black"/>
              </a:solidFill>
              <a:latin typeface="ＭＳ Ｐゴシック"/>
            </a:endParaRPr>
          </a:p>
          <a:p>
            <a:pPr marL="119063" indent="-119063" algn="ctr" defTabSz="873125" fontAlgn="base">
              <a:lnSpc>
                <a:spcPts val="2800"/>
              </a:lnSpc>
              <a:spcBef>
                <a:spcPct val="0"/>
              </a:spcBef>
              <a:spcAft>
                <a:spcPct val="0"/>
              </a:spcAft>
            </a:pPr>
            <a:r>
              <a:rPr lang="ja-JP" altLang="en-US" b="1" dirty="0" smtClean="0">
                <a:solidFill>
                  <a:prstClr val="black"/>
                </a:solidFill>
                <a:latin typeface="ＭＳ Ｐゴシック"/>
              </a:rPr>
              <a:t>向上等</a:t>
            </a:r>
            <a:r>
              <a:rPr lang="ja-JP" altLang="en-US" sz="2200" dirty="0" smtClean="0">
                <a:solidFill>
                  <a:prstClr val="black"/>
                </a:solidFill>
                <a:latin typeface="ＭＳ Ｐゴシック"/>
              </a:rPr>
              <a:t>　</a:t>
            </a:r>
            <a:endParaRPr lang="en-US" altLang="ja-JP" sz="2200" dirty="0" smtClean="0">
              <a:solidFill>
                <a:prstClr val="black"/>
              </a:solidFill>
              <a:latin typeface="ＭＳ Ｐゴシック"/>
            </a:endParaRPr>
          </a:p>
        </p:txBody>
      </p:sp>
      <p:sp>
        <p:nvSpPr>
          <p:cNvPr id="2" name="角丸四角形 1"/>
          <p:cNvSpPr/>
          <p:nvPr/>
        </p:nvSpPr>
        <p:spPr bwMode="auto">
          <a:xfrm>
            <a:off x="180164" y="1124744"/>
            <a:ext cx="9597374" cy="2272144"/>
          </a:xfrm>
          <a:prstGeom prst="roundRect">
            <a:avLst>
              <a:gd name="adj" fmla="val 13320"/>
            </a:avLst>
          </a:prstGeom>
          <a:gradFill>
            <a:gsLst>
              <a:gs pos="0">
                <a:schemeClr val="accent1">
                  <a:tint val="66000"/>
                  <a:satMod val="160000"/>
                </a:schemeClr>
              </a:gs>
              <a:gs pos="28000">
                <a:schemeClr val="accent1">
                  <a:tint val="44500"/>
                  <a:satMod val="160000"/>
                </a:schemeClr>
              </a:gs>
              <a:gs pos="100000">
                <a:schemeClr val="accent1">
                  <a:tint val="23500"/>
                  <a:satMod val="160000"/>
                </a:schemeClr>
              </a:gs>
            </a:gsLst>
            <a:lin ang="5400000" scaled="0"/>
          </a:gradFill>
          <a:ln w="31750" cap="flat" cmpd="sng" algn="ctr">
            <a:solidFill>
              <a:schemeClr val="accent5">
                <a:lumMod val="75000"/>
              </a:schemeClr>
            </a:solidFill>
            <a:prstDash val="lg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prstClr val="black"/>
              </a:solidFill>
            </a:endParaRPr>
          </a:p>
        </p:txBody>
      </p:sp>
      <p:sp>
        <p:nvSpPr>
          <p:cNvPr id="17" name="テキスト ボックス 16"/>
          <p:cNvSpPr txBox="1"/>
          <p:nvPr/>
        </p:nvSpPr>
        <p:spPr>
          <a:xfrm>
            <a:off x="1208584" y="185395"/>
            <a:ext cx="6206742" cy="502702"/>
          </a:xfrm>
          <a:prstGeom prst="rect">
            <a:avLst/>
          </a:prstGeom>
          <a:noFill/>
        </p:spPr>
        <p:txBody>
          <a:bodyPr wrap="square" rtlCol="0">
            <a:spAutoFit/>
          </a:bodyPr>
          <a:lstStyle/>
          <a:p>
            <a:pPr marL="809625" indent="-809625" fontAlgn="base">
              <a:lnSpc>
                <a:spcPts val="1600"/>
              </a:lnSpc>
              <a:spcBef>
                <a:spcPct val="0"/>
              </a:spcBef>
              <a:spcAft>
                <a:spcPct val="0"/>
              </a:spcAft>
            </a:pPr>
            <a:r>
              <a:rPr lang="ja-JP" altLang="en-US" sz="2500" b="1" dirty="0" smtClean="0">
                <a:solidFill>
                  <a:prstClr val="black"/>
                </a:solidFill>
                <a:latin typeface="ＭＳ Ｐゴシック"/>
              </a:rPr>
              <a:t>　　　今後</a:t>
            </a:r>
            <a:r>
              <a:rPr lang="ja-JP" altLang="en-US" sz="2500" b="1" dirty="0">
                <a:solidFill>
                  <a:prstClr val="black"/>
                </a:solidFill>
                <a:latin typeface="ＭＳ Ｐゴシック"/>
              </a:rPr>
              <a:t>の障害児支援の在り方に</a:t>
            </a:r>
            <a:r>
              <a:rPr lang="ja-JP" altLang="en-US" sz="2500" b="1" dirty="0" smtClean="0">
                <a:solidFill>
                  <a:prstClr val="black"/>
                </a:solidFill>
                <a:latin typeface="ＭＳ Ｐゴシック"/>
              </a:rPr>
              <a:t>ついて</a:t>
            </a:r>
            <a:r>
              <a:rPr lang="ja-JP" altLang="en-US" sz="2000" dirty="0">
                <a:solidFill>
                  <a:prstClr val="black"/>
                </a:solidFill>
                <a:latin typeface="ＭＳ Ｐゴシック"/>
              </a:rPr>
              <a:t/>
            </a:r>
            <a:br>
              <a:rPr lang="ja-JP" altLang="en-US" sz="2000" dirty="0">
                <a:solidFill>
                  <a:prstClr val="black"/>
                </a:solidFill>
                <a:latin typeface="ＭＳ Ｐゴシック"/>
              </a:rPr>
            </a:br>
            <a:r>
              <a:rPr lang="ja-JP" altLang="en-US" sz="2000" dirty="0" smtClean="0">
                <a:solidFill>
                  <a:prstClr val="black"/>
                </a:solidFill>
                <a:latin typeface="ＭＳ Ｐゴシック"/>
              </a:rPr>
              <a:t>　　</a:t>
            </a:r>
            <a:r>
              <a:rPr lang="ja-JP" altLang="en-US" sz="1400" dirty="0" smtClean="0">
                <a:solidFill>
                  <a:prstClr val="black"/>
                </a:solidFill>
                <a:latin typeface="ＭＳ Ｐゴシック"/>
              </a:rPr>
              <a:t>～「発達支援」が</a:t>
            </a:r>
            <a:r>
              <a:rPr lang="ja-JP" altLang="en-US" sz="1400" dirty="0">
                <a:solidFill>
                  <a:prstClr val="black"/>
                </a:solidFill>
                <a:latin typeface="ＭＳ Ｐゴシック"/>
              </a:rPr>
              <a:t>必要な</a:t>
            </a:r>
            <a:r>
              <a:rPr lang="ja-JP" altLang="en-US" sz="1400" dirty="0" smtClean="0">
                <a:solidFill>
                  <a:prstClr val="black"/>
                </a:solidFill>
                <a:latin typeface="ＭＳ Ｐゴシック"/>
              </a:rPr>
              <a:t>子どもの</a:t>
            </a:r>
            <a:r>
              <a:rPr lang="ja-JP" altLang="en-US" sz="1400" dirty="0">
                <a:solidFill>
                  <a:prstClr val="black"/>
                </a:solidFill>
                <a:latin typeface="ＭＳ Ｐゴシック"/>
              </a:rPr>
              <a:t>支援はどうあるべき</a:t>
            </a:r>
            <a:r>
              <a:rPr lang="ja-JP" altLang="en-US" sz="1400" dirty="0" smtClean="0">
                <a:solidFill>
                  <a:prstClr val="black"/>
                </a:solidFill>
                <a:latin typeface="ＭＳ Ｐゴシック"/>
              </a:rPr>
              <a:t>か～</a:t>
            </a:r>
            <a:r>
              <a:rPr lang="ja-JP" altLang="en-US" sz="1600" dirty="0" smtClean="0">
                <a:solidFill>
                  <a:prstClr val="black"/>
                </a:solidFill>
                <a:latin typeface="ＭＳ Ｐゴシック"/>
              </a:rPr>
              <a:t>　　　　　　　　　　　　　</a:t>
            </a:r>
            <a:endParaRPr lang="ja-JP" altLang="en-US" sz="1600" strike="dblStrike" dirty="0">
              <a:solidFill>
                <a:srgbClr val="C00000"/>
              </a:solidFill>
              <a:latin typeface="ＭＳ Ｐゴシック"/>
            </a:endParaRPr>
          </a:p>
        </p:txBody>
      </p:sp>
      <p:sp>
        <p:nvSpPr>
          <p:cNvPr id="29" name="角丸四角形 28"/>
          <p:cNvSpPr/>
          <p:nvPr/>
        </p:nvSpPr>
        <p:spPr bwMode="auto">
          <a:xfrm>
            <a:off x="272480" y="1381791"/>
            <a:ext cx="9381348" cy="1222391"/>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19063" indent="-119063" defTabSz="873125" fontAlgn="base">
              <a:lnSpc>
                <a:spcPts val="3500"/>
              </a:lnSpc>
              <a:spcBef>
                <a:spcPct val="0"/>
              </a:spcBef>
              <a:spcAft>
                <a:spcPct val="0"/>
              </a:spcAft>
            </a:pPr>
            <a:r>
              <a:rPr lang="ja-JP" altLang="en-US" b="1" dirty="0" smtClean="0">
                <a:solidFill>
                  <a:prstClr val="black"/>
                </a:solidFill>
                <a:latin typeface="ＭＳ Ｐゴシック"/>
              </a:rPr>
              <a:t>○　地域社会への参加・包容（ｲﾝｸﾙｰｼﾞｮﾝ）の推進と合理的配慮</a:t>
            </a:r>
            <a:endParaRPr lang="en-US" altLang="ja-JP" b="1" dirty="0" smtClean="0">
              <a:solidFill>
                <a:prstClr val="black"/>
              </a:solidFill>
              <a:latin typeface="ＭＳ Ｐゴシック"/>
            </a:endParaRPr>
          </a:p>
          <a:p>
            <a:pPr marL="119063" indent="-119063" defTabSz="873125" fontAlgn="base">
              <a:lnSpc>
                <a:spcPts val="2800"/>
              </a:lnSpc>
              <a:spcBef>
                <a:spcPct val="0"/>
              </a:spcBef>
              <a:spcAft>
                <a:spcPct val="0"/>
              </a:spcAft>
            </a:pPr>
            <a:r>
              <a:rPr lang="ja-JP" altLang="en-US" b="1" dirty="0" smtClean="0">
                <a:solidFill>
                  <a:prstClr val="black"/>
                </a:solidFill>
                <a:latin typeface="ＭＳ Ｐゴシック"/>
              </a:rPr>
              <a:t>○　障害児の地域社会への参加・包容を子育て支援において推進するための後方支援と</a:t>
            </a:r>
            <a:r>
              <a:rPr lang="ja-JP" altLang="en-US" b="1" dirty="0">
                <a:solidFill>
                  <a:prstClr val="black"/>
                </a:solidFill>
                <a:latin typeface="ＭＳ Ｐゴシック"/>
              </a:rPr>
              <a:t>して</a:t>
            </a:r>
            <a:r>
              <a:rPr lang="ja-JP" altLang="en-US" b="1" dirty="0" smtClean="0">
                <a:solidFill>
                  <a:prstClr val="black"/>
                </a:solidFill>
                <a:latin typeface="ＭＳ Ｐゴシック"/>
              </a:rPr>
              <a:t>の</a:t>
            </a:r>
            <a:endParaRPr lang="en-US" altLang="ja-JP" b="1" dirty="0" smtClean="0">
              <a:solidFill>
                <a:prstClr val="black"/>
              </a:solidFill>
              <a:latin typeface="ＭＳ Ｐゴシック"/>
            </a:endParaRPr>
          </a:p>
          <a:p>
            <a:pPr marL="119063" indent="-119063" defTabSz="873125" fontAlgn="base">
              <a:lnSpc>
                <a:spcPts val="2800"/>
              </a:lnSpc>
              <a:spcBef>
                <a:spcPct val="0"/>
              </a:spcBef>
              <a:spcAft>
                <a:spcPct val="0"/>
              </a:spcAft>
            </a:pPr>
            <a:r>
              <a:rPr lang="ja-JP" altLang="en-US" b="1" dirty="0">
                <a:solidFill>
                  <a:prstClr val="black"/>
                </a:solidFill>
                <a:latin typeface="ＭＳ Ｐゴシック"/>
              </a:rPr>
              <a:t>　</a:t>
            </a:r>
            <a:r>
              <a:rPr lang="ja-JP" altLang="en-US" b="1" dirty="0" smtClean="0">
                <a:solidFill>
                  <a:prstClr val="black"/>
                </a:solidFill>
                <a:latin typeface="ＭＳ Ｐゴシック"/>
              </a:rPr>
              <a:t>　 専門的役割</a:t>
            </a:r>
            <a:r>
              <a:rPr lang="ja-JP" altLang="en-US" b="1" dirty="0">
                <a:solidFill>
                  <a:prstClr val="black"/>
                </a:solidFill>
                <a:latin typeface="ＭＳ Ｐゴシック"/>
              </a:rPr>
              <a:t>の発揮</a:t>
            </a:r>
          </a:p>
          <a:p>
            <a:pPr marL="119063" indent="-119063" algn="ctr" defTabSz="873125" fontAlgn="base">
              <a:lnSpc>
                <a:spcPts val="3300"/>
              </a:lnSpc>
              <a:spcBef>
                <a:spcPct val="0"/>
              </a:spcBef>
              <a:spcAft>
                <a:spcPct val="0"/>
              </a:spcAft>
            </a:pPr>
            <a:endParaRPr lang="en-US" altLang="ja-JP" sz="2200" b="1" dirty="0" smtClean="0">
              <a:solidFill>
                <a:prstClr val="black"/>
              </a:solidFill>
              <a:latin typeface="ＭＳ Ｐゴシック"/>
            </a:endParaRPr>
          </a:p>
        </p:txBody>
      </p:sp>
      <p:sp>
        <p:nvSpPr>
          <p:cNvPr id="21" name="正方形/長方形 20"/>
          <p:cNvSpPr/>
          <p:nvPr/>
        </p:nvSpPr>
        <p:spPr>
          <a:xfrm>
            <a:off x="7545288" y="14929"/>
            <a:ext cx="2548508" cy="430887"/>
          </a:xfrm>
          <a:prstGeom prst="rect">
            <a:avLst/>
          </a:prstGeom>
        </p:spPr>
        <p:txBody>
          <a:bodyPr wrap="square">
            <a:spAutoFit/>
          </a:bodyPr>
          <a:lstStyle/>
          <a:p>
            <a:pPr fontAlgn="base">
              <a:spcBef>
                <a:spcPct val="0"/>
              </a:spcBef>
              <a:spcAft>
                <a:spcPct val="0"/>
              </a:spcAft>
            </a:pPr>
            <a:r>
              <a:rPr lang="ja-JP" altLang="en-US" sz="1100" dirty="0" smtClean="0">
                <a:solidFill>
                  <a:prstClr val="black"/>
                </a:solidFill>
                <a:latin typeface="ＭＳ Ｐゴシック" panose="020B0600070205080204" pitchFamily="50" charset="-128"/>
              </a:rPr>
              <a:t>　　　　　　　　　　　　平成</a:t>
            </a:r>
            <a:r>
              <a:rPr lang="en-US" altLang="ja-JP" sz="1100" dirty="0">
                <a:solidFill>
                  <a:prstClr val="black"/>
                </a:solidFill>
                <a:latin typeface="ＭＳ Ｐゴシック" panose="020B0600070205080204" pitchFamily="50" charset="-128"/>
              </a:rPr>
              <a:t>26</a:t>
            </a:r>
            <a:r>
              <a:rPr lang="ja-JP" altLang="en-US" sz="1100" dirty="0" smtClean="0">
                <a:solidFill>
                  <a:prstClr val="black"/>
                </a:solidFill>
                <a:latin typeface="ＭＳ Ｐゴシック" panose="020B0600070205080204" pitchFamily="50" charset="-128"/>
              </a:rPr>
              <a:t>年７月</a:t>
            </a:r>
            <a:r>
              <a:rPr lang="en-US" altLang="ja-JP" sz="1100" dirty="0" smtClean="0">
                <a:solidFill>
                  <a:prstClr val="black"/>
                </a:solidFill>
                <a:latin typeface="ＭＳ Ｐゴシック" panose="020B0600070205080204" pitchFamily="50" charset="-128"/>
              </a:rPr>
              <a:t>16</a:t>
            </a:r>
            <a:r>
              <a:rPr lang="ja-JP" altLang="en-US" sz="1100" dirty="0" smtClean="0">
                <a:solidFill>
                  <a:prstClr val="black"/>
                </a:solidFill>
                <a:latin typeface="ＭＳ Ｐゴシック" panose="020B0600070205080204" pitchFamily="50" charset="-128"/>
              </a:rPr>
              <a:t>日</a:t>
            </a:r>
            <a:endParaRPr lang="ja-JP" altLang="en-US" sz="1100" dirty="0">
              <a:solidFill>
                <a:prstClr val="black"/>
              </a:solidFill>
              <a:latin typeface="ＭＳ Ｐゴシック" panose="020B0600070205080204" pitchFamily="50" charset="-128"/>
            </a:endParaRPr>
          </a:p>
          <a:p>
            <a:pPr fontAlgn="base">
              <a:spcBef>
                <a:spcPct val="0"/>
              </a:spcBef>
              <a:spcAft>
                <a:spcPct val="0"/>
              </a:spcAft>
            </a:pPr>
            <a:r>
              <a:rPr lang="ja-JP" altLang="en-US" sz="1100" dirty="0">
                <a:solidFill>
                  <a:prstClr val="black"/>
                </a:solidFill>
                <a:latin typeface="ＭＳ Ｐゴシック" panose="020B0600070205080204" pitchFamily="50" charset="-128"/>
              </a:rPr>
              <a:t>障害児支援の在り方に関する検討会</a:t>
            </a:r>
          </a:p>
        </p:txBody>
      </p:sp>
      <p:sp>
        <p:nvSpPr>
          <p:cNvPr id="22" name="角丸四角形 21"/>
          <p:cNvSpPr/>
          <p:nvPr/>
        </p:nvSpPr>
        <p:spPr bwMode="auto">
          <a:xfrm>
            <a:off x="166810" y="4516905"/>
            <a:ext cx="9610730" cy="1144363"/>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08000" defTabSz="873125" fontAlgn="base">
              <a:spcBef>
                <a:spcPct val="0"/>
              </a:spcBef>
              <a:spcAft>
                <a:spcPct val="0"/>
              </a:spcAft>
            </a:pPr>
            <a:r>
              <a:rPr lang="ja-JP" altLang="en-US" b="1" dirty="0" smtClean="0">
                <a:solidFill>
                  <a:prstClr val="black"/>
                </a:solidFill>
                <a:latin typeface="ＭＳ Ｐゴシック"/>
              </a:rPr>
              <a:t>○　ライフステージに</a:t>
            </a:r>
            <a:r>
              <a:rPr lang="ja-JP" altLang="en-US" b="1" dirty="0">
                <a:solidFill>
                  <a:prstClr val="black"/>
                </a:solidFill>
                <a:latin typeface="ＭＳ Ｐゴシック"/>
              </a:rPr>
              <a:t>応じた切れ目</a:t>
            </a:r>
            <a:r>
              <a:rPr lang="ja-JP" altLang="en-US" b="1" dirty="0" smtClean="0">
                <a:solidFill>
                  <a:prstClr val="black"/>
                </a:solidFill>
                <a:latin typeface="ＭＳ Ｐゴシック"/>
              </a:rPr>
              <a:t>の</a:t>
            </a:r>
            <a:r>
              <a:rPr lang="ja-JP" altLang="en-US" b="1" dirty="0">
                <a:solidFill>
                  <a:prstClr val="black"/>
                </a:solidFill>
                <a:latin typeface="ＭＳ Ｐゴシック"/>
              </a:rPr>
              <a:t>無い</a:t>
            </a:r>
            <a:r>
              <a:rPr lang="ja-JP" altLang="en-US" b="1" dirty="0" smtClean="0">
                <a:solidFill>
                  <a:prstClr val="black"/>
                </a:solidFill>
                <a:latin typeface="ＭＳ Ｐゴシック"/>
              </a:rPr>
              <a:t>支援</a:t>
            </a:r>
            <a:r>
              <a:rPr lang="ja-JP" altLang="en-US" b="1" u="sng" dirty="0" smtClean="0">
                <a:solidFill>
                  <a:srgbClr val="002060"/>
                </a:solidFill>
                <a:latin typeface="ＭＳ Ｐゴシック"/>
              </a:rPr>
              <a:t>（縦の連携）</a:t>
            </a:r>
            <a:endParaRPr lang="en-US" altLang="ja-JP" b="1" u="sng" dirty="0">
              <a:solidFill>
                <a:srgbClr val="002060"/>
              </a:solidFill>
              <a:latin typeface="ＭＳ Ｐゴシック"/>
            </a:endParaRPr>
          </a:p>
          <a:p>
            <a:pPr marL="119063" indent="-108000" defTabSz="873125" fontAlgn="base">
              <a:spcBef>
                <a:spcPct val="0"/>
              </a:spcBef>
              <a:spcAft>
                <a:spcPct val="0"/>
              </a:spcAft>
            </a:pPr>
            <a:endParaRPr lang="en-US" altLang="ja-JP" sz="1400" b="1" u="sng" dirty="0" smtClean="0">
              <a:solidFill>
                <a:srgbClr val="002060"/>
              </a:solidFill>
              <a:latin typeface="ＭＳ Ｐゴシック"/>
            </a:endParaRPr>
          </a:p>
          <a:p>
            <a:pPr marL="119063" indent="-119063" defTabSz="873125" fontAlgn="base">
              <a:spcBef>
                <a:spcPct val="0"/>
              </a:spcBef>
              <a:spcAft>
                <a:spcPct val="0"/>
              </a:spcAft>
            </a:pPr>
            <a:r>
              <a:rPr lang="ja-JP" altLang="en-US" b="1" dirty="0" smtClean="0">
                <a:solidFill>
                  <a:prstClr val="black"/>
                </a:solidFill>
                <a:latin typeface="ＭＳ Ｐゴシック"/>
              </a:rPr>
              <a:t>○　保健</a:t>
            </a:r>
            <a:r>
              <a:rPr lang="ja-JP" altLang="en-US" b="1" dirty="0">
                <a:solidFill>
                  <a:prstClr val="black"/>
                </a:solidFill>
                <a:latin typeface="ＭＳ Ｐゴシック"/>
              </a:rPr>
              <a:t>、医療</a:t>
            </a:r>
            <a:r>
              <a:rPr lang="ja-JP" altLang="en-US" b="1" dirty="0" smtClean="0">
                <a:solidFill>
                  <a:prstClr val="black"/>
                </a:solidFill>
                <a:latin typeface="ＭＳ Ｐゴシック"/>
              </a:rPr>
              <a:t>、福祉、保育</a:t>
            </a:r>
            <a:r>
              <a:rPr lang="ja-JP" altLang="en-US" b="1" dirty="0">
                <a:solidFill>
                  <a:prstClr val="black"/>
                </a:solidFill>
                <a:latin typeface="ＭＳ Ｐゴシック"/>
              </a:rPr>
              <a:t>、教育、就労支援等</a:t>
            </a:r>
            <a:r>
              <a:rPr lang="ja-JP" altLang="en-US" b="1" dirty="0" smtClean="0">
                <a:solidFill>
                  <a:prstClr val="black"/>
                </a:solidFill>
                <a:latin typeface="ＭＳ Ｐゴシック"/>
              </a:rPr>
              <a:t>とも連携した地域支援体制の確立</a:t>
            </a:r>
            <a:r>
              <a:rPr lang="ja-JP" altLang="en-US" b="1" u="sng" dirty="0" smtClean="0">
                <a:solidFill>
                  <a:srgbClr val="002060"/>
                </a:solidFill>
                <a:latin typeface="ＭＳ Ｐゴシック"/>
              </a:rPr>
              <a:t>（横の連携）</a:t>
            </a:r>
            <a:endParaRPr lang="en-US" altLang="ja-JP" b="1" u="sng" dirty="0" smtClean="0">
              <a:solidFill>
                <a:srgbClr val="002060"/>
              </a:solidFill>
              <a:latin typeface="ＭＳ Ｐゴシック"/>
            </a:endParaRPr>
          </a:p>
        </p:txBody>
      </p:sp>
      <p:sp>
        <p:nvSpPr>
          <p:cNvPr id="12" name="角丸四角形 11"/>
          <p:cNvSpPr/>
          <p:nvPr/>
        </p:nvSpPr>
        <p:spPr bwMode="auto">
          <a:xfrm>
            <a:off x="272481" y="2708920"/>
            <a:ext cx="5400601" cy="498826"/>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spcBef>
                <a:spcPct val="0"/>
              </a:spcBef>
              <a:spcAft>
                <a:spcPct val="0"/>
              </a:spcAft>
            </a:pPr>
            <a:r>
              <a:rPr lang="ja-JP" altLang="en-US" b="1" dirty="0" smtClean="0">
                <a:solidFill>
                  <a:prstClr val="black"/>
                </a:solidFill>
                <a:latin typeface="ＭＳ Ｐゴシック"/>
              </a:rPr>
              <a:t>障害児本人の最善の利益の保障</a:t>
            </a:r>
            <a:endParaRPr lang="en-US" altLang="ja-JP" b="1" dirty="0" smtClean="0">
              <a:solidFill>
                <a:prstClr val="black"/>
              </a:solidFill>
              <a:latin typeface="ＭＳ Ｐゴシック"/>
            </a:endParaRPr>
          </a:p>
        </p:txBody>
      </p:sp>
      <p:sp>
        <p:nvSpPr>
          <p:cNvPr id="13" name="角丸四角形 12"/>
          <p:cNvSpPr/>
          <p:nvPr/>
        </p:nvSpPr>
        <p:spPr bwMode="auto">
          <a:xfrm>
            <a:off x="5873340" y="2708920"/>
            <a:ext cx="3780496" cy="498826"/>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spcBef>
                <a:spcPct val="0"/>
              </a:spcBef>
              <a:spcAft>
                <a:spcPct val="0"/>
              </a:spcAft>
            </a:pPr>
            <a:r>
              <a:rPr lang="ja-JP" altLang="en-US" b="1" dirty="0" smtClean="0">
                <a:solidFill>
                  <a:prstClr val="black"/>
                </a:solidFill>
                <a:latin typeface="ＭＳ Ｐゴシック"/>
              </a:rPr>
              <a:t>家族</a:t>
            </a:r>
            <a:r>
              <a:rPr lang="ja-JP" altLang="en-US" b="1" dirty="0">
                <a:solidFill>
                  <a:prstClr val="black"/>
                </a:solidFill>
                <a:latin typeface="ＭＳ Ｐゴシック"/>
              </a:rPr>
              <a:t>支援の</a:t>
            </a:r>
            <a:r>
              <a:rPr lang="ja-JP" altLang="en-US" b="1" dirty="0" smtClean="0">
                <a:solidFill>
                  <a:prstClr val="black"/>
                </a:solidFill>
                <a:latin typeface="ＭＳ Ｐゴシック"/>
              </a:rPr>
              <a:t>重視</a:t>
            </a:r>
            <a:endParaRPr lang="en-US" altLang="ja-JP" b="1" dirty="0" smtClean="0">
              <a:solidFill>
                <a:prstClr val="black"/>
              </a:solidFill>
              <a:latin typeface="ＭＳ Ｐゴシック"/>
            </a:endParaRPr>
          </a:p>
        </p:txBody>
      </p:sp>
      <p:sp>
        <p:nvSpPr>
          <p:cNvPr id="4" name="正方形/長方形 3"/>
          <p:cNvSpPr/>
          <p:nvPr/>
        </p:nvSpPr>
        <p:spPr bwMode="auto">
          <a:xfrm>
            <a:off x="173490" y="3862910"/>
            <a:ext cx="9604052" cy="510154"/>
          </a:xfrm>
          <a:prstGeom prst="rect">
            <a:avLst/>
          </a:prstGeom>
          <a:solidFill>
            <a:srgbClr val="0070C0"/>
          </a:solidFill>
          <a:ln w="31750"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2400" b="1" dirty="0" smtClean="0">
                <a:solidFill>
                  <a:prstClr val="white"/>
                </a:solidFill>
              </a:rPr>
              <a:t>地 域 に お け る </a:t>
            </a:r>
            <a:r>
              <a:rPr lang="ja-JP" altLang="en-US" sz="2400" b="1" dirty="0" smtClean="0">
                <a:solidFill>
                  <a:srgbClr val="FFFF00"/>
                </a:solidFill>
              </a:rPr>
              <a:t>「縦 横 連 携」 </a:t>
            </a:r>
            <a:r>
              <a:rPr lang="ja-JP" altLang="en-US" sz="2400" b="1" dirty="0" smtClean="0">
                <a:solidFill>
                  <a:prstClr val="white"/>
                </a:solidFill>
              </a:rPr>
              <a:t>の 推 進</a:t>
            </a:r>
          </a:p>
        </p:txBody>
      </p:sp>
      <p:sp>
        <p:nvSpPr>
          <p:cNvPr id="5" name="下矢印 4"/>
          <p:cNvSpPr/>
          <p:nvPr/>
        </p:nvSpPr>
        <p:spPr bwMode="auto">
          <a:xfrm>
            <a:off x="3729770" y="3396888"/>
            <a:ext cx="2125043" cy="369153"/>
          </a:xfrm>
          <a:prstGeom prst="down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prstClr val="black"/>
              </a:solidFill>
            </a:endParaRPr>
          </a:p>
        </p:txBody>
      </p:sp>
      <p:sp>
        <p:nvSpPr>
          <p:cNvPr id="6" name="正方形/長方形 5"/>
          <p:cNvSpPr/>
          <p:nvPr/>
        </p:nvSpPr>
        <p:spPr bwMode="auto">
          <a:xfrm>
            <a:off x="3711412" y="781986"/>
            <a:ext cx="2161931" cy="525711"/>
          </a:xfrm>
          <a:prstGeom prst="rect">
            <a:avLst/>
          </a:prstGeom>
          <a:solidFill>
            <a:srgbClr val="FFFF00"/>
          </a:solidFill>
          <a:ln w="31750"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2400" b="1" dirty="0" smtClean="0">
                <a:solidFill>
                  <a:prstClr val="black"/>
                </a:solidFill>
              </a:rPr>
              <a:t>基本理念</a:t>
            </a:r>
          </a:p>
        </p:txBody>
      </p:sp>
      <p:sp>
        <p:nvSpPr>
          <p:cNvPr id="14" name="角丸四角形 13"/>
          <p:cNvSpPr/>
          <p:nvPr/>
        </p:nvSpPr>
        <p:spPr bwMode="auto">
          <a:xfrm>
            <a:off x="4796517" y="5805264"/>
            <a:ext cx="2520280" cy="852332"/>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lnSpc>
                <a:spcPts val="2800"/>
              </a:lnSpc>
              <a:spcBef>
                <a:spcPct val="0"/>
              </a:spcBef>
              <a:spcAft>
                <a:spcPct val="0"/>
              </a:spcAft>
            </a:pPr>
            <a:r>
              <a:rPr lang="ja-JP" altLang="en-US" b="1" dirty="0" smtClean="0">
                <a:solidFill>
                  <a:prstClr val="black"/>
                </a:solidFill>
                <a:latin typeface="ＭＳ Ｐゴシック"/>
              </a:rPr>
              <a:t>児童相談所</a:t>
            </a:r>
            <a:r>
              <a:rPr lang="ja-JP" altLang="en-US" b="1" dirty="0">
                <a:solidFill>
                  <a:prstClr val="black"/>
                </a:solidFill>
                <a:latin typeface="ＭＳ Ｐゴシック"/>
              </a:rPr>
              <a:t>等</a:t>
            </a:r>
            <a:r>
              <a:rPr lang="ja-JP" altLang="en-US" b="1" dirty="0" smtClean="0">
                <a:solidFill>
                  <a:prstClr val="black"/>
                </a:solidFill>
                <a:latin typeface="ＭＳ Ｐゴシック"/>
              </a:rPr>
              <a:t>との</a:t>
            </a:r>
            <a:endParaRPr lang="en-US" altLang="ja-JP" b="1" dirty="0" smtClean="0">
              <a:solidFill>
                <a:prstClr val="black"/>
              </a:solidFill>
              <a:latin typeface="ＭＳ Ｐゴシック"/>
            </a:endParaRPr>
          </a:p>
          <a:p>
            <a:pPr marL="119063" indent="-119063" algn="ctr" defTabSz="873125" fontAlgn="base">
              <a:lnSpc>
                <a:spcPts val="2800"/>
              </a:lnSpc>
              <a:spcBef>
                <a:spcPct val="0"/>
              </a:spcBef>
              <a:spcAft>
                <a:spcPct val="0"/>
              </a:spcAft>
            </a:pPr>
            <a:r>
              <a:rPr lang="ja-JP" altLang="en-US" b="1" dirty="0" smtClean="0">
                <a:solidFill>
                  <a:prstClr val="black"/>
                </a:solidFill>
                <a:latin typeface="ＭＳ Ｐゴシック"/>
              </a:rPr>
              <a:t>連携</a:t>
            </a:r>
            <a:endParaRPr lang="en-US" altLang="ja-JP" b="1" dirty="0" smtClean="0">
              <a:solidFill>
                <a:prstClr val="black"/>
              </a:solidFill>
              <a:latin typeface="ＭＳ Ｐゴシック"/>
            </a:endParaRPr>
          </a:p>
        </p:txBody>
      </p:sp>
      <p:sp>
        <p:nvSpPr>
          <p:cNvPr id="15" name="角丸四角形 14"/>
          <p:cNvSpPr/>
          <p:nvPr/>
        </p:nvSpPr>
        <p:spPr bwMode="auto">
          <a:xfrm>
            <a:off x="2509091" y="5805284"/>
            <a:ext cx="2186829" cy="852331"/>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lnSpc>
                <a:spcPts val="2800"/>
              </a:lnSpc>
              <a:spcBef>
                <a:spcPct val="0"/>
              </a:spcBef>
              <a:spcAft>
                <a:spcPct val="0"/>
              </a:spcAft>
            </a:pPr>
            <a:r>
              <a:rPr lang="ja-JP" altLang="en-US" b="1" dirty="0" smtClean="0">
                <a:solidFill>
                  <a:prstClr val="black"/>
                </a:solidFill>
                <a:latin typeface="ＭＳ Ｐゴシック"/>
              </a:rPr>
              <a:t>支援に関する</a:t>
            </a:r>
            <a:endParaRPr lang="en-US" altLang="ja-JP" b="1" dirty="0" smtClean="0">
              <a:solidFill>
                <a:prstClr val="black"/>
              </a:solidFill>
              <a:latin typeface="ＭＳ Ｐゴシック"/>
            </a:endParaRPr>
          </a:p>
          <a:p>
            <a:pPr marL="119063" indent="-119063" algn="ctr" defTabSz="873125" fontAlgn="base">
              <a:lnSpc>
                <a:spcPts val="2800"/>
              </a:lnSpc>
              <a:spcBef>
                <a:spcPct val="0"/>
              </a:spcBef>
              <a:spcAft>
                <a:spcPct val="0"/>
              </a:spcAft>
            </a:pPr>
            <a:r>
              <a:rPr lang="ja-JP" altLang="en-US" b="1" dirty="0" smtClean="0">
                <a:solidFill>
                  <a:prstClr val="black"/>
                </a:solidFill>
                <a:latin typeface="ＭＳ Ｐゴシック"/>
              </a:rPr>
              <a:t>情報の共有化 </a:t>
            </a:r>
            <a:endParaRPr lang="en-US" altLang="ja-JP" b="1" dirty="0" smtClean="0">
              <a:solidFill>
                <a:prstClr val="black"/>
              </a:solidFill>
              <a:latin typeface="ＭＳ Ｐゴシック"/>
            </a:endParaRPr>
          </a:p>
        </p:txBody>
      </p:sp>
      <p:sp>
        <p:nvSpPr>
          <p:cNvPr id="16" name="角丸四角形 15"/>
          <p:cNvSpPr/>
          <p:nvPr/>
        </p:nvSpPr>
        <p:spPr bwMode="auto">
          <a:xfrm>
            <a:off x="207703" y="5805264"/>
            <a:ext cx="2207316" cy="852332"/>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lnSpc>
                <a:spcPts val="2800"/>
              </a:lnSpc>
              <a:spcBef>
                <a:spcPct val="0"/>
              </a:spcBef>
              <a:spcAft>
                <a:spcPct val="0"/>
              </a:spcAft>
            </a:pPr>
            <a:r>
              <a:rPr lang="ja-JP" altLang="en-US" b="1" dirty="0" smtClean="0">
                <a:solidFill>
                  <a:prstClr val="black"/>
                </a:solidFill>
                <a:latin typeface="ＭＳ Ｐゴシック"/>
              </a:rPr>
              <a:t>相談支援の推進</a:t>
            </a:r>
            <a:r>
              <a:rPr lang="en-US" altLang="ja-JP" b="1" dirty="0" smtClean="0">
                <a:solidFill>
                  <a:prstClr val="black"/>
                </a:solidFill>
                <a:latin typeface="ＭＳ Ｐゴシック"/>
              </a:rPr>
              <a:t>  </a:t>
            </a:r>
          </a:p>
        </p:txBody>
      </p:sp>
      <p:sp>
        <p:nvSpPr>
          <p:cNvPr id="3" name="テキスト ボックス 2"/>
          <p:cNvSpPr txBox="1"/>
          <p:nvPr/>
        </p:nvSpPr>
        <p:spPr>
          <a:xfrm>
            <a:off x="7833320" y="338558"/>
            <a:ext cx="2160240" cy="369332"/>
          </a:xfrm>
          <a:prstGeom prst="rect">
            <a:avLst/>
          </a:prstGeom>
          <a:noFill/>
        </p:spPr>
        <p:txBody>
          <a:bodyPr wrap="square" rtlCol="0">
            <a:spAutoFit/>
          </a:bodyPr>
          <a:lstStyle/>
          <a:p>
            <a:pPr fontAlgn="base">
              <a:spcBef>
                <a:spcPct val="0"/>
              </a:spcBef>
              <a:spcAft>
                <a:spcPct val="0"/>
              </a:spcAft>
            </a:pPr>
            <a:r>
              <a:rPr lang="ja-JP" altLang="en-US" dirty="0" smtClean="0">
                <a:solidFill>
                  <a:srgbClr val="FF0000"/>
                </a:solidFill>
              </a:rPr>
              <a:t>（報告書のポイント）</a:t>
            </a:r>
          </a:p>
        </p:txBody>
      </p:sp>
      <p:sp>
        <p:nvSpPr>
          <p:cNvPr id="7" name="スライド番号プレースホルダー 6"/>
          <p:cNvSpPr>
            <a:spLocks noGrp="1"/>
          </p:cNvSpPr>
          <p:nvPr>
            <p:ph type="sldNum" sz="quarter" idx="12"/>
          </p:nvPr>
        </p:nvSpPr>
        <p:spPr>
          <a:xfrm>
            <a:off x="7672204" y="6351580"/>
            <a:ext cx="2063750" cy="314325"/>
          </a:xfrm>
        </p:spPr>
        <p:txBody>
          <a:bodyPr/>
          <a:lstStyle/>
          <a:p>
            <a:pPr>
              <a:defRPr/>
            </a:pPr>
            <a:fld id="{7CAD0776-07AC-46CA-87BF-E2184DC65D4E}" type="slidenum">
              <a:rPr lang="en-US" altLang="ja-JP" smtClean="0">
                <a:solidFill>
                  <a:srgbClr val="000000"/>
                </a:solidFill>
              </a:rPr>
              <a:pPr>
                <a:defRPr/>
              </a:pPr>
              <a:t>136</a:t>
            </a:fld>
            <a:endParaRPr lang="en-US" altLang="ja-JP" dirty="0">
              <a:solidFill>
                <a:srgbClr val="000000"/>
              </a:solidFill>
            </a:endParaRPr>
          </a:p>
        </p:txBody>
      </p:sp>
    </p:spTree>
    <p:extLst>
      <p:ext uri="{BB962C8B-B14F-4D97-AF65-F5344CB8AC3E}">
        <p14:creationId xmlns:p14="http://schemas.microsoft.com/office/powerpoint/2010/main" val="12186067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529" y="8655"/>
            <a:ext cx="6681192" cy="461665"/>
          </a:xfrm>
          <a:prstGeom prst="rect">
            <a:avLst/>
          </a:prstGeom>
          <a:noFill/>
        </p:spPr>
        <p:txBody>
          <a:bodyPr wrap="square" rtlCol="0">
            <a:spAutoFit/>
          </a:bodyPr>
          <a:lstStyle/>
          <a:p>
            <a:pPr fontAlgn="base">
              <a:spcBef>
                <a:spcPct val="0"/>
              </a:spcBef>
              <a:spcAft>
                <a:spcPct val="0"/>
              </a:spcAft>
            </a:pPr>
            <a:r>
              <a:rPr lang="ja-JP" altLang="en-US" sz="2400" b="1" dirty="0" smtClean="0">
                <a:solidFill>
                  <a:prstClr val="black"/>
                </a:solidFill>
                <a:latin typeface="ＭＳ Ｐゴシック"/>
              </a:rPr>
              <a:t>＜報告書提言の</a:t>
            </a:r>
            <a:r>
              <a:rPr lang="ja-JP" altLang="en-US" sz="2400" b="1" dirty="0">
                <a:solidFill>
                  <a:prstClr val="black"/>
                </a:solidFill>
                <a:latin typeface="ＭＳ Ｐゴシック"/>
              </a:rPr>
              <a:t>主な内容</a:t>
            </a:r>
            <a:r>
              <a:rPr lang="ja-JP" altLang="en-US" sz="2400" b="1" dirty="0" smtClean="0">
                <a:solidFill>
                  <a:prstClr val="black"/>
                </a:solidFill>
                <a:latin typeface="ＭＳ Ｐゴシック"/>
              </a:rPr>
              <a:t>（１）＞</a:t>
            </a:r>
          </a:p>
        </p:txBody>
      </p:sp>
      <p:sp>
        <p:nvSpPr>
          <p:cNvPr id="5" name="角丸四角形 4"/>
          <p:cNvSpPr/>
          <p:nvPr/>
        </p:nvSpPr>
        <p:spPr bwMode="auto">
          <a:xfrm>
            <a:off x="200479" y="870430"/>
            <a:ext cx="9577064" cy="3202911"/>
          </a:xfrm>
          <a:prstGeom prst="roundRect">
            <a:avLst>
              <a:gd name="adj" fmla="val 12369"/>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〇　児童発達支援センターを中心とした</a:t>
            </a:r>
            <a:r>
              <a:rPr lang="ja-JP" altLang="en-US" b="1" u="sng" dirty="0" smtClean="0">
                <a:solidFill>
                  <a:srgbClr val="002060"/>
                </a:solidFill>
                <a:latin typeface="ＭＳ Ｐゴシック"/>
              </a:rPr>
              <a:t>重層的な支援体制</a:t>
            </a:r>
            <a:r>
              <a:rPr lang="ja-JP" altLang="en-US" dirty="0" smtClean="0">
                <a:solidFill>
                  <a:prstClr val="black"/>
                </a:solidFill>
                <a:latin typeface="ＭＳ Ｐゴシック"/>
              </a:rPr>
              <a:t>（各センターによる保育所等訪問支援・　　</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a:solidFill>
                  <a:prstClr val="black"/>
                </a:solidFill>
                <a:latin typeface="ＭＳ Ｐゴシック"/>
              </a:rPr>
              <a:t>　</a:t>
            </a:r>
            <a:r>
              <a:rPr lang="ja-JP" altLang="en-US" dirty="0" smtClean="0">
                <a:solidFill>
                  <a:prstClr val="black"/>
                </a:solidFill>
                <a:latin typeface="ＭＳ Ｐゴシック"/>
              </a:rPr>
              <a:t>　　障害児相談支援の実施等）</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　</a:t>
            </a:r>
            <a:r>
              <a:rPr lang="ja-JP" altLang="en-US" b="1" u="sng" dirty="0" smtClean="0">
                <a:solidFill>
                  <a:srgbClr val="002060"/>
                </a:solidFill>
                <a:latin typeface="ＭＳ Ｐゴシック"/>
              </a:rPr>
              <a:t>保育所等訪問支援</a:t>
            </a:r>
            <a:r>
              <a:rPr lang="ja-JP" altLang="en-US" dirty="0" smtClean="0">
                <a:solidFill>
                  <a:prstClr val="black"/>
                </a:solidFill>
                <a:latin typeface="ＭＳ Ｐゴシック"/>
              </a:rPr>
              <a:t>等の充実、入所施設への有期・有目的入所の検討</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〇　障害児相談支援の</a:t>
            </a:r>
            <a:r>
              <a:rPr lang="ja-JP" altLang="en-US" dirty="0">
                <a:solidFill>
                  <a:prstClr val="black"/>
                </a:solidFill>
                <a:latin typeface="ＭＳ Ｐゴシック"/>
              </a:rPr>
              <a:t>役割の拡充</a:t>
            </a:r>
            <a:r>
              <a:rPr lang="ja-JP" altLang="en-US" dirty="0" smtClean="0">
                <a:solidFill>
                  <a:prstClr val="black"/>
                </a:solidFill>
                <a:latin typeface="ＭＳ Ｐゴシック"/>
              </a:rPr>
              <a:t>、ワンストップ対応を目指した</a:t>
            </a:r>
            <a:r>
              <a:rPr lang="ja-JP" altLang="en-US" b="1" u="sng" dirty="0" smtClean="0">
                <a:solidFill>
                  <a:srgbClr val="002060"/>
                </a:solidFill>
                <a:latin typeface="ＭＳ Ｐゴシック"/>
              </a:rPr>
              <a:t>子ども・子育て</a:t>
            </a:r>
            <a:r>
              <a:rPr lang="ja-JP" altLang="en-US" b="1" u="sng" dirty="0" smtClean="0">
                <a:solidFill>
                  <a:srgbClr val="1F497D">
                    <a:lumMod val="75000"/>
                  </a:srgbClr>
                </a:solidFill>
                <a:latin typeface="ＭＳ Ｐゴシック"/>
              </a:rPr>
              <a:t>支援</a:t>
            </a:r>
            <a:r>
              <a:rPr lang="ja-JP" altLang="en-US" b="1" u="sng" dirty="0" smtClean="0">
                <a:solidFill>
                  <a:srgbClr val="002060"/>
                </a:solidFill>
                <a:latin typeface="ＭＳ Ｐゴシック"/>
              </a:rPr>
              <a:t>新制度の</a:t>
            </a:r>
            <a:endParaRPr lang="en-US" altLang="ja-JP" b="1" u="sng" dirty="0" smtClean="0">
              <a:solidFill>
                <a:srgbClr val="002060"/>
              </a:solidFill>
              <a:latin typeface="ＭＳ Ｐゴシック"/>
            </a:endParaRPr>
          </a:p>
          <a:p>
            <a:pPr marL="119063" indent="-119063" defTabSz="873125" fontAlgn="base">
              <a:lnSpc>
                <a:spcPts val="3000"/>
              </a:lnSpc>
              <a:spcBef>
                <a:spcPct val="0"/>
              </a:spcBef>
              <a:spcAft>
                <a:spcPct val="0"/>
              </a:spcAft>
            </a:pPr>
            <a:r>
              <a:rPr lang="en-US" altLang="ja-JP" b="1" dirty="0">
                <a:solidFill>
                  <a:srgbClr val="002060"/>
                </a:solidFill>
                <a:latin typeface="ＭＳ Ｐゴシック"/>
              </a:rPr>
              <a:t> </a:t>
            </a:r>
            <a:r>
              <a:rPr lang="en-US" altLang="ja-JP" b="1" dirty="0" smtClean="0">
                <a:solidFill>
                  <a:srgbClr val="002060"/>
                </a:solidFill>
                <a:latin typeface="ＭＳ Ｐゴシック"/>
              </a:rPr>
              <a:t>    </a:t>
            </a:r>
            <a:r>
              <a:rPr lang="en-US" altLang="ja-JP" b="1" u="sng" dirty="0" smtClean="0">
                <a:solidFill>
                  <a:srgbClr val="002060"/>
                </a:solidFill>
                <a:latin typeface="ＭＳ Ｐゴシック"/>
              </a:rPr>
              <a:t> </a:t>
            </a:r>
            <a:r>
              <a:rPr lang="ja-JP" altLang="en-US" b="1" u="sng" dirty="0" smtClean="0">
                <a:solidFill>
                  <a:srgbClr val="002060"/>
                </a:solidFill>
                <a:latin typeface="ＭＳ Ｐゴシック"/>
              </a:rPr>
              <a:t>「利用者支援事業」</a:t>
            </a:r>
            <a:r>
              <a:rPr lang="ja-JP" altLang="en-US" dirty="0" smtClean="0">
                <a:solidFill>
                  <a:prstClr val="black"/>
                </a:solidFill>
                <a:latin typeface="ＭＳ Ｐゴシック"/>
              </a:rPr>
              <a:t>との連携</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〇　（自立支援）協議会の活性化、支援に関する情報の共有化を目的とした</a:t>
            </a:r>
            <a:r>
              <a:rPr lang="ja-JP" altLang="en-US" b="1" u="sng" dirty="0" smtClean="0">
                <a:solidFill>
                  <a:srgbClr val="002060"/>
                </a:solidFill>
                <a:latin typeface="ＭＳ Ｐゴシック"/>
              </a:rPr>
              <a:t>「サポートファイル」</a:t>
            </a:r>
            <a:r>
              <a:rPr lang="ja-JP" altLang="en-US" dirty="0" smtClean="0">
                <a:solidFill>
                  <a:prstClr val="black"/>
                </a:solidFill>
                <a:latin typeface="ＭＳ Ｐゴシック"/>
              </a:rPr>
              <a:t>の</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a:solidFill>
                  <a:prstClr val="black"/>
                </a:solidFill>
                <a:latin typeface="ＭＳ Ｐゴシック"/>
              </a:rPr>
              <a:t>　</a:t>
            </a:r>
            <a:r>
              <a:rPr lang="ja-JP" altLang="en-US" dirty="0" smtClean="0">
                <a:solidFill>
                  <a:prstClr val="black"/>
                </a:solidFill>
                <a:latin typeface="ＭＳ Ｐゴシック"/>
              </a:rPr>
              <a:t>　 活用</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〇　障害福祉計画における障害児支援の記載義務の法定化</a:t>
            </a:r>
            <a:endParaRPr lang="en-US" altLang="ja-JP" dirty="0" smtClean="0">
              <a:solidFill>
                <a:prstClr val="black"/>
              </a:solidFill>
              <a:latin typeface="ＭＳ Ｐゴシック"/>
            </a:endParaRPr>
          </a:p>
        </p:txBody>
      </p:sp>
      <p:sp>
        <p:nvSpPr>
          <p:cNvPr id="6" name="正方形/長方形 5"/>
          <p:cNvSpPr/>
          <p:nvPr/>
        </p:nvSpPr>
        <p:spPr>
          <a:xfrm>
            <a:off x="36006" y="439669"/>
            <a:ext cx="6789206" cy="430887"/>
          </a:xfrm>
          <a:prstGeom prst="rect">
            <a:avLst/>
          </a:prstGeom>
        </p:spPr>
        <p:txBody>
          <a:bodyPr wrap="square">
            <a:spAutoFit/>
          </a:bodyPr>
          <a:lstStyle/>
          <a:p>
            <a:pPr fontAlgn="base">
              <a:spcBef>
                <a:spcPct val="0"/>
              </a:spcBef>
              <a:spcAft>
                <a:spcPct val="0"/>
              </a:spcAft>
            </a:pPr>
            <a:r>
              <a:rPr lang="ja-JP" altLang="en-US" sz="2200" b="1" dirty="0">
                <a:solidFill>
                  <a:srgbClr val="002060"/>
                </a:solidFill>
              </a:rPr>
              <a:t>①　地域における「縦横連携」を進めるための体制づくり</a:t>
            </a:r>
          </a:p>
        </p:txBody>
      </p:sp>
      <p:sp>
        <p:nvSpPr>
          <p:cNvPr id="7" name="角丸四角形 6"/>
          <p:cNvSpPr/>
          <p:nvPr/>
        </p:nvSpPr>
        <p:spPr bwMode="auto">
          <a:xfrm>
            <a:off x="200479" y="4581128"/>
            <a:ext cx="9577064" cy="2088232"/>
          </a:xfrm>
          <a:prstGeom prst="roundRect">
            <a:avLst>
              <a:gd name="adj" fmla="val 12369"/>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defTabSz="873125" fontAlgn="base">
              <a:spcBef>
                <a:spcPct val="0"/>
              </a:spcBef>
              <a:spcAft>
                <a:spcPct val="0"/>
              </a:spcAft>
            </a:pPr>
            <a:r>
              <a:rPr lang="ja-JP" altLang="en-US" dirty="0">
                <a:solidFill>
                  <a:prstClr val="black"/>
                </a:solidFill>
                <a:latin typeface="ＭＳ Ｐゴシック"/>
              </a:rPr>
              <a:t>○　</a:t>
            </a:r>
            <a:r>
              <a:rPr lang="ja-JP" altLang="en-US" b="1" u="sng" dirty="0">
                <a:solidFill>
                  <a:srgbClr val="002060"/>
                </a:solidFill>
                <a:latin typeface="ＭＳ Ｐゴシック"/>
              </a:rPr>
              <a:t>ライフステージごとの</a:t>
            </a:r>
            <a:r>
              <a:rPr lang="ja-JP" altLang="en-US" b="1" u="sng" dirty="0" smtClean="0">
                <a:solidFill>
                  <a:srgbClr val="002060"/>
                </a:solidFill>
                <a:latin typeface="ＭＳ Ｐゴシック"/>
              </a:rPr>
              <a:t>支援</a:t>
            </a:r>
            <a:r>
              <a:rPr lang="ja-JP" altLang="en-US" dirty="0" smtClean="0">
                <a:solidFill>
                  <a:prstClr val="black"/>
                </a:solidFill>
                <a:latin typeface="ＭＳ Ｐゴシック"/>
              </a:rPr>
              <a:t>（乳幼児期、小学校</a:t>
            </a:r>
            <a:r>
              <a:rPr lang="ja-JP" altLang="en-US" dirty="0">
                <a:solidFill>
                  <a:prstClr val="black"/>
                </a:solidFill>
                <a:latin typeface="ＭＳ Ｐゴシック"/>
              </a:rPr>
              <a:t>入学前、学齢期、</a:t>
            </a:r>
            <a:r>
              <a:rPr lang="ja-JP" altLang="en-US" dirty="0" smtClean="0">
                <a:solidFill>
                  <a:prstClr val="black"/>
                </a:solidFill>
                <a:latin typeface="ＭＳ Ｐゴシック"/>
              </a:rPr>
              <a:t>卒業後）</a:t>
            </a:r>
            <a:endParaRPr lang="en-US" altLang="ja-JP" dirty="0" smtClean="0">
              <a:solidFill>
                <a:prstClr val="black"/>
              </a:solidFill>
              <a:latin typeface="ＭＳ Ｐゴシック"/>
            </a:endParaRPr>
          </a:p>
          <a:p>
            <a:pPr marL="119063" indent="-119063" defTabSz="873125" fontAlgn="base">
              <a:spcBef>
                <a:spcPct val="0"/>
              </a:spcBef>
              <a:spcAft>
                <a:spcPct val="0"/>
              </a:spcAft>
            </a:pPr>
            <a:endParaRPr lang="en-US" altLang="ja-JP" sz="1400" dirty="0">
              <a:solidFill>
                <a:prstClr val="black"/>
              </a:solidFill>
              <a:latin typeface="ＭＳ Ｐゴシック"/>
            </a:endParaRPr>
          </a:p>
          <a:p>
            <a:pPr marL="119063" indent="-119063" defTabSz="873125" fontAlgn="base">
              <a:spcBef>
                <a:spcPct val="0"/>
              </a:spcBef>
              <a:spcAft>
                <a:spcPct val="0"/>
              </a:spcAft>
            </a:pPr>
            <a:r>
              <a:rPr lang="ja-JP" altLang="en-US" dirty="0" smtClean="0">
                <a:solidFill>
                  <a:prstClr val="black"/>
                </a:solidFill>
                <a:latin typeface="ＭＳ Ｐゴシック"/>
              </a:rPr>
              <a:t>〇　</a:t>
            </a:r>
            <a:r>
              <a:rPr lang="ja-JP" altLang="en-US" b="1" u="sng" dirty="0" smtClean="0">
                <a:solidFill>
                  <a:srgbClr val="002060"/>
                </a:solidFill>
                <a:latin typeface="ＭＳ Ｐゴシック"/>
              </a:rPr>
              <a:t>保護者の「気づき」の段階からの支援</a:t>
            </a:r>
            <a:r>
              <a:rPr lang="ja-JP" altLang="en-US" dirty="0" smtClean="0">
                <a:solidFill>
                  <a:prstClr val="black"/>
                </a:solidFill>
                <a:latin typeface="ＭＳ Ｐゴシック"/>
              </a:rPr>
              <a:t>、保育所等での丁寧なフォローによる専門的な支援への</a:t>
            </a:r>
            <a:endParaRPr lang="en-US" altLang="ja-JP" dirty="0" smtClean="0">
              <a:solidFill>
                <a:prstClr val="black"/>
              </a:solidFill>
              <a:latin typeface="ＭＳ Ｐゴシック"/>
            </a:endParaRPr>
          </a:p>
          <a:p>
            <a:pPr marL="119063" indent="-119063" defTabSz="873125" fontAlgn="base">
              <a:spcBef>
                <a:spcPct val="0"/>
              </a:spcBef>
              <a:spcAft>
                <a:spcPct val="0"/>
              </a:spcAft>
            </a:pPr>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つなぎ、障害児等療育支援事業等の活用</a:t>
            </a:r>
            <a:endParaRPr lang="en-US" altLang="ja-JP" dirty="0">
              <a:solidFill>
                <a:prstClr val="black"/>
              </a:solidFill>
              <a:latin typeface="ＭＳ Ｐゴシック"/>
            </a:endParaRPr>
          </a:p>
          <a:p>
            <a:pPr marL="119063" indent="-119063" defTabSz="873125" fontAlgn="base">
              <a:spcBef>
                <a:spcPct val="0"/>
              </a:spcBef>
              <a:spcAft>
                <a:spcPct val="0"/>
              </a:spcAft>
            </a:pPr>
            <a:endParaRPr lang="en-US" altLang="ja-JP" sz="1400" dirty="0" smtClean="0">
              <a:solidFill>
                <a:prstClr val="black"/>
              </a:solidFill>
              <a:latin typeface="ＭＳ Ｐゴシック"/>
            </a:endParaRPr>
          </a:p>
          <a:p>
            <a:pPr marL="119063" indent="-119063" defTabSz="873125" fontAlgn="base">
              <a:spcBef>
                <a:spcPct val="0"/>
              </a:spcBef>
              <a:spcAft>
                <a:spcPct val="0"/>
              </a:spcAft>
            </a:pPr>
            <a:r>
              <a:rPr lang="ja-JP" altLang="en-US" dirty="0" smtClean="0">
                <a:solidFill>
                  <a:prstClr val="black"/>
                </a:solidFill>
                <a:latin typeface="ＭＳ Ｐゴシック"/>
              </a:rPr>
              <a:t>〇　教育支援委員会や学校等との連携、卒業後を見据えた就労移行支援事業所等との連携</a:t>
            </a:r>
            <a:endParaRPr lang="en-US" altLang="ja-JP" dirty="0" smtClean="0">
              <a:solidFill>
                <a:prstClr val="black"/>
              </a:solidFill>
              <a:latin typeface="ＭＳ Ｐゴシック"/>
            </a:endParaRPr>
          </a:p>
        </p:txBody>
      </p:sp>
      <p:sp>
        <p:nvSpPr>
          <p:cNvPr id="8" name="正方形/長方形 7"/>
          <p:cNvSpPr/>
          <p:nvPr/>
        </p:nvSpPr>
        <p:spPr>
          <a:xfrm>
            <a:off x="0" y="4095119"/>
            <a:ext cx="7584127" cy="464230"/>
          </a:xfrm>
          <a:prstGeom prst="rect">
            <a:avLst/>
          </a:prstGeom>
        </p:spPr>
        <p:txBody>
          <a:bodyPr wrap="none">
            <a:spAutoFit/>
          </a:bodyPr>
          <a:lstStyle/>
          <a:p>
            <a:pPr marL="119063" indent="-119063" defTabSz="873125" fontAlgn="base">
              <a:lnSpc>
                <a:spcPts val="2900"/>
              </a:lnSpc>
              <a:spcBef>
                <a:spcPct val="0"/>
              </a:spcBef>
              <a:spcAft>
                <a:spcPct val="0"/>
              </a:spcAft>
            </a:pPr>
            <a:r>
              <a:rPr lang="ja-JP" altLang="en-US" sz="2200" b="1" dirty="0">
                <a:solidFill>
                  <a:srgbClr val="002060"/>
                </a:solidFill>
                <a:latin typeface="ＭＳ Ｐゴシック"/>
              </a:rPr>
              <a:t>②　「縦横連携」に</a:t>
            </a:r>
            <a:r>
              <a:rPr lang="ja-JP" altLang="en-US" sz="2200" b="1" dirty="0" smtClean="0">
                <a:solidFill>
                  <a:srgbClr val="002060"/>
                </a:solidFill>
                <a:latin typeface="ＭＳ Ｐゴシック"/>
              </a:rPr>
              <a:t>よるライフステージごとの個別</a:t>
            </a:r>
            <a:r>
              <a:rPr lang="ja-JP" altLang="en-US" sz="2200" b="1" dirty="0">
                <a:solidFill>
                  <a:srgbClr val="002060"/>
                </a:solidFill>
                <a:latin typeface="ＭＳ Ｐゴシック"/>
              </a:rPr>
              <a:t>の支援の充実</a:t>
            </a:r>
          </a:p>
        </p:txBody>
      </p:sp>
      <p:sp>
        <p:nvSpPr>
          <p:cNvPr id="2" name="スライド番号プレースホルダー 1"/>
          <p:cNvSpPr>
            <a:spLocks noGrp="1"/>
          </p:cNvSpPr>
          <p:nvPr>
            <p:ph type="sldNum" sz="quarter" idx="12"/>
          </p:nvPr>
        </p:nvSpPr>
        <p:spPr>
          <a:xfrm>
            <a:off x="7713787" y="6355053"/>
            <a:ext cx="2063750" cy="314325"/>
          </a:xfrm>
        </p:spPr>
        <p:txBody>
          <a:bodyPr/>
          <a:lstStyle/>
          <a:p>
            <a:pPr>
              <a:defRPr/>
            </a:pPr>
            <a:fld id="{67E148A3-2F01-468B-97F2-DB9D07A916CF}" type="slidenum">
              <a:rPr lang="en-US" altLang="ja-JP" smtClean="0">
                <a:solidFill>
                  <a:srgbClr val="000000"/>
                </a:solidFill>
              </a:rPr>
              <a:pPr>
                <a:defRPr/>
              </a:pPr>
              <a:t>137</a:t>
            </a:fld>
            <a:endParaRPr lang="en-US" altLang="ja-JP" dirty="0">
              <a:solidFill>
                <a:srgbClr val="000000"/>
              </a:solidFill>
            </a:endParaRPr>
          </a:p>
        </p:txBody>
      </p:sp>
    </p:spTree>
    <p:extLst>
      <p:ext uri="{BB962C8B-B14F-4D97-AF65-F5344CB8AC3E}">
        <p14:creationId xmlns:p14="http://schemas.microsoft.com/office/powerpoint/2010/main" val="4169097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128483" y="893001"/>
            <a:ext cx="9681542" cy="1606916"/>
          </a:xfrm>
          <a:prstGeom prst="roundRect">
            <a:avLst>
              <a:gd name="adj" fmla="val 12369"/>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〇　福祉の専門家だけでは適切に対応できないことを念頭に置いた医療・福祉の連携、医療機関や </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入所施設の専門性を活用した研修の実施</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　</a:t>
            </a:r>
            <a:r>
              <a:rPr lang="ja-JP" altLang="en-US" b="1" u="sng" dirty="0" smtClean="0">
                <a:solidFill>
                  <a:srgbClr val="002060"/>
                </a:solidFill>
                <a:latin typeface="ＭＳ Ｐゴシック"/>
              </a:rPr>
              <a:t>強度行動障害支援者養成研修</a:t>
            </a:r>
            <a:r>
              <a:rPr lang="ja-JP" altLang="en-US" dirty="0" smtClean="0">
                <a:solidFill>
                  <a:prstClr val="black"/>
                </a:solidFill>
                <a:latin typeface="ＭＳ Ｐゴシック"/>
              </a:rPr>
              <a:t>の推進、</a:t>
            </a:r>
            <a:r>
              <a:rPr lang="ja-JP" altLang="en-US" b="1" u="sng" dirty="0" smtClean="0">
                <a:solidFill>
                  <a:srgbClr val="002060"/>
                </a:solidFill>
                <a:latin typeface="ＭＳ Ｐゴシック"/>
              </a:rPr>
              <a:t>重症心身障害児者の地域支援のコーディネート機能</a:t>
            </a:r>
            <a:r>
              <a:rPr lang="ja-JP" altLang="en-US" dirty="0" smtClean="0">
                <a:solidFill>
                  <a:prstClr val="black"/>
                </a:solidFill>
                <a:latin typeface="ＭＳ Ｐゴシック"/>
              </a:rPr>
              <a:t>を </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持つ中核機関の整備に向けた検討</a:t>
            </a:r>
            <a:endParaRPr lang="en-US" altLang="ja-JP" dirty="0" smtClean="0">
              <a:solidFill>
                <a:prstClr val="black"/>
              </a:solidFill>
              <a:latin typeface="ＭＳ Ｐゴシック"/>
            </a:endParaRPr>
          </a:p>
        </p:txBody>
      </p:sp>
      <p:sp>
        <p:nvSpPr>
          <p:cNvPr id="5" name="正方形/長方形 4"/>
          <p:cNvSpPr/>
          <p:nvPr/>
        </p:nvSpPr>
        <p:spPr>
          <a:xfrm>
            <a:off x="-10188" y="443074"/>
            <a:ext cx="8851620" cy="464230"/>
          </a:xfrm>
          <a:prstGeom prst="rect">
            <a:avLst/>
          </a:prstGeom>
        </p:spPr>
        <p:txBody>
          <a:bodyPr wrap="square">
            <a:spAutoFit/>
          </a:bodyPr>
          <a:lstStyle/>
          <a:p>
            <a:pPr marL="119063" indent="-119063" defTabSz="873125" fontAlgn="base">
              <a:lnSpc>
                <a:spcPts val="2900"/>
              </a:lnSpc>
              <a:spcBef>
                <a:spcPct val="0"/>
              </a:spcBef>
              <a:spcAft>
                <a:spcPct val="0"/>
              </a:spcAft>
            </a:pPr>
            <a:r>
              <a:rPr lang="ja-JP" altLang="en-US" sz="2200" b="1" dirty="0">
                <a:solidFill>
                  <a:srgbClr val="002060"/>
                </a:solidFill>
                <a:latin typeface="ＭＳ Ｐゴシック"/>
              </a:rPr>
              <a:t>③　特別に配慮された支援が必要な障害児のための医療・福祉の連携</a:t>
            </a:r>
            <a:endParaRPr lang="en-US" altLang="ja-JP" sz="2200" b="1" dirty="0">
              <a:solidFill>
                <a:srgbClr val="002060"/>
              </a:solidFill>
              <a:latin typeface="ＭＳ Ｐゴシック"/>
            </a:endParaRPr>
          </a:p>
        </p:txBody>
      </p:sp>
      <p:sp>
        <p:nvSpPr>
          <p:cNvPr id="6" name="角丸四角形 5"/>
          <p:cNvSpPr/>
          <p:nvPr/>
        </p:nvSpPr>
        <p:spPr bwMode="auto">
          <a:xfrm>
            <a:off x="128483" y="3013519"/>
            <a:ext cx="9658025" cy="847537"/>
          </a:xfrm>
          <a:prstGeom prst="roundRect">
            <a:avLst>
              <a:gd name="adj" fmla="val 12369"/>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〇　</a:t>
            </a:r>
            <a:r>
              <a:rPr lang="ja-JP" altLang="en-US" b="1" u="sng" dirty="0" smtClean="0">
                <a:solidFill>
                  <a:srgbClr val="002060"/>
                </a:solidFill>
                <a:latin typeface="ＭＳ Ｐゴシック"/>
              </a:rPr>
              <a:t>ペアレント・トレーニング</a:t>
            </a:r>
            <a:r>
              <a:rPr lang="ja-JP" altLang="en-US" dirty="0" smtClean="0">
                <a:solidFill>
                  <a:prstClr val="black"/>
                </a:solidFill>
                <a:latin typeface="ＭＳ Ｐゴシック"/>
              </a:rPr>
              <a:t>の</a:t>
            </a:r>
            <a:r>
              <a:rPr lang="ja-JP" altLang="en-US" dirty="0">
                <a:solidFill>
                  <a:prstClr val="black"/>
                </a:solidFill>
                <a:latin typeface="ＭＳ Ｐゴシック"/>
              </a:rPr>
              <a:t>推進</a:t>
            </a:r>
            <a:r>
              <a:rPr lang="ja-JP" altLang="en-US" dirty="0" smtClean="0">
                <a:solidFill>
                  <a:prstClr val="black"/>
                </a:solidFill>
                <a:latin typeface="ＭＳ Ｐゴシック"/>
              </a:rPr>
              <a:t>、精神面のケア、ケアを一時的に代行する支援、</a:t>
            </a:r>
            <a:r>
              <a:rPr lang="ja-JP" altLang="en-US" b="1" u="sng" dirty="0" smtClean="0">
                <a:solidFill>
                  <a:srgbClr val="002060"/>
                </a:solidFill>
                <a:latin typeface="ＭＳ Ｐゴシック"/>
              </a:rPr>
              <a:t>保護者の就労　　</a:t>
            </a:r>
            <a:endParaRPr lang="en-US" altLang="ja-JP" b="1" u="sng" dirty="0" smtClean="0">
              <a:solidFill>
                <a:srgbClr val="002060"/>
              </a:solidFill>
              <a:latin typeface="ＭＳ Ｐゴシック"/>
            </a:endParaRPr>
          </a:p>
          <a:p>
            <a:pPr marL="119063" indent="-119063" defTabSz="873125" fontAlgn="base">
              <a:lnSpc>
                <a:spcPts val="3000"/>
              </a:lnSpc>
              <a:spcBef>
                <a:spcPct val="0"/>
              </a:spcBef>
              <a:spcAft>
                <a:spcPct val="0"/>
              </a:spcAft>
            </a:pPr>
            <a:r>
              <a:rPr lang="ja-JP" altLang="en-US" b="1" dirty="0">
                <a:solidFill>
                  <a:srgbClr val="002060"/>
                </a:solidFill>
                <a:latin typeface="ＭＳ Ｐゴシック"/>
              </a:rPr>
              <a:t>　</a:t>
            </a:r>
            <a:r>
              <a:rPr lang="ja-JP" altLang="en-US" b="1" dirty="0" smtClean="0">
                <a:solidFill>
                  <a:srgbClr val="002060"/>
                </a:solidFill>
                <a:latin typeface="ＭＳ Ｐゴシック"/>
              </a:rPr>
              <a:t>　</a:t>
            </a:r>
            <a:r>
              <a:rPr lang="ja-JP" altLang="en-US" b="1" dirty="0">
                <a:solidFill>
                  <a:srgbClr val="002060"/>
                </a:solidFill>
                <a:latin typeface="ＭＳ Ｐゴシック"/>
              </a:rPr>
              <a:t> </a:t>
            </a:r>
            <a:r>
              <a:rPr lang="ja-JP" altLang="en-US" dirty="0" smtClean="0">
                <a:solidFill>
                  <a:prstClr val="black"/>
                </a:solidFill>
                <a:latin typeface="ＭＳ Ｐゴシック"/>
              </a:rPr>
              <a:t>のための支援、家族の活動、障害児のきょうだい支援　</a:t>
            </a:r>
            <a:endParaRPr lang="ja-JP" altLang="en-US" dirty="0">
              <a:solidFill>
                <a:prstClr val="black"/>
              </a:solidFill>
              <a:latin typeface="ＭＳ Ｐゴシック"/>
            </a:endParaRPr>
          </a:p>
        </p:txBody>
      </p:sp>
      <p:sp>
        <p:nvSpPr>
          <p:cNvPr id="7" name="正方形/長方形 6"/>
          <p:cNvSpPr/>
          <p:nvPr/>
        </p:nvSpPr>
        <p:spPr>
          <a:xfrm>
            <a:off x="23529" y="2568260"/>
            <a:ext cx="2643672" cy="464230"/>
          </a:xfrm>
          <a:prstGeom prst="rect">
            <a:avLst/>
          </a:prstGeom>
        </p:spPr>
        <p:txBody>
          <a:bodyPr wrap="none">
            <a:spAutoFit/>
          </a:bodyPr>
          <a:lstStyle/>
          <a:p>
            <a:pPr marL="119063" indent="-119063" defTabSz="873125" fontAlgn="base">
              <a:lnSpc>
                <a:spcPts val="2900"/>
              </a:lnSpc>
              <a:spcBef>
                <a:spcPct val="0"/>
              </a:spcBef>
              <a:spcAft>
                <a:spcPct val="0"/>
              </a:spcAft>
            </a:pPr>
            <a:r>
              <a:rPr lang="ja-JP" altLang="en-US" sz="2200" b="1" dirty="0">
                <a:solidFill>
                  <a:srgbClr val="002060"/>
                </a:solidFill>
                <a:latin typeface="ＭＳ Ｐゴシック"/>
              </a:rPr>
              <a:t>④　家族支援の充実</a:t>
            </a:r>
            <a:endParaRPr lang="en-US" altLang="ja-JP" sz="2200" b="1" dirty="0">
              <a:solidFill>
                <a:srgbClr val="002060"/>
              </a:solidFill>
              <a:latin typeface="ＭＳ Ｐゴシック"/>
            </a:endParaRPr>
          </a:p>
        </p:txBody>
      </p:sp>
      <p:sp>
        <p:nvSpPr>
          <p:cNvPr id="8" name="角丸四角形 7"/>
          <p:cNvSpPr/>
          <p:nvPr/>
        </p:nvSpPr>
        <p:spPr bwMode="auto">
          <a:xfrm>
            <a:off x="128484" y="4397286"/>
            <a:ext cx="9681542" cy="1696010"/>
          </a:xfrm>
          <a:prstGeom prst="roundRect">
            <a:avLst>
              <a:gd name="adj" fmla="val 12369"/>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〇　一元化を踏まえた職員配置等の検討、放課後等デイサービス等の</a:t>
            </a:r>
            <a:r>
              <a:rPr lang="ja-JP" altLang="en-US" b="1" u="sng" dirty="0" smtClean="0">
                <a:solidFill>
                  <a:srgbClr val="002060"/>
                </a:solidFill>
                <a:latin typeface="ＭＳ Ｐゴシック"/>
              </a:rPr>
              <a:t>障害児支援に関するガイド　</a:t>
            </a:r>
            <a:endParaRPr lang="en-US" altLang="ja-JP" b="1" u="sng" dirty="0" smtClean="0">
              <a:solidFill>
                <a:srgbClr val="002060"/>
              </a:solidFill>
              <a:latin typeface="ＭＳ Ｐゴシック"/>
            </a:endParaRPr>
          </a:p>
          <a:p>
            <a:pPr marL="119063" indent="-119063" defTabSz="873125" fontAlgn="base">
              <a:lnSpc>
                <a:spcPts val="3000"/>
              </a:lnSpc>
              <a:spcBef>
                <a:spcPct val="0"/>
              </a:spcBef>
              <a:spcAft>
                <a:spcPct val="0"/>
              </a:spcAft>
            </a:pPr>
            <a:r>
              <a:rPr lang="ja-JP" altLang="en-US" b="1" dirty="0">
                <a:solidFill>
                  <a:srgbClr val="002060"/>
                </a:solidFill>
                <a:latin typeface="ＭＳ Ｐゴシック"/>
              </a:rPr>
              <a:t>　</a:t>
            </a:r>
            <a:r>
              <a:rPr lang="ja-JP" altLang="en-US" b="1" dirty="0" smtClean="0">
                <a:solidFill>
                  <a:srgbClr val="002060"/>
                </a:solidFill>
                <a:latin typeface="ＭＳ Ｐゴシック"/>
              </a:rPr>
              <a:t>　　</a:t>
            </a:r>
            <a:r>
              <a:rPr lang="ja-JP" altLang="en-US" b="1" u="sng" dirty="0" smtClean="0">
                <a:solidFill>
                  <a:srgbClr val="002060"/>
                </a:solidFill>
                <a:latin typeface="ＭＳ Ｐゴシック"/>
              </a:rPr>
              <a:t>ライン</a:t>
            </a:r>
            <a:r>
              <a:rPr lang="ja-JP" altLang="en-US" dirty="0" smtClean="0">
                <a:solidFill>
                  <a:prstClr val="black"/>
                </a:solidFill>
                <a:latin typeface="ＭＳ Ｐゴシック"/>
              </a:rPr>
              <a:t>の策定</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smtClean="0">
                <a:solidFill>
                  <a:prstClr val="black"/>
                </a:solidFill>
                <a:latin typeface="ＭＳ Ｐゴシック"/>
              </a:rPr>
              <a:t>○　児童養護施設等の対応を踏まえた障害児入所施設の環境改善及び措置入所を含めた障害児</a:t>
            </a:r>
            <a:endParaRPr lang="en-US" altLang="ja-JP" dirty="0" smtClean="0">
              <a:solidFill>
                <a:prstClr val="black"/>
              </a:solidFill>
              <a:latin typeface="ＭＳ Ｐゴシック"/>
            </a:endParaRPr>
          </a:p>
          <a:p>
            <a:pPr marL="119063" indent="-119063" defTabSz="873125" fontAlgn="base">
              <a:lnSpc>
                <a:spcPts val="3000"/>
              </a:lnSpc>
              <a:spcBef>
                <a:spcPct val="0"/>
              </a:spcBef>
              <a:spcAft>
                <a:spcPct val="0"/>
              </a:spcAft>
            </a:pPr>
            <a:r>
              <a:rPr lang="ja-JP" altLang="en-US" dirty="0">
                <a:solidFill>
                  <a:prstClr val="black"/>
                </a:solidFill>
                <a:latin typeface="ＭＳ Ｐゴシック"/>
              </a:rPr>
              <a:t>　</a:t>
            </a:r>
            <a:r>
              <a:rPr lang="ja-JP" altLang="en-US" dirty="0" smtClean="0">
                <a:solidFill>
                  <a:prstClr val="black"/>
                </a:solidFill>
                <a:latin typeface="ＭＳ Ｐゴシック"/>
              </a:rPr>
              <a:t>　 入所支援の在り方の検討</a:t>
            </a:r>
            <a:endParaRPr lang="en-US" altLang="ja-JP" dirty="0" smtClean="0">
              <a:solidFill>
                <a:prstClr val="black"/>
              </a:solidFill>
              <a:latin typeface="ＭＳ Ｐゴシック"/>
            </a:endParaRPr>
          </a:p>
          <a:p>
            <a:pPr marL="119063" indent="-119063" defTabSz="873125" fontAlgn="base">
              <a:lnSpc>
                <a:spcPts val="2900"/>
              </a:lnSpc>
              <a:spcBef>
                <a:spcPct val="0"/>
              </a:spcBef>
              <a:spcAft>
                <a:spcPct val="0"/>
              </a:spcAft>
            </a:pPr>
            <a:r>
              <a:rPr lang="ja-JP" altLang="en-US" dirty="0" smtClean="0">
                <a:solidFill>
                  <a:prstClr val="black"/>
                </a:solidFill>
                <a:latin typeface="ＭＳ Ｐゴシック"/>
              </a:rPr>
              <a:t>　　</a:t>
            </a:r>
            <a:endParaRPr lang="en-US" altLang="ja-JP" dirty="0" smtClean="0">
              <a:solidFill>
                <a:prstClr val="black"/>
              </a:solidFill>
              <a:latin typeface="ＭＳ Ｐゴシック"/>
            </a:endParaRPr>
          </a:p>
          <a:p>
            <a:pPr marL="119063" indent="-119063" defTabSz="873125" fontAlgn="base">
              <a:lnSpc>
                <a:spcPts val="2900"/>
              </a:lnSpc>
              <a:spcBef>
                <a:spcPct val="0"/>
              </a:spcBef>
              <a:spcAft>
                <a:spcPct val="0"/>
              </a:spcAft>
            </a:pPr>
            <a:endParaRPr lang="ja-JP" altLang="en-US" sz="2200" dirty="0">
              <a:solidFill>
                <a:prstClr val="black"/>
              </a:solidFill>
              <a:latin typeface="ＭＳ Ｐゴシック"/>
            </a:endParaRPr>
          </a:p>
        </p:txBody>
      </p:sp>
      <p:sp>
        <p:nvSpPr>
          <p:cNvPr id="9" name="正方形/長方形 8"/>
          <p:cNvSpPr/>
          <p:nvPr/>
        </p:nvSpPr>
        <p:spPr>
          <a:xfrm>
            <a:off x="49843" y="3933056"/>
            <a:ext cx="4931158" cy="464230"/>
          </a:xfrm>
          <a:prstGeom prst="rect">
            <a:avLst/>
          </a:prstGeom>
        </p:spPr>
        <p:txBody>
          <a:bodyPr wrap="none">
            <a:spAutoFit/>
          </a:bodyPr>
          <a:lstStyle/>
          <a:p>
            <a:pPr marL="119063" indent="-119063" defTabSz="873125" fontAlgn="base">
              <a:lnSpc>
                <a:spcPts val="2900"/>
              </a:lnSpc>
              <a:spcBef>
                <a:spcPct val="0"/>
              </a:spcBef>
              <a:spcAft>
                <a:spcPct val="0"/>
              </a:spcAft>
            </a:pPr>
            <a:r>
              <a:rPr lang="ja-JP" altLang="en-US" sz="2200" b="1" dirty="0">
                <a:solidFill>
                  <a:srgbClr val="002060"/>
                </a:solidFill>
                <a:latin typeface="ＭＳ Ｐゴシック"/>
              </a:rPr>
              <a:t>⑤　個々のサービスの質のさらなる確保</a:t>
            </a:r>
          </a:p>
        </p:txBody>
      </p:sp>
      <p:sp>
        <p:nvSpPr>
          <p:cNvPr id="10" name="テキスト ボックス 9"/>
          <p:cNvSpPr txBox="1"/>
          <p:nvPr/>
        </p:nvSpPr>
        <p:spPr>
          <a:xfrm>
            <a:off x="23529" y="16799"/>
            <a:ext cx="6681192" cy="461665"/>
          </a:xfrm>
          <a:prstGeom prst="rect">
            <a:avLst/>
          </a:prstGeom>
          <a:noFill/>
        </p:spPr>
        <p:txBody>
          <a:bodyPr wrap="square" rtlCol="0">
            <a:spAutoFit/>
          </a:bodyPr>
          <a:lstStyle/>
          <a:p>
            <a:pPr fontAlgn="base">
              <a:spcBef>
                <a:spcPct val="0"/>
              </a:spcBef>
              <a:spcAft>
                <a:spcPct val="0"/>
              </a:spcAft>
            </a:pPr>
            <a:r>
              <a:rPr lang="ja-JP" altLang="en-US" sz="2400" b="1" dirty="0" smtClean="0">
                <a:solidFill>
                  <a:prstClr val="black"/>
                </a:solidFill>
                <a:latin typeface="ＭＳ Ｐゴシック"/>
              </a:rPr>
              <a:t>＜報告書提言の</a:t>
            </a:r>
            <a:r>
              <a:rPr lang="ja-JP" altLang="en-US" sz="2400" b="1" dirty="0">
                <a:solidFill>
                  <a:prstClr val="black"/>
                </a:solidFill>
                <a:latin typeface="ＭＳ Ｐゴシック"/>
              </a:rPr>
              <a:t>主</a:t>
            </a:r>
            <a:r>
              <a:rPr lang="ja-JP" altLang="en-US" sz="2400" b="1" dirty="0" smtClean="0">
                <a:solidFill>
                  <a:prstClr val="black"/>
                </a:solidFill>
                <a:latin typeface="ＭＳ Ｐゴシック"/>
              </a:rPr>
              <a:t>な</a:t>
            </a:r>
            <a:r>
              <a:rPr lang="ja-JP" altLang="en-US" sz="2400" b="1" dirty="0">
                <a:solidFill>
                  <a:prstClr val="black"/>
                </a:solidFill>
                <a:latin typeface="ＭＳ Ｐゴシック"/>
              </a:rPr>
              <a:t>内容</a:t>
            </a:r>
            <a:r>
              <a:rPr lang="ja-JP" altLang="en-US" sz="2400" b="1" dirty="0" smtClean="0">
                <a:solidFill>
                  <a:prstClr val="black"/>
                </a:solidFill>
                <a:latin typeface="ＭＳ Ｐゴシック"/>
              </a:rPr>
              <a:t>（２）＞</a:t>
            </a:r>
          </a:p>
        </p:txBody>
      </p:sp>
      <p:sp>
        <p:nvSpPr>
          <p:cNvPr id="11" name="角丸四角形 10"/>
          <p:cNvSpPr/>
          <p:nvPr/>
        </p:nvSpPr>
        <p:spPr bwMode="auto">
          <a:xfrm>
            <a:off x="128493" y="6237312"/>
            <a:ext cx="9658035" cy="502290"/>
          </a:xfrm>
          <a:prstGeom prst="roundRect">
            <a:avLst/>
          </a:prstGeom>
          <a:solidFill>
            <a:srgbClr val="CCFFCC">
              <a:alpha val="98000"/>
            </a:srgbClr>
          </a:solidFill>
          <a:ln w="31750"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lnSpc>
                <a:spcPts val="3000"/>
              </a:lnSpc>
              <a:spcBef>
                <a:spcPct val="0"/>
              </a:spcBef>
              <a:spcAft>
                <a:spcPct val="0"/>
              </a:spcAft>
            </a:pPr>
            <a:r>
              <a:rPr lang="ja-JP" altLang="en-US" sz="2200" b="1" dirty="0" smtClean="0">
                <a:solidFill>
                  <a:srgbClr val="002060"/>
                </a:solidFill>
              </a:rPr>
              <a:t>→　</a:t>
            </a:r>
            <a:r>
              <a:rPr lang="ja-JP" altLang="en-US" sz="2000" b="1" dirty="0" smtClean="0">
                <a:solidFill>
                  <a:srgbClr val="002060"/>
                </a:solidFill>
              </a:rPr>
              <a:t>子ども・子育て支援及び障害児支援の計画的</a:t>
            </a:r>
            <a:r>
              <a:rPr lang="ja-JP" altLang="en-US" sz="2000" b="1" dirty="0">
                <a:solidFill>
                  <a:srgbClr val="002060"/>
                </a:solidFill>
              </a:rPr>
              <a:t>進展</a:t>
            </a:r>
            <a:r>
              <a:rPr lang="ja-JP" altLang="en-US" sz="2000" b="1" dirty="0" smtClean="0">
                <a:solidFill>
                  <a:srgbClr val="002060"/>
                </a:solidFill>
              </a:rPr>
              <a:t>のための関連部門の連携</a:t>
            </a: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138</a:t>
            </a:fld>
            <a:endParaRPr lang="en-US" altLang="ja-JP" dirty="0">
              <a:solidFill>
                <a:srgbClr val="000000"/>
              </a:solidFill>
            </a:endParaRPr>
          </a:p>
        </p:txBody>
      </p:sp>
    </p:spTree>
    <p:extLst>
      <p:ext uri="{BB962C8B-B14F-4D97-AF65-F5344CB8AC3E}">
        <p14:creationId xmlns:p14="http://schemas.microsoft.com/office/powerpoint/2010/main" val="295703339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8775425" y="216026"/>
            <a:ext cx="0" cy="507739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99524" y="216026"/>
            <a:ext cx="0" cy="507739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0" y="1617785"/>
            <a:ext cx="9906000" cy="150170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円/楕円 60"/>
          <p:cNvSpPr/>
          <p:nvPr/>
        </p:nvSpPr>
        <p:spPr>
          <a:xfrm>
            <a:off x="974560" y="1801009"/>
            <a:ext cx="7800867" cy="104250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円/楕円 53"/>
          <p:cNvSpPr/>
          <p:nvPr/>
        </p:nvSpPr>
        <p:spPr>
          <a:xfrm>
            <a:off x="2380454" y="2112339"/>
            <a:ext cx="5224850" cy="58098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　　　　</a:t>
            </a:r>
            <a:r>
              <a:rPr lang="ja-JP" altLang="en-US" sz="1400" dirty="0" smtClean="0">
                <a:solidFill>
                  <a:prstClr val="white"/>
                </a:solidFill>
              </a:rPr>
              <a:t>　　　　　　　　　　　</a:t>
            </a:r>
            <a:r>
              <a:rPr lang="ja-JP" altLang="en-US" sz="1600" dirty="0" smtClean="0">
                <a:solidFill>
                  <a:prstClr val="white"/>
                </a:solidFill>
              </a:rPr>
              <a:t>職場・地域生活</a:t>
            </a:r>
            <a:endParaRPr lang="ja-JP" altLang="en-US" sz="1600" dirty="0">
              <a:solidFill>
                <a:prstClr val="white"/>
              </a:solidFill>
            </a:endParaRPr>
          </a:p>
        </p:txBody>
      </p:sp>
      <p:sp>
        <p:nvSpPr>
          <p:cNvPr id="20" name="上矢印 19"/>
          <p:cNvSpPr/>
          <p:nvPr/>
        </p:nvSpPr>
        <p:spPr>
          <a:xfrm>
            <a:off x="3641892" y="745699"/>
            <a:ext cx="1311128" cy="1576560"/>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smtClean="0">
              <a:solidFill>
                <a:prstClr val="white"/>
              </a:solidFill>
            </a:endParaRPr>
          </a:p>
          <a:p>
            <a:pPr algn="ctr"/>
            <a:endParaRPr lang="ja-JP" altLang="en-US" sz="1200" dirty="0">
              <a:solidFill>
                <a:prstClr val="white"/>
              </a:solidFill>
            </a:endParaRPr>
          </a:p>
        </p:txBody>
      </p:sp>
      <p:sp>
        <p:nvSpPr>
          <p:cNvPr id="6" name="台形 5"/>
          <p:cNvSpPr/>
          <p:nvPr/>
        </p:nvSpPr>
        <p:spPr>
          <a:xfrm>
            <a:off x="22" y="3497123"/>
            <a:ext cx="9850939" cy="1440160"/>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円/楕円 39"/>
          <p:cNvSpPr/>
          <p:nvPr/>
        </p:nvSpPr>
        <p:spPr>
          <a:xfrm>
            <a:off x="1297127" y="3691828"/>
            <a:ext cx="7020780" cy="111029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0" y="5293523"/>
            <a:ext cx="9906000" cy="1447947"/>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円/楕円 40"/>
          <p:cNvSpPr/>
          <p:nvPr/>
        </p:nvSpPr>
        <p:spPr>
          <a:xfrm>
            <a:off x="1247588" y="5597179"/>
            <a:ext cx="7020780" cy="99223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円/楕円 52"/>
          <p:cNvSpPr/>
          <p:nvPr/>
        </p:nvSpPr>
        <p:spPr>
          <a:xfrm>
            <a:off x="2817306" y="5824117"/>
            <a:ext cx="4055584" cy="39604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　　　　　　　　　　　　　</a:t>
            </a:r>
            <a:r>
              <a:rPr lang="ja-JP" altLang="en-US" sz="1600" dirty="0" smtClean="0">
                <a:solidFill>
                  <a:prstClr val="white"/>
                </a:solidFill>
              </a:rPr>
              <a:t>保育所等</a:t>
            </a:r>
            <a:endParaRPr lang="ja-JP" altLang="en-US" sz="1600" dirty="0">
              <a:solidFill>
                <a:prstClr val="white"/>
              </a:solidFill>
            </a:endParaRPr>
          </a:p>
        </p:txBody>
      </p:sp>
      <p:sp>
        <p:nvSpPr>
          <p:cNvPr id="52" name="円/楕円 51"/>
          <p:cNvSpPr/>
          <p:nvPr/>
        </p:nvSpPr>
        <p:spPr>
          <a:xfrm>
            <a:off x="2645079" y="4130622"/>
            <a:ext cx="4188399" cy="46851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　　　　</a:t>
            </a:r>
            <a:r>
              <a:rPr lang="ja-JP" altLang="en-US" sz="1400" dirty="0" smtClean="0">
                <a:solidFill>
                  <a:prstClr val="white"/>
                </a:solidFill>
              </a:rPr>
              <a:t>　</a:t>
            </a:r>
            <a:r>
              <a:rPr lang="ja-JP" altLang="en-US" sz="1600" dirty="0" smtClean="0">
                <a:solidFill>
                  <a:prstClr val="white"/>
                </a:solidFill>
              </a:rPr>
              <a:t>　　　　　　　学校等</a:t>
            </a:r>
            <a:endParaRPr lang="ja-JP" altLang="en-US" sz="1600" dirty="0">
              <a:solidFill>
                <a:prstClr val="white"/>
              </a:solidFill>
            </a:endParaRPr>
          </a:p>
        </p:txBody>
      </p:sp>
      <p:sp>
        <p:nvSpPr>
          <p:cNvPr id="64" name="上矢印 63"/>
          <p:cNvSpPr/>
          <p:nvPr/>
        </p:nvSpPr>
        <p:spPr>
          <a:xfrm>
            <a:off x="3635903" y="3119488"/>
            <a:ext cx="1381839" cy="122711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smtClean="0">
              <a:solidFill>
                <a:prstClr val="white"/>
              </a:solidFill>
            </a:endParaRPr>
          </a:p>
          <a:p>
            <a:r>
              <a:rPr lang="ja-JP" altLang="en-US" sz="1400" dirty="0" smtClean="0">
                <a:solidFill>
                  <a:prstClr val="white"/>
                </a:solidFill>
              </a:rPr>
              <a:t>　</a:t>
            </a:r>
            <a:endParaRPr lang="en-US" altLang="ja-JP" sz="1400" dirty="0" smtClean="0">
              <a:solidFill>
                <a:prstClr val="white"/>
              </a:solidFill>
            </a:endParaRPr>
          </a:p>
        </p:txBody>
      </p:sp>
      <p:sp>
        <p:nvSpPr>
          <p:cNvPr id="49" name="円/楕円 48"/>
          <p:cNvSpPr/>
          <p:nvPr/>
        </p:nvSpPr>
        <p:spPr>
          <a:xfrm>
            <a:off x="5422424" y="3539870"/>
            <a:ext cx="1638182" cy="3960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医療</a:t>
            </a:r>
            <a:endParaRPr lang="ja-JP" altLang="en-US" sz="1400" dirty="0">
              <a:solidFill>
                <a:prstClr val="black"/>
              </a:solidFill>
            </a:endParaRPr>
          </a:p>
        </p:txBody>
      </p:sp>
      <p:sp>
        <p:nvSpPr>
          <p:cNvPr id="50" name="円/楕円 49"/>
          <p:cNvSpPr/>
          <p:nvPr/>
        </p:nvSpPr>
        <p:spPr>
          <a:xfrm>
            <a:off x="5460414" y="5399157"/>
            <a:ext cx="1638182" cy="3960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医療</a:t>
            </a:r>
            <a:endParaRPr lang="ja-JP" altLang="en-US" sz="1400" dirty="0">
              <a:solidFill>
                <a:prstClr val="black"/>
              </a:solidFill>
            </a:endParaRPr>
          </a:p>
        </p:txBody>
      </p:sp>
      <p:sp>
        <p:nvSpPr>
          <p:cNvPr id="37" name="円/楕円 36"/>
          <p:cNvSpPr/>
          <p:nvPr/>
        </p:nvSpPr>
        <p:spPr>
          <a:xfrm>
            <a:off x="7083503" y="3989919"/>
            <a:ext cx="1897263" cy="396044"/>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学校保健</a:t>
            </a:r>
            <a:endParaRPr lang="ja-JP" altLang="en-US" sz="1400" dirty="0">
              <a:solidFill>
                <a:prstClr val="black"/>
              </a:solidFill>
            </a:endParaRPr>
          </a:p>
        </p:txBody>
      </p:sp>
      <p:sp>
        <p:nvSpPr>
          <p:cNvPr id="51" name="円/楕円 50"/>
          <p:cNvSpPr/>
          <p:nvPr/>
        </p:nvSpPr>
        <p:spPr>
          <a:xfrm>
            <a:off x="7188461" y="5697252"/>
            <a:ext cx="1899002" cy="396044"/>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母子保健</a:t>
            </a:r>
            <a:endParaRPr lang="ja-JP" altLang="en-US" sz="1400" dirty="0">
              <a:solidFill>
                <a:prstClr val="black"/>
              </a:solidFill>
            </a:endParaRPr>
          </a:p>
        </p:txBody>
      </p:sp>
      <p:sp>
        <p:nvSpPr>
          <p:cNvPr id="63" name="額縁 62"/>
          <p:cNvSpPr/>
          <p:nvPr/>
        </p:nvSpPr>
        <p:spPr>
          <a:xfrm>
            <a:off x="38472" y="116632"/>
            <a:ext cx="4707025"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rPr>
              <a:t>地域</a:t>
            </a:r>
            <a:r>
              <a:rPr lang="ja-JP" altLang="en-US" sz="2000" b="1" dirty="0">
                <a:solidFill>
                  <a:prstClr val="white"/>
                </a:solidFill>
              </a:rPr>
              <a:t>に</a:t>
            </a:r>
            <a:r>
              <a:rPr lang="ja-JP" altLang="en-US" sz="2000" b="1" dirty="0" smtClean="0">
                <a:solidFill>
                  <a:prstClr val="white"/>
                </a:solidFill>
              </a:rPr>
              <a:t>おける「縦横連携」のイメージ</a:t>
            </a:r>
            <a:endParaRPr lang="ja-JP" altLang="en-US" sz="2000" b="1" dirty="0">
              <a:solidFill>
                <a:prstClr val="white"/>
              </a:solidFill>
            </a:endParaRPr>
          </a:p>
        </p:txBody>
      </p:sp>
      <p:sp>
        <p:nvSpPr>
          <p:cNvPr id="58" name="円/楕円 57"/>
          <p:cNvSpPr/>
          <p:nvPr/>
        </p:nvSpPr>
        <p:spPr>
          <a:xfrm>
            <a:off x="5434216" y="1656220"/>
            <a:ext cx="1638182" cy="3960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医療</a:t>
            </a:r>
            <a:endParaRPr lang="ja-JP" altLang="en-US" sz="1400" dirty="0">
              <a:solidFill>
                <a:prstClr val="black"/>
              </a:solidFill>
            </a:endParaRPr>
          </a:p>
        </p:txBody>
      </p:sp>
      <p:sp>
        <p:nvSpPr>
          <p:cNvPr id="55" name="円/楕円 54"/>
          <p:cNvSpPr/>
          <p:nvPr/>
        </p:nvSpPr>
        <p:spPr>
          <a:xfrm>
            <a:off x="2027851" y="1708418"/>
            <a:ext cx="1600860" cy="3960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就労</a:t>
            </a:r>
            <a:endParaRPr lang="en-US" altLang="ja-JP" sz="1400" dirty="0" smtClean="0">
              <a:solidFill>
                <a:prstClr val="white"/>
              </a:solidFill>
            </a:endParaRPr>
          </a:p>
          <a:p>
            <a:pPr algn="ctr"/>
            <a:r>
              <a:rPr lang="ja-JP" altLang="en-US" sz="1400" dirty="0" smtClean="0">
                <a:solidFill>
                  <a:prstClr val="white"/>
                </a:solidFill>
              </a:rPr>
              <a:t>支援</a:t>
            </a:r>
            <a:endParaRPr lang="ja-JP" altLang="en-US" sz="1400" dirty="0">
              <a:solidFill>
                <a:prstClr val="white"/>
              </a:solidFill>
            </a:endParaRPr>
          </a:p>
        </p:txBody>
      </p:sp>
      <p:sp>
        <p:nvSpPr>
          <p:cNvPr id="56" name="円/楕円 55"/>
          <p:cNvSpPr/>
          <p:nvPr/>
        </p:nvSpPr>
        <p:spPr>
          <a:xfrm>
            <a:off x="678442" y="2129419"/>
            <a:ext cx="1702029" cy="3960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障害福祉</a:t>
            </a:r>
            <a:endParaRPr lang="ja-JP" altLang="en-US" sz="1400" dirty="0">
              <a:solidFill>
                <a:prstClr val="white"/>
              </a:solidFill>
            </a:endParaRPr>
          </a:p>
        </p:txBody>
      </p:sp>
      <p:sp>
        <p:nvSpPr>
          <p:cNvPr id="69" name="円/楕円 68"/>
          <p:cNvSpPr/>
          <p:nvPr/>
        </p:nvSpPr>
        <p:spPr>
          <a:xfrm>
            <a:off x="748654" y="3823487"/>
            <a:ext cx="1283092" cy="4698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障害児</a:t>
            </a:r>
            <a:endParaRPr lang="en-US" altLang="ja-JP" sz="1400" dirty="0" smtClean="0">
              <a:solidFill>
                <a:prstClr val="white"/>
              </a:solidFill>
            </a:endParaRPr>
          </a:p>
          <a:p>
            <a:pPr algn="ctr"/>
            <a:r>
              <a:rPr lang="ja-JP" altLang="en-US" sz="1400" dirty="0" smtClean="0">
                <a:solidFill>
                  <a:prstClr val="white"/>
                </a:solidFill>
              </a:rPr>
              <a:t>支　援</a:t>
            </a:r>
            <a:endParaRPr lang="ja-JP" altLang="en-US" sz="1400" dirty="0">
              <a:solidFill>
                <a:prstClr val="white"/>
              </a:solidFill>
            </a:endParaRPr>
          </a:p>
        </p:txBody>
      </p:sp>
      <p:cxnSp>
        <p:nvCxnSpPr>
          <p:cNvPr id="3" name="直線矢印コネクタ 2"/>
          <p:cNvCxnSpPr>
            <a:stCxn id="69" idx="6"/>
          </p:cNvCxnSpPr>
          <p:nvPr/>
        </p:nvCxnSpPr>
        <p:spPr>
          <a:xfrm>
            <a:off x="2031801" y="4058436"/>
            <a:ext cx="785539" cy="24979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679398" y="4163130"/>
            <a:ext cx="902407" cy="215444"/>
          </a:xfrm>
          <a:prstGeom prst="rect">
            <a:avLst/>
          </a:prstGeom>
          <a:solidFill>
            <a:schemeClr val="bg1"/>
          </a:solidFill>
          <a:ln>
            <a:solidFill>
              <a:schemeClr val="accent1"/>
            </a:solidFill>
          </a:ln>
        </p:spPr>
        <p:txBody>
          <a:bodyPr wrap="square" lIns="0" tIns="0" rIns="0" bIns="0" rtlCol="0">
            <a:spAutoFit/>
          </a:bodyPr>
          <a:lstStyle/>
          <a:p>
            <a:r>
              <a:rPr lang="ja-JP" altLang="en-US" sz="1400" b="1" dirty="0" smtClean="0">
                <a:solidFill>
                  <a:prstClr val="black"/>
                </a:solidFill>
              </a:rPr>
              <a:t>後方支援</a:t>
            </a:r>
            <a:endParaRPr lang="ja-JP" altLang="en-US" sz="1400" b="1" dirty="0">
              <a:solidFill>
                <a:prstClr val="black"/>
              </a:solidFill>
            </a:endParaRPr>
          </a:p>
        </p:txBody>
      </p:sp>
      <p:cxnSp>
        <p:nvCxnSpPr>
          <p:cNvPr id="59" name="直線矢印コネクタ 58"/>
          <p:cNvCxnSpPr>
            <a:stCxn id="81" idx="6"/>
            <a:endCxn id="53" idx="2"/>
          </p:cNvCxnSpPr>
          <p:nvPr/>
        </p:nvCxnSpPr>
        <p:spPr>
          <a:xfrm>
            <a:off x="2027894" y="5881175"/>
            <a:ext cx="789441" cy="14096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424235" y="3119488"/>
            <a:ext cx="734326" cy="1335516"/>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600" dirty="0" smtClean="0">
              <a:solidFill>
                <a:prstClr val="white"/>
              </a:solidFill>
            </a:endParaRPr>
          </a:p>
        </p:txBody>
      </p:sp>
      <p:sp>
        <p:nvSpPr>
          <p:cNvPr id="65" name="上矢印 64"/>
          <p:cNvSpPr/>
          <p:nvPr/>
        </p:nvSpPr>
        <p:spPr>
          <a:xfrm>
            <a:off x="3609743" y="4946842"/>
            <a:ext cx="1420784" cy="111032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smtClean="0">
              <a:solidFill>
                <a:prstClr val="white"/>
              </a:solidFill>
            </a:endParaRPr>
          </a:p>
        </p:txBody>
      </p:sp>
      <p:sp>
        <p:nvSpPr>
          <p:cNvPr id="16" name="正方形/長方形 15"/>
          <p:cNvSpPr/>
          <p:nvPr/>
        </p:nvSpPr>
        <p:spPr>
          <a:xfrm>
            <a:off x="4456485" y="4955797"/>
            <a:ext cx="701286" cy="118511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角丸四角形吹き出し 46"/>
          <p:cNvSpPr/>
          <p:nvPr/>
        </p:nvSpPr>
        <p:spPr>
          <a:xfrm>
            <a:off x="806680" y="5040810"/>
            <a:ext cx="1077884" cy="324663"/>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入学</a:t>
            </a:r>
          </a:p>
        </p:txBody>
      </p:sp>
      <p:sp>
        <p:nvSpPr>
          <p:cNvPr id="70" name="角丸四角形吹き出し 69"/>
          <p:cNvSpPr/>
          <p:nvPr/>
        </p:nvSpPr>
        <p:spPr>
          <a:xfrm>
            <a:off x="839615" y="3193281"/>
            <a:ext cx="1153238" cy="290812"/>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卒業</a:t>
            </a:r>
            <a:endParaRPr lang="ja-JP" altLang="en-US" dirty="0">
              <a:solidFill>
                <a:prstClr val="black"/>
              </a:solidFill>
            </a:endParaRPr>
          </a:p>
        </p:txBody>
      </p:sp>
      <p:sp>
        <p:nvSpPr>
          <p:cNvPr id="19" name="額縁 18"/>
          <p:cNvSpPr/>
          <p:nvPr/>
        </p:nvSpPr>
        <p:spPr>
          <a:xfrm>
            <a:off x="49649" y="2591486"/>
            <a:ext cx="140415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成年期</a:t>
            </a:r>
          </a:p>
        </p:txBody>
      </p:sp>
      <p:sp>
        <p:nvSpPr>
          <p:cNvPr id="8" name="テキスト ボックス 7"/>
          <p:cNvSpPr txBox="1"/>
          <p:nvPr/>
        </p:nvSpPr>
        <p:spPr>
          <a:xfrm>
            <a:off x="3857266" y="3328160"/>
            <a:ext cx="677108" cy="1087473"/>
          </a:xfrm>
          <a:prstGeom prst="rect">
            <a:avLst/>
          </a:prstGeom>
          <a:noFill/>
        </p:spPr>
        <p:txBody>
          <a:bodyPr vert="eaVert" wrap="square" rtlCol="0">
            <a:spAutoFit/>
          </a:bodyPr>
          <a:lstStyle/>
          <a:p>
            <a:r>
              <a:rPr lang="ja-JP" altLang="en-US" sz="1600" dirty="0" smtClean="0">
                <a:solidFill>
                  <a:prstClr val="white"/>
                </a:solidFill>
              </a:rPr>
              <a:t>障害児</a:t>
            </a:r>
            <a:endParaRPr lang="en-US" altLang="ja-JP" sz="1600" dirty="0" smtClean="0">
              <a:solidFill>
                <a:prstClr val="white"/>
              </a:solidFill>
            </a:endParaRPr>
          </a:p>
          <a:p>
            <a:r>
              <a:rPr lang="ja-JP" altLang="en-US" sz="1600" dirty="0" smtClean="0">
                <a:solidFill>
                  <a:prstClr val="white"/>
                </a:solidFill>
              </a:rPr>
              <a:t>相談支援</a:t>
            </a:r>
            <a:endParaRPr lang="ja-JP" altLang="en-US" sz="1600" dirty="0">
              <a:solidFill>
                <a:prstClr val="white"/>
              </a:solidFill>
            </a:endParaRPr>
          </a:p>
        </p:txBody>
      </p:sp>
      <p:sp>
        <p:nvSpPr>
          <p:cNvPr id="73" name="テキスト ボックス 72"/>
          <p:cNvSpPr txBox="1"/>
          <p:nvPr/>
        </p:nvSpPr>
        <p:spPr>
          <a:xfrm>
            <a:off x="4497175" y="1277296"/>
            <a:ext cx="677108" cy="1087473"/>
          </a:xfrm>
          <a:prstGeom prst="rect">
            <a:avLst/>
          </a:prstGeom>
          <a:noFill/>
        </p:spPr>
        <p:txBody>
          <a:bodyPr vert="eaVert" wrap="square" rtlCol="0">
            <a:spAutoFit/>
          </a:bodyPr>
          <a:lstStyle/>
          <a:p>
            <a:r>
              <a:rPr lang="ja-JP" altLang="en-US" sz="1600" dirty="0" smtClean="0">
                <a:solidFill>
                  <a:prstClr val="white"/>
                </a:solidFill>
              </a:rPr>
              <a:t>本人</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74" name="テキスト ボックス 73"/>
          <p:cNvSpPr txBox="1"/>
          <p:nvPr/>
        </p:nvSpPr>
        <p:spPr>
          <a:xfrm>
            <a:off x="3847063" y="5053545"/>
            <a:ext cx="677108" cy="1087473"/>
          </a:xfrm>
          <a:prstGeom prst="rect">
            <a:avLst/>
          </a:prstGeom>
          <a:noFill/>
        </p:spPr>
        <p:txBody>
          <a:bodyPr vert="eaVert" wrap="square" rtlCol="0">
            <a:spAutoFit/>
          </a:bodyPr>
          <a:lstStyle/>
          <a:p>
            <a:r>
              <a:rPr lang="ja-JP" altLang="en-US" sz="1600" dirty="0" smtClean="0">
                <a:solidFill>
                  <a:prstClr val="white"/>
                </a:solidFill>
              </a:rPr>
              <a:t>障害児</a:t>
            </a:r>
            <a:endParaRPr lang="en-US" altLang="ja-JP" sz="1600" dirty="0" smtClean="0">
              <a:solidFill>
                <a:prstClr val="white"/>
              </a:solidFill>
            </a:endParaRPr>
          </a:p>
          <a:p>
            <a:r>
              <a:rPr lang="ja-JP" altLang="en-US" sz="1600" dirty="0" smtClean="0">
                <a:solidFill>
                  <a:prstClr val="white"/>
                </a:solidFill>
              </a:rPr>
              <a:t>相談支援</a:t>
            </a:r>
            <a:endParaRPr lang="ja-JP" altLang="en-US" sz="1600" dirty="0">
              <a:solidFill>
                <a:prstClr val="white"/>
              </a:solidFill>
            </a:endParaRPr>
          </a:p>
        </p:txBody>
      </p:sp>
      <p:sp>
        <p:nvSpPr>
          <p:cNvPr id="76" name="テキスト ボックス 75"/>
          <p:cNvSpPr txBox="1"/>
          <p:nvPr/>
        </p:nvSpPr>
        <p:spPr>
          <a:xfrm>
            <a:off x="4531729" y="4994151"/>
            <a:ext cx="677108" cy="935958"/>
          </a:xfrm>
          <a:prstGeom prst="rect">
            <a:avLst/>
          </a:prstGeom>
          <a:noFill/>
        </p:spPr>
        <p:txBody>
          <a:bodyPr vert="eaVert" wrap="square" rtlCol="0">
            <a:spAutoFit/>
          </a:bodyPr>
          <a:lstStyle/>
          <a:p>
            <a:r>
              <a:rPr lang="ja-JP" altLang="en-US" sz="1600" dirty="0" smtClean="0">
                <a:solidFill>
                  <a:prstClr val="white"/>
                </a:solidFill>
              </a:rPr>
              <a:t>本人　・</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77" name="テキスト ボックス 76"/>
          <p:cNvSpPr txBox="1"/>
          <p:nvPr/>
        </p:nvSpPr>
        <p:spPr>
          <a:xfrm>
            <a:off x="4480656" y="3323801"/>
            <a:ext cx="677108" cy="1087473"/>
          </a:xfrm>
          <a:prstGeom prst="rect">
            <a:avLst/>
          </a:prstGeom>
          <a:noFill/>
        </p:spPr>
        <p:txBody>
          <a:bodyPr vert="eaVert" wrap="square" rtlCol="0">
            <a:spAutoFit/>
          </a:bodyPr>
          <a:lstStyle/>
          <a:p>
            <a:r>
              <a:rPr lang="ja-JP" altLang="en-US" sz="1600" dirty="0" smtClean="0">
                <a:solidFill>
                  <a:prstClr val="white"/>
                </a:solidFill>
              </a:rPr>
              <a:t>本人　・</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72" name="テキスト ボックス 71"/>
          <p:cNvSpPr txBox="1"/>
          <p:nvPr/>
        </p:nvSpPr>
        <p:spPr>
          <a:xfrm>
            <a:off x="3827219" y="1387665"/>
            <a:ext cx="677108" cy="1087473"/>
          </a:xfrm>
          <a:prstGeom prst="rect">
            <a:avLst/>
          </a:prstGeom>
          <a:noFill/>
        </p:spPr>
        <p:txBody>
          <a:bodyPr vert="eaVert" wrap="square" rtlCol="0">
            <a:spAutoFit/>
          </a:bodyPr>
          <a:lstStyle/>
          <a:p>
            <a:r>
              <a:rPr lang="ja-JP" altLang="en-US" sz="1600" dirty="0" smtClean="0">
                <a:solidFill>
                  <a:prstClr val="white"/>
                </a:solidFill>
              </a:rPr>
              <a:t>計画相談</a:t>
            </a:r>
            <a:endParaRPr lang="en-US" altLang="ja-JP" sz="1600" dirty="0">
              <a:solidFill>
                <a:prstClr val="white"/>
              </a:solidFill>
            </a:endParaRPr>
          </a:p>
          <a:p>
            <a:r>
              <a:rPr lang="ja-JP" altLang="en-US" sz="1600" dirty="0" smtClean="0">
                <a:solidFill>
                  <a:prstClr val="white"/>
                </a:solidFill>
              </a:rPr>
              <a:t>　　　支援</a:t>
            </a:r>
            <a:endParaRPr lang="ja-JP" altLang="en-US" sz="1600" dirty="0">
              <a:solidFill>
                <a:prstClr val="white"/>
              </a:solidFill>
            </a:endParaRPr>
          </a:p>
        </p:txBody>
      </p:sp>
      <p:sp>
        <p:nvSpPr>
          <p:cNvPr id="79" name="テキスト ボックス 78"/>
          <p:cNvSpPr txBox="1"/>
          <p:nvPr/>
        </p:nvSpPr>
        <p:spPr>
          <a:xfrm>
            <a:off x="4435138" y="1221620"/>
            <a:ext cx="677108" cy="1087473"/>
          </a:xfrm>
          <a:prstGeom prst="rect">
            <a:avLst/>
          </a:prstGeom>
          <a:noFill/>
        </p:spPr>
        <p:txBody>
          <a:bodyPr vert="eaVert" wrap="square" rtlCol="0">
            <a:spAutoFit/>
          </a:bodyPr>
          <a:lstStyle/>
          <a:p>
            <a:r>
              <a:rPr lang="ja-JP" altLang="en-US" sz="1600" dirty="0" smtClean="0">
                <a:solidFill>
                  <a:prstClr val="white"/>
                </a:solidFill>
              </a:rPr>
              <a:t>本人</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9" name="横巻き 8"/>
          <p:cNvSpPr/>
          <p:nvPr/>
        </p:nvSpPr>
        <p:spPr>
          <a:xfrm>
            <a:off x="2051983" y="6275667"/>
            <a:ext cx="4781481" cy="465803"/>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rPr>
              <a:t>「気づきの段階」からの支援</a:t>
            </a:r>
            <a:endParaRPr lang="ja-JP" altLang="en-US" sz="2000" b="1" dirty="0">
              <a:solidFill>
                <a:prstClr val="white"/>
              </a:solidFill>
            </a:endParaRPr>
          </a:p>
        </p:txBody>
      </p:sp>
      <p:sp>
        <p:nvSpPr>
          <p:cNvPr id="10" name="線吹き出し 1 (枠付き) 9"/>
          <p:cNvSpPr/>
          <p:nvPr/>
        </p:nvSpPr>
        <p:spPr>
          <a:xfrm>
            <a:off x="5460414" y="404664"/>
            <a:ext cx="3939080" cy="648072"/>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関係者間の共通理解・情報共有</a:t>
            </a:r>
            <a:endParaRPr lang="en-US" altLang="ja-JP" b="1" dirty="0" smtClean="0">
              <a:solidFill>
                <a:prstClr val="white"/>
              </a:solidFill>
            </a:endParaRPr>
          </a:p>
          <a:p>
            <a:pPr algn="ctr"/>
            <a:r>
              <a:rPr lang="ja-JP" altLang="en-US" b="1" dirty="0" smtClean="0">
                <a:solidFill>
                  <a:prstClr val="white"/>
                </a:solidFill>
              </a:rPr>
              <a:t>→　途切れない支援の調整</a:t>
            </a:r>
            <a:endParaRPr lang="ja-JP" altLang="en-US" b="1" dirty="0">
              <a:solidFill>
                <a:prstClr val="white"/>
              </a:solidFill>
            </a:endParaRPr>
          </a:p>
        </p:txBody>
      </p:sp>
      <p:sp>
        <p:nvSpPr>
          <p:cNvPr id="15" name="上矢印 14"/>
          <p:cNvSpPr/>
          <p:nvPr/>
        </p:nvSpPr>
        <p:spPr>
          <a:xfrm>
            <a:off x="4093522" y="742712"/>
            <a:ext cx="1395059" cy="1686719"/>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sz="1700" dirty="0">
              <a:solidFill>
                <a:prstClr val="white"/>
              </a:solidFill>
            </a:endParaRPr>
          </a:p>
        </p:txBody>
      </p:sp>
      <p:sp>
        <p:nvSpPr>
          <p:cNvPr id="66" name="円/楕円 65"/>
          <p:cNvSpPr/>
          <p:nvPr/>
        </p:nvSpPr>
        <p:spPr>
          <a:xfrm>
            <a:off x="7429962" y="1951504"/>
            <a:ext cx="1676702" cy="396044"/>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地域</a:t>
            </a:r>
            <a:r>
              <a:rPr lang="ja-JP" altLang="en-US" sz="1400" dirty="0" smtClean="0">
                <a:solidFill>
                  <a:prstClr val="black"/>
                </a:solidFill>
              </a:rPr>
              <a:t>保健</a:t>
            </a:r>
            <a:endParaRPr lang="ja-JP" altLang="en-US" sz="1400" dirty="0">
              <a:solidFill>
                <a:prstClr val="black"/>
              </a:solidFill>
            </a:endParaRPr>
          </a:p>
        </p:txBody>
      </p:sp>
      <p:sp>
        <p:nvSpPr>
          <p:cNvPr id="75" name="テキスト ボックス 74"/>
          <p:cNvSpPr txBox="1"/>
          <p:nvPr/>
        </p:nvSpPr>
        <p:spPr>
          <a:xfrm>
            <a:off x="4480656" y="1253687"/>
            <a:ext cx="677108" cy="1087473"/>
          </a:xfrm>
          <a:prstGeom prst="rect">
            <a:avLst/>
          </a:prstGeom>
          <a:noFill/>
        </p:spPr>
        <p:txBody>
          <a:bodyPr vert="eaVert" wrap="square" rtlCol="0">
            <a:spAutoFit/>
          </a:bodyPr>
          <a:lstStyle/>
          <a:p>
            <a:r>
              <a:rPr lang="ja-JP" altLang="en-US" sz="1600" dirty="0" smtClean="0">
                <a:solidFill>
                  <a:prstClr val="white"/>
                </a:solidFill>
              </a:rPr>
              <a:t>本人　</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17" name="額縁 16"/>
          <p:cNvSpPr/>
          <p:nvPr/>
        </p:nvSpPr>
        <p:spPr>
          <a:xfrm>
            <a:off x="38468" y="6237312"/>
            <a:ext cx="140415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乳幼児期</a:t>
            </a:r>
            <a:endParaRPr lang="ja-JP" altLang="en-US" b="1" dirty="0">
              <a:solidFill>
                <a:prstClr val="white"/>
              </a:solidFill>
            </a:endParaRPr>
          </a:p>
        </p:txBody>
      </p:sp>
      <p:sp>
        <p:nvSpPr>
          <p:cNvPr id="18" name="額縁 17"/>
          <p:cNvSpPr/>
          <p:nvPr/>
        </p:nvSpPr>
        <p:spPr>
          <a:xfrm>
            <a:off x="31852" y="4425623"/>
            <a:ext cx="140415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学齢期</a:t>
            </a:r>
          </a:p>
        </p:txBody>
      </p:sp>
      <p:sp>
        <p:nvSpPr>
          <p:cNvPr id="80" name="円/楕円 79"/>
          <p:cNvSpPr/>
          <p:nvPr/>
        </p:nvSpPr>
        <p:spPr>
          <a:xfrm>
            <a:off x="2534764" y="3531500"/>
            <a:ext cx="1150451" cy="52086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prstClr val="white"/>
                </a:solidFill>
              </a:rPr>
              <a:t>社会的</a:t>
            </a:r>
            <a:endParaRPr lang="en-US" altLang="ja-JP" sz="1400" dirty="0" smtClean="0">
              <a:solidFill>
                <a:prstClr val="white"/>
              </a:solidFill>
            </a:endParaRPr>
          </a:p>
          <a:p>
            <a:pPr algn="ctr"/>
            <a:r>
              <a:rPr lang="ja-JP" altLang="en-US" sz="1400" dirty="0" smtClean="0">
                <a:solidFill>
                  <a:prstClr val="white"/>
                </a:solidFill>
              </a:rPr>
              <a:t>養　護</a:t>
            </a:r>
            <a:endParaRPr lang="ja-JP" altLang="en-US" sz="1400" dirty="0">
              <a:solidFill>
                <a:prstClr val="white"/>
              </a:solidFill>
            </a:endParaRPr>
          </a:p>
        </p:txBody>
      </p:sp>
      <p:sp>
        <p:nvSpPr>
          <p:cNvPr id="68" name="円/楕円 67"/>
          <p:cNvSpPr/>
          <p:nvPr/>
        </p:nvSpPr>
        <p:spPr>
          <a:xfrm>
            <a:off x="2611965" y="5358180"/>
            <a:ext cx="1086589" cy="4778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prstClr val="white"/>
                </a:solidFill>
              </a:rPr>
              <a:t>社会的</a:t>
            </a:r>
            <a:endParaRPr lang="en-US" altLang="ja-JP" sz="1400" dirty="0" smtClean="0">
              <a:solidFill>
                <a:prstClr val="white"/>
              </a:solidFill>
            </a:endParaRPr>
          </a:p>
          <a:p>
            <a:pPr algn="ctr"/>
            <a:r>
              <a:rPr lang="ja-JP" altLang="en-US" sz="1400" dirty="0" smtClean="0">
                <a:solidFill>
                  <a:prstClr val="white"/>
                </a:solidFill>
              </a:rPr>
              <a:t>養　護</a:t>
            </a:r>
            <a:endParaRPr lang="ja-JP" altLang="en-US" sz="1400" dirty="0">
              <a:solidFill>
                <a:prstClr val="white"/>
              </a:solidFill>
            </a:endParaRPr>
          </a:p>
        </p:txBody>
      </p:sp>
      <p:sp>
        <p:nvSpPr>
          <p:cNvPr id="81" name="円/楕円 80"/>
          <p:cNvSpPr/>
          <p:nvPr/>
        </p:nvSpPr>
        <p:spPr>
          <a:xfrm>
            <a:off x="748681" y="5646226"/>
            <a:ext cx="1279191" cy="4698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障害児</a:t>
            </a:r>
            <a:endParaRPr lang="en-US" altLang="ja-JP" sz="1400" dirty="0" smtClean="0">
              <a:solidFill>
                <a:prstClr val="white"/>
              </a:solidFill>
            </a:endParaRPr>
          </a:p>
          <a:p>
            <a:pPr algn="ctr"/>
            <a:r>
              <a:rPr lang="ja-JP" altLang="en-US" sz="1400" dirty="0" smtClean="0">
                <a:solidFill>
                  <a:prstClr val="white"/>
                </a:solidFill>
              </a:rPr>
              <a:t>支　援</a:t>
            </a:r>
            <a:endParaRPr lang="ja-JP" altLang="en-US" sz="1400" dirty="0">
              <a:solidFill>
                <a:prstClr val="white"/>
              </a:solidFill>
            </a:endParaRPr>
          </a:p>
        </p:txBody>
      </p:sp>
      <p:sp>
        <p:nvSpPr>
          <p:cNvPr id="67" name="テキスト ボックス 66"/>
          <p:cNvSpPr txBox="1"/>
          <p:nvPr/>
        </p:nvSpPr>
        <p:spPr>
          <a:xfrm>
            <a:off x="1741278" y="5976657"/>
            <a:ext cx="902407" cy="215444"/>
          </a:xfrm>
          <a:prstGeom prst="rect">
            <a:avLst/>
          </a:prstGeom>
          <a:solidFill>
            <a:schemeClr val="bg1"/>
          </a:solidFill>
          <a:ln>
            <a:solidFill>
              <a:schemeClr val="accent1"/>
            </a:solidFill>
          </a:ln>
        </p:spPr>
        <p:txBody>
          <a:bodyPr wrap="square" lIns="0" tIns="0" rIns="0" bIns="0" rtlCol="0">
            <a:spAutoFit/>
          </a:bodyPr>
          <a:lstStyle/>
          <a:p>
            <a:r>
              <a:rPr lang="ja-JP" altLang="en-US" sz="1400" b="1" dirty="0" smtClean="0">
                <a:solidFill>
                  <a:prstClr val="black"/>
                </a:solidFill>
              </a:rPr>
              <a:t>後方支援</a:t>
            </a:r>
            <a:endParaRPr lang="ja-JP" altLang="en-US" sz="1400" b="1"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139</a:t>
            </a:fld>
            <a:endParaRPr lang="en-US" altLang="ja-JP" dirty="0">
              <a:solidFill>
                <a:srgbClr val="000000"/>
              </a:solidFill>
            </a:endParaRPr>
          </a:p>
        </p:txBody>
      </p:sp>
    </p:spTree>
    <p:extLst>
      <p:ext uri="{BB962C8B-B14F-4D97-AF65-F5344CB8AC3E}">
        <p14:creationId xmlns:p14="http://schemas.microsoft.com/office/powerpoint/2010/main" val="3108228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テキスト ボックス 104"/>
          <p:cNvSpPr txBox="1"/>
          <p:nvPr/>
        </p:nvSpPr>
        <p:spPr>
          <a:xfrm>
            <a:off x="5113834" y="5813114"/>
            <a:ext cx="2500993" cy="1000262"/>
          </a:xfrm>
          <a:prstGeom prst="rect">
            <a:avLst/>
          </a:prstGeom>
          <a:solidFill>
            <a:schemeClr val="accent6">
              <a:lumMod val="40000"/>
              <a:lumOff val="60000"/>
            </a:schemeClr>
          </a:solidFill>
          <a:ln w="57150" cmpd="dbl">
            <a:solidFill>
              <a:schemeClr val="accent6">
                <a:lumMod val="75000"/>
              </a:schemeClr>
            </a:solidFill>
          </a:ln>
        </p:spPr>
        <p:txBody>
          <a:bodyPr vert="horz" wrap="square" lIns="91427" tIns="45714" rIns="91427" bIns="45714" rtlCol="0" anchor="ctr">
            <a:spAutoFit/>
          </a:bodyPr>
          <a:lstStyle/>
          <a:p>
            <a:pPr algn="ctr"/>
            <a:r>
              <a:rPr lang="ja-JP" altLang="en-US" sz="1200" dirty="0">
                <a:solidFill>
                  <a:prstClr val="black"/>
                </a:solidFill>
                <a:latin typeface="ＤＦ特太ゴシック体" panose="020B0509000000000000" pitchFamily="49" charset="-128"/>
                <a:ea typeface="ＤＦ特太ゴシック体" panose="020B0509000000000000" pitchFamily="49" charset="-128"/>
              </a:rPr>
              <a:t>　</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a:p>
            <a:pPr algn="ctr"/>
            <a:r>
              <a:rPr lang="ja-JP" altLang="en-US" u="sng" dirty="0" smtClean="0">
                <a:solidFill>
                  <a:srgbClr val="00B050"/>
                </a:solidFill>
                <a:latin typeface="ＭＳ Ｐゴシック"/>
              </a:rPr>
              <a:t>障害</a:t>
            </a:r>
            <a:r>
              <a:rPr lang="ja-JP" altLang="en-US" sz="1200" dirty="0">
                <a:solidFill>
                  <a:prstClr val="black"/>
                </a:solidFill>
                <a:latin typeface="ＭＳ Ｐゴシック"/>
              </a:rPr>
              <a:t>福祉サービス</a:t>
            </a:r>
            <a:r>
              <a:rPr lang="ja-JP" altLang="en-US" sz="1200" dirty="0" smtClean="0">
                <a:solidFill>
                  <a:prstClr val="black"/>
                </a:solidFill>
                <a:latin typeface="ＭＳ Ｐゴシック"/>
              </a:rPr>
              <a:t>事業所</a:t>
            </a:r>
            <a:r>
              <a:rPr lang="ja-JP" altLang="en-US" sz="1200" dirty="0" smtClean="0">
                <a:latin typeface="ＭＳ Ｐゴシック"/>
              </a:rPr>
              <a:t>等</a:t>
            </a:r>
            <a:endParaRPr lang="en-US" altLang="ja-JP" sz="1200" dirty="0">
              <a:latin typeface="ＭＳ Ｐゴシック"/>
            </a:endParaRPr>
          </a:p>
          <a:p>
            <a:pPr algn="ctr"/>
            <a:endParaRPr lang="en-US" altLang="ja-JP" sz="1000" dirty="0">
              <a:solidFill>
                <a:schemeClr val="bg1"/>
              </a:solidFill>
              <a:latin typeface="ＭＳ Ｐゴシック"/>
            </a:endParaRPr>
          </a:p>
          <a:p>
            <a:pPr algn="ctr"/>
            <a:r>
              <a:rPr lang="ja-JP" altLang="en-US" u="sng" dirty="0">
                <a:solidFill>
                  <a:schemeClr val="accent1"/>
                </a:solidFill>
                <a:latin typeface="ＭＳ Ｐゴシック"/>
              </a:rPr>
              <a:t>介護</a:t>
            </a:r>
            <a:r>
              <a:rPr lang="ja-JP" altLang="en-US" sz="1200" dirty="0">
                <a:solidFill>
                  <a:prstClr val="black"/>
                </a:solidFill>
                <a:latin typeface="ＭＳ Ｐゴシック"/>
              </a:rPr>
              <a:t>保険事業所</a:t>
            </a:r>
          </a:p>
        </p:txBody>
      </p:sp>
      <p:sp>
        <p:nvSpPr>
          <p:cNvPr id="24" name="テキスト ボックス 23"/>
          <p:cNvSpPr txBox="1"/>
          <p:nvPr/>
        </p:nvSpPr>
        <p:spPr>
          <a:xfrm>
            <a:off x="-3408" y="-4278"/>
            <a:ext cx="9906000" cy="441434"/>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lIns="91424" tIns="45712" rIns="91424" bIns="45712" rtlCol="0" anchor="ctr">
            <a:noAutofit/>
          </a:bodyP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rPr>
              <a:t>地域</a:t>
            </a:r>
            <a:r>
              <a:rPr lang="ja-JP" altLang="en-US" sz="2000" b="1" dirty="0">
                <a:solidFill>
                  <a:schemeClr val="bg1"/>
                </a:solidFill>
                <a:latin typeface="メイリオ" panose="020B0604030504040204" pitchFamily="50" charset="-128"/>
                <a:ea typeface="メイリオ" panose="020B0604030504040204" pitchFamily="50" charset="-128"/>
              </a:rPr>
              <a:t>共生社会の</a:t>
            </a:r>
            <a:r>
              <a:rPr lang="ja-JP" altLang="en-US" sz="2000" b="1" dirty="0" smtClean="0">
                <a:solidFill>
                  <a:schemeClr val="bg1"/>
                </a:solidFill>
                <a:latin typeface="メイリオ" panose="020B0604030504040204" pitchFamily="50" charset="-128"/>
                <a:ea typeface="メイリオ" panose="020B0604030504040204" pitchFamily="50" charset="-128"/>
              </a:rPr>
              <a:t>実現に向けた取組の推進</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41290" y="4049266"/>
            <a:ext cx="5400000" cy="35004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2813" fontAlgn="base">
              <a:spcBef>
                <a:spcPct val="0"/>
              </a:spcBef>
              <a:spcAft>
                <a:spcPct val="0"/>
              </a:spcAft>
            </a:pPr>
            <a:r>
              <a:rPr lang="ja-JP" altLang="en-US" sz="1600" b="1" dirty="0" smtClean="0">
                <a:solidFill>
                  <a:prstClr val="black"/>
                </a:solidFill>
              </a:rPr>
              <a:t>　新たに共生型サービスを位置づけ</a:t>
            </a:r>
            <a:endParaRPr lang="ja-JP" altLang="en-US" sz="1600" b="1" dirty="0">
              <a:solidFill>
                <a:prstClr val="black"/>
              </a:solidFill>
            </a:endParaRPr>
          </a:p>
        </p:txBody>
      </p:sp>
      <p:sp>
        <p:nvSpPr>
          <p:cNvPr id="6" name="正方形/長方形 5"/>
          <p:cNvSpPr/>
          <p:nvPr/>
        </p:nvSpPr>
        <p:spPr>
          <a:xfrm>
            <a:off x="43218" y="4399310"/>
            <a:ext cx="9828000" cy="648000"/>
          </a:xfrm>
          <a:prstGeom prst="rect">
            <a:avLst/>
          </a:prstGeom>
          <a:ln/>
        </p:spPr>
        <p:style>
          <a:lnRef idx="2">
            <a:schemeClr val="dk1"/>
          </a:lnRef>
          <a:fillRef idx="1">
            <a:schemeClr val="lt1"/>
          </a:fillRef>
          <a:effectRef idx="0">
            <a:schemeClr val="dk1"/>
          </a:effectRef>
          <a:fontRef idx="minor">
            <a:schemeClr val="dk1"/>
          </a:fontRef>
        </p:style>
        <p:txBody>
          <a:bodyPr lIns="97733" tIns="48866" rIns="97733" bIns="48866" rtlCol="0" anchor="ctr"/>
          <a:lstStyle/>
          <a:p>
            <a:pPr marL="173038" indent="-173038" defTabSz="914238"/>
            <a:r>
              <a:rPr lang="ja-JP" altLang="en-US" sz="1600" dirty="0" smtClean="0">
                <a:solidFill>
                  <a:prstClr val="black"/>
                </a:solidFill>
                <a:latin typeface="+mj-ea"/>
                <a:ea typeface="+mj-ea"/>
                <a:cs typeface="メイリオ" panose="020B0604030504040204" pitchFamily="50" charset="-128"/>
              </a:rPr>
              <a:t>○　</a:t>
            </a:r>
            <a:r>
              <a:rPr lang="ja-JP" altLang="en-US" sz="1600" dirty="0">
                <a:solidFill>
                  <a:prstClr val="black"/>
                </a:solidFill>
                <a:latin typeface="+mj-ea"/>
                <a:ea typeface="+mj-ea"/>
                <a:cs typeface="メイリオ" panose="020B0604030504040204" pitchFamily="50" charset="-128"/>
              </a:rPr>
              <a:t>高齢者</a:t>
            </a:r>
            <a:r>
              <a:rPr lang="ja-JP" altLang="en-US" sz="1600" dirty="0" smtClean="0">
                <a:solidFill>
                  <a:prstClr val="black"/>
                </a:solidFill>
                <a:latin typeface="+mj-ea"/>
                <a:ea typeface="+mj-ea"/>
                <a:cs typeface="メイリオ" panose="020B0604030504040204" pitchFamily="50" charset="-128"/>
              </a:rPr>
              <a:t>と障害児者が</a:t>
            </a:r>
            <a:r>
              <a:rPr lang="ja-JP" altLang="ja-JP" sz="1600" dirty="0" smtClean="0">
                <a:latin typeface="+mj-ea"/>
                <a:ea typeface="+mj-ea"/>
              </a:rPr>
              <a:t>同一</a:t>
            </a:r>
            <a:r>
              <a:rPr lang="ja-JP" altLang="ja-JP" sz="1600" dirty="0">
                <a:latin typeface="+mj-ea"/>
                <a:ea typeface="+mj-ea"/>
              </a:rPr>
              <a:t>の事業所</a:t>
            </a:r>
            <a:r>
              <a:rPr lang="ja-JP" altLang="ja-JP" sz="1600" dirty="0" smtClean="0">
                <a:latin typeface="+mj-ea"/>
                <a:ea typeface="+mj-ea"/>
              </a:rPr>
              <a:t>でサービスを</a:t>
            </a:r>
            <a:r>
              <a:rPr lang="ja-JP" altLang="en-US" sz="1600" dirty="0">
                <a:latin typeface="+mj-ea"/>
                <a:ea typeface="+mj-ea"/>
              </a:rPr>
              <a:t>受けやすく</a:t>
            </a:r>
            <a:r>
              <a:rPr lang="ja-JP" altLang="ja-JP" sz="1600" dirty="0" smtClean="0">
                <a:latin typeface="+mj-ea"/>
                <a:ea typeface="+mj-ea"/>
              </a:rPr>
              <a:t>す</a:t>
            </a:r>
            <a:r>
              <a:rPr lang="ja-JP" altLang="en-US" sz="1600" dirty="0" smtClean="0">
                <a:latin typeface="+mj-ea"/>
                <a:ea typeface="+mj-ea"/>
              </a:rPr>
              <a:t>るため、 </a:t>
            </a:r>
            <a:r>
              <a:rPr lang="ja-JP" altLang="ja-JP" sz="1600" dirty="0" smtClean="0">
                <a:latin typeface="+mj-ea"/>
                <a:ea typeface="+mj-ea"/>
              </a:rPr>
              <a:t>介護保険</a:t>
            </a:r>
            <a:r>
              <a:rPr lang="ja-JP" altLang="en-US" sz="1600" dirty="0" smtClean="0">
                <a:latin typeface="+mj-ea"/>
                <a:ea typeface="+mj-ea"/>
              </a:rPr>
              <a:t>と障害福祉両方の制度に　</a:t>
            </a:r>
            <a:r>
              <a:rPr lang="ja-JP" altLang="ja-JP" sz="1600" u="sng" dirty="0" smtClean="0">
                <a:solidFill>
                  <a:srgbClr val="FF0000"/>
                </a:solidFill>
                <a:latin typeface="+mj-ea"/>
                <a:ea typeface="+mj-ea"/>
              </a:rPr>
              <a:t>新たに共生型サービスを位置付け</a:t>
            </a:r>
            <a:r>
              <a:rPr lang="ja-JP" altLang="en-US" sz="1600" u="sng" dirty="0" smtClean="0">
                <a:solidFill>
                  <a:srgbClr val="FF0000"/>
                </a:solidFill>
                <a:latin typeface="+mj-ea"/>
                <a:ea typeface="+mj-ea"/>
              </a:rPr>
              <a:t>る</a:t>
            </a:r>
            <a:r>
              <a:rPr lang="ja-JP" altLang="en-US" sz="1600" dirty="0" smtClean="0">
                <a:latin typeface="+mj-ea"/>
                <a:ea typeface="+mj-ea"/>
              </a:rPr>
              <a:t>。</a:t>
            </a:r>
            <a:r>
              <a:rPr lang="ja-JP" altLang="en-US" sz="1300" dirty="0" smtClean="0">
                <a:latin typeface="+mj-ea"/>
                <a:ea typeface="+mj-ea"/>
              </a:rPr>
              <a:t>（</a:t>
            </a:r>
            <a:r>
              <a:rPr lang="ja-JP" altLang="ja-JP" sz="1300" dirty="0" smtClean="0">
                <a:latin typeface="+mj-ea"/>
                <a:ea typeface="+mj-ea"/>
              </a:rPr>
              <a:t>指定</a:t>
            </a:r>
            <a:r>
              <a:rPr lang="ja-JP" altLang="ja-JP" sz="1300" dirty="0">
                <a:latin typeface="+mj-ea"/>
                <a:ea typeface="+mj-ea"/>
              </a:rPr>
              <a:t>基準</a:t>
            </a:r>
            <a:r>
              <a:rPr lang="ja-JP" altLang="ja-JP" sz="1300" dirty="0" smtClean="0">
                <a:latin typeface="+mj-ea"/>
                <a:ea typeface="+mj-ea"/>
              </a:rPr>
              <a:t>等は</a:t>
            </a:r>
            <a:r>
              <a:rPr lang="ja-JP" altLang="ja-JP" sz="1300" dirty="0">
                <a:latin typeface="+mj-ea"/>
                <a:ea typeface="+mj-ea"/>
              </a:rPr>
              <a:t>、平成</a:t>
            </a:r>
            <a:r>
              <a:rPr lang="en-US" altLang="ja-JP" sz="1300" dirty="0">
                <a:latin typeface="+mj-ea"/>
                <a:ea typeface="+mj-ea"/>
              </a:rPr>
              <a:t>30</a:t>
            </a:r>
            <a:r>
              <a:rPr lang="ja-JP" altLang="ja-JP" sz="1300" dirty="0">
                <a:latin typeface="+mj-ea"/>
                <a:ea typeface="+mj-ea"/>
              </a:rPr>
              <a:t>年度介護報酬</a:t>
            </a:r>
            <a:r>
              <a:rPr lang="ja-JP" altLang="ja-JP" sz="1300" dirty="0" smtClean="0">
                <a:latin typeface="+mj-ea"/>
                <a:ea typeface="+mj-ea"/>
              </a:rPr>
              <a:t>改定</a:t>
            </a:r>
            <a:r>
              <a:rPr lang="ja-JP" altLang="en-US" sz="1300" dirty="0" smtClean="0">
                <a:solidFill>
                  <a:schemeClr val="tx1"/>
                </a:solidFill>
                <a:latin typeface="+mj-ea"/>
                <a:ea typeface="+mj-ea"/>
              </a:rPr>
              <a:t>及び障害福祉サービス等報酬改定時に検討）</a:t>
            </a:r>
            <a:endParaRPr lang="en-US" altLang="ja-JP" sz="1600" dirty="0">
              <a:latin typeface="+mj-ea"/>
              <a:ea typeface="+mj-ea"/>
            </a:endParaRPr>
          </a:p>
        </p:txBody>
      </p:sp>
      <p:sp>
        <p:nvSpPr>
          <p:cNvPr id="28" name="テキスト ボックス 27"/>
          <p:cNvSpPr txBox="1"/>
          <p:nvPr/>
        </p:nvSpPr>
        <p:spPr>
          <a:xfrm>
            <a:off x="929720" y="5517232"/>
            <a:ext cx="2016000" cy="692497"/>
          </a:xfrm>
          <a:prstGeom prst="rect">
            <a:avLst/>
          </a:prstGeom>
          <a:noFill/>
        </p:spPr>
        <p:txBody>
          <a:bodyPr wrap="square" rtlCol="0">
            <a:spAutoFit/>
          </a:bodyPr>
          <a:lstStyle/>
          <a:p>
            <a:pPr algn="ctr" fontAlgn="base">
              <a:spcBef>
                <a:spcPct val="0"/>
              </a:spcBef>
              <a:spcAft>
                <a:spcPct val="0"/>
              </a:spcAft>
            </a:pPr>
            <a:r>
              <a:rPr lang="ja-JP" altLang="en-US" sz="1300" dirty="0" smtClean="0">
                <a:solidFill>
                  <a:prstClr val="black"/>
                </a:solidFill>
                <a:latin typeface="+mj-ea"/>
                <a:ea typeface="+mj-ea"/>
              </a:rPr>
              <a:t>サービスを提供する場合、</a:t>
            </a:r>
            <a:endParaRPr lang="en-US" altLang="ja-JP" sz="1300" dirty="0" smtClean="0">
              <a:solidFill>
                <a:prstClr val="black"/>
              </a:solidFill>
              <a:latin typeface="+mj-ea"/>
              <a:ea typeface="+mj-ea"/>
            </a:endParaRPr>
          </a:p>
          <a:p>
            <a:pPr algn="ctr" fontAlgn="base">
              <a:spcBef>
                <a:spcPct val="0"/>
              </a:spcBef>
              <a:spcAft>
                <a:spcPct val="0"/>
              </a:spcAft>
            </a:pPr>
            <a:r>
              <a:rPr lang="ja-JP" altLang="en-US" sz="1300" dirty="0" smtClean="0">
                <a:solidFill>
                  <a:prstClr val="black"/>
                </a:solidFill>
                <a:latin typeface="+mj-ea"/>
                <a:ea typeface="+mj-ea"/>
              </a:rPr>
              <a:t>それぞれ指定基準を</a:t>
            </a:r>
            <a:endParaRPr lang="en-US" altLang="ja-JP" sz="1300" dirty="0" smtClean="0">
              <a:solidFill>
                <a:prstClr val="black"/>
              </a:solidFill>
              <a:latin typeface="+mj-ea"/>
              <a:ea typeface="+mj-ea"/>
            </a:endParaRPr>
          </a:p>
          <a:p>
            <a:pPr algn="ctr" fontAlgn="base">
              <a:spcBef>
                <a:spcPct val="0"/>
              </a:spcBef>
              <a:spcAft>
                <a:spcPct val="0"/>
              </a:spcAft>
            </a:pPr>
            <a:r>
              <a:rPr lang="ja-JP" altLang="en-US" sz="1300" dirty="0" smtClean="0">
                <a:solidFill>
                  <a:prstClr val="black"/>
                </a:solidFill>
                <a:latin typeface="+mj-ea"/>
                <a:ea typeface="+mj-ea"/>
              </a:rPr>
              <a:t>満たす必要がある</a:t>
            </a:r>
            <a:endParaRPr lang="ja-JP" altLang="en-US" sz="1300" dirty="0">
              <a:solidFill>
                <a:prstClr val="black"/>
              </a:solidFill>
              <a:latin typeface="+mj-ea"/>
              <a:ea typeface="+mj-ea"/>
            </a:endParaRPr>
          </a:p>
        </p:txBody>
      </p:sp>
      <p:sp>
        <p:nvSpPr>
          <p:cNvPr id="42" name="角丸四角形 41"/>
          <p:cNvSpPr/>
          <p:nvPr/>
        </p:nvSpPr>
        <p:spPr>
          <a:xfrm>
            <a:off x="5278880" y="5646015"/>
            <a:ext cx="2211218" cy="388936"/>
          </a:xfrm>
          <a:prstGeom prst="roundRect">
            <a:avLst>
              <a:gd name="adj" fmla="val 355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7313" indent="-87313" algn="ctr"/>
            <a:r>
              <a:rPr lang="ja-JP" altLang="en-US" sz="1600" b="1" dirty="0" smtClean="0">
                <a:solidFill>
                  <a:srgbClr val="FF0000"/>
                </a:solidFill>
                <a:latin typeface="ＭＳ Ｐゴシック"/>
              </a:rPr>
              <a:t>共生型サービス事業所</a:t>
            </a:r>
            <a:endParaRPr lang="en-US" altLang="ja-JP" sz="1600" b="1" dirty="0" smtClean="0">
              <a:solidFill>
                <a:srgbClr val="FF0000"/>
              </a:solidFill>
              <a:latin typeface="ＭＳ Ｐゴシック"/>
            </a:endParaRPr>
          </a:p>
        </p:txBody>
      </p:sp>
      <p:sp>
        <p:nvSpPr>
          <p:cNvPr id="65" name="円/楕円 64"/>
          <p:cNvSpPr/>
          <p:nvPr/>
        </p:nvSpPr>
        <p:spPr>
          <a:xfrm>
            <a:off x="4808984" y="5517232"/>
            <a:ext cx="576064" cy="297894"/>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新</a:t>
            </a:r>
            <a:endParaRPr kumimoji="1" lang="ja-JP" altLang="en-US" sz="1600" b="1" dirty="0">
              <a:solidFill>
                <a:srgbClr val="FF0000"/>
              </a:solidFill>
            </a:endParaRPr>
          </a:p>
        </p:txBody>
      </p:sp>
      <p:sp>
        <p:nvSpPr>
          <p:cNvPr id="68" name="正方形/長方形 67"/>
          <p:cNvSpPr/>
          <p:nvPr/>
        </p:nvSpPr>
        <p:spPr>
          <a:xfrm>
            <a:off x="160743" y="6272031"/>
            <a:ext cx="1970221" cy="466869"/>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69" name="正方形/長方形 68"/>
          <p:cNvSpPr/>
          <p:nvPr/>
        </p:nvSpPr>
        <p:spPr>
          <a:xfrm>
            <a:off x="2360712" y="6254838"/>
            <a:ext cx="1620000" cy="486530"/>
          </a:xfrm>
          <a:prstGeom prst="rect">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u="sng" dirty="0" smtClean="0">
                <a:solidFill>
                  <a:schemeClr val="accent1"/>
                </a:solidFill>
                <a:latin typeface="ＭＳ Ｐゴシック"/>
              </a:rPr>
              <a:t>介護</a:t>
            </a:r>
            <a:r>
              <a:rPr lang="ja-JP" altLang="en-US" sz="1200" dirty="0">
                <a:solidFill>
                  <a:prstClr val="black"/>
                </a:solidFill>
                <a:latin typeface="ＭＳ Ｐゴシック"/>
              </a:rPr>
              <a:t>保険事業所</a:t>
            </a:r>
            <a:endParaRPr lang="en-US" altLang="ja-JP" sz="1200" dirty="0">
              <a:solidFill>
                <a:prstClr val="black"/>
              </a:solidFill>
              <a:latin typeface="ＭＳ Ｐゴシック"/>
            </a:endParaRPr>
          </a:p>
        </p:txBody>
      </p:sp>
      <p:pic>
        <p:nvPicPr>
          <p:cNvPr id="70" name="Picture 3" descr="C:\Users\YSIOY\AppData\Local\Microsoft\Windows\Temporary Internet Files\Content.IE5\1CTOWRQ0\house-illustratio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489" y="6043814"/>
            <a:ext cx="1013697" cy="416963"/>
          </a:xfrm>
          <a:prstGeom prst="rect">
            <a:avLst/>
          </a:prstGeom>
          <a:noFill/>
          <a:extLst>
            <a:ext uri="{909E8E84-426E-40DD-AFC4-6F175D3DCCD1}">
              <a14:hiddenFill xmlns:a14="http://schemas.microsoft.com/office/drawing/2010/main">
                <a:solidFill>
                  <a:srgbClr val="FFFFFF"/>
                </a:solidFill>
              </a14:hiddenFill>
            </a:ext>
          </a:extLst>
        </p:spPr>
      </p:pic>
      <p:sp>
        <p:nvSpPr>
          <p:cNvPr id="72" name="テキスト ボックス 71"/>
          <p:cNvSpPr txBox="1"/>
          <p:nvPr/>
        </p:nvSpPr>
        <p:spPr>
          <a:xfrm>
            <a:off x="158741" y="6221639"/>
            <a:ext cx="2095126" cy="507831"/>
          </a:xfrm>
          <a:prstGeom prst="rect">
            <a:avLst/>
          </a:prstGeom>
          <a:noFill/>
        </p:spPr>
        <p:txBody>
          <a:bodyPr wrap="square" rtlCol="0">
            <a:spAutoFit/>
          </a:bodyPr>
          <a:lstStyle/>
          <a:p>
            <a:pPr algn="ctr"/>
            <a:endParaRPr lang="en-US" altLang="ja-JP" sz="900" dirty="0">
              <a:solidFill>
                <a:prstClr val="black"/>
              </a:solidFill>
              <a:latin typeface="ＭＳ Ｐゴシック"/>
            </a:endParaRPr>
          </a:p>
          <a:p>
            <a:pPr algn="ctr"/>
            <a:r>
              <a:rPr lang="ja-JP" altLang="en-US" u="sng" dirty="0" smtClean="0">
                <a:solidFill>
                  <a:srgbClr val="00B050"/>
                </a:solidFill>
                <a:latin typeface="ＭＳ Ｐゴシック"/>
              </a:rPr>
              <a:t>障害</a:t>
            </a:r>
            <a:r>
              <a:rPr lang="ja-JP" altLang="en-US" sz="1050" dirty="0" smtClean="0">
                <a:solidFill>
                  <a:prstClr val="black"/>
                </a:solidFill>
                <a:latin typeface="ＭＳ Ｐゴシック"/>
              </a:rPr>
              <a:t>福祉サービス事業所</a:t>
            </a:r>
            <a:r>
              <a:rPr lang="ja-JP" altLang="en-US" sz="1050" dirty="0" smtClean="0">
                <a:latin typeface="ＭＳ Ｐゴシック"/>
              </a:rPr>
              <a:t>等</a:t>
            </a:r>
            <a:endParaRPr lang="en-US" altLang="ja-JP" sz="1050" dirty="0" smtClean="0">
              <a:latin typeface="ＭＳ Ｐゴシック"/>
            </a:endParaRPr>
          </a:p>
        </p:txBody>
      </p:sp>
      <p:pic>
        <p:nvPicPr>
          <p:cNvPr id="73" name="Picture 7" descr="C:\Users\KKKPH\AppData\Local\Microsoft\Windows\Temporary Internet Files\Content.IE5\WHB5SLS6\lgi01c20140225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113" y="6043814"/>
            <a:ext cx="1061299" cy="359229"/>
          </a:xfrm>
          <a:prstGeom prst="rect">
            <a:avLst/>
          </a:prstGeom>
          <a:noFill/>
          <a:extLst>
            <a:ext uri="{909E8E84-426E-40DD-AFC4-6F175D3DCCD1}">
              <a14:hiddenFill xmlns:a14="http://schemas.microsoft.com/office/drawing/2010/main">
                <a:solidFill>
                  <a:srgbClr val="FFFFFF"/>
                </a:solidFill>
              </a14:hiddenFill>
            </a:ext>
          </a:extLst>
        </p:spPr>
      </p:pic>
      <p:sp>
        <p:nvSpPr>
          <p:cNvPr id="75" name="角丸四角形 74"/>
          <p:cNvSpPr/>
          <p:nvPr/>
        </p:nvSpPr>
        <p:spPr>
          <a:xfrm>
            <a:off x="2666296" y="5218830"/>
            <a:ext cx="814786" cy="28273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高齢者</a:t>
            </a:r>
            <a:endParaRPr lang="ja-JP" altLang="en-US" sz="1400" dirty="0">
              <a:solidFill>
                <a:prstClr val="black"/>
              </a:solidFill>
            </a:endParaRPr>
          </a:p>
        </p:txBody>
      </p:sp>
      <p:sp>
        <p:nvSpPr>
          <p:cNvPr id="76" name="角丸四角形 75"/>
          <p:cNvSpPr/>
          <p:nvPr/>
        </p:nvSpPr>
        <p:spPr>
          <a:xfrm>
            <a:off x="337893" y="5213530"/>
            <a:ext cx="791324" cy="30582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100" dirty="0" smtClean="0">
                <a:solidFill>
                  <a:prstClr val="black"/>
                </a:solidFill>
              </a:rPr>
              <a:t>障害児者</a:t>
            </a:r>
            <a:endParaRPr lang="ja-JP" altLang="en-US" sz="1100" dirty="0">
              <a:solidFill>
                <a:prstClr val="black"/>
              </a:solidFill>
            </a:endParaRPr>
          </a:p>
        </p:txBody>
      </p:sp>
      <p:cxnSp>
        <p:nvCxnSpPr>
          <p:cNvPr id="77" name="直線矢印コネクタ 76"/>
          <p:cNvCxnSpPr>
            <a:stCxn id="75" idx="2"/>
            <a:endCxn id="70" idx="0"/>
          </p:cNvCxnSpPr>
          <p:nvPr/>
        </p:nvCxnSpPr>
        <p:spPr>
          <a:xfrm>
            <a:off x="3073689" y="5501564"/>
            <a:ext cx="8649" cy="360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6" idx="2"/>
            <a:endCxn id="73" idx="0"/>
          </p:cNvCxnSpPr>
          <p:nvPr/>
        </p:nvCxnSpPr>
        <p:spPr>
          <a:xfrm flipH="1">
            <a:off x="723763" y="5519356"/>
            <a:ext cx="9792" cy="360000"/>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6396224" y="5115090"/>
            <a:ext cx="814786" cy="301064"/>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高齢者</a:t>
            </a:r>
            <a:endParaRPr lang="ja-JP" altLang="en-US" sz="1400" dirty="0">
              <a:solidFill>
                <a:prstClr val="black"/>
              </a:solidFill>
            </a:endParaRPr>
          </a:p>
        </p:txBody>
      </p:sp>
      <p:sp>
        <p:nvSpPr>
          <p:cNvPr id="80" name="角丸四角形 79"/>
          <p:cNvSpPr/>
          <p:nvPr/>
        </p:nvSpPr>
        <p:spPr>
          <a:xfrm>
            <a:off x="5555385" y="5128927"/>
            <a:ext cx="791324" cy="30106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100" dirty="0" smtClean="0">
                <a:solidFill>
                  <a:prstClr val="black"/>
                </a:solidFill>
              </a:rPr>
              <a:t>障害児者</a:t>
            </a:r>
            <a:endParaRPr lang="ja-JP" altLang="en-US" sz="1100" dirty="0">
              <a:solidFill>
                <a:prstClr val="black"/>
              </a:solidFill>
            </a:endParaRPr>
          </a:p>
        </p:txBody>
      </p:sp>
      <p:cxnSp>
        <p:nvCxnSpPr>
          <p:cNvPr id="81" name="直線矢印コネクタ 80"/>
          <p:cNvCxnSpPr>
            <a:stCxn id="79" idx="2"/>
          </p:cNvCxnSpPr>
          <p:nvPr/>
        </p:nvCxnSpPr>
        <p:spPr>
          <a:xfrm>
            <a:off x="6803617" y="5416154"/>
            <a:ext cx="0" cy="229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5961038" y="5429991"/>
            <a:ext cx="0" cy="200749"/>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0" name="角丸四角形吹き出し 99"/>
          <p:cNvSpPr/>
          <p:nvPr/>
        </p:nvSpPr>
        <p:spPr>
          <a:xfrm>
            <a:off x="8012019" y="5083062"/>
            <a:ext cx="1764000" cy="972000"/>
          </a:xfrm>
          <a:prstGeom prst="wedgeRoundRectCallout">
            <a:avLst>
              <a:gd name="adj1" fmla="val -86376"/>
              <a:gd name="adj2" fmla="val 3119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a:solidFill>
                  <a:schemeClr val="tx1"/>
                </a:solidFill>
                <a:latin typeface="+mn-ea"/>
              </a:rPr>
              <a:t>障害福祉サービス</a:t>
            </a:r>
            <a:r>
              <a:rPr lang="ja-JP" altLang="en-US" sz="1100" dirty="0" smtClean="0">
                <a:solidFill>
                  <a:schemeClr val="tx1"/>
                </a:solidFill>
                <a:latin typeface="+mn-ea"/>
              </a:rPr>
              <a:t>事業所等であれば、</a:t>
            </a:r>
            <a:r>
              <a:rPr lang="ja-JP" altLang="en-US" sz="1100" dirty="0">
                <a:solidFill>
                  <a:schemeClr val="tx1"/>
                </a:solidFill>
                <a:latin typeface="+mn-ea"/>
              </a:rPr>
              <a:t>介護保険</a:t>
            </a:r>
            <a:r>
              <a:rPr lang="ja-JP" altLang="en-US" sz="1100" dirty="0" smtClean="0">
                <a:solidFill>
                  <a:schemeClr val="tx1"/>
                </a:solidFill>
                <a:latin typeface="+mn-ea"/>
              </a:rPr>
              <a:t>事業所の指定も受けやすくする特例を設ける。</a:t>
            </a:r>
            <a:endParaRPr lang="en-US" altLang="ja-JP" sz="1100" dirty="0" smtClean="0">
              <a:solidFill>
                <a:schemeClr val="tx1"/>
              </a:solidFill>
              <a:latin typeface="+mn-ea"/>
            </a:endParaRPr>
          </a:p>
          <a:p>
            <a:r>
              <a:rPr lang="en-US" altLang="ja-JP" sz="1100" dirty="0" smtClean="0">
                <a:solidFill>
                  <a:schemeClr val="tx1"/>
                </a:solidFill>
                <a:latin typeface="+mn-ea"/>
              </a:rPr>
              <a:t>※</a:t>
            </a:r>
            <a:r>
              <a:rPr lang="ja-JP" altLang="en-US" sz="1100" dirty="0" smtClean="0">
                <a:solidFill>
                  <a:schemeClr val="tx1"/>
                </a:solidFill>
                <a:latin typeface="+mn-ea"/>
              </a:rPr>
              <a:t>逆も同じ</a:t>
            </a:r>
            <a:endParaRPr lang="en-US" altLang="ja-JP" sz="1100" dirty="0" smtClean="0">
              <a:solidFill>
                <a:schemeClr val="tx1"/>
              </a:solidFill>
              <a:latin typeface="+mn-ea"/>
            </a:endParaRPr>
          </a:p>
        </p:txBody>
      </p:sp>
      <p:sp>
        <p:nvSpPr>
          <p:cNvPr id="103" name="加算記号 102"/>
          <p:cNvSpPr/>
          <p:nvPr/>
        </p:nvSpPr>
        <p:spPr>
          <a:xfrm>
            <a:off x="6137680" y="6331471"/>
            <a:ext cx="255480" cy="198816"/>
          </a:xfrm>
          <a:prstGeom prst="mathPlus">
            <a:avLst>
              <a:gd name="adj1" fmla="val 153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b="1" dirty="0">
              <a:solidFill>
                <a:srgbClr val="0070C0"/>
              </a:solidFill>
            </a:endParaRPr>
          </a:p>
        </p:txBody>
      </p:sp>
      <p:sp>
        <p:nvSpPr>
          <p:cNvPr id="111" name="テキスト ボックス 110"/>
          <p:cNvSpPr txBox="1"/>
          <p:nvPr/>
        </p:nvSpPr>
        <p:spPr>
          <a:xfrm>
            <a:off x="7791295" y="6192611"/>
            <a:ext cx="1691489" cy="656590"/>
          </a:xfrm>
          <a:prstGeom prst="rect">
            <a:avLst/>
          </a:prstGeom>
          <a:noFill/>
        </p:spPr>
        <p:txBody>
          <a:bodyPr wrap="none" rtlCol="0">
            <a:spAutoFit/>
          </a:bodyPr>
          <a:lstStyle/>
          <a:p>
            <a:pPr>
              <a:lnSpc>
                <a:spcPts val="1100"/>
              </a:lnSpc>
            </a:pPr>
            <a:r>
              <a:rPr lang="en-US" altLang="ja-JP" sz="1000" dirty="0" smtClean="0"/>
              <a:t>※</a:t>
            </a:r>
            <a:r>
              <a:rPr lang="ja-JP" altLang="en-US" sz="1000" dirty="0" smtClean="0"/>
              <a:t>対象サービスは、</a:t>
            </a:r>
            <a:endParaRPr lang="en-US" altLang="ja-JP" sz="1000" dirty="0" smtClean="0"/>
          </a:p>
          <a:p>
            <a:pPr>
              <a:lnSpc>
                <a:spcPts val="1100"/>
              </a:lnSpc>
            </a:pPr>
            <a:r>
              <a:rPr lang="ja-JP" altLang="en-US" sz="1000" dirty="0" smtClean="0"/>
              <a:t>　①</a:t>
            </a:r>
            <a:r>
              <a:rPr lang="ja-JP" altLang="en-US" sz="1000" dirty="0"/>
              <a:t>ホームヘルプサービス</a:t>
            </a:r>
            <a:r>
              <a:rPr lang="ja-JP" altLang="en-US" sz="1000" dirty="0" smtClean="0"/>
              <a:t>、</a:t>
            </a:r>
            <a:endParaRPr lang="en-US" altLang="ja-JP" sz="1000" dirty="0" smtClean="0"/>
          </a:p>
          <a:p>
            <a:pPr>
              <a:lnSpc>
                <a:spcPts val="1100"/>
              </a:lnSpc>
            </a:pPr>
            <a:r>
              <a:rPr lang="ja-JP" altLang="en-US" sz="1000" dirty="0" smtClean="0"/>
              <a:t>　②</a:t>
            </a:r>
            <a:r>
              <a:rPr lang="ja-JP" altLang="en-US" sz="1000" dirty="0"/>
              <a:t>デイサービス</a:t>
            </a:r>
            <a:r>
              <a:rPr lang="ja-JP" altLang="en-US" sz="1000" dirty="0" smtClean="0"/>
              <a:t>、</a:t>
            </a:r>
            <a:endParaRPr lang="en-US" altLang="ja-JP" sz="1000" dirty="0" smtClean="0"/>
          </a:p>
          <a:p>
            <a:pPr>
              <a:lnSpc>
                <a:spcPts val="1100"/>
              </a:lnSpc>
            </a:pPr>
            <a:r>
              <a:rPr lang="ja-JP" altLang="en-US" sz="1000" dirty="0" smtClean="0"/>
              <a:t>　③ショートステイ等を想定</a:t>
            </a:r>
            <a:endParaRPr lang="ja-JP" altLang="en-US" sz="1000" dirty="0"/>
          </a:p>
        </p:txBody>
      </p:sp>
      <p:sp>
        <p:nvSpPr>
          <p:cNvPr id="112" name="十字形 111"/>
          <p:cNvSpPr/>
          <p:nvPr/>
        </p:nvSpPr>
        <p:spPr>
          <a:xfrm>
            <a:off x="4521636" y="5877888"/>
            <a:ext cx="359356" cy="359424"/>
          </a:xfrm>
          <a:prstGeom prst="plus">
            <a:avLst>
              <a:gd name="adj" fmla="val 384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98517" y="5146126"/>
            <a:ext cx="4147477" cy="1656000"/>
          </a:xfrm>
          <a:prstGeom prst="rect">
            <a:avLst/>
          </a:prstGeom>
          <a:noFill/>
          <a:ln w="1905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テキスト ボックス 49"/>
          <p:cNvSpPr txBox="1"/>
          <p:nvPr/>
        </p:nvSpPr>
        <p:spPr>
          <a:xfrm>
            <a:off x="1606978" y="5206579"/>
            <a:ext cx="648000" cy="276999"/>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200" dirty="0">
                <a:solidFill>
                  <a:prstClr val="black"/>
                </a:solidFill>
                <a:latin typeface="ＭＳ Ｐゴシック"/>
              </a:rPr>
              <a:t>現行</a:t>
            </a:r>
          </a:p>
        </p:txBody>
      </p:sp>
      <p:sp>
        <p:nvSpPr>
          <p:cNvPr id="51" name="正方形/長方形 50"/>
          <p:cNvSpPr/>
          <p:nvPr/>
        </p:nvSpPr>
        <p:spPr>
          <a:xfrm>
            <a:off x="47512" y="548680"/>
            <a:ext cx="5400000" cy="35004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fontAlgn="base">
              <a:spcBef>
                <a:spcPct val="0"/>
              </a:spcBef>
              <a:spcAft>
                <a:spcPct val="0"/>
              </a:spcAft>
            </a:pPr>
            <a:r>
              <a:rPr lang="ja-JP" altLang="en-US" sz="1600" b="1" dirty="0" smtClean="0">
                <a:solidFill>
                  <a:prstClr val="black"/>
                </a:solidFill>
              </a:rPr>
              <a:t>「我が事・丸ごと」の地域作り</a:t>
            </a:r>
            <a:r>
              <a:rPr lang="ja-JP" altLang="en-US" sz="1600" b="1" dirty="0">
                <a:solidFill>
                  <a:prstClr val="black"/>
                </a:solidFill>
              </a:rPr>
              <a:t>・</a:t>
            </a:r>
            <a:r>
              <a:rPr lang="ja-JP" altLang="en-US" sz="1600" b="1" dirty="0" smtClean="0">
                <a:solidFill>
                  <a:prstClr val="black"/>
                </a:solidFill>
              </a:rPr>
              <a:t>包括的な支援体制の整備</a:t>
            </a:r>
            <a:endParaRPr lang="ja-JP" altLang="en-US" sz="1600" b="1" dirty="0">
              <a:solidFill>
                <a:prstClr val="black"/>
              </a:solidFill>
            </a:endParaRPr>
          </a:p>
        </p:txBody>
      </p:sp>
      <p:sp>
        <p:nvSpPr>
          <p:cNvPr id="52" name="正方形/長方形 51"/>
          <p:cNvSpPr/>
          <p:nvPr/>
        </p:nvSpPr>
        <p:spPr>
          <a:xfrm>
            <a:off x="50039" y="898724"/>
            <a:ext cx="9792000" cy="2880000"/>
          </a:xfrm>
          <a:prstGeom prst="rect">
            <a:avLst/>
          </a:prstGeom>
          <a:ln/>
        </p:spPr>
        <p:style>
          <a:lnRef idx="2">
            <a:schemeClr val="dk1"/>
          </a:lnRef>
          <a:fillRef idx="1">
            <a:schemeClr val="lt1"/>
          </a:fillRef>
          <a:effectRef idx="0">
            <a:schemeClr val="dk1"/>
          </a:effectRef>
          <a:fontRef idx="minor">
            <a:schemeClr val="dk1"/>
          </a:fontRef>
        </p:style>
        <p:txBody>
          <a:bodyPr lIns="97733" tIns="48866" rIns="72000" bIns="48866" rtlCol="0" anchor="t"/>
          <a:lstStyle/>
          <a:p>
            <a:pPr marL="173038" indent="-173038" defTabSz="914238"/>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．「我が事・丸ごと」の地域福祉推進の理念を</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規定</a:t>
            </a:r>
            <a:endParaRPr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defTabSz="914238"/>
            <a:r>
              <a:rPr lang="ja-JP" altLang="en-US" sz="1300" dirty="0">
                <a:latin typeface="+mj-ea"/>
              </a:rPr>
              <a:t>地域福祉の推進の理念として、支援を必要とする住民（世帯）が抱える多様で複合的な地域生活課題について</a:t>
            </a:r>
            <a:r>
              <a:rPr lang="ja-JP" altLang="en-US" sz="1300" dirty="0" smtClean="0">
                <a:latin typeface="+mj-ea"/>
              </a:rPr>
              <a:t>、住民</a:t>
            </a:r>
            <a:r>
              <a:rPr lang="ja-JP" altLang="en-US" sz="1300" dirty="0">
                <a:latin typeface="+mj-ea"/>
              </a:rPr>
              <a:t>や福祉関係者に</a:t>
            </a:r>
            <a:r>
              <a:rPr lang="ja-JP" altLang="en-US" sz="1300" dirty="0">
                <a:solidFill>
                  <a:schemeClr val="tx1"/>
                </a:solidFill>
                <a:latin typeface="+mj-ea"/>
              </a:rPr>
              <a:t>よる①</a:t>
            </a:r>
            <a:r>
              <a:rPr lang="ja-JP" altLang="en-US" sz="1300" dirty="0" smtClean="0">
                <a:solidFill>
                  <a:schemeClr val="tx1"/>
                </a:solidFill>
                <a:latin typeface="+mj-ea"/>
              </a:rPr>
              <a:t>把握及び②関係</a:t>
            </a:r>
            <a:r>
              <a:rPr lang="ja-JP" altLang="en-US" sz="1300" dirty="0">
                <a:solidFill>
                  <a:schemeClr val="tx1"/>
                </a:solidFill>
                <a:latin typeface="+mj-ea"/>
              </a:rPr>
              <a:t>機関との連携等による</a:t>
            </a:r>
            <a:r>
              <a:rPr lang="ja-JP" altLang="en-US" sz="1300" dirty="0" smtClean="0">
                <a:solidFill>
                  <a:schemeClr val="tx1"/>
                </a:solidFill>
                <a:latin typeface="+mj-ea"/>
              </a:rPr>
              <a:t>解決 が図られる</a:t>
            </a:r>
            <a:r>
              <a:rPr lang="ja-JP" altLang="en-US" sz="1300" dirty="0" smtClean="0">
                <a:latin typeface="+mj-ea"/>
              </a:rPr>
              <a:t>こと</a:t>
            </a:r>
            <a:r>
              <a:rPr lang="ja-JP" altLang="en-US" sz="1300" dirty="0">
                <a:latin typeface="+mj-ea"/>
              </a:rPr>
              <a:t>を目指す旨を明記。</a:t>
            </a:r>
          </a:p>
          <a:p>
            <a:pPr marL="173038" indent="-173038" defTabSz="914238">
              <a:spcBef>
                <a:spcPts val="1200"/>
              </a:spcBef>
            </a:pP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２．この</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理念を実現するため、市町村が以下の包括的な支援体制づくりに努める旨を規定</a:t>
            </a:r>
          </a:p>
          <a:p>
            <a:pPr marL="173038" indent="-173038" defTabSz="914238"/>
            <a:r>
              <a:rPr lang="ja-JP" altLang="en-US" sz="1300" dirty="0">
                <a:latin typeface="+mj-ea"/>
                <a:ea typeface="+mj-ea"/>
              </a:rPr>
              <a:t>　○　地域住民の地域福祉活動への参加を促進するための環境整備</a:t>
            </a:r>
          </a:p>
          <a:p>
            <a:pPr marL="173038" indent="-173038" defTabSz="914238"/>
            <a:r>
              <a:rPr lang="ja-JP" altLang="en-US" sz="1300" dirty="0" smtClean="0">
                <a:latin typeface="+mj-ea"/>
                <a:ea typeface="+mj-ea"/>
              </a:rPr>
              <a:t>　</a:t>
            </a:r>
            <a:r>
              <a:rPr lang="en-US" altLang="ja-JP" sz="1300" dirty="0" smtClean="0">
                <a:latin typeface="+mj-ea"/>
                <a:ea typeface="+mj-ea"/>
              </a:rPr>
              <a:t>○</a:t>
            </a:r>
            <a:r>
              <a:rPr lang="ja-JP" altLang="en-US" sz="1300" dirty="0">
                <a:latin typeface="+mj-ea"/>
                <a:ea typeface="+mj-ea"/>
              </a:rPr>
              <a:t>　住民に身近な圏域において</a:t>
            </a:r>
            <a:r>
              <a:rPr lang="ja-JP" altLang="en-US" sz="1300" dirty="0" smtClean="0">
                <a:latin typeface="+mj-ea"/>
                <a:ea typeface="+mj-ea"/>
              </a:rPr>
              <a:t>、分野を超えて地域</a:t>
            </a:r>
            <a:r>
              <a:rPr lang="ja-JP" altLang="en-US" sz="1300" dirty="0">
                <a:latin typeface="+mj-ea"/>
                <a:ea typeface="+mj-ea"/>
              </a:rPr>
              <a:t>生活課題について総合的に相談に応じ、関係機関と連絡調整等を行う体制（＊</a:t>
            </a:r>
            <a:r>
              <a:rPr lang="ja-JP" altLang="en-US" sz="1300" dirty="0" smtClean="0">
                <a:latin typeface="+mj-ea"/>
                <a:ea typeface="+mj-ea"/>
              </a:rPr>
              <a:t>）</a:t>
            </a:r>
            <a:endParaRPr lang="en-US" altLang="ja-JP" sz="1300" dirty="0" smtClean="0">
              <a:latin typeface="+mj-ea"/>
              <a:ea typeface="+mj-ea"/>
            </a:endParaRPr>
          </a:p>
          <a:p>
            <a:pPr marL="173038" indent="-173038" defTabSz="914238"/>
            <a:endParaRPr lang="en-US" altLang="ja-JP" sz="1300" dirty="0" smtClean="0">
              <a:latin typeface="+mj-ea"/>
              <a:ea typeface="+mj-ea"/>
            </a:endParaRPr>
          </a:p>
          <a:p>
            <a:pPr marL="173038" indent="-173038" defTabSz="914238"/>
            <a:endParaRPr lang="en-US" altLang="ja-JP" sz="800" dirty="0" smtClean="0">
              <a:latin typeface="+mj-ea"/>
              <a:ea typeface="+mj-ea"/>
            </a:endParaRPr>
          </a:p>
          <a:p>
            <a:pPr marL="173038" indent="-173038" defTabSz="914238"/>
            <a:r>
              <a:rPr lang="ja-JP" altLang="en-US" sz="1300" dirty="0" smtClean="0">
                <a:latin typeface="+mj-ea"/>
                <a:ea typeface="+mj-ea"/>
              </a:rPr>
              <a:t>　○</a:t>
            </a:r>
            <a:r>
              <a:rPr lang="ja-JP" altLang="en-US" sz="1300" dirty="0">
                <a:latin typeface="+mj-ea"/>
                <a:ea typeface="+mj-ea"/>
              </a:rPr>
              <a:t>　主に市町村圏域において、生活困窮者自立相談支援機関等の関係機関が協働して</a:t>
            </a:r>
            <a:r>
              <a:rPr lang="ja-JP" altLang="en-US" sz="1300" dirty="0" smtClean="0">
                <a:latin typeface="+mj-ea"/>
                <a:ea typeface="+mj-ea"/>
              </a:rPr>
              <a:t>、複合化した地域</a:t>
            </a:r>
            <a:r>
              <a:rPr lang="ja-JP" altLang="en-US" sz="1300" dirty="0">
                <a:latin typeface="+mj-ea"/>
                <a:ea typeface="+mj-ea"/>
              </a:rPr>
              <a:t>生活課題を解決するための</a:t>
            </a:r>
            <a:r>
              <a:rPr lang="ja-JP" altLang="en-US" sz="1300" dirty="0" smtClean="0">
                <a:latin typeface="+mj-ea"/>
                <a:ea typeface="+mj-ea"/>
              </a:rPr>
              <a:t>体制</a:t>
            </a:r>
            <a:endParaRPr lang="en-US" altLang="ja-JP" sz="1300" dirty="0">
              <a:latin typeface="+mj-ea"/>
              <a:ea typeface="+mj-ea"/>
            </a:endParaRPr>
          </a:p>
          <a:p>
            <a:pPr marL="173038" indent="-173038" defTabSz="914238">
              <a:spcBef>
                <a:spcPts val="1200"/>
              </a:spcBef>
            </a:pP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．地域福祉計画の充実</a:t>
            </a:r>
          </a:p>
          <a:p>
            <a:pPr marL="173038" indent="-173038" defTabSz="914238"/>
            <a:r>
              <a:rPr lang="ja-JP" altLang="en-US" sz="1300" dirty="0">
                <a:solidFill>
                  <a:schemeClr val="tx1"/>
                </a:solidFill>
                <a:latin typeface="+mj-ea"/>
                <a:ea typeface="+mj-ea"/>
              </a:rPr>
              <a:t>　○　市町村が地域福祉計画を策定するよう</a:t>
            </a:r>
            <a:r>
              <a:rPr lang="ja-JP" altLang="en-US" sz="1300" dirty="0" smtClean="0">
                <a:solidFill>
                  <a:schemeClr val="tx1"/>
                </a:solidFill>
                <a:latin typeface="+mj-ea"/>
                <a:ea typeface="+mj-ea"/>
              </a:rPr>
              <a:t>努めると</a:t>
            </a:r>
            <a:r>
              <a:rPr lang="ja-JP" altLang="en-US" sz="1300" dirty="0">
                <a:solidFill>
                  <a:schemeClr val="tx1"/>
                </a:solidFill>
                <a:latin typeface="+mj-ea"/>
                <a:ea typeface="+mj-ea"/>
              </a:rPr>
              <a:t>ともに、福祉の各分野における共通事項を定め、上位計画として　</a:t>
            </a:r>
          </a:p>
          <a:p>
            <a:pPr marL="173038" indent="-173038" defTabSz="914238"/>
            <a:r>
              <a:rPr lang="ja-JP" altLang="en-US" sz="1300" dirty="0">
                <a:solidFill>
                  <a:schemeClr val="tx1"/>
                </a:solidFill>
                <a:latin typeface="+mj-ea"/>
                <a:ea typeface="+mj-ea"/>
              </a:rPr>
              <a:t>　　位置づける</a:t>
            </a:r>
            <a:r>
              <a:rPr lang="ja-JP" altLang="en-US" sz="1300" dirty="0" smtClean="0">
                <a:solidFill>
                  <a:schemeClr val="tx1"/>
                </a:solidFill>
                <a:latin typeface="+mj-ea"/>
                <a:ea typeface="+mj-ea"/>
              </a:rPr>
              <a:t>。</a:t>
            </a:r>
            <a:r>
              <a:rPr lang="ja-JP" altLang="en-US" sz="1300" dirty="0">
                <a:solidFill>
                  <a:schemeClr val="tx1"/>
                </a:solidFill>
                <a:latin typeface="+mj-ea"/>
              </a:rPr>
              <a:t>（都道府県が策定する地域福祉支援計画についても</a:t>
            </a:r>
            <a:r>
              <a:rPr lang="ja-JP" altLang="en-US" sz="1300" dirty="0" smtClean="0">
                <a:solidFill>
                  <a:schemeClr val="tx1"/>
                </a:solidFill>
                <a:latin typeface="+mj-ea"/>
              </a:rPr>
              <a:t>同様。）</a:t>
            </a:r>
            <a:endParaRPr lang="ja-JP" altLang="en-US" sz="1300" dirty="0">
              <a:solidFill>
                <a:schemeClr val="tx1"/>
              </a:solidFill>
              <a:latin typeface="+mj-ea"/>
            </a:endParaRPr>
          </a:p>
        </p:txBody>
      </p:sp>
      <p:sp>
        <p:nvSpPr>
          <p:cNvPr id="56" name="正方形/長方形 55"/>
          <p:cNvSpPr/>
          <p:nvPr/>
        </p:nvSpPr>
        <p:spPr>
          <a:xfrm>
            <a:off x="200472" y="2348880"/>
            <a:ext cx="8928992" cy="400110"/>
          </a:xfrm>
          <a:prstGeom prst="rect">
            <a:avLst/>
          </a:prstGeom>
        </p:spPr>
        <p:txBody>
          <a:bodyPr wrap="square">
            <a:spAutoFit/>
          </a:bodyPr>
          <a:lstStyle/>
          <a:p>
            <a:pPr marL="336550" indent="-407988"/>
            <a:r>
              <a:rPr lang="ja-JP" altLang="en-US" sz="1000" dirty="0">
                <a:solidFill>
                  <a:prstClr val="black"/>
                </a:solidFill>
                <a:latin typeface="ＭＳ 明朝" panose="02020609040205080304" pitchFamily="17" charset="-128"/>
                <a:ea typeface="ＭＳ 明朝" panose="02020609040205080304" pitchFamily="17" charset="-128"/>
              </a:rPr>
              <a:t>（＊）例えば、地区社協、市区町村社協の地区担当、地域包括支援センター、相談支援事業所、地域子育て支援拠点、利用者支援事業、社会福祉法人、ＮＰＯ法人等</a:t>
            </a:r>
          </a:p>
        </p:txBody>
      </p:sp>
      <p:sp>
        <p:nvSpPr>
          <p:cNvPr id="57" name="テキスト ボックス 56"/>
          <p:cNvSpPr txBox="1"/>
          <p:nvPr/>
        </p:nvSpPr>
        <p:spPr>
          <a:xfrm>
            <a:off x="-30718" y="3725852"/>
            <a:ext cx="10240302" cy="323165"/>
          </a:xfrm>
          <a:prstGeom prst="rect">
            <a:avLst/>
          </a:prstGeom>
          <a:noFill/>
        </p:spPr>
        <p:txBody>
          <a:bodyPr wrap="square" rtlCol="0">
            <a:spAutoFit/>
          </a:bodyPr>
          <a:lstStyle/>
          <a:p>
            <a:pPr marL="180975" lvl="0" indent="-95250">
              <a:lnSpc>
                <a:spcPts val="1800"/>
              </a:lnSpc>
            </a:pP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r>
              <a:rPr lang="ja-JP" altLang="en-US" sz="1000" dirty="0">
                <a:solidFill>
                  <a:prstClr val="black"/>
                </a:solidFill>
                <a:latin typeface="HGPｺﾞｼｯｸM" panose="020B0600000000000000" pitchFamily="50" charset="-128"/>
                <a:ea typeface="HGPｺﾞｼｯｸM" panose="020B0600000000000000" pitchFamily="50" charset="-128"/>
              </a:rPr>
              <a:t>法律の公布</a:t>
            </a:r>
            <a:r>
              <a:rPr lang="ja-JP" altLang="en-US" sz="1000" dirty="0" smtClean="0">
                <a:solidFill>
                  <a:prstClr val="black"/>
                </a:solidFill>
                <a:latin typeface="HGPｺﾞｼｯｸM" panose="020B0600000000000000" pitchFamily="50" charset="-128"/>
                <a:ea typeface="HGPｺﾞｼｯｸM" panose="020B0600000000000000" pitchFamily="50" charset="-128"/>
              </a:rPr>
              <a:t>後</a:t>
            </a:r>
            <a:r>
              <a:rPr lang="ja-JP" altLang="en-US" sz="1000" dirty="0">
                <a:solidFill>
                  <a:prstClr val="black"/>
                </a:solidFill>
                <a:latin typeface="HGPｺﾞｼｯｸM" panose="020B0600000000000000" pitchFamily="50" charset="-128"/>
                <a:ea typeface="HGPｺﾞｼｯｸM" panose="020B0600000000000000" pitchFamily="50" charset="-128"/>
              </a:rPr>
              <a:t>３</a:t>
            </a:r>
            <a:r>
              <a:rPr lang="ja-JP" altLang="en-US" sz="1000" dirty="0" smtClean="0">
                <a:solidFill>
                  <a:prstClr val="black"/>
                </a:solidFill>
                <a:latin typeface="HGPｺﾞｼｯｸM" panose="020B0600000000000000" pitchFamily="50" charset="-128"/>
                <a:ea typeface="HGPｺﾞｼｯｸM" panose="020B0600000000000000" pitchFamily="50" charset="-128"/>
              </a:rPr>
              <a:t>年</a:t>
            </a:r>
            <a:r>
              <a:rPr lang="ja-JP" altLang="en-US" sz="1000" dirty="0">
                <a:solidFill>
                  <a:prstClr val="black"/>
                </a:solidFill>
                <a:latin typeface="HGPｺﾞｼｯｸM" panose="020B0600000000000000" pitchFamily="50" charset="-128"/>
                <a:ea typeface="HGPｺﾞｼｯｸM" panose="020B0600000000000000" pitchFamily="50" charset="-128"/>
              </a:rPr>
              <a:t>を目途として、２の体制を全国的に整備するための方策について検討を加え、必要があると認めるときは</a:t>
            </a:r>
            <a:r>
              <a:rPr lang="ja-JP" altLang="en-US" sz="1000" dirty="0" smtClean="0">
                <a:solidFill>
                  <a:prstClr val="black"/>
                </a:solidFill>
                <a:latin typeface="HGPｺﾞｼｯｸM" panose="020B0600000000000000" pitchFamily="50" charset="-128"/>
                <a:ea typeface="HGPｺﾞｼｯｸM" panose="020B0600000000000000" pitchFamily="50" charset="-128"/>
              </a:rPr>
              <a:t>、その</a:t>
            </a:r>
            <a:r>
              <a:rPr lang="ja-JP" altLang="en-US" sz="1000" dirty="0">
                <a:solidFill>
                  <a:prstClr val="black"/>
                </a:solidFill>
                <a:latin typeface="HGPｺﾞｼｯｸM" panose="020B0600000000000000" pitchFamily="50" charset="-128"/>
                <a:ea typeface="HGPｺﾞｼｯｸM" panose="020B0600000000000000" pitchFamily="50" charset="-128"/>
              </a:rPr>
              <a:t>結果に基づいて所要の措置を講ずる旨の附則を置く。</a:t>
            </a:r>
          </a:p>
        </p:txBody>
      </p:sp>
      <p:sp>
        <p:nvSpPr>
          <p:cNvPr id="32" name="正方形/長方形 31"/>
          <p:cNvSpPr/>
          <p:nvPr/>
        </p:nvSpPr>
        <p:spPr>
          <a:xfrm>
            <a:off x="9583186" y="6498103"/>
            <a:ext cx="288032" cy="2769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1200" dirty="0">
                <a:solidFill>
                  <a:schemeClr val="tx1"/>
                </a:solidFill>
              </a:rPr>
              <a:t>２</a:t>
            </a:r>
          </a:p>
        </p:txBody>
      </p:sp>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14</a:t>
            </a:fld>
            <a:endParaRPr lang="en-US" altLang="ja-JP">
              <a:solidFill>
                <a:prstClr val="black"/>
              </a:solidFill>
            </a:endParaRPr>
          </a:p>
        </p:txBody>
      </p:sp>
    </p:spTree>
    <p:extLst>
      <p:ext uri="{BB962C8B-B14F-4D97-AF65-F5344CB8AC3E}">
        <p14:creationId xmlns:p14="http://schemas.microsoft.com/office/powerpoint/2010/main" val="233372023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350867" y="2060614"/>
            <a:ext cx="9283700" cy="2016125"/>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white"/>
              </a:solidFill>
            </a:endParaRPr>
          </a:p>
        </p:txBody>
      </p:sp>
      <p:sp>
        <p:nvSpPr>
          <p:cNvPr id="80" name="ドーナツ 79"/>
          <p:cNvSpPr/>
          <p:nvPr/>
        </p:nvSpPr>
        <p:spPr>
          <a:xfrm>
            <a:off x="3314815" y="3645037"/>
            <a:ext cx="5292877" cy="2831413"/>
          </a:xfrm>
          <a:prstGeom prst="donut">
            <a:avLst>
              <a:gd name="adj" fmla="val 827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fontAlgn="base">
              <a:spcBef>
                <a:spcPct val="0"/>
              </a:spcBef>
              <a:spcAft>
                <a:spcPct val="0"/>
              </a:spcAft>
              <a:defRPr/>
            </a:pPr>
            <a:endParaRPr lang="ja-JP" altLang="en-US" dirty="0">
              <a:solidFill>
                <a:prstClr val="black"/>
              </a:solidFill>
            </a:endParaRPr>
          </a:p>
        </p:txBody>
      </p:sp>
      <p:sp>
        <p:nvSpPr>
          <p:cNvPr id="10" name="曲折矢印 9"/>
          <p:cNvSpPr/>
          <p:nvPr/>
        </p:nvSpPr>
        <p:spPr>
          <a:xfrm rot="10800000">
            <a:off x="4967337" y="4221896"/>
            <a:ext cx="1893734" cy="2341595"/>
          </a:xfrm>
          <a:prstGeom prst="bentArrow">
            <a:avLst>
              <a:gd name="adj1" fmla="val 6053"/>
              <a:gd name="adj2" fmla="val 9720"/>
              <a:gd name="adj3" fmla="val 16443"/>
              <a:gd name="adj4" fmla="val 21136"/>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endParaRPr>
          </a:p>
        </p:txBody>
      </p:sp>
      <p:sp>
        <p:nvSpPr>
          <p:cNvPr id="8" name="下矢印 7"/>
          <p:cNvSpPr/>
          <p:nvPr/>
        </p:nvSpPr>
        <p:spPr>
          <a:xfrm>
            <a:off x="8646333" y="4293356"/>
            <a:ext cx="295666" cy="1020293"/>
          </a:xfrm>
          <a:prstGeom prst="downArrow">
            <a:avLst>
              <a:gd name="adj1" fmla="val 50000"/>
              <a:gd name="adj2" fmla="val 69574"/>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7" name="下矢印 6"/>
          <p:cNvSpPr/>
          <p:nvPr/>
        </p:nvSpPr>
        <p:spPr>
          <a:xfrm>
            <a:off x="5745088" y="4053748"/>
            <a:ext cx="338232" cy="125893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78" name="正方形/長方形 77"/>
          <p:cNvSpPr/>
          <p:nvPr/>
        </p:nvSpPr>
        <p:spPr>
          <a:xfrm>
            <a:off x="3081426" y="4149767"/>
            <a:ext cx="466726" cy="14287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white"/>
              </a:solidFill>
            </a:endParaRPr>
          </a:p>
        </p:txBody>
      </p:sp>
      <p:cxnSp>
        <p:nvCxnSpPr>
          <p:cNvPr id="99" name="直線矢印コネクタ 98"/>
          <p:cNvCxnSpPr>
            <a:stCxn id="60" idx="1"/>
          </p:cNvCxnSpPr>
          <p:nvPr/>
        </p:nvCxnSpPr>
        <p:spPr>
          <a:xfrm flipH="1">
            <a:off x="6698869" y="5552766"/>
            <a:ext cx="1254989" cy="62865"/>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stCxn id="130" idx="1"/>
          </p:cNvCxnSpPr>
          <p:nvPr/>
        </p:nvCxnSpPr>
        <p:spPr>
          <a:xfrm flipH="1">
            <a:off x="6605489" y="4869953"/>
            <a:ext cx="931993" cy="522741"/>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角丸四角形 69"/>
          <p:cNvSpPr/>
          <p:nvPr/>
        </p:nvSpPr>
        <p:spPr>
          <a:xfrm>
            <a:off x="350867" y="980734"/>
            <a:ext cx="9283700" cy="1008445"/>
          </a:xfrm>
          <a:prstGeom prst="round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white"/>
              </a:solidFill>
            </a:endParaRPr>
          </a:p>
        </p:txBody>
      </p:sp>
      <p:sp>
        <p:nvSpPr>
          <p:cNvPr id="49" name="ドーナツ 48"/>
          <p:cNvSpPr/>
          <p:nvPr/>
        </p:nvSpPr>
        <p:spPr>
          <a:xfrm>
            <a:off x="3159144" y="1125538"/>
            <a:ext cx="5537202" cy="2735262"/>
          </a:xfrm>
          <a:prstGeom prst="donut">
            <a:avLst>
              <a:gd name="adj" fmla="val 827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fontAlgn="base">
              <a:spcBef>
                <a:spcPct val="0"/>
              </a:spcBef>
              <a:spcAft>
                <a:spcPct val="0"/>
              </a:spcAft>
              <a:defRPr/>
            </a:pPr>
            <a:endParaRPr lang="ja-JP" altLang="en-US" dirty="0">
              <a:solidFill>
                <a:prstClr val="black"/>
              </a:solidFill>
            </a:endParaRPr>
          </a:p>
        </p:txBody>
      </p:sp>
      <p:sp>
        <p:nvSpPr>
          <p:cNvPr id="22" name="角丸四角形 21"/>
          <p:cNvSpPr/>
          <p:nvPr/>
        </p:nvSpPr>
        <p:spPr>
          <a:xfrm>
            <a:off x="193801" y="4221200"/>
            <a:ext cx="390525" cy="2232026"/>
          </a:xfrm>
          <a:prstGeom prst="roundRect">
            <a:avLst>
              <a:gd name="adj" fmla="val 0"/>
            </a:avLst>
          </a:prstGeom>
          <a:solidFill>
            <a:schemeClr val="bg1"/>
          </a:solidFill>
          <a:ln w="508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a:solidFill>
                  <a:prstClr val="black"/>
                </a:solidFill>
              </a:rPr>
              <a:t>市町村</a:t>
            </a:r>
            <a:endParaRPr lang="en-US" altLang="ja-JP" sz="1600" dirty="0">
              <a:solidFill>
                <a:prstClr val="black"/>
              </a:solidFill>
            </a:endParaRPr>
          </a:p>
          <a:p>
            <a:pPr algn="ctr" fontAlgn="base">
              <a:spcBef>
                <a:spcPct val="0"/>
              </a:spcBef>
              <a:spcAft>
                <a:spcPct val="0"/>
              </a:spcAft>
              <a:defRPr/>
            </a:pPr>
            <a:r>
              <a:rPr lang="ja-JP" altLang="en-US" sz="1600" dirty="0">
                <a:solidFill>
                  <a:prstClr val="black"/>
                </a:solidFill>
              </a:rPr>
              <a:t>域</a:t>
            </a:r>
            <a:endParaRPr lang="en-US" altLang="ja-JP" sz="1600" dirty="0">
              <a:solidFill>
                <a:prstClr val="black"/>
              </a:solidFill>
            </a:endParaRPr>
          </a:p>
        </p:txBody>
      </p:sp>
      <p:sp>
        <p:nvSpPr>
          <p:cNvPr id="65" name="角丸四角形 64"/>
          <p:cNvSpPr/>
          <p:nvPr/>
        </p:nvSpPr>
        <p:spPr>
          <a:xfrm>
            <a:off x="193801" y="2060614"/>
            <a:ext cx="390525" cy="2016125"/>
          </a:xfrm>
          <a:prstGeom prst="roundRect">
            <a:avLst>
              <a:gd name="adj" fmla="val 0"/>
            </a:avLst>
          </a:prstGeom>
          <a:solidFill>
            <a:schemeClr val="bg1"/>
          </a:solidFill>
          <a:ln w="508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a:solidFill>
                  <a:prstClr val="black"/>
                </a:solidFill>
              </a:rPr>
              <a:t>障害保健福祉圏域</a:t>
            </a:r>
          </a:p>
        </p:txBody>
      </p:sp>
      <p:sp>
        <p:nvSpPr>
          <p:cNvPr id="68" name="円/楕円 67"/>
          <p:cNvSpPr/>
          <p:nvPr/>
        </p:nvSpPr>
        <p:spPr>
          <a:xfrm>
            <a:off x="6863106" y="1347729"/>
            <a:ext cx="1850989" cy="5526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a:solidFill>
                  <a:prstClr val="black"/>
                </a:solidFill>
              </a:rPr>
              <a:t>児童相談所</a:t>
            </a:r>
          </a:p>
        </p:txBody>
      </p:sp>
      <p:sp>
        <p:nvSpPr>
          <p:cNvPr id="69" name="角丸四角形 68"/>
          <p:cNvSpPr/>
          <p:nvPr/>
        </p:nvSpPr>
        <p:spPr>
          <a:xfrm>
            <a:off x="193801" y="980729"/>
            <a:ext cx="390525" cy="1008446"/>
          </a:xfrm>
          <a:prstGeom prst="roundRect">
            <a:avLst>
              <a:gd name="adj" fmla="val 0"/>
            </a:avLst>
          </a:prstGeom>
          <a:solidFill>
            <a:schemeClr val="bg1"/>
          </a:solidFill>
          <a:ln w="508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a:solidFill>
                  <a:prstClr val="black"/>
                </a:solidFill>
              </a:rPr>
              <a:t>都道府県</a:t>
            </a:r>
          </a:p>
        </p:txBody>
      </p:sp>
      <p:sp>
        <p:nvSpPr>
          <p:cNvPr id="71" name="円/楕円 70"/>
          <p:cNvSpPr/>
          <p:nvPr/>
        </p:nvSpPr>
        <p:spPr>
          <a:xfrm>
            <a:off x="2777188" y="1297255"/>
            <a:ext cx="2184400" cy="619762"/>
          </a:xfrm>
          <a:prstGeom prst="ellipse">
            <a:avLst/>
          </a:prstGeom>
          <a:solidFill>
            <a:schemeClr val="bg1"/>
          </a:solid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a:solidFill>
                  <a:prstClr val="black"/>
                </a:solidFill>
              </a:rPr>
              <a:t>発達障害者</a:t>
            </a:r>
            <a:endParaRPr lang="en-US" altLang="ja-JP" sz="1600" dirty="0">
              <a:solidFill>
                <a:prstClr val="black"/>
              </a:solidFill>
            </a:endParaRPr>
          </a:p>
          <a:p>
            <a:pPr algn="ctr" fontAlgn="base">
              <a:spcBef>
                <a:spcPct val="0"/>
              </a:spcBef>
              <a:spcAft>
                <a:spcPct val="0"/>
              </a:spcAft>
              <a:defRPr/>
            </a:pPr>
            <a:r>
              <a:rPr lang="ja-JP" altLang="en-US" sz="1600" dirty="0">
                <a:solidFill>
                  <a:prstClr val="black"/>
                </a:solidFill>
              </a:rPr>
              <a:t>支援センター</a:t>
            </a:r>
          </a:p>
        </p:txBody>
      </p:sp>
      <p:sp>
        <p:nvSpPr>
          <p:cNvPr id="72" name="角丸四角形 71"/>
          <p:cNvSpPr/>
          <p:nvPr/>
        </p:nvSpPr>
        <p:spPr>
          <a:xfrm>
            <a:off x="662082" y="1124246"/>
            <a:ext cx="1909111" cy="720725"/>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fontAlgn="base">
              <a:spcBef>
                <a:spcPct val="0"/>
              </a:spcBef>
              <a:spcAft>
                <a:spcPct val="0"/>
              </a:spcAft>
              <a:defRPr/>
            </a:pPr>
            <a:r>
              <a:rPr lang="ja-JP" altLang="en-US" sz="1400" dirty="0">
                <a:solidFill>
                  <a:prstClr val="black"/>
                </a:solidFill>
              </a:rPr>
              <a:t>・高度な専門的支援・　</a:t>
            </a:r>
            <a:endParaRPr lang="en-US" altLang="ja-JP" sz="1400" dirty="0">
              <a:solidFill>
                <a:prstClr val="black"/>
              </a:solidFill>
            </a:endParaRPr>
          </a:p>
          <a:p>
            <a:pPr fontAlgn="base">
              <a:spcBef>
                <a:spcPct val="0"/>
              </a:spcBef>
              <a:spcAft>
                <a:spcPct val="0"/>
              </a:spcAft>
              <a:defRPr/>
            </a:pPr>
            <a:r>
              <a:rPr lang="ja-JP" altLang="en-US" sz="1400" dirty="0">
                <a:solidFill>
                  <a:prstClr val="black"/>
                </a:solidFill>
              </a:rPr>
              <a:t>　</a:t>
            </a:r>
            <a:r>
              <a:rPr lang="ja-JP" altLang="en-US" sz="1400" dirty="0" smtClean="0">
                <a:solidFill>
                  <a:prstClr val="black"/>
                </a:solidFill>
              </a:rPr>
              <a:t>バックアップ</a:t>
            </a:r>
            <a:endParaRPr lang="en-US" altLang="ja-JP" sz="1400" dirty="0" smtClean="0">
              <a:solidFill>
                <a:prstClr val="black"/>
              </a:solidFill>
            </a:endParaRPr>
          </a:p>
          <a:p>
            <a:pPr fontAlgn="base">
              <a:spcBef>
                <a:spcPct val="0"/>
              </a:spcBef>
              <a:spcAft>
                <a:spcPct val="0"/>
              </a:spcAft>
              <a:defRPr/>
            </a:pPr>
            <a:r>
              <a:rPr lang="ja-JP" altLang="en-US" sz="1400" dirty="0" smtClean="0">
                <a:solidFill>
                  <a:prstClr val="black"/>
                </a:solidFill>
              </a:rPr>
              <a:t>・（自立支援）協議会</a:t>
            </a:r>
            <a:endParaRPr lang="en-US" altLang="ja-JP" sz="1400" dirty="0">
              <a:solidFill>
                <a:prstClr val="black"/>
              </a:solidFill>
            </a:endParaRPr>
          </a:p>
        </p:txBody>
      </p:sp>
      <p:sp>
        <p:nvSpPr>
          <p:cNvPr id="74" name="角丸四角形 73"/>
          <p:cNvSpPr/>
          <p:nvPr/>
        </p:nvSpPr>
        <p:spPr>
          <a:xfrm>
            <a:off x="3405550" y="3085966"/>
            <a:ext cx="1092200" cy="431800"/>
          </a:xfrm>
          <a:prstGeom prst="roundRect">
            <a:avLst/>
          </a:prstGeom>
          <a:solidFill>
            <a:schemeClr val="bg1"/>
          </a:solid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a:solidFill>
                  <a:prstClr val="black"/>
                </a:solidFill>
              </a:rPr>
              <a:t>保健所</a:t>
            </a:r>
          </a:p>
        </p:txBody>
      </p:sp>
      <p:sp>
        <p:nvSpPr>
          <p:cNvPr id="81" name="角丸四角形 80"/>
          <p:cNvSpPr/>
          <p:nvPr/>
        </p:nvSpPr>
        <p:spPr>
          <a:xfrm>
            <a:off x="2750587" y="2205038"/>
            <a:ext cx="2285193" cy="431800"/>
          </a:xfrm>
          <a:prstGeom prst="roundRect">
            <a:avLst/>
          </a:prstGeom>
          <a:solidFill>
            <a:schemeClr val="bg1"/>
          </a:solid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a:solidFill>
                  <a:prstClr val="black"/>
                </a:solidFill>
              </a:rPr>
              <a:t>医療機関</a:t>
            </a:r>
            <a:endParaRPr lang="en-US" altLang="ja-JP" sz="1600" dirty="0">
              <a:solidFill>
                <a:prstClr val="black"/>
              </a:solidFill>
            </a:endParaRPr>
          </a:p>
          <a:p>
            <a:pPr algn="ctr" fontAlgn="base">
              <a:spcBef>
                <a:spcPct val="0"/>
              </a:spcBef>
              <a:spcAft>
                <a:spcPct val="0"/>
              </a:spcAft>
              <a:defRPr/>
            </a:pPr>
            <a:r>
              <a:rPr lang="en-US" altLang="ja-JP" sz="1000" dirty="0" smtClean="0">
                <a:solidFill>
                  <a:prstClr val="black"/>
                </a:solidFill>
              </a:rPr>
              <a:t>※</a:t>
            </a:r>
            <a:r>
              <a:rPr lang="ja-JP" altLang="en-US" sz="1000" dirty="0" smtClean="0">
                <a:solidFill>
                  <a:prstClr val="black"/>
                </a:solidFill>
              </a:rPr>
              <a:t>一定程度高度な対応が可能なところ</a:t>
            </a:r>
            <a:endParaRPr lang="ja-JP" altLang="en-US" sz="1000" dirty="0">
              <a:solidFill>
                <a:prstClr val="black"/>
              </a:solidFill>
            </a:endParaRPr>
          </a:p>
        </p:txBody>
      </p:sp>
      <p:sp>
        <p:nvSpPr>
          <p:cNvPr id="85" name="角丸四角形 84"/>
          <p:cNvSpPr/>
          <p:nvPr/>
        </p:nvSpPr>
        <p:spPr>
          <a:xfrm>
            <a:off x="661989" y="2133897"/>
            <a:ext cx="1908933" cy="1871663"/>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fontAlgn="base">
              <a:spcBef>
                <a:spcPct val="0"/>
              </a:spcBef>
              <a:spcAft>
                <a:spcPct val="0"/>
              </a:spcAft>
              <a:defRPr/>
            </a:pPr>
            <a:r>
              <a:rPr lang="ja-JP" altLang="en-US" sz="1400" dirty="0">
                <a:solidFill>
                  <a:prstClr val="black"/>
                </a:solidFill>
              </a:rPr>
              <a:t>・関係機関等と連携　</a:t>
            </a:r>
            <a:endParaRPr lang="en-US" altLang="ja-JP" sz="1400" dirty="0">
              <a:solidFill>
                <a:prstClr val="black"/>
              </a:solidFill>
            </a:endParaRPr>
          </a:p>
          <a:p>
            <a:pPr fontAlgn="base">
              <a:spcBef>
                <a:spcPct val="0"/>
              </a:spcBef>
              <a:spcAft>
                <a:spcPct val="0"/>
              </a:spcAft>
              <a:defRPr/>
            </a:pPr>
            <a:r>
              <a:rPr lang="ja-JP" altLang="en-US" sz="1400" dirty="0">
                <a:solidFill>
                  <a:prstClr val="black"/>
                </a:solidFill>
              </a:rPr>
              <a:t>  協力に</a:t>
            </a:r>
            <a:r>
              <a:rPr lang="ja-JP" altLang="en-US" sz="1400" dirty="0" smtClean="0">
                <a:solidFill>
                  <a:prstClr val="black"/>
                </a:solidFill>
              </a:rPr>
              <a:t>よる</a:t>
            </a:r>
            <a:r>
              <a:rPr lang="ja-JP" altLang="en-US" sz="1400" dirty="0">
                <a:solidFill>
                  <a:prstClr val="black"/>
                </a:solidFill>
              </a:rPr>
              <a:t>支援</a:t>
            </a:r>
            <a:endParaRPr lang="en-US" altLang="ja-JP" sz="1400" dirty="0">
              <a:solidFill>
                <a:prstClr val="black"/>
              </a:solidFill>
            </a:endParaRPr>
          </a:p>
          <a:p>
            <a:pPr fontAlgn="base">
              <a:spcBef>
                <a:spcPct val="0"/>
              </a:spcBef>
              <a:spcAft>
                <a:spcPct val="0"/>
              </a:spcAft>
              <a:defRPr/>
            </a:pPr>
            <a:r>
              <a:rPr lang="ja-JP" altLang="en-US" sz="1400" dirty="0">
                <a:solidFill>
                  <a:prstClr val="black"/>
                </a:solidFill>
              </a:rPr>
              <a:t>　機能の</a:t>
            </a:r>
            <a:r>
              <a:rPr lang="ja-JP" altLang="en-US" sz="1400" dirty="0" smtClean="0">
                <a:solidFill>
                  <a:prstClr val="black"/>
                </a:solidFill>
              </a:rPr>
              <a:t>強化</a:t>
            </a:r>
            <a:endParaRPr lang="en-US" altLang="ja-JP" sz="1400" dirty="0" smtClean="0">
              <a:solidFill>
                <a:prstClr val="black"/>
              </a:solidFill>
            </a:endParaRPr>
          </a:p>
          <a:p>
            <a:pPr fontAlgn="base">
              <a:spcBef>
                <a:spcPct val="0"/>
              </a:spcBef>
              <a:spcAft>
                <a:spcPct val="0"/>
              </a:spcAft>
              <a:defRPr/>
            </a:pPr>
            <a:r>
              <a:rPr lang="ja-JP" altLang="en-US" sz="1400" dirty="0" smtClean="0">
                <a:solidFill>
                  <a:prstClr val="black"/>
                </a:solidFill>
              </a:rPr>
              <a:t>・障害児への入所</a:t>
            </a:r>
            <a:endParaRPr lang="en-US" altLang="ja-JP" sz="1400" dirty="0" smtClean="0">
              <a:solidFill>
                <a:prstClr val="black"/>
              </a:solidFill>
            </a:endParaRPr>
          </a:p>
          <a:p>
            <a:pPr fontAlgn="base">
              <a:spcBef>
                <a:spcPct val="0"/>
              </a:spcBef>
              <a:spcAft>
                <a:spcPct val="0"/>
              </a:spcAft>
              <a:defRPr/>
            </a:pPr>
            <a:r>
              <a:rPr lang="ja-JP" altLang="en-US" sz="1400" dirty="0">
                <a:solidFill>
                  <a:prstClr val="black"/>
                </a:solidFill>
              </a:rPr>
              <a:t>　</a:t>
            </a:r>
            <a:r>
              <a:rPr lang="ja-JP" altLang="en-US" sz="1400" dirty="0" smtClean="0">
                <a:solidFill>
                  <a:prstClr val="black"/>
                </a:solidFill>
              </a:rPr>
              <a:t>支援を提供</a:t>
            </a:r>
            <a:endParaRPr lang="en-US" altLang="ja-JP" sz="1400" dirty="0" smtClean="0">
              <a:solidFill>
                <a:prstClr val="black"/>
              </a:solidFill>
            </a:endParaRPr>
          </a:p>
          <a:p>
            <a:pPr fontAlgn="base">
              <a:spcBef>
                <a:spcPct val="0"/>
              </a:spcBef>
              <a:spcAft>
                <a:spcPct val="0"/>
              </a:spcAft>
              <a:defRPr/>
            </a:pPr>
            <a:r>
              <a:rPr lang="ja-JP" altLang="en-US" sz="1400" dirty="0" smtClean="0">
                <a:solidFill>
                  <a:prstClr val="black"/>
                </a:solidFill>
              </a:rPr>
              <a:t>・（自立支援）協議会</a:t>
            </a:r>
            <a:endParaRPr lang="ja-JP" altLang="en-US" sz="1400" dirty="0">
              <a:solidFill>
                <a:prstClr val="black"/>
              </a:solidFill>
            </a:endParaRPr>
          </a:p>
        </p:txBody>
      </p:sp>
      <p:sp>
        <p:nvSpPr>
          <p:cNvPr id="86" name="角丸四角形 85"/>
          <p:cNvSpPr/>
          <p:nvPr/>
        </p:nvSpPr>
        <p:spPr>
          <a:xfrm>
            <a:off x="661997" y="4221459"/>
            <a:ext cx="1926198" cy="2232027"/>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fontAlgn="base">
              <a:spcBef>
                <a:spcPct val="0"/>
              </a:spcBef>
              <a:spcAft>
                <a:spcPct val="0"/>
              </a:spcAft>
              <a:defRPr/>
            </a:pPr>
            <a:r>
              <a:rPr lang="ja-JP" altLang="en-US" sz="1400" dirty="0" smtClean="0">
                <a:solidFill>
                  <a:prstClr val="black"/>
                </a:solidFill>
              </a:rPr>
              <a:t>・</a:t>
            </a:r>
            <a:r>
              <a:rPr lang="ja-JP" altLang="en-US" sz="1400" dirty="0">
                <a:solidFill>
                  <a:prstClr val="black"/>
                </a:solidFill>
              </a:rPr>
              <a:t>障害児への通所</a:t>
            </a:r>
            <a:endParaRPr lang="en-US" altLang="ja-JP" sz="1400" dirty="0">
              <a:solidFill>
                <a:prstClr val="black"/>
              </a:solidFill>
            </a:endParaRPr>
          </a:p>
          <a:p>
            <a:pPr fontAlgn="base">
              <a:spcBef>
                <a:spcPct val="0"/>
              </a:spcBef>
              <a:spcAft>
                <a:spcPct val="0"/>
              </a:spcAft>
              <a:defRPr/>
            </a:pPr>
            <a:r>
              <a:rPr lang="en-US" altLang="ja-JP" sz="1400" dirty="0">
                <a:solidFill>
                  <a:prstClr val="black"/>
                </a:solidFill>
              </a:rPr>
              <a:t>  </a:t>
            </a:r>
            <a:r>
              <a:rPr lang="ja-JP" altLang="en-US" sz="1400" dirty="0">
                <a:solidFill>
                  <a:prstClr val="black"/>
                </a:solidFill>
              </a:rPr>
              <a:t>支援を提供</a:t>
            </a:r>
            <a:endParaRPr lang="en-US" altLang="ja-JP" sz="1400" dirty="0">
              <a:solidFill>
                <a:prstClr val="black"/>
              </a:solidFill>
            </a:endParaRPr>
          </a:p>
          <a:p>
            <a:pPr fontAlgn="base">
              <a:spcBef>
                <a:spcPct val="0"/>
              </a:spcBef>
              <a:spcAft>
                <a:spcPct val="0"/>
              </a:spcAft>
              <a:defRPr/>
            </a:pPr>
            <a:r>
              <a:rPr lang="ja-JP" altLang="en-US" sz="1400" dirty="0" smtClean="0">
                <a:solidFill>
                  <a:prstClr val="black"/>
                </a:solidFill>
              </a:rPr>
              <a:t>・</a:t>
            </a:r>
            <a:r>
              <a:rPr lang="ja-JP" altLang="en-US" sz="1400" dirty="0">
                <a:solidFill>
                  <a:prstClr val="black"/>
                </a:solidFill>
              </a:rPr>
              <a:t>地域支援の提供　　</a:t>
            </a:r>
            <a:endParaRPr lang="en-US" altLang="ja-JP" sz="1400" dirty="0">
              <a:solidFill>
                <a:prstClr val="black"/>
              </a:solidFill>
            </a:endParaRPr>
          </a:p>
          <a:p>
            <a:pPr fontAlgn="base">
              <a:spcBef>
                <a:spcPct val="0"/>
              </a:spcBef>
              <a:spcAft>
                <a:spcPct val="0"/>
              </a:spcAft>
              <a:defRPr/>
            </a:pPr>
            <a:r>
              <a:rPr lang="ja-JP" altLang="en-US" sz="1400" dirty="0">
                <a:solidFill>
                  <a:prstClr val="black"/>
                </a:solidFill>
              </a:rPr>
              <a:t>　</a:t>
            </a:r>
            <a:r>
              <a:rPr lang="ja-JP" altLang="en-US" sz="1200" dirty="0" smtClean="0">
                <a:solidFill>
                  <a:prstClr val="black"/>
                </a:solidFill>
              </a:rPr>
              <a:t>（保育所等訪問支援、</a:t>
            </a:r>
            <a:endParaRPr lang="en-US" altLang="ja-JP" sz="1200" dirty="0" smtClean="0">
              <a:solidFill>
                <a:prstClr val="black"/>
              </a:solidFill>
            </a:endParaRPr>
          </a:p>
          <a:p>
            <a:pPr fontAlgn="base">
              <a:spcBef>
                <a:spcPct val="0"/>
              </a:spcBef>
              <a:spcAft>
                <a:spcPct val="0"/>
              </a:spcAft>
              <a:defRPr/>
            </a:pPr>
            <a:r>
              <a:rPr lang="ja-JP" altLang="en-US" sz="1200" dirty="0">
                <a:solidFill>
                  <a:prstClr val="black"/>
                </a:solidFill>
              </a:rPr>
              <a:t>　</a:t>
            </a:r>
            <a:r>
              <a:rPr lang="ja-JP" altLang="en-US" sz="1200" dirty="0" smtClean="0">
                <a:solidFill>
                  <a:prstClr val="black"/>
                </a:solidFill>
              </a:rPr>
              <a:t>　障害児相談支援等）</a:t>
            </a:r>
            <a:endParaRPr lang="en-US" altLang="ja-JP" sz="1200" dirty="0" smtClean="0">
              <a:solidFill>
                <a:prstClr val="black"/>
              </a:solidFill>
            </a:endParaRPr>
          </a:p>
          <a:p>
            <a:pPr fontAlgn="base">
              <a:spcBef>
                <a:spcPct val="0"/>
              </a:spcBef>
              <a:spcAft>
                <a:spcPct val="0"/>
              </a:spcAft>
              <a:defRPr/>
            </a:pPr>
            <a:r>
              <a:rPr lang="ja-JP" altLang="en-US" sz="1400" dirty="0" smtClean="0">
                <a:solidFill>
                  <a:prstClr val="black"/>
                </a:solidFill>
              </a:rPr>
              <a:t>・（自立支援）協議会</a:t>
            </a:r>
            <a:endParaRPr lang="en-US" altLang="ja-JP" sz="1400" dirty="0">
              <a:solidFill>
                <a:prstClr val="black"/>
              </a:solidFill>
            </a:endParaRPr>
          </a:p>
        </p:txBody>
      </p:sp>
      <p:sp>
        <p:nvSpPr>
          <p:cNvPr id="58" name="角丸四角形 57"/>
          <p:cNvSpPr/>
          <p:nvPr/>
        </p:nvSpPr>
        <p:spPr>
          <a:xfrm>
            <a:off x="7580634" y="2276475"/>
            <a:ext cx="1739594" cy="431800"/>
          </a:xfrm>
          <a:prstGeom prst="roundRect">
            <a:avLst/>
          </a:prstGeom>
          <a:solidFill>
            <a:schemeClr val="bg1"/>
          </a:solid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a:solidFill>
                  <a:prstClr val="black"/>
                </a:solidFill>
              </a:rPr>
              <a:t>障害児入所施設</a:t>
            </a:r>
          </a:p>
        </p:txBody>
      </p:sp>
      <p:sp>
        <p:nvSpPr>
          <p:cNvPr id="109" name="アーチ 108"/>
          <p:cNvSpPr/>
          <p:nvPr/>
        </p:nvSpPr>
        <p:spPr>
          <a:xfrm rot="5400000">
            <a:off x="5346619" y="4853359"/>
            <a:ext cx="1192213" cy="1512420"/>
          </a:xfrm>
          <a:prstGeom prst="blockArc">
            <a:avLst>
              <a:gd name="adj1" fmla="val 14363639"/>
              <a:gd name="adj2" fmla="val 18875119"/>
              <a:gd name="adj3" fmla="val 14573"/>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black"/>
              </a:solidFill>
            </a:endParaRPr>
          </a:p>
        </p:txBody>
      </p:sp>
      <p:sp>
        <p:nvSpPr>
          <p:cNvPr id="130" name="角丸四角形 129"/>
          <p:cNvSpPr/>
          <p:nvPr/>
        </p:nvSpPr>
        <p:spPr>
          <a:xfrm>
            <a:off x="7537448" y="4630576"/>
            <a:ext cx="1012120" cy="478234"/>
          </a:xfrm>
          <a:prstGeom prst="roundRect">
            <a:avLst>
              <a:gd name="adj" fmla="val 25743"/>
            </a:avLst>
          </a:prstGeom>
          <a:solidFill>
            <a:schemeClr val="accent1">
              <a:lumMod val="40000"/>
              <a:lumOff val="60000"/>
            </a:schemeClr>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400" dirty="0">
                <a:solidFill>
                  <a:prstClr val="black"/>
                </a:solidFill>
              </a:rPr>
              <a:t>児童発達</a:t>
            </a:r>
            <a:endParaRPr lang="en-US" altLang="ja-JP" sz="1400" dirty="0">
              <a:solidFill>
                <a:prstClr val="black"/>
              </a:solidFill>
            </a:endParaRPr>
          </a:p>
          <a:p>
            <a:pPr algn="ctr" fontAlgn="base">
              <a:spcBef>
                <a:spcPct val="0"/>
              </a:spcBef>
              <a:spcAft>
                <a:spcPct val="0"/>
              </a:spcAft>
              <a:defRPr/>
            </a:pPr>
            <a:r>
              <a:rPr lang="ja-JP" altLang="en-US" sz="1400" dirty="0">
                <a:solidFill>
                  <a:prstClr val="black"/>
                </a:solidFill>
              </a:rPr>
              <a:t>支援事業</a:t>
            </a:r>
            <a:endParaRPr lang="en-US" altLang="ja-JP" sz="1400" dirty="0">
              <a:solidFill>
                <a:prstClr val="black"/>
              </a:solidFill>
            </a:endParaRPr>
          </a:p>
        </p:txBody>
      </p:sp>
      <p:cxnSp>
        <p:nvCxnSpPr>
          <p:cNvPr id="64" name="直線矢印コネクタ 63"/>
          <p:cNvCxnSpPr/>
          <p:nvPr/>
        </p:nvCxnSpPr>
        <p:spPr>
          <a:xfrm flipV="1">
            <a:off x="4967341" y="5901724"/>
            <a:ext cx="417712" cy="407004"/>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V="1">
            <a:off x="4329134" y="5723321"/>
            <a:ext cx="936633" cy="176624"/>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6" name="曲折矢印 115"/>
          <p:cNvSpPr/>
          <p:nvPr/>
        </p:nvSpPr>
        <p:spPr>
          <a:xfrm rot="5400000">
            <a:off x="7348991" y="3972403"/>
            <a:ext cx="552982" cy="836039"/>
          </a:xfrm>
          <a:prstGeom prst="bentArrow">
            <a:avLst>
              <a:gd name="adj1" fmla="val 18932"/>
              <a:gd name="adj2" fmla="val 35594"/>
              <a:gd name="adj3" fmla="val 37718"/>
              <a:gd name="adj4" fmla="val 2228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black"/>
              </a:solidFill>
            </a:endParaRPr>
          </a:p>
        </p:txBody>
      </p:sp>
      <p:sp>
        <p:nvSpPr>
          <p:cNvPr id="46" name="フローチャート: 処理 45"/>
          <p:cNvSpPr/>
          <p:nvPr/>
        </p:nvSpPr>
        <p:spPr>
          <a:xfrm>
            <a:off x="4953026" y="3068962"/>
            <a:ext cx="1951038" cy="1008633"/>
          </a:xfrm>
          <a:prstGeom prst="flowChartProcess">
            <a:avLst/>
          </a:prstGeom>
          <a:solidFill>
            <a:srgbClr val="AFCAEB"/>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fontAlgn="base">
              <a:spcBef>
                <a:spcPct val="0"/>
              </a:spcBef>
              <a:spcAft>
                <a:spcPct val="0"/>
              </a:spcAft>
              <a:defRPr/>
            </a:pPr>
            <a:r>
              <a:rPr lang="ja-JP" altLang="en-US" sz="1600" b="1" dirty="0">
                <a:solidFill>
                  <a:prstClr val="black"/>
                </a:solidFill>
              </a:rPr>
              <a:t>児童発達支援</a:t>
            </a:r>
            <a:endParaRPr lang="en-US" altLang="ja-JP" sz="1600" b="1" dirty="0">
              <a:solidFill>
                <a:prstClr val="black"/>
              </a:solidFill>
            </a:endParaRPr>
          </a:p>
          <a:p>
            <a:pPr fontAlgn="base">
              <a:spcBef>
                <a:spcPct val="0"/>
              </a:spcBef>
              <a:spcAft>
                <a:spcPct val="0"/>
              </a:spcAft>
              <a:defRPr/>
            </a:pPr>
            <a:r>
              <a:rPr lang="ja-JP" altLang="en-US" sz="1600" b="1" dirty="0">
                <a:solidFill>
                  <a:prstClr val="black"/>
                </a:solidFill>
              </a:rPr>
              <a:t>　　　　　　センター</a:t>
            </a:r>
            <a:endParaRPr lang="en-US" altLang="ja-JP" sz="1600" b="1" dirty="0">
              <a:solidFill>
                <a:prstClr val="black"/>
              </a:solidFill>
            </a:endParaRPr>
          </a:p>
          <a:p>
            <a:pPr algn="ctr" fontAlgn="base">
              <a:spcBef>
                <a:spcPct val="0"/>
              </a:spcBef>
              <a:spcAft>
                <a:spcPct val="0"/>
              </a:spcAft>
              <a:defRPr/>
            </a:pPr>
            <a:endParaRPr lang="ja-JP" altLang="en-US" b="1" dirty="0">
              <a:solidFill>
                <a:prstClr val="white"/>
              </a:solidFill>
            </a:endParaRPr>
          </a:p>
        </p:txBody>
      </p:sp>
      <p:cxnSp>
        <p:nvCxnSpPr>
          <p:cNvPr id="144" name="直線矢印コネクタ 143"/>
          <p:cNvCxnSpPr>
            <a:stCxn id="143" idx="3"/>
          </p:cNvCxnSpPr>
          <p:nvPr/>
        </p:nvCxnSpPr>
        <p:spPr>
          <a:xfrm>
            <a:off x="4251325" y="4963580"/>
            <a:ext cx="1014442" cy="544101"/>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4" name="屈折矢印 153"/>
          <p:cNvSpPr/>
          <p:nvPr/>
        </p:nvSpPr>
        <p:spPr>
          <a:xfrm rot="10800000">
            <a:off x="3405543" y="4149764"/>
            <a:ext cx="1638300" cy="574675"/>
          </a:xfrm>
          <a:prstGeom prst="bentUpArrow">
            <a:avLst>
              <a:gd name="adj1" fmla="val 17152"/>
              <a:gd name="adj2" fmla="val 44163"/>
              <a:gd name="adj3" fmla="val 29028"/>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white"/>
              </a:solidFill>
            </a:endParaRPr>
          </a:p>
        </p:txBody>
      </p:sp>
      <p:sp>
        <p:nvSpPr>
          <p:cNvPr id="56" name="下矢印 55"/>
          <p:cNvSpPr/>
          <p:nvPr/>
        </p:nvSpPr>
        <p:spPr>
          <a:xfrm>
            <a:off x="1130355" y="1844677"/>
            <a:ext cx="936625" cy="288925"/>
          </a:xfrm>
          <a:prstGeom prst="downArrow">
            <a:avLst/>
          </a:prstGeom>
          <a:solidFill>
            <a:srgbClr val="7BA8DF"/>
          </a:solidFill>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white"/>
              </a:solidFill>
            </a:endParaRPr>
          </a:p>
        </p:txBody>
      </p:sp>
      <p:sp>
        <p:nvSpPr>
          <p:cNvPr id="54" name="角丸四角形 53"/>
          <p:cNvSpPr/>
          <p:nvPr/>
        </p:nvSpPr>
        <p:spPr>
          <a:xfrm>
            <a:off x="2846542" y="5661026"/>
            <a:ext cx="1482725" cy="477838"/>
          </a:xfrm>
          <a:prstGeom prst="roundRect">
            <a:avLst>
              <a:gd name="adj" fmla="val 12267"/>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400" smtClean="0">
                <a:solidFill>
                  <a:prstClr val="black"/>
                </a:solidFill>
              </a:rPr>
              <a:t>学校</a:t>
            </a:r>
            <a:endParaRPr lang="ja-JP" altLang="en-US" sz="1400" dirty="0">
              <a:solidFill>
                <a:prstClr val="black"/>
              </a:solidFill>
            </a:endParaRPr>
          </a:p>
        </p:txBody>
      </p:sp>
      <p:sp>
        <p:nvSpPr>
          <p:cNvPr id="137" name="角丸四角形 136"/>
          <p:cNvSpPr/>
          <p:nvPr/>
        </p:nvSpPr>
        <p:spPr>
          <a:xfrm>
            <a:off x="3703741" y="6092825"/>
            <a:ext cx="1247775" cy="431800"/>
          </a:xfrm>
          <a:prstGeom prst="roundRect">
            <a:avLst>
              <a:gd name="adj" fmla="val 9187"/>
            </a:avLst>
          </a:prstGeom>
          <a:solidFill>
            <a:schemeClr val="accent5">
              <a:lumMod val="40000"/>
              <a:lumOff val="60000"/>
            </a:schemeClr>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400" dirty="0">
                <a:solidFill>
                  <a:prstClr val="black"/>
                </a:solidFill>
              </a:rPr>
              <a:t>放課後等デイサービス</a:t>
            </a:r>
            <a:endParaRPr lang="en-US" altLang="ja-JP" sz="1400" dirty="0">
              <a:solidFill>
                <a:prstClr val="black"/>
              </a:solidFill>
            </a:endParaRPr>
          </a:p>
        </p:txBody>
      </p:sp>
      <p:sp>
        <p:nvSpPr>
          <p:cNvPr id="67" name="円/楕円 66"/>
          <p:cNvSpPr/>
          <p:nvPr/>
        </p:nvSpPr>
        <p:spPr>
          <a:xfrm>
            <a:off x="5996335" y="3861048"/>
            <a:ext cx="1404938" cy="432048"/>
          </a:xfrm>
          <a:prstGeom prst="ellipse">
            <a:avLst/>
          </a:prstGeom>
          <a:solidFill>
            <a:schemeClr val="accent3">
              <a:lumMod val="20000"/>
              <a:lumOff val="80000"/>
            </a:schemeClr>
          </a:solidFill>
          <a:ln w="1905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200" dirty="0" smtClean="0">
                <a:solidFill>
                  <a:prstClr val="black"/>
                </a:solidFill>
              </a:rPr>
              <a:t>障害児</a:t>
            </a:r>
            <a:endParaRPr lang="en-US" altLang="ja-JP" sz="1200" dirty="0" smtClean="0">
              <a:solidFill>
                <a:prstClr val="black"/>
              </a:solidFill>
            </a:endParaRPr>
          </a:p>
          <a:p>
            <a:pPr algn="ctr" fontAlgn="base">
              <a:spcBef>
                <a:spcPct val="0"/>
              </a:spcBef>
              <a:spcAft>
                <a:spcPct val="0"/>
              </a:spcAft>
              <a:defRPr/>
            </a:pPr>
            <a:r>
              <a:rPr lang="ja-JP" altLang="en-US" sz="1200" dirty="0" smtClean="0">
                <a:solidFill>
                  <a:prstClr val="black"/>
                </a:solidFill>
              </a:rPr>
              <a:t>相談支援等</a:t>
            </a:r>
            <a:endParaRPr lang="en-US" altLang="ja-JP" sz="1200" dirty="0">
              <a:solidFill>
                <a:prstClr val="black"/>
              </a:solidFill>
            </a:endParaRPr>
          </a:p>
        </p:txBody>
      </p:sp>
      <p:sp>
        <p:nvSpPr>
          <p:cNvPr id="134" name="円/楕円 133"/>
          <p:cNvSpPr/>
          <p:nvPr/>
        </p:nvSpPr>
        <p:spPr>
          <a:xfrm>
            <a:off x="4569413" y="3861048"/>
            <a:ext cx="1247775" cy="431800"/>
          </a:xfrm>
          <a:prstGeom prst="ellipse">
            <a:avLst/>
          </a:prstGeom>
          <a:solidFill>
            <a:schemeClr val="accent3">
              <a:lumMod val="20000"/>
              <a:lumOff val="80000"/>
            </a:schemeClr>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200" dirty="0">
                <a:solidFill>
                  <a:prstClr val="black"/>
                </a:solidFill>
              </a:rPr>
              <a:t>保育所等</a:t>
            </a:r>
            <a:endParaRPr lang="en-US" altLang="ja-JP" sz="1200" dirty="0">
              <a:solidFill>
                <a:prstClr val="black"/>
              </a:solidFill>
            </a:endParaRPr>
          </a:p>
          <a:p>
            <a:pPr algn="ctr" fontAlgn="base">
              <a:spcBef>
                <a:spcPct val="0"/>
              </a:spcBef>
              <a:spcAft>
                <a:spcPct val="0"/>
              </a:spcAft>
              <a:defRPr/>
            </a:pPr>
            <a:r>
              <a:rPr lang="ja-JP" altLang="en-US" sz="1200" dirty="0">
                <a:solidFill>
                  <a:prstClr val="black"/>
                </a:solidFill>
              </a:rPr>
              <a:t>訪問支援</a:t>
            </a:r>
          </a:p>
        </p:txBody>
      </p:sp>
      <p:sp>
        <p:nvSpPr>
          <p:cNvPr id="63" name="アーチ 62"/>
          <p:cNvSpPr/>
          <p:nvPr/>
        </p:nvSpPr>
        <p:spPr>
          <a:xfrm rot="5400000">
            <a:off x="5490370" y="4709319"/>
            <a:ext cx="1263650" cy="1871662"/>
          </a:xfrm>
          <a:prstGeom prst="blockArc">
            <a:avLst>
              <a:gd name="adj1" fmla="val 2941882"/>
              <a:gd name="adj2" fmla="val 6761380"/>
              <a:gd name="adj3" fmla="val 12896"/>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black"/>
              </a:solidFill>
            </a:endParaRPr>
          </a:p>
        </p:txBody>
      </p:sp>
      <p:sp>
        <p:nvSpPr>
          <p:cNvPr id="111" name="角丸四角形 110"/>
          <p:cNvSpPr/>
          <p:nvPr/>
        </p:nvSpPr>
        <p:spPr>
          <a:xfrm>
            <a:off x="4682567" y="5507421"/>
            <a:ext cx="2495550" cy="215900"/>
          </a:xfrm>
          <a:prstGeom prst="roundRect">
            <a:avLst>
              <a:gd name="adj" fmla="val 50000"/>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b="1" u="sng" dirty="0" smtClean="0">
                <a:solidFill>
                  <a:prstClr val="black"/>
                </a:solidFill>
              </a:rPr>
              <a:t>障害児・家族</a:t>
            </a:r>
            <a:r>
              <a:rPr lang="ja-JP" altLang="en-US" sz="1600" dirty="0" smtClean="0">
                <a:solidFill>
                  <a:prstClr val="black"/>
                </a:solidFill>
              </a:rPr>
              <a:t>  </a:t>
            </a:r>
            <a:endParaRPr lang="en-US" altLang="ja-JP" sz="1600" dirty="0">
              <a:solidFill>
                <a:prstClr val="black"/>
              </a:solidFill>
            </a:endParaRPr>
          </a:p>
        </p:txBody>
      </p:sp>
      <p:sp>
        <p:nvSpPr>
          <p:cNvPr id="79" name="下矢印 78"/>
          <p:cNvSpPr/>
          <p:nvPr/>
        </p:nvSpPr>
        <p:spPr>
          <a:xfrm>
            <a:off x="2928206" y="4175510"/>
            <a:ext cx="306387" cy="1439863"/>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endParaRPr lang="ja-JP" altLang="en-US">
              <a:solidFill>
                <a:prstClr val="white"/>
              </a:solidFill>
            </a:endParaRPr>
          </a:p>
        </p:txBody>
      </p:sp>
      <p:sp>
        <p:nvSpPr>
          <p:cNvPr id="143" name="角丸四角形 142"/>
          <p:cNvSpPr/>
          <p:nvPr/>
        </p:nvSpPr>
        <p:spPr>
          <a:xfrm>
            <a:off x="3314715" y="4724401"/>
            <a:ext cx="936618" cy="477838"/>
          </a:xfrm>
          <a:prstGeom prst="roundRect">
            <a:avLst>
              <a:gd name="adj" fmla="val 50000"/>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400" dirty="0">
                <a:solidFill>
                  <a:prstClr val="black"/>
                </a:solidFill>
              </a:rPr>
              <a:t>保育所等</a:t>
            </a:r>
          </a:p>
        </p:txBody>
      </p:sp>
      <p:sp>
        <p:nvSpPr>
          <p:cNvPr id="59" name="角丸四角形 58"/>
          <p:cNvSpPr/>
          <p:nvPr/>
        </p:nvSpPr>
        <p:spPr>
          <a:xfrm>
            <a:off x="5035649" y="3645027"/>
            <a:ext cx="1933575" cy="144463"/>
          </a:xfrm>
          <a:prstGeom prst="roundRect">
            <a:avLst>
              <a:gd name="adj" fmla="val 50000"/>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r" fontAlgn="base">
              <a:spcBef>
                <a:spcPct val="0"/>
              </a:spcBef>
              <a:spcAft>
                <a:spcPct val="0"/>
              </a:spcAft>
              <a:defRPr/>
            </a:pPr>
            <a:r>
              <a:rPr lang="ja-JP" altLang="en-US" sz="1100" b="1" dirty="0">
                <a:solidFill>
                  <a:prstClr val="black"/>
                </a:solidFill>
                <a:ea typeface="ＤＦ平成明朝体W3" pitchFamily="1" charset="-128"/>
              </a:rPr>
              <a:t>（＊医療型含む）</a:t>
            </a:r>
            <a:endParaRPr lang="en-US" altLang="ja-JP" sz="1100" b="1" dirty="0">
              <a:solidFill>
                <a:prstClr val="black"/>
              </a:solidFill>
              <a:ea typeface="ＤＦ平成明朝体W3" pitchFamily="1" charset="-128"/>
            </a:endParaRPr>
          </a:p>
        </p:txBody>
      </p:sp>
      <p:sp>
        <p:nvSpPr>
          <p:cNvPr id="2" name="角丸四角形 1"/>
          <p:cNvSpPr/>
          <p:nvPr/>
        </p:nvSpPr>
        <p:spPr>
          <a:xfrm>
            <a:off x="2750589" y="3710648"/>
            <a:ext cx="1439641" cy="7521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a:solidFill>
                  <a:prstClr val="black"/>
                </a:solidFill>
              </a:rPr>
              <a:t>集団生活への</a:t>
            </a:r>
          </a:p>
          <a:p>
            <a:pPr algn="ctr" fontAlgn="base">
              <a:spcBef>
                <a:spcPct val="0"/>
              </a:spcBef>
              <a:spcAft>
                <a:spcPct val="0"/>
              </a:spcAft>
            </a:pPr>
            <a:r>
              <a:rPr lang="ja-JP" altLang="en-US" sz="1400" dirty="0" smtClean="0">
                <a:solidFill>
                  <a:prstClr val="black"/>
                </a:solidFill>
              </a:rPr>
              <a:t>適応等を支援</a:t>
            </a:r>
            <a:endParaRPr lang="en-US" altLang="ja-JP" sz="1400" dirty="0" smtClean="0">
              <a:solidFill>
                <a:prstClr val="black"/>
              </a:solidFill>
            </a:endParaRPr>
          </a:p>
          <a:p>
            <a:pPr algn="ctr" fontAlgn="base">
              <a:spcBef>
                <a:spcPct val="0"/>
              </a:spcBef>
              <a:spcAft>
                <a:spcPct val="0"/>
              </a:spcAft>
            </a:pPr>
            <a:r>
              <a:rPr lang="ja-JP" altLang="en-US" sz="1400" dirty="0">
                <a:solidFill>
                  <a:prstClr val="black"/>
                </a:solidFill>
              </a:rPr>
              <a:t>（</a:t>
            </a:r>
            <a:r>
              <a:rPr lang="ja-JP" altLang="en-US" sz="1400" dirty="0" smtClean="0">
                <a:solidFill>
                  <a:prstClr val="black"/>
                </a:solidFill>
              </a:rPr>
              <a:t>アウトリーチ）</a:t>
            </a:r>
            <a:endParaRPr lang="ja-JP" altLang="en-US" sz="1400" dirty="0">
              <a:solidFill>
                <a:prstClr val="black"/>
              </a:solidFill>
            </a:endParaRPr>
          </a:p>
        </p:txBody>
      </p:sp>
      <p:sp>
        <p:nvSpPr>
          <p:cNvPr id="3" name="テキスト ボックス 2"/>
          <p:cNvSpPr txBox="1"/>
          <p:nvPr/>
        </p:nvSpPr>
        <p:spPr>
          <a:xfrm>
            <a:off x="99883" y="46465"/>
            <a:ext cx="9707326" cy="461665"/>
          </a:xfrm>
          <a:prstGeom prst="rect">
            <a:avLst/>
          </a:prstGeom>
          <a:noFill/>
        </p:spPr>
        <p:txBody>
          <a:bodyPr wrap="square" rtlCol="0">
            <a:spAutoFit/>
          </a:bodyPr>
          <a:lstStyle/>
          <a:p>
            <a:pPr algn="ctr" fontAlgn="base">
              <a:spcBef>
                <a:spcPct val="0"/>
              </a:spcBef>
              <a:spcAft>
                <a:spcPct val="0"/>
              </a:spcAft>
            </a:pPr>
            <a:r>
              <a:rPr lang="ja-JP" altLang="en-US" sz="2400" dirty="0" smtClean="0">
                <a:solidFill>
                  <a:prstClr val="black"/>
                </a:solidFill>
              </a:rPr>
              <a:t>障害児の地域支援体制の整備の方向性のイメージ</a:t>
            </a:r>
            <a:endParaRPr lang="ja-JP" altLang="en-US" sz="2400" dirty="0">
              <a:solidFill>
                <a:prstClr val="black"/>
              </a:solidFill>
            </a:endParaRPr>
          </a:p>
        </p:txBody>
      </p:sp>
      <p:sp>
        <p:nvSpPr>
          <p:cNvPr id="6" name="テキスト ボックス 5"/>
          <p:cNvSpPr txBox="1"/>
          <p:nvPr/>
        </p:nvSpPr>
        <p:spPr>
          <a:xfrm>
            <a:off x="5608375" y="2638803"/>
            <a:ext cx="1972385" cy="430887"/>
          </a:xfrm>
          <a:prstGeom prst="rect">
            <a:avLst/>
          </a:prstGeom>
          <a:noFill/>
        </p:spPr>
        <p:txBody>
          <a:bodyPr wrap="square" rtlCol="0">
            <a:spAutoFit/>
          </a:bodyPr>
          <a:lstStyle/>
          <a:p>
            <a:pPr fontAlgn="base">
              <a:spcBef>
                <a:spcPct val="0"/>
              </a:spcBef>
              <a:spcAft>
                <a:spcPct val="0"/>
              </a:spcAft>
            </a:pPr>
            <a:r>
              <a:rPr lang="ja-JP" altLang="en-US" sz="1100" dirty="0" smtClean="0">
                <a:solidFill>
                  <a:prstClr val="black"/>
                </a:solidFill>
              </a:rPr>
              <a:t>＊人口規模等に応じて各圏域</a:t>
            </a:r>
            <a:endParaRPr lang="en-US" altLang="ja-JP" sz="1100" dirty="0" smtClean="0">
              <a:solidFill>
                <a:prstClr val="black"/>
              </a:solidFill>
            </a:endParaRPr>
          </a:p>
          <a:p>
            <a:pPr fontAlgn="base">
              <a:spcBef>
                <a:spcPct val="0"/>
              </a:spcBef>
              <a:spcAft>
                <a:spcPct val="0"/>
              </a:spcAft>
            </a:pPr>
            <a:r>
              <a:rPr lang="ja-JP" altLang="en-US" sz="1100" dirty="0">
                <a:solidFill>
                  <a:prstClr val="black"/>
                </a:solidFill>
              </a:rPr>
              <a:t>　</a:t>
            </a:r>
            <a:r>
              <a:rPr lang="ja-JP" altLang="en-US" sz="1100" dirty="0" smtClean="0">
                <a:solidFill>
                  <a:prstClr val="black"/>
                </a:solidFill>
              </a:rPr>
              <a:t>　に複数の拠点</a:t>
            </a:r>
            <a:r>
              <a:rPr lang="ja-JP" altLang="en-US" sz="1100" dirty="0">
                <a:solidFill>
                  <a:prstClr val="black"/>
                </a:solidFill>
              </a:rPr>
              <a:t>が</a:t>
            </a:r>
            <a:r>
              <a:rPr lang="ja-JP" altLang="en-US" sz="1100" dirty="0" smtClean="0">
                <a:solidFill>
                  <a:prstClr val="black"/>
                </a:solidFill>
              </a:rPr>
              <a:t>必要</a:t>
            </a:r>
            <a:endParaRPr lang="ja-JP" altLang="en-US" sz="1100" dirty="0">
              <a:solidFill>
                <a:prstClr val="black"/>
              </a:solidFill>
            </a:endParaRPr>
          </a:p>
        </p:txBody>
      </p:sp>
      <p:sp>
        <p:nvSpPr>
          <p:cNvPr id="4" name="テキスト ボックス 3"/>
          <p:cNvSpPr txBox="1"/>
          <p:nvPr/>
        </p:nvSpPr>
        <p:spPr>
          <a:xfrm>
            <a:off x="4796678" y="1607459"/>
            <a:ext cx="938232" cy="338554"/>
          </a:xfrm>
          <a:prstGeom prst="rect">
            <a:avLst/>
          </a:prstGeom>
          <a:noFill/>
        </p:spPr>
        <p:txBody>
          <a:bodyPr wrap="square" rtlCol="0">
            <a:spAutoFit/>
          </a:bodyPr>
          <a:lstStyle/>
          <a:p>
            <a:pPr fontAlgn="base">
              <a:spcBef>
                <a:spcPct val="0"/>
              </a:spcBef>
              <a:spcAft>
                <a:spcPct val="0"/>
              </a:spcAft>
            </a:pPr>
            <a:r>
              <a:rPr lang="ja-JP" altLang="en-US" sz="800" dirty="0" smtClean="0">
                <a:solidFill>
                  <a:prstClr val="black"/>
                </a:solidFill>
                <a:latin typeface="ＭＳ Ｐゴシック"/>
              </a:rPr>
              <a:t>＊都道府県</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　指定</a:t>
            </a:r>
            <a:r>
              <a:rPr lang="ja-JP" altLang="en-US" sz="800" dirty="0">
                <a:solidFill>
                  <a:prstClr val="black"/>
                </a:solidFill>
                <a:latin typeface="ＭＳ Ｐゴシック"/>
              </a:rPr>
              <a:t>都市</a:t>
            </a:r>
          </a:p>
        </p:txBody>
      </p:sp>
      <p:sp>
        <p:nvSpPr>
          <p:cNvPr id="55" name="テキスト ボックス 54"/>
          <p:cNvSpPr txBox="1"/>
          <p:nvPr/>
        </p:nvSpPr>
        <p:spPr>
          <a:xfrm>
            <a:off x="8652789" y="1484348"/>
            <a:ext cx="938232" cy="461665"/>
          </a:xfrm>
          <a:prstGeom prst="rect">
            <a:avLst/>
          </a:prstGeom>
          <a:noFill/>
        </p:spPr>
        <p:txBody>
          <a:bodyPr wrap="square" rtlCol="0">
            <a:spAutoFit/>
          </a:bodyPr>
          <a:lstStyle/>
          <a:p>
            <a:pPr fontAlgn="base">
              <a:spcBef>
                <a:spcPct val="0"/>
              </a:spcBef>
              <a:spcAft>
                <a:spcPct val="0"/>
              </a:spcAft>
            </a:pPr>
            <a:r>
              <a:rPr lang="ja-JP" altLang="en-US" sz="800" dirty="0" smtClean="0">
                <a:solidFill>
                  <a:prstClr val="black"/>
                </a:solidFill>
                <a:latin typeface="ＭＳ Ｐゴシック"/>
              </a:rPr>
              <a:t>＊都道府県</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　指定都市</a:t>
            </a:r>
            <a:endParaRPr lang="en-US" altLang="ja-JP" sz="800" dirty="0" smtClean="0">
              <a:solidFill>
                <a:prstClr val="black"/>
              </a:solidFill>
              <a:latin typeface="ＭＳ Ｐゴシック"/>
            </a:endParaRPr>
          </a:p>
          <a:p>
            <a:pPr fontAlgn="base">
              <a:spcBef>
                <a:spcPct val="0"/>
              </a:spcBef>
              <a:spcAft>
                <a:spcPct val="0"/>
              </a:spcAft>
            </a:pPr>
            <a:r>
              <a:rPr lang="ja-JP" altLang="en-US" sz="800" dirty="0" smtClean="0">
                <a:solidFill>
                  <a:prstClr val="black"/>
                </a:solidFill>
                <a:latin typeface="ＭＳ Ｐゴシック"/>
              </a:rPr>
              <a:t>　児相設置市</a:t>
            </a:r>
            <a:endParaRPr lang="ja-JP" altLang="en-US" sz="800" dirty="0">
              <a:solidFill>
                <a:prstClr val="black"/>
              </a:solidFill>
              <a:latin typeface="ＭＳ Ｐゴシック"/>
            </a:endParaRPr>
          </a:p>
        </p:txBody>
      </p:sp>
      <p:sp>
        <p:nvSpPr>
          <p:cNvPr id="60" name="角丸四角形 59"/>
          <p:cNvSpPr/>
          <p:nvPr/>
        </p:nvSpPr>
        <p:spPr>
          <a:xfrm>
            <a:off x="7953801" y="5313389"/>
            <a:ext cx="1680748" cy="478234"/>
          </a:xfrm>
          <a:prstGeom prst="roundRect">
            <a:avLst>
              <a:gd name="adj" fmla="val 25743"/>
            </a:avLst>
          </a:prstGeom>
          <a:solidFill>
            <a:schemeClr val="accent1">
              <a:lumMod val="40000"/>
              <a:lumOff val="60000"/>
            </a:schemeClr>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400" dirty="0">
                <a:solidFill>
                  <a:prstClr val="black"/>
                </a:solidFill>
              </a:rPr>
              <a:t>障害福祉サービス</a:t>
            </a:r>
            <a:endParaRPr lang="en-US" altLang="ja-JP" sz="1400" dirty="0">
              <a:solidFill>
                <a:prstClr val="black"/>
              </a:solidFill>
            </a:endParaRPr>
          </a:p>
        </p:txBody>
      </p:sp>
      <p:sp>
        <p:nvSpPr>
          <p:cNvPr id="66" name="角丸四角形 65"/>
          <p:cNvSpPr/>
          <p:nvPr/>
        </p:nvSpPr>
        <p:spPr>
          <a:xfrm>
            <a:off x="7580761" y="3645027"/>
            <a:ext cx="1439641" cy="745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latin typeface="ＭＳ Ｐゴシック"/>
              </a:rPr>
              <a:t>障害児支援等の利用援助</a:t>
            </a:r>
            <a:endParaRPr lang="en-US" altLang="ja-JP" sz="1400" dirty="0" smtClean="0">
              <a:solidFill>
                <a:prstClr val="black"/>
              </a:solidFill>
              <a:latin typeface="ＭＳ Ｐゴシック"/>
            </a:endParaRPr>
          </a:p>
          <a:p>
            <a:pPr algn="ctr" fontAlgn="base">
              <a:spcBef>
                <a:spcPct val="0"/>
              </a:spcBef>
              <a:spcAft>
                <a:spcPct val="0"/>
              </a:spcAft>
            </a:pPr>
            <a:r>
              <a:rPr lang="ja-JP" altLang="en-US" sz="1400" dirty="0" smtClean="0">
                <a:solidFill>
                  <a:prstClr val="black"/>
                </a:solidFill>
                <a:latin typeface="ＭＳ Ｐゴシック"/>
              </a:rPr>
              <a:t>その</a:t>
            </a:r>
            <a:r>
              <a:rPr lang="ja-JP" altLang="en-US" sz="1400" dirty="0" smtClean="0">
                <a:solidFill>
                  <a:prstClr val="black"/>
                </a:solidFill>
              </a:rPr>
              <a:t>他の支援</a:t>
            </a:r>
            <a:endParaRPr lang="ja-JP" altLang="en-US" sz="1400" dirty="0">
              <a:solidFill>
                <a:prstClr val="black"/>
              </a:solidFill>
            </a:endParaRPr>
          </a:p>
        </p:txBody>
      </p:sp>
      <p:sp>
        <p:nvSpPr>
          <p:cNvPr id="73" name="円/楕円 72"/>
          <p:cNvSpPr/>
          <p:nvPr/>
        </p:nvSpPr>
        <p:spPr>
          <a:xfrm>
            <a:off x="5306550" y="4256383"/>
            <a:ext cx="1247775" cy="431800"/>
          </a:xfrm>
          <a:prstGeom prst="ellipse">
            <a:avLst/>
          </a:prstGeom>
          <a:solidFill>
            <a:schemeClr val="accent3">
              <a:lumMod val="20000"/>
              <a:lumOff val="80000"/>
            </a:schemeClr>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200" dirty="0" smtClean="0">
                <a:solidFill>
                  <a:prstClr val="black"/>
                </a:solidFill>
              </a:rPr>
              <a:t>直接</a:t>
            </a:r>
            <a:r>
              <a:rPr lang="ja-JP" altLang="en-US" sz="1200" dirty="0">
                <a:solidFill>
                  <a:prstClr val="black"/>
                </a:solidFill>
              </a:rPr>
              <a:t>支援</a:t>
            </a:r>
            <a:endParaRPr lang="en-US" altLang="ja-JP" sz="1200" dirty="0">
              <a:solidFill>
                <a:prstClr val="black"/>
              </a:solidFill>
            </a:endParaRPr>
          </a:p>
        </p:txBody>
      </p:sp>
      <p:sp>
        <p:nvSpPr>
          <p:cNvPr id="13" name="フローチャート: 処理 12"/>
          <p:cNvSpPr/>
          <p:nvPr/>
        </p:nvSpPr>
        <p:spPr>
          <a:xfrm>
            <a:off x="99863" y="461962"/>
            <a:ext cx="9707342" cy="44675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各地域の実情に応じて、関係機関の役割分担を明確にし、重層的な支援体制を構築する必要。</a:t>
            </a:r>
            <a:endParaRPr lang="ja-JP" altLang="en-US" dirty="0">
              <a:solidFill>
                <a:prstClr val="black"/>
              </a:solidFill>
            </a:endParaRPr>
          </a:p>
        </p:txBody>
      </p:sp>
      <p:sp>
        <p:nvSpPr>
          <p:cNvPr id="57" name="円/楕円 56"/>
          <p:cNvSpPr/>
          <p:nvPr/>
        </p:nvSpPr>
        <p:spPr>
          <a:xfrm>
            <a:off x="4869078" y="1025067"/>
            <a:ext cx="2178504" cy="4810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600" dirty="0" smtClean="0">
                <a:solidFill>
                  <a:prstClr val="black"/>
                </a:solidFill>
              </a:rPr>
              <a:t>拠点病院</a:t>
            </a:r>
            <a:endParaRPr lang="en-US" altLang="ja-JP" sz="1600" dirty="0" smtClean="0">
              <a:solidFill>
                <a:prstClr val="black"/>
              </a:solidFill>
            </a:endParaRPr>
          </a:p>
          <a:p>
            <a:pPr algn="ctr" fontAlgn="base">
              <a:spcBef>
                <a:spcPct val="0"/>
              </a:spcBef>
              <a:spcAft>
                <a:spcPct val="0"/>
              </a:spcAft>
              <a:defRPr/>
            </a:pPr>
            <a:r>
              <a:rPr lang="ja-JP" altLang="en-US" sz="700" dirty="0" smtClean="0">
                <a:solidFill>
                  <a:prstClr val="black"/>
                </a:solidFill>
              </a:rPr>
              <a:t>（子どもの心の診療ネットワーク等</a:t>
            </a:r>
            <a:r>
              <a:rPr lang="ja-JP" altLang="en-US" sz="700" dirty="0">
                <a:solidFill>
                  <a:prstClr val="black"/>
                </a:solidFill>
              </a:rPr>
              <a:t>）</a:t>
            </a:r>
          </a:p>
        </p:txBody>
      </p:sp>
      <p:sp>
        <p:nvSpPr>
          <p:cNvPr id="61" name="角丸四角形 60"/>
          <p:cNvSpPr/>
          <p:nvPr/>
        </p:nvSpPr>
        <p:spPr>
          <a:xfrm>
            <a:off x="7406118" y="5901724"/>
            <a:ext cx="2053914" cy="478234"/>
          </a:xfrm>
          <a:prstGeom prst="roundRect">
            <a:avLst>
              <a:gd name="adj" fmla="val 25743"/>
            </a:avLst>
          </a:prstGeom>
          <a:solidFill>
            <a:srgbClr val="FFC00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fontAlgn="base">
              <a:spcBef>
                <a:spcPct val="0"/>
              </a:spcBef>
              <a:spcAft>
                <a:spcPct val="0"/>
              </a:spcAft>
              <a:defRPr/>
            </a:pPr>
            <a:r>
              <a:rPr lang="ja-JP" altLang="en-US" sz="1400" dirty="0" smtClean="0">
                <a:solidFill>
                  <a:prstClr val="black"/>
                </a:solidFill>
              </a:rPr>
              <a:t>市町村保健センター、地域の医療機関　等</a:t>
            </a:r>
            <a:endParaRPr lang="en-US" altLang="ja-JP" sz="1400" dirty="0">
              <a:solidFill>
                <a:prstClr val="black"/>
              </a:solidFill>
            </a:endParaRPr>
          </a:p>
        </p:txBody>
      </p:sp>
      <p:cxnSp>
        <p:nvCxnSpPr>
          <p:cNvPr id="62" name="直線矢印コネクタ 61"/>
          <p:cNvCxnSpPr>
            <a:stCxn id="61" idx="1"/>
          </p:cNvCxnSpPr>
          <p:nvPr/>
        </p:nvCxnSpPr>
        <p:spPr>
          <a:xfrm flipH="1" flipV="1">
            <a:off x="6605449" y="5853113"/>
            <a:ext cx="800660" cy="287728"/>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rot="5400000">
            <a:off x="-3317486" y="3302042"/>
            <a:ext cx="6857999" cy="253916"/>
          </a:xfrm>
          <a:prstGeom prst="rect">
            <a:avLst/>
          </a:prstGeom>
          <a:noFill/>
        </p:spPr>
        <p:txBody>
          <a:bodyPr wrap="square" rtlCol="0">
            <a:spAutoFit/>
          </a:bodyPr>
          <a:lstStyle/>
          <a:p>
            <a:pPr algn="ctr" fontAlgn="base">
              <a:spcBef>
                <a:spcPct val="0"/>
              </a:spcBef>
              <a:spcAft>
                <a:spcPct val="0"/>
              </a:spcAft>
            </a:pPr>
            <a:r>
              <a:rPr lang="en-US" altLang="ja-JP" sz="1050" dirty="0" smtClean="0">
                <a:solidFill>
                  <a:srgbClr val="000000"/>
                </a:solidFill>
                <a:latin typeface="ＭＳ ゴシック" panose="020B0609070205080204" pitchFamily="49" charset="-128"/>
                <a:ea typeface="ＭＳ ゴシック" panose="020B0609070205080204" pitchFamily="49" charset="-128"/>
              </a:rPr>
              <a:t>-37-</a:t>
            </a:r>
            <a:endParaRPr lang="ja-JP" altLang="en-US" sz="1050" dirty="0">
              <a:solidFill>
                <a:srgbClr val="000000"/>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140</a:t>
            </a:fld>
            <a:endParaRPr lang="en-US" altLang="ja-JP" dirty="0">
              <a:solidFill>
                <a:srgbClr val="000000"/>
              </a:solidFill>
            </a:endParaRPr>
          </a:p>
        </p:txBody>
      </p:sp>
    </p:spTree>
    <p:extLst>
      <p:ext uri="{BB962C8B-B14F-4D97-AF65-F5344CB8AC3E}">
        <p14:creationId xmlns:p14="http://schemas.microsoft.com/office/powerpoint/2010/main" val="403919588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741806" y="116632"/>
            <a:ext cx="8345653" cy="667690"/>
          </a:xfrm>
          <a:prstGeom prst="rect">
            <a:avLst/>
          </a:prstGeom>
          <a:solidFill>
            <a:srgbClr val="FFC000"/>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800" b="1" dirty="0" smtClean="0">
                <a:solidFill>
                  <a:prstClr val="black">
                    <a:lumMod val="65000"/>
                    <a:lumOff val="35000"/>
                  </a:prstClr>
                </a:solidFill>
              </a:rPr>
              <a:t>「放課後</a:t>
            </a:r>
            <a:r>
              <a:rPr lang="ja-JP" altLang="en-US" sz="2800" b="1" dirty="0">
                <a:solidFill>
                  <a:prstClr val="black">
                    <a:lumMod val="65000"/>
                    <a:lumOff val="35000"/>
                  </a:prstClr>
                </a:solidFill>
              </a:rPr>
              <a:t>等</a:t>
            </a:r>
            <a:r>
              <a:rPr lang="ja-JP" altLang="en-US" sz="2800" b="1" dirty="0" smtClean="0">
                <a:solidFill>
                  <a:prstClr val="black">
                    <a:lumMod val="65000"/>
                    <a:lumOff val="35000"/>
                  </a:prstClr>
                </a:solidFill>
              </a:rPr>
              <a:t>デイサービスガイドライン」の概要</a:t>
            </a:r>
            <a:endParaRPr lang="en-US" altLang="ja-JP" sz="2800" b="1" dirty="0">
              <a:solidFill>
                <a:prstClr val="black">
                  <a:lumMod val="65000"/>
                  <a:lumOff val="35000"/>
                </a:prstClr>
              </a:solidFill>
            </a:endParaRPr>
          </a:p>
        </p:txBody>
      </p:sp>
      <p:sp>
        <p:nvSpPr>
          <p:cNvPr id="2" name="正方形/長方形 1"/>
          <p:cNvSpPr/>
          <p:nvPr/>
        </p:nvSpPr>
        <p:spPr>
          <a:xfrm>
            <a:off x="316128" y="908720"/>
            <a:ext cx="9379494" cy="2160240"/>
          </a:xfrm>
          <a:prstGeom prst="rect">
            <a:avLst/>
          </a:prstGeom>
          <a:solidFill>
            <a:schemeClr val="bg1">
              <a:lumMod val="95000"/>
            </a:schemeClr>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3" name="正方形/長方形 2"/>
          <p:cNvSpPr/>
          <p:nvPr/>
        </p:nvSpPr>
        <p:spPr>
          <a:xfrm>
            <a:off x="426232" y="1206341"/>
            <a:ext cx="494479" cy="143057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b="1" dirty="0">
                <a:solidFill>
                  <a:prstClr val="white"/>
                </a:solidFill>
              </a:rPr>
              <a:t>総則</a:t>
            </a:r>
          </a:p>
        </p:txBody>
      </p:sp>
      <p:sp>
        <p:nvSpPr>
          <p:cNvPr id="5" name="角丸四角形 4"/>
          <p:cNvSpPr/>
          <p:nvPr/>
        </p:nvSpPr>
        <p:spPr>
          <a:xfrm>
            <a:off x="187138" y="3202888"/>
            <a:ext cx="9637474" cy="3467746"/>
          </a:xfrm>
          <a:prstGeom prst="roundRect">
            <a:avLst>
              <a:gd name="adj" fmla="val 3451"/>
            </a:avLst>
          </a:prstGeom>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solidFill>
                <a:prstClr val="black"/>
              </a:solidFill>
              <a:effectLst>
                <a:outerShdw blurRad="50800" dist="38100" dir="2700000" algn="tl" rotWithShape="0">
                  <a:prstClr val="black">
                    <a:alpha val="40000"/>
                  </a:prstClr>
                </a:outerShdw>
              </a:effectLst>
            </a:endParaRPr>
          </a:p>
        </p:txBody>
      </p:sp>
      <p:sp>
        <p:nvSpPr>
          <p:cNvPr id="29" name="正方形/長方形 28"/>
          <p:cNvSpPr/>
          <p:nvPr/>
        </p:nvSpPr>
        <p:spPr>
          <a:xfrm>
            <a:off x="7215251" y="3201617"/>
            <a:ext cx="2225639" cy="51542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prstClr val="white"/>
                </a:solidFill>
              </a:rPr>
              <a:t>従業者向け</a:t>
            </a:r>
            <a:endParaRPr lang="en-US" altLang="ja-JP" sz="1600" b="1" dirty="0">
              <a:solidFill>
                <a:prstClr val="white"/>
              </a:solidFill>
            </a:endParaRPr>
          </a:p>
          <a:p>
            <a:pPr algn="ctr"/>
            <a:r>
              <a:rPr lang="ja-JP" altLang="en-US" sz="1600" b="1" dirty="0">
                <a:solidFill>
                  <a:prstClr val="white"/>
                </a:solidFill>
              </a:rPr>
              <a:t>ガイドライン</a:t>
            </a:r>
            <a:endParaRPr lang="en-US" altLang="ja-JP" sz="1600" b="1" dirty="0">
              <a:solidFill>
                <a:prstClr val="white"/>
              </a:solidFill>
            </a:endParaRPr>
          </a:p>
        </p:txBody>
      </p:sp>
      <p:sp>
        <p:nvSpPr>
          <p:cNvPr id="28" name="正方形/長方形 27"/>
          <p:cNvSpPr/>
          <p:nvPr/>
        </p:nvSpPr>
        <p:spPr>
          <a:xfrm>
            <a:off x="3746663" y="3201617"/>
            <a:ext cx="2730303" cy="51542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prstClr val="white"/>
                </a:solidFill>
              </a:rPr>
              <a:t>児童発達支援管理責任者</a:t>
            </a:r>
            <a:endParaRPr lang="en-US" altLang="ja-JP" sz="1600" b="1" dirty="0">
              <a:solidFill>
                <a:prstClr val="white"/>
              </a:solidFill>
            </a:endParaRPr>
          </a:p>
          <a:p>
            <a:pPr algn="ctr"/>
            <a:r>
              <a:rPr lang="ja-JP" altLang="en-US" sz="1600" b="1" dirty="0">
                <a:solidFill>
                  <a:prstClr val="white"/>
                </a:solidFill>
              </a:rPr>
              <a:t>向けガイドライン</a:t>
            </a:r>
          </a:p>
        </p:txBody>
      </p:sp>
      <p:sp>
        <p:nvSpPr>
          <p:cNvPr id="27" name="正方形/長方形 26"/>
          <p:cNvSpPr/>
          <p:nvPr/>
        </p:nvSpPr>
        <p:spPr>
          <a:xfrm>
            <a:off x="446661" y="3201617"/>
            <a:ext cx="2584906" cy="51542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prstClr val="white"/>
                </a:solidFill>
              </a:rPr>
              <a:t>設置者・管理者向け</a:t>
            </a:r>
            <a:endParaRPr lang="en-US" altLang="ja-JP" sz="1600" b="1" dirty="0">
              <a:solidFill>
                <a:prstClr val="white"/>
              </a:solidFill>
            </a:endParaRPr>
          </a:p>
          <a:p>
            <a:pPr algn="ctr"/>
            <a:r>
              <a:rPr lang="ja-JP" altLang="en-US" sz="1600" b="1" dirty="0">
                <a:solidFill>
                  <a:prstClr val="white"/>
                </a:solidFill>
              </a:rPr>
              <a:t>ガイドライン</a:t>
            </a:r>
          </a:p>
        </p:txBody>
      </p:sp>
      <p:sp>
        <p:nvSpPr>
          <p:cNvPr id="10" name="テキスト ボックス 9"/>
          <p:cNvSpPr txBox="1"/>
          <p:nvPr/>
        </p:nvSpPr>
        <p:spPr>
          <a:xfrm>
            <a:off x="1052567" y="1019053"/>
            <a:ext cx="8388324" cy="1969770"/>
          </a:xfrm>
          <a:prstGeom prst="rect">
            <a:avLst/>
          </a:prstGeom>
          <a:noFill/>
          <a:ln w="12700">
            <a:solidFill>
              <a:schemeClr val="tx2"/>
            </a:solidFill>
            <a:prstDash val="lgDash"/>
          </a:ln>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ガイドラインの</a:t>
            </a:r>
            <a:r>
              <a:rPr lang="ja-JP" altLang="en-US"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趣旨</a:t>
            </a:r>
            <a:endParaRPr lang="en-US" altLang="ja-JP" sz="16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放課後等デイサービスの基本的役割</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子どもの最善の利益の保障／共生社会の実現に向けた後方支援／保護者支援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放課後等デイサービスの提供に当たっての基本的姿勢と基本活動</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基本活動：　自立支援と日常生活の充実のための指導訓練／創作活動／地域交流／余暇の提供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事業所が適切な放課後等デイサービスを提供するために必要な組織運営管理</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1665" y="3933060"/>
            <a:ext cx="8994230" cy="2508379"/>
          </a:xfrm>
          <a:prstGeom prst="rect">
            <a:avLst/>
          </a:prstGeom>
          <a:noFill/>
          <a:ln w="28575">
            <a:solidFill>
              <a:schemeClr val="tx2"/>
            </a:solidFill>
            <a:prstDash val="dash"/>
          </a:ln>
        </p:spPr>
        <p:txBody>
          <a:bodyPr wrap="square" rtlCol="0">
            <a:spAutoFit/>
          </a:bodyPr>
          <a:lstStyle/>
          <a:p>
            <a:pPr>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子どものニーズに応じた適切な支援の提供と支援の質の向上</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・体制整備／ＰＤＣＡサイクルによる適切な事業所の管理／従業者等の知識・技術の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放課後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デイサービス計画</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に基づく適切な支援／関係機関や保護者との連携</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子どもと保護者に対する説明責任等</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規程の周知／子どもと保護者に対する、支援利用申請時・利用開始時の説明</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保護者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に対する相談支援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等苦情</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解決対応／適切な情報伝達手段の確保／地域に開かれた事業運営</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緊急時の対応と法令遵守等</a:t>
            </a:r>
            <a:endPar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時対応／非常災害・防犯対策／虐待防止／身体拘束への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・健康管理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確保／秘密保持等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760862" y="6393606"/>
            <a:ext cx="2063750" cy="314325"/>
          </a:xfrm>
        </p:spPr>
        <p:txBody>
          <a:bodyPr/>
          <a:lstStyle/>
          <a:p>
            <a:pPr>
              <a:defRPr/>
            </a:pPr>
            <a:fld id="{67E148A3-2F01-468B-97F2-DB9D07A916CF}" type="slidenum">
              <a:rPr lang="en-US" altLang="ja-JP" smtClean="0">
                <a:solidFill>
                  <a:srgbClr val="000000"/>
                </a:solidFill>
              </a:rPr>
              <a:pPr>
                <a:defRPr/>
              </a:pPr>
              <a:t>141</a:t>
            </a:fld>
            <a:endParaRPr lang="en-US" altLang="ja-JP" dirty="0">
              <a:solidFill>
                <a:srgbClr val="000000"/>
              </a:solidFill>
            </a:endParaRPr>
          </a:p>
        </p:txBody>
      </p:sp>
    </p:spTree>
    <p:extLst>
      <p:ext uri="{BB962C8B-B14F-4D97-AF65-F5344CB8AC3E}">
        <p14:creationId xmlns:p14="http://schemas.microsoft.com/office/powerpoint/2010/main" val="140674087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cstate="print">
            <a:duotone>
              <a:prstClr val="black"/>
              <a:schemeClr val="accent5">
                <a:tint val="45000"/>
                <a:satMod val="400000"/>
              </a:schemeClr>
            </a:duotone>
            <a:lum contrast="-20000"/>
            <a:extLst>
              <a:ext uri="{28A0092B-C50C-407E-A947-70E740481C1C}">
                <a14:useLocalDpi xmlns:a14="http://schemas.microsoft.com/office/drawing/2010/main" val="0"/>
              </a:ext>
            </a:extLst>
          </a:blip>
          <a:srcRect/>
          <a:stretch>
            <a:fillRect/>
          </a:stretch>
        </p:blipFill>
        <p:spPr bwMode="auto">
          <a:xfrm>
            <a:off x="272480" y="876338"/>
            <a:ext cx="3643941" cy="4746910"/>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四角形吹き出し 3"/>
          <p:cNvSpPr/>
          <p:nvPr/>
        </p:nvSpPr>
        <p:spPr>
          <a:xfrm>
            <a:off x="5343044" y="1268760"/>
            <a:ext cx="4342928" cy="5256584"/>
          </a:xfrm>
          <a:prstGeom prst="wedgeRectCallout">
            <a:avLst>
              <a:gd name="adj1" fmla="val -50264"/>
              <a:gd name="adj2" fmla="val 1663"/>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事業所は、本ガイドラインに基づく自己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実施し、その結果を事業運営に反映させ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、自己</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評価結果については公表するよう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努めるもの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そのためのチェックリストが必要との意見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ユーザー評価にも使えるように、との意見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「事業者向け放課後等デイサービス自己評価表」と、より簡素な「保護者等向け放課後等デイサービス評価表」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想定される自己評価の</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流れ</a:t>
            </a:r>
            <a:endParaRPr lang="en-US" altLang="ja-JP"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保護者へのアンケート調査</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　事業所職員による自己評価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　事業所全体としての自己評価</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　自己評価結果の公表</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　保護者のアンケート調査結果のフィードバック</a:t>
            </a:r>
          </a:p>
        </p:txBody>
      </p:sp>
      <p:sp>
        <p:nvSpPr>
          <p:cNvPr id="10" name="正方形/長方形 9"/>
          <p:cNvSpPr/>
          <p:nvPr/>
        </p:nvSpPr>
        <p:spPr>
          <a:xfrm>
            <a:off x="127839" y="176261"/>
            <a:ext cx="9586309" cy="506563"/>
          </a:xfrm>
          <a:prstGeom prst="rect">
            <a:avLst/>
          </a:prstGeom>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solidFill>
                  <a:prstClr val="black"/>
                </a:solidFill>
              </a:rPr>
              <a:t>放課後等デイサービスガイドライン</a:t>
            </a:r>
            <a:r>
              <a:rPr lang="ja-JP" altLang="en-US" sz="2800" b="1" dirty="0" smtClean="0">
                <a:solidFill>
                  <a:prstClr val="black"/>
                </a:solidFill>
              </a:rPr>
              <a:t>に基づく自己</a:t>
            </a:r>
            <a:r>
              <a:rPr lang="ja-JP" altLang="en-US" sz="2800" b="1" dirty="0">
                <a:solidFill>
                  <a:prstClr val="black"/>
                </a:solidFill>
              </a:rPr>
              <a:t>評価等</a:t>
            </a:r>
          </a:p>
        </p:txBody>
      </p:sp>
      <p:sp>
        <p:nvSpPr>
          <p:cNvPr id="2" name="下矢印 1"/>
          <p:cNvSpPr/>
          <p:nvPr/>
        </p:nvSpPr>
        <p:spPr>
          <a:xfrm>
            <a:off x="7154468" y="2420888"/>
            <a:ext cx="720080" cy="28895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下矢印 8"/>
          <p:cNvSpPr/>
          <p:nvPr/>
        </p:nvSpPr>
        <p:spPr>
          <a:xfrm>
            <a:off x="7154468" y="3356992"/>
            <a:ext cx="720080" cy="288950"/>
          </a:xfrm>
          <a:prstGeom prst="downArrow">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pic>
        <p:nvPicPr>
          <p:cNvPr id="2062" name="Picture 14"/>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600112">
            <a:off x="1435612" y="2016619"/>
            <a:ext cx="3360432" cy="4342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スライド番号プレースホルダー 2"/>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142</a:t>
            </a:fld>
            <a:endParaRPr lang="en-US" altLang="ja-JP" dirty="0">
              <a:solidFill>
                <a:srgbClr val="000000"/>
              </a:solidFill>
            </a:endParaRPr>
          </a:p>
        </p:txBody>
      </p:sp>
    </p:spTree>
    <p:extLst>
      <p:ext uri="{BB962C8B-B14F-4D97-AF65-F5344CB8AC3E}">
        <p14:creationId xmlns:p14="http://schemas.microsoft.com/office/powerpoint/2010/main" val="273374905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2522" y="3105838"/>
            <a:ext cx="8352928" cy="1200329"/>
          </a:xfrm>
          <a:prstGeom prst="rect">
            <a:avLst/>
          </a:prstGeom>
        </p:spPr>
        <p:txBody>
          <a:bodyPr wrap="square">
            <a:spAutoFit/>
          </a:bodyPr>
          <a:lstStyle/>
          <a:p>
            <a:r>
              <a:rPr lang="ja-JP" altLang="en-US" sz="3600" dirty="0" smtClean="0">
                <a:latin typeface="+mj-ea"/>
              </a:rPr>
              <a:t>参考７</a:t>
            </a:r>
            <a:r>
              <a:rPr lang="ja-JP" altLang="en-US" sz="3600" dirty="0">
                <a:latin typeface="+mj-ea"/>
              </a:rPr>
              <a:t>　</a:t>
            </a:r>
            <a:r>
              <a:rPr lang="ja-JP" altLang="en-US" sz="3600" dirty="0">
                <a:latin typeface="+mn-ea"/>
                <a:ea typeface="+mn-ea"/>
                <a:cs typeface="メイリオ" pitchFamily="50" charset="-128"/>
              </a:rPr>
              <a:t>障害を理由と</a:t>
            </a:r>
            <a:r>
              <a:rPr lang="ja-JP" altLang="en-US" sz="3600" dirty="0" smtClean="0">
                <a:latin typeface="+mn-ea"/>
                <a:ea typeface="+mn-ea"/>
                <a:cs typeface="メイリオ" pitchFamily="50" charset="-128"/>
              </a:rPr>
              <a:t>する</a:t>
            </a:r>
            <a:endParaRPr lang="en-US" altLang="ja-JP" sz="3600" dirty="0" smtClean="0">
              <a:latin typeface="+mn-ea"/>
              <a:ea typeface="+mn-ea"/>
              <a:cs typeface="メイリオ" pitchFamily="50" charset="-128"/>
            </a:endParaRPr>
          </a:p>
          <a:p>
            <a:r>
              <a:rPr lang="ja-JP" altLang="en-US" sz="3600" dirty="0">
                <a:latin typeface="+mn-ea"/>
                <a:ea typeface="+mn-ea"/>
                <a:cs typeface="メイリオ" pitchFamily="50" charset="-128"/>
              </a:rPr>
              <a:t>　</a:t>
            </a:r>
            <a:r>
              <a:rPr lang="ja-JP" altLang="en-US" sz="3600" dirty="0" smtClean="0">
                <a:latin typeface="+mn-ea"/>
                <a:ea typeface="+mn-ea"/>
                <a:cs typeface="メイリオ" pitchFamily="50" charset="-128"/>
              </a:rPr>
              <a:t>　　　　　差別</a:t>
            </a:r>
            <a:r>
              <a:rPr lang="ja-JP" altLang="en-US" sz="3600" dirty="0">
                <a:latin typeface="+mn-ea"/>
                <a:ea typeface="+mn-ea"/>
                <a:cs typeface="メイリオ" pitchFamily="50" charset="-128"/>
              </a:rPr>
              <a:t>の解消の推進に関する</a:t>
            </a:r>
            <a:r>
              <a:rPr lang="ja-JP" altLang="en-US" sz="3600" dirty="0" smtClean="0">
                <a:latin typeface="+mn-ea"/>
                <a:ea typeface="+mn-ea"/>
                <a:cs typeface="メイリオ" pitchFamily="50" charset="-128"/>
              </a:rPr>
              <a:t>法律</a:t>
            </a:r>
            <a:endParaRPr lang="ja-JP" altLang="en-US" sz="3600" dirty="0">
              <a:latin typeface="+mn-ea"/>
              <a:ea typeface="+mn-ea"/>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143</a:t>
            </a:fld>
            <a:endParaRPr lang="en-US" altLang="ja-JP" dirty="0">
              <a:solidFill>
                <a:srgbClr val="000000"/>
              </a:solidFill>
            </a:endParaRPr>
          </a:p>
        </p:txBody>
      </p:sp>
    </p:spTree>
    <p:extLst>
      <p:ext uri="{BB962C8B-B14F-4D97-AF65-F5344CB8AC3E}">
        <p14:creationId xmlns:p14="http://schemas.microsoft.com/office/powerpoint/2010/main" val="1332422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011988"/>
            <a:ext cx="9906000" cy="4657372"/>
          </a:xfrm>
          <a:prstGeom prst="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メイリオ" pitchFamily="50" charset="-128"/>
              <a:ea typeface="メイリオ" pitchFamily="50" charset="-128"/>
              <a:cs typeface="メイリオ" pitchFamily="50" charset="-128"/>
            </a:endParaRPr>
          </a:p>
        </p:txBody>
      </p:sp>
      <p:sp>
        <p:nvSpPr>
          <p:cNvPr id="38" name="テキスト ボックス 37"/>
          <p:cNvSpPr txBox="1"/>
          <p:nvPr/>
        </p:nvSpPr>
        <p:spPr>
          <a:xfrm>
            <a:off x="-1" y="2847"/>
            <a:ext cx="9906001" cy="353943"/>
          </a:xfrm>
          <a:prstGeom prst="rect">
            <a:avLst/>
          </a:prstGeom>
          <a:noFill/>
        </p:spPr>
        <p:txBody>
          <a:bodyPr wrap="square" rtlCol="0">
            <a:spAutoFit/>
          </a:bodyPr>
          <a:lstStyle/>
          <a:p>
            <a:pPr algn="ctr" fontAlgn="auto">
              <a:spcBef>
                <a:spcPts val="0"/>
              </a:spcBef>
              <a:spcAft>
                <a:spcPts val="0"/>
              </a:spcAft>
            </a:pPr>
            <a:r>
              <a:rPr lang="ja-JP" altLang="en-US" sz="1700" b="1" dirty="0" smtClean="0">
                <a:solidFill>
                  <a:prstClr val="black"/>
                </a:solidFill>
                <a:latin typeface="メイリオ" pitchFamily="50" charset="-128"/>
                <a:ea typeface="メイリオ" pitchFamily="50" charset="-128"/>
                <a:cs typeface="メイリオ" pitchFamily="50" charset="-128"/>
              </a:rPr>
              <a:t>障害を理由とする差別の解消の推進に関する法律（障害者差別解消法</a:t>
            </a:r>
            <a:r>
              <a:rPr lang="ja-JP" altLang="en-US" sz="1050" b="1" dirty="0" smtClean="0">
                <a:solidFill>
                  <a:prstClr val="black"/>
                </a:solidFill>
                <a:latin typeface="メイリオ" pitchFamily="50" charset="-128"/>
                <a:ea typeface="メイリオ" pitchFamily="50" charset="-128"/>
                <a:cs typeface="メイリオ" pitchFamily="50" charset="-128"/>
              </a:rPr>
              <a:t>＜平成２５年法律第６５号＞</a:t>
            </a:r>
            <a:r>
              <a:rPr lang="ja-JP" altLang="en-US" sz="1700" b="1" dirty="0" smtClean="0">
                <a:solidFill>
                  <a:prstClr val="black"/>
                </a:solidFill>
                <a:latin typeface="メイリオ" pitchFamily="50" charset="-128"/>
                <a:ea typeface="メイリオ" pitchFamily="50" charset="-128"/>
                <a:cs typeface="メイリオ" pitchFamily="50" charset="-128"/>
              </a:rPr>
              <a:t>）の概要</a:t>
            </a:r>
            <a:endParaRPr lang="ja-JP" altLang="en-US" sz="1700" b="1" dirty="0">
              <a:solidFill>
                <a:prstClr val="black"/>
              </a:solidFill>
              <a:latin typeface="メイリオ" pitchFamily="50" charset="-128"/>
              <a:ea typeface="メイリオ" pitchFamily="50" charset="-128"/>
              <a:cs typeface="メイリオ" pitchFamily="50" charset="-128"/>
            </a:endParaRPr>
          </a:p>
        </p:txBody>
      </p:sp>
      <p:sp>
        <p:nvSpPr>
          <p:cNvPr id="4" name="正方形/長方形 3"/>
          <p:cNvSpPr/>
          <p:nvPr/>
        </p:nvSpPr>
        <p:spPr>
          <a:xfrm>
            <a:off x="1588886" y="333286"/>
            <a:ext cx="8317114" cy="1512168"/>
          </a:xfrm>
          <a:prstGeom prst="rect">
            <a:avLst/>
          </a:prstGeom>
          <a:solidFill>
            <a:schemeClr val="accent1">
              <a:lumMod val="20000"/>
              <a:lumOff val="80000"/>
            </a:schemeClr>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1536137" y="333286"/>
            <a:ext cx="2535282" cy="151216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メイリオ" pitchFamily="50" charset="-128"/>
              <a:ea typeface="メイリオ" pitchFamily="50" charset="-128"/>
              <a:cs typeface="メイリオ" pitchFamily="50" charset="-128"/>
            </a:endParaRPr>
          </a:p>
        </p:txBody>
      </p:sp>
      <p:sp>
        <p:nvSpPr>
          <p:cNvPr id="8" name="正方形/長方形 7"/>
          <p:cNvSpPr/>
          <p:nvPr/>
        </p:nvSpPr>
        <p:spPr>
          <a:xfrm>
            <a:off x="4071419" y="333286"/>
            <a:ext cx="3042338" cy="151216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latin typeface="メイリオ" pitchFamily="50" charset="-128"/>
              <a:ea typeface="メイリオ" pitchFamily="50" charset="-128"/>
              <a:cs typeface="メイリオ" pitchFamily="50" charset="-128"/>
            </a:endParaRPr>
          </a:p>
        </p:txBody>
      </p:sp>
      <p:sp>
        <p:nvSpPr>
          <p:cNvPr id="5" name="正方形/長方形 4"/>
          <p:cNvSpPr/>
          <p:nvPr/>
        </p:nvSpPr>
        <p:spPr>
          <a:xfrm>
            <a:off x="0" y="332656"/>
            <a:ext cx="1527952" cy="1512000"/>
          </a:xfrm>
          <a:prstGeom prst="rect">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latin typeface="メイリオ" pitchFamily="50" charset="-128"/>
              <a:ea typeface="メイリオ" pitchFamily="50" charset="-128"/>
              <a:cs typeface="メイリオ" pitchFamily="50" charset="-128"/>
            </a:endParaRPr>
          </a:p>
        </p:txBody>
      </p:sp>
      <p:sp>
        <p:nvSpPr>
          <p:cNvPr id="22" name="テキスト ボックス 21"/>
          <p:cNvSpPr txBox="1"/>
          <p:nvPr/>
        </p:nvSpPr>
        <p:spPr>
          <a:xfrm>
            <a:off x="0" y="521837"/>
            <a:ext cx="1527952" cy="1123384"/>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メイリオ" pitchFamily="50" charset="-128"/>
                <a:ea typeface="メイリオ" pitchFamily="50" charset="-128"/>
                <a:cs typeface="メイリオ" pitchFamily="50" charset="-128"/>
              </a:rPr>
              <a:t>障害者基本法</a:t>
            </a:r>
            <a:endParaRPr lang="en-US" altLang="ja-JP" sz="1400" dirty="0" smtClean="0">
              <a:solidFill>
                <a:prstClr val="black"/>
              </a:solidFill>
              <a:latin typeface="メイリオ" pitchFamily="50" charset="-128"/>
              <a:ea typeface="メイリオ" pitchFamily="50" charset="-128"/>
              <a:cs typeface="メイリオ" pitchFamily="50" charset="-128"/>
            </a:endParaRPr>
          </a:p>
          <a:p>
            <a:pPr algn="ctr" fontAlgn="auto">
              <a:spcBef>
                <a:spcPts val="0"/>
              </a:spcBef>
              <a:spcAft>
                <a:spcPts val="0"/>
              </a:spcAft>
            </a:pPr>
            <a:r>
              <a:rPr lang="ja-JP" altLang="en-US" sz="1400" dirty="0" smtClean="0">
                <a:solidFill>
                  <a:prstClr val="black"/>
                </a:solidFill>
                <a:latin typeface="メイリオ" pitchFamily="50" charset="-128"/>
                <a:ea typeface="メイリオ" pitchFamily="50" charset="-128"/>
                <a:cs typeface="メイリオ" pitchFamily="50" charset="-128"/>
              </a:rPr>
              <a:t>第４条</a:t>
            </a:r>
            <a:endParaRPr lang="en-US" altLang="ja-JP" sz="1400" dirty="0" smtClean="0">
              <a:solidFill>
                <a:prstClr val="black"/>
              </a:solidFill>
              <a:latin typeface="メイリオ" pitchFamily="50" charset="-128"/>
              <a:ea typeface="メイリオ" pitchFamily="50" charset="-128"/>
              <a:cs typeface="メイリオ" pitchFamily="50" charset="-128"/>
            </a:endParaRPr>
          </a:p>
          <a:p>
            <a:pPr algn="ctr" fontAlgn="auto">
              <a:spcBef>
                <a:spcPts val="0"/>
              </a:spcBef>
              <a:spcAft>
                <a:spcPts val="0"/>
              </a:spcAft>
            </a:pPr>
            <a:endParaRPr lang="en-US" altLang="ja-JP" sz="1300" dirty="0" smtClean="0">
              <a:solidFill>
                <a:prstClr val="black"/>
              </a:solidFill>
              <a:latin typeface="メイリオ" pitchFamily="50" charset="-128"/>
              <a:ea typeface="メイリオ" pitchFamily="50" charset="-128"/>
              <a:cs typeface="メイリオ" pitchFamily="50" charset="-128"/>
            </a:endParaRPr>
          </a:p>
          <a:p>
            <a:pPr algn="ctr" fontAlgn="auto">
              <a:spcBef>
                <a:spcPts val="0"/>
              </a:spcBef>
              <a:spcAft>
                <a:spcPts val="0"/>
              </a:spcAft>
            </a:pPr>
            <a:r>
              <a:rPr lang="ja-JP" altLang="en-US" sz="1300" dirty="0">
                <a:solidFill>
                  <a:prstClr val="black"/>
                </a:solidFill>
                <a:latin typeface="メイリオ" pitchFamily="50" charset="-128"/>
                <a:ea typeface="メイリオ" pitchFamily="50" charset="-128"/>
                <a:cs typeface="メイリオ" pitchFamily="50" charset="-128"/>
              </a:rPr>
              <a:t>基本原則</a:t>
            </a:r>
            <a:endParaRPr lang="en-US" altLang="ja-JP" sz="1300" dirty="0">
              <a:solidFill>
                <a:prstClr val="black"/>
              </a:solidFill>
              <a:latin typeface="メイリオ" pitchFamily="50" charset="-128"/>
              <a:ea typeface="メイリオ" pitchFamily="50" charset="-128"/>
              <a:cs typeface="メイリオ" pitchFamily="50" charset="-128"/>
            </a:endParaRPr>
          </a:p>
          <a:p>
            <a:pPr algn="ctr" fontAlgn="auto">
              <a:spcBef>
                <a:spcPts val="0"/>
              </a:spcBef>
              <a:spcAft>
                <a:spcPts val="0"/>
              </a:spcAft>
            </a:pPr>
            <a:r>
              <a:rPr lang="ja-JP" altLang="en-US" sz="1300" dirty="0" smtClean="0">
                <a:solidFill>
                  <a:prstClr val="black"/>
                </a:solidFill>
                <a:latin typeface="メイリオ" pitchFamily="50" charset="-128"/>
                <a:ea typeface="メイリオ" pitchFamily="50" charset="-128"/>
                <a:cs typeface="メイリオ" pitchFamily="50" charset="-128"/>
              </a:rPr>
              <a:t>差別の禁止</a:t>
            </a:r>
            <a:endParaRPr lang="ja-JP" altLang="en-US" sz="1300" dirty="0">
              <a:solidFill>
                <a:prstClr val="black"/>
              </a:solidFill>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1611303" y="333288"/>
            <a:ext cx="2652295" cy="692497"/>
          </a:xfrm>
          <a:prstGeom prst="rect">
            <a:avLst/>
          </a:prstGeom>
          <a:noFill/>
        </p:spPr>
        <p:txBody>
          <a:bodyPr wrap="square" rtlCol="0">
            <a:spAutoFit/>
          </a:bodyPr>
          <a:lstStyle/>
          <a:p>
            <a:pPr fontAlgn="auto">
              <a:spcBef>
                <a:spcPts val="0"/>
              </a:spcBef>
              <a:spcAft>
                <a:spcPts val="0"/>
              </a:spcAft>
            </a:pPr>
            <a:r>
              <a:rPr lang="ja-JP" altLang="en-US" sz="1300" dirty="0" smtClean="0">
                <a:solidFill>
                  <a:prstClr val="black"/>
                </a:solidFill>
                <a:latin typeface="メイリオ" pitchFamily="50" charset="-128"/>
                <a:ea typeface="メイリオ" pitchFamily="50" charset="-128"/>
                <a:cs typeface="メイリオ" pitchFamily="50" charset="-128"/>
              </a:rPr>
              <a:t>第１項：障害を理由とする</a:t>
            </a:r>
            <a:endParaRPr lang="en-US" altLang="ja-JP" sz="1300" dirty="0" smtClean="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pPr>
            <a:r>
              <a:rPr lang="ja-JP" altLang="en-US" sz="1300" dirty="0">
                <a:solidFill>
                  <a:prstClr val="black"/>
                </a:solidFill>
                <a:latin typeface="メイリオ" pitchFamily="50" charset="-128"/>
                <a:ea typeface="メイリオ" pitchFamily="50" charset="-128"/>
                <a:cs typeface="メイリオ" pitchFamily="50" charset="-128"/>
              </a:rPr>
              <a:t>　</a:t>
            </a:r>
            <a:r>
              <a:rPr lang="ja-JP" altLang="en-US" sz="1300" dirty="0" smtClean="0">
                <a:solidFill>
                  <a:prstClr val="black"/>
                </a:solidFill>
                <a:latin typeface="メイリオ" pitchFamily="50" charset="-128"/>
                <a:ea typeface="メイリオ" pitchFamily="50" charset="-128"/>
                <a:cs typeface="メイリオ" pitchFamily="50" charset="-128"/>
              </a:rPr>
              <a:t>　　　差別等の権利侵害</a:t>
            </a:r>
            <a:endParaRPr lang="en-US" altLang="ja-JP" sz="1300" dirty="0" smtClean="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pPr>
            <a:r>
              <a:rPr lang="en-US" altLang="ja-JP" sz="1300" dirty="0">
                <a:solidFill>
                  <a:prstClr val="black"/>
                </a:solidFill>
                <a:latin typeface="メイリオ" pitchFamily="50" charset="-128"/>
                <a:ea typeface="メイリオ" pitchFamily="50" charset="-128"/>
                <a:cs typeface="メイリオ" pitchFamily="50" charset="-128"/>
              </a:rPr>
              <a:t> </a:t>
            </a:r>
            <a:r>
              <a:rPr lang="en-US" altLang="ja-JP" sz="1300" dirty="0" smtClean="0">
                <a:solidFill>
                  <a:prstClr val="black"/>
                </a:solidFill>
                <a:latin typeface="メイリオ" pitchFamily="50" charset="-128"/>
                <a:ea typeface="メイリオ" pitchFamily="50" charset="-128"/>
                <a:cs typeface="メイリオ" pitchFamily="50" charset="-128"/>
              </a:rPr>
              <a:t>           </a:t>
            </a:r>
            <a:r>
              <a:rPr lang="ja-JP" altLang="en-US" sz="1300" dirty="0" smtClean="0">
                <a:solidFill>
                  <a:prstClr val="black"/>
                </a:solidFill>
                <a:latin typeface="メイリオ" pitchFamily="50" charset="-128"/>
                <a:ea typeface="メイリオ" pitchFamily="50" charset="-128"/>
                <a:cs typeface="メイリオ" pitchFamily="50" charset="-128"/>
              </a:rPr>
              <a:t>行為の禁止</a:t>
            </a:r>
            <a:endParaRPr lang="en-US" altLang="ja-JP" sz="1300" dirty="0" smtClean="0">
              <a:solidFill>
                <a:prstClr val="black"/>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4071420" y="344904"/>
            <a:ext cx="3120347" cy="492443"/>
          </a:xfrm>
          <a:prstGeom prst="rect">
            <a:avLst/>
          </a:prstGeom>
          <a:noFill/>
        </p:spPr>
        <p:txBody>
          <a:bodyPr wrap="square" rtlCol="0">
            <a:spAutoFit/>
          </a:bodyPr>
          <a:lstStyle/>
          <a:p>
            <a:pPr fontAlgn="auto">
              <a:spcBef>
                <a:spcPts val="0"/>
              </a:spcBef>
              <a:spcAft>
                <a:spcPts val="0"/>
              </a:spcAft>
            </a:pPr>
            <a:r>
              <a:rPr lang="ja-JP" altLang="en-US" sz="1300" dirty="0" smtClean="0">
                <a:solidFill>
                  <a:prstClr val="black"/>
                </a:solidFill>
                <a:latin typeface="メイリオ" pitchFamily="50" charset="-128"/>
                <a:ea typeface="メイリオ" pitchFamily="50" charset="-128"/>
                <a:cs typeface="メイリオ" pitchFamily="50" charset="-128"/>
              </a:rPr>
              <a:t>第</a:t>
            </a:r>
            <a:r>
              <a:rPr lang="en-US" altLang="ja-JP" sz="1300" dirty="0" smtClean="0">
                <a:solidFill>
                  <a:prstClr val="black"/>
                </a:solidFill>
                <a:latin typeface="メイリオ" pitchFamily="50" charset="-128"/>
                <a:ea typeface="メイリオ" pitchFamily="50" charset="-128"/>
                <a:cs typeface="メイリオ" pitchFamily="50" charset="-128"/>
              </a:rPr>
              <a:t>2</a:t>
            </a:r>
            <a:r>
              <a:rPr lang="ja-JP" altLang="en-US" sz="1300" dirty="0" smtClean="0">
                <a:solidFill>
                  <a:prstClr val="black"/>
                </a:solidFill>
                <a:latin typeface="メイリオ" pitchFamily="50" charset="-128"/>
                <a:ea typeface="メイリオ" pitchFamily="50" charset="-128"/>
                <a:cs typeface="メイリオ" pitchFamily="50" charset="-128"/>
              </a:rPr>
              <a:t>項：社会的障壁の除去を怠る</a:t>
            </a:r>
            <a:endParaRPr lang="en-US" altLang="ja-JP" sz="1300" dirty="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pPr>
            <a:r>
              <a:rPr lang="ja-JP" altLang="en-US" sz="1300" dirty="0" smtClean="0">
                <a:solidFill>
                  <a:prstClr val="black"/>
                </a:solidFill>
                <a:latin typeface="メイリオ" pitchFamily="50" charset="-128"/>
                <a:ea typeface="メイリオ" pitchFamily="50" charset="-128"/>
                <a:cs typeface="メイリオ" pitchFamily="50" charset="-128"/>
              </a:rPr>
              <a:t>　　　  ことによる権利侵害の防止</a:t>
            </a:r>
            <a:endParaRPr lang="en-US" altLang="ja-JP" sz="1300" dirty="0" smtClean="0">
              <a:solidFill>
                <a:prstClr val="black"/>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7152220" y="333291"/>
            <a:ext cx="2753789" cy="492443"/>
          </a:xfrm>
          <a:prstGeom prst="rect">
            <a:avLst/>
          </a:prstGeom>
          <a:noFill/>
        </p:spPr>
        <p:txBody>
          <a:bodyPr wrap="square" rtlCol="0">
            <a:spAutoFit/>
          </a:bodyPr>
          <a:lstStyle/>
          <a:p>
            <a:pPr fontAlgn="auto">
              <a:spcBef>
                <a:spcPts val="0"/>
              </a:spcBef>
              <a:spcAft>
                <a:spcPts val="0"/>
              </a:spcAft>
            </a:pPr>
            <a:r>
              <a:rPr lang="ja-JP" altLang="en-US" sz="1300" dirty="0" smtClean="0">
                <a:solidFill>
                  <a:prstClr val="black"/>
                </a:solidFill>
                <a:latin typeface="メイリオ" pitchFamily="50" charset="-128"/>
                <a:ea typeface="メイリオ" pitchFamily="50" charset="-128"/>
                <a:cs typeface="メイリオ" pitchFamily="50" charset="-128"/>
              </a:rPr>
              <a:t>第</a:t>
            </a:r>
            <a:r>
              <a:rPr lang="en-US" altLang="ja-JP" sz="1300" dirty="0" smtClean="0">
                <a:solidFill>
                  <a:prstClr val="black"/>
                </a:solidFill>
                <a:latin typeface="メイリオ" pitchFamily="50" charset="-128"/>
                <a:ea typeface="メイリオ" pitchFamily="50" charset="-128"/>
                <a:cs typeface="メイリオ" pitchFamily="50" charset="-128"/>
              </a:rPr>
              <a:t>3</a:t>
            </a:r>
            <a:r>
              <a:rPr lang="ja-JP" altLang="en-US" sz="1300" dirty="0" smtClean="0">
                <a:solidFill>
                  <a:prstClr val="black"/>
                </a:solidFill>
                <a:latin typeface="メイリオ" pitchFamily="50" charset="-128"/>
                <a:ea typeface="メイリオ" pitchFamily="50" charset="-128"/>
                <a:cs typeface="メイリオ" pitchFamily="50" charset="-128"/>
              </a:rPr>
              <a:t>項：国による啓発・知識の</a:t>
            </a:r>
            <a:endParaRPr lang="en-US" altLang="ja-JP" sz="1300" dirty="0" smtClean="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pPr>
            <a:r>
              <a:rPr lang="ja-JP" altLang="en-US" sz="1300" dirty="0">
                <a:solidFill>
                  <a:prstClr val="black"/>
                </a:solidFill>
                <a:latin typeface="メイリオ" pitchFamily="50" charset="-128"/>
                <a:ea typeface="メイリオ" pitchFamily="50" charset="-128"/>
                <a:cs typeface="メイリオ" pitchFamily="50" charset="-128"/>
              </a:rPr>
              <a:t>　</a:t>
            </a:r>
            <a:r>
              <a:rPr lang="ja-JP" altLang="en-US" sz="1300" dirty="0" smtClean="0">
                <a:solidFill>
                  <a:prstClr val="black"/>
                </a:solidFill>
                <a:latin typeface="メイリオ" pitchFamily="50" charset="-128"/>
                <a:ea typeface="メイリオ" pitchFamily="50" charset="-128"/>
                <a:cs typeface="メイリオ" pitchFamily="50" charset="-128"/>
              </a:rPr>
              <a:t>　　  普及を図るための取組</a:t>
            </a:r>
            <a:endParaRPr lang="en-US" altLang="ja-JP" sz="1300" dirty="0" smtClean="0">
              <a:solidFill>
                <a:prstClr val="black"/>
              </a:solidFill>
              <a:latin typeface="メイリオ" pitchFamily="50" charset="-128"/>
              <a:ea typeface="メイリオ" pitchFamily="50" charset="-128"/>
              <a:cs typeface="メイリオ" pitchFamily="50" charset="-128"/>
            </a:endParaRPr>
          </a:p>
        </p:txBody>
      </p:sp>
      <p:sp>
        <p:nvSpPr>
          <p:cNvPr id="26" name="大かっこ 25"/>
          <p:cNvSpPr/>
          <p:nvPr/>
        </p:nvSpPr>
        <p:spPr>
          <a:xfrm>
            <a:off x="1731159" y="1053611"/>
            <a:ext cx="2262251" cy="735270"/>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rtlCol="0" anchor="ctr">
            <a:spAutoFit/>
          </a:bodyPr>
          <a:lstStyle/>
          <a:p>
            <a:pPr fontAlgn="auto">
              <a:spcBef>
                <a:spcPts val="0"/>
              </a:spcBef>
              <a:spcAft>
                <a:spcPts val="0"/>
              </a:spcAft>
            </a:pPr>
            <a:r>
              <a:rPr lang="ja-JP" altLang="en-US" sz="1000" dirty="0">
                <a:solidFill>
                  <a:prstClr val="black"/>
                </a:solidFill>
                <a:latin typeface="メイリオ" pitchFamily="50" charset="-128"/>
                <a:ea typeface="メイリオ" pitchFamily="50" charset="-128"/>
                <a:cs typeface="メイリオ" pitchFamily="50" charset="-128"/>
              </a:rPr>
              <a:t>何人</a:t>
            </a:r>
            <a:r>
              <a:rPr lang="ja-JP" altLang="en-US" sz="1000" dirty="0" smtClean="0">
                <a:solidFill>
                  <a:prstClr val="black"/>
                </a:solidFill>
                <a:latin typeface="メイリオ" pitchFamily="50" charset="-128"/>
                <a:ea typeface="メイリオ" pitchFamily="50" charset="-128"/>
                <a:cs typeface="メイリオ" pitchFamily="50" charset="-128"/>
              </a:rPr>
              <a:t>も、障害者に対して、障害を理由として、差別することその他の権利利益を侵害する行為をしてはならない。 </a:t>
            </a:r>
            <a:endParaRPr lang="ja-JP" altLang="en-US" sz="1000" dirty="0">
              <a:solidFill>
                <a:prstClr val="black"/>
              </a:solidFill>
              <a:latin typeface="メイリオ" pitchFamily="50" charset="-128"/>
              <a:ea typeface="メイリオ" pitchFamily="50" charset="-128"/>
              <a:cs typeface="メイリオ" pitchFamily="50" charset="-128"/>
            </a:endParaRPr>
          </a:p>
        </p:txBody>
      </p:sp>
      <p:sp>
        <p:nvSpPr>
          <p:cNvPr id="34" name="大かっこ 33"/>
          <p:cNvSpPr/>
          <p:nvPr/>
        </p:nvSpPr>
        <p:spPr>
          <a:xfrm>
            <a:off x="4149434" y="768076"/>
            <a:ext cx="2891805" cy="1054953"/>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wrap="square" rtlCol="0" anchor="ctr">
            <a:spAutoFit/>
          </a:bodyPr>
          <a:lstStyle/>
          <a:p>
            <a:pPr fontAlgn="auto">
              <a:spcBef>
                <a:spcPts val="0"/>
              </a:spcBef>
              <a:spcAft>
                <a:spcPts val="0"/>
              </a:spcAft>
            </a:pPr>
            <a:r>
              <a:rPr lang="ja-JP" altLang="en-US" sz="1000" dirty="0" smtClean="0">
                <a:solidFill>
                  <a:prstClr val="black"/>
                </a:solidFill>
                <a:latin typeface="メイリオ" pitchFamily="50" charset="-128"/>
                <a:ea typeface="メイリオ" pitchFamily="50" charset="-128"/>
                <a:cs typeface="メイリオ" pitchFamily="50" charset="-128"/>
              </a:rPr>
              <a:t>社会的障壁の除去は、それを必要としている障害者が現に存し、かつ、その実施に伴う負担が過重でないときは、それを怠ることに</a:t>
            </a:r>
            <a:r>
              <a:rPr lang="ja-JP" altLang="en-US" sz="1000" dirty="0" err="1" smtClean="0">
                <a:solidFill>
                  <a:prstClr val="black"/>
                </a:solidFill>
                <a:latin typeface="メイリオ" pitchFamily="50" charset="-128"/>
                <a:ea typeface="メイリオ" pitchFamily="50" charset="-128"/>
                <a:cs typeface="メイリオ" pitchFamily="50" charset="-128"/>
              </a:rPr>
              <a:t>よつて</a:t>
            </a:r>
            <a:r>
              <a:rPr lang="ja-JP" altLang="en-US" sz="1000" dirty="0" smtClean="0">
                <a:solidFill>
                  <a:prstClr val="black"/>
                </a:solidFill>
                <a:latin typeface="メイリオ" pitchFamily="50" charset="-128"/>
                <a:ea typeface="メイリオ" pitchFamily="50" charset="-128"/>
                <a:cs typeface="メイリオ" pitchFamily="50" charset="-128"/>
              </a:rPr>
              <a:t>前項の規定に違反することとならないよう、その実施について必要かつ合理的な配慮がされなければならない。 </a:t>
            </a:r>
          </a:p>
        </p:txBody>
      </p:sp>
      <p:sp>
        <p:nvSpPr>
          <p:cNvPr id="35" name="大かっこ 34"/>
          <p:cNvSpPr/>
          <p:nvPr/>
        </p:nvSpPr>
        <p:spPr>
          <a:xfrm>
            <a:off x="7210818" y="885585"/>
            <a:ext cx="2582738" cy="895112"/>
          </a:xfrm>
          <a:prstGeom prst="bracketPair">
            <a:avLst>
              <a:gd name="adj" fmla="val 7018"/>
            </a:avLst>
          </a:prstGeom>
        </p:spPr>
        <p:style>
          <a:lnRef idx="1">
            <a:schemeClr val="accent1"/>
          </a:lnRef>
          <a:fillRef idx="0">
            <a:schemeClr val="accent1"/>
          </a:fillRef>
          <a:effectRef idx="0">
            <a:schemeClr val="accent1"/>
          </a:effectRef>
          <a:fontRef idx="minor">
            <a:schemeClr val="tx1"/>
          </a:fontRef>
        </p:style>
        <p:txBody>
          <a:bodyPr lIns="72000" rIns="72000" rtlCol="0" anchor="ctr">
            <a:spAutoFit/>
          </a:bodyPr>
          <a:lstStyle/>
          <a:p>
            <a:pPr fontAlgn="auto">
              <a:spcBef>
                <a:spcPts val="0"/>
              </a:spcBef>
              <a:spcAft>
                <a:spcPts val="0"/>
              </a:spcAft>
            </a:pPr>
            <a:r>
              <a:rPr lang="ja-JP" altLang="en-US" sz="1000" dirty="0" smtClean="0">
                <a:solidFill>
                  <a:prstClr val="black"/>
                </a:solidFill>
                <a:latin typeface="メイリオ" pitchFamily="50" charset="-128"/>
                <a:ea typeface="メイリオ" pitchFamily="50" charset="-128"/>
                <a:cs typeface="メイリオ" pitchFamily="50" charset="-128"/>
              </a:rPr>
              <a:t>国は、第一項の規定に違反する行為の防止に関する啓発及び知識の普及を図るため、当該行為の防止を図るために必要となる情報の収集、整理及び提供を行うものとする。 </a:t>
            </a:r>
          </a:p>
        </p:txBody>
      </p:sp>
      <p:sp>
        <p:nvSpPr>
          <p:cNvPr id="2" name="テキスト ボックス 1"/>
          <p:cNvSpPr txBox="1"/>
          <p:nvPr/>
        </p:nvSpPr>
        <p:spPr>
          <a:xfrm>
            <a:off x="4583036" y="6625434"/>
            <a:ext cx="5322963" cy="276999"/>
          </a:xfrm>
          <a:prstGeom prst="rect">
            <a:avLst/>
          </a:prstGeom>
          <a:noFill/>
        </p:spPr>
        <p:txBody>
          <a:bodyPr wrap="square" rtlCol="0">
            <a:spAutoFit/>
          </a:bodyPr>
          <a:lstStyle/>
          <a:p>
            <a:pPr algn="r" fontAlgn="auto">
              <a:spcBef>
                <a:spcPts val="0"/>
              </a:spcBef>
              <a:spcAft>
                <a:spcPts val="0"/>
              </a:spcAft>
            </a:pPr>
            <a:r>
              <a:rPr lang="ja-JP" altLang="en-US" sz="1200" dirty="0" smtClean="0">
                <a:solidFill>
                  <a:prstClr val="black"/>
                </a:solidFill>
                <a:latin typeface="Calibri"/>
                <a:ea typeface="ＭＳ Ｐゴシック"/>
              </a:rPr>
              <a:t>施行日：平成２８年４月１日（施行後３年を目途に必要な見直し検討）</a:t>
            </a:r>
            <a:endParaRPr lang="ja-JP" altLang="en-US" sz="1200" dirty="0">
              <a:solidFill>
                <a:prstClr val="black"/>
              </a:solidFill>
              <a:latin typeface="Calibri"/>
              <a:ea typeface="ＭＳ Ｐゴシック"/>
            </a:endParaRPr>
          </a:p>
        </p:txBody>
      </p:sp>
      <p:sp>
        <p:nvSpPr>
          <p:cNvPr id="7" name="下矢印 6"/>
          <p:cNvSpPr/>
          <p:nvPr/>
        </p:nvSpPr>
        <p:spPr>
          <a:xfrm>
            <a:off x="4610994" y="4306222"/>
            <a:ext cx="873614" cy="20291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2" name="角丸四角形 11"/>
          <p:cNvSpPr/>
          <p:nvPr/>
        </p:nvSpPr>
        <p:spPr>
          <a:xfrm>
            <a:off x="142554" y="2213400"/>
            <a:ext cx="9593084" cy="2625230"/>
          </a:xfrm>
          <a:prstGeom prst="roundRect">
            <a:avLst>
              <a:gd name="adj" fmla="val 4405"/>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4" name="角丸四角形 53"/>
          <p:cNvSpPr/>
          <p:nvPr/>
        </p:nvSpPr>
        <p:spPr>
          <a:xfrm>
            <a:off x="332977" y="3790530"/>
            <a:ext cx="9264338"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fontAlgn="auto">
              <a:lnSpc>
                <a:spcPct val="150000"/>
              </a:lnSpc>
              <a:spcBef>
                <a:spcPts val="0"/>
              </a:spcBef>
              <a:spcAft>
                <a:spcPts val="0"/>
              </a:spcAft>
            </a:pPr>
            <a:r>
              <a:rPr lang="ja-JP" altLang="en-US" sz="1400" dirty="0" smtClean="0">
                <a:solidFill>
                  <a:prstClr val="black"/>
                </a:solidFill>
                <a:latin typeface="メイリオ" pitchFamily="50" charset="-128"/>
                <a:ea typeface="メイリオ" pitchFamily="50" charset="-128"/>
                <a:cs typeface="メイリオ" pitchFamily="50" charset="-128"/>
              </a:rPr>
              <a:t>　　　　　</a:t>
            </a:r>
            <a:endParaRPr lang="en-US" altLang="ja-JP" sz="1400" dirty="0" smtClean="0">
              <a:solidFill>
                <a:prstClr val="black"/>
              </a:solidFill>
              <a:latin typeface="メイリオ" pitchFamily="50" charset="-128"/>
              <a:ea typeface="メイリオ" pitchFamily="50" charset="-128"/>
              <a:cs typeface="メイリオ" pitchFamily="50" charset="-128"/>
            </a:endParaRPr>
          </a:p>
        </p:txBody>
      </p:sp>
      <p:sp>
        <p:nvSpPr>
          <p:cNvPr id="72" name="AutoShape 6"/>
          <p:cNvSpPr>
            <a:spLocks noChangeArrowheads="1"/>
          </p:cNvSpPr>
          <p:nvPr/>
        </p:nvSpPr>
        <p:spPr bwMode="auto">
          <a:xfrm>
            <a:off x="4269421" y="3390755"/>
            <a:ext cx="1367994" cy="374571"/>
          </a:xfrm>
          <a:prstGeom prst="roundRect">
            <a:avLst>
              <a:gd name="adj" fmla="val 16667"/>
            </a:avLst>
          </a:prstGeom>
          <a:solidFill>
            <a:schemeClr val="accent6">
              <a:lumMod val="40000"/>
              <a:lumOff val="60000"/>
            </a:schemeClr>
          </a:solidFill>
          <a:ln w="12700">
            <a:solidFill>
              <a:schemeClr val="tx1"/>
            </a:solidFill>
            <a:round/>
            <a:headEnd/>
            <a:tailEnd/>
          </a:ln>
          <a:effectLst/>
        </p:spPr>
        <p:txBody>
          <a:bodyPr wrap="square" anchor="ctr">
            <a:spAutoFit/>
          </a:bodyPr>
          <a:lstStyle/>
          <a:p>
            <a:pPr algn="ctr" fontAlgn="auto">
              <a:spcBef>
                <a:spcPts val="0"/>
              </a:spcBef>
              <a:spcAft>
                <a:spcPts val="0"/>
              </a:spcAft>
            </a:pPr>
            <a:endParaRPr lang="ja-JP" altLang="en-US" sz="1600" b="1" dirty="0">
              <a:solidFill>
                <a:prstClr val="black"/>
              </a:solidFill>
              <a:latin typeface="メイリオ" pitchFamily="50" charset="-128"/>
              <a:ea typeface="メイリオ" pitchFamily="50" charset="-128"/>
              <a:cs typeface="メイリオ" pitchFamily="50" charset="-128"/>
            </a:endParaRPr>
          </a:p>
        </p:txBody>
      </p:sp>
      <p:grpSp>
        <p:nvGrpSpPr>
          <p:cNvPr id="15" name="グループ化 14"/>
          <p:cNvGrpSpPr/>
          <p:nvPr/>
        </p:nvGrpSpPr>
        <p:grpSpPr>
          <a:xfrm>
            <a:off x="3296764" y="1825269"/>
            <a:ext cx="3312472" cy="373438"/>
            <a:chOff x="3296764" y="1825267"/>
            <a:chExt cx="3312472" cy="400295"/>
          </a:xfrm>
        </p:grpSpPr>
        <p:sp>
          <p:nvSpPr>
            <p:cNvPr id="39" name="下矢印 38"/>
            <p:cNvSpPr/>
            <p:nvPr/>
          </p:nvSpPr>
          <p:spPr>
            <a:xfrm>
              <a:off x="3296764" y="1861273"/>
              <a:ext cx="3312472" cy="294381"/>
            </a:xfrm>
            <a:prstGeom prst="downArrow">
              <a:avLst>
                <a:gd name="adj1" fmla="val 50000"/>
                <a:gd name="adj2" fmla="val 62954"/>
              </a:avLst>
            </a:prstGeom>
            <a:gradFill>
              <a:gsLst>
                <a:gs pos="0">
                  <a:schemeClr val="bg1">
                    <a:lumMod val="50000"/>
                  </a:schemeClr>
                </a:gs>
                <a:gs pos="100000">
                  <a:schemeClr val="bg1">
                    <a:lumMod val="8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7" name="正方形/長方形 56"/>
            <p:cNvSpPr/>
            <p:nvPr/>
          </p:nvSpPr>
          <p:spPr>
            <a:xfrm>
              <a:off x="4382926" y="1825267"/>
              <a:ext cx="1140146" cy="400295"/>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prstClr val="white"/>
                  </a:solidFill>
                  <a:latin typeface="メイリオ" pitchFamily="50" charset="-128"/>
                  <a:ea typeface="メイリオ" pitchFamily="50" charset="-128"/>
                  <a:cs typeface="メイリオ" pitchFamily="50" charset="-128"/>
                </a:rPr>
                <a:t>具体化</a:t>
              </a:r>
              <a:endParaRPr lang="en-US" altLang="ja-JP" sz="1600" b="1" dirty="0" smtClean="0">
                <a:solidFill>
                  <a:prstClr val="white"/>
                </a:solidFill>
                <a:latin typeface="メイリオ" pitchFamily="50" charset="-128"/>
                <a:ea typeface="メイリオ" pitchFamily="50" charset="-128"/>
                <a:cs typeface="メイリオ" pitchFamily="50" charset="-128"/>
              </a:endParaRPr>
            </a:p>
          </p:txBody>
        </p:sp>
      </p:grpSp>
      <p:sp>
        <p:nvSpPr>
          <p:cNvPr id="43" name="角丸四角形 42"/>
          <p:cNvSpPr/>
          <p:nvPr/>
        </p:nvSpPr>
        <p:spPr>
          <a:xfrm>
            <a:off x="156457" y="5053843"/>
            <a:ext cx="9593084" cy="1571591"/>
          </a:xfrm>
          <a:prstGeom prst="roundRect">
            <a:avLst>
              <a:gd name="adj" fmla="val 7931"/>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9" name="角丸四角形 18"/>
          <p:cNvSpPr/>
          <p:nvPr/>
        </p:nvSpPr>
        <p:spPr>
          <a:xfrm>
            <a:off x="251637" y="2051400"/>
            <a:ext cx="3261774" cy="324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8" name="テキスト ボックス 17"/>
          <p:cNvSpPr txBox="1"/>
          <p:nvPr/>
        </p:nvSpPr>
        <p:spPr>
          <a:xfrm>
            <a:off x="251637" y="2036428"/>
            <a:ext cx="3261774" cy="353943"/>
          </a:xfrm>
          <a:prstGeom prst="rect">
            <a:avLst/>
          </a:prstGeom>
          <a:noFill/>
        </p:spPr>
        <p:txBody>
          <a:bodyPr wrap="square" rtlCol="0">
            <a:spAutoFit/>
          </a:bodyPr>
          <a:lstStyle/>
          <a:p>
            <a:pPr fontAlgn="auto">
              <a:spcBef>
                <a:spcPts val="0"/>
              </a:spcBef>
              <a:spcAft>
                <a:spcPts val="0"/>
              </a:spcAft>
            </a:pPr>
            <a:r>
              <a:rPr lang="en-US" altLang="ja-JP" sz="1700" b="1" dirty="0" smtClean="0">
                <a:solidFill>
                  <a:prstClr val="black"/>
                </a:solidFill>
                <a:latin typeface="Calibri"/>
                <a:ea typeface="ＭＳ Ｐゴシック"/>
              </a:rPr>
              <a:t>Ⅰ</a:t>
            </a:r>
            <a:r>
              <a:rPr lang="ja-JP" altLang="en-US" sz="1700" b="1" dirty="0" err="1" smtClean="0">
                <a:solidFill>
                  <a:prstClr val="black"/>
                </a:solidFill>
                <a:latin typeface="Calibri"/>
                <a:ea typeface="ＭＳ Ｐゴシック"/>
              </a:rPr>
              <a:t>．</a:t>
            </a:r>
            <a:r>
              <a:rPr lang="ja-JP" altLang="en-US" sz="1700" b="1" dirty="0" smtClean="0">
                <a:solidFill>
                  <a:prstClr val="black"/>
                </a:solidFill>
                <a:latin typeface="Calibri"/>
                <a:ea typeface="ＭＳ Ｐゴシック"/>
              </a:rPr>
              <a:t>差別を解消するための措置</a:t>
            </a:r>
            <a:endParaRPr lang="ja-JP" altLang="en-US" sz="1700" b="1" dirty="0">
              <a:solidFill>
                <a:prstClr val="black"/>
              </a:solidFill>
              <a:latin typeface="Calibri"/>
              <a:ea typeface="ＭＳ Ｐゴシック"/>
            </a:endParaRPr>
          </a:p>
        </p:txBody>
      </p:sp>
      <p:sp>
        <p:nvSpPr>
          <p:cNvPr id="48" name="角丸四角形 47"/>
          <p:cNvSpPr/>
          <p:nvPr/>
        </p:nvSpPr>
        <p:spPr>
          <a:xfrm>
            <a:off x="251636" y="4891826"/>
            <a:ext cx="3749280" cy="324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7" name="テキスト ボックス 46"/>
          <p:cNvSpPr txBox="1"/>
          <p:nvPr/>
        </p:nvSpPr>
        <p:spPr>
          <a:xfrm>
            <a:off x="251636" y="4869169"/>
            <a:ext cx="3877270" cy="369332"/>
          </a:xfrm>
          <a:prstGeom prst="rect">
            <a:avLst/>
          </a:prstGeom>
          <a:noFill/>
        </p:spPr>
        <p:txBody>
          <a:bodyPr wrap="square" rtlCol="0">
            <a:spAutoFit/>
          </a:bodyPr>
          <a:lstStyle/>
          <a:p>
            <a:pPr fontAlgn="auto">
              <a:spcBef>
                <a:spcPts val="0"/>
              </a:spcBef>
              <a:spcAft>
                <a:spcPts val="0"/>
              </a:spcAft>
            </a:pPr>
            <a:r>
              <a:rPr lang="en-US" altLang="ja-JP" b="1" dirty="0">
                <a:solidFill>
                  <a:prstClr val="black"/>
                </a:solidFill>
                <a:latin typeface="Calibri"/>
                <a:ea typeface="ＭＳ Ｐゴシック"/>
              </a:rPr>
              <a:t>Ⅱ</a:t>
            </a:r>
            <a:r>
              <a:rPr lang="ja-JP" altLang="en-US" b="1" dirty="0" err="1" smtClean="0">
                <a:solidFill>
                  <a:prstClr val="black"/>
                </a:solidFill>
                <a:latin typeface="Calibri"/>
                <a:ea typeface="ＭＳ Ｐゴシック"/>
              </a:rPr>
              <a:t>．</a:t>
            </a:r>
            <a:r>
              <a:rPr lang="ja-JP" altLang="en-US" b="1" dirty="0" smtClean="0">
                <a:solidFill>
                  <a:prstClr val="black"/>
                </a:solidFill>
                <a:latin typeface="Calibri"/>
                <a:ea typeface="ＭＳ Ｐゴシック"/>
              </a:rPr>
              <a:t>差別を解消</a:t>
            </a:r>
            <a:r>
              <a:rPr lang="ja-JP" altLang="en-US" b="1" dirty="0">
                <a:solidFill>
                  <a:prstClr val="black"/>
                </a:solidFill>
                <a:latin typeface="Calibri"/>
                <a:ea typeface="ＭＳ Ｐゴシック"/>
              </a:rPr>
              <a:t>する</a:t>
            </a:r>
            <a:r>
              <a:rPr lang="ja-JP" altLang="en-US" b="1" dirty="0" smtClean="0">
                <a:solidFill>
                  <a:prstClr val="black"/>
                </a:solidFill>
                <a:latin typeface="Calibri"/>
                <a:ea typeface="ＭＳ Ｐゴシック"/>
              </a:rPr>
              <a:t>ための支援措置</a:t>
            </a:r>
            <a:endParaRPr lang="ja-JP" altLang="en-US" b="1" dirty="0">
              <a:solidFill>
                <a:prstClr val="black"/>
              </a:solidFill>
              <a:latin typeface="Calibri"/>
              <a:ea typeface="ＭＳ Ｐゴシック"/>
            </a:endParaRPr>
          </a:p>
        </p:txBody>
      </p:sp>
      <p:sp>
        <p:nvSpPr>
          <p:cNvPr id="49" name="角丸四角形 48"/>
          <p:cNvSpPr/>
          <p:nvPr/>
        </p:nvSpPr>
        <p:spPr>
          <a:xfrm>
            <a:off x="303797" y="2440779"/>
            <a:ext cx="4559747" cy="970628"/>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spAutoFit/>
          </a:bodyPr>
          <a:lstStyle/>
          <a:p>
            <a:pPr algn="ctr" fontAlgn="auto">
              <a:spcBef>
                <a:spcPts val="0"/>
              </a:spcBef>
              <a:spcAft>
                <a:spcPts val="0"/>
              </a:spcAft>
            </a:pPr>
            <a:r>
              <a:rPr lang="ja-JP" altLang="en-US" sz="1400" b="1" dirty="0" smtClean="0">
                <a:solidFill>
                  <a:prstClr val="black"/>
                </a:solidFill>
                <a:latin typeface="メイリオ" pitchFamily="50" charset="-128"/>
                <a:ea typeface="メイリオ" pitchFamily="50" charset="-128"/>
                <a:cs typeface="メイリオ" pitchFamily="50" charset="-128"/>
              </a:rPr>
              <a:t>差別的取扱いの禁止</a:t>
            </a:r>
            <a:endParaRPr lang="en-US" altLang="ja-JP" sz="1400" b="1"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pP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pPr>
            <a:endParaRPr lang="en-US" altLang="ja-JP" sz="1400" b="1" dirty="0">
              <a:solidFill>
                <a:prstClr val="black"/>
              </a:solidFill>
              <a:latin typeface="メイリオ" pitchFamily="50" charset="-128"/>
              <a:ea typeface="メイリオ" pitchFamily="50" charset="-128"/>
              <a:cs typeface="メイリオ" pitchFamily="50" charset="-128"/>
            </a:endParaRPr>
          </a:p>
        </p:txBody>
      </p:sp>
      <p:sp>
        <p:nvSpPr>
          <p:cNvPr id="61" name="AutoShape 10"/>
          <p:cNvSpPr>
            <a:spLocks noChangeArrowheads="1"/>
          </p:cNvSpPr>
          <p:nvPr/>
        </p:nvSpPr>
        <p:spPr bwMode="auto">
          <a:xfrm flipH="1">
            <a:off x="632521" y="2771189"/>
            <a:ext cx="2952328" cy="503590"/>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wrap="square" tIns="36000" bIns="36000" anchor="ctr" anchorCtr="0">
            <a:spAutoFit/>
          </a:bodyPr>
          <a:lstStyle/>
          <a:p>
            <a:pPr fontAlgn="auto">
              <a:spcBef>
                <a:spcPts val="0"/>
              </a:spcBef>
              <a:spcAft>
                <a:spcPts val="0"/>
              </a:spcAft>
            </a:pPr>
            <a:endParaRPr lang="en-US" altLang="ja-JP" sz="1400" dirty="0" smtClean="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60" name="AutoShape 6"/>
          <p:cNvSpPr>
            <a:spLocks noChangeArrowheads="1"/>
          </p:cNvSpPr>
          <p:nvPr/>
        </p:nvSpPr>
        <p:spPr bwMode="auto">
          <a:xfrm>
            <a:off x="3718094" y="2852742"/>
            <a:ext cx="899503" cy="340519"/>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wrap="square"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50" name="角丸四角形 49"/>
          <p:cNvSpPr/>
          <p:nvPr/>
        </p:nvSpPr>
        <p:spPr>
          <a:xfrm>
            <a:off x="5037577" y="2440779"/>
            <a:ext cx="4559747" cy="970628"/>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spAutoFit/>
          </a:bodyPr>
          <a:lstStyle/>
          <a:p>
            <a:pPr algn="ctr" fontAlgn="auto">
              <a:spcBef>
                <a:spcPts val="0"/>
              </a:spcBef>
              <a:spcAft>
                <a:spcPts val="0"/>
              </a:spcAft>
            </a:pPr>
            <a:r>
              <a:rPr lang="ja-JP" altLang="en-US" sz="1400" b="1" dirty="0">
                <a:solidFill>
                  <a:prstClr val="black"/>
                </a:solidFill>
                <a:latin typeface="メイリオ" pitchFamily="50" charset="-128"/>
                <a:ea typeface="メイリオ" pitchFamily="50" charset="-128"/>
                <a:cs typeface="メイリオ" pitchFamily="50" charset="-128"/>
              </a:rPr>
              <a:t>合理的配慮</a:t>
            </a:r>
            <a:r>
              <a:rPr lang="ja-JP" altLang="en-US" sz="1400" b="1" dirty="0" smtClean="0">
                <a:solidFill>
                  <a:prstClr val="black"/>
                </a:solidFill>
                <a:latin typeface="メイリオ" pitchFamily="50" charset="-128"/>
                <a:ea typeface="メイリオ" pitchFamily="50" charset="-128"/>
                <a:cs typeface="メイリオ" pitchFamily="50" charset="-128"/>
              </a:rPr>
              <a:t>の不提供の禁止</a:t>
            </a:r>
            <a:endParaRPr lang="en-US" altLang="ja-JP" sz="1400" b="1"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pP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pPr>
            <a:endParaRPr lang="en-US" altLang="ja-JP" sz="1400" b="1" dirty="0">
              <a:solidFill>
                <a:prstClr val="black"/>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646329" y="2796276"/>
            <a:ext cx="2268252" cy="523220"/>
          </a:xfrm>
          <a:prstGeom prst="rect">
            <a:avLst/>
          </a:prstGeom>
          <a:noFill/>
        </p:spPr>
        <p:txBody>
          <a:bodyPr wrap="square" rtlCol="0">
            <a:spAutoFit/>
          </a:bodyPr>
          <a:lstStyle/>
          <a:p>
            <a:pPr fontAlgn="auto">
              <a:spcBef>
                <a:spcPts val="0"/>
              </a:spcBef>
              <a:spcAft>
                <a:spcPts val="0"/>
              </a:spcAft>
            </a:pPr>
            <a:r>
              <a:rPr lang="ja-JP" altLang="en-US" sz="1400" b="1" dirty="0" smtClean="0">
                <a:solidFill>
                  <a:prstClr val="black"/>
                </a:solidFill>
                <a:latin typeface="メイリオ" pitchFamily="50" charset="-128"/>
                <a:ea typeface="メイリオ" pitchFamily="50" charset="-128"/>
                <a:cs typeface="メイリオ" pitchFamily="50" charset="-128"/>
              </a:rPr>
              <a:t>国・地方公共団体等</a:t>
            </a:r>
            <a:endParaRPr lang="en-US" altLang="ja-JP" sz="1400" b="1" dirty="0" smtClean="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pPr>
            <a:r>
              <a:rPr lang="ja-JP" altLang="en-US" sz="1400" b="1" dirty="0">
                <a:solidFill>
                  <a:prstClr val="black"/>
                </a:solidFill>
                <a:latin typeface="メイリオ" pitchFamily="50" charset="-128"/>
                <a:ea typeface="メイリオ" pitchFamily="50" charset="-128"/>
                <a:cs typeface="メイリオ" pitchFamily="50" charset="-128"/>
              </a:rPr>
              <a:t>民間事業者</a:t>
            </a:r>
          </a:p>
        </p:txBody>
      </p:sp>
      <p:sp>
        <p:nvSpPr>
          <p:cNvPr id="55" name="AutoShape 10"/>
          <p:cNvSpPr>
            <a:spLocks noChangeArrowheads="1"/>
          </p:cNvSpPr>
          <p:nvPr/>
        </p:nvSpPr>
        <p:spPr bwMode="auto">
          <a:xfrm flipH="1">
            <a:off x="5263206" y="2971171"/>
            <a:ext cx="2952328" cy="503590"/>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wrap="square" tIns="36000" bIns="36000" anchor="ctr" anchorCtr="0">
            <a:spAutoFit/>
          </a:bodyPr>
          <a:lstStyle/>
          <a:p>
            <a:pPr fontAlgn="auto">
              <a:spcBef>
                <a:spcPts val="0"/>
              </a:spcBef>
              <a:spcAft>
                <a:spcPts val="0"/>
              </a:spcAft>
            </a:pPr>
            <a:endParaRPr lang="en-US" altLang="ja-JP" sz="1400" dirty="0" smtClean="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56" name="AutoShape 10"/>
          <p:cNvSpPr>
            <a:spLocks noChangeArrowheads="1"/>
          </p:cNvSpPr>
          <p:nvPr/>
        </p:nvSpPr>
        <p:spPr bwMode="auto">
          <a:xfrm flipH="1">
            <a:off x="5263206" y="2647493"/>
            <a:ext cx="2952328" cy="503590"/>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wrap="square" tIns="36000" bIns="36000" anchor="ctr" anchorCtr="0">
            <a:spAutoFit/>
          </a:bodyPr>
          <a:lstStyle/>
          <a:p>
            <a:pPr fontAlgn="auto">
              <a:spcBef>
                <a:spcPts val="0"/>
              </a:spcBef>
              <a:spcAft>
                <a:spcPts val="0"/>
              </a:spcAft>
            </a:pPr>
            <a:endParaRPr lang="en-US" altLang="ja-JP" sz="1400" dirty="0" smtClean="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5263207" y="3088929"/>
            <a:ext cx="1860207" cy="307777"/>
          </a:xfrm>
          <a:prstGeom prst="rect">
            <a:avLst/>
          </a:prstGeom>
          <a:noFill/>
        </p:spPr>
        <p:txBody>
          <a:bodyPr wrap="square" rtlCol="0">
            <a:spAutoFit/>
          </a:bodyPr>
          <a:lstStyle/>
          <a:p>
            <a:pPr fontAlgn="auto">
              <a:spcBef>
                <a:spcPts val="0"/>
              </a:spcBef>
              <a:spcAft>
                <a:spcPts val="0"/>
              </a:spcAft>
            </a:pPr>
            <a:r>
              <a:rPr lang="ja-JP" altLang="en-US" sz="1400" b="1" dirty="0" smtClean="0">
                <a:solidFill>
                  <a:prstClr val="black"/>
                </a:solidFill>
                <a:latin typeface="メイリオ" pitchFamily="50" charset="-128"/>
                <a:ea typeface="メイリオ" pitchFamily="50" charset="-128"/>
                <a:cs typeface="メイリオ" pitchFamily="50" charset="-128"/>
              </a:rPr>
              <a:t>民間事業者</a:t>
            </a:r>
            <a:endParaRPr lang="ja-JP" altLang="en-US" sz="1400" b="1" dirty="0">
              <a:solidFill>
                <a:prstClr val="black"/>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5295499" y="2771198"/>
            <a:ext cx="1910699" cy="307777"/>
          </a:xfrm>
          <a:prstGeom prst="rect">
            <a:avLst/>
          </a:prstGeom>
          <a:noFill/>
        </p:spPr>
        <p:txBody>
          <a:bodyPr wrap="square" rtlCol="0">
            <a:spAutoFit/>
          </a:bodyPr>
          <a:lstStyle/>
          <a:p>
            <a:pPr fontAlgn="auto">
              <a:spcBef>
                <a:spcPts val="0"/>
              </a:spcBef>
              <a:spcAft>
                <a:spcPts val="0"/>
              </a:spcAft>
            </a:pPr>
            <a:r>
              <a:rPr lang="ja-JP" altLang="en-US" sz="1400" b="1" dirty="0" smtClean="0">
                <a:solidFill>
                  <a:prstClr val="black"/>
                </a:solidFill>
                <a:latin typeface="メイリオ" pitchFamily="50" charset="-128"/>
                <a:ea typeface="メイリオ" pitchFamily="50" charset="-128"/>
                <a:cs typeface="メイリオ" pitchFamily="50" charset="-128"/>
              </a:rPr>
              <a:t>国・地方公共団体等</a:t>
            </a:r>
            <a:endParaRPr lang="ja-JP" altLang="en-US" sz="1400" b="1" dirty="0">
              <a:solidFill>
                <a:prstClr val="black"/>
              </a:solidFill>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3716284" y="2877225"/>
            <a:ext cx="972109" cy="307777"/>
          </a:xfrm>
          <a:prstGeom prst="rect">
            <a:avLst/>
          </a:prstGeom>
          <a:noFill/>
        </p:spPr>
        <p:txBody>
          <a:bodyPr wrap="square" rtlCol="0">
            <a:spAutoFit/>
          </a:bodyPr>
          <a:lstStyle/>
          <a:p>
            <a:pPr fontAlgn="auto">
              <a:spcBef>
                <a:spcPts val="0"/>
              </a:spcBef>
              <a:spcAft>
                <a:spcPts val="0"/>
              </a:spcAft>
            </a:pPr>
            <a:r>
              <a:rPr lang="ja-JP" altLang="en-US" sz="1400" b="1" dirty="0" smtClean="0">
                <a:solidFill>
                  <a:prstClr val="black"/>
                </a:solidFill>
                <a:latin typeface="メイリオ" pitchFamily="50" charset="-128"/>
                <a:ea typeface="メイリオ" pitchFamily="50" charset="-128"/>
                <a:cs typeface="メイリオ" pitchFamily="50" charset="-128"/>
              </a:rPr>
              <a:t>法的義務</a:t>
            </a:r>
            <a:endParaRPr lang="ja-JP" altLang="en-US" sz="1400" b="1" dirty="0">
              <a:solidFill>
                <a:prstClr val="black"/>
              </a:solidFill>
              <a:latin typeface="メイリオ" pitchFamily="50" charset="-128"/>
              <a:ea typeface="メイリオ" pitchFamily="50" charset="-128"/>
              <a:cs typeface="メイリオ" pitchFamily="50" charset="-128"/>
            </a:endParaRPr>
          </a:p>
        </p:txBody>
      </p:sp>
      <p:sp>
        <p:nvSpPr>
          <p:cNvPr id="65" name="AutoShape 6"/>
          <p:cNvSpPr>
            <a:spLocks noChangeArrowheads="1"/>
          </p:cNvSpPr>
          <p:nvPr/>
        </p:nvSpPr>
        <p:spPr bwMode="auto">
          <a:xfrm>
            <a:off x="8409383" y="2729046"/>
            <a:ext cx="899503" cy="340519"/>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wrap="square"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66" name="AutoShape 6"/>
          <p:cNvSpPr>
            <a:spLocks noChangeArrowheads="1"/>
          </p:cNvSpPr>
          <p:nvPr/>
        </p:nvSpPr>
        <p:spPr bwMode="auto">
          <a:xfrm>
            <a:off x="8415839" y="3052724"/>
            <a:ext cx="899503" cy="340519"/>
          </a:xfrm>
          <a:prstGeom prst="roundRect">
            <a:avLst>
              <a:gd name="adj" fmla="val 16667"/>
            </a:avLst>
          </a:prstGeom>
          <a:solidFill>
            <a:schemeClr val="accent1">
              <a:lumMod val="20000"/>
              <a:lumOff val="80000"/>
            </a:schemeClr>
          </a:solidFill>
          <a:ln w="15875">
            <a:solidFill>
              <a:schemeClr val="tx1"/>
            </a:solidFill>
            <a:round/>
            <a:headEnd/>
            <a:tailEnd/>
          </a:ln>
          <a:effectLst/>
        </p:spPr>
        <p:txBody>
          <a:bodyPr wrap="square"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71" name="テキスト ボックス 70"/>
          <p:cNvSpPr txBox="1"/>
          <p:nvPr/>
        </p:nvSpPr>
        <p:spPr>
          <a:xfrm>
            <a:off x="8423661" y="3088929"/>
            <a:ext cx="972109" cy="307777"/>
          </a:xfrm>
          <a:prstGeom prst="rect">
            <a:avLst/>
          </a:prstGeom>
          <a:noFill/>
        </p:spPr>
        <p:txBody>
          <a:bodyPr wrap="square" rtlCol="0">
            <a:spAutoFit/>
          </a:bodyPr>
          <a:lstStyle/>
          <a:p>
            <a:pPr fontAlgn="auto">
              <a:spcBef>
                <a:spcPts val="0"/>
              </a:spcBef>
              <a:spcAft>
                <a:spcPts val="0"/>
              </a:spcAft>
            </a:pPr>
            <a:r>
              <a:rPr lang="ja-JP" altLang="en-US" sz="1400" b="1" dirty="0" smtClean="0">
                <a:solidFill>
                  <a:prstClr val="black"/>
                </a:solidFill>
                <a:latin typeface="メイリオ" pitchFamily="50" charset="-128"/>
                <a:ea typeface="メイリオ" pitchFamily="50" charset="-128"/>
                <a:cs typeface="メイリオ" pitchFamily="50" charset="-128"/>
              </a:rPr>
              <a:t>努力義務</a:t>
            </a:r>
            <a:endParaRPr lang="ja-JP" altLang="en-US" sz="1400" b="1" dirty="0">
              <a:solidFill>
                <a:prstClr val="black"/>
              </a:solidFill>
              <a:latin typeface="メイリオ" pitchFamily="50" charset="-128"/>
              <a:ea typeface="メイリオ" pitchFamily="50" charset="-128"/>
              <a:cs typeface="メイリオ" pitchFamily="50" charset="-128"/>
            </a:endParaRPr>
          </a:p>
        </p:txBody>
      </p:sp>
      <p:sp>
        <p:nvSpPr>
          <p:cNvPr id="62" name="テキスト ボックス 61"/>
          <p:cNvSpPr txBox="1"/>
          <p:nvPr/>
        </p:nvSpPr>
        <p:spPr>
          <a:xfrm>
            <a:off x="8415844" y="2771206"/>
            <a:ext cx="972109" cy="307777"/>
          </a:xfrm>
          <a:prstGeom prst="rect">
            <a:avLst/>
          </a:prstGeom>
          <a:noFill/>
        </p:spPr>
        <p:txBody>
          <a:bodyPr wrap="square" rtlCol="0">
            <a:spAutoFit/>
          </a:bodyPr>
          <a:lstStyle/>
          <a:p>
            <a:pPr fontAlgn="auto">
              <a:spcBef>
                <a:spcPts val="0"/>
              </a:spcBef>
              <a:spcAft>
                <a:spcPts val="0"/>
              </a:spcAft>
            </a:pPr>
            <a:r>
              <a:rPr lang="ja-JP" altLang="en-US" sz="1400" b="1" dirty="0" smtClean="0">
                <a:solidFill>
                  <a:prstClr val="black"/>
                </a:solidFill>
                <a:latin typeface="メイリオ" pitchFamily="50" charset="-128"/>
                <a:ea typeface="メイリオ" pitchFamily="50" charset="-128"/>
                <a:cs typeface="メイリオ" pitchFamily="50" charset="-128"/>
              </a:rPr>
              <a:t>法的義務</a:t>
            </a:r>
            <a:endParaRPr lang="ja-JP" altLang="en-US" sz="1400" b="1" dirty="0">
              <a:solidFill>
                <a:prstClr val="black"/>
              </a:solidFill>
              <a:latin typeface="メイリオ" pitchFamily="50" charset="-128"/>
              <a:ea typeface="メイリオ" pitchFamily="50" charset="-128"/>
              <a:cs typeface="メイリオ" pitchFamily="50" charset="-128"/>
            </a:endParaRPr>
          </a:p>
        </p:txBody>
      </p:sp>
      <p:cxnSp>
        <p:nvCxnSpPr>
          <p:cNvPr id="3" name="直線矢印コネクタ 2"/>
          <p:cNvCxnSpPr/>
          <p:nvPr/>
        </p:nvCxnSpPr>
        <p:spPr>
          <a:xfrm>
            <a:off x="2136027" y="3319445"/>
            <a:ext cx="269758" cy="430312"/>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7473282" y="3310705"/>
            <a:ext cx="390043" cy="434309"/>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77222" y="3751537"/>
            <a:ext cx="9264340" cy="553998"/>
          </a:xfrm>
          <a:prstGeom prst="rect">
            <a:avLst/>
          </a:prstGeom>
          <a:noFill/>
        </p:spPr>
        <p:txBody>
          <a:bodyPr wrap="square" rtlCol="0">
            <a:spAutoFit/>
          </a:bodyPr>
          <a:lstStyle/>
          <a:p>
            <a:pPr algn="ctr" fontAlgn="auto">
              <a:spcBef>
                <a:spcPts val="0"/>
              </a:spcBef>
              <a:spcAft>
                <a:spcPts val="0"/>
              </a:spcAft>
            </a:pPr>
            <a:r>
              <a:rPr lang="ja-JP" altLang="en-US" sz="900" dirty="0">
                <a:solidFill>
                  <a:prstClr val="black"/>
                </a:solidFill>
                <a:latin typeface="メイリオ" pitchFamily="50" charset="-128"/>
                <a:ea typeface="メイリオ" pitchFamily="50" charset="-128"/>
                <a:cs typeface="メイリオ" pitchFamily="50" charset="-128"/>
              </a:rPr>
              <a:t>政府全体の方針として、差別の解消の推進に関する基本方針を策定</a:t>
            </a:r>
            <a:r>
              <a:rPr lang="ja-JP" altLang="en-US" sz="1000" dirty="0">
                <a:solidFill>
                  <a:prstClr val="black"/>
                </a:solidFill>
                <a:latin typeface="メイリオ" pitchFamily="50" charset="-128"/>
                <a:ea typeface="メイリオ" pitchFamily="50" charset="-128"/>
                <a:cs typeface="メイリオ" pitchFamily="50" charset="-128"/>
              </a:rPr>
              <a:t>（閣議決定</a:t>
            </a:r>
            <a:r>
              <a:rPr lang="ja-JP" altLang="en-US" sz="1000" dirty="0" smtClean="0">
                <a:solidFill>
                  <a:prstClr val="black"/>
                </a:solidFill>
                <a:latin typeface="メイリオ" pitchFamily="50" charset="-128"/>
                <a:ea typeface="メイリオ" pitchFamily="50" charset="-128"/>
                <a:cs typeface="メイリオ" pitchFamily="50" charset="-128"/>
              </a:rPr>
              <a:t>）</a:t>
            </a:r>
            <a:endParaRPr lang="en-US" altLang="ja-JP" sz="1000" dirty="0" smtClean="0">
              <a:solidFill>
                <a:prstClr val="black"/>
              </a:solidFill>
              <a:latin typeface="メイリオ" pitchFamily="50" charset="-128"/>
              <a:ea typeface="メイリオ" pitchFamily="50" charset="-128"/>
              <a:cs typeface="メイリオ" pitchFamily="50" charset="-128"/>
            </a:endParaRPr>
          </a:p>
          <a:p>
            <a:pPr algn="ctr" fontAlgn="auto">
              <a:spcBef>
                <a:spcPts val="0"/>
              </a:spcBef>
              <a:spcAft>
                <a:spcPts val="0"/>
              </a:spcAft>
            </a:pPr>
            <a:r>
              <a:rPr lang="ja-JP" altLang="en-US" sz="1000" dirty="0" smtClean="0">
                <a:solidFill>
                  <a:prstClr val="black"/>
                </a:solidFill>
                <a:latin typeface="メイリオ" pitchFamily="50" charset="-128"/>
                <a:ea typeface="メイリオ" pitchFamily="50" charset="-128"/>
                <a:cs typeface="メイリオ" pitchFamily="50" charset="-128"/>
              </a:rPr>
              <a:t>● </a:t>
            </a:r>
            <a:r>
              <a:rPr lang="ja-JP" altLang="en-US" sz="1000" dirty="0">
                <a:solidFill>
                  <a:prstClr val="black"/>
                </a:solidFill>
                <a:latin typeface="メイリオ" pitchFamily="50" charset="-128"/>
                <a:ea typeface="メイリオ" pitchFamily="50" charset="-128"/>
                <a:cs typeface="メイリオ" pitchFamily="50" charset="-128"/>
              </a:rPr>
              <a:t>国・地方公共団体</a:t>
            </a:r>
            <a:r>
              <a:rPr lang="ja-JP" altLang="en-US" sz="1000" dirty="0" smtClean="0">
                <a:solidFill>
                  <a:prstClr val="black"/>
                </a:solidFill>
                <a:latin typeface="メイリオ" pitchFamily="50" charset="-128"/>
                <a:ea typeface="メイリオ" pitchFamily="50" charset="-128"/>
                <a:cs typeface="メイリオ" pitchFamily="50" charset="-128"/>
              </a:rPr>
              <a:t>等　⇒　当該</a:t>
            </a:r>
            <a:r>
              <a:rPr lang="ja-JP" altLang="en-US" sz="1000" dirty="0">
                <a:solidFill>
                  <a:prstClr val="black"/>
                </a:solidFill>
                <a:latin typeface="メイリオ" pitchFamily="50" charset="-128"/>
                <a:ea typeface="メイリオ" pitchFamily="50" charset="-128"/>
                <a:cs typeface="メイリオ" pitchFamily="50" charset="-128"/>
              </a:rPr>
              <a:t>機関における取組に関する要領を</a:t>
            </a:r>
            <a:r>
              <a:rPr lang="ja-JP" altLang="en-US" sz="1000" dirty="0" smtClean="0">
                <a:solidFill>
                  <a:prstClr val="black"/>
                </a:solidFill>
                <a:latin typeface="メイリオ" pitchFamily="50" charset="-128"/>
                <a:ea typeface="メイリオ" pitchFamily="50" charset="-128"/>
                <a:cs typeface="メイリオ" pitchFamily="50" charset="-128"/>
              </a:rPr>
              <a:t>策定　</a:t>
            </a:r>
            <a:r>
              <a:rPr lang="en-US" altLang="ja-JP" sz="1000" dirty="0" smtClean="0">
                <a:solidFill>
                  <a:prstClr val="black"/>
                </a:solidFill>
                <a:latin typeface="メイリオ" pitchFamily="50" charset="-128"/>
                <a:ea typeface="メイリオ" pitchFamily="50" charset="-128"/>
                <a:cs typeface="メイリオ" pitchFamily="50" charset="-128"/>
              </a:rPr>
              <a:t>※</a:t>
            </a:r>
          </a:p>
          <a:p>
            <a:pPr algn="ctr" fontAlgn="auto">
              <a:spcBef>
                <a:spcPts val="0"/>
              </a:spcBef>
              <a:spcAft>
                <a:spcPts val="0"/>
              </a:spcAft>
            </a:pPr>
            <a:r>
              <a:rPr lang="en-US" altLang="ja-JP" sz="1000" dirty="0" smtClean="0">
                <a:solidFill>
                  <a:prstClr val="black"/>
                </a:solidFill>
                <a:latin typeface="メイリオ" pitchFamily="50" charset="-128"/>
                <a:ea typeface="メイリオ" pitchFamily="50" charset="-128"/>
                <a:cs typeface="メイリオ" pitchFamily="50" charset="-128"/>
              </a:rPr>
              <a:t>● </a:t>
            </a:r>
            <a:r>
              <a:rPr lang="ja-JP" altLang="en-US" sz="1000" dirty="0">
                <a:solidFill>
                  <a:prstClr val="black"/>
                </a:solidFill>
                <a:latin typeface="メイリオ" pitchFamily="50" charset="-128"/>
                <a:ea typeface="メイリオ" pitchFamily="50" charset="-128"/>
                <a:cs typeface="メイリオ" pitchFamily="50" charset="-128"/>
              </a:rPr>
              <a:t>事</a:t>
            </a:r>
            <a:r>
              <a:rPr lang="ja-JP" altLang="en-US" sz="1000" dirty="0" smtClean="0">
                <a:solidFill>
                  <a:prstClr val="black"/>
                </a:solidFill>
                <a:latin typeface="メイリオ" pitchFamily="50" charset="-128"/>
                <a:ea typeface="メイリオ" pitchFamily="50" charset="-128"/>
                <a:cs typeface="メイリオ" pitchFamily="50" charset="-128"/>
              </a:rPr>
              <a:t>業者</a:t>
            </a:r>
            <a:r>
              <a:rPr lang="ja-JP" altLang="en-US" sz="1000" dirty="0">
                <a:solidFill>
                  <a:prstClr val="black"/>
                </a:solidFill>
                <a:latin typeface="メイリオ" pitchFamily="50" charset="-128"/>
                <a:ea typeface="メイリオ" pitchFamily="50" charset="-128"/>
                <a:cs typeface="メイリオ" pitchFamily="50" charset="-128"/>
              </a:rPr>
              <a:t>　</a:t>
            </a:r>
            <a:r>
              <a:rPr lang="ja-JP" altLang="en-US" sz="1000" dirty="0" smtClean="0">
                <a:solidFill>
                  <a:prstClr val="black"/>
                </a:solidFill>
                <a:latin typeface="メイリオ" pitchFamily="50" charset="-128"/>
                <a:ea typeface="メイリオ" pitchFamily="50" charset="-128"/>
                <a:cs typeface="メイリオ" pitchFamily="50" charset="-128"/>
              </a:rPr>
              <a:t>⇒　事業分</a:t>
            </a:r>
            <a:r>
              <a:rPr lang="ja-JP" altLang="en-US" sz="1000" dirty="0">
                <a:solidFill>
                  <a:prstClr val="black"/>
                </a:solidFill>
                <a:latin typeface="メイリオ" pitchFamily="50" charset="-128"/>
                <a:ea typeface="メイリオ" pitchFamily="50" charset="-128"/>
                <a:cs typeface="メイリオ" pitchFamily="50" charset="-128"/>
              </a:rPr>
              <a:t>野別の指針（ガイドライン）を</a:t>
            </a:r>
            <a:r>
              <a:rPr lang="ja-JP" altLang="en-US" sz="1000" dirty="0" smtClean="0">
                <a:solidFill>
                  <a:prstClr val="black"/>
                </a:solidFill>
                <a:latin typeface="メイリオ" pitchFamily="50" charset="-128"/>
                <a:ea typeface="メイリオ" pitchFamily="50" charset="-128"/>
                <a:cs typeface="メイリオ" pitchFamily="50" charset="-128"/>
              </a:rPr>
              <a:t>策定</a:t>
            </a:r>
            <a:endParaRPr lang="ja-JP" altLang="en-US" sz="1000" dirty="0">
              <a:solidFill>
                <a:prstClr val="black"/>
              </a:solidFill>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4158777" y="3459407"/>
            <a:ext cx="1584176" cy="307777"/>
          </a:xfrm>
          <a:prstGeom prst="rect">
            <a:avLst/>
          </a:prstGeom>
          <a:noFill/>
        </p:spPr>
        <p:txBody>
          <a:bodyPr wrap="square" rtlCol="0">
            <a:spAutoFit/>
          </a:bodyPr>
          <a:lstStyle/>
          <a:p>
            <a:pPr algn="ctr" fontAlgn="auto">
              <a:spcBef>
                <a:spcPts val="0"/>
              </a:spcBef>
              <a:spcAft>
                <a:spcPts val="0"/>
              </a:spcAft>
            </a:pPr>
            <a:r>
              <a:rPr lang="ja-JP" altLang="en-US" sz="1400" b="1" dirty="0">
                <a:solidFill>
                  <a:prstClr val="black"/>
                </a:solidFill>
                <a:latin typeface="メイリオ" pitchFamily="50" charset="-128"/>
                <a:ea typeface="メイリオ" pitchFamily="50" charset="-128"/>
                <a:cs typeface="メイリオ" pitchFamily="50" charset="-128"/>
              </a:rPr>
              <a:t>具体的な対応</a:t>
            </a:r>
          </a:p>
        </p:txBody>
      </p:sp>
      <p:grpSp>
        <p:nvGrpSpPr>
          <p:cNvPr id="37" name="グループ化 36"/>
          <p:cNvGrpSpPr/>
          <p:nvPr/>
        </p:nvGrpSpPr>
        <p:grpSpPr>
          <a:xfrm>
            <a:off x="1024343" y="4412781"/>
            <a:ext cx="7953126" cy="443627"/>
            <a:chOff x="1049275" y="4605986"/>
            <a:chExt cx="7953126" cy="443627"/>
          </a:xfrm>
        </p:grpSpPr>
        <p:sp>
          <p:nvSpPr>
            <p:cNvPr id="78" name="角丸四角形 77"/>
            <p:cNvSpPr/>
            <p:nvPr/>
          </p:nvSpPr>
          <p:spPr>
            <a:xfrm>
              <a:off x="1049275" y="4605986"/>
              <a:ext cx="7953126"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fontAlgn="auto">
                <a:lnSpc>
                  <a:spcPct val="150000"/>
                </a:lnSpc>
                <a:spcBef>
                  <a:spcPts val="0"/>
                </a:spcBef>
                <a:spcAft>
                  <a:spcPts val="0"/>
                </a:spcAft>
              </a:pPr>
              <a:r>
                <a:rPr lang="ja-JP" altLang="en-US" sz="1400" dirty="0" smtClean="0">
                  <a:solidFill>
                    <a:prstClr val="black"/>
                  </a:solidFill>
                  <a:latin typeface="メイリオ" pitchFamily="50" charset="-128"/>
                  <a:ea typeface="メイリオ" pitchFamily="50" charset="-128"/>
                  <a:cs typeface="メイリオ" pitchFamily="50" charset="-128"/>
                </a:rPr>
                <a:t>　　　　　</a:t>
              </a:r>
              <a:endParaRPr lang="en-US" altLang="ja-JP" sz="1400" dirty="0" smtClean="0">
                <a:solidFill>
                  <a:prstClr val="black"/>
                </a:solidFill>
                <a:latin typeface="メイリオ" pitchFamily="50" charset="-128"/>
                <a:ea typeface="メイリオ" pitchFamily="50" charset="-128"/>
                <a:cs typeface="メイリオ" pitchFamily="50" charset="-128"/>
              </a:endParaRPr>
            </a:p>
          </p:txBody>
        </p:sp>
        <p:sp>
          <p:nvSpPr>
            <p:cNvPr id="73" name="AutoShape 6"/>
            <p:cNvSpPr>
              <a:spLocks noChangeArrowheads="1"/>
            </p:cNvSpPr>
            <p:nvPr/>
          </p:nvSpPr>
          <p:spPr bwMode="auto">
            <a:xfrm>
              <a:off x="1221142" y="4674566"/>
              <a:ext cx="1387451" cy="306467"/>
            </a:xfrm>
            <a:prstGeom prst="roundRect">
              <a:avLst>
                <a:gd name="adj" fmla="val 16667"/>
              </a:avLst>
            </a:prstGeom>
            <a:solidFill>
              <a:schemeClr val="bg1"/>
            </a:solidFill>
            <a:ln w="12700">
              <a:solidFill>
                <a:srgbClr val="FF0000"/>
              </a:solidFill>
              <a:round/>
              <a:headEnd/>
              <a:tailEnd/>
            </a:ln>
            <a:effectLst/>
          </p:spPr>
          <p:txBody>
            <a:bodyPr wrap="square" anchor="ctr">
              <a:spAutoFit/>
            </a:bodyPr>
            <a:lstStyle/>
            <a:p>
              <a:pPr algn="ctr" fontAlgn="auto">
                <a:spcBef>
                  <a:spcPts val="0"/>
                </a:spcBef>
                <a:spcAft>
                  <a:spcPts val="0"/>
                </a:spcAft>
              </a:pPr>
              <a:endParaRPr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33" name="テキスト ボックス 32"/>
            <p:cNvSpPr txBox="1"/>
            <p:nvPr/>
          </p:nvSpPr>
          <p:spPr>
            <a:xfrm>
              <a:off x="2685748" y="4701799"/>
              <a:ext cx="5704819"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メイリオ" pitchFamily="50" charset="-128"/>
                  <a:ea typeface="メイリオ" pitchFamily="50" charset="-128"/>
                  <a:cs typeface="メイリオ" pitchFamily="50" charset="-128"/>
                </a:rPr>
                <a:t>● 主務大臣による民間事業者に対する報告徴収、助言・指導、勧告</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36" name="テキスト ボックス 35"/>
            <p:cNvSpPr txBox="1"/>
            <p:nvPr/>
          </p:nvSpPr>
          <p:spPr>
            <a:xfrm>
              <a:off x="1199928" y="4714299"/>
              <a:ext cx="1408663" cy="276999"/>
            </a:xfrm>
            <a:prstGeom prst="rect">
              <a:avLst/>
            </a:prstGeom>
            <a:noFill/>
          </p:spPr>
          <p:txBody>
            <a:bodyPr wrap="square" rtlCol="0">
              <a:spAutoFit/>
            </a:bodyPr>
            <a:lstStyle/>
            <a:p>
              <a:pPr algn="ctr" fontAlgn="auto">
                <a:spcBef>
                  <a:spcPts val="0"/>
                </a:spcBef>
                <a:spcAft>
                  <a:spcPts val="0"/>
                </a:spcAft>
              </a:pPr>
              <a:r>
                <a:rPr lang="ja-JP" altLang="en-US" sz="1200" b="1" dirty="0" smtClean="0">
                  <a:solidFill>
                    <a:prstClr val="black"/>
                  </a:solidFill>
                  <a:latin typeface="メイリオ" pitchFamily="50" charset="-128"/>
                  <a:ea typeface="メイリオ" pitchFamily="50" charset="-128"/>
                  <a:cs typeface="メイリオ" pitchFamily="50" charset="-128"/>
                </a:rPr>
                <a:t>実効性の確保</a:t>
              </a:r>
              <a:endParaRPr lang="ja-JP" altLang="en-US" sz="1200" b="1" dirty="0">
                <a:solidFill>
                  <a:prstClr val="black"/>
                </a:solidFill>
                <a:latin typeface="メイリオ" pitchFamily="50" charset="-128"/>
                <a:ea typeface="メイリオ" pitchFamily="50" charset="-128"/>
                <a:cs typeface="メイリオ" pitchFamily="50" charset="-128"/>
              </a:endParaRPr>
            </a:p>
          </p:txBody>
        </p:sp>
      </p:grpSp>
      <p:grpSp>
        <p:nvGrpSpPr>
          <p:cNvPr id="83" name="グループ化 82"/>
          <p:cNvGrpSpPr/>
          <p:nvPr/>
        </p:nvGrpSpPr>
        <p:grpSpPr>
          <a:xfrm>
            <a:off x="1024343" y="6219687"/>
            <a:ext cx="7956530" cy="443627"/>
            <a:chOff x="1049275" y="4605986"/>
            <a:chExt cx="7956530" cy="443627"/>
          </a:xfrm>
        </p:grpSpPr>
        <p:sp>
          <p:nvSpPr>
            <p:cNvPr id="84" name="角丸四角形 83"/>
            <p:cNvSpPr/>
            <p:nvPr/>
          </p:nvSpPr>
          <p:spPr>
            <a:xfrm>
              <a:off x="1049275" y="4605986"/>
              <a:ext cx="7953126"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fontAlgn="auto">
                <a:lnSpc>
                  <a:spcPct val="150000"/>
                </a:lnSpc>
                <a:spcBef>
                  <a:spcPts val="0"/>
                </a:spcBef>
                <a:spcAft>
                  <a:spcPts val="0"/>
                </a:spcAft>
              </a:pPr>
              <a:r>
                <a:rPr lang="ja-JP" altLang="en-US" sz="1400" dirty="0" smtClean="0">
                  <a:solidFill>
                    <a:prstClr val="black"/>
                  </a:solidFill>
                  <a:latin typeface="メイリオ" pitchFamily="50" charset="-128"/>
                  <a:ea typeface="メイリオ" pitchFamily="50" charset="-128"/>
                  <a:cs typeface="メイリオ" pitchFamily="50" charset="-128"/>
                </a:rPr>
                <a:t>　　　　　</a:t>
              </a:r>
              <a:endParaRPr lang="en-US" altLang="ja-JP" sz="1400" dirty="0" smtClean="0">
                <a:solidFill>
                  <a:prstClr val="black"/>
                </a:solidFill>
                <a:latin typeface="メイリオ" pitchFamily="50" charset="-128"/>
                <a:ea typeface="メイリオ" pitchFamily="50" charset="-128"/>
                <a:cs typeface="メイリオ" pitchFamily="50" charset="-128"/>
              </a:endParaRPr>
            </a:p>
          </p:txBody>
        </p:sp>
        <p:sp>
          <p:nvSpPr>
            <p:cNvPr id="85" name="AutoShape 6"/>
            <p:cNvSpPr>
              <a:spLocks noChangeArrowheads="1"/>
            </p:cNvSpPr>
            <p:nvPr/>
          </p:nvSpPr>
          <p:spPr bwMode="auto">
            <a:xfrm>
              <a:off x="1205402" y="4683296"/>
              <a:ext cx="1403188" cy="306467"/>
            </a:xfrm>
            <a:prstGeom prst="roundRect">
              <a:avLst>
                <a:gd name="adj" fmla="val 16667"/>
              </a:avLst>
            </a:prstGeom>
            <a:solidFill>
              <a:schemeClr val="bg1"/>
            </a:solidFill>
            <a:ln w="12700">
              <a:solidFill>
                <a:srgbClr val="FF0000"/>
              </a:solidFill>
              <a:round/>
              <a:headEnd/>
              <a:tailEnd/>
            </a:ln>
            <a:effectLst/>
          </p:spPr>
          <p:txBody>
            <a:bodyPr wrap="square" anchor="ctr">
              <a:spAutoFit/>
            </a:bodyPr>
            <a:lstStyle/>
            <a:p>
              <a:pPr algn="ctr" fontAlgn="auto">
                <a:spcBef>
                  <a:spcPts val="0"/>
                </a:spcBef>
                <a:spcAft>
                  <a:spcPts val="0"/>
                </a:spcAft>
              </a:pPr>
              <a:endParaRPr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86" name="テキスト ボックス 85"/>
            <p:cNvSpPr txBox="1"/>
            <p:nvPr/>
          </p:nvSpPr>
          <p:spPr>
            <a:xfrm>
              <a:off x="2629787" y="4712800"/>
              <a:ext cx="6376018"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メイリオ" pitchFamily="50" charset="-128"/>
                  <a:ea typeface="メイリオ" pitchFamily="50" charset="-128"/>
                  <a:cs typeface="メイリオ" pitchFamily="50" charset="-128"/>
                </a:rPr>
                <a:t>● 国内外における差別及び差別の解消に向けた取組に関わる情報の収集、整理及び提供</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87" name="テキスト ボックス 86"/>
            <p:cNvSpPr txBox="1"/>
            <p:nvPr/>
          </p:nvSpPr>
          <p:spPr>
            <a:xfrm>
              <a:off x="1221144" y="4724648"/>
              <a:ext cx="1408661" cy="276999"/>
            </a:xfrm>
            <a:prstGeom prst="rect">
              <a:avLst/>
            </a:prstGeom>
            <a:noFill/>
          </p:spPr>
          <p:txBody>
            <a:bodyPr wrap="square" rtlCol="0">
              <a:spAutoFit/>
            </a:bodyPr>
            <a:lstStyle/>
            <a:p>
              <a:pPr algn="ctr" fontAlgn="auto">
                <a:spcBef>
                  <a:spcPts val="0"/>
                </a:spcBef>
                <a:spcAft>
                  <a:spcPts val="0"/>
                </a:spcAft>
              </a:pPr>
              <a:r>
                <a:rPr lang="ja-JP" altLang="en-US" sz="1200" b="1" dirty="0" smtClean="0">
                  <a:solidFill>
                    <a:prstClr val="black"/>
                  </a:solidFill>
                  <a:latin typeface="メイリオ" pitchFamily="50" charset="-128"/>
                  <a:ea typeface="メイリオ" pitchFamily="50" charset="-128"/>
                  <a:cs typeface="メイリオ" pitchFamily="50" charset="-128"/>
                </a:rPr>
                <a:t>情報収集等</a:t>
              </a:r>
              <a:endParaRPr lang="ja-JP" altLang="en-US" sz="1200" b="1" dirty="0">
                <a:solidFill>
                  <a:prstClr val="black"/>
                </a:solidFill>
                <a:latin typeface="メイリオ" pitchFamily="50" charset="-128"/>
                <a:ea typeface="メイリオ" pitchFamily="50" charset="-128"/>
                <a:cs typeface="メイリオ" pitchFamily="50" charset="-128"/>
              </a:endParaRPr>
            </a:p>
          </p:txBody>
        </p:sp>
      </p:grpSp>
      <p:grpSp>
        <p:nvGrpSpPr>
          <p:cNvPr id="88" name="グループ化 87"/>
          <p:cNvGrpSpPr/>
          <p:nvPr/>
        </p:nvGrpSpPr>
        <p:grpSpPr>
          <a:xfrm>
            <a:off x="1024343" y="5178687"/>
            <a:ext cx="7953126" cy="443627"/>
            <a:chOff x="1049275" y="4605986"/>
            <a:chExt cx="7953126" cy="443627"/>
          </a:xfrm>
        </p:grpSpPr>
        <p:sp>
          <p:nvSpPr>
            <p:cNvPr id="89" name="角丸四角形 88"/>
            <p:cNvSpPr/>
            <p:nvPr/>
          </p:nvSpPr>
          <p:spPr>
            <a:xfrm>
              <a:off x="1049275" y="4605986"/>
              <a:ext cx="7953126"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fontAlgn="auto">
                <a:lnSpc>
                  <a:spcPct val="150000"/>
                </a:lnSpc>
                <a:spcBef>
                  <a:spcPts val="0"/>
                </a:spcBef>
                <a:spcAft>
                  <a:spcPts val="0"/>
                </a:spcAft>
              </a:pPr>
              <a:r>
                <a:rPr lang="ja-JP" altLang="en-US" sz="1400" dirty="0" smtClean="0">
                  <a:solidFill>
                    <a:prstClr val="black"/>
                  </a:solidFill>
                  <a:latin typeface="メイリオ" pitchFamily="50" charset="-128"/>
                  <a:ea typeface="メイリオ" pitchFamily="50" charset="-128"/>
                  <a:cs typeface="メイリオ" pitchFamily="50" charset="-128"/>
                </a:rPr>
                <a:t>　　　　　</a:t>
              </a:r>
              <a:endParaRPr lang="en-US" altLang="ja-JP" sz="1400" dirty="0" smtClean="0">
                <a:solidFill>
                  <a:prstClr val="black"/>
                </a:solidFill>
                <a:latin typeface="メイリオ" pitchFamily="50" charset="-128"/>
                <a:ea typeface="メイリオ" pitchFamily="50" charset="-128"/>
                <a:cs typeface="メイリオ" pitchFamily="50" charset="-128"/>
              </a:endParaRPr>
            </a:p>
          </p:txBody>
        </p:sp>
        <p:sp>
          <p:nvSpPr>
            <p:cNvPr id="90" name="AutoShape 6"/>
            <p:cNvSpPr>
              <a:spLocks noChangeArrowheads="1"/>
            </p:cNvSpPr>
            <p:nvPr/>
          </p:nvSpPr>
          <p:spPr bwMode="auto">
            <a:xfrm>
              <a:off x="1205401" y="4674566"/>
              <a:ext cx="1403191" cy="306467"/>
            </a:xfrm>
            <a:prstGeom prst="roundRect">
              <a:avLst>
                <a:gd name="adj" fmla="val 16667"/>
              </a:avLst>
            </a:prstGeom>
            <a:solidFill>
              <a:schemeClr val="bg1"/>
            </a:solidFill>
            <a:ln w="12700">
              <a:solidFill>
                <a:srgbClr val="FF0000"/>
              </a:solidFill>
              <a:round/>
              <a:headEnd/>
              <a:tailEnd/>
            </a:ln>
            <a:effectLst/>
          </p:spPr>
          <p:txBody>
            <a:bodyPr wrap="square" anchor="ctr">
              <a:spAutoFit/>
            </a:bodyPr>
            <a:lstStyle/>
            <a:p>
              <a:pPr algn="ctr" fontAlgn="auto">
                <a:spcBef>
                  <a:spcPts val="0"/>
                </a:spcBef>
                <a:spcAft>
                  <a:spcPts val="0"/>
                </a:spcAft>
              </a:pPr>
              <a:endParaRPr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91" name="テキスト ボックス 90"/>
            <p:cNvSpPr txBox="1"/>
            <p:nvPr/>
          </p:nvSpPr>
          <p:spPr>
            <a:xfrm>
              <a:off x="2629807" y="4689299"/>
              <a:ext cx="5771881"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メイリオ" pitchFamily="50" charset="-128"/>
                  <a:ea typeface="メイリオ" pitchFamily="50" charset="-128"/>
                  <a:cs typeface="メイリオ" pitchFamily="50" charset="-128"/>
                </a:rPr>
                <a:t>● 相談・紛争解決の体制整備　⇒　既存の相談、紛争解決の制度の活用・充実</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92" name="テキスト ボックス 91"/>
            <p:cNvSpPr txBox="1"/>
            <p:nvPr/>
          </p:nvSpPr>
          <p:spPr>
            <a:xfrm>
              <a:off x="1221141" y="4701799"/>
              <a:ext cx="1408664" cy="276999"/>
            </a:xfrm>
            <a:prstGeom prst="rect">
              <a:avLst/>
            </a:prstGeom>
            <a:noFill/>
          </p:spPr>
          <p:txBody>
            <a:bodyPr wrap="square" rtlCol="0">
              <a:spAutoFit/>
            </a:bodyPr>
            <a:lstStyle/>
            <a:p>
              <a:pPr algn="ctr" fontAlgn="auto">
                <a:spcBef>
                  <a:spcPts val="0"/>
                </a:spcBef>
                <a:spcAft>
                  <a:spcPts val="0"/>
                </a:spcAft>
              </a:pPr>
              <a:r>
                <a:rPr lang="ja-JP" altLang="en-US" sz="1200" b="1" dirty="0" smtClean="0">
                  <a:solidFill>
                    <a:prstClr val="black"/>
                  </a:solidFill>
                  <a:latin typeface="メイリオ" pitchFamily="50" charset="-128"/>
                  <a:ea typeface="メイリオ" pitchFamily="50" charset="-128"/>
                  <a:cs typeface="メイリオ" pitchFamily="50" charset="-128"/>
                </a:rPr>
                <a:t>紛争解決・相談</a:t>
              </a:r>
              <a:endParaRPr lang="ja-JP" altLang="en-US" sz="1200" b="1" dirty="0">
                <a:solidFill>
                  <a:prstClr val="black"/>
                </a:solidFill>
                <a:latin typeface="メイリオ" pitchFamily="50" charset="-128"/>
                <a:ea typeface="メイリオ" pitchFamily="50" charset="-128"/>
                <a:cs typeface="メイリオ" pitchFamily="50" charset="-128"/>
              </a:endParaRPr>
            </a:p>
          </p:txBody>
        </p:sp>
      </p:grpSp>
      <p:grpSp>
        <p:nvGrpSpPr>
          <p:cNvPr id="93" name="グループ化 92"/>
          <p:cNvGrpSpPr/>
          <p:nvPr/>
        </p:nvGrpSpPr>
        <p:grpSpPr>
          <a:xfrm>
            <a:off x="1027748" y="5514369"/>
            <a:ext cx="7953126" cy="443627"/>
            <a:chOff x="1049275" y="4605986"/>
            <a:chExt cx="7953126" cy="443627"/>
          </a:xfrm>
        </p:grpSpPr>
        <p:sp>
          <p:nvSpPr>
            <p:cNvPr id="94" name="角丸四角形 93"/>
            <p:cNvSpPr/>
            <p:nvPr/>
          </p:nvSpPr>
          <p:spPr>
            <a:xfrm>
              <a:off x="1049275" y="4605986"/>
              <a:ext cx="7953126"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fontAlgn="auto">
                <a:lnSpc>
                  <a:spcPct val="150000"/>
                </a:lnSpc>
                <a:spcBef>
                  <a:spcPts val="0"/>
                </a:spcBef>
                <a:spcAft>
                  <a:spcPts val="0"/>
                </a:spcAft>
              </a:pPr>
              <a:r>
                <a:rPr lang="ja-JP" altLang="en-US" sz="1400" dirty="0" smtClean="0">
                  <a:solidFill>
                    <a:prstClr val="black"/>
                  </a:solidFill>
                  <a:latin typeface="メイリオ" pitchFamily="50" charset="-128"/>
                  <a:ea typeface="メイリオ" pitchFamily="50" charset="-128"/>
                  <a:cs typeface="メイリオ" pitchFamily="50" charset="-128"/>
                </a:rPr>
                <a:t>　　　　　</a:t>
              </a:r>
              <a:endParaRPr lang="en-US" altLang="ja-JP" sz="1400" dirty="0" smtClean="0">
                <a:solidFill>
                  <a:prstClr val="black"/>
                </a:solidFill>
                <a:latin typeface="メイリオ" pitchFamily="50" charset="-128"/>
                <a:ea typeface="メイリオ" pitchFamily="50" charset="-128"/>
                <a:cs typeface="メイリオ" pitchFamily="50" charset="-128"/>
              </a:endParaRPr>
            </a:p>
          </p:txBody>
        </p:sp>
        <p:sp>
          <p:nvSpPr>
            <p:cNvPr id="95" name="AutoShape 6"/>
            <p:cNvSpPr>
              <a:spLocks noChangeArrowheads="1"/>
            </p:cNvSpPr>
            <p:nvPr/>
          </p:nvSpPr>
          <p:spPr bwMode="auto">
            <a:xfrm>
              <a:off x="1205401" y="4687066"/>
              <a:ext cx="1399785" cy="306467"/>
            </a:xfrm>
            <a:prstGeom prst="roundRect">
              <a:avLst>
                <a:gd name="adj" fmla="val 16667"/>
              </a:avLst>
            </a:prstGeom>
            <a:solidFill>
              <a:schemeClr val="bg1"/>
            </a:solidFill>
            <a:ln w="12700">
              <a:solidFill>
                <a:srgbClr val="FF0000"/>
              </a:solidFill>
              <a:round/>
              <a:headEnd/>
              <a:tailEnd/>
            </a:ln>
            <a:effectLst/>
          </p:spPr>
          <p:txBody>
            <a:bodyPr wrap="square" anchor="ctr">
              <a:spAutoFit/>
            </a:bodyPr>
            <a:lstStyle/>
            <a:p>
              <a:pPr algn="ctr" fontAlgn="auto">
                <a:spcBef>
                  <a:spcPts val="0"/>
                </a:spcBef>
                <a:spcAft>
                  <a:spcPts val="0"/>
                </a:spcAft>
              </a:pPr>
              <a:endParaRPr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96" name="テキスト ボックス 95"/>
            <p:cNvSpPr txBox="1"/>
            <p:nvPr/>
          </p:nvSpPr>
          <p:spPr>
            <a:xfrm>
              <a:off x="2626403" y="4714299"/>
              <a:ext cx="5784248"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メイリオ" pitchFamily="50" charset="-128"/>
                  <a:ea typeface="メイリオ" pitchFamily="50" charset="-128"/>
                  <a:cs typeface="メイリオ" pitchFamily="50" charset="-128"/>
                </a:rPr>
                <a:t>● 障害者差別解消支援地域協議会における関係機関等の連携</a:t>
              </a:r>
              <a:endParaRPr lang="en-US" altLang="ja-JP" sz="1200" dirty="0" smtClean="0">
                <a:solidFill>
                  <a:prstClr val="black"/>
                </a:solidFill>
                <a:latin typeface="メイリオ" pitchFamily="50" charset="-128"/>
                <a:ea typeface="メイリオ" pitchFamily="50" charset="-128"/>
                <a:cs typeface="メイリオ" pitchFamily="50" charset="-128"/>
              </a:endParaRPr>
            </a:p>
          </p:txBody>
        </p:sp>
        <p:sp>
          <p:nvSpPr>
            <p:cNvPr id="97" name="テキスト ボックス 96"/>
            <p:cNvSpPr txBox="1"/>
            <p:nvPr/>
          </p:nvSpPr>
          <p:spPr>
            <a:xfrm>
              <a:off x="1208832" y="4712800"/>
              <a:ext cx="1405260"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メイリオ" pitchFamily="50" charset="-128"/>
                  <a:ea typeface="メイリオ" pitchFamily="50" charset="-128"/>
                  <a:cs typeface="メイリオ" pitchFamily="50" charset="-128"/>
                </a:rPr>
                <a:t>地域における連携</a:t>
              </a:r>
              <a:endParaRPr lang="ja-JP" altLang="en-US" sz="1200" b="1" dirty="0">
                <a:solidFill>
                  <a:prstClr val="black"/>
                </a:solidFill>
                <a:latin typeface="メイリオ" pitchFamily="50" charset="-128"/>
                <a:ea typeface="メイリオ" pitchFamily="50" charset="-128"/>
                <a:cs typeface="メイリオ" pitchFamily="50" charset="-128"/>
              </a:endParaRPr>
            </a:p>
          </p:txBody>
        </p:sp>
      </p:grpSp>
      <p:grpSp>
        <p:nvGrpSpPr>
          <p:cNvPr id="98" name="グループ化 97"/>
          <p:cNvGrpSpPr/>
          <p:nvPr/>
        </p:nvGrpSpPr>
        <p:grpSpPr>
          <a:xfrm>
            <a:off x="1024343" y="5864377"/>
            <a:ext cx="7953126" cy="443627"/>
            <a:chOff x="1049275" y="4605986"/>
            <a:chExt cx="7953126" cy="443627"/>
          </a:xfrm>
        </p:grpSpPr>
        <p:sp>
          <p:nvSpPr>
            <p:cNvPr id="99" name="角丸四角形 98"/>
            <p:cNvSpPr/>
            <p:nvPr/>
          </p:nvSpPr>
          <p:spPr>
            <a:xfrm>
              <a:off x="1049275" y="4605986"/>
              <a:ext cx="7953126"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fontAlgn="auto">
                <a:lnSpc>
                  <a:spcPct val="150000"/>
                </a:lnSpc>
                <a:spcBef>
                  <a:spcPts val="0"/>
                </a:spcBef>
                <a:spcAft>
                  <a:spcPts val="0"/>
                </a:spcAft>
              </a:pPr>
              <a:r>
                <a:rPr lang="ja-JP" altLang="en-US" sz="1400" dirty="0" smtClean="0">
                  <a:solidFill>
                    <a:prstClr val="black"/>
                  </a:solidFill>
                  <a:latin typeface="メイリオ" pitchFamily="50" charset="-128"/>
                  <a:ea typeface="メイリオ" pitchFamily="50" charset="-128"/>
                  <a:cs typeface="メイリオ" pitchFamily="50" charset="-128"/>
                </a:rPr>
                <a:t>　　　　　</a:t>
              </a:r>
              <a:endParaRPr lang="en-US" altLang="ja-JP" sz="1400" dirty="0" smtClean="0">
                <a:solidFill>
                  <a:prstClr val="black"/>
                </a:solidFill>
                <a:latin typeface="メイリオ" pitchFamily="50" charset="-128"/>
                <a:ea typeface="メイリオ" pitchFamily="50" charset="-128"/>
                <a:cs typeface="メイリオ" pitchFamily="50" charset="-128"/>
              </a:endParaRPr>
            </a:p>
          </p:txBody>
        </p:sp>
        <p:sp>
          <p:nvSpPr>
            <p:cNvPr id="100" name="AutoShape 6"/>
            <p:cNvSpPr>
              <a:spLocks noChangeArrowheads="1"/>
            </p:cNvSpPr>
            <p:nvPr/>
          </p:nvSpPr>
          <p:spPr bwMode="auto">
            <a:xfrm>
              <a:off x="1205402" y="4681693"/>
              <a:ext cx="1403810" cy="306467"/>
            </a:xfrm>
            <a:prstGeom prst="roundRect">
              <a:avLst>
                <a:gd name="adj" fmla="val 16667"/>
              </a:avLst>
            </a:prstGeom>
            <a:solidFill>
              <a:schemeClr val="bg1"/>
            </a:solidFill>
            <a:ln w="12700">
              <a:solidFill>
                <a:srgbClr val="FF0000"/>
              </a:solidFill>
              <a:round/>
              <a:headEnd/>
              <a:tailEnd/>
            </a:ln>
            <a:effectLst/>
          </p:spPr>
          <p:txBody>
            <a:bodyPr wrap="square" anchor="ctr">
              <a:spAutoFit/>
            </a:bodyPr>
            <a:lstStyle/>
            <a:p>
              <a:pPr algn="ctr" fontAlgn="auto">
                <a:spcBef>
                  <a:spcPts val="0"/>
                </a:spcBef>
                <a:spcAft>
                  <a:spcPts val="0"/>
                </a:spcAft>
              </a:pPr>
              <a:endParaRPr lang="ja-JP" altLang="en-US" sz="1200" b="1" dirty="0">
                <a:solidFill>
                  <a:prstClr val="black"/>
                </a:solidFill>
                <a:latin typeface="メイリオ" pitchFamily="50" charset="-128"/>
                <a:ea typeface="メイリオ" pitchFamily="50" charset="-128"/>
                <a:cs typeface="メイリオ" pitchFamily="50" charset="-128"/>
              </a:endParaRPr>
            </a:p>
          </p:txBody>
        </p:sp>
        <p:sp>
          <p:nvSpPr>
            <p:cNvPr id="101" name="テキスト ボックス 100"/>
            <p:cNvSpPr txBox="1"/>
            <p:nvPr/>
          </p:nvSpPr>
          <p:spPr>
            <a:xfrm>
              <a:off x="2629806" y="4707934"/>
              <a:ext cx="5784247"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メイリオ" pitchFamily="50" charset="-128"/>
                  <a:ea typeface="メイリオ" pitchFamily="50" charset="-128"/>
                  <a:cs typeface="メイリオ" pitchFamily="50" charset="-128"/>
                </a:rPr>
                <a:t>● 普及・啓発活動の実施</a:t>
              </a:r>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102" name="テキスト ボックス 101"/>
            <p:cNvSpPr txBox="1"/>
            <p:nvPr/>
          </p:nvSpPr>
          <p:spPr>
            <a:xfrm>
              <a:off x="1220504" y="4709049"/>
              <a:ext cx="1409283" cy="276999"/>
            </a:xfrm>
            <a:prstGeom prst="rect">
              <a:avLst/>
            </a:prstGeom>
            <a:noFill/>
          </p:spPr>
          <p:txBody>
            <a:bodyPr wrap="square" rtlCol="0">
              <a:spAutoFit/>
            </a:bodyPr>
            <a:lstStyle/>
            <a:p>
              <a:pPr algn="ctr" fontAlgn="auto">
                <a:spcBef>
                  <a:spcPts val="0"/>
                </a:spcBef>
                <a:spcAft>
                  <a:spcPts val="0"/>
                </a:spcAft>
              </a:pPr>
              <a:r>
                <a:rPr lang="ja-JP" altLang="en-US" sz="1200" b="1" dirty="0" smtClean="0">
                  <a:solidFill>
                    <a:prstClr val="black"/>
                  </a:solidFill>
                  <a:latin typeface="メイリオ" pitchFamily="50" charset="-128"/>
                  <a:ea typeface="メイリオ" pitchFamily="50" charset="-128"/>
                  <a:cs typeface="メイリオ" pitchFamily="50" charset="-128"/>
                </a:rPr>
                <a:t>啓発活動</a:t>
              </a:r>
              <a:endParaRPr lang="ja-JP" altLang="en-US" sz="1200" b="1" dirty="0">
                <a:solidFill>
                  <a:prstClr val="black"/>
                </a:solidFill>
                <a:latin typeface="メイリオ" pitchFamily="50" charset="-128"/>
                <a:ea typeface="メイリオ" pitchFamily="50" charset="-128"/>
                <a:cs typeface="メイリオ" pitchFamily="50" charset="-128"/>
              </a:endParaRPr>
            </a:p>
          </p:txBody>
        </p:sp>
      </p:grpSp>
      <p:sp>
        <p:nvSpPr>
          <p:cNvPr id="44" name="テキスト ボックス 43"/>
          <p:cNvSpPr txBox="1"/>
          <p:nvPr/>
        </p:nvSpPr>
        <p:spPr>
          <a:xfrm>
            <a:off x="8099299" y="4041839"/>
            <a:ext cx="1512168" cy="215444"/>
          </a:xfrm>
          <a:prstGeom prst="rect">
            <a:avLst/>
          </a:prstGeom>
          <a:noFill/>
        </p:spPr>
        <p:txBody>
          <a:bodyPr wrap="square" rtlCol="0">
            <a:spAutoFit/>
          </a:bodyPr>
          <a:lstStyle/>
          <a:p>
            <a:pPr fontAlgn="auto">
              <a:spcBef>
                <a:spcPts val="0"/>
              </a:spcBef>
              <a:spcAft>
                <a:spcPts val="0"/>
              </a:spcAft>
            </a:pPr>
            <a:r>
              <a:rPr lang="en-US" altLang="ja-JP" sz="800" dirty="0" smtClean="0">
                <a:solidFill>
                  <a:prstClr val="black"/>
                </a:solidFill>
                <a:latin typeface="メイリオ" pitchFamily="50" charset="-128"/>
                <a:ea typeface="メイリオ" pitchFamily="50" charset="-128"/>
                <a:cs typeface="メイリオ" pitchFamily="50" charset="-128"/>
              </a:rPr>
              <a:t>※ </a:t>
            </a:r>
            <a:r>
              <a:rPr lang="ja-JP" altLang="en-US" sz="800" dirty="0" smtClean="0">
                <a:solidFill>
                  <a:prstClr val="black"/>
                </a:solidFill>
                <a:latin typeface="メイリオ" pitchFamily="50" charset="-128"/>
                <a:ea typeface="メイリオ" pitchFamily="50" charset="-128"/>
                <a:cs typeface="メイリオ" pitchFamily="50" charset="-128"/>
              </a:rPr>
              <a:t>地方の策定は努力義務</a:t>
            </a:r>
            <a:endParaRPr lang="ja-JP" altLang="en-US" sz="80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7193738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200472" y="1528560"/>
            <a:ext cx="4603190" cy="4896543"/>
          </a:xfrm>
          <a:prstGeom prst="rect">
            <a:avLst/>
          </a:prstGeom>
          <a:gradFill flip="none" rotWithShape="1">
            <a:gsLst>
              <a:gs pos="95000">
                <a:srgbClr val="FFFF66">
                  <a:alpha val="75000"/>
                </a:srgbClr>
              </a:gs>
              <a:gs pos="50000">
                <a:srgbClr val="FFFF66">
                  <a:alpha val="50000"/>
                </a:srgbClr>
              </a:gs>
              <a:gs pos="0">
                <a:srgbClr val="FFFFFF"/>
              </a:gs>
              <a:gs pos="25000">
                <a:srgbClr val="FFFF99">
                  <a:alpha val="25000"/>
                </a:srgbClr>
              </a:gs>
              <a:gs pos="100000">
                <a:srgbClr val="FFCC00"/>
              </a:gs>
            </a:gsLst>
            <a:lin ang="2700000" scaled="1"/>
            <a:tileRect/>
          </a:gradFill>
          <a:ln w="25400">
            <a:solidFill>
              <a:srgbClr val="FFCC00"/>
            </a:solidFill>
          </a:ln>
        </p:spPr>
        <p:txBody>
          <a:bodyPr wrap="square" lIns="144000" tIns="72000" rIns="108000" bIns="72000">
            <a:noAutofit/>
          </a:bodyPr>
          <a:lstStyle/>
          <a:p>
            <a:pPr>
              <a:spcBef>
                <a:spcPts val="300"/>
              </a:spcBef>
              <a:defRPr/>
            </a:pPr>
            <a:r>
              <a:rPr lang="ja-JP" altLang="en-US" sz="1400" b="1" u="sng" dirty="0" smtClean="0">
                <a:solidFill>
                  <a:srgbClr val="000000"/>
                </a:solidFill>
                <a:latin typeface="メイリオ" pitchFamily="50" charset="-128"/>
                <a:ea typeface="メイリオ" pitchFamily="50" charset="-128"/>
                <a:cs typeface="メイリオ" pitchFamily="50" charset="-128"/>
              </a:rPr>
              <a:t>１ 法の対象範囲</a:t>
            </a:r>
            <a:endParaRPr lang="en-US" altLang="ja-JP" sz="1400" b="1" u="sng" dirty="0" smtClean="0">
              <a:solidFill>
                <a:srgbClr val="000000"/>
              </a:solidFill>
              <a:latin typeface="メイリオ" pitchFamily="50" charset="-128"/>
              <a:ea typeface="メイリオ" pitchFamily="50" charset="-128"/>
              <a:cs typeface="メイリオ" pitchFamily="50" charset="-128"/>
            </a:endParaRPr>
          </a:p>
          <a:p>
            <a:pPr>
              <a:spcBef>
                <a:spcPts val="100"/>
              </a:spcBef>
              <a:defRPr/>
            </a:pPr>
            <a:r>
              <a:rPr lang="ja-JP" altLang="en-US" sz="1400" b="1" dirty="0" smtClean="0">
                <a:solidFill>
                  <a:srgbClr val="000000"/>
                </a:solidFill>
                <a:latin typeface="メイリオ" pitchFamily="50" charset="-128"/>
                <a:ea typeface="メイリオ" pitchFamily="50" charset="-128"/>
                <a:cs typeface="メイリオ" pitchFamily="50" charset="-128"/>
              </a:rPr>
              <a:t>●障害者  </a:t>
            </a:r>
            <a:r>
              <a:rPr lang="ja-JP" altLang="en-US" sz="1400" dirty="0" smtClean="0">
                <a:latin typeface="メイリオ" pitchFamily="50" charset="-128"/>
                <a:ea typeface="メイリオ" pitchFamily="50" charset="-128"/>
                <a:cs typeface="メイリオ" pitchFamily="50" charset="-128"/>
              </a:rPr>
              <a:t>心身の機能に障害</a:t>
            </a:r>
            <a:r>
              <a:rPr lang="ja-JP" altLang="en-US" sz="1400" dirty="0">
                <a:latin typeface="メイリオ" pitchFamily="50" charset="-128"/>
                <a:ea typeface="メイリオ" pitchFamily="50" charset="-128"/>
                <a:cs typeface="メイリオ" pitchFamily="50" charset="-128"/>
              </a:rPr>
              <a:t>が</a:t>
            </a:r>
            <a:r>
              <a:rPr lang="ja-JP" altLang="en-US" sz="1400" dirty="0" smtClean="0">
                <a:latin typeface="メイリオ" pitchFamily="50" charset="-128"/>
                <a:ea typeface="メイリオ" pitchFamily="50" charset="-128"/>
                <a:cs typeface="メイリオ" pitchFamily="50" charset="-128"/>
              </a:rPr>
              <a:t>あり、 </a:t>
            </a:r>
            <a:r>
              <a:rPr lang="ja-JP" altLang="en-US" sz="1400" dirty="0">
                <a:latin typeface="メイリオ" pitchFamily="50" charset="-128"/>
                <a:ea typeface="メイリオ" pitchFamily="50" charset="-128"/>
                <a:cs typeface="メイリオ" pitchFamily="50" charset="-128"/>
              </a:rPr>
              <a:t>障害及び</a:t>
            </a:r>
            <a:r>
              <a:rPr lang="ja-JP" altLang="en-US" sz="1400" dirty="0" smtClean="0">
                <a:latin typeface="メイリオ" pitchFamily="50" charset="-128"/>
                <a:ea typeface="メイリオ" pitchFamily="50" charset="-128"/>
                <a:cs typeface="メイリオ" pitchFamily="50" charset="-128"/>
              </a:rPr>
              <a:t>社会的</a:t>
            </a:r>
            <a:endParaRPr lang="en-US" altLang="ja-JP" sz="1400" dirty="0" smtClean="0">
              <a:latin typeface="メイリオ" pitchFamily="50" charset="-128"/>
              <a:ea typeface="メイリオ" pitchFamily="50" charset="-128"/>
              <a:cs typeface="メイリオ" pitchFamily="50" charset="-128"/>
            </a:endParaRPr>
          </a:p>
          <a:p>
            <a:pPr>
              <a:spcBef>
                <a:spcPts val="100"/>
              </a:spcBef>
              <a:defRPr/>
            </a:pPr>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　　　  障壁</a:t>
            </a:r>
            <a:r>
              <a:rPr lang="ja-JP" altLang="en-US" sz="1400" dirty="0">
                <a:latin typeface="メイリオ" pitchFamily="50" charset="-128"/>
                <a:ea typeface="メイリオ" pitchFamily="50" charset="-128"/>
                <a:cs typeface="メイリオ" pitchFamily="50" charset="-128"/>
              </a:rPr>
              <a:t>に</a:t>
            </a:r>
            <a:r>
              <a:rPr lang="ja-JP" altLang="en-US" sz="1400" dirty="0" smtClean="0">
                <a:latin typeface="メイリオ" pitchFamily="50" charset="-128"/>
                <a:ea typeface="メイリオ" pitchFamily="50" charset="-128"/>
                <a:cs typeface="メイリオ" pitchFamily="50" charset="-128"/>
              </a:rPr>
              <a:t>より継続的に日常・社会</a:t>
            </a:r>
            <a:r>
              <a:rPr lang="ja-JP" altLang="en-US" sz="1400" dirty="0">
                <a:latin typeface="メイリオ" pitchFamily="50" charset="-128"/>
                <a:ea typeface="メイリオ" pitchFamily="50" charset="-128"/>
                <a:cs typeface="メイリオ" pitchFamily="50" charset="-128"/>
              </a:rPr>
              <a:t>生活に</a:t>
            </a:r>
            <a:r>
              <a:rPr lang="ja-JP" altLang="en-US" sz="1400" dirty="0" smtClean="0">
                <a:latin typeface="メイリオ" pitchFamily="50" charset="-128"/>
                <a:ea typeface="メイリオ" pitchFamily="50" charset="-128"/>
                <a:cs typeface="メイリオ" pitchFamily="50" charset="-128"/>
              </a:rPr>
              <a:t>相当</a:t>
            </a:r>
            <a:endParaRPr lang="en-US" altLang="ja-JP" sz="1400" dirty="0" smtClean="0">
              <a:latin typeface="メイリオ" pitchFamily="50" charset="-128"/>
              <a:ea typeface="メイリオ" pitchFamily="50" charset="-128"/>
              <a:cs typeface="メイリオ" pitchFamily="50" charset="-128"/>
            </a:endParaRPr>
          </a:p>
          <a:p>
            <a:pPr>
              <a:spcBef>
                <a:spcPts val="100"/>
              </a:spcBef>
              <a:defRPr/>
            </a:pPr>
            <a:r>
              <a:rPr lang="ja-JP" altLang="en-US" sz="1400" dirty="0">
                <a:latin typeface="メイリオ" pitchFamily="50" charset="-128"/>
                <a:ea typeface="メイリオ" pitchFamily="50" charset="-128"/>
                <a:cs typeface="メイリオ" pitchFamily="50" charset="-128"/>
              </a:rPr>
              <a:t>　</a:t>
            </a:r>
            <a:r>
              <a:rPr lang="ja-JP" altLang="en-US" sz="1400" dirty="0" smtClean="0">
                <a:latin typeface="メイリオ" pitchFamily="50" charset="-128"/>
                <a:ea typeface="メイリオ" pitchFamily="50" charset="-128"/>
                <a:cs typeface="メイリオ" pitchFamily="50" charset="-128"/>
              </a:rPr>
              <a:t>　　　  な制限</a:t>
            </a:r>
            <a:r>
              <a:rPr lang="ja-JP" altLang="en-US" sz="1400" dirty="0">
                <a:latin typeface="メイリオ" pitchFamily="50" charset="-128"/>
                <a:ea typeface="メイリオ" pitchFamily="50" charset="-128"/>
                <a:cs typeface="メイリオ" pitchFamily="50" charset="-128"/>
              </a:rPr>
              <a:t>を受ける状態に</a:t>
            </a:r>
            <a:r>
              <a:rPr lang="ja-JP" altLang="en-US" sz="1400" dirty="0" smtClean="0">
                <a:latin typeface="メイリオ" pitchFamily="50" charset="-128"/>
                <a:ea typeface="メイリオ" pitchFamily="50" charset="-128"/>
                <a:cs typeface="メイリオ" pitchFamily="50" charset="-128"/>
              </a:rPr>
              <a:t>ある</a:t>
            </a:r>
            <a:r>
              <a:rPr lang="ja-JP" altLang="en-US" sz="1400" dirty="0">
                <a:latin typeface="メイリオ" pitchFamily="50" charset="-128"/>
                <a:ea typeface="メイリオ" pitchFamily="50" charset="-128"/>
                <a:cs typeface="メイリオ" pitchFamily="50" charset="-128"/>
              </a:rPr>
              <a:t>者</a:t>
            </a:r>
            <a:endParaRPr lang="ja-JP" altLang="en-US" sz="1400" dirty="0" smtClean="0">
              <a:latin typeface="メイリオ" pitchFamily="50" charset="-128"/>
              <a:ea typeface="メイリオ" pitchFamily="50" charset="-128"/>
              <a:cs typeface="メイリオ" pitchFamily="50" charset="-128"/>
            </a:endParaRPr>
          </a:p>
          <a:p>
            <a:pPr>
              <a:spcBef>
                <a:spcPts val="100"/>
              </a:spcBef>
              <a:defRPr/>
            </a:pPr>
            <a:r>
              <a:rPr lang="ja-JP" altLang="en-US" sz="1400" b="1" dirty="0" smtClean="0">
                <a:solidFill>
                  <a:srgbClr val="000000"/>
                </a:solidFill>
                <a:latin typeface="メイリオ" pitchFamily="50" charset="-128"/>
                <a:ea typeface="メイリオ" pitchFamily="50" charset="-128"/>
                <a:cs typeface="メイリオ" pitchFamily="50" charset="-128"/>
              </a:rPr>
              <a:t>●事業者  </a:t>
            </a:r>
            <a:r>
              <a:rPr lang="ja-JP" altLang="en-US" sz="1400" u="sng" dirty="0" smtClean="0">
                <a:solidFill>
                  <a:srgbClr val="000000"/>
                </a:solidFill>
                <a:latin typeface="メイリオ" pitchFamily="50" charset="-128"/>
                <a:ea typeface="メイリオ" pitchFamily="50" charset="-128"/>
                <a:cs typeface="メイリオ" pitchFamily="50" charset="-128"/>
              </a:rPr>
              <a:t>商業その他の事業を行う者</a:t>
            </a:r>
            <a:r>
              <a:rPr lang="ja-JP" altLang="en-US" sz="1400" u="sng" dirty="0">
                <a:solidFill>
                  <a:srgbClr val="000000"/>
                </a:solidFill>
                <a:latin typeface="メイリオ" pitchFamily="50" charset="-128"/>
                <a:ea typeface="メイリオ" pitchFamily="50" charset="-128"/>
                <a:cs typeface="メイリオ" pitchFamily="50" charset="-128"/>
              </a:rPr>
              <a:t>全般</a:t>
            </a:r>
            <a:endParaRPr lang="en-US" altLang="ja-JP" sz="1400" u="sng" dirty="0" smtClean="0">
              <a:solidFill>
                <a:srgbClr val="000000"/>
              </a:solidFill>
              <a:latin typeface="メイリオ" pitchFamily="50" charset="-128"/>
              <a:ea typeface="メイリオ" pitchFamily="50" charset="-128"/>
              <a:cs typeface="メイリオ" pitchFamily="50" charset="-128"/>
            </a:endParaRPr>
          </a:p>
          <a:p>
            <a:pPr>
              <a:spcBef>
                <a:spcPts val="100"/>
              </a:spcBef>
              <a:defRPr/>
            </a:pPr>
            <a:r>
              <a:rPr lang="ja-JP" altLang="en-US" sz="1400" b="1" dirty="0" smtClean="0">
                <a:solidFill>
                  <a:srgbClr val="000000"/>
                </a:solidFill>
                <a:latin typeface="メイリオ" pitchFamily="50" charset="-128"/>
                <a:ea typeface="メイリオ" pitchFamily="50" charset="-128"/>
                <a:cs typeface="メイリオ" pitchFamily="50" charset="-128"/>
              </a:rPr>
              <a:t>●対象分野  </a:t>
            </a:r>
            <a:r>
              <a:rPr lang="ja-JP" altLang="en-US" sz="1400" dirty="0" smtClean="0">
                <a:solidFill>
                  <a:srgbClr val="000000"/>
                </a:solidFill>
                <a:latin typeface="メイリオ" pitchFamily="50" charset="-128"/>
                <a:ea typeface="メイリオ" pitchFamily="50" charset="-128"/>
                <a:cs typeface="メイリオ" pitchFamily="50" charset="-128"/>
              </a:rPr>
              <a:t>障害者の</a:t>
            </a:r>
            <a:r>
              <a:rPr lang="ja-JP" altLang="en-US" sz="1400" u="sng" dirty="0" smtClean="0">
                <a:solidFill>
                  <a:srgbClr val="000000"/>
                </a:solidFill>
                <a:latin typeface="メイリオ" pitchFamily="50" charset="-128"/>
                <a:ea typeface="メイリオ" pitchFamily="50" charset="-128"/>
                <a:cs typeface="メイリオ" pitchFamily="50" charset="-128"/>
              </a:rPr>
              <a:t>日常・社会生活全般が対象</a:t>
            </a:r>
            <a:r>
              <a:rPr lang="en-US" altLang="ja-JP" sz="1400" baseline="50000" dirty="0" smtClean="0">
                <a:solidFill>
                  <a:srgbClr val="000000"/>
                </a:solidFill>
                <a:latin typeface="メイリオ" pitchFamily="50" charset="-128"/>
                <a:ea typeface="メイリオ" pitchFamily="50" charset="-128"/>
                <a:cs typeface="メイリオ" pitchFamily="50" charset="-128"/>
              </a:rPr>
              <a:t>※</a:t>
            </a:r>
            <a:endParaRPr lang="en-US" altLang="ja-JP" sz="1400" dirty="0" smtClean="0">
              <a:solidFill>
                <a:srgbClr val="000000"/>
              </a:solidFill>
              <a:latin typeface="メイリオ" pitchFamily="50" charset="-128"/>
              <a:ea typeface="メイリオ" pitchFamily="50" charset="-128"/>
              <a:cs typeface="メイリオ" pitchFamily="50" charset="-128"/>
            </a:endParaRPr>
          </a:p>
          <a:p>
            <a:pPr>
              <a:spcBef>
                <a:spcPts val="0"/>
              </a:spcBef>
              <a:defRPr/>
            </a:pPr>
            <a:r>
              <a:rPr lang="en-US" altLang="ja-JP" sz="1400" dirty="0" smtClean="0">
                <a:solidFill>
                  <a:srgbClr val="000000"/>
                </a:solidFill>
                <a:latin typeface="メイリオ" pitchFamily="50" charset="-128"/>
                <a:ea typeface="メイリオ" pitchFamily="50" charset="-128"/>
                <a:cs typeface="メイリオ" pitchFamily="50" charset="-128"/>
              </a:rPr>
              <a:t>※</a:t>
            </a:r>
            <a:r>
              <a:rPr lang="ja-JP" altLang="en-US" sz="1400" dirty="0" smtClean="0">
                <a:solidFill>
                  <a:srgbClr val="000000"/>
                </a:solidFill>
                <a:latin typeface="メイリオ" pitchFamily="50" charset="-128"/>
                <a:ea typeface="メイリオ" pitchFamily="50" charset="-128"/>
                <a:cs typeface="メイリオ" pitchFamily="50" charset="-128"/>
              </a:rPr>
              <a:t>雇用分野は障害者雇用促進法の定めるところによる</a:t>
            </a:r>
            <a:endParaRPr lang="en-US" altLang="ja-JP" sz="1400" dirty="0" smtClean="0">
              <a:solidFill>
                <a:srgbClr val="000000"/>
              </a:solidFill>
              <a:latin typeface="メイリオ" pitchFamily="50" charset="-128"/>
              <a:ea typeface="メイリオ" pitchFamily="50" charset="-128"/>
              <a:cs typeface="メイリオ" pitchFamily="50" charset="-128"/>
            </a:endParaRPr>
          </a:p>
          <a:p>
            <a:pPr>
              <a:spcBef>
                <a:spcPts val="0"/>
              </a:spcBef>
              <a:defRPr/>
            </a:pPr>
            <a:endParaRPr lang="en-US" altLang="ja-JP" sz="1000" b="1" dirty="0">
              <a:solidFill>
                <a:srgbClr val="000000"/>
              </a:solidFill>
              <a:latin typeface="メイリオ" pitchFamily="50" charset="-128"/>
              <a:ea typeface="メイリオ" pitchFamily="50" charset="-128"/>
              <a:cs typeface="メイリオ" pitchFamily="50" charset="-128"/>
            </a:endParaRPr>
          </a:p>
          <a:p>
            <a:pPr>
              <a:spcBef>
                <a:spcPts val="0"/>
              </a:spcBef>
              <a:defRPr/>
            </a:pPr>
            <a:r>
              <a:rPr lang="ja-JP" altLang="en-US" sz="1400" b="1" u="sng" dirty="0">
                <a:solidFill>
                  <a:srgbClr val="000000"/>
                </a:solidFill>
                <a:latin typeface="メイリオ" pitchFamily="50" charset="-128"/>
                <a:ea typeface="メイリオ" pitchFamily="50" charset="-128"/>
                <a:cs typeface="メイリオ" pitchFamily="50" charset="-128"/>
              </a:rPr>
              <a:t>２ 不当な差別的取扱い</a:t>
            </a:r>
          </a:p>
          <a:p>
            <a:pPr>
              <a:spcBef>
                <a:spcPts val="0"/>
              </a:spcBef>
              <a:defRPr/>
            </a:pPr>
            <a:r>
              <a:rPr lang="ja-JP" altLang="en-US" sz="1400" dirty="0" smtClean="0">
                <a:solidFill>
                  <a:srgbClr val="000000"/>
                </a:solidFill>
                <a:latin typeface="メイリオ" pitchFamily="50" charset="-128"/>
                <a:ea typeface="メイリオ" pitchFamily="50" charset="-128"/>
                <a:cs typeface="メイリオ" pitchFamily="50" charset="-128"/>
              </a:rPr>
              <a:t>障害者</a:t>
            </a:r>
            <a:r>
              <a:rPr lang="ja-JP" altLang="en-US" sz="1400" dirty="0">
                <a:solidFill>
                  <a:srgbClr val="000000"/>
                </a:solidFill>
                <a:latin typeface="メイリオ" pitchFamily="50" charset="-128"/>
                <a:ea typeface="メイリオ" pitchFamily="50" charset="-128"/>
                <a:cs typeface="メイリオ" pitchFamily="50" charset="-128"/>
              </a:rPr>
              <a:t>に対して、</a:t>
            </a:r>
            <a:r>
              <a:rPr lang="ja-JP" altLang="en-US" sz="1400" u="sng" dirty="0">
                <a:solidFill>
                  <a:srgbClr val="000000"/>
                </a:solidFill>
                <a:latin typeface="メイリオ" pitchFamily="50" charset="-128"/>
                <a:ea typeface="メイリオ" pitchFamily="50" charset="-128"/>
                <a:cs typeface="メイリオ" pitchFamily="50" charset="-128"/>
              </a:rPr>
              <a:t>正当な</a:t>
            </a:r>
            <a:r>
              <a:rPr lang="ja-JP" altLang="en-US" sz="1400" u="sng" dirty="0" smtClean="0">
                <a:solidFill>
                  <a:srgbClr val="000000"/>
                </a:solidFill>
                <a:latin typeface="メイリオ" pitchFamily="50" charset="-128"/>
                <a:ea typeface="メイリオ" pitchFamily="50" charset="-128"/>
                <a:cs typeface="メイリオ" pitchFamily="50" charset="-128"/>
              </a:rPr>
              <a:t>理由</a:t>
            </a:r>
            <a:r>
              <a:rPr lang="en-US" altLang="ja-JP" sz="1400" u="sng" baseline="50000" dirty="0" smtClean="0">
                <a:solidFill>
                  <a:srgbClr val="000000"/>
                </a:solidFill>
                <a:latin typeface="メイリオ" pitchFamily="50" charset="-128"/>
                <a:ea typeface="メイリオ" pitchFamily="50" charset="-128"/>
                <a:cs typeface="メイリオ" pitchFamily="50" charset="-128"/>
              </a:rPr>
              <a:t>※</a:t>
            </a:r>
            <a:r>
              <a:rPr lang="ja-JP" altLang="en-US" sz="1400" u="sng" dirty="0" smtClean="0">
                <a:solidFill>
                  <a:srgbClr val="000000"/>
                </a:solidFill>
                <a:latin typeface="メイリオ" pitchFamily="50" charset="-128"/>
                <a:ea typeface="メイリオ" pitchFamily="50" charset="-128"/>
                <a:cs typeface="メイリオ" pitchFamily="50" charset="-128"/>
              </a:rPr>
              <a:t>なく</a:t>
            </a:r>
            <a:r>
              <a:rPr lang="ja-JP" altLang="en-US" sz="1400" u="sng" dirty="0">
                <a:solidFill>
                  <a:srgbClr val="000000"/>
                </a:solidFill>
                <a:latin typeface="メイリオ" pitchFamily="50" charset="-128"/>
                <a:ea typeface="メイリオ" pitchFamily="50" charset="-128"/>
                <a:cs typeface="メイリオ" pitchFamily="50" charset="-128"/>
              </a:rPr>
              <a:t>、障害を理由として、財・サービス</a:t>
            </a:r>
            <a:r>
              <a:rPr lang="ja-JP" altLang="en-US" sz="1400" u="sng" dirty="0" smtClean="0">
                <a:solidFill>
                  <a:srgbClr val="000000"/>
                </a:solidFill>
                <a:latin typeface="メイリオ" pitchFamily="50" charset="-128"/>
                <a:ea typeface="メイリオ" pitchFamily="50" charset="-128"/>
                <a:cs typeface="メイリオ" pitchFamily="50" charset="-128"/>
              </a:rPr>
              <a:t>や</a:t>
            </a:r>
            <a:r>
              <a:rPr lang="ja-JP" altLang="en-US" sz="1400" u="sng" dirty="0" smtClean="0">
                <a:latin typeface="メイリオ" pitchFamily="50" charset="-128"/>
                <a:ea typeface="メイリオ" pitchFamily="50" charset="-128"/>
                <a:cs typeface="メイリオ" pitchFamily="50" charset="-128"/>
              </a:rPr>
              <a:t>各種</a:t>
            </a:r>
            <a:r>
              <a:rPr lang="ja-JP" altLang="en-US" sz="1400" u="sng" dirty="0">
                <a:latin typeface="メイリオ" pitchFamily="50" charset="-128"/>
                <a:ea typeface="メイリオ" pitchFamily="50" charset="-128"/>
                <a:cs typeface="メイリオ" pitchFamily="50" charset="-128"/>
              </a:rPr>
              <a:t>機会の提供を</a:t>
            </a:r>
            <a:r>
              <a:rPr lang="ja-JP" altLang="en-US" sz="1400" u="sng" dirty="0" smtClean="0">
                <a:latin typeface="メイリオ" pitchFamily="50" charset="-128"/>
                <a:ea typeface="メイリオ" pitchFamily="50" charset="-128"/>
                <a:cs typeface="メイリオ" pitchFamily="50" charset="-128"/>
              </a:rPr>
              <a:t>拒否する</a:t>
            </a:r>
            <a:r>
              <a:rPr lang="ja-JP" altLang="en-US" sz="1400" dirty="0" smtClean="0">
                <a:latin typeface="メイリオ" pitchFamily="50" charset="-128"/>
                <a:ea typeface="メイリオ" pitchFamily="50" charset="-128"/>
                <a:cs typeface="メイリオ" pitchFamily="50" charset="-128"/>
              </a:rPr>
              <a:t>、</a:t>
            </a:r>
            <a:r>
              <a:rPr lang="ja-JP" altLang="en-US" sz="1400" u="sng" dirty="0">
                <a:latin typeface="メイリオ" pitchFamily="50" charset="-128"/>
                <a:ea typeface="メイリオ" pitchFamily="50" charset="-128"/>
                <a:cs typeface="メイリオ" pitchFamily="50" charset="-128"/>
              </a:rPr>
              <a:t>場所・時間帯などを</a:t>
            </a:r>
            <a:r>
              <a:rPr lang="ja-JP" altLang="en-US" sz="1400" u="sng" dirty="0" smtClean="0">
                <a:latin typeface="メイリオ" pitchFamily="50" charset="-128"/>
                <a:ea typeface="メイリオ" pitchFamily="50" charset="-128"/>
                <a:cs typeface="メイリオ" pitchFamily="50" charset="-128"/>
              </a:rPr>
              <a:t>制限する</a:t>
            </a:r>
            <a:r>
              <a:rPr lang="ja-JP" altLang="en-US" sz="1400" dirty="0" smtClean="0">
                <a:solidFill>
                  <a:srgbClr val="000000"/>
                </a:solidFill>
                <a:latin typeface="メイリオ" pitchFamily="50" charset="-128"/>
                <a:ea typeface="メイリオ" pitchFamily="50" charset="-128"/>
                <a:cs typeface="メイリオ" pitchFamily="50" charset="-128"/>
              </a:rPr>
              <a:t>など</a:t>
            </a:r>
            <a:r>
              <a:rPr lang="ja-JP" altLang="en-US" sz="1400" dirty="0">
                <a:solidFill>
                  <a:srgbClr val="000000"/>
                </a:solidFill>
                <a:latin typeface="メイリオ" pitchFamily="50" charset="-128"/>
                <a:ea typeface="メイリオ" pitchFamily="50" charset="-128"/>
                <a:cs typeface="メイリオ" pitchFamily="50" charset="-128"/>
              </a:rPr>
              <a:t>による、障害者の権利利益の侵害を</a:t>
            </a:r>
            <a:r>
              <a:rPr lang="ja-JP" altLang="en-US" sz="1400" dirty="0" smtClean="0">
                <a:solidFill>
                  <a:srgbClr val="000000"/>
                </a:solidFill>
                <a:latin typeface="メイリオ" pitchFamily="50" charset="-128"/>
                <a:ea typeface="メイリオ" pitchFamily="50" charset="-128"/>
                <a:cs typeface="メイリオ" pitchFamily="50" charset="-128"/>
              </a:rPr>
              <a:t>禁止</a:t>
            </a:r>
            <a:endParaRPr lang="ja-JP" altLang="en-US" sz="1400" dirty="0">
              <a:solidFill>
                <a:srgbClr val="000000"/>
              </a:solidFill>
              <a:latin typeface="メイリオ" pitchFamily="50" charset="-128"/>
              <a:ea typeface="メイリオ" pitchFamily="50" charset="-128"/>
              <a:cs typeface="メイリオ" pitchFamily="50" charset="-128"/>
            </a:endParaRPr>
          </a:p>
          <a:p>
            <a:pPr>
              <a:spcBef>
                <a:spcPts val="100"/>
              </a:spcBef>
              <a:defRPr/>
            </a:pPr>
            <a:r>
              <a:rPr lang="en-US" altLang="ja-JP" sz="1400" dirty="0" smtClean="0">
                <a:solidFill>
                  <a:srgbClr val="000000"/>
                </a:solidFill>
                <a:latin typeface="メイリオ" pitchFamily="50" charset="-128"/>
                <a:ea typeface="メイリオ" pitchFamily="50" charset="-128"/>
                <a:cs typeface="メイリオ" pitchFamily="50" charset="-128"/>
              </a:rPr>
              <a:t>※</a:t>
            </a:r>
            <a:r>
              <a:rPr lang="ja-JP" altLang="en-US" sz="1400" dirty="0" smtClean="0">
                <a:solidFill>
                  <a:srgbClr val="000000"/>
                </a:solidFill>
                <a:latin typeface="メイリオ" pitchFamily="50" charset="-128"/>
                <a:ea typeface="メイリオ" pitchFamily="50" charset="-128"/>
                <a:cs typeface="メイリオ" pitchFamily="50" charset="-128"/>
              </a:rPr>
              <a:t>客観的</a:t>
            </a:r>
            <a:r>
              <a:rPr lang="ja-JP" altLang="en-US" sz="1400" dirty="0">
                <a:solidFill>
                  <a:srgbClr val="000000"/>
                </a:solidFill>
                <a:latin typeface="メイリオ" pitchFamily="50" charset="-128"/>
                <a:ea typeface="メイリオ" pitchFamily="50" charset="-128"/>
                <a:cs typeface="メイリオ" pitchFamily="50" charset="-128"/>
              </a:rPr>
              <a:t>に見て正当な目的の下に行われ</a:t>
            </a:r>
            <a:r>
              <a:rPr lang="ja-JP" altLang="en-US" sz="1400" dirty="0" smtClean="0">
                <a:solidFill>
                  <a:srgbClr val="000000"/>
                </a:solidFill>
                <a:latin typeface="メイリオ" pitchFamily="50" charset="-128"/>
                <a:ea typeface="メイリオ" pitchFamily="50" charset="-128"/>
                <a:cs typeface="メイリオ" pitchFamily="50" charset="-128"/>
              </a:rPr>
              <a:t>、目的</a:t>
            </a:r>
            <a:r>
              <a:rPr lang="ja-JP" altLang="en-US" sz="1400" dirty="0">
                <a:solidFill>
                  <a:srgbClr val="000000"/>
                </a:solidFill>
                <a:latin typeface="メイリオ" pitchFamily="50" charset="-128"/>
                <a:ea typeface="メイリオ" pitchFamily="50" charset="-128"/>
                <a:cs typeface="メイリオ" pitchFamily="50" charset="-128"/>
              </a:rPr>
              <a:t>に</a:t>
            </a:r>
            <a:r>
              <a:rPr lang="ja-JP" altLang="en-US" sz="1400" dirty="0" smtClean="0">
                <a:solidFill>
                  <a:srgbClr val="000000"/>
                </a:solidFill>
                <a:latin typeface="メイリオ" pitchFamily="50" charset="-128"/>
                <a:ea typeface="メイリオ" pitchFamily="50" charset="-128"/>
                <a:cs typeface="メイリオ" pitchFamily="50" charset="-128"/>
              </a:rPr>
              <a:t>照ら　</a:t>
            </a:r>
            <a:endParaRPr lang="en-US" altLang="ja-JP" sz="1400" dirty="0" smtClean="0">
              <a:solidFill>
                <a:srgbClr val="000000"/>
              </a:solidFill>
              <a:latin typeface="メイリオ" pitchFamily="50" charset="-128"/>
              <a:ea typeface="メイリオ" pitchFamily="50" charset="-128"/>
              <a:cs typeface="メイリオ" pitchFamily="50" charset="-128"/>
            </a:endParaRPr>
          </a:p>
          <a:p>
            <a:pPr>
              <a:spcBef>
                <a:spcPts val="0"/>
              </a:spcBef>
              <a:defRPr/>
            </a:pPr>
            <a:r>
              <a:rPr lang="ja-JP" altLang="en-US" sz="1400" dirty="0">
                <a:solidFill>
                  <a:srgbClr val="000000"/>
                </a:solidFill>
                <a:latin typeface="メイリオ" pitchFamily="50" charset="-128"/>
                <a:ea typeface="メイリオ" pitchFamily="50" charset="-128"/>
                <a:cs typeface="メイリオ" pitchFamily="50" charset="-128"/>
              </a:rPr>
              <a:t>　</a:t>
            </a:r>
            <a:r>
              <a:rPr lang="ja-JP" altLang="en-US" sz="1400" dirty="0" smtClean="0">
                <a:solidFill>
                  <a:srgbClr val="000000"/>
                </a:solidFill>
                <a:latin typeface="メイリオ" pitchFamily="50" charset="-128"/>
                <a:ea typeface="メイリオ" pitchFamily="50" charset="-128"/>
                <a:cs typeface="メイリオ" pitchFamily="50" charset="-128"/>
              </a:rPr>
              <a:t>してやむを得ないといえる場合</a:t>
            </a:r>
            <a:endParaRPr lang="ja-JP" altLang="en-US" sz="1400" dirty="0">
              <a:solidFill>
                <a:srgbClr val="000000"/>
              </a:solidFill>
              <a:latin typeface="メイリオ" pitchFamily="50" charset="-128"/>
              <a:ea typeface="メイリオ" pitchFamily="50" charset="-128"/>
              <a:cs typeface="メイリオ" pitchFamily="50" charset="-128"/>
            </a:endParaRPr>
          </a:p>
          <a:p>
            <a:pPr>
              <a:spcBef>
                <a:spcPts val="0"/>
              </a:spcBef>
              <a:defRPr/>
            </a:pPr>
            <a:r>
              <a:rPr lang="ja-JP" altLang="en-US" sz="1000" b="1" dirty="0" smtClean="0">
                <a:solidFill>
                  <a:srgbClr val="000000"/>
                </a:solidFill>
                <a:latin typeface="メイリオ" pitchFamily="50" charset="-128"/>
                <a:ea typeface="メイリオ" pitchFamily="50" charset="-128"/>
                <a:cs typeface="メイリオ" pitchFamily="50" charset="-128"/>
              </a:rPr>
              <a:t>　　</a:t>
            </a:r>
            <a:endParaRPr lang="en-US" altLang="ja-JP" sz="1000" b="1" dirty="0">
              <a:solidFill>
                <a:srgbClr val="000000"/>
              </a:solidFill>
              <a:latin typeface="メイリオ" pitchFamily="50" charset="-128"/>
              <a:ea typeface="メイリオ" pitchFamily="50" charset="-128"/>
              <a:cs typeface="メイリオ" pitchFamily="50" charset="-128"/>
            </a:endParaRPr>
          </a:p>
          <a:p>
            <a:pPr>
              <a:spcBef>
                <a:spcPts val="0"/>
              </a:spcBef>
              <a:defRPr/>
            </a:pPr>
            <a:r>
              <a:rPr lang="ja-JP" altLang="en-US" sz="1400" b="1" u="sng" dirty="0">
                <a:solidFill>
                  <a:srgbClr val="000000"/>
                </a:solidFill>
                <a:latin typeface="メイリオ" pitchFamily="50" charset="-128"/>
                <a:ea typeface="メイリオ" pitchFamily="50" charset="-128"/>
                <a:cs typeface="メイリオ" pitchFamily="50" charset="-128"/>
              </a:rPr>
              <a:t>３ 合理的配慮</a:t>
            </a:r>
          </a:p>
          <a:p>
            <a:pPr>
              <a:spcBef>
                <a:spcPts val="0"/>
              </a:spcBef>
              <a:defRPr/>
            </a:pPr>
            <a:r>
              <a:rPr lang="ja-JP" altLang="en-US" sz="1400" dirty="0" smtClean="0">
                <a:solidFill>
                  <a:srgbClr val="000000"/>
                </a:solidFill>
                <a:latin typeface="メイリオ" pitchFamily="50" charset="-128"/>
                <a:ea typeface="メイリオ" pitchFamily="50" charset="-128"/>
                <a:cs typeface="メイリオ" pitchFamily="50" charset="-128"/>
              </a:rPr>
              <a:t>行政</a:t>
            </a:r>
            <a:r>
              <a:rPr lang="ja-JP" altLang="en-US" sz="1400" dirty="0" smtClean="0">
                <a:latin typeface="メイリオ" pitchFamily="50" charset="-128"/>
                <a:ea typeface="メイリオ" pitchFamily="50" charset="-128"/>
                <a:cs typeface="メイリオ" pitchFamily="50" charset="-128"/>
              </a:rPr>
              <a:t>機関等</a:t>
            </a:r>
            <a:r>
              <a:rPr lang="ja-JP" altLang="en-US" sz="1400" dirty="0" smtClean="0">
                <a:solidFill>
                  <a:srgbClr val="000000"/>
                </a:solidFill>
                <a:latin typeface="メイリオ" pitchFamily="50" charset="-128"/>
                <a:ea typeface="メイリオ" pitchFamily="50" charset="-128"/>
                <a:cs typeface="メイリオ" pitchFamily="50" charset="-128"/>
              </a:rPr>
              <a:t>や事業者が事務</a:t>
            </a:r>
            <a:r>
              <a:rPr lang="ja-JP" altLang="en-US" sz="1400" dirty="0">
                <a:solidFill>
                  <a:srgbClr val="000000"/>
                </a:solidFill>
                <a:latin typeface="メイリオ" pitchFamily="50" charset="-128"/>
                <a:ea typeface="メイリオ" pitchFamily="50" charset="-128"/>
                <a:cs typeface="メイリオ" pitchFamily="50" charset="-128"/>
              </a:rPr>
              <a:t>・事業を行う</a:t>
            </a:r>
            <a:r>
              <a:rPr lang="ja-JP" altLang="en-US" sz="1400" dirty="0" smtClean="0">
                <a:solidFill>
                  <a:srgbClr val="000000"/>
                </a:solidFill>
                <a:latin typeface="メイリオ" pitchFamily="50" charset="-128"/>
                <a:ea typeface="メイリオ" pitchFamily="50" charset="-128"/>
                <a:cs typeface="メイリオ" pitchFamily="50" charset="-128"/>
              </a:rPr>
              <a:t>に際し、</a:t>
            </a:r>
            <a:r>
              <a:rPr lang="ja-JP" altLang="en-US" sz="1400" dirty="0">
                <a:solidFill>
                  <a:srgbClr val="000000"/>
                </a:solidFill>
                <a:latin typeface="メイリオ" pitchFamily="50" charset="-128"/>
                <a:ea typeface="メイリオ" pitchFamily="50" charset="-128"/>
                <a:cs typeface="メイリオ" pitchFamily="50" charset="-128"/>
              </a:rPr>
              <a:t>個々の</a:t>
            </a:r>
            <a:r>
              <a:rPr lang="ja-JP" altLang="en-US" sz="1400" dirty="0" smtClean="0">
                <a:solidFill>
                  <a:srgbClr val="000000"/>
                </a:solidFill>
                <a:latin typeface="メイリオ" pitchFamily="50" charset="-128"/>
                <a:ea typeface="メイリオ" pitchFamily="50" charset="-128"/>
                <a:cs typeface="メイリオ" pitchFamily="50" charset="-128"/>
              </a:rPr>
              <a:t>場面</a:t>
            </a:r>
            <a:r>
              <a:rPr lang="ja-JP" altLang="en-US" sz="1400" dirty="0">
                <a:solidFill>
                  <a:srgbClr val="000000"/>
                </a:solidFill>
                <a:latin typeface="メイリオ" pitchFamily="50" charset="-128"/>
                <a:ea typeface="メイリオ" pitchFamily="50" charset="-128"/>
                <a:cs typeface="メイリオ" pitchFamily="50" charset="-128"/>
              </a:rPr>
              <a:t>で</a:t>
            </a:r>
            <a:r>
              <a:rPr lang="ja-JP" altLang="en-US" sz="1400" u="sng" dirty="0" smtClean="0">
                <a:solidFill>
                  <a:srgbClr val="000000"/>
                </a:solidFill>
                <a:latin typeface="メイリオ" pitchFamily="50" charset="-128"/>
                <a:ea typeface="メイリオ" pitchFamily="50" charset="-128"/>
                <a:cs typeface="メイリオ" pitchFamily="50" charset="-128"/>
              </a:rPr>
              <a:t>障害者から社会的</a:t>
            </a:r>
            <a:r>
              <a:rPr lang="ja-JP" altLang="en-US" sz="1400" u="sng" dirty="0">
                <a:solidFill>
                  <a:srgbClr val="000000"/>
                </a:solidFill>
                <a:latin typeface="メイリオ" pitchFamily="50" charset="-128"/>
                <a:ea typeface="メイリオ" pitchFamily="50" charset="-128"/>
                <a:cs typeface="メイリオ" pitchFamily="50" charset="-128"/>
              </a:rPr>
              <a:t>障壁の除去を必要としている旨</a:t>
            </a:r>
            <a:r>
              <a:rPr lang="ja-JP" altLang="en-US" sz="1400" u="sng" dirty="0" smtClean="0">
                <a:solidFill>
                  <a:srgbClr val="000000"/>
                </a:solidFill>
                <a:latin typeface="メイリオ" pitchFamily="50" charset="-128"/>
                <a:ea typeface="メイリオ" pitchFamily="50" charset="-128"/>
                <a:cs typeface="メイリオ" pitchFamily="50" charset="-128"/>
              </a:rPr>
              <a:t>の意思</a:t>
            </a:r>
            <a:r>
              <a:rPr lang="ja-JP" altLang="en-US" sz="1400" u="sng" dirty="0">
                <a:solidFill>
                  <a:srgbClr val="000000"/>
                </a:solidFill>
                <a:latin typeface="メイリオ" pitchFamily="50" charset="-128"/>
                <a:ea typeface="メイリオ" pitchFamily="50" charset="-128"/>
                <a:cs typeface="メイリオ" pitchFamily="50" charset="-128"/>
              </a:rPr>
              <a:t>の</a:t>
            </a:r>
            <a:r>
              <a:rPr lang="ja-JP" altLang="en-US" sz="1400" u="sng" dirty="0" smtClean="0">
                <a:solidFill>
                  <a:srgbClr val="000000"/>
                </a:solidFill>
                <a:latin typeface="メイリオ" pitchFamily="50" charset="-128"/>
                <a:ea typeface="メイリオ" pitchFamily="50" charset="-128"/>
                <a:cs typeface="メイリオ" pitchFamily="50" charset="-128"/>
              </a:rPr>
              <a:t>表明があった</a:t>
            </a:r>
            <a:r>
              <a:rPr lang="ja-JP" altLang="en-US" sz="1400" u="sng" dirty="0">
                <a:solidFill>
                  <a:srgbClr val="000000"/>
                </a:solidFill>
                <a:latin typeface="メイリオ" pitchFamily="50" charset="-128"/>
                <a:ea typeface="メイリオ" pitchFamily="50" charset="-128"/>
                <a:cs typeface="メイリオ" pitchFamily="50" charset="-128"/>
              </a:rPr>
              <a:t>時</a:t>
            </a:r>
            <a:r>
              <a:rPr lang="ja-JP" altLang="en-US" sz="1400" u="sng" dirty="0" smtClean="0">
                <a:solidFill>
                  <a:srgbClr val="000000"/>
                </a:solidFill>
                <a:latin typeface="メイリオ" pitchFamily="50" charset="-128"/>
                <a:ea typeface="メイリオ" pitchFamily="50" charset="-128"/>
                <a:cs typeface="メイリオ" pitchFamily="50" charset="-128"/>
              </a:rPr>
              <a:t>に行われる必要</a:t>
            </a:r>
            <a:r>
              <a:rPr lang="ja-JP" altLang="en-US" sz="1400" u="sng" dirty="0">
                <a:solidFill>
                  <a:srgbClr val="000000"/>
                </a:solidFill>
                <a:latin typeface="メイリオ" pitchFamily="50" charset="-128"/>
                <a:ea typeface="メイリオ" pitchFamily="50" charset="-128"/>
                <a:cs typeface="メイリオ" pitchFamily="50" charset="-128"/>
              </a:rPr>
              <a:t>かつ合理的な取組であり</a:t>
            </a:r>
            <a:r>
              <a:rPr lang="ja-JP" altLang="en-US" sz="1400" u="sng" dirty="0" smtClean="0">
                <a:solidFill>
                  <a:srgbClr val="000000"/>
                </a:solidFill>
                <a:latin typeface="メイリオ" pitchFamily="50" charset="-128"/>
                <a:ea typeface="メイリオ" pitchFamily="50" charset="-128"/>
                <a:cs typeface="メイリオ" pitchFamily="50" charset="-128"/>
              </a:rPr>
              <a:t>、実施</a:t>
            </a:r>
            <a:r>
              <a:rPr lang="ja-JP" altLang="en-US" sz="1400" u="sng" dirty="0">
                <a:solidFill>
                  <a:srgbClr val="000000"/>
                </a:solidFill>
                <a:latin typeface="メイリオ" pitchFamily="50" charset="-128"/>
                <a:ea typeface="メイリオ" pitchFamily="50" charset="-128"/>
                <a:cs typeface="メイリオ" pitchFamily="50" charset="-128"/>
              </a:rPr>
              <a:t>に</a:t>
            </a:r>
            <a:r>
              <a:rPr lang="ja-JP" altLang="en-US" sz="1400" u="sng" dirty="0" smtClean="0">
                <a:solidFill>
                  <a:srgbClr val="000000"/>
                </a:solidFill>
                <a:latin typeface="メイリオ" pitchFamily="50" charset="-128"/>
                <a:ea typeface="メイリオ" pitchFamily="50" charset="-128"/>
                <a:cs typeface="メイリオ" pitchFamily="50" charset="-128"/>
              </a:rPr>
              <a:t>伴う負担が過重</a:t>
            </a:r>
            <a:r>
              <a:rPr lang="ja-JP" altLang="en-US" sz="1400" u="sng" dirty="0">
                <a:solidFill>
                  <a:srgbClr val="000000"/>
                </a:solidFill>
                <a:latin typeface="メイリオ" pitchFamily="50" charset="-128"/>
                <a:ea typeface="メイリオ" pitchFamily="50" charset="-128"/>
                <a:cs typeface="メイリオ" pitchFamily="50" charset="-128"/>
              </a:rPr>
              <a:t>でない</a:t>
            </a:r>
            <a:r>
              <a:rPr lang="ja-JP" altLang="en-US" sz="1400" u="sng" dirty="0" smtClean="0">
                <a:solidFill>
                  <a:srgbClr val="000000"/>
                </a:solidFill>
                <a:latin typeface="メイリオ" pitchFamily="50" charset="-128"/>
                <a:ea typeface="メイリオ" pitchFamily="50" charset="-128"/>
                <a:cs typeface="メイリオ" pitchFamily="50" charset="-128"/>
              </a:rPr>
              <a:t>もの</a:t>
            </a:r>
            <a:endParaRPr lang="en-US" altLang="ja-JP" sz="1400" u="sng" dirty="0" smtClean="0">
              <a:latin typeface="メイリオ" pitchFamily="50" charset="-128"/>
              <a:ea typeface="メイリオ" pitchFamily="50" charset="-128"/>
              <a:cs typeface="メイリオ" pitchFamily="50" charset="-128"/>
            </a:endParaRPr>
          </a:p>
          <a:p>
            <a:pPr>
              <a:spcBef>
                <a:spcPts val="0"/>
              </a:spcBef>
              <a:defRPr/>
            </a:pP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例）段差に携帯スロープを</a:t>
            </a:r>
            <a:r>
              <a:rPr lang="ja-JP" altLang="en-US" sz="1200" dirty="0" smtClean="0">
                <a:latin typeface="メイリオ" pitchFamily="50" charset="-128"/>
                <a:ea typeface="メイリオ" pitchFamily="50" charset="-128"/>
                <a:cs typeface="メイリオ" pitchFamily="50" charset="-128"/>
              </a:rPr>
              <a:t>渡す ／ 筆談、読み上げ、手話な</a:t>
            </a:r>
            <a:endParaRPr lang="en-US" altLang="ja-JP" sz="1200" dirty="0" smtClean="0">
              <a:latin typeface="メイリオ" pitchFamily="50" charset="-128"/>
              <a:ea typeface="メイリオ" pitchFamily="50" charset="-128"/>
              <a:cs typeface="メイリオ" pitchFamily="50" charset="-128"/>
            </a:endParaRPr>
          </a:p>
          <a:p>
            <a:pPr>
              <a:spcBef>
                <a:spcPts val="0"/>
              </a:spcBef>
              <a:defRPr/>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どの意思疎通 ／ 休憩時間の調整などの配慮</a:t>
            </a:r>
            <a:endParaRPr lang="ja-JP" altLang="en-US" sz="1200" dirty="0">
              <a:latin typeface="メイリオ" pitchFamily="50" charset="-128"/>
              <a:ea typeface="メイリオ" pitchFamily="50" charset="-128"/>
              <a:cs typeface="メイリオ" pitchFamily="50" charset="-128"/>
            </a:endParaRPr>
          </a:p>
        </p:txBody>
      </p:sp>
      <p:sp>
        <p:nvSpPr>
          <p:cNvPr id="66" name="テキスト ボックス 65"/>
          <p:cNvSpPr txBox="1"/>
          <p:nvPr/>
        </p:nvSpPr>
        <p:spPr>
          <a:xfrm>
            <a:off x="4881216" y="4377876"/>
            <a:ext cx="4881193" cy="2047222"/>
          </a:xfrm>
          <a:prstGeom prst="rect">
            <a:avLst/>
          </a:prstGeom>
          <a:gradFill flip="none" rotWithShape="1">
            <a:gsLst>
              <a:gs pos="0">
                <a:srgbClr val="FFFFFF"/>
              </a:gs>
              <a:gs pos="25000">
                <a:srgbClr val="FFC8C9">
                  <a:alpha val="25000"/>
                </a:srgbClr>
              </a:gs>
              <a:gs pos="50000">
                <a:srgbClr val="FF8B8D">
                  <a:alpha val="50000"/>
                </a:srgbClr>
              </a:gs>
              <a:gs pos="75000">
                <a:srgbClr val="FF9999">
                  <a:alpha val="74902"/>
                </a:srgbClr>
              </a:gs>
              <a:gs pos="100000">
                <a:srgbClr val="FF7C80"/>
              </a:gs>
            </a:gsLst>
            <a:lin ang="2700000" scaled="1"/>
            <a:tileRect/>
          </a:gradFill>
          <a:ln w="25400">
            <a:solidFill>
              <a:srgbClr val="FF7C80"/>
            </a:solidFill>
            <a:prstDash val="solid"/>
          </a:ln>
        </p:spPr>
        <p:txBody>
          <a:bodyPr wrap="square" lIns="144000" tIns="72000" rIns="108000" bIns="72000">
            <a:noAutofit/>
          </a:bodyPr>
          <a:lstStyle>
            <a:defPPr>
              <a:defRPr lang="ja-JP"/>
            </a:defPPr>
            <a:lvl1pPr>
              <a:spcBef>
                <a:spcPts val="0"/>
              </a:spcBef>
              <a:defRPr sz="1200" b="1" u="sng">
                <a:solidFill>
                  <a:srgbClr val="000000"/>
                </a:solidFill>
                <a:latin typeface="メイリオ" pitchFamily="50" charset="-128"/>
                <a:ea typeface="メイリオ" pitchFamily="50" charset="-128"/>
                <a:cs typeface="メイリオ" pitchFamily="50" charset="-128"/>
              </a:defRPr>
            </a:lvl1pPr>
          </a:lstStyle>
          <a:p>
            <a:pPr>
              <a:spcBef>
                <a:spcPts val="400"/>
              </a:spcBef>
            </a:pPr>
            <a:r>
              <a:rPr lang="ja-JP" altLang="en-US" sz="1400" dirty="0"/>
              <a:t>１ 環境の</a:t>
            </a:r>
            <a:r>
              <a:rPr lang="ja-JP" altLang="en-US" sz="1400" dirty="0" smtClean="0"/>
              <a:t>整備</a:t>
            </a:r>
            <a:r>
              <a:rPr lang="ja-JP" altLang="en-US" sz="1400" u="none" dirty="0" smtClean="0"/>
              <a:t>　</a:t>
            </a:r>
            <a:r>
              <a:rPr lang="ja-JP" altLang="en-US" sz="1400" b="0" dirty="0" smtClean="0"/>
              <a:t>合理的配慮</a:t>
            </a:r>
            <a:r>
              <a:rPr lang="ja-JP" altLang="en-US" sz="1400" b="0" dirty="0" smtClean="0">
                <a:solidFill>
                  <a:schemeClr val="tx1"/>
                </a:solidFill>
              </a:rPr>
              <a:t>に向けたバリアフリー化</a:t>
            </a:r>
            <a:r>
              <a:rPr lang="ja-JP" altLang="en-US" sz="1400" b="0" u="none" dirty="0" smtClean="0"/>
              <a:t>等</a:t>
            </a:r>
            <a:endParaRPr lang="en-US" altLang="ja-JP" sz="1400" b="0" dirty="0">
              <a:solidFill>
                <a:schemeClr val="tx1"/>
              </a:solidFill>
            </a:endParaRPr>
          </a:p>
          <a:p>
            <a:pPr>
              <a:spcBef>
                <a:spcPts val="400"/>
              </a:spcBef>
            </a:pPr>
            <a:r>
              <a:rPr lang="ja-JP" altLang="en-US" sz="1400" dirty="0"/>
              <a:t>２ </a:t>
            </a:r>
            <a:r>
              <a:rPr lang="ja-JP" altLang="en-US" sz="1400" dirty="0" smtClean="0"/>
              <a:t>相談等の体制整備</a:t>
            </a:r>
            <a:r>
              <a:rPr lang="ja-JP" altLang="en-US" sz="1400" b="0" u="none" dirty="0" smtClean="0"/>
              <a:t>　</a:t>
            </a:r>
            <a:r>
              <a:rPr lang="ja-JP" altLang="en-US" sz="1400" b="0" dirty="0" smtClean="0"/>
              <a:t>既存</a:t>
            </a:r>
            <a:r>
              <a:rPr lang="ja-JP" altLang="en-US" sz="1400" b="0" dirty="0" smtClean="0">
                <a:solidFill>
                  <a:schemeClr val="tx1"/>
                </a:solidFill>
              </a:rPr>
              <a:t>の組</a:t>
            </a:r>
            <a:r>
              <a:rPr lang="ja-JP" altLang="en-US" sz="1400" b="0" dirty="0" smtClean="0"/>
              <a:t>織・機関</a:t>
            </a:r>
            <a:r>
              <a:rPr lang="ja-JP" altLang="en-US" sz="1400" b="0" dirty="0"/>
              <a:t>等</a:t>
            </a:r>
            <a:r>
              <a:rPr lang="ja-JP" altLang="en-US" sz="1400" b="0" u="none" dirty="0"/>
              <a:t>の活用・</a:t>
            </a:r>
            <a:r>
              <a:rPr lang="ja-JP" altLang="en-US" sz="1400" b="0" u="none" dirty="0" smtClean="0"/>
              <a:t>充実</a:t>
            </a:r>
            <a:endParaRPr lang="en-US" altLang="ja-JP" sz="1400" b="0" u="none" dirty="0" smtClean="0">
              <a:solidFill>
                <a:schemeClr val="tx1"/>
              </a:solidFill>
            </a:endParaRPr>
          </a:p>
          <a:p>
            <a:pPr>
              <a:spcBef>
                <a:spcPts val="400"/>
              </a:spcBef>
            </a:pPr>
            <a:r>
              <a:rPr lang="ja-JP" altLang="en-US" sz="1400" dirty="0" smtClean="0"/>
              <a:t>３ 啓発活動</a:t>
            </a:r>
            <a:r>
              <a:rPr lang="ja-JP" altLang="en-US" sz="1400" b="0" u="none" dirty="0" smtClean="0"/>
              <a:t>　行政</a:t>
            </a:r>
            <a:r>
              <a:rPr lang="ja-JP" altLang="en-US" sz="1400" b="0" u="none" dirty="0"/>
              <a:t>機関</a:t>
            </a:r>
            <a:r>
              <a:rPr lang="ja-JP" altLang="en-US" sz="1400" b="0" u="none" dirty="0" smtClean="0"/>
              <a:t>等／事業者における研修、</a:t>
            </a:r>
            <a:r>
              <a:rPr lang="ja-JP" altLang="en-US" sz="1400" b="0" dirty="0" smtClean="0"/>
              <a:t>地域住</a:t>
            </a:r>
            <a:endParaRPr lang="en-US" altLang="ja-JP" sz="1400" b="0" dirty="0" smtClean="0"/>
          </a:p>
          <a:p>
            <a:r>
              <a:rPr lang="ja-JP" altLang="en-US" sz="1400" b="0" u="none" dirty="0"/>
              <a:t>　</a:t>
            </a:r>
            <a:r>
              <a:rPr lang="ja-JP" altLang="en-US" sz="1400" b="0" u="none" dirty="0" smtClean="0"/>
              <a:t>　　　　　 </a:t>
            </a:r>
            <a:r>
              <a:rPr lang="ja-JP" altLang="en-US" sz="1400" b="0" dirty="0" smtClean="0"/>
              <a:t>民等</a:t>
            </a:r>
            <a:r>
              <a:rPr lang="ja-JP" altLang="en-US" sz="1400" b="0" dirty="0"/>
              <a:t>に対する</a:t>
            </a:r>
            <a:r>
              <a:rPr lang="ja-JP" altLang="en-US" sz="1400" b="0" dirty="0" smtClean="0"/>
              <a:t>啓発活動</a:t>
            </a:r>
            <a:endParaRPr lang="en-US" altLang="ja-JP" sz="1400" b="0" dirty="0"/>
          </a:p>
          <a:p>
            <a:pPr>
              <a:spcBef>
                <a:spcPts val="400"/>
              </a:spcBef>
            </a:pPr>
            <a:r>
              <a:rPr lang="ja-JP" altLang="en-US" sz="1400" dirty="0"/>
              <a:t>４ </a:t>
            </a:r>
            <a:r>
              <a:rPr lang="ja-JP" altLang="en-US" sz="1400" dirty="0" smtClean="0"/>
              <a:t>地域協議会</a:t>
            </a:r>
            <a:r>
              <a:rPr lang="ja-JP" altLang="en-US" sz="1400" b="0" u="none" dirty="0" smtClean="0"/>
              <a:t>　差別</a:t>
            </a:r>
            <a:r>
              <a:rPr lang="ja-JP" altLang="en-US" sz="1400" b="0" u="none" dirty="0"/>
              <a:t>解消</a:t>
            </a:r>
            <a:r>
              <a:rPr lang="ja-JP" altLang="en-US" sz="1400" b="0" u="none" dirty="0" smtClean="0"/>
              <a:t>の取組</a:t>
            </a:r>
            <a:r>
              <a:rPr lang="ja-JP" altLang="en-US" sz="1400" b="0" u="none" dirty="0"/>
              <a:t>を</a:t>
            </a:r>
            <a:r>
              <a:rPr lang="ja-JP" altLang="en-US" sz="1400" b="0" u="none" dirty="0" smtClean="0"/>
              <a:t>推進するため、地域の</a:t>
            </a:r>
            <a:endParaRPr lang="en-US" altLang="ja-JP" sz="1400" b="0" u="none" dirty="0" smtClean="0"/>
          </a:p>
          <a:p>
            <a:r>
              <a:rPr lang="ja-JP" altLang="en-US" sz="1400" b="0" u="none" dirty="0"/>
              <a:t>　</a:t>
            </a:r>
            <a:r>
              <a:rPr lang="ja-JP" altLang="en-US" sz="1400" b="0" u="none" dirty="0" smtClean="0"/>
              <a:t>　　　　　　 様々な</a:t>
            </a:r>
            <a:r>
              <a:rPr lang="ja-JP" altLang="en-US" sz="1400" b="0" dirty="0" smtClean="0"/>
              <a:t>関係機関をネットワーク化</a:t>
            </a:r>
            <a:endParaRPr lang="en-US" altLang="ja-JP" sz="1400" b="0" dirty="0" smtClean="0"/>
          </a:p>
          <a:p>
            <a:pPr>
              <a:spcBef>
                <a:spcPts val="400"/>
              </a:spcBef>
            </a:pPr>
            <a:r>
              <a:rPr lang="ja-JP" altLang="en-US" sz="1400" dirty="0" smtClean="0"/>
              <a:t>５ 施策推進</a:t>
            </a:r>
            <a:r>
              <a:rPr lang="ja-JP" altLang="en-US" sz="1400" b="0" u="none" dirty="0" smtClean="0"/>
              <a:t>　</a:t>
            </a:r>
            <a:r>
              <a:rPr lang="ja-JP" altLang="en-US" sz="1400" b="0" u="none" dirty="0" smtClean="0">
                <a:solidFill>
                  <a:schemeClr val="tx1"/>
                </a:solidFill>
              </a:rPr>
              <a:t>国内外の情報</a:t>
            </a:r>
            <a:r>
              <a:rPr lang="ja-JP" altLang="en-US" sz="1400" b="0" u="none" dirty="0">
                <a:solidFill>
                  <a:schemeClr val="tx1"/>
                </a:solidFill>
              </a:rPr>
              <a:t>の</a:t>
            </a:r>
            <a:r>
              <a:rPr lang="ja-JP" altLang="en-US" sz="1400" b="0" u="none" dirty="0" smtClean="0">
                <a:solidFill>
                  <a:schemeClr val="tx1"/>
                </a:solidFill>
              </a:rPr>
              <a:t>収集</a:t>
            </a:r>
            <a:r>
              <a:rPr lang="ja-JP" altLang="en-US" sz="1400" b="0" u="none" dirty="0">
                <a:solidFill>
                  <a:schemeClr val="tx1"/>
                </a:solidFill>
              </a:rPr>
              <a:t>・</a:t>
            </a:r>
            <a:r>
              <a:rPr lang="ja-JP" altLang="en-US" sz="1400" b="0" u="none" dirty="0" smtClean="0">
                <a:solidFill>
                  <a:schemeClr val="tx1"/>
                </a:solidFill>
              </a:rPr>
              <a:t>整理、</a:t>
            </a:r>
            <a:r>
              <a:rPr lang="ja-JP" altLang="en-US" sz="1400" b="0" dirty="0" smtClean="0">
                <a:solidFill>
                  <a:schemeClr val="tx1"/>
                </a:solidFill>
              </a:rPr>
              <a:t>必要に応じ</a:t>
            </a:r>
            <a:endParaRPr lang="en-US" altLang="ja-JP" sz="1400" b="0" dirty="0" smtClean="0">
              <a:solidFill>
                <a:schemeClr val="tx1"/>
              </a:solidFill>
            </a:endParaRPr>
          </a:p>
          <a:p>
            <a:r>
              <a:rPr lang="ja-JP" altLang="en-US" sz="1400" b="0" u="none" dirty="0">
                <a:solidFill>
                  <a:schemeClr val="tx1"/>
                </a:solidFill>
              </a:rPr>
              <a:t>　</a:t>
            </a:r>
            <a:r>
              <a:rPr lang="ja-JP" altLang="en-US" sz="1400" b="0" u="none" dirty="0" smtClean="0">
                <a:solidFill>
                  <a:schemeClr val="tx1"/>
                </a:solidFill>
              </a:rPr>
              <a:t>　　　　</a:t>
            </a:r>
            <a:r>
              <a:rPr lang="ja-JP" altLang="en-US" sz="1400" b="0" u="none" dirty="0">
                <a:solidFill>
                  <a:schemeClr val="tx1"/>
                </a:solidFill>
              </a:rPr>
              <a:t> </a:t>
            </a:r>
            <a:r>
              <a:rPr lang="ja-JP" altLang="en-US" sz="1400" b="0" dirty="0" err="1" smtClean="0">
                <a:solidFill>
                  <a:schemeClr val="tx1"/>
                </a:solidFill>
              </a:rPr>
              <a:t>て</a:t>
            </a:r>
            <a:r>
              <a:rPr lang="ja-JP" altLang="ja-JP" sz="1400" b="0" dirty="0" smtClean="0">
                <a:solidFill>
                  <a:schemeClr val="tx1"/>
                </a:solidFill>
              </a:rPr>
              <a:t>基本方針</a:t>
            </a:r>
            <a:r>
              <a:rPr lang="ja-JP" altLang="en-US" sz="1400" b="0" dirty="0" smtClean="0">
                <a:solidFill>
                  <a:schemeClr val="tx1"/>
                </a:solidFill>
              </a:rPr>
              <a:t>・対応要領・対応指針の</a:t>
            </a:r>
            <a:r>
              <a:rPr lang="ja-JP" altLang="ja-JP" sz="1400" b="0" dirty="0" smtClean="0">
                <a:solidFill>
                  <a:schemeClr val="tx1"/>
                </a:solidFill>
              </a:rPr>
              <a:t>見直し</a:t>
            </a:r>
            <a:endParaRPr lang="en-US" altLang="ja-JP" sz="1400" b="0" dirty="0">
              <a:solidFill>
                <a:schemeClr val="tx1"/>
              </a:solidFill>
            </a:endParaRPr>
          </a:p>
        </p:txBody>
      </p:sp>
      <p:sp>
        <p:nvSpPr>
          <p:cNvPr id="13" name="角丸四角形 12"/>
          <p:cNvSpPr/>
          <p:nvPr/>
        </p:nvSpPr>
        <p:spPr bwMode="auto">
          <a:xfrm>
            <a:off x="200472" y="1209108"/>
            <a:ext cx="4032448" cy="319465"/>
          </a:xfrm>
          <a:prstGeom prst="roundRect">
            <a:avLst/>
          </a:prstGeom>
          <a:solidFill>
            <a:srgbClr val="FFCC00"/>
          </a:solidFill>
          <a:ln w="25400">
            <a:solidFill>
              <a:srgbClr val="FFCC00">
                <a:alpha val="70000"/>
              </a:srgbClr>
            </a:solidFill>
          </a:ln>
        </p:spPr>
        <p:style>
          <a:lnRef idx="1">
            <a:schemeClr val="accent1"/>
          </a:lnRef>
          <a:fillRef idx="0">
            <a:schemeClr val="accent1"/>
          </a:fillRef>
          <a:effectRef idx="0">
            <a:schemeClr val="accent1"/>
          </a:effectRef>
          <a:fontRef idx="minor">
            <a:schemeClr val="tx1"/>
          </a:fontRef>
        </p:style>
        <p:txBody>
          <a:bodyPr lIns="36000" tIns="180000" rIns="36000" bIns="180000" rtlCol="0" anchor="ctr"/>
          <a:lstStyle/>
          <a:p>
            <a:pPr algn="just"/>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第２ 差別解消措置</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に関する共通的な事項</a:t>
            </a:r>
          </a:p>
        </p:txBody>
      </p:sp>
      <p:sp>
        <p:nvSpPr>
          <p:cNvPr id="16" name="横巻き 15"/>
          <p:cNvSpPr/>
          <p:nvPr/>
        </p:nvSpPr>
        <p:spPr bwMode="auto">
          <a:xfrm>
            <a:off x="1296145" y="116632"/>
            <a:ext cx="7170118" cy="504056"/>
          </a:xfrm>
          <a:prstGeom prst="horizontalScroll">
            <a:avLst/>
          </a:prstGeom>
          <a:solidFill>
            <a:schemeClr val="bg1"/>
          </a:solidFill>
          <a:ln w="19050" cap="flat" cmpd="sng" algn="ctr">
            <a:solidFill>
              <a:schemeClr val="tx1"/>
            </a:solidFill>
            <a:prstDash val="solid"/>
            <a:round/>
            <a:headEnd type="none" w="med" len="med"/>
            <a:tailEnd type="none" w="med" len="med"/>
          </a:ln>
          <a:effectLst/>
        </p:spPr>
        <p:txBody>
          <a:bodyPr tIns="108000" anchor="ctr"/>
          <a:lstStyle/>
          <a:p>
            <a:pPr algn="ctr"/>
            <a:r>
              <a:rPr lang="ja-JP" altLang="en-US" b="1" dirty="0">
                <a:solidFill>
                  <a:srgbClr val="000000"/>
                </a:solidFill>
                <a:latin typeface="メイリオ" pitchFamily="50" charset="-128"/>
                <a:ea typeface="メイリオ" pitchFamily="50" charset="-128"/>
                <a:cs typeface="メイリオ" pitchFamily="50" charset="-128"/>
              </a:rPr>
              <a:t>障害を理由とする差別の解消の推進に関する基本</a:t>
            </a:r>
            <a:r>
              <a:rPr lang="ja-JP" altLang="en-US" b="1" dirty="0" smtClean="0">
                <a:solidFill>
                  <a:srgbClr val="000000"/>
                </a:solidFill>
                <a:latin typeface="メイリオ" pitchFamily="50" charset="-128"/>
                <a:ea typeface="メイリオ" pitchFamily="50" charset="-128"/>
                <a:cs typeface="メイリオ" pitchFamily="50" charset="-128"/>
              </a:rPr>
              <a:t>方針の概要</a:t>
            </a:r>
            <a:endParaRPr lang="ja-JP" altLang="en-US" b="1" dirty="0">
              <a:solidFill>
                <a:srgbClr val="000000"/>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4881204" y="1528553"/>
            <a:ext cx="4881195" cy="2416870"/>
          </a:xfrm>
          <a:prstGeom prst="rect">
            <a:avLst/>
          </a:prstGeom>
          <a:gradFill flip="none" rotWithShape="1">
            <a:gsLst>
              <a:gs pos="0">
                <a:srgbClr val="FFFFFF"/>
              </a:gs>
              <a:gs pos="100000">
                <a:srgbClr val="66FF66"/>
              </a:gs>
              <a:gs pos="75000">
                <a:srgbClr val="66FF66">
                  <a:alpha val="75000"/>
                </a:srgbClr>
              </a:gs>
              <a:gs pos="25000">
                <a:srgbClr val="BCFFBC">
                  <a:alpha val="25000"/>
                </a:srgbClr>
              </a:gs>
              <a:gs pos="50000">
                <a:srgbClr val="66FF66">
                  <a:alpha val="50000"/>
                </a:srgbClr>
              </a:gs>
            </a:gsLst>
            <a:lin ang="2700000" scaled="1"/>
            <a:tileRect/>
          </a:gradFill>
          <a:ln w="25400">
            <a:solidFill>
              <a:srgbClr val="00CC00"/>
            </a:solidFill>
          </a:ln>
        </p:spPr>
        <p:txBody>
          <a:bodyPr wrap="square" lIns="144000" tIns="72000" rIns="108000" bIns="72000">
            <a:noAutofit/>
          </a:bodyPr>
          <a:lstStyle/>
          <a:p>
            <a:pPr algn="just">
              <a:spcBef>
                <a:spcPts val="600"/>
              </a:spcBef>
              <a:defRPr/>
            </a:pPr>
            <a:r>
              <a:rPr lang="ja-JP" altLang="en-US" sz="1400" b="1" u="sng" dirty="0" smtClean="0">
                <a:solidFill>
                  <a:srgbClr val="000000"/>
                </a:solidFill>
                <a:latin typeface="メイリオ" pitchFamily="50" charset="-128"/>
                <a:ea typeface="メイリオ" pitchFamily="50" charset="-128"/>
                <a:cs typeface="メイリオ" pitchFamily="50" charset="-128"/>
              </a:rPr>
              <a:t>１ 基本的な考え方</a:t>
            </a:r>
            <a:endParaRPr lang="en-US" altLang="ja-JP" sz="1400" b="1" u="sng" dirty="0" smtClean="0">
              <a:solidFill>
                <a:srgbClr val="000000"/>
              </a:solidFill>
              <a:latin typeface="メイリオ" pitchFamily="50" charset="-128"/>
              <a:ea typeface="メイリオ" pitchFamily="50" charset="-128"/>
              <a:cs typeface="メイリオ" pitchFamily="50" charset="-128"/>
            </a:endParaRPr>
          </a:p>
          <a:p>
            <a:pPr algn="just">
              <a:spcBef>
                <a:spcPts val="100"/>
              </a:spcBef>
              <a:defRPr/>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●不当</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な差別的取扱いの</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禁止 ⇒ </a:t>
            </a:r>
            <a:r>
              <a:rPr lang="ja-JP" altLang="en-US"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一律</a:t>
            </a:r>
            <a:r>
              <a:rPr lang="ja-JP" altLang="en-US" sz="1400" u="sng"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に法的</a:t>
            </a:r>
            <a:r>
              <a:rPr lang="ja-JP" altLang="en-US"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義務</a:t>
            </a: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100"/>
              </a:spcBef>
              <a:defRPr/>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●合理的</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配慮の</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提供 ⇒ 行政</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機関等</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法的義務</a:t>
            </a:r>
            <a:endParaRPr lang="en-US" altLang="ja-JP"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0"/>
              </a:spcBef>
              <a:defRPr/>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 事</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業者</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努力義務</a:t>
            </a:r>
            <a:endParaRPr lang="en-US" altLang="ja-JP"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100"/>
              </a:spcBef>
              <a:defRPr/>
            </a:pPr>
            <a:r>
              <a:rPr lang="ja-JP" altLang="en-US" sz="1400" b="1" u="sng" dirty="0" smtClean="0">
                <a:solidFill>
                  <a:srgbClr val="000000"/>
                </a:solidFill>
                <a:latin typeface="メイリオ" pitchFamily="50" charset="-128"/>
                <a:ea typeface="メイリオ" pitchFamily="50" charset="-128"/>
                <a:cs typeface="メイリオ" pitchFamily="50" charset="-128"/>
              </a:rPr>
              <a:t>２ 対応要領／対応指針</a:t>
            </a:r>
            <a:endParaRPr lang="en-US" altLang="ja-JP" sz="1400" b="1" u="sng" dirty="0" smtClean="0">
              <a:solidFill>
                <a:srgbClr val="000000"/>
              </a:solidFill>
              <a:latin typeface="メイリオ" pitchFamily="50" charset="-128"/>
              <a:ea typeface="メイリオ" pitchFamily="50" charset="-128"/>
              <a:cs typeface="メイリオ" pitchFamily="50" charset="-128"/>
            </a:endParaRPr>
          </a:p>
          <a:p>
            <a:pPr algn="just">
              <a:spcBef>
                <a:spcPts val="200"/>
              </a:spcBef>
              <a:defRPr/>
            </a:pPr>
            <a:r>
              <a:rPr lang="ja-JP" altLang="en-US" sz="1400" dirty="0" smtClean="0">
                <a:latin typeface="メイリオ" pitchFamily="50" charset="-128"/>
                <a:ea typeface="メイリオ" pitchFamily="50" charset="-128"/>
                <a:cs typeface="メイリオ" pitchFamily="50" charset="-128"/>
              </a:rPr>
              <a:t>位置付け、作</a:t>
            </a:r>
            <a:r>
              <a:rPr lang="ja-JP" altLang="en-US" sz="1400" dirty="0" smtClean="0">
                <a:solidFill>
                  <a:srgbClr val="000000"/>
                </a:solidFill>
                <a:latin typeface="メイリオ" pitchFamily="50" charset="-128"/>
                <a:ea typeface="メイリオ" pitchFamily="50" charset="-128"/>
                <a:cs typeface="メイリオ" pitchFamily="50" charset="-128"/>
              </a:rPr>
              <a:t>成手続き、記載事項</a:t>
            </a:r>
            <a:endParaRPr lang="en-US" altLang="ja-JP" sz="1400" dirty="0" smtClean="0">
              <a:solidFill>
                <a:srgbClr val="000000"/>
              </a:solidFill>
              <a:latin typeface="メイリオ" pitchFamily="50" charset="-128"/>
              <a:ea typeface="メイリオ" pitchFamily="50" charset="-128"/>
              <a:cs typeface="メイリオ" pitchFamily="50" charset="-128"/>
            </a:endParaRPr>
          </a:p>
          <a:p>
            <a:pPr algn="just">
              <a:spcBef>
                <a:spcPts val="600"/>
              </a:spcBef>
              <a:defRPr/>
            </a:pPr>
            <a:r>
              <a:rPr lang="ja-JP" altLang="en-US"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 地方公共団体等</a:t>
            </a:r>
            <a:r>
              <a:rPr lang="ja-JP" altLang="en-US" sz="1400" b="1" u="sng"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関</a:t>
            </a:r>
            <a:r>
              <a:rPr lang="ja-JP" altLang="en-US" sz="1400" b="1" u="sng" dirty="0" smtClean="0">
                <a:latin typeface="メイリオ" panose="020B0604030504040204" pitchFamily="50" charset="-128"/>
                <a:ea typeface="メイリオ" panose="020B0604030504040204" pitchFamily="50" charset="-128"/>
                <a:cs typeface="メイリオ" panose="020B0604030504040204" pitchFamily="50" charset="-128"/>
              </a:rPr>
              <a:t>する事項</a:t>
            </a:r>
            <a:r>
              <a:rPr lang="en-US" altLang="ja-JP"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対応要領のみ</a:t>
            </a:r>
            <a:r>
              <a:rPr lang="en-US" altLang="ja-JP"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lvl="0" algn="just">
              <a:spcBef>
                <a:spcPts val="0"/>
              </a:spcBef>
              <a:defRPr/>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対応要領の作成は</a:t>
            </a:r>
            <a:r>
              <a:rPr lang="ja-JP" altLang="en-US" sz="1400"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努力義務</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（国は技術的助言などの支援）</a:t>
            </a:r>
            <a:endPar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defRPr/>
            </a:pPr>
            <a:r>
              <a:rPr lang="ja-JP" altLang="en-US"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主務大臣による行政措置</a:t>
            </a:r>
            <a:r>
              <a:rPr lang="en-US" altLang="ja-JP"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対応指針のみ</a:t>
            </a:r>
            <a:r>
              <a:rPr lang="en-US" altLang="ja-JP" sz="1400" b="1" u="sng"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algn="just">
              <a:spcBef>
                <a:spcPts val="0"/>
              </a:spcBef>
              <a:defRPr/>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照会・相談への対応、報告徴収</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、助言・指導、勧告</a:t>
            </a:r>
            <a:r>
              <a:rPr lang="en-US" altLang="ja-JP" sz="1400" u="sng"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bwMode="auto">
          <a:xfrm>
            <a:off x="4881208" y="4048833"/>
            <a:ext cx="2232036" cy="329042"/>
          </a:xfrm>
          <a:prstGeom prst="roundRect">
            <a:avLst/>
          </a:prstGeom>
          <a:solidFill>
            <a:srgbClr val="FFCCCC"/>
          </a:solidFill>
          <a:ln w="25400">
            <a:solidFill>
              <a:srgbClr val="FF7C80"/>
            </a:solidFill>
            <a:prstDash val="solid"/>
          </a:ln>
        </p:spPr>
        <p:txBody>
          <a:bodyPr wrap="square" lIns="72000" tIns="54000" rIns="72000" bIns="54000">
            <a:noAutofit/>
          </a:bodyPr>
          <a:lstStyle/>
          <a:p>
            <a:pPr>
              <a:spcBef>
                <a:spcPts val="0"/>
              </a:spcBef>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第５</a:t>
            </a:r>
            <a:r>
              <a:rPr lang="en-US" altLang="ja-JP"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その他重要事項 </a:t>
            </a:r>
            <a:endPar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bwMode="auto">
          <a:xfrm>
            <a:off x="4881206" y="1207595"/>
            <a:ext cx="4392276" cy="320979"/>
          </a:xfrm>
          <a:prstGeom prst="roundRect">
            <a:avLst/>
          </a:prstGeom>
          <a:solidFill>
            <a:srgbClr val="66FF66"/>
          </a:solidFill>
          <a:ln w="25400">
            <a:solidFill>
              <a:srgbClr val="00CC00">
                <a:alpha val="70000"/>
              </a:srgbClr>
            </a:solidFill>
          </a:ln>
        </p:spPr>
        <p:style>
          <a:lnRef idx="1">
            <a:schemeClr val="accent1"/>
          </a:lnRef>
          <a:fillRef idx="0">
            <a:schemeClr val="accent1"/>
          </a:fillRef>
          <a:effectRef idx="0">
            <a:schemeClr val="accent1"/>
          </a:effectRef>
          <a:fontRef idx="minor">
            <a:schemeClr val="tx1"/>
          </a:fontRef>
        </p:style>
        <p:txBody>
          <a:bodyPr tIns="180000" bIns="180000" rtlCol="0" anchor="ctr"/>
          <a:lstStyle/>
          <a:p>
            <a:pPr algn="just"/>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第３</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差別解消措置</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に関する基本的な事項</a:t>
            </a:r>
          </a:p>
        </p:txBody>
      </p:sp>
      <p:sp>
        <p:nvSpPr>
          <p:cNvPr id="22" name="角丸四角形 21"/>
          <p:cNvSpPr/>
          <p:nvPr/>
        </p:nvSpPr>
        <p:spPr bwMode="auto">
          <a:xfrm>
            <a:off x="200474" y="692696"/>
            <a:ext cx="9561927" cy="403404"/>
          </a:xfrm>
          <a:prstGeom prst="roundRect">
            <a:avLst/>
          </a:prstGeom>
          <a:solidFill>
            <a:schemeClr val="accent5">
              <a:lumMod val="60000"/>
              <a:lumOff val="40000"/>
            </a:schemeClr>
          </a:solidFill>
          <a:ln w="25400">
            <a:solidFill>
              <a:srgbClr val="3366FF">
                <a:alpha val="69804"/>
              </a:srgbClr>
            </a:solidFill>
          </a:ln>
        </p:spPr>
        <p:style>
          <a:lnRef idx="1">
            <a:schemeClr val="accent1"/>
          </a:lnRef>
          <a:fillRef idx="0">
            <a:schemeClr val="accent1"/>
          </a:fillRef>
          <a:effectRef idx="0">
            <a:schemeClr val="accent1"/>
          </a:effectRef>
          <a:fontRef idx="minor">
            <a:schemeClr val="tx1"/>
          </a:fontRef>
        </p:style>
        <p:txBody>
          <a:bodyPr lIns="36000" tIns="180000" rIns="36000" bIns="180000" rtlCol="0" anchor="ctr"/>
          <a:lstStyle/>
          <a:p>
            <a:pPr lvl="1" indent="-576000" algn="just"/>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第１ 差別解消推進</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に関する</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施策の基本的な方向　　</a:t>
            </a:r>
            <a:r>
              <a:rPr lang="ja-JP" altLang="en-US" sz="1400" dirty="0" smtClean="0">
                <a:latin typeface="メイリオ" pitchFamily="50" charset="-128"/>
                <a:ea typeface="メイリオ" pitchFamily="50" charset="-128"/>
                <a:cs typeface="メイリオ" pitchFamily="50" charset="-128"/>
              </a:rPr>
              <a:t>法</a:t>
            </a:r>
            <a:r>
              <a:rPr lang="ja-JP" altLang="en-US" sz="1400" dirty="0">
                <a:latin typeface="メイリオ" pitchFamily="50" charset="-128"/>
                <a:ea typeface="メイリオ" pitchFamily="50" charset="-128"/>
                <a:cs typeface="メイリオ" pitchFamily="50" charset="-128"/>
              </a:rPr>
              <a:t>制定の背景 ／ </a:t>
            </a:r>
            <a:r>
              <a:rPr lang="ja-JP" altLang="en-US" sz="1400" dirty="0">
                <a:solidFill>
                  <a:prstClr val="black"/>
                </a:solidFill>
                <a:latin typeface="メイリオ" pitchFamily="50" charset="-128"/>
                <a:ea typeface="メイリオ" pitchFamily="50" charset="-128"/>
                <a:cs typeface="メイリオ" pitchFamily="50" charset="-128"/>
              </a:rPr>
              <a:t>基本的な考え方（法の考え方など</a:t>
            </a:r>
            <a:r>
              <a:rPr lang="ja-JP" altLang="en-US" sz="1400" dirty="0" smtClean="0">
                <a:solidFill>
                  <a:prstClr val="black"/>
                </a:solidFill>
                <a:latin typeface="メイリオ" pitchFamily="50" charset="-128"/>
                <a:ea typeface="メイリオ" pitchFamily="50" charset="-128"/>
                <a:cs typeface="メイリオ" pitchFamily="50" charset="-128"/>
              </a:rPr>
              <a:t>）</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145</a:t>
            </a:fld>
            <a:endParaRPr lang="en-US" altLang="ja-JP" dirty="0">
              <a:solidFill>
                <a:srgbClr val="000000"/>
              </a:solidFill>
            </a:endParaRPr>
          </a:p>
        </p:txBody>
      </p:sp>
    </p:spTree>
    <p:extLst>
      <p:ext uri="{BB962C8B-B14F-4D97-AF65-F5344CB8AC3E}">
        <p14:creationId xmlns:p14="http://schemas.microsoft.com/office/powerpoint/2010/main" val="1760285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75" y="274639"/>
            <a:ext cx="9518650" cy="6323012"/>
          </a:xfrm>
        </p:spPr>
        <p:txBody>
          <a:bodyPr/>
          <a:lstStyle/>
          <a:p>
            <a:r>
              <a:rPr lang="ja-JP" altLang="en-US" sz="3600" dirty="0">
                <a:latin typeface="+mj-ea"/>
              </a:rPr>
              <a:t>（２</a:t>
            </a:r>
            <a:r>
              <a:rPr lang="ja-JP" altLang="en-US" sz="3600" dirty="0" smtClean="0">
                <a:latin typeface="+mj-ea"/>
              </a:rPr>
              <a:t>）障害福祉サービス等の概要</a:t>
            </a: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15</a:t>
            </a:fld>
            <a:endParaRPr lang="en-US" altLang="ja-JP" dirty="0">
              <a:solidFill>
                <a:srgbClr val="000000"/>
              </a:solidFill>
            </a:endParaRPr>
          </a:p>
        </p:txBody>
      </p:sp>
    </p:spTree>
    <p:extLst>
      <p:ext uri="{BB962C8B-B14F-4D97-AF65-F5344CB8AC3E}">
        <p14:creationId xmlns:p14="http://schemas.microsoft.com/office/powerpoint/2010/main" val="2462823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777" y="620688"/>
            <a:ext cx="9793770" cy="4789437"/>
            <a:chOff x="156" y="1039"/>
            <a:chExt cx="5571" cy="2241"/>
          </a:xfrm>
        </p:grpSpPr>
        <p:sp>
          <p:nvSpPr>
            <p:cNvPr id="11328" name="Freeform 3"/>
            <p:cNvSpPr>
              <a:spLocks/>
            </p:cNvSpPr>
            <p:nvPr/>
          </p:nvSpPr>
          <p:spPr bwMode="auto">
            <a:xfrm>
              <a:off x="156" y="1039"/>
              <a:ext cx="5535" cy="2241"/>
            </a:xfrm>
            <a:custGeom>
              <a:avLst/>
              <a:gdLst>
                <a:gd name="T0" fmla="*/ 442 w 5535"/>
                <a:gd name="T1" fmla="*/ 1 h 4482"/>
                <a:gd name="T2" fmla="*/ 394 w 5535"/>
                <a:gd name="T3" fmla="*/ 1 h 4482"/>
                <a:gd name="T4" fmla="*/ 349 w 5535"/>
                <a:gd name="T5" fmla="*/ 1 h 4482"/>
                <a:gd name="T6" fmla="*/ 306 w 5535"/>
                <a:gd name="T7" fmla="*/ 1 h 4482"/>
                <a:gd name="T8" fmla="*/ 244 w 5535"/>
                <a:gd name="T9" fmla="*/ 1 h 4482"/>
                <a:gd name="T10" fmla="*/ 169 w 5535"/>
                <a:gd name="T11" fmla="*/ 1 h 4482"/>
                <a:gd name="T12" fmla="*/ 107 w 5535"/>
                <a:gd name="T13" fmla="*/ 1 h 4482"/>
                <a:gd name="T14" fmla="*/ 56 w 5535"/>
                <a:gd name="T15" fmla="*/ 1 h 4482"/>
                <a:gd name="T16" fmla="*/ 28 w 5535"/>
                <a:gd name="T17" fmla="*/ 1 h 4482"/>
                <a:gd name="T18" fmla="*/ 15 w 5535"/>
                <a:gd name="T19" fmla="*/ 1 h 4482"/>
                <a:gd name="T20" fmla="*/ 6 w 5535"/>
                <a:gd name="T21" fmla="*/ 1 h 4482"/>
                <a:gd name="T22" fmla="*/ 1 w 5535"/>
                <a:gd name="T23" fmla="*/ 1 h 4482"/>
                <a:gd name="T24" fmla="*/ 0 w 5535"/>
                <a:gd name="T25" fmla="*/ 1 h 4482"/>
                <a:gd name="T26" fmla="*/ 2 w 5535"/>
                <a:gd name="T27" fmla="*/ 1 h 4482"/>
                <a:gd name="T28" fmla="*/ 10 w 5535"/>
                <a:gd name="T29" fmla="*/ 1 h 4482"/>
                <a:gd name="T30" fmla="*/ 21 w 5535"/>
                <a:gd name="T31" fmla="*/ 1 h 4482"/>
                <a:gd name="T32" fmla="*/ 36 w 5535"/>
                <a:gd name="T33" fmla="*/ 1 h 4482"/>
                <a:gd name="T34" fmla="*/ 80 w 5535"/>
                <a:gd name="T35" fmla="*/ 1 h 4482"/>
                <a:gd name="T36" fmla="*/ 136 w 5535"/>
                <a:gd name="T37" fmla="*/ 1 h 4482"/>
                <a:gd name="T38" fmla="*/ 206 w 5535"/>
                <a:gd name="T39" fmla="*/ 1 h 4482"/>
                <a:gd name="T40" fmla="*/ 285 w 5535"/>
                <a:gd name="T41" fmla="*/ 1 h 4482"/>
                <a:gd name="T42" fmla="*/ 327 w 5535"/>
                <a:gd name="T43" fmla="*/ 1 h 4482"/>
                <a:gd name="T44" fmla="*/ 372 w 5535"/>
                <a:gd name="T45" fmla="*/ 1 h 4482"/>
                <a:gd name="T46" fmla="*/ 418 w 5535"/>
                <a:gd name="T47" fmla="*/ 1 h 4482"/>
                <a:gd name="T48" fmla="*/ 465 w 5535"/>
                <a:gd name="T49" fmla="*/ 1 h 4482"/>
                <a:gd name="T50" fmla="*/ 5094 w 5535"/>
                <a:gd name="T51" fmla="*/ 1 h 4482"/>
                <a:gd name="T52" fmla="*/ 5141 w 5535"/>
                <a:gd name="T53" fmla="*/ 1 h 4482"/>
                <a:gd name="T54" fmla="*/ 5187 w 5535"/>
                <a:gd name="T55" fmla="*/ 1 h 4482"/>
                <a:gd name="T56" fmla="*/ 5230 w 5535"/>
                <a:gd name="T57" fmla="*/ 1 h 4482"/>
                <a:gd name="T58" fmla="*/ 5292 w 5535"/>
                <a:gd name="T59" fmla="*/ 1 h 4482"/>
                <a:gd name="T60" fmla="*/ 5366 w 5535"/>
                <a:gd name="T61" fmla="*/ 1 h 4482"/>
                <a:gd name="T62" fmla="*/ 5429 w 5535"/>
                <a:gd name="T63" fmla="*/ 1 h 4482"/>
                <a:gd name="T64" fmla="*/ 5480 w 5535"/>
                <a:gd name="T65" fmla="*/ 1 h 4482"/>
                <a:gd name="T66" fmla="*/ 5508 w 5535"/>
                <a:gd name="T67" fmla="*/ 1 h 4482"/>
                <a:gd name="T68" fmla="*/ 5521 w 5535"/>
                <a:gd name="T69" fmla="*/ 1 h 4482"/>
                <a:gd name="T70" fmla="*/ 5530 w 5535"/>
                <a:gd name="T71" fmla="*/ 1 h 4482"/>
                <a:gd name="T72" fmla="*/ 5534 w 5535"/>
                <a:gd name="T73" fmla="*/ 1 h 4482"/>
                <a:gd name="T74" fmla="*/ 5535 w 5535"/>
                <a:gd name="T75" fmla="*/ 1 h 4482"/>
                <a:gd name="T76" fmla="*/ 5533 w 5535"/>
                <a:gd name="T77" fmla="*/ 1 h 4482"/>
                <a:gd name="T78" fmla="*/ 5526 w 5535"/>
                <a:gd name="T79" fmla="*/ 1 h 4482"/>
                <a:gd name="T80" fmla="*/ 5515 w 5535"/>
                <a:gd name="T81" fmla="*/ 1 h 4482"/>
                <a:gd name="T82" fmla="*/ 5499 w 5535"/>
                <a:gd name="T83" fmla="*/ 1 h 4482"/>
                <a:gd name="T84" fmla="*/ 5456 w 5535"/>
                <a:gd name="T85" fmla="*/ 1 h 4482"/>
                <a:gd name="T86" fmla="*/ 5399 w 5535"/>
                <a:gd name="T87" fmla="*/ 1 h 4482"/>
                <a:gd name="T88" fmla="*/ 5330 w 5535"/>
                <a:gd name="T89" fmla="*/ 1 h 4482"/>
                <a:gd name="T90" fmla="*/ 5252 w 5535"/>
                <a:gd name="T91" fmla="*/ 1 h 4482"/>
                <a:gd name="T92" fmla="*/ 5209 w 5535"/>
                <a:gd name="T93" fmla="*/ 1 h 4482"/>
                <a:gd name="T94" fmla="*/ 5164 w 5535"/>
                <a:gd name="T95" fmla="*/ 1 h 4482"/>
                <a:gd name="T96" fmla="*/ 5118 w 5535"/>
                <a:gd name="T97" fmla="*/ 1 h 4482"/>
                <a:gd name="T98" fmla="*/ 5070 w 5535"/>
                <a:gd name="T99" fmla="*/ 0 h 44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35"/>
                <a:gd name="T151" fmla="*/ 0 h 4482"/>
                <a:gd name="T152" fmla="*/ 5535 w 5535"/>
                <a:gd name="T153" fmla="*/ 4482 h 44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35" h="4482">
                  <a:moveTo>
                    <a:pt x="465" y="0"/>
                  </a:moveTo>
                  <a:lnTo>
                    <a:pt x="442" y="2"/>
                  </a:lnTo>
                  <a:lnTo>
                    <a:pt x="418" y="3"/>
                  </a:lnTo>
                  <a:lnTo>
                    <a:pt x="394" y="8"/>
                  </a:lnTo>
                  <a:lnTo>
                    <a:pt x="372" y="15"/>
                  </a:lnTo>
                  <a:lnTo>
                    <a:pt x="349" y="23"/>
                  </a:lnTo>
                  <a:lnTo>
                    <a:pt x="327" y="33"/>
                  </a:lnTo>
                  <a:lnTo>
                    <a:pt x="306" y="45"/>
                  </a:lnTo>
                  <a:lnTo>
                    <a:pt x="285" y="58"/>
                  </a:lnTo>
                  <a:lnTo>
                    <a:pt x="244" y="89"/>
                  </a:lnTo>
                  <a:lnTo>
                    <a:pt x="206" y="128"/>
                  </a:lnTo>
                  <a:lnTo>
                    <a:pt x="169" y="171"/>
                  </a:lnTo>
                  <a:lnTo>
                    <a:pt x="136" y="219"/>
                  </a:lnTo>
                  <a:lnTo>
                    <a:pt x="107" y="272"/>
                  </a:lnTo>
                  <a:lnTo>
                    <a:pt x="80" y="330"/>
                  </a:lnTo>
                  <a:lnTo>
                    <a:pt x="56" y="391"/>
                  </a:lnTo>
                  <a:lnTo>
                    <a:pt x="36" y="457"/>
                  </a:lnTo>
                  <a:lnTo>
                    <a:pt x="28" y="490"/>
                  </a:lnTo>
                  <a:lnTo>
                    <a:pt x="21" y="525"/>
                  </a:lnTo>
                  <a:lnTo>
                    <a:pt x="15" y="560"/>
                  </a:lnTo>
                  <a:lnTo>
                    <a:pt x="10" y="596"/>
                  </a:lnTo>
                  <a:lnTo>
                    <a:pt x="6" y="633"/>
                  </a:lnTo>
                  <a:lnTo>
                    <a:pt x="2" y="671"/>
                  </a:lnTo>
                  <a:lnTo>
                    <a:pt x="1" y="709"/>
                  </a:lnTo>
                  <a:lnTo>
                    <a:pt x="0" y="747"/>
                  </a:lnTo>
                  <a:lnTo>
                    <a:pt x="0" y="3735"/>
                  </a:lnTo>
                  <a:lnTo>
                    <a:pt x="1" y="3773"/>
                  </a:lnTo>
                  <a:lnTo>
                    <a:pt x="2" y="3811"/>
                  </a:lnTo>
                  <a:lnTo>
                    <a:pt x="6" y="3849"/>
                  </a:lnTo>
                  <a:lnTo>
                    <a:pt x="10" y="3886"/>
                  </a:lnTo>
                  <a:lnTo>
                    <a:pt x="15" y="3922"/>
                  </a:lnTo>
                  <a:lnTo>
                    <a:pt x="21" y="3957"/>
                  </a:lnTo>
                  <a:lnTo>
                    <a:pt x="28" y="3992"/>
                  </a:lnTo>
                  <a:lnTo>
                    <a:pt x="36" y="4026"/>
                  </a:lnTo>
                  <a:lnTo>
                    <a:pt x="56" y="4091"/>
                  </a:lnTo>
                  <a:lnTo>
                    <a:pt x="80" y="4152"/>
                  </a:lnTo>
                  <a:lnTo>
                    <a:pt x="107" y="4210"/>
                  </a:lnTo>
                  <a:lnTo>
                    <a:pt x="136" y="4263"/>
                  </a:lnTo>
                  <a:lnTo>
                    <a:pt x="169" y="4311"/>
                  </a:lnTo>
                  <a:lnTo>
                    <a:pt x="206" y="4354"/>
                  </a:lnTo>
                  <a:lnTo>
                    <a:pt x="244" y="4393"/>
                  </a:lnTo>
                  <a:lnTo>
                    <a:pt x="285" y="4424"/>
                  </a:lnTo>
                  <a:lnTo>
                    <a:pt x="306" y="4437"/>
                  </a:lnTo>
                  <a:lnTo>
                    <a:pt x="327" y="4449"/>
                  </a:lnTo>
                  <a:lnTo>
                    <a:pt x="349" y="4459"/>
                  </a:lnTo>
                  <a:lnTo>
                    <a:pt x="372" y="4467"/>
                  </a:lnTo>
                  <a:lnTo>
                    <a:pt x="394" y="4474"/>
                  </a:lnTo>
                  <a:lnTo>
                    <a:pt x="418" y="4479"/>
                  </a:lnTo>
                  <a:lnTo>
                    <a:pt x="442" y="4480"/>
                  </a:lnTo>
                  <a:lnTo>
                    <a:pt x="465" y="4482"/>
                  </a:lnTo>
                  <a:lnTo>
                    <a:pt x="5070" y="4482"/>
                  </a:lnTo>
                  <a:lnTo>
                    <a:pt x="5094" y="4480"/>
                  </a:lnTo>
                  <a:lnTo>
                    <a:pt x="5118" y="4479"/>
                  </a:lnTo>
                  <a:lnTo>
                    <a:pt x="5141" y="4474"/>
                  </a:lnTo>
                  <a:lnTo>
                    <a:pt x="5164" y="4467"/>
                  </a:lnTo>
                  <a:lnTo>
                    <a:pt x="5187" y="4459"/>
                  </a:lnTo>
                  <a:lnTo>
                    <a:pt x="5209" y="4449"/>
                  </a:lnTo>
                  <a:lnTo>
                    <a:pt x="5230" y="4437"/>
                  </a:lnTo>
                  <a:lnTo>
                    <a:pt x="5252" y="4424"/>
                  </a:lnTo>
                  <a:lnTo>
                    <a:pt x="5292" y="4393"/>
                  </a:lnTo>
                  <a:lnTo>
                    <a:pt x="5330" y="4354"/>
                  </a:lnTo>
                  <a:lnTo>
                    <a:pt x="5366" y="4311"/>
                  </a:lnTo>
                  <a:lnTo>
                    <a:pt x="5399" y="4263"/>
                  </a:lnTo>
                  <a:lnTo>
                    <a:pt x="5429" y="4210"/>
                  </a:lnTo>
                  <a:lnTo>
                    <a:pt x="5456" y="4152"/>
                  </a:lnTo>
                  <a:lnTo>
                    <a:pt x="5480" y="4091"/>
                  </a:lnTo>
                  <a:lnTo>
                    <a:pt x="5499" y="4026"/>
                  </a:lnTo>
                  <a:lnTo>
                    <a:pt x="5508" y="3992"/>
                  </a:lnTo>
                  <a:lnTo>
                    <a:pt x="5515" y="3957"/>
                  </a:lnTo>
                  <a:lnTo>
                    <a:pt x="5521" y="3922"/>
                  </a:lnTo>
                  <a:lnTo>
                    <a:pt x="5526" y="3886"/>
                  </a:lnTo>
                  <a:lnTo>
                    <a:pt x="5530" y="3849"/>
                  </a:lnTo>
                  <a:lnTo>
                    <a:pt x="5533" y="3811"/>
                  </a:lnTo>
                  <a:lnTo>
                    <a:pt x="5534" y="3773"/>
                  </a:lnTo>
                  <a:lnTo>
                    <a:pt x="5535" y="3735"/>
                  </a:lnTo>
                  <a:lnTo>
                    <a:pt x="5535" y="747"/>
                  </a:lnTo>
                  <a:lnTo>
                    <a:pt x="5534" y="709"/>
                  </a:lnTo>
                  <a:lnTo>
                    <a:pt x="5533" y="671"/>
                  </a:lnTo>
                  <a:lnTo>
                    <a:pt x="5530" y="633"/>
                  </a:lnTo>
                  <a:lnTo>
                    <a:pt x="5526" y="596"/>
                  </a:lnTo>
                  <a:lnTo>
                    <a:pt x="5521" y="560"/>
                  </a:lnTo>
                  <a:lnTo>
                    <a:pt x="5515" y="525"/>
                  </a:lnTo>
                  <a:lnTo>
                    <a:pt x="5508" y="490"/>
                  </a:lnTo>
                  <a:lnTo>
                    <a:pt x="5499" y="457"/>
                  </a:lnTo>
                  <a:lnTo>
                    <a:pt x="5480" y="391"/>
                  </a:lnTo>
                  <a:lnTo>
                    <a:pt x="5456" y="330"/>
                  </a:lnTo>
                  <a:lnTo>
                    <a:pt x="5429" y="272"/>
                  </a:lnTo>
                  <a:lnTo>
                    <a:pt x="5399" y="219"/>
                  </a:lnTo>
                  <a:lnTo>
                    <a:pt x="5366" y="171"/>
                  </a:lnTo>
                  <a:lnTo>
                    <a:pt x="5330" y="128"/>
                  </a:lnTo>
                  <a:lnTo>
                    <a:pt x="5292" y="89"/>
                  </a:lnTo>
                  <a:lnTo>
                    <a:pt x="5252" y="58"/>
                  </a:lnTo>
                  <a:lnTo>
                    <a:pt x="5230" y="45"/>
                  </a:lnTo>
                  <a:lnTo>
                    <a:pt x="5209" y="33"/>
                  </a:lnTo>
                  <a:lnTo>
                    <a:pt x="5187" y="23"/>
                  </a:lnTo>
                  <a:lnTo>
                    <a:pt x="5164" y="15"/>
                  </a:lnTo>
                  <a:lnTo>
                    <a:pt x="5141" y="8"/>
                  </a:lnTo>
                  <a:lnTo>
                    <a:pt x="5118" y="3"/>
                  </a:lnTo>
                  <a:lnTo>
                    <a:pt x="5094" y="2"/>
                  </a:lnTo>
                  <a:lnTo>
                    <a:pt x="5070" y="0"/>
                  </a:lnTo>
                  <a:lnTo>
                    <a:pt x="465" y="0"/>
                  </a:lnTo>
                  <a:close/>
                </a:path>
              </a:pathLst>
            </a:custGeom>
            <a:solidFill>
              <a:srgbClr val="FFFF99">
                <a:alpha val="50195"/>
              </a:srgbClr>
            </a:solidFill>
            <a:ln w="12700">
              <a:solidFill>
                <a:srgbClr val="000000"/>
              </a:solidFill>
              <a:round/>
              <a:headEnd/>
              <a:tailEnd/>
            </a:ln>
          </p:spPr>
          <p:txBody>
            <a:bodyPr/>
            <a:lstStyle/>
            <a:p>
              <a:endParaRPr lang="ja-JP" altLang="en-US" sz="1200">
                <a:solidFill>
                  <a:prstClr val="black"/>
                </a:solidFill>
              </a:endParaRPr>
            </a:p>
          </p:txBody>
        </p:sp>
        <p:sp>
          <p:nvSpPr>
            <p:cNvPr id="11329" name="Freeform 4"/>
            <p:cNvSpPr>
              <a:spLocks/>
            </p:cNvSpPr>
            <p:nvPr/>
          </p:nvSpPr>
          <p:spPr bwMode="auto">
            <a:xfrm>
              <a:off x="173" y="1052"/>
              <a:ext cx="5554" cy="2215"/>
            </a:xfrm>
            <a:custGeom>
              <a:avLst/>
              <a:gdLst>
                <a:gd name="T0" fmla="*/ 5053 w 5502"/>
                <a:gd name="T1" fmla="*/ 0 h 4428"/>
                <a:gd name="T2" fmla="*/ 5101 w 5502"/>
                <a:gd name="T3" fmla="*/ 1 h 4428"/>
                <a:gd name="T4" fmla="*/ 5141 w 5502"/>
                <a:gd name="T5" fmla="*/ 1 h 4428"/>
                <a:gd name="T6" fmla="*/ 5185 w 5502"/>
                <a:gd name="T7" fmla="*/ 1 h 4428"/>
                <a:gd name="T8" fmla="*/ 5228 w 5502"/>
                <a:gd name="T9" fmla="*/ 1 h 4428"/>
                <a:gd name="T10" fmla="*/ 5305 w 5502"/>
                <a:gd name="T11" fmla="*/ 1 h 4428"/>
                <a:gd name="T12" fmla="*/ 5371 w 5502"/>
                <a:gd name="T13" fmla="*/ 1 h 4428"/>
                <a:gd name="T14" fmla="*/ 5427 w 5502"/>
                <a:gd name="T15" fmla="*/ 1 h 4428"/>
                <a:gd name="T16" fmla="*/ 5467 w 5502"/>
                <a:gd name="T17" fmla="*/ 1 h 4428"/>
                <a:gd name="T18" fmla="*/ 5482 w 5502"/>
                <a:gd name="T19" fmla="*/ 1 h 4428"/>
                <a:gd name="T20" fmla="*/ 5494 w 5502"/>
                <a:gd name="T21" fmla="*/ 1 h 4428"/>
                <a:gd name="T22" fmla="*/ 5500 w 5502"/>
                <a:gd name="T23" fmla="*/ 1 h 4428"/>
                <a:gd name="T24" fmla="*/ 5502 w 5502"/>
                <a:gd name="T25" fmla="*/ 1 h 4428"/>
                <a:gd name="T26" fmla="*/ 5502 w 5502"/>
                <a:gd name="T27" fmla="*/ 1 h 4428"/>
                <a:gd name="T28" fmla="*/ 5497 w 5502"/>
                <a:gd name="T29" fmla="*/ 1 h 4428"/>
                <a:gd name="T30" fmla="*/ 5488 w 5502"/>
                <a:gd name="T31" fmla="*/ 1 h 4428"/>
                <a:gd name="T32" fmla="*/ 5475 w 5502"/>
                <a:gd name="T33" fmla="*/ 1 h 4428"/>
                <a:gd name="T34" fmla="*/ 5447 w 5502"/>
                <a:gd name="T35" fmla="*/ 1 h 4428"/>
                <a:gd name="T36" fmla="*/ 5401 w 5502"/>
                <a:gd name="T37" fmla="*/ 1 h 4428"/>
                <a:gd name="T38" fmla="*/ 5338 w 5502"/>
                <a:gd name="T39" fmla="*/ 1 h 4428"/>
                <a:gd name="T40" fmla="*/ 5269 w 5502"/>
                <a:gd name="T41" fmla="*/ 1 h 4428"/>
                <a:gd name="T42" fmla="*/ 5207 w 5502"/>
                <a:gd name="T43" fmla="*/ 1 h 4428"/>
                <a:gd name="T44" fmla="*/ 5163 w 5502"/>
                <a:gd name="T45" fmla="*/ 1 h 4428"/>
                <a:gd name="T46" fmla="*/ 5124 w 5502"/>
                <a:gd name="T47" fmla="*/ 1 h 4428"/>
                <a:gd name="T48" fmla="*/ 5077 w 5502"/>
                <a:gd name="T49" fmla="*/ 1 h 4428"/>
                <a:gd name="T50" fmla="*/ 448 w 5502"/>
                <a:gd name="T51" fmla="*/ 1 h 4428"/>
                <a:gd name="T52" fmla="*/ 401 w 5502"/>
                <a:gd name="T53" fmla="*/ 1 h 4428"/>
                <a:gd name="T54" fmla="*/ 362 w 5502"/>
                <a:gd name="T55" fmla="*/ 1 h 4428"/>
                <a:gd name="T56" fmla="*/ 317 w 5502"/>
                <a:gd name="T57" fmla="*/ 1 h 4428"/>
                <a:gd name="T58" fmla="*/ 274 w 5502"/>
                <a:gd name="T59" fmla="*/ 1 h 4428"/>
                <a:gd name="T60" fmla="*/ 197 w 5502"/>
                <a:gd name="T61" fmla="*/ 1 h 4428"/>
                <a:gd name="T62" fmla="*/ 132 w 5502"/>
                <a:gd name="T63" fmla="*/ 1 h 4428"/>
                <a:gd name="T64" fmla="*/ 76 w 5502"/>
                <a:gd name="T65" fmla="*/ 1 h 4428"/>
                <a:gd name="T66" fmla="*/ 36 w 5502"/>
                <a:gd name="T67" fmla="*/ 1 h 4428"/>
                <a:gd name="T68" fmla="*/ 20 w 5502"/>
                <a:gd name="T69" fmla="*/ 1 h 4428"/>
                <a:gd name="T70" fmla="*/ 8 w 5502"/>
                <a:gd name="T71" fmla="*/ 1 h 4428"/>
                <a:gd name="T72" fmla="*/ 3 w 5502"/>
                <a:gd name="T73" fmla="*/ 1 h 4428"/>
                <a:gd name="T74" fmla="*/ 0 w 5502"/>
                <a:gd name="T75" fmla="*/ 1 h 4428"/>
                <a:gd name="T76" fmla="*/ 1 w 5502"/>
                <a:gd name="T77" fmla="*/ 1 h 4428"/>
                <a:gd name="T78" fmla="*/ 5 w 5502"/>
                <a:gd name="T79" fmla="*/ 1 h 4428"/>
                <a:gd name="T80" fmla="*/ 13 w 5502"/>
                <a:gd name="T81" fmla="*/ 1 h 4428"/>
                <a:gd name="T82" fmla="*/ 28 w 5502"/>
                <a:gd name="T83" fmla="*/ 1 h 4428"/>
                <a:gd name="T84" fmla="*/ 56 w 5502"/>
                <a:gd name="T85" fmla="*/ 1 h 4428"/>
                <a:gd name="T86" fmla="*/ 102 w 5502"/>
                <a:gd name="T87" fmla="*/ 1 h 4428"/>
                <a:gd name="T88" fmla="*/ 165 w 5502"/>
                <a:gd name="T89" fmla="*/ 1 h 4428"/>
                <a:gd name="T90" fmla="*/ 234 w 5502"/>
                <a:gd name="T91" fmla="*/ 1 h 4428"/>
                <a:gd name="T92" fmla="*/ 296 w 5502"/>
                <a:gd name="T93" fmla="*/ 1 h 4428"/>
                <a:gd name="T94" fmla="*/ 339 w 5502"/>
                <a:gd name="T95" fmla="*/ 1 h 4428"/>
                <a:gd name="T96" fmla="*/ 378 w 5502"/>
                <a:gd name="T97" fmla="*/ 1 h 4428"/>
                <a:gd name="T98" fmla="*/ 425 w 5502"/>
                <a:gd name="T99" fmla="*/ 1 h 4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02"/>
                <a:gd name="T151" fmla="*/ 0 h 4428"/>
                <a:gd name="T152" fmla="*/ 5502 w 5502"/>
                <a:gd name="T153" fmla="*/ 4428 h 44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02" h="4428">
                  <a:moveTo>
                    <a:pt x="448" y="0"/>
                  </a:moveTo>
                  <a:lnTo>
                    <a:pt x="5053" y="0"/>
                  </a:lnTo>
                  <a:lnTo>
                    <a:pt x="5077" y="1"/>
                  </a:lnTo>
                  <a:lnTo>
                    <a:pt x="5101" y="4"/>
                  </a:lnTo>
                  <a:lnTo>
                    <a:pt x="5124" y="8"/>
                  </a:lnTo>
                  <a:lnTo>
                    <a:pt x="5141" y="13"/>
                  </a:lnTo>
                  <a:lnTo>
                    <a:pt x="5163" y="21"/>
                  </a:lnTo>
                  <a:lnTo>
                    <a:pt x="5185" y="33"/>
                  </a:lnTo>
                  <a:lnTo>
                    <a:pt x="5207" y="44"/>
                  </a:lnTo>
                  <a:lnTo>
                    <a:pt x="5228" y="57"/>
                  </a:lnTo>
                  <a:lnTo>
                    <a:pt x="5269" y="89"/>
                  </a:lnTo>
                  <a:lnTo>
                    <a:pt x="5305" y="124"/>
                  </a:lnTo>
                  <a:lnTo>
                    <a:pt x="5338" y="163"/>
                  </a:lnTo>
                  <a:lnTo>
                    <a:pt x="5371" y="212"/>
                  </a:lnTo>
                  <a:lnTo>
                    <a:pt x="5401" y="265"/>
                  </a:lnTo>
                  <a:lnTo>
                    <a:pt x="5427" y="321"/>
                  </a:lnTo>
                  <a:lnTo>
                    <a:pt x="5447" y="374"/>
                  </a:lnTo>
                  <a:lnTo>
                    <a:pt x="5467" y="440"/>
                  </a:lnTo>
                  <a:lnTo>
                    <a:pt x="5475" y="473"/>
                  </a:lnTo>
                  <a:lnTo>
                    <a:pt x="5482" y="508"/>
                  </a:lnTo>
                  <a:lnTo>
                    <a:pt x="5488" y="544"/>
                  </a:lnTo>
                  <a:lnTo>
                    <a:pt x="5494" y="579"/>
                  </a:lnTo>
                  <a:lnTo>
                    <a:pt x="5497" y="607"/>
                  </a:lnTo>
                  <a:lnTo>
                    <a:pt x="5500" y="644"/>
                  </a:lnTo>
                  <a:lnTo>
                    <a:pt x="5502" y="682"/>
                  </a:lnTo>
                  <a:lnTo>
                    <a:pt x="5502" y="720"/>
                  </a:lnTo>
                  <a:lnTo>
                    <a:pt x="5502" y="3708"/>
                  </a:lnTo>
                  <a:lnTo>
                    <a:pt x="5502" y="3746"/>
                  </a:lnTo>
                  <a:lnTo>
                    <a:pt x="5500" y="3784"/>
                  </a:lnTo>
                  <a:lnTo>
                    <a:pt x="5497" y="3822"/>
                  </a:lnTo>
                  <a:lnTo>
                    <a:pt x="5494" y="3849"/>
                  </a:lnTo>
                  <a:lnTo>
                    <a:pt x="5488" y="3885"/>
                  </a:lnTo>
                  <a:lnTo>
                    <a:pt x="5482" y="3920"/>
                  </a:lnTo>
                  <a:lnTo>
                    <a:pt x="5475" y="3955"/>
                  </a:lnTo>
                  <a:lnTo>
                    <a:pt x="5467" y="3990"/>
                  </a:lnTo>
                  <a:lnTo>
                    <a:pt x="5447" y="4054"/>
                  </a:lnTo>
                  <a:lnTo>
                    <a:pt x="5427" y="4109"/>
                  </a:lnTo>
                  <a:lnTo>
                    <a:pt x="5401" y="4165"/>
                  </a:lnTo>
                  <a:lnTo>
                    <a:pt x="5371" y="4218"/>
                  </a:lnTo>
                  <a:lnTo>
                    <a:pt x="5338" y="4266"/>
                  </a:lnTo>
                  <a:lnTo>
                    <a:pt x="5305" y="4304"/>
                  </a:lnTo>
                  <a:lnTo>
                    <a:pt x="5269" y="4341"/>
                  </a:lnTo>
                  <a:lnTo>
                    <a:pt x="5228" y="4372"/>
                  </a:lnTo>
                  <a:lnTo>
                    <a:pt x="5207" y="4385"/>
                  </a:lnTo>
                  <a:lnTo>
                    <a:pt x="5185" y="4397"/>
                  </a:lnTo>
                  <a:lnTo>
                    <a:pt x="5163" y="4407"/>
                  </a:lnTo>
                  <a:lnTo>
                    <a:pt x="5141" y="4415"/>
                  </a:lnTo>
                  <a:lnTo>
                    <a:pt x="5124" y="4420"/>
                  </a:lnTo>
                  <a:lnTo>
                    <a:pt x="5101" y="4425"/>
                  </a:lnTo>
                  <a:lnTo>
                    <a:pt x="5077" y="4428"/>
                  </a:lnTo>
                  <a:lnTo>
                    <a:pt x="5053" y="4428"/>
                  </a:lnTo>
                  <a:lnTo>
                    <a:pt x="448" y="4428"/>
                  </a:lnTo>
                  <a:lnTo>
                    <a:pt x="425" y="4428"/>
                  </a:lnTo>
                  <a:lnTo>
                    <a:pt x="401" y="4425"/>
                  </a:lnTo>
                  <a:lnTo>
                    <a:pt x="378" y="4420"/>
                  </a:lnTo>
                  <a:lnTo>
                    <a:pt x="362" y="4415"/>
                  </a:lnTo>
                  <a:lnTo>
                    <a:pt x="339" y="4407"/>
                  </a:lnTo>
                  <a:lnTo>
                    <a:pt x="317" y="4397"/>
                  </a:lnTo>
                  <a:lnTo>
                    <a:pt x="296" y="4385"/>
                  </a:lnTo>
                  <a:lnTo>
                    <a:pt x="274" y="4372"/>
                  </a:lnTo>
                  <a:lnTo>
                    <a:pt x="234" y="4341"/>
                  </a:lnTo>
                  <a:lnTo>
                    <a:pt x="197" y="4304"/>
                  </a:lnTo>
                  <a:lnTo>
                    <a:pt x="165" y="4266"/>
                  </a:lnTo>
                  <a:lnTo>
                    <a:pt x="132" y="4218"/>
                  </a:lnTo>
                  <a:lnTo>
                    <a:pt x="102" y="4165"/>
                  </a:lnTo>
                  <a:lnTo>
                    <a:pt x="76" y="4109"/>
                  </a:lnTo>
                  <a:lnTo>
                    <a:pt x="56" y="4054"/>
                  </a:lnTo>
                  <a:lnTo>
                    <a:pt x="36" y="3990"/>
                  </a:lnTo>
                  <a:lnTo>
                    <a:pt x="28" y="3955"/>
                  </a:lnTo>
                  <a:lnTo>
                    <a:pt x="20" y="3920"/>
                  </a:lnTo>
                  <a:lnTo>
                    <a:pt x="13" y="3885"/>
                  </a:lnTo>
                  <a:lnTo>
                    <a:pt x="8" y="3849"/>
                  </a:lnTo>
                  <a:lnTo>
                    <a:pt x="5" y="3822"/>
                  </a:lnTo>
                  <a:lnTo>
                    <a:pt x="3" y="3784"/>
                  </a:lnTo>
                  <a:lnTo>
                    <a:pt x="1" y="3746"/>
                  </a:lnTo>
                  <a:lnTo>
                    <a:pt x="0" y="3708"/>
                  </a:lnTo>
                  <a:lnTo>
                    <a:pt x="0" y="720"/>
                  </a:lnTo>
                  <a:lnTo>
                    <a:pt x="1" y="682"/>
                  </a:lnTo>
                  <a:lnTo>
                    <a:pt x="3" y="644"/>
                  </a:lnTo>
                  <a:lnTo>
                    <a:pt x="5" y="607"/>
                  </a:lnTo>
                  <a:lnTo>
                    <a:pt x="8" y="579"/>
                  </a:lnTo>
                  <a:lnTo>
                    <a:pt x="13" y="544"/>
                  </a:lnTo>
                  <a:lnTo>
                    <a:pt x="20" y="508"/>
                  </a:lnTo>
                  <a:lnTo>
                    <a:pt x="28" y="473"/>
                  </a:lnTo>
                  <a:lnTo>
                    <a:pt x="36" y="440"/>
                  </a:lnTo>
                  <a:lnTo>
                    <a:pt x="56" y="374"/>
                  </a:lnTo>
                  <a:lnTo>
                    <a:pt x="76" y="321"/>
                  </a:lnTo>
                  <a:lnTo>
                    <a:pt x="102" y="265"/>
                  </a:lnTo>
                  <a:lnTo>
                    <a:pt x="132" y="212"/>
                  </a:lnTo>
                  <a:lnTo>
                    <a:pt x="165" y="163"/>
                  </a:lnTo>
                  <a:lnTo>
                    <a:pt x="197" y="124"/>
                  </a:lnTo>
                  <a:lnTo>
                    <a:pt x="234" y="89"/>
                  </a:lnTo>
                  <a:lnTo>
                    <a:pt x="274" y="57"/>
                  </a:lnTo>
                  <a:lnTo>
                    <a:pt x="296" y="44"/>
                  </a:lnTo>
                  <a:lnTo>
                    <a:pt x="317" y="33"/>
                  </a:lnTo>
                  <a:lnTo>
                    <a:pt x="339" y="21"/>
                  </a:lnTo>
                  <a:lnTo>
                    <a:pt x="362" y="13"/>
                  </a:lnTo>
                  <a:lnTo>
                    <a:pt x="378" y="8"/>
                  </a:lnTo>
                  <a:lnTo>
                    <a:pt x="401" y="4"/>
                  </a:lnTo>
                  <a:lnTo>
                    <a:pt x="425" y="1"/>
                  </a:lnTo>
                  <a:lnTo>
                    <a:pt x="448" y="0"/>
                  </a:lnTo>
                  <a:close/>
                </a:path>
              </a:pathLst>
            </a:custGeom>
            <a:solidFill>
              <a:srgbClr val="FFFFC5">
                <a:alpha val="49804"/>
              </a:srgbClr>
            </a:solidFill>
            <a:ln w="12700">
              <a:solidFill>
                <a:srgbClr val="000000"/>
              </a:solidFill>
              <a:round/>
              <a:headEnd/>
              <a:tailEnd/>
            </a:ln>
          </p:spPr>
          <p:txBody>
            <a:bodyPr/>
            <a:lstStyle/>
            <a:p>
              <a:endParaRPr lang="ja-JP" altLang="en-US" sz="1200" dirty="0">
                <a:solidFill>
                  <a:prstClr val="black"/>
                </a:solidFill>
              </a:endParaRPr>
            </a:p>
          </p:txBody>
        </p:sp>
      </p:grpSp>
      <p:sp>
        <p:nvSpPr>
          <p:cNvPr id="11267" name="Freeform 5"/>
          <p:cNvSpPr>
            <a:spLocks/>
          </p:cNvSpPr>
          <p:nvPr/>
        </p:nvSpPr>
        <p:spPr bwMode="auto">
          <a:xfrm>
            <a:off x="1676400" y="4373040"/>
            <a:ext cx="6236494" cy="2398711"/>
          </a:xfrm>
          <a:custGeom>
            <a:avLst/>
            <a:gdLst>
              <a:gd name="T0" fmla="*/ 2147483647 w 4009"/>
              <a:gd name="T1" fmla="*/ 2147483647 h 3750"/>
              <a:gd name="T2" fmla="*/ 2147483647 w 4009"/>
              <a:gd name="T3" fmla="*/ 2147483647 h 3750"/>
              <a:gd name="T4" fmla="*/ 2147483647 w 4009"/>
              <a:gd name="T5" fmla="*/ 2147483647 h 3750"/>
              <a:gd name="T6" fmla="*/ 2147483647 w 4009"/>
              <a:gd name="T7" fmla="*/ 2147483647 h 3750"/>
              <a:gd name="T8" fmla="*/ 2147483647 w 4009"/>
              <a:gd name="T9" fmla="*/ 2147483647 h 3750"/>
              <a:gd name="T10" fmla="*/ 2147483647 w 4009"/>
              <a:gd name="T11" fmla="*/ 2147483647 h 3750"/>
              <a:gd name="T12" fmla="*/ 2147483647 w 4009"/>
              <a:gd name="T13" fmla="*/ 2147483647 h 3750"/>
              <a:gd name="T14" fmla="*/ 2147483647 w 4009"/>
              <a:gd name="T15" fmla="*/ 2147483647 h 3750"/>
              <a:gd name="T16" fmla="*/ 0 w 4009"/>
              <a:gd name="T17" fmla="*/ 2147483647 h 3750"/>
              <a:gd name="T18" fmla="*/ 2147483647 w 4009"/>
              <a:gd name="T19" fmla="*/ 2147483647 h 3750"/>
              <a:gd name="T20" fmla="*/ 2147483647 w 4009"/>
              <a:gd name="T21" fmla="*/ 2147483647 h 3750"/>
              <a:gd name="T22" fmla="*/ 2147483647 w 4009"/>
              <a:gd name="T23" fmla="*/ 2147483647 h 3750"/>
              <a:gd name="T24" fmla="*/ 2147483647 w 4009"/>
              <a:gd name="T25" fmla="*/ 2147483647 h 3750"/>
              <a:gd name="T26" fmla="*/ 2147483647 w 4009"/>
              <a:gd name="T27" fmla="*/ 2147483647 h 3750"/>
              <a:gd name="T28" fmla="*/ 2147483647 w 4009"/>
              <a:gd name="T29" fmla="*/ 2147483647 h 3750"/>
              <a:gd name="T30" fmla="*/ 2147483647 w 4009"/>
              <a:gd name="T31" fmla="*/ 2147483647 h 3750"/>
              <a:gd name="T32" fmla="*/ 2147483647 w 4009"/>
              <a:gd name="T33" fmla="*/ 2147483647 h 3750"/>
              <a:gd name="T34" fmla="*/ 2147483647 w 4009"/>
              <a:gd name="T35" fmla="*/ 2147483647 h 3750"/>
              <a:gd name="T36" fmla="*/ 2147483647 w 4009"/>
              <a:gd name="T37" fmla="*/ 2147483647 h 3750"/>
              <a:gd name="T38" fmla="*/ 2147483647 w 4009"/>
              <a:gd name="T39" fmla="*/ 2147483647 h 3750"/>
              <a:gd name="T40" fmla="*/ 2147483647 w 4009"/>
              <a:gd name="T41" fmla="*/ 2147483647 h 3750"/>
              <a:gd name="T42" fmla="*/ 2147483647 w 4009"/>
              <a:gd name="T43" fmla="*/ 2147483647 h 3750"/>
              <a:gd name="T44" fmla="*/ 2147483647 w 4009"/>
              <a:gd name="T45" fmla="*/ 2147483647 h 3750"/>
              <a:gd name="T46" fmla="*/ 2147483647 w 4009"/>
              <a:gd name="T47" fmla="*/ 2147483647 h 3750"/>
              <a:gd name="T48" fmla="*/ 2147483647 w 4009"/>
              <a:gd name="T49" fmla="*/ 2147483647 h 3750"/>
              <a:gd name="T50" fmla="*/ 2147483647 w 4009"/>
              <a:gd name="T51" fmla="*/ 2147483647 h 3750"/>
              <a:gd name="T52" fmla="*/ 2147483647 w 4009"/>
              <a:gd name="T53" fmla="*/ 2147483647 h 3750"/>
              <a:gd name="T54" fmla="*/ 2147483647 w 4009"/>
              <a:gd name="T55" fmla="*/ 2147483647 h 3750"/>
              <a:gd name="T56" fmla="*/ 2147483647 w 4009"/>
              <a:gd name="T57" fmla="*/ 2147483647 h 3750"/>
              <a:gd name="T58" fmla="*/ 2147483647 w 4009"/>
              <a:gd name="T59" fmla="*/ 2147483647 h 3750"/>
              <a:gd name="T60" fmla="*/ 2147483647 w 4009"/>
              <a:gd name="T61" fmla="*/ 2147483647 h 3750"/>
              <a:gd name="T62" fmla="*/ 2147483647 w 4009"/>
              <a:gd name="T63" fmla="*/ 2147483647 h 3750"/>
              <a:gd name="T64" fmla="*/ 2147483647 w 4009"/>
              <a:gd name="T65" fmla="*/ 2147483647 h 3750"/>
              <a:gd name="T66" fmla="*/ 2147483647 w 4009"/>
              <a:gd name="T67" fmla="*/ 0 h 37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09"/>
              <a:gd name="T103" fmla="*/ 0 h 3750"/>
              <a:gd name="T104" fmla="*/ 4009 w 4009"/>
              <a:gd name="T105" fmla="*/ 3750 h 37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09" h="3750">
                <a:moveTo>
                  <a:pt x="389" y="0"/>
                </a:moveTo>
                <a:lnTo>
                  <a:pt x="350" y="3"/>
                </a:lnTo>
                <a:lnTo>
                  <a:pt x="311" y="13"/>
                </a:lnTo>
                <a:lnTo>
                  <a:pt x="274" y="28"/>
                </a:lnTo>
                <a:lnTo>
                  <a:pt x="237" y="50"/>
                </a:lnTo>
                <a:lnTo>
                  <a:pt x="203" y="76"/>
                </a:lnTo>
                <a:lnTo>
                  <a:pt x="171" y="106"/>
                </a:lnTo>
                <a:lnTo>
                  <a:pt x="142" y="143"/>
                </a:lnTo>
                <a:lnTo>
                  <a:pt x="115" y="184"/>
                </a:lnTo>
                <a:lnTo>
                  <a:pt x="89" y="227"/>
                </a:lnTo>
                <a:lnTo>
                  <a:pt x="66" y="275"/>
                </a:lnTo>
                <a:lnTo>
                  <a:pt x="48" y="326"/>
                </a:lnTo>
                <a:lnTo>
                  <a:pt x="31" y="381"/>
                </a:lnTo>
                <a:lnTo>
                  <a:pt x="18" y="439"/>
                </a:lnTo>
                <a:lnTo>
                  <a:pt x="9" y="499"/>
                </a:lnTo>
                <a:lnTo>
                  <a:pt x="2" y="562"/>
                </a:lnTo>
                <a:lnTo>
                  <a:pt x="0" y="625"/>
                </a:lnTo>
                <a:lnTo>
                  <a:pt x="0" y="3126"/>
                </a:lnTo>
                <a:lnTo>
                  <a:pt x="2" y="3190"/>
                </a:lnTo>
                <a:lnTo>
                  <a:pt x="9" y="3251"/>
                </a:lnTo>
                <a:lnTo>
                  <a:pt x="18" y="3311"/>
                </a:lnTo>
                <a:lnTo>
                  <a:pt x="31" y="3369"/>
                </a:lnTo>
                <a:lnTo>
                  <a:pt x="48" y="3424"/>
                </a:lnTo>
                <a:lnTo>
                  <a:pt x="66" y="3475"/>
                </a:lnTo>
                <a:lnTo>
                  <a:pt x="89" y="3523"/>
                </a:lnTo>
                <a:lnTo>
                  <a:pt x="115" y="3568"/>
                </a:lnTo>
                <a:lnTo>
                  <a:pt x="142" y="3607"/>
                </a:lnTo>
                <a:lnTo>
                  <a:pt x="171" y="3644"/>
                </a:lnTo>
                <a:lnTo>
                  <a:pt x="203" y="3674"/>
                </a:lnTo>
                <a:lnTo>
                  <a:pt x="237" y="3700"/>
                </a:lnTo>
                <a:lnTo>
                  <a:pt x="274" y="3722"/>
                </a:lnTo>
                <a:lnTo>
                  <a:pt x="311" y="3737"/>
                </a:lnTo>
                <a:lnTo>
                  <a:pt x="350" y="3747"/>
                </a:lnTo>
                <a:lnTo>
                  <a:pt x="389" y="3750"/>
                </a:lnTo>
                <a:lnTo>
                  <a:pt x="3620" y="3750"/>
                </a:lnTo>
                <a:lnTo>
                  <a:pt x="3661" y="3747"/>
                </a:lnTo>
                <a:lnTo>
                  <a:pt x="3699" y="3737"/>
                </a:lnTo>
                <a:lnTo>
                  <a:pt x="3736" y="3722"/>
                </a:lnTo>
                <a:lnTo>
                  <a:pt x="3772" y="3700"/>
                </a:lnTo>
                <a:lnTo>
                  <a:pt x="3806" y="3674"/>
                </a:lnTo>
                <a:lnTo>
                  <a:pt x="3838" y="3644"/>
                </a:lnTo>
                <a:lnTo>
                  <a:pt x="3868" y="3607"/>
                </a:lnTo>
                <a:lnTo>
                  <a:pt x="3896" y="3568"/>
                </a:lnTo>
                <a:lnTo>
                  <a:pt x="3921" y="3523"/>
                </a:lnTo>
                <a:lnTo>
                  <a:pt x="3943" y="3475"/>
                </a:lnTo>
                <a:lnTo>
                  <a:pt x="3962" y="3424"/>
                </a:lnTo>
                <a:lnTo>
                  <a:pt x="3978" y="3369"/>
                </a:lnTo>
                <a:lnTo>
                  <a:pt x="3992" y="3311"/>
                </a:lnTo>
                <a:lnTo>
                  <a:pt x="4001" y="3251"/>
                </a:lnTo>
                <a:lnTo>
                  <a:pt x="4007" y="3190"/>
                </a:lnTo>
                <a:lnTo>
                  <a:pt x="4009" y="3126"/>
                </a:lnTo>
                <a:lnTo>
                  <a:pt x="4009" y="625"/>
                </a:lnTo>
                <a:lnTo>
                  <a:pt x="4007" y="562"/>
                </a:lnTo>
                <a:lnTo>
                  <a:pt x="4001" y="499"/>
                </a:lnTo>
                <a:lnTo>
                  <a:pt x="3992" y="439"/>
                </a:lnTo>
                <a:lnTo>
                  <a:pt x="3978" y="381"/>
                </a:lnTo>
                <a:lnTo>
                  <a:pt x="3962" y="326"/>
                </a:lnTo>
                <a:lnTo>
                  <a:pt x="3943" y="275"/>
                </a:lnTo>
                <a:lnTo>
                  <a:pt x="3921" y="227"/>
                </a:lnTo>
                <a:lnTo>
                  <a:pt x="3896" y="184"/>
                </a:lnTo>
                <a:lnTo>
                  <a:pt x="3868" y="143"/>
                </a:lnTo>
                <a:lnTo>
                  <a:pt x="3838" y="106"/>
                </a:lnTo>
                <a:lnTo>
                  <a:pt x="3806" y="76"/>
                </a:lnTo>
                <a:lnTo>
                  <a:pt x="3772" y="50"/>
                </a:lnTo>
                <a:lnTo>
                  <a:pt x="3736" y="28"/>
                </a:lnTo>
                <a:lnTo>
                  <a:pt x="3699" y="13"/>
                </a:lnTo>
                <a:lnTo>
                  <a:pt x="3661" y="3"/>
                </a:lnTo>
                <a:lnTo>
                  <a:pt x="3620" y="0"/>
                </a:lnTo>
                <a:lnTo>
                  <a:pt x="389" y="0"/>
                </a:lnTo>
                <a:close/>
              </a:path>
            </a:pathLst>
          </a:custGeom>
          <a:solidFill>
            <a:srgbClr val="FFFFFF">
              <a:alpha val="50195"/>
            </a:srgbClr>
          </a:solidFill>
          <a:ln w="58801">
            <a:solidFill>
              <a:srgbClr val="66CCFF"/>
            </a:solidFill>
            <a:round/>
            <a:headEnd/>
            <a:tailEnd/>
          </a:ln>
        </p:spPr>
        <p:txBody>
          <a:bodyPr/>
          <a:lstStyle/>
          <a:p>
            <a:endParaRPr lang="ja-JP" altLang="en-US" sz="1200">
              <a:solidFill>
                <a:prstClr val="black"/>
              </a:solidFill>
            </a:endParaRPr>
          </a:p>
        </p:txBody>
      </p:sp>
      <p:grpSp>
        <p:nvGrpSpPr>
          <p:cNvPr id="3" name="Group 6"/>
          <p:cNvGrpSpPr>
            <a:grpSpLocks/>
          </p:cNvGrpSpPr>
          <p:nvPr/>
        </p:nvGrpSpPr>
        <p:grpSpPr bwMode="auto">
          <a:xfrm>
            <a:off x="2222500" y="5679554"/>
            <a:ext cx="5365750" cy="915987"/>
            <a:chOff x="1343" y="3311"/>
            <a:chExt cx="3250" cy="625"/>
          </a:xfrm>
        </p:grpSpPr>
        <p:sp>
          <p:nvSpPr>
            <p:cNvPr id="11326" name="Freeform 7"/>
            <p:cNvSpPr>
              <a:spLocks/>
            </p:cNvSpPr>
            <p:nvPr/>
          </p:nvSpPr>
          <p:spPr bwMode="auto">
            <a:xfrm>
              <a:off x="1343" y="3311"/>
              <a:ext cx="3250" cy="625"/>
            </a:xfrm>
            <a:custGeom>
              <a:avLst/>
              <a:gdLst>
                <a:gd name="T0" fmla="*/ 130 w 3250"/>
                <a:gd name="T1" fmla="*/ 0 h 1249"/>
                <a:gd name="T2" fmla="*/ 117 w 3250"/>
                <a:gd name="T3" fmla="*/ 1 h 1249"/>
                <a:gd name="T4" fmla="*/ 104 w 3250"/>
                <a:gd name="T5" fmla="*/ 1 h 1249"/>
                <a:gd name="T6" fmla="*/ 91 w 3250"/>
                <a:gd name="T7" fmla="*/ 1 h 1249"/>
                <a:gd name="T8" fmla="*/ 80 w 3250"/>
                <a:gd name="T9" fmla="*/ 1 h 1249"/>
                <a:gd name="T10" fmla="*/ 68 w 3250"/>
                <a:gd name="T11" fmla="*/ 1 h 1249"/>
                <a:gd name="T12" fmla="*/ 57 w 3250"/>
                <a:gd name="T13" fmla="*/ 1 h 1249"/>
                <a:gd name="T14" fmla="*/ 38 w 3250"/>
                <a:gd name="T15" fmla="*/ 1 h 1249"/>
                <a:gd name="T16" fmla="*/ 22 w 3250"/>
                <a:gd name="T17" fmla="*/ 1 h 1249"/>
                <a:gd name="T18" fmla="*/ 16 w 3250"/>
                <a:gd name="T19" fmla="*/ 1 h 1249"/>
                <a:gd name="T20" fmla="*/ 10 w 3250"/>
                <a:gd name="T21" fmla="*/ 1 h 1249"/>
                <a:gd name="T22" fmla="*/ 6 w 3250"/>
                <a:gd name="T23" fmla="*/ 1 h 1249"/>
                <a:gd name="T24" fmla="*/ 3 w 3250"/>
                <a:gd name="T25" fmla="*/ 1 h 1249"/>
                <a:gd name="T26" fmla="*/ 1 w 3250"/>
                <a:gd name="T27" fmla="*/ 1 h 1249"/>
                <a:gd name="T28" fmla="*/ 0 w 3250"/>
                <a:gd name="T29" fmla="*/ 1 h 1249"/>
                <a:gd name="T30" fmla="*/ 0 w 3250"/>
                <a:gd name="T31" fmla="*/ 1 h 1249"/>
                <a:gd name="T32" fmla="*/ 1 w 3250"/>
                <a:gd name="T33" fmla="*/ 1 h 1249"/>
                <a:gd name="T34" fmla="*/ 3 w 3250"/>
                <a:gd name="T35" fmla="*/ 1 h 1249"/>
                <a:gd name="T36" fmla="*/ 6 w 3250"/>
                <a:gd name="T37" fmla="*/ 1 h 1249"/>
                <a:gd name="T38" fmla="*/ 10 w 3250"/>
                <a:gd name="T39" fmla="*/ 1 h 1249"/>
                <a:gd name="T40" fmla="*/ 16 w 3250"/>
                <a:gd name="T41" fmla="*/ 1 h 1249"/>
                <a:gd name="T42" fmla="*/ 22 w 3250"/>
                <a:gd name="T43" fmla="*/ 1 h 1249"/>
                <a:gd name="T44" fmla="*/ 38 w 3250"/>
                <a:gd name="T45" fmla="*/ 1 h 1249"/>
                <a:gd name="T46" fmla="*/ 57 w 3250"/>
                <a:gd name="T47" fmla="*/ 1 h 1249"/>
                <a:gd name="T48" fmla="*/ 68 w 3250"/>
                <a:gd name="T49" fmla="*/ 1 h 1249"/>
                <a:gd name="T50" fmla="*/ 80 w 3250"/>
                <a:gd name="T51" fmla="*/ 1 h 1249"/>
                <a:gd name="T52" fmla="*/ 91 w 3250"/>
                <a:gd name="T53" fmla="*/ 1 h 1249"/>
                <a:gd name="T54" fmla="*/ 104 w 3250"/>
                <a:gd name="T55" fmla="*/ 1 h 1249"/>
                <a:gd name="T56" fmla="*/ 117 w 3250"/>
                <a:gd name="T57" fmla="*/ 1 h 1249"/>
                <a:gd name="T58" fmla="*/ 130 w 3250"/>
                <a:gd name="T59" fmla="*/ 1 h 1249"/>
                <a:gd name="T60" fmla="*/ 3120 w 3250"/>
                <a:gd name="T61" fmla="*/ 1 h 1249"/>
                <a:gd name="T62" fmla="*/ 3134 w 3250"/>
                <a:gd name="T63" fmla="*/ 1 h 1249"/>
                <a:gd name="T64" fmla="*/ 3147 w 3250"/>
                <a:gd name="T65" fmla="*/ 1 h 1249"/>
                <a:gd name="T66" fmla="*/ 3160 w 3250"/>
                <a:gd name="T67" fmla="*/ 1 h 1249"/>
                <a:gd name="T68" fmla="*/ 3171 w 3250"/>
                <a:gd name="T69" fmla="*/ 1 h 1249"/>
                <a:gd name="T70" fmla="*/ 3182 w 3250"/>
                <a:gd name="T71" fmla="*/ 1 h 1249"/>
                <a:gd name="T72" fmla="*/ 3194 w 3250"/>
                <a:gd name="T73" fmla="*/ 1 h 1249"/>
                <a:gd name="T74" fmla="*/ 3212 w 3250"/>
                <a:gd name="T75" fmla="*/ 1 h 1249"/>
                <a:gd name="T76" fmla="*/ 3229 w 3250"/>
                <a:gd name="T77" fmla="*/ 1 h 1249"/>
                <a:gd name="T78" fmla="*/ 3235 w 3250"/>
                <a:gd name="T79" fmla="*/ 1 h 1249"/>
                <a:gd name="T80" fmla="*/ 3240 w 3250"/>
                <a:gd name="T81" fmla="*/ 1 h 1249"/>
                <a:gd name="T82" fmla="*/ 3244 w 3250"/>
                <a:gd name="T83" fmla="*/ 1 h 1249"/>
                <a:gd name="T84" fmla="*/ 3247 w 3250"/>
                <a:gd name="T85" fmla="*/ 1 h 1249"/>
                <a:gd name="T86" fmla="*/ 3249 w 3250"/>
                <a:gd name="T87" fmla="*/ 1 h 1249"/>
                <a:gd name="T88" fmla="*/ 3250 w 3250"/>
                <a:gd name="T89" fmla="*/ 1 h 1249"/>
                <a:gd name="T90" fmla="*/ 3250 w 3250"/>
                <a:gd name="T91" fmla="*/ 1 h 1249"/>
                <a:gd name="T92" fmla="*/ 3249 w 3250"/>
                <a:gd name="T93" fmla="*/ 1 h 1249"/>
                <a:gd name="T94" fmla="*/ 3247 w 3250"/>
                <a:gd name="T95" fmla="*/ 1 h 1249"/>
                <a:gd name="T96" fmla="*/ 3244 w 3250"/>
                <a:gd name="T97" fmla="*/ 1 h 1249"/>
                <a:gd name="T98" fmla="*/ 3240 w 3250"/>
                <a:gd name="T99" fmla="*/ 1 h 1249"/>
                <a:gd name="T100" fmla="*/ 3235 w 3250"/>
                <a:gd name="T101" fmla="*/ 1 h 1249"/>
                <a:gd name="T102" fmla="*/ 3229 w 3250"/>
                <a:gd name="T103" fmla="*/ 1 h 1249"/>
                <a:gd name="T104" fmla="*/ 3212 w 3250"/>
                <a:gd name="T105" fmla="*/ 1 h 1249"/>
                <a:gd name="T106" fmla="*/ 3194 w 3250"/>
                <a:gd name="T107" fmla="*/ 1 h 1249"/>
                <a:gd name="T108" fmla="*/ 3182 w 3250"/>
                <a:gd name="T109" fmla="*/ 1 h 1249"/>
                <a:gd name="T110" fmla="*/ 3171 w 3250"/>
                <a:gd name="T111" fmla="*/ 1 h 1249"/>
                <a:gd name="T112" fmla="*/ 3160 w 3250"/>
                <a:gd name="T113" fmla="*/ 1 h 1249"/>
                <a:gd name="T114" fmla="*/ 3147 w 3250"/>
                <a:gd name="T115" fmla="*/ 1 h 1249"/>
                <a:gd name="T116" fmla="*/ 3134 w 3250"/>
                <a:gd name="T117" fmla="*/ 1 h 1249"/>
                <a:gd name="T118" fmla="*/ 3120 w 3250"/>
                <a:gd name="T119" fmla="*/ 0 h 1249"/>
                <a:gd name="T120" fmla="*/ 130 w 3250"/>
                <a:gd name="T121" fmla="*/ 0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0"/>
                <a:gd name="T184" fmla="*/ 0 h 1249"/>
                <a:gd name="T185" fmla="*/ 3250 w 3250"/>
                <a:gd name="T186" fmla="*/ 1249 h 12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0" h="1249">
                  <a:moveTo>
                    <a:pt x="130" y="0"/>
                  </a:moveTo>
                  <a:lnTo>
                    <a:pt x="117" y="2"/>
                  </a:lnTo>
                  <a:lnTo>
                    <a:pt x="104" y="5"/>
                  </a:lnTo>
                  <a:lnTo>
                    <a:pt x="91" y="10"/>
                  </a:lnTo>
                  <a:lnTo>
                    <a:pt x="80" y="16"/>
                  </a:lnTo>
                  <a:lnTo>
                    <a:pt x="68" y="25"/>
                  </a:lnTo>
                  <a:lnTo>
                    <a:pt x="57" y="35"/>
                  </a:lnTo>
                  <a:lnTo>
                    <a:pt x="38" y="61"/>
                  </a:lnTo>
                  <a:lnTo>
                    <a:pt x="22" y="91"/>
                  </a:lnTo>
                  <a:lnTo>
                    <a:pt x="16" y="109"/>
                  </a:lnTo>
                  <a:lnTo>
                    <a:pt x="10" y="127"/>
                  </a:lnTo>
                  <a:lnTo>
                    <a:pt x="6" y="146"/>
                  </a:lnTo>
                  <a:lnTo>
                    <a:pt x="3" y="167"/>
                  </a:lnTo>
                  <a:lnTo>
                    <a:pt x="1" y="187"/>
                  </a:lnTo>
                  <a:lnTo>
                    <a:pt x="0" y="209"/>
                  </a:lnTo>
                  <a:lnTo>
                    <a:pt x="0" y="1040"/>
                  </a:lnTo>
                  <a:lnTo>
                    <a:pt x="1" y="1062"/>
                  </a:lnTo>
                  <a:lnTo>
                    <a:pt x="3" y="1083"/>
                  </a:lnTo>
                  <a:lnTo>
                    <a:pt x="6" y="1103"/>
                  </a:lnTo>
                  <a:lnTo>
                    <a:pt x="10" y="1121"/>
                  </a:lnTo>
                  <a:lnTo>
                    <a:pt x="16" y="1139"/>
                  </a:lnTo>
                  <a:lnTo>
                    <a:pt x="22" y="1158"/>
                  </a:lnTo>
                  <a:lnTo>
                    <a:pt x="38" y="1187"/>
                  </a:lnTo>
                  <a:lnTo>
                    <a:pt x="57" y="1214"/>
                  </a:lnTo>
                  <a:lnTo>
                    <a:pt x="68" y="1224"/>
                  </a:lnTo>
                  <a:lnTo>
                    <a:pt x="80" y="1232"/>
                  </a:lnTo>
                  <a:lnTo>
                    <a:pt x="91" y="1239"/>
                  </a:lnTo>
                  <a:lnTo>
                    <a:pt x="104" y="1244"/>
                  </a:lnTo>
                  <a:lnTo>
                    <a:pt x="117" y="1247"/>
                  </a:lnTo>
                  <a:lnTo>
                    <a:pt x="130" y="1249"/>
                  </a:lnTo>
                  <a:lnTo>
                    <a:pt x="3120" y="1249"/>
                  </a:lnTo>
                  <a:lnTo>
                    <a:pt x="3134" y="1247"/>
                  </a:lnTo>
                  <a:lnTo>
                    <a:pt x="3147" y="1244"/>
                  </a:lnTo>
                  <a:lnTo>
                    <a:pt x="3160" y="1239"/>
                  </a:lnTo>
                  <a:lnTo>
                    <a:pt x="3171" y="1232"/>
                  </a:lnTo>
                  <a:lnTo>
                    <a:pt x="3182" y="1224"/>
                  </a:lnTo>
                  <a:lnTo>
                    <a:pt x="3194" y="1214"/>
                  </a:lnTo>
                  <a:lnTo>
                    <a:pt x="3212" y="1187"/>
                  </a:lnTo>
                  <a:lnTo>
                    <a:pt x="3229" y="1158"/>
                  </a:lnTo>
                  <a:lnTo>
                    <a:pt x="3235" y="1139"/>
                  </a:lnTo>
                  <a:lnTo>
                    <a:pt x="3240" y="1121"/>
                  </a:lnTo>
                  <a:lnTo>
                    <a:pt x="3244" y="1103"/>
                  </a:lnTo>
                  <a:lnTo>
                    <a:pt x="3247" y="1083"/>
                  </a:lnTo>
                  <a:lnTo>
                    <a:pt x="3249" y="1062"/>
                  </a:lnTo>
                  <a:lnTo>
                    <a:pt x="3250" y="1040"/>
                  </a:lnTo>
                  <a:lnTo>
                    <a:pt x="3250" y="209"/>
                  </a:lnTo>
                  <a:lnTo>
                    <a:pt x="3249" y="187"/>
                  </a:lnTo>
                  <a:lnTo>
                    <a:pt x="3247" y="167"/>
                  </a:lnTo>
                  <a:lnTo>
                    <a:pt x="3244" y="146"/>
                  </a:lnTo>
                  <a:lnTo>
                    <a:pt x="3240" y="127"/>
                  </a:lnTo>
                  <a:lnTo>
                    <a:pt x="3235" y="109"/>
                  </a:lnTo>
                  <a:lnTo>
                    <a:pt x="3229" y="91"/>
                  </a:lnTo>
                  <a:lnTo>
                    <a:pt x="3212" y="61"/>
                  </a:lnTo>
                  <a:lnTo>
                    <a:pt x="3194" y="35"/>
                  </a:lnTo>
                  <a:lnTo>
                    <a:pt x="3182" y="25"/>
                  </a:lnTo>
                  <a:lnTo>
                    <a:pt x="3171" y="16"/>
                  </a:lnTo>
                  <a:lnTo>
                    <a:pt x="3160" y="10"/>
                  </a:lnTo>
                  <a:lnTo>
                    <a:pt x="3147" y="5"/>
                  </a:lnTo>
                  <a:lnTo>
                    <a:pt x="3134" y="2"/>
                  </a:lnTo>
                  <a:lnTo>
                    <a:pt x="3120" y="0"/>
                  </a:lnTo>
                  <a:lnTo>
                    <a:pt x="130" y="0"/>
                  </a:lnTo>
                  <a:close/>
                </a:path>
              </a:pathLst>
            </a:custGeom>
            <a:noFill/>
            <a:ln w="12700">
              <a:solidFill>
                <a:srgbClr val="000000"/>
              </a:solidFill>
              <a:round/>
              <a:headEnd/>
              <a:tailEnd/>
            </a:ln>
          </p:spPr>
          <p:txBody>
            <a:bodyPr/>
            <a:lstStyle/>
            <a:p>
              <a:endParaRPr lang="ja-JP" altLang="en-US" sz="1200">
                <a:solidFill>
                  <a:prstClr val="black"/>
                </a:solidFill>
              </a:endParaRPr>
            </a:p>
          </p:txBody>
        </p:sp>
        <p:sp>
          <p:nvSpPr>
            <p:cNvPr id="11327" name="Freeform 8"/>
            <p:cNvSpPr>
              <a:spLocks/>
            </p:cNvSpPr>
            <p:nvPr/>
          </p:nvSpPr>
          <p:spPr bwMode="auto">
            <a:xfrm>
              <a:off x="1360" y="3325"/>
              <a:ext cx="3217" cy="598"/>
            </a:xfrm>
            <a:custGeom>
              <a:avLst/>
              <a:gdLst>
                <a:gd name="T0" fmla="*/ 113 w 3217"/>
                <a:gd name="T1" fmla="*/ 0 h 1196"/>
                <a:gd name="T2" fmla="*/ 3103 w 3217"/>
                <a:gd name="T3" fmla="*/ 0 h 1196"/>
                <a:gd name="T4" fmla="*/ 3117 w 3217"/>
                <a:gd name="T5" fmla="*/ 1 h 1196"/>
                <a:gd name="T6" fmla="*/ 3123 w 3217"/>
                <a:gd name="T7" fmla="*/ 1 h 1196"/>
                <a:gd name="T8" fmla="*/ 3135 w 3217"/>
                <a:gd name="T9" fmla="*/ 1 h 1196"/>
                <a:gd name="T10" fmla="*/ 3148 w 3217"/>
                <a:gd name="T11" fmla="*/ 1 h 1196"/>
                <a:gd name="T12" fmla="*/ 3159 w 3217"/>
                <a:gd name="T13" fmla="*/ 1 h 1196"/>
                <a:gd name="T14" fmla="*/ 3167 w 3217"/>
                <a:gd name="T15" fmla="*/ 1 h 1196"/>
                <a:gd name="T16" fmla="*/ 3184 w 3217"/>
                <a:gd name="T17" fmla="*/ 1 h 1196"/>
                <a:gd name="T18" fmla="*/ 3199 w 3217"/>
                <a:gd name="T19" fmla="*/ 1 h 1196"/>
                <a:gd name="T20" fmla="*/ 3202 w 3217"/>
                <a:gd name="T21" fmla="*/ 1 h 1196"/>
                <a:gd name="T22" fmla="*/ 3207 w 3217"/>
                <a:gd name="T23" fmla="*/ 1 h 1196"/>
                <a:gd name="T24" fmla="*/ 3213 w 3217"/>
                <a:gd name="T25" fmla="*/ 1 h 1196"/>
                <a:gd name="T26" fmla="*/ 3215 w 3217"/>
                <a:gd name="T27" fmla="*/ 1 h 1196"/>
                <a:gd name="T28" fmla="*/ 3217 w 3217"/>
                <a:gd name="T29" fmla="*/ 1 h 1196"/>
                <a:gd name="T30" fmla="*/ 3217 w 3217"/>
                <a:gd name="T31" fmla="*/ 1 h 1196"/>
                <a:gd name="T32" fmla="*/ 3217 w 3217"/>
                <a:gd name="T33" fmla="*/ 1 h 1196"/>
                <a:gd name="T34" fmla="*/ 3217 w 3217"/>
                <a:gd name="T35" fmla="*/ 1 h 1196"/>
                <a:gd name="T36" fmla="*/ 3215 w 3217"/>
                <a:gd name="T37" fmla="*/ 1 h 1196"/>
                <a:gd name="T38" fmla="*/ 3213 w 3217"/>
                <a:gd name="T39" fmla="*/ 1 h 1196"/>
                <a:gd name="T40" fmla="*/ 3207 w 3217"/>
                <a:gd name="T41" fmla="*/ 1 h 1196"/>
                <a:gd name="T42" fmla="*/ 3202 w 3217"/>
                <a:gd name="T43" fmla="*/ 1 h 1196"/>
                <a:gd name="T44" fmla="*/ 3199 w 3217"/>
                <a:gd name="T45" fmla="*/ 1 h 1196"/>
                <a:gd name="T46" fmla="*/ 3184 w 3217"/>
                <a:gd name="T47" fmla="*/ 1 h 1196"/>
                <a:gd name="T48" fmla="*/ 3167 w 3217"/>
                <a:gd name="T49" fmla="*/ 1 h 1196"/>
                <a:gd name="T50" fmla="*/ 3159 w 3217"/>
                <a:gd name="T51" fmla="*/ 1 h 1196"/>
                <a:gd name="T52" fmla="*/ 3148 w 3217"/>
                <a:gd name="T53" fmla="*/ 1 h 1196"/>
                <a:gd name="T54" fmla="*/ 3135 w 3217"/>
                <a:gd name="T55" fmla="*/ 1 h 1196"/>
                <a:gd name="T56" fmla="*/ 3123 w 3217"/>
                <a:gd name="T57" fmla="*/ 1 h 1196"/>
                <a:gd name="T58" fmla="*/ 3117 w 3217"/>
                <a:gd name="T59" fmla="*/ 1 h 1196"/>
                <a:gd name="T60" fmla="*/ 3103 w 3217"/>
                <a:gd name="T61" fmla="*/ 1 h 1196"/>
                <a:gd name="T62" fmla="*/ 113 w 3217"/>
                <a:gd name="T63" fmla="*/ 1 h 1196"/>
                <a:gd name="T64" fmla="*/ 100 w 3217"/>
                <a:gd name="T65" fmla="*/ 1 h 1196"/>
                <a:gd name="T66" fmla="*/ 94 w 3217"/>
                <a:gd name="T67" fmla="*/ 1 h 1196"/>
                <a:gd name="T68" fmla="*/ 81 w 3217"/>
                <a:gd name="T69" fmla="*/ 1 h 1196"/>
                <a:gd name="T70" fmla="*/ 70 w 3217"/>
                <a:gd name="T71" fmla="*/ 1 h 1196"/>
                <a:gd name="T72" fmla="*/ 58 w 3217"/>
                <a:gd name="T73" fmla="*/ 1 h 1196"/>
                <a:gd name="T74" fmla="*/ 50 w 3217"/>
                <a:gd name="T75" fmla="*/ 1 h 1196"/>
                <a:gd name="T76" fmla="*/ 34 w 3217"/>
                <a:gd name="T77" fmla="*/ 1 h 1196"/>
                <a:gd name="T78" fmla="*/ 18 w 3217"/>
                <a:gd name="T79" fmla="*/ 1 h 1196"/>
                <a:gd name="T80" fmla="*/ 14 w 3217"/>
                <a:gd name="T81" fmla="*/ 1 h 1196"/>
                <a:gd name="T82" fmla="*/ 9 w 3217"/>
                <a:gd name="T83" fmla="*/ 1 h 1196"/>
                <a:gd name="T84" fmla="*/ 5 w 3217"/>
                <a:gd name="T85" fmla="*/ 1 h 1196"/>
                <a:gd name="T86" fmla="*/ 2 w 3217"/>
                <a:gd name="T87" fmla="*/ 1 h 1196"/>
                <a:gd name="T88" fmla="*/ 1 w 3217"/>
                <a:gd name="T89" fmla="*/ 1 h 1196"/>
                <a:gd name="T90" fmla="*/ 0 w 3217"/>
                <a:gd name="T91" fmla="*/ 1 h 1196"/>
                <a:gd name="T92" fmla="*/ 0 w 3217"/>
                <a:gd name="T93" fmla="*/ 1 h 1196"/>
                <a:gd name="T94" fmla="*/ 1 w 3217"/>
                <a:gd name="T95" fmla="*/ 1 h 1196"/>
                <a:gd name="T96" fmla="*/ 2 w 3217"/>
                <a:gd name="T97" fmla="*/ 1 h 1196"/>
                <a:gd name="T98" fmla="*/ 5 w 3217"/>
                <a:gd name="T99" fmla="*/ 1 h 1196"/>
                <a:gd name="T100" fmla="*/ 9 w 3217"/>
                <a:gd name="T101" fmla="*/ 1 h 1196"/>
                <a:gd name="T102" fmla="*/ 14 w 3217"/>
                <a:gd name="T103" fmla="*/ 1 h 1196"/>
                <a:gd name="T104" fmla="*/ 18 w 3217"/>
                <a:gd name="T105" fmla="*/ 1 h 1196"/>
                <a:gd name="T106" fmla="*/ 34 w 3217"/>
                <a:gd name="T107" fmla="*/ 1 h 1196"/>
                <a:gd name="T108" fmla="*/ 50 w 3217"/>
                <a:gd name="T109" fmla="*/ 1 h 1196"/>
                <a:gd name="T110" fmla="*/ 58 w 3217"/>
                <a:gd name="T111" fmla="*/ 1 h 1196"/>
                <a:gd name="T112" fmla="*/ 70 w 3217"/>
                <a:gd name="T113" fmla="*/ 1 h 1196"/>
                <a:gd name="T114" fmla="*/ 81 w 3217"/>
                <a:gd name="T115" fmla="*/ 1 h 1196"/>
                <a:gd name="T116" fmla="*/ 94 w 3217"/>
                <a:gd name="T117" fmla="*/ 1 h 1196"/>
                <a:gd name="T118" fmla="*/ 100 w 3217"/>
                <a:gd name="T119" fmla="*/ 1 h 1196"/>
                <a:gd name="T120" fmla="*/ 113 w 3217"/>
                <a:gd name="T121" fmla="*/ 0 h 1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7"/>
                <a:gd name="T184" fmla="*/ 0 h 1196"/>
                <a:gd name="T185" fmla="*/ 3217 w 3217"/>
                <a:gd name="T186" fmla="*/ 1196 h 11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7" h="1196">
                  <a:moveTo>
                    <a:pt x="113" y="0"/>
                  </a:moveTo>
                  <a:lnTo>
                    <a:pt x="3103" y="0"/>
                  </a:lnTo>
                  <a:lnTo>
                    <a:pt x="3117" y="2"/>
                  </a:lnTo>
                  <a:lnTo>
                    <a:pt x="3123" y="4"/>
                  </a:lnTo>
                  <a:lnTo>
                    <a:pt x="3135" y="9"/>
                  </a:lnTo>
                  <a:lnTo>
                    <a:pt x="3148" y="15"/>
                  </a:lnTo>
                  <a:lnTo>
                    <a:pt x="3159" y="24"/>
                  </a:lnTo>
                  <a:lnTo>
                    <a:pt x="3167" y="32"/>
                  </a:lnTo>
                  <a:lnTo>
                    <a:pt x="3184" y="55"/>
                  </a:lnTo>
                  <a:lnTo>
                    <a:pt x="3199" y="83"/>
                  </a:lnTo>
                  <a:lnTo>
                    <a:pt x="3202" y="93"/>
                  </a:lnTo>
                  <a:lnTo>
                    <a:pt x="3207" y="111"/>
                  </a:lnTo>
                  <a:lnTo>
                    <a:pt x="3213" y="131"/>
                  </a:lnTo>
                  <a:lnTo>
                    <a:pt x="3215" y="149"/>
                  </a:lnTo>
                  <a:lnTo>
                    <a:pt x="3217" y="161"/>
                  </a:lnTo>
                  <a:lnTo>
                    <a:pt x="3217" y="183"/>
                  </a:lnTo>
                  <a:lnTo>
                    <a:pt x="3217" y="1014"/>
                  </a:lnTo>
                  <a:lnTo>
                    <a:pt x="3217" y="1036"/>
                  </a:lnTo>
                  <a:lnTo>
                    <a:pt x="3215" y="1049"/>
                  </a:lnTo>
                  <a:lnTo>
                    <a:pt x="3213" y="1067"/>
                  </a:lnTo>
                  <a:lnTo>
                    <a:pt x="3207" y="1087"/>
                  </a:lnTo>
                  <a:lnTo>
                    <a:pt x="3202" y="1105"/>
                  </a:lnTo>
                  <a:lnTo>
                    <a:pt x="3199" y="1113"/>
                  </a:lnTo>
                  <a:lnTo>
                    <a:pt x="3184" y="1143"/>
                  </a:lnTo>
                  <a:lnTo>
                    <a:pt x="3167" y="1166"/>
                  </a:lnTo>
                  <a:lnTo>
                    <a:pt x="3159" y="1173"/>
                  </a:lnTo>
                  <a:lnTo>
                    <a:pt x="3148" y="1181"/>
                  </a:lnTo>
                  <a:lnTo>
                    <a:pt x="3135" y="1190"/>
                  </a:lnTo>
                  <a:lnTo>
                    <a:pt x="3123" y="1195"/>
                  </a:lnTo>
                  <a:lnTo>
                    <a:pt x="3117" y="1196"/>
                  </a:lnTo>
                  <a:lnTo>
                    <a:pt x="3103" y="1196"/>
                  </a:lnTo>
                  <a:lnTo>
                    <a:pt x="113" y="1196"/>
                  </a:lnTo>
                  <a:lnTo>
                    <a:pt x="100" y="1196"/>
                  </a:lnTo>
                  <a:lnTo>
                    <a:pt x="94" y="1195"/>
                  </a:lnTo>
                  <a:lnTo>
                    <a:pt x="81" y="1190"/>
                  </a:lnTo>
                  <a:lnTo>
                    <a:pt x="70" y="1181"/>
                  </a:lnTo>
                  <a:lnTo>
                    <a:pt x="58" y="1173"/>
                  </a:lnTo>
                  <a:lnTo>
                    <a:pt x="50" y="1166"/>
                  </a:lnTo>
                  <a:lnTo>
                    <a:pt x="34" y="1143"/>
                  </a:lnTo>
                  <a:lnTo>
                    <a:pt x="18" y="1113"/>
                  </a:lnTo>
                  <a:lnTo>
                    <a:pt x="14" y="1105"/>
                  </a:lnTo>
                  <a:lnTo>
                    <a:pt x="9" y="1087"/>
                  </a:lnTo>
                  <a:lnTo>
                    <a:pt x="5" y="1067"/>
                  </a:lnTo>
                  <a:lnTo>
                    <a:pt x="2" y="1049"/>
                  </a:lnTo>
                  <a:lnTo>
                    <a:pt x="1" y="1036"/>
                  </a:lnTo>
                  <a:lnTo>
                    <a:pt x="0" y="1014"/>
                  </a:lnTo>
                  <a:lnTo>
                    <a:pt x="0" y="183"/>
                  </a:lnTo>
                  <a:lnTo>
                    <a:pt x="1" y="161"/>
                  </a:lnTo>
                  <a:lnTo>
                    <a:pt x="2" y="149"/>
                  </a:lnTo>
                  <a:lnTo>
                    <a:pt x="5" y="131"/>
                  </a:lnTo>
                  <a:lnTo>
                    <a:pt x="9" y="111"/>
                  </a:lnTo>
                  <a:lnTo>
                    <a:pt x="14" y="93"/>
                  </a:lnTo>
                  <a:lnTo>
                    <a:pt x="18" y="83"/>
                  </a:lnTo>
                  <a:lnTo>
                    <a:pt x="34" y="55"/>
                  </a:lnTo>
                  <a:lnTo>
                    <a:pt x="50" y="32"/>
                  </a:lnTo>
                  <a:lnTo>
                    <a:pt x="58" y="24"/>
                  </a:lnTo>
                  <a:lnTo>
                    <a:pt x="70" y="15"/>
                  </a:lnTo>
                  <a:lnTo>
                    <a:pt x="81" y="9"/>
                  </a:lnTo>
                  <a:lnTo>
                    <a:pt x="94" y="4"/>
                  </a:lnTo>
                  <a:lnTo>
                    <a:pt x="100" y="2"/>
                  </a:lnTo>
                  <a:lnTo>
                    <a:pt x="113" y="0"/>
                  </a:lnTo>
                  <a:close/>
                </a:path>
              </a:pathLst>
            </a:custGeom>
            <a:noFill/>
            <a:ln w="12700">
              <a:solidFill>
                <a:srgbClr val="000000"/>
              </a:solidFill>
              <a:round/>
              <a:headEnd/>
              <a:tailEnd/>
            </a:ln>
          </p:spPr>
          <p:txBody>
            <a:bodyPr/>
            <a:lstStyle/>
            <a:p>
              <a:endParaRPr lang="ja-JP" altLang="en-US" sz="1200">
                <a:solidFill>
                  <a:prstClr val="black"/>
                </a:solidFill>
              </a:endParaRPr>
            </a:p>
          </p:txBody>
        </p:sp>
      </p:grpSp>
      <p:grpSp>
        <p:nvGrpSpPr>
          <p:cNvPr id="8" name="グループ化 7"/>
          <p:cNvGrpSpPr/>
          <p:nvPr/>
        </p:nvGrpSpPr>
        <p:grpSpPr>
          <a:xfrm>
            <a:off x="3944888" y="2306116"/>
            <a:ext cx="1557337" cy="703263"/>
            <a:chOff x="4007731" y="2306056"/>
            <a:chExt cx="1557337" cy="703263"/>
          </a:xfrm>
        </p:grpSpPr>
        <p:sp>
          <p:nvSpPr>
            <p:cNvPr id="11269" name="Freeform 9"/>
            <p:cNvSpPr>
              <a:spLocks/>
            </p:cNvSpPr>
            <p:nvPr/>
          </p:nvSpPr>
          <p:spPr bwMode="auto">
            <a:xfrm>
              <a:off x="4007731" y="2306056"/>
              <a:ext cx="1557337" cy="703263"/>
            </a:xfrm>
            <a:custGeom>
              <a:avLst/>
              <a:gdLst>
                <a:gd name="T0" fmla="*/ 2147483647 w 905"/>
                <a:gd name="T1" fmla="*/ 0 h 402"/>
                <a:gd name="T2" fmla="*/ 2147483647 w 905"/>
                <a:gd name="T3" fmla="*/ 2147483647 h 402"/>
                <a:gd name="T4" fmla="*/ 2147483647 w 905"/>
                <a:gd name="T5" fmla="*/ 2147483647 h 402"/>
                <a:gd name="T6" fmla="*/ 2147483647 w 905"/>
                <a:gd name="T7" fmla="*/ 2147483647 h 402"/>
                <a:gd name="T8" fmla="*/ 2147483647 w 905"/>
                <a:gd name="T9" fmla="*/ 2147483647 h 402"/>
                <a:gd name="T10" fmla="*/ 2147483647 w 905"/>
                <a:gd name="T11" fmla="*/ 2147483647 h 402"/>
                <a:gd name="T12" fmla="*/ 2147483647 w 905"/>
                <a:gd name="T13" fmla="*/ 2147483647 h 402"/>
                <a:gd name="T14" fmla="*/ 2147483647 w 905"/>
                <a:gd name="T15" fmla="*/ 2147483647 h 402"/>
                <a:gd name="T16" fmla="*/ 0 w 905"/>
                <a:gd name="T17" fmla="*/ 2147483647 h 402"/>
                <a:gd name="T18" fmla="*/ 0 w 905"/>
                <a:gd name="T19" fmla="*/ 2147483647 h 402"/>
                <a:gd name="T20" fmla="*/ 2147483647 w 905"/>
                <a:gd name="T21" fmla="*/ 2147483647 h 402"/>
                <a:gd name="T22" fmla="*/ 2147483647 w 905"/>
                <a:gd name="T23" fmla="*/ 2147483647 h 402"/>
                <a:gd name="T24" fmla="*/ 2147483647 w 905"/>
                <a:gd name="T25" fmla="*/ 2147483647 h 402"/>
                <a:gd name="T26" fmla="*/ 2147483647 w 905"/>
                <a:gd name="T27" fmla="*/ 2147483647 h 402"/>
                <a:gd name="T28" fmla="*/ 2147483647 w 905"/>
                <a:gd name="T29" fmla="*/ 2147483647 h 402"/>
                <a:gd name="T30" fmla="*/ 2147483647 w 905"/>
                <a:gd name="T31" fmla="*/ 2147483647 h 402"/>
                <a:gd name="T32" fmla="*/ 2147483647 w 905"/>
                <a:gd name="T33" fmla="*/ 2147483647 h 402"/>
                <a:gd name="T34" fmla="*/ 2147483647 w 905"/>
                <a:gd name="T35" fmla="*/ 2147483647 h 402"/>
                <a:gd name="T36" fmla="*/ 2147483647 w 905"/>
                <a:gd name="T37" fmla="*/ 2147483647 h 402"/>
                <a:gd name="T38" fmla="*/ 2147483647 w 905"/>
                <a:gd name="T39" fmla="*/ 2147483647 h 402"/>
                <a:gd name="T40" fmla="*/ 2147483647 w 905"/>
                <a:gd name="T41" fmla="*/ 2147483647 h 402"/>
                <a:gd name="T42" fmla="*/ 2147483647 w 905"/>
                <a:gd name="T43" fmla="*/ 2147483647 h 402"/>
                <a:gd name="T44" fmla="*/ 2147483647 w 905"/>
                <a:gd name="T45" fmla="*/ 2147483647 h 402"/>
                <a:gd name="T46" fmla="*/ 2147483647 w 905"/>
                <a:gd name="T47" fmla="*/ 2147483647 h 402"/>
                <a:gd name="T48" fmla="*/ 2147483647 w 905"/>
                <a:gd name="T49" fmla="*/ 2147483647 h 402"/>
                <a:gd name="T50" fmla="*/ 2147483647 w 905"/>
                <a:gd name="T51" fmla="*/ 2147483647 h 402"/>
                <a:gd name="T52" fmla="*/ 2147483647 w 905"/>
                <a:gd name="T53" fmla="*/ 2147483647 h 402"/>
                <a:gd name="T54" fmla="*/ 2147483647 w 905"/>
                <a:gd name="T55" fmla="*/ 2147483647 h 402"/>
                <a:gd name="T56" fmla="*/ 2147483647 w 905"/>
                <a:gd name="T57" fmla="*/ 2147483647 h 402"/>
                <a:gd name="T58" fmla="*/ 2147483647 w 905"/>
                <a:gd name="T59" fmla="*/ 2147483647 h 402"/>
                <a:gd name="T60" fmla="*/ 2147483647 w 905"/>
                <a:gd name="T61" fmla="*/ 2147483647 h 402"/>
                <a:gd name="T62" fmla="*/ 2147483647 w 905"/>
                <a:gd name="T63" fmla="*/ 2147483647 h 402"/>
                <a:gd name="T64" fmla="*/ 2147483647 w 905"/>
                <a:gd name="T65" fmla="*/ 2147483647 h 402"/>
                <a:gd name="T66" fmla="*/ 2147483647 w 905"/>
                <a:gd name="T67" fmla="*/ 2147483647 h 402"/>
                <a:gd name="T68" fmla="*/ 2147483647 w 905"/>
                <a:gd name="T69" fmla="*/ 2147483647 h 402"/>
                <a:gd name="T70" fmla="*/ 2147483647 w 905"/>
                <a:gd name="T71" fmla="*/ 0 h 402"/>
                <a:gd name="T72" fmla="*/ 2147483647 w 905"/>
                <a:gd name="T73" fmla="*/ 0 h 4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5"/>
                <a:gd name="T112" fmla="*/ 0 h 402"/>
                <a:gd name="T113" fmla="*/ 905 w 905"/>
                <a:gd name="T114" fmla="*/ 402 h 4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5" h="402">
                  <a:moveTo>
                    <a:pt x="42" y="0"/>
                  </a:moveTo>
                  <a:lnTo>
                    <a:pt x="34" y="2"/>
                  </a:lnTo>
                  <a:lnTo>
                    <a:pt x="26" y="5"/>
                  </a:lnTo>
                  <a:lnTo>
                    <a:pt x="18" y="11"/>
                  </a:lnTo>
                  <a:lnTo>
                    <a:pt x="12" y="20"/>
                  </a:lnTo>
                  <a:lnTo>
                    <a:pt x="7" y="30"/>
                  </a:lnTo>
                  <a:lnTo>
                    <a:pt x="3" y="41"/>
                  </a:lnTo>
                  <a:lnTo>
                    <a:pt x="1" y="53"/>
                  </a:lnTo>
                  <a:lnTo>
                    <a:pt x="0" y="66"/>
                  </a:lnTo>
                  <a:lnTo>
                    <a:pt x="0" y="334"/>
                  </a:lnTo>
                  <a:lnTo>
                    <a:pt x="1" y="348"/>
                  </a:lnTo>
                  <a:lnTo>
                    <a:pt x="3" y="361"/>
                  </a:lnTo>
                  <a:lnTo>
                    <a:pt x="7" y="373"/>
                  </a:lnTo>
                  <a:lnTo>
                    <a:pt x="12" y="382"/>
                  </a:lnTo>
                  <a:lnTo>
                    <a:pt x="18" y="391"/>
                  </a:lnTo>
                  <a:lnTo>
                    <a:pt x="26" y="397"/>
                  </a:lnTo>
                  <a:lnTo>
                    <a:pt x="34" y="401"/>
                  </a:lnTo>
                  <a:lnTo>
                    <a:pt x="42" y="402"/>
                  </a:lnTo>
                  <a:lnTo>
                    <a:pt x="863" y="402"/>
                  </a:lnTo>
                  <a:lnTo>
                    <a:pt x="871" y="401"/>
                  </a:lnTo>
                  <a:lnTo>
                    <a:pt x="879" y="397"/>
                  </a:lnTo>
                  <a:lnTo>
                    <a:pt x="887" y="391"/>
                  </a:lnTo>
                  <a:lnTo>
                    <a:pt x="893" y="382"/>
                  </a:lnTo>
                  <a:lnTo>
                    <a:pt x="898" y="373"/>
                  </a:lnTo>
                  <a:lnTo>
                    <a:pt x="902" y="361"/>
                  </a:lnTo>
                  <a:lnTo>
                    <a:pt x="904" y="348"/>
                  </a:lnTo>
                  <a:lnTo>
                    <a:pt x="905" y="334"/>
                  </a:lnTo>
                  <a:lnTo>
                    <a:pt x="905" y="66"/>
                  </a:lnTo>
                  <a:lnTo>
                    <a:pt x="904" y="53"/>
                  </a:lnTo>
                  <a:lnTo>
                    <a:pt x="902" y="41"/>
                  </a:lnTo>
                  <a:lnTo>
                    <a:pt x="898" y="30"/>
                  </a:lnTo>
                  <a:lnTo>
                    <a:pt x="893" y="20"/>
                  </a:lnTo>
                  <a:lnTo>
                    <a:pt x="887" y="11"/>
                  </a:lnTo>
                  <a:lnTo>
                    <a:pt x="879" y="5"/>
                  </a:lnTo>
                  <a:lnTo>
                    <a:pt x="871" y="2"/>
                  </a:lnTo>
                  <a:lnTo>
                    <a:pt x="863" y="0"/>
                  </a:lnTo>
                  <a:lnTo>
                    <a:pt x="42" y="0"/>
                  </a:lnTo>
                  <a:close/>
                </a:path>
              </a:pathLst>
            </a:custGeom>
            <a:solidFill>
              <a:srgbClr val="FFFF99"/>
            </a:solidFill>
            <a:ln w="17463">
              <a:solidFill>
                <a:srgbClr val="000000"/>
              </a:solidFill>
              <a:round/>
              <a:headEnd/>
              <a:tailEnd/>
            </a:ln>
          </p:spPr>
          <p:txBody>
            <a:bodyPr/>
            <a:lstStyle/>
            <a:p>
              <a:endParaRPr lang="ja-JP" altLang="en-US" sz="1200">
                <a:solidFill>
                  <a:prstClr val="black"/>
                </a:solidFill>
              </a:endParaRPr>
            </a:p>
          </p:txBody>
        </p:sp>
        <p:sp>
          <p:nvSpPr>
            <p:cNvPr id="11270" name="Freeform 10"/>
            <p:cNvSpPr>
              <a:spLocks/>
            </p:cNvSpPr>
            <p:nvPr/>
          </p:nvSpPr>
          <p:spPr bwMode="auto">
            <a:xfrm>
              <a:off x="4052900" y="2367969"/>
              <a:ext cx="1482725" cy="577850"/>
            </a:xfrm>
            <a:custGeom>
              <a:avLst/>
              <a:gdLst>
                <a:gd name="T0" fmla="*/ 2147483647 w 862"/>
                <a:gd name="T1" fmla="*/ 0 h 333"/>
                <a:gd name="T2" fmla="*/ 2147483647 w 862"/>
                <a:gd name="T3" fmla="*/ 0 h 333"/>
                <a:gd name="T4" fmla="*/ 2147483647 w 862"/>
                <a:gd name="T5" fmla="*/ 2147483647 h 333"/>
                <a:gd name="T6" fmla="*/ 2147483647 w 862"/>
                <a:gd name="T7" fmla="*/ 2147483647 h 333"/>
                <a:gd name="T8" fmla="*/ 2147483647 w 862"/>
                <a:gd name="T9" fmla="*/ 2147483647 h 333"/>
                <a:gd name="T10" fmla="*/ 2147483647 w 862"/>
                <a:gd name="T11" fmla="*/ 2147483647 h 333"/>
                <a:gd name="T12" fmla="*/ 2147483647 w 862"/>
                <a:gd name="T13" fmla="*/ 2147483647 h 333"/>
                <a:gd name="T14" fmla="*/ 2147483647 w 862"/>
                <a:gd name="T15" fmla="*/ 2147483647 h 333"/>
                <a:gd name="T16" fmla="*/ 2147483647 w 862"/>
                <a:gd name="T17" fmla="*/ 2147483647 h 333"/>
                <a:gd name="T18" fmla="*/ 2147483647 w 862"/>
                <a:gd name="T19" fmla="*/ 2147483647 h 333"/>
                <a:gd name="T20" fmla="*/ 2147483647 w 862"/>
                <a:gd name="T21" fmla="*/ 2147483647 h 333"/>
                <a:gd name="T22" fmla="*/ 2147483647 w 862"/>
                <a:gd name="T23" fmla="*/ 2147483647 h 333"/>
                <a:gd name="T24" fmla="*/ 2147483647 w 862"/>
                <a:gd name="T25" fmla="*/ 2147483647 h 333"/>
                <a:gd name="T26" fmla="*/ 2147483647 w 862"/>
                <a:gd name="T27" fmla="*/ 2147483647 h 333"/>
                <a:gd name="T28" fmla="*/ 2147483647 w 862"/>
                <a:gd name="T29" fmla="*/ 2147483647 h 333"/>
                <a:gd name="T30" fmla="*/ 2147483647 w 862"/>
                <a:gd name="T31" fmla="*/ 2147483647 h 333"/>
                <a:gd name="T32" fmla="*/ 2147483647 w 862"/>
                <a:gd name="T33" fmla="*/ 2147483647 h 333"/>
                <a:gd name="T34" fmla="*/ 2147483647 w 862"/>
                <a:gd name="T35" fmla="*/ 2147483647 h 333"/>
                <a:gd name="T36" fmla="*/ 2147483647 w 862"/>
                <a:gd name="T37" fmla="*/ 2147483647 h 333"/>
                <a:gd name="T38" fmla="*/ 2147483647 w 862"/>
                <a:gd name="T39" fmla="*/ 2147483647 h 333"/>
                <a:gd name="T40" fmla="*/ 2147483647 w 862"/>
                <a:gd name="T41" fmla="*/ 2147483647 h 333"/>
                <a:gd name="T42" fmla="*/ 2147483647 w 862"/>
                <a:gd name="T43" fmla="*/ 2147483647 h 333"/>
                <a:gd name="T44" fmla="*/ 2147483647 w 862"/>
                <a:gd name="T45" fmla="*/ 2147483647 h 333"/>
                <a:gd name="T46" fmla="*/ 2147483647 w 862"/>
                <a:gd name="T47" fmla="*/ 2147483647 h 333"/>
                <a:gd name="T48" fmla="*/ 2147483647 w 862"/>
                <a:gd name="T49" fmla="*/ 2147483647 h 333"/>
                <a:gd name="T50" fmla="*/ 2147483647 w 862"/>
                <a:gd name="T51" fmla="*/ 2147483647 h 333"/>
                <a:gd name="T52" fmla="*/ 2147483647 w 862"/>
                <a:gd name="T53" fmla="*/ 2147483647 h 333"/>
                <a:gd name="T54" fmla="*/ 0 w 862"/>
                <a:gd name="T55" fmla="*/ 2147483647 h 333"/>
                <a:gd name="T56" fmla="*/ 0 w 862"/>
                <a:gd name="T57" fmla="*/ 2147483647 h 333"/>
                <a:gd name="T58" fmla="*/ 2147483647 w 862"/>
                <a:gd name="T59" fmla="*/ 2147483647 h 333"/>
                <a:gd name="T60" fmla="*/ 2147483647 w 862"/>
                <a:gd name="T61" fmla="*/ 2147483647 h 333"/>
                <a:gd name="T62" fmla="*/ 2147483647 w 862"/>
                <a:gd name="T63" fmla="*/ 2147483647 h 333"/>
                <a:gd name="T64" fmla="*/ 2147483647 w 862"/>
                <a:gd name="T65" fmla="*/ 2147483647 h 333"/>
                <a:gd name="T66" fmla="*/ 2147483647 w 862"/>
                <a:gd name="T67" fmla="*/ 2147483647 h 333"/>
                <a:gd name="T68" fmla="*/ 2147483647 w 862"/>
                <a:gd name="T69" fmla="*/ 2147483647 h 333"/>
                <a:gd name="T70" fmla="*/ 2147483647 w 862"/>
                <a:gd name="T71" fmla="*/ 2147483647 h 333"/>
                <a:gd name="T72" fmla="*/ 2147483647 w 862"/>
                <a:gd name="T73" fmla="*/ 0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2"/>
                <a:gd name="T112" fmla="*/ 0 h 333"/>
                <a:gd name="T113" fmla="*/ 862 w 862"/>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2" h="333">
                  <a:moveTo>
                    <a:pt x="21" y="0"/>
                  </a:moveTo>
                  <a:lnTo>
                    <a:pt x="842" y="0"/>
                  </a:lnTo>
                  <a:lnTo>
                    <a:pt x="846" y="1"/>
                  </a:lnTo>
                  <a:lnTo>
                    <a:pt x="850" y="3"/>
                  </a:lnTo>
                  <a:lnTo>
                    <a:pt x="853" y="5"/>
                  </a:lnTo>
                  <a:lnTo>
                    <a:pt x="856" y="10"/>
                  </a:lnTo>
                  <a:lnTo>
                    <a:pt x="859" y="16"/>
                  </a:lnTo>
                  <a:lnTo>
                    <a:pt x="861" y="20"/>
                  </a:lnTo>
                  <a:lnTo>
                    <a:pt x="862" y="26"/>
                  </a:lnTo>
                  <a:lnTo>
                    <a:pt x="862" y="31"/>
                  </a:lnTo>
                  <a:lnTo>
                    <a:pt x="862" y="299"/>
                  </a:lnTo>
                  <a:lnTo>
                    <a:pt x="862" y="306"/>
                  </a:lnTo>
                  <a:lnTo>
                    <a:pt x="861" y="313"/>
                  </a:lnTo>
                  <a:lnTo>
                    <a:pt x="859" y="318"/>
                  </a:lnTo>
                  <a:lnTo>
                    <a:pt x="856" y="323"/>
                  </a:lnTo>
                  <a:lnTo>
                    <a:pt x="853" y="328"/>
                  </a:lnTo>
                  <a:lnTo>
                    <a:pt x="850" y="331"/>
                  </a:lnTo>
                  <a:lnTo>
                    <a:pt x="846" y="333"/>
                  </a:lnTo>
                  <a:lnTo>
                    <a:pt x="842" y="333"/>
                  </a:lnTo>
                  <a:lnTo>
                    <a:pt x="21" y="333"/>
                  </a:lnTo>
                  <a:lnTo>
                    <a:pt x="17" y="333"/>
                  </a:lnTo>
                  <a:lnTo>
                    <a:pt x="13" y="331"/>
                  </a:lnTo>
                  <a:lnTo>
                    <a:pt x="11" y="328"/>
                  </a:lnTo>
                  <a:lnTo>
                    <a:pt x="7" y="323"/>
                  </a:lnTo>
                  <a:lnTo>
                    <a:pt x="4" y="318"/>
                  </a:lnTo>
                  <a:lnTo>
                    <a:pt x="3" y="313"/>
                  </a:lnTo>
                  <a:lnTo>
                    <a:pt x="2" y="306"/>
                  </a:lnTo>
                  <a:lnTo>
                    <a:pt x="0" y="299"/>
                  </a:lnTo>
                  <a:lnTo>
                    <a:pt x="0" y="31"/>
                  </a:lnTo>
                  <a:lnTo>
                    <a:pt x="2" y="26"/>
                  </a:lnTo>
                  <a:lnTo>
                    <a:pt x="3" y="20"/>
                  </a:lnTo>
                  <a:lnTo>
                    <a:pt x="4" y="16"/>
                  </a:lnTo>
                  <a:lnTo>
                    <a:pt x="7" y="10"/>
                  </a:lnTo>
                  <a:lnTo>
                    <a:pt x="10" y="5"/>
                  </a:lnTo>
                  <a:lnTo>
                    <a:pt x="13" y="3"/>
                  </a:lnTo>
                  <a:lnTo>
                    <a:pt x="17" y="1"/>
                  </a:lnTo>
                  <a:lnTo>
                    <a:pt x="21" y="0"/>
                  </a:lnTo>
                  <a:close/>
                </a:path>
              </a:pathLst>
            </a:custGeom>
            <a:noFill/>
            <a:ln w="17463">
              <a:solidFill>
                <a:srgbClr val="000000"/>
              </a:solidFill>
              <a:round/>
              <a:headEnd/>
              <a:tailEnd/>
            </a:ln>
          </p:spPr>
          <p:txBody>
            <a:bodyPr/>
            <a:lstStyle/>
            <a:p>
              <a:endParaRPr lang="ja-JP" altLang="en-US" sz="1200">
                <a:solidFill>
                  <a:prstClr val="black"/>
                </a:solidFill>
              </a:endParaRPr>
            </a:p>
          </p:txBody>
        </p:sp>
      </p:grpSp>
      <p:sp>
        <p:nvSpPr>
          <p:cNvPr id="11271" name="Rectangle 11"/>
          <p:cNvSpPr>
            <a:spLocks noChangeArrowheads="1"/>
          </p:cNvSpPr>
          <p:nvPr/>
        </p:nvSpPr>
        <p:spPr bwMode="auto">
          <a:xfrm>
            <a:off x="3973899" y="2534716"/>
            <a:ext cx="1447512" cy="246221"/>
          </a:xfrm>
          <a:prstGeom prst="rect">
            <a:avLst/>
          </a:prstGeom>
          <a:noFill/>
          <a:ln w="9525">
            <a:noFill/>
            <a:miter lim="800000"/>
            <a:headEnd/>
            <a:tailEnd/>
          </a:ln>
        </p:spPr>
        <p:txBody>
          <a:bodyPr wrap="none"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　障害者・児　</a:t>
            </a:r>
            <a:endParaRPr lang="ja-JP" altLang="en-US" sz="1600" dirty="0">
              <a:solidFill>
                <a:prstClr val="black"/>
              </a:solidFill>
              <a:latin typeface="Times New Roman" pitchFamily="18" charset="0"/>
            </a:endParaRPr>
          </a:p>
        </p:txBody>
      </p:sp>
      <p:sp>
        <p:nvSpPr>
          <p:cNvPr id="11272" name="Freeform 12"/>
          <p:cNvSpPr>
            <a:spLocks/>
          </p:cNvSpPr>
          <p:nvPr/>
        </p:nvSpPr>
        <p:spPr bwMode="auto">
          <a:xfrm>
            <a:off x="6177135" y="908723"/>
            <a:ext cx="3401872" cy="1116125"/>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273" name="Freeform 13"/>
          <p:cNvSpPr>
            <a:spLocks/>
          </p:cNvSpPr>
          <p:nvPr/>
        </p:nvSpPr>
        <p:spPr bwMode="auto">
          <a:xfrm>
            <a:off x="197346" y="908726"/>
            <a:ext cx="2898775" cy="1560787"/>
          </a:xfrm>
          <a:custGeom>
            <a:avLst/>
            <a:gdLst>
              <a:gd name="T0" fmla="*/ 2147483647 w 1778"/>
              <a:gd name="T1" fmla="*/ 2147483647 h 1771"/>
              <a:gd name="T2" fmla="*/ 2147483647 w 1778"/>
              <a:gd name="T3" fmla="*/ 2147483647 h 1771"/>
              <a:gd name="T4" fmla="*/ 2147483647 w 1778"/>
              <a:gd name="T5" fmla="*/ 2147483647 h 1771"/>
              <a:gd name="T6" fmla="*/ 2147483647 w 1778"/>
              <a:gd name="T7" fmla="*/ 2147483647 h 1771"/>
              <a:gd name="T8" fmla="*/ 2147483647 w 1778"/>
              <a:gd name="T9" fmla="*/ 2147483647 h 1771"/>
              <a:gd name="T10" fmla="*/ 2147483647 w 1778"/>
              <a:gd name="T11" fmla="*/ 2147483647 h 1771"/>
              <a:gd name="T12" fmla="*/ 2147483647 w 1778"/>
              <a:gd name="T13" fmla="*/ 2147483647 h 1771"/>
              <a:gd name="T14" fmla="*/ 2147483647 w 1778"/>
              <a:gd name="T15" fmla="*/ 2147483647 h 1771"/>
              <a:gd name="T16" fmla="*/ 0 w 1778"/>
              <a:gd name="T17" fmla="*/ 2147483647 h 1771"/>
              <a:gd name="T18" fmla="*/ 2147483647 w 1778"/>
              <a:gd name="T19" fmla="*/ 2147483647 h 1771"/>
              <a:gd name="T20" fmla="*/ 2147483647 w 1778"/>
              <a:gd name="T21" fmla="*/ 2147483647 h 1771"/>
              <a:gd name="T22" fmla="*/ 2147483647 w 1778"/>
              <a:gd name="T23" fmla="*/ 2147483647 h 1771"/>
              <a:gd name="T24" fmla="*/ 2147483647 w 1778"/>
              <a:gd name="T25" fmla="*/ 2147483647 h 1771"/>
              <a:gd name="T26" fmla="*/ 2147483647 w 1778"/>
              <a:gd name="T27" fmla="*/ 2147483647 h 1771"/>
              <a:gd name="T28" fmla="*/ 2147483647 w 1778"/>
              <a:gd name="T29" fmla="*/ 2147483647 h 1771"/>
              <a:gd name="T30" fmla="*/ 2147483647 w 1778"/>
              <a:gd name="T31" fmla="*/ 2147483647 h 1771"/>
              <a:gd name="T32" fmla="*/ 2147483647 w 1778"/>
              <a:gd name="T33" fmla="*/ 2147483647 h 1771"/>
              <a:gd name="T34" fmla="*/ 2147483647 w 1778"/>
              <a:gd name="T35" fmla="*/ 2147483647 h 1771"/>
              <a:gd name="T36" fmla="*/ 2147483647 w 1778"/>
              <a:gd name="T37" fmla="*/ 2147483647 h 1771"/>
              <a:gd name="T38" fmla="*/ 2147483647 w 1778"/>
              <a:gd name="T39" fmla="*/ 2147483647 h 1771"/>
              <a:gd name="T40" fmla="*/ 2147483647 w 1778"/>
              <a:gd name="T41" fmla="*/ 2147483647 h 1771"/>
              <a:gd name="T42" fmla="*/ 2147483647 w 1778"/>
              <a:gd name="T43" fmla="*/ 2147483647 h 1771"/>
              <a:gd name="T44" fmla="*/ 2147483647 w 1778"/>
              <a:gd name="T45" fmla="*/ 2147483647 h 1771"/>
              <a:gd name="T46" fmla="*/ 2147483647 w 1778"/>
              <a:gd name="T47" fmla="*/ 2147483647 h 1771"/>
              <a:gd name="T48" fmla="*/ 2147483647 w 1778"/>
              <a:gd name="T49" fmla="*/ 2147483647 h 1771"/>
              <a:gd name="T50" fmla="*/ 2147483647 w 1778"/>
              <a:gd name="T51" fmla="*/ 2147483647 h 1771"/>
              <a:gd name="T52" fmla="*/ 2147483647 w 1778"/>
              <a:gd name="T53" fmla="*/ 2147483647 h 1771"/>
              <a:gd name="T54" fmla="*/ 2147483647 w 1778"/>
              <a:gd name="T55" fmla="*/ 2147483647 h 1771"/>
              <a:gd name="T56" fmla="*/ 2147483647 w 1778"/>
              <a:gd name="T57" fmla="*/ 2147483647 h 1771"/>
              <a:gd name="T58" fmla="*/ 2147483647 w 1778"/>
              <a:gd name="T59" fmla="*/ 2147483647 h 1771"/>
              <a:gd name="T60" fmla="*/ 2147483647 w 1778"/>
              <a:gd name="T61" fmla="*/ 2147483647 h 1771"/>
              <a:gd name="T62" fmla="*/ 2147483647 w 1778"/>
              <a:gd name="T63" fmla="*/ 2147483647 h 1771"/>
              <a:gd name="T64" fmla="*/ 2147483647 w 1778"/>
              <a:gd name="T65" fmla="*/ 2147483647 h 1771"/>
              <a:gd name="T66" fmla="*/ 2147483647 w 1778"/>
              <a:gd name="T67" fmla="*/ 0 h 17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8"/>
              <a:gd name="T103" fmla="*/ 0 h 1771"/>
              <a:gd name="T104" fmla="*/ 1778 w 1778"/>
              <a:gd name="T105" fmla="*/ 1771 h 17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8" h="1771">
                <a:moveTo>
                  <a:pt x="184" y="0"/>
                </a:moveTo>
                <a:lnTo>
                  <a:pt x="165" y="2"/>
                </a:lnTo>
                <a:lnTo>
                  <a:pt x="147" y="7"/>
                </a:lnTo>
                <a:lnTo>
                  <a:pt x="129" y="13"/>
                </a:lnTo>
                <a:lnTo>
                  <a:pt x="113" y="23"/>
                </a:lnTo>
                <a:lnTo>
                  <a:pt x="96" y="37"/>
                </a:lnTo>
                <a:lnTo>
                  <a:pt x="82" y="51"/>
                </a:lnTo>
                <a:lnTo>
                  <a:pt x="67" y="68"/>
                </a:lnTo>
                <a:lnTo>
                  <a:pt x="54" y="86"/>
                </a:lnTo>
                <a:lnTo>
                  <a:pt x="43" y="108"/>
                </a:lnTo>
                <a:lnTo>
                  <a:pt x="32" y="131"/>
                </a:lnTo>
                <a:lnTo>
                  <a:pt x="23" y="154"/>
                </a:lnTo>
                <a:lnTo>
                  <a:pt x="15" y="181"/>
                </a:lnTo>
                <a:lnTo>
                  <a:pt x="8" y="207"/>
                </a:lnTo>
                <a:lnTo>
                  <a:pt x="4" y="235"/>
                </a:lnTo>
                <a:lnTo>
                  <a:pt x="1" y="265"/>
                </a:lnTo>
                <a:lnTo>
                  <a:pt x="0" y="295"/>
                </a:lnTo>
                <a:lnTo>
                  <a:pt x="0" y="1476"/>
                </a:lnTo>
                <a:lnTo>
                  <a:pt x="1" y="1506"/>
                </a:lnTo>
                <a:lnTo>
                  <a:pt x="4" y="1536"/>
                </a:lnTo>
                <a:lnTo>
                  <a:pt x="8" y="1564"/>
                </a:lnTo>
                <a:lnTo>
                  <a:pt x="15" y="1590"/>
                </a:lnTo>
                <a:lnTo>
                  <a:pt x="23" y="1617"/>
                </a:lnTo>
                <a:lnTo>
                  <a:pt x="32" y="1640"/>
                </a:lnTo>
                <a:lnTo>
                  <a:pt x="43" y="1663"/>
                </a:lnTo>
                <a:lnTo>
                  <a:pt x="54" y="1685"/>
                </a:lnTo>
                <a:lnTo>
                  <a:pt x="67" y="1703"/>
                </a:lnTo>
                <a:lnTo>
                  <a:pt x="82" y="1721"/>
                </a:lnTo>
                <a:lnTo>
                  <a:pt x="96" y="1734"/>
                </a:lnTo>
                <a:lnTo>
                  <a:pt x="113" y="1748"/>
                </a:lnTo>
                <a:lnTo>
                  <a:pt x="129" y="1757"/>
                </a:lnTo>
                <a:lnTo>
                  <a:pt x="147" y="1764"/>
                </a:lnTo>
                <a:lnTo>
                  <a:pt x="165" y="1769"/>
                </a:lnTo>
                <a:lnTo>
                  <a:pt x="184" y="1771"/>
                </a:lnTo>
                <a:lnTo>
                  <a:pt x="1594" y="1771"/>
                </a:lnTo>
                <a:lnTo>
                  <a:pt x="1613" y="1769"/>
                </a:lnTo>
                <a:lnTo>
                  <a:pt x="1631" y="1764"/>
                </a:lnTo>
                <a:lnTo>
                  <a:pt x="1649" y="1757"/>
                </a:lnTo>
                <a:lnTo>
                  <a:pt x="1665" y="1748"/>
                </a:lnTo>
                <a:lnTo>
                  <a:pt x="1682" y="1734"/>
                </a:lnTo>
                <a:lnTo>
                  <a:pt x="1696" y="1721"/>
                </a:lnTo>
                <a:lnTo>
                  <a:pt x="1711" y="1703"/>
                </a:lnTo>
                <a:lnTo>
                  <a:pt x="1724" y="1685"/>
                </a:lnTo>
                <a:lnTo>
                  <a:pt x="1736" y="1663"/>
                </a:lnTo>
                <a:lnTo>
                  <a:pt x="1747" y="1640"/>
                </a:lnTo>
                <a:lnTo>
                  <a:pt x="1755" y="1617"/>
                </a:lnTo>
                <a:lnTo>
                  <a:pt x="1763" y="1590"/>
                </a:lnTo>
                <a:lnTo>
                  <a:pt x="1770" y="1564"/>
                </a:lnTo>
                <a:lnTo>
                  <a:pt x="1774" y="1536"/>
                </a:lnTo>
                <a:lnTo>
                  <a:pt x="1777" y="1506"/>
                </a:lnTo>
                <a:lnTo>
                  <a:pt x="1778" y="1476"/>
                </a:lnTo>
                <a:lnTo>
                  <a:pt x="1778" y="295"/>
                </a:lnTo>
                <a:lnTo>
                  <a:pt x="1777" y="265"/>
                </a:lnTo>
                <a:lnTo>
                  <a:pt x="1774" y="235"/>
                </a:lnTo>
                <a:lnTo>
                  <a:pt x="1770" y="207"/>
                </a:lnTo>
                <a:lnTo>
                  <a:pt x="1763" y="181"/>
                </a:lnTo>
                <a:lnTo>
                  <a:pt x="1755" y="154"/>
                </a:lnTo>
                <a:lnTo>
                  <a:pt x="1747" y="131"/>
                </a:lnTo>
                <a:lnTo>
                  <a:pt x="1736" y="108"/>
                </a:lnTo>
                <a:lnTo>
                  <a:pt x="1724" y="86"/>
                </a:lnTo>
                <a:lnTo>
                  <a:pt x="1711" y="68"/>
                </a:lnTo>
                <a:lnTo>
                  <a:pt x="1696" y="51"/>
                </a:lnTo>
                <a:lnTo>
                  <a:pt x="1682" y="37"/>
                </a:lnTo>
                <a:lnTo>
                  <a:pt x="1665" y="23"/>
                </a:lnTo>
                <a:lnTo>
                  <a:pt x="1649" y="13"/>
                </a:lnTo>
                <a:lnTo>
                  <a:pt x="1631" y="7"/>
                </a:lnTo>
                <a:lnTo>
                  <a:pt x="1613" y="2"/>
                </a:lnTo>
                <a:lnTo>
                  <a:pt x="1594" y="0"/>
                </a:lnTo>
                <a:lnTo>
                  <a:pt x="184" y="0"/>
                </a:lnTo>
                <a:close/>
              </a:path>
            </a:pathLst>
          </a:custGeom>
          <a:solidFill>
            <a:srgbClr val="CCFFCC"/>
          </a:solidFill>
          <a:ln w="25400">
            <a:solidFill>
              <a:srgbClr val="000000"/>
            </a:solidFill>
            <a:round/>
            <a:headEnd/>
            <a:tailEnd/>
          </a:ln>
        </p:spPr>
        <p:txBody>
          <a:bodyPr/>
          <a:lstStyle/>
          <a:p>
            <a:endParaRPr lang="ja-JP" altLang="en-US" sz="1200">
              <a:solidFill>
                <a:prstClr val="black"/>
              </a:solidFill>
            </a:endParaRPr>
          </a:p>
        </p:txBody>
      </p:sp>
      <p:sp>
        <p:nvSpPr>
          <p:cNvPr id="655374" name="Rectangle 14"/>
          <p:cNvSpPr>
            <a:spLocks noChangeArrowheads="1"/>
          </p:cNvSpPr>
          <p:nvPr/>
        </p:nvSpPr>
        <p:spPr bwMode="auto">
          <a:xfrm>
            <a:off x="3783046" y="6333544"/>
            <a:ext cx="2306637" cy="355600"/>
          </a:xfrm>
          <a:prstGeom prst="rect">
            <a:avLst/>
          </a:prstGeom>
          <a:solidFill>
            <a:schemeClr val="bg1"/>
          </a:solidFill>
          <a:ln w="30226">
            <a:solidFill>
              <a:srgbClr val="000000"/>
            </a:solidFill>
            <a:miter lim="800000"/>
            <a:headEnd/>
            <a:tailEnd/>
          </a:ln>
          <a:effectLst/>
        </p:spPr>
        <p:txBody>
          <a:bodyPr/>
          <a:lstStyle/>
          <a:p>
            <a:pPr>
              <a:defRPr/>
            </a:pPr>
            <a:endParaRPr lang="ja-JP" altLang="en-US" sz="1200">
              <a:solidFill>
                <a:prstClr val="black"/>
              </a:solidFill>
            </a:endParaRPr>
          </a:p>
        </p:txBody>
      </p:sp>
      <p:sp>
        <p:nvSpPr>
          <p:cNvPr id="11275" name="Rectangle 15"/>
          <p:cNvSpPr>
            <a:spLocks noChangeArrowheads="1"/>
          </p:cNvSpPr>
          <p:nvPr/>
        </p:nvSpPr>
        <p:spPr bwMode="auto">
          <a:xfrm>
            <a:off x="4443215" y="6333603"/>
            <a:ext cx="1025922" cy="307777"/>
          </a:xfrm>
          <a:prstGeom prst="rect">
            <a:avLst/>
          </a:prstGeom>
          <a:noFill/>
          <a:ln w="9525">
            <a:noFill/>
            <a:miter lim="800000"/>
            <a:headEnd/>
            <a:tailEnd/>
          </a:ln>
        </p:spPr>
        <p:txBody>
          <a:bodyPr wrap="none" lIns="0" tIns="0" rIns="0" bIns="0">
            <a:spAutoFit/>
          </a:bodyPr>
          <a:lstStyle/>
          <a:p>
            <a:pPr algn="ctr"/>
            <a:r>
              <a:rPr lang="ja-JP" altLang="en-US" sz="2000">
                <a:solidFill>
                  <a:srgbClr val="000000"/>
                </a:solidFill>
                <a:latin typeface="ＭＳ ゴシック" pitchFamily="49" charset="-128"/>
                <a:ea typeface="ＭＳ ゴシック" pitchFamily="49" charset="-128"/>
              </a:rPr>
              <a:t>都道府県</a:t>
            </a:r>
            <a:endParaRPr lang="ja-JP" altLang="en-US" sz="2000">
              <a:solidFill>
                <a:prstClr val="black"/>
              </a:solidFill>
              <a:latin typeface="Times New Roman" pitchFamily="18" charset="0"/>
            </a:endParaRPr>
          </a:p>
        </p:txBody>
      </p:sp>
      <p:sp>
        <p:nvSpPr>
          <p:cNvPr id="11276" name="Rectangle 16"/>
          <p:cNvSpPr>
            <a:spLocks noChangeArrowheads="1"/>
          </p:cNvSpPr>
          <p:nvPr/>
        </p:nvSpPr>
        <p:spPr bwMode="auto">
          <a:xfrm>
            <a:off x="3440832" y="542516"/>
            <a:ext cx="2668588" cy="330200"/>
          </a:xfrm>
          <a:prstGeom prst="rect">
            <a:avLst/>
          </a:prstGeom>
          <a:solidFill>
            <a:schemeClr val="bg1"/>
          </a:solidFill>
          <a:ln w="19050">
            <a:solidFill>
              <a:srgbClr val="000000"/>
            </a:solidFill>
            <a:miter lim="800000"/>
            <a:headEnd/>
            <a:tailEnd/>
          </a:ln>
        </p:spPr>
        <p:txBody>
          <a:bodyPr/>
          <a:lstStyle/>
          <a:p>
            <a:endParaRPr lang="ja-JP" altLang="en-US" sz="1200">
              <a:solidFill>
                <a:prstClr val="black"/>
              </a:solidFill>
            </a:endParaRPr>
          </a:p>
        </p:txBody>
      </p:sp>
      <p:sp>
        <p:nvSpPr>
          <p:cNvPr id="11277" name="Rectangle 17"/>
          <p:cNvSpPr>
            <a:spLocks noChangeArrowheads="1"/>
          </p:cNvSpPr>
          <p:nvPr/>
        </p:nvSpPr>
        <p:spPr bwMode="auto">
          <a:xfrm>
            <a:off x="2738446" y="5673144"/>
            <a:ext cx="2101850" cy="277812"/>
          </a:xfrm>
          <a:prstGeom prst="rect">
            <a:avLst/>
          </a:prstGeom>
          <a:noFill/>
          <a:ln w="9525">
            <a:noFill/>
            <a:miter lim="800000"/>
            <a:headEnd/>
            <a:tailEnd/>
          </a:ln>
        </p:spPr>
        <p:txBody>
          <a:bodyPr/>
          <a:lstStyle/>
          <a:p>
            <a:endParaRPr lang="ja-JP" altLang="en-US" sz="1200">
              <a:solidFill>
                <a:prstClr val="black"/>
              </a:solidFill>
            </a:endParaRPr>
          </a:p>
        </p:txBody>
      </p:sp>
      <p:sp>
        <p:nvSpPr>
          <p:cNvPr id="11278" name="Freeform 18"/>
          <p:cNvSpPr>
            <a:spLocks/>
          </p:cNvSpPr>
          <p:nvPr/>
        </p:nvSpPr>
        <p:spPr bwMode="auto">
          <a:xfrm>
            <a:off x="2535243" y="5811316"/>
            <a:ext cx="4743450" cy="473075"/>
          </a:xfrm>
          <a:custGeom>
            <a:avLst/>
            <a:gdLst>
              <a:gd name="T0" fmla="*/ 2147483647 w 1540"/>
              <a:gd name="T1" fmla="*/ 0 h 774"/>
              <a:gd name="T2" fmla="*/ 2147483647 w 1540"/>
              <a:gd name="T3" fmla="*/ 2147483647 h 774"/>
              <a:gd name="T4" fmla="*/ 2147483647 w 1540"/>
              <a:gd name="T5" fmla="*/ 2147483647 h 774"/>
              <a:gd name="T6" fmla="*/ 2147483647 w 1540"/>
              <a:gd name="T7" fmla="*/ 2147483647 h 774"/>
              <a:gd name="T8" fmla="*/ 2147483647 w 1540"/>
              <a:gd name="T9" fmla="*/ 2147483647 h 774"/>
              <a:gd name="T10" fmla="*/ 2147483647 w 1540"/>
              <a:gd name="T11" fmla="*/ 2147483647 h 774"/>
              <a:gd name="T12" fmla="*/ 2147483647 w 1540"/>
              <a:gd name="T13" fmla="*/ 2147483647 h 774"/>
              <a:gd name="T14" fmla="*/ 2147483647 w 1540"/>
              <a:gd name="T15" fmla="*/ 2147483647 h 774"/>
              <a:gd name="T16" fmla="*/ 0 w 1540"/>
              <a:gd name="T17" fmla="*/ 2147483647 h 774"/>
              <a:gd name="T18" fmla="*/ 0 w 1540"/>
              <a:gd name="T19" fmla="*/ 2147483647 h 774"/>
              <a:gd name="T20" fmla="*/ 2147483647 w 1540"/>
              <a:gd name="T21" fmla="*/ 2147483647 h 774"/>
              <a:gd name="T22" fmla="*/ 2147483647 w 1540"/>
              <a:gd name="T23" fmla="*/ 2147483647 h 774"/>
              <a:gd name="T24" fmla="*/ 2147483647 w 1540"/>
              <a:gd name="T25" fmla="*/ 2147483647 h 774"/>
              <a:gd name="T26" fmla="*/ 2147483647 w 1540"/>
              <a:gd name="T27" fmla="*/ 2147483647 h 774"/>
              <a:gd name="T28" fmla="*/ 2147483647 w 1540"/>
              <a:gd name="T29" fmla="*/ 2147483647 h 774"/>
              <a:gd name="T30" fmla="*/ 2147483647 w 1540"/>
              <a:gd name="T31" fmla="*/ 2147483647 h 774"/>
              <a:gd name="T32" fmla="*/ 2147483647 w 1540"/>
              <a:gd name="T33" fmla="*/ 2147483647 h 774"/>
              <a:gd name="T34" fmla="*/ 2147483647 w 1540"/>
              <a:gd name="T35" fmla="*/ 2147483647 h 774"/>
              <a:gd name="T36" fmla="*/ 2147483647 w 1540"/>
              <a:gd name="T37" fmla="*/ 2147483647 h 774"/>
              <a:gd name="T38" fmla="*/ 2147483647 w 1540"/>
              <a:gd name="T39" fmla="*/ 2147483647 h 774"/>
              <a:gd name="T40" fmla="*/ 2147483647 w 1540"/>
              <a:gd name="T41" fmla="*/ 2147483647 h 774"/>
              <a:gd name="T42" fmla="*/ 2147483647 w 1540"/>
              <a:gd name="T43" fmla="*/ 2147483647 h 774"/>
              <a:gd name="T44" fmla="*/ 2147483647 w 1540"/>
              <a:gd name="T45" fmla="*/ 2147483647 h 774"/>
              <a:gd name="T46" fmla="*/ 2147483647 w 1540"/>
              <a:gd name="T47" fmla="*/ 2147483647 h 774"/>
              <a:gd name="T48" fmla="*/ 2147483647 w 1540"/>
              <a:gd name="T49" fmla="*/ 2147483647 h 774"/>
              <a:gd name="T50" fmla="*/ 2147483647 w 1540"/>
              <a:gd name="T51" fmla="*/ 2147483647 h 774"/>
              <a:gd name="T52" fmla="*/ 2147483647 w 1540"/>
              <a:gd name="T53" fmla="*/ 2147483647 h 774"/>
              <a:gd name="T54" fmla="*/ 2147483647 w 1540"/>
              <a:gd name="T55" fmla="*/ 2147483647 h 774"/>
              <a:gd name="T56" fmla="*/ 2147483647 w 1540"/>
              <a:gd name="T57" fmla="*/ 2147483647 h 774"/>
              <a:gd name="T58" fmla="*/ 2147483647 w 1540"/>
              <a:gd name="T59" fmla="*/ 2147483647 h 774"/>
              <a:gd name="T60" fmla="*/ 2147483647 w 1540"/>
              <a:gd name="T61" fmla="*/ 2147483647 h 774"/>
              <a:gd name="T62" fmla="*/ 2147483647 w 1540"/>
              <a:gd name="T63" fmla="*/ 2147483647 h 774"/>
              <a:gd name="T64" fmla="*/ 2147483647 w 1540"/>
              <a:gd name="T65" fmla="*/ 2147483647 h 774"/>
              <a:gd name="T66" fmla="*/ 2147483647 w 1540"/>
              <a:gd name="T67" fmla="*/ 2147483647 h 774"/>
              <a:gd name="T68" fmla="*/ 2147483647 w 1540"/>
              <a:gd name="T69" fmla="*/ 2147483647 h 774"/>
              <a:gd name="T70" fmla="*/ 2147483647 w 1540"/>
              <a:gd name="T71" fmla="*/ 0 h 774"/>
              <a:gd name="T72" fmla="*/ 2147483647 w 1540"/>
              <a:gd name="T73" fmla="*/ 0 h 7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0"/>
              <a:gd name="T112" fmla="*/ 0 h 774"/>
              <a:gd name="T113" fmla="*/ 1540 w 1540"/>
              <a:gd name="T114" fmla="*/ 774 h 7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0" h="774">
                <a:moveTo>
                  <a:pt x="80" y="0"/>
                </a:moveTo>
                <a:lnTo>
                  <a:pt x="64" y="4"/>
                </a:lnTo>
                <a:lnTo>
                  <a:pt x="49" y="10"/>
                </a:lnTo>
                <a:lnTo>
                  <a:pt x="35" y="22"/>
                </a:lnTo>
                <a:lnTo>
                  <a:pt x="23" y="38"/>
                </a:lnTo>
                <a:lnTo>
                  <a:pt x="13" y="57"/>
                </a:lnTo>
                <a:lnTo>
                  <a:pt x="6" y="80"/>
                </a:lnTo>
                <a:lnTo>
                  <a:pt x="2" y="103"/>
                </a:lnTo>
                <a:lnTo>
                  <a:pt x="0" y="130"/>
                </a:lnTo>
                <a:lnTo>
                  <a:pt x="0" y="645"/>
                </a:lnTo>
                <a:lnTo>
                  <a:pt x="2" y="671"/>
                </a:lnTo>
                <a:lnTo>
                  <a:pt x="6" y="694"/>
                </a:lnTo>
                <a:lnTo>
                  <a:pt x="13" y="718"/>
                </a:lnTo>
                <a:lnTo>
                  <a:pt x="23" y="736"/>
                </a:lnTo>
                <a:lnTo>
                  <a:pt x="35" y="752"/>
                </a:lnTo>
                <a:lnTo>
                  <a:pt x="49" y="764"/>
                </a:lnTo>
                <a:lnTo>
                  <a:pt x="64" y="771"/>
                </a:lnTo>
                <a:lnTo>
                  <a:pt x="80" y="774"/>
                </a:lnTo>
                <a:lnTo>
                  <a:pt x="1460" y="774"/>
                </a:lnTo>
                <a:lnTo>
                  <a:pt x="1476" y="771"/>
                </a:lnTo>
                <a:lnTo>
                  <a:pt x="1491" y="764"/>
                </a:lnTo>
                <a:lnTo>
                  <a:pt x="1505" y="752"/>
                </a:lnTo>
                <a:lnTo>
                  <a:pt x="1517" y="736"/>
                </a:lnTo>
                <a:lnTo>
                  <a:pt x="1527" y="718"/>
                </a:lnTo>
                <a:lnTo>
                  <a:pt x="1534" y="694"/>
                </a:lnTo>
                <a:lnTo>
                  <a:pt x="1538" y="671"/>
                </a:lnTo>
                <a:lnTo>
                  <a:pt x="1540" y="645"/>
                </a:lnTo>
                <a:lnTo>
                  <a:pt x="1540" y="130"/>
                </a:lnTo>
                <a:lnTo>
                  <a:pt x="1538" y="103"/>
                </a:lnTo>
                <a:lnTo>
                  <a:pt x="1534" y="80"/>
                </a:lnTo>
                <a:lnTo>
                  <a:pt x="1527" y="57"/>
                </a:lnTo>
                <a:lnTo>
                  <a:pt x="1517" y="38"/>
                </a:lnTo>
                <a:lnTo>
                  <a:pt x="1505" y="22"/>
                </a:lnTo>
                <a:lnTo>
                  <a:pt x="1491" y="10"/>
                </a:lnTo>
                <a:lnTo>
                  <a:pt x="1476" y="4"/>
                </a:lnTo>
                <a:lnTo>
                  <a:pt x="1460" y="0"/>
                </a:lnTo>
                <a:lnTo>
                  <a:pt x="80" y="0"/>
                </a:lnTo>
                <a:close/>
              </a:path>
            </a:pathLst>
          </a:custGeom>
          <a:solidFill>
            <a:srgbClr val="B9DCFF"/>
          </a:solidFill>
          <a:ln w="22225">
            <a:solidFill>
              <a:srgbClr val="000000"/>
            </a:solidFill>
            <a:round/>
            <a:headEnd/>
            <a:tailEnd/>
          </a:ln>
        </p:spPr>
        <p:txBody>
          <a:bodyPr/>
          <a:lstStyle/>
          <a:p>
            <a:endParaRPr lang="ja-JP" altLang="en-US" sz="1200">
              <a:solidFill>
                <a:prstClr val="black"/>
              </a:solidFill>
            </a:endParaRPr>
          </a:p>
        </p:txBody>
      </p:sp>
      <p:sp>
        <p:nvSpPr>
          <p:cNvPr id="11279" name="Rectangle 19"/>
          <p:cNvSpPr>
            <a:spLocks noChangeArrowheads="1"/>
          </p:cNvSpPr>
          <p:nvPr/>
        </p:nvSpPr>
        <p:spPr bwMode="auto">
          <a:xfrm>
            <a:off x="2613025" y="5941491"/>
            <a:ext cx="4583113" cy="244475"/>
          </a:xfrm>
          <a:prstGeom prst="rect">
            <a:avLst/>
          </a:prstGeom>
          <a:noFill/>
          <a:ln w="9525">
            <a:noFill/>
            <a:miter lim="800000"/>
            <a:headEnd/>
            <a:tailEnd/>
          </a:ln>
        </p:spPr>
        <p:txBody>
          <a:bodyPr lIns="0" tIns="0" rIns="0" bIns="0">
            <a:spAutoFit/>
          </a:bodyPr>
          <a:lstStyle/>
          <a:p>
            <a:r>
              <a:rPr lang="ja-JP" altLang="en-US" sz="1600" b="1">
                <a:solidFill>
                  <a:srgbClr val="000000"/>
                </a:solidFill>
                <a:latin typeface="ＭＳ ゴシック" pitchFamily="49" charset="-128"/>
                <a:ea typeface="ＭＳ ゴシック" pitchFamily="49" charset="-128"/>
              </a:rPr>
              <a:t>・広域支援　　　　・人材育成　　　等　</a:t>
            </a:r>
            <a:endParaRPr lang="ja-JP" altLang="en-US" sz="1600" b="1">
              <a:solidFill>
                <a:prstClr val="black"/>
              </a:solidFill>
              <a:latin typeface="Times New Roman" pitchFamily="18" charset="0"/>
            </a:endParaRPr>
          </a:p>
        </p:txBody>
      </p:sp>
      <p:grpSp>
        <p:nvGrpSpPr>
          <p:cNvPr id="4" name="Group 20"/>
          <p:cNvGrpSpPr>
            <a:grpSpLocks/>
          </p:cNvGrpSpPr>
          <p:nvPr/>
        </p:nvGrpSpPr>
        <p:grpSpPr bwMode="auto">
          <a:xfrm>
            <a:off x="3080815" y="2312936"/>
            <a:ext cx="611187" cy="676275"/>
            <a:chOff x="2070" y="1446"/>
            <a:chExt cx="355" cy="88"/>
          </a:xfrm>
        </p:grpSpPr>
        <p:sp>
          <p:nvSpPr>
            <p:cNvPr id="11324" name="Rectangle 21"/>
            <p:cNvSpPr>
              <a:spLocks noChangeArrowheads="1"/>
            </p:cNvSpPr>
            <p:nvPr/>
          </p:nvSpPr>
          <p:spPr bwMode="auto">
            <a:xfrm>
              <a:off x="2070" y="1480"/>
              <a:ext cx="247" cy="19"/>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5" name="Freeform 22"/>
            <p:cNvSpPr>
              <a:spLocks/>
            </p:cNvSpPr>
            <p:nvPr/>
          </p:nvSpPr>
          <p:spPr bwMode="auto">
            <a:xfrm>
              <a:off x="2314" y="1446"/>
              <a:ext cx="111" cy="88"/>
            </a:xfrm>
            <a:custGeom>
              <a:avLst/>
              <a:gdLst>
                <a:gd name="T0" fmla="*/ 0 w 111"/>
                <a:gd name="T1" fmla="*/ 0 h 177"/>
                <a:gd name="T2" fmla="*/ 111 w 111"/>
                <a:gd name="T3" fmla="*/ 0 h 177"/>
                <a:gd name="T4" fmla="*/ 0 w 111"/>
                <a:gd name="T5" fmla="*/ 0 h 177"/>
                <a:gd name="T6" fmla="*/ 0 w 111"/>
                <a:gd name="T7" fmla="*/ 0 h 177"/>
                <a:gd name="T8" fmla="*/ 0 60000 65536"/>
                <a:gd name="T9" fmla="*/ 0 60000 65536"/>
                <a:gd name="T10" fmla="*/ 0 60000 65536"/>
                <a:gd name="T11" fmla="*/ 0 60000 65536"/>
                <a:gd name="T12" fmla="*/ 0 w 111"/>
                <a:gd name="T13" fmla="*/ 0 h 177"/>
                <a:gd name="T14" fmla="*/ 111 w 111"/>
                <a:gd name="T15" fmla="*/ 177 h 177"/>
              </a:gdLst>
              <a:ahLst/>
              <a:cxnLst>
                <a:cxn ang="T8">
                  <a:pos x="T0" y="T1"/>
                </a:cxn>
                <a:cxn ang="T9">
                  <a:pos x="T2" y="T3"/>
                </a:cxn>
                <a:cxn ang="T10">
                  <a:pos x="T4" y="T5"/>
                </a:cxn>
                <a:cxn ang="T11">
                  <a:pos x="T6" y="T7"/>
                </a:cxn>
              </a:cxnLst>
              <a:rect l="T12" t="T13" r="T14" b="T15"/>
              <a:pathLst>
                <a:path w="111" h="177">
                  <a:moveTo>
                    <a:pt x="0" y="177"/>
                  </a:moveTo>
                  <a:lnTo>
                    <a:pt x="111" y="88"/>
                  </a:lnTo>
                  <a:lnTo>
                    <a:pt x="0" y="0"/>
                  </a:lnTo>
                  <a:lnTo>
                    <a:pt x="0" y="177"/>
                  </a:lnTo>
                  <a:close/>
                </a:path>
              </a:pathLst>
            </a:custGeom>
            <a:solidFill>
              <a:srgbClr val="000000"/>
            </a:solidFill>
            <a:ln w="9525">
              <a:noFill/>
              <a:round/>
              <a:headEnd/>
              <a:tailEnd/>
            </a:ln>
          </p:spPr>
          <p:txBody>
            <a:bodyPr/>
            <a:lstStyle/>
            <a:p>
              <a:endParaRPr lang="ja-JP" altLang="en-US" sz="1200">
                <a:solidFill>
                  <a:prstClr val="black"/>
                </a:solidFill>
              </a:endParaRPr>
            </a:p>
          </p:txBody>
        </p:sp>
      </p:grpSp>
      <p:grpSp>
        <p:nvGrpSpPr>
          <p:cNvPr id="5" name="Group 23"/>
          <p:cNvGrpSpPr>
            <a:grpSpLocks/>
          </p:cNvGrpSpPr>
          <p:nvPr/>
        </p:nvGrpSpPr>
        <p:grpSpPr bwMode="auto">
          <a:xfrm>
            <a:off x="5601104" y="2276932"/>
            <a:ext cx="648073" cy="676275"/>
            <a:chOff x="3324" y="1446"/>
            <a:chExt cx="388" cy="88"/>
          </a:xfrm>
        </p:grpSpPr>
        <p:sp>
          <p:nvSpPr>
            <p:cNvPr id="11322" name="Rectangle 24"/>
            <p:cNvSpPr>
              <a:spLocks noChangeArrowheads="1"/>
            </p:cNvSpPr>
            <p:nvPr/>
          </p:nvSpPr>
          <p:spPr bwMode="auto">
            <a:xfrm>
              <a:off x="3432" y="1480"/>
              <a:ext cx="280" cy="19"/>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3" name="Freeform 25"/>
            <p:cNvSpPr>
              <a:spLocks/>
            </p:cNvSpPr>
            <p:nvPr/>
          </p:nvSpPr>
          <p:spPr bwMode="auto">
            <a:xfrm>
              <a:off x="3324" y="1446"/>
              <a:ext cx="111" cy="88"/>
            </a:xfrm>
            <a:custGeom>
              <a:avLst/>
              <a:gdLst>
                <a:gd name="T0" fmla="*/ 111 w 111"/>
                <a:gd name="T1" fmla="*/ 0 h 177"/>
                <a:gd name="T2" fmla="*/ 0 w 111"/>
                <a:gd name="T3" fmla="*/ 0 h 177"/>
                <a:gd name="T4" fmla="*/ 111 w 111"/>
                <a:gd name="T5" fmla="*/ 0 h 177"/>
                <a:gd name="T6" fmla="*/ 111 w 111"/>
                <a:gd name="T7" fmla="*/ 0 h 177"/>
                <a:gd name="T8" fmla="*/ 0 60000 65536"/>
                <a:gd name="T9" fmla="*/ 0 60000 65536"/>
                <a:gd name="T10" fmla="*/ 0 60000 65536"/>
                <a:gd name="T11" fmla="*/ 0 60000 65536"/>
                <a:gd name="T12" fmla="*/ 0 w 111"/>
                <a:gd name="T13" fmla="*/ 0 h 177"/>
                <a:gd name="T14" fmla="*/ 111 w 111"/>
                <a:gd name="T15" fmla="*/ 177 h 177"/>
              </a:gdLst>
              <a:ahLst/>
              <a:cxnLst>
                <a:cxn ang="T8">
                  <a:pos x="T0" y="T1"/>
                </a:cxn>
                <a:cxn ang="T9">
                  <a:pos x="T2" y="T3"/>
                </a:cxn>
                <a:cxn ang="T10">
                  <a:pos x="T4" y="T5"/>
                </a:cxn>
                <a:cxn ang="T11">
                  <a:pos x="T6" y="T7"/>
                </a:cxn>
              </a:cxnLst>
              <a:rect l="T12" t="T13" r="T14" b="T15"/>
              <a:pathLst>
                <a:path w="111" h="177">
                  <a:moveTo>
                    <a:pt x="111" y="0"/>
                  </a:moveTo>
                  <a:lnTo>
                    <a:pt x="0" y="88"/>
                  </a:lnTo>
                  <a:lnTo>
                    <a:pt x="111" y="177"/>
                  </a:lnTo>
                  <a:lnTo>
                    <a:pt x="111" y="0"/>
                  </a:lnTo>
                  <a:close/>
                </a:path>
              </a:pathLst>
            </a:custGeom>
            <a:solidFill>
              <a:srgbClr val="000000"/>
            </a:solidFill>
            <a:ln w="9525">
              <a:noFill/>
              <a:round/>
              <a:headEnd/>
              <a:tailEnd/>
            </a:ln>
          </p:spPr>
          <p:txBody>
            <a:bodyPr/>
            <a:lstStyle/>
            <a:p>
              <a:endParaRPr lang="ja-JP" altLang="en-US" sz="1200">
                <a:solidFill>
                  <a:prstClr val="black"/>
                </a:solidFill>
              </a:endParaRPr>
            </a:p>
          </p:txBody>
        </p:sp>
      </p:grpSp>
      <p:sp>
        <p:nvSpPr>
          <p:cNvPr id="11282" name="Rectangle 26"/>
          <p:cNvSpPr>
            <a:spLocks noChangeArrowheads="1"/>
          </p:cNvSpPr>
          <p:nvPr/>
        </p:nvSpPr>
        <p:spPr bwMode="auto">
          <a:xfrm>
            <a:off x="616445" y="728732"/>
            <a:ext cx="2052000" cy="288000"/>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283" name="Rectangle 27"/>
          <p:cNvSpPr>
            <a:spLocks noChangeArrowheads="1"/>
          </p:cNvSpPr>
          <p:nvPr/>
        </p:nvSpPr>
        <p:spPr bwMode="auto">
          <a:xfrm>
            <a:off x="681534" y="772260"/>
            <a:ext cx="1858962" cy="244475"/>
          </a:xfrm>
          <a:prstGeom prst="rect">
            <a:avLst/>
          </a:prstGeom>
          <a:noFill/>
          <a:ln w="9525">
            <a:noFill/>
            <a:miter lim="800000"/>
            <a:headEnd/>
            <a:tailEnd/>
          </a:ln>
        </p:spPr>
        <p:txBody>
          <a:bodyPr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介護給付</a:t>
            </a:r>
            <a:endParaRPr lang="ja-JP" altLang="en-US" sz="1600" dirty="0">
              <a:solidFill>
                <a:prstClr val="black"/>
              </a:solidFill>
              <a:latin typeface="Times New Roman" pitchFamily="18" charset="0"/>
            </a:endParaRPr>
          </a:p>
        </p:txBody>
      </p:sp>
      <p:sp>
        <p:nvSpPr>
          <p:cNvPr id="11284" name="Rectangle 28"/>
          <p:cNvSpPr>
            <a:spLocks noChangeArrowheads="1"/>
          </p:cNvSpPr>
          <p:nvPr/>
        </p:nvSpPr>
        <p:spPr bwMode="auto">
          <a:xfrm>
            <a:off x="6769103" y="728700"/>
            <a:ext cx="2412001" cy="311150"/>
          </a:xfrm>
          <a:prstGeom prst="rect">
            <a:avLst/>
          </a:prstGeom>
          <a:solidFill>
            <a:srgbClr val="FFFFFF"/>
          </a:solidFill>
          <a:ln w="9525">
            <a:solidFill>
              <a:srgbClr val="000000"/>
            </a:solidFill>
            <a:miter lim="800000"/>
            <a:headEnd/>
            <a:tailEnd/>
          </a:ln>
        </p:spPr>
        <p:txBody>
          <a:bodyPr/>
          <a:lstStyle/>
          <a:p>
            <a:pPr algn="ctr"/>
            <a:endParaRPr lang="ja-JP" altLang="en-US" sz="1600" b="1" dirty="0">
              <a:solidFill>
                <a:prstClr val="black"/>
              </a:solidFill>
              <a:latin typeface="ＭＳ ゴシック" pitchFamily="49" charset="-128"/>
              <a:ea typeface="ＭＳ ゴシック" pitchFamily="49" charset="-128"/>
            </a:endParaRPr>
          </a:p>
        </p:txBody>
      </p:sp>
      <p:sp>
        <p:nvSpPr>
          <p:cNvPr id="11286" name="Rectangle 30"/>
          <p:cNvSpPr>
            <a:spLocks noChangeArrowheads="1"/>
          </p:cNvSpPr>
          <p:nvPr/>
        </p:nvSpPr>
        <p:spPr bwMode="auto">
          <a:xfrm>
            <a:off x="719138" y="2410891"/>
            <a:ext cx="2732087" cy="1089025"/>
          </a:xfrm>
          <a:prstGeom prst="rect">
            <a:avLst/>
          </a:prstGeom>
          <a:noFill/>
          <a:ln w="9525">
            <a:noFill/>
            <a:miter lim="800000"/>
            <a:headEnd/>
            <a:tailEnd/>
          </a:ln>
        </p:spPr>
        <p:txBody>
          <a:bodyPr/>
          <a:lstStyle/>
          <a:p>
            <a:endParaRPr lang="ja-JP" altLang="en-US" sz="1200">
              <a:solidFill>
                <a:prstClr val="black"/>
              </a:solidFill>
            </a:endParaRPr>
          </a:p>
        </p:txBody>
      </p:sp>
      <p:sp>
        <p:nvSpPr>
          <p:cNvPr id="11287" name="Rectangle 31"/>
          <p:cNvSpPr>
            <a:spLocks noChangeArrowheads="1"/>
          </p:cNvSpPr>
          <p:nvPr/>
        </p:nvSpPr>
        <p:spPr bwMode="auto">
          <a:xfrm>
            <a:off x="6635750" y="2336219"/>
            <a:ext cx="2776538" cy="1090612"/>
          </a:xfrm>
          <a:prstGeom prst="rect">
            <a:avLst/>
          </a:prstGeom>
          <a:noFill/>
          <a:ln w="9525">
            <a:noFill/>
            <a:miter lim="800000"/>
            <a:headEnd/>
            <a:tailEnd/>
          </a:ln>
        </p:spPr>
        <p:txBody>
          <a:bodyPr/>
          <a:lstStyle/>
          <a:p>
            <a:endParaRPr lang="ja-JP" altLang="en-US" sz="1200">
              <a:solidFill>
                <a:prstClr val="black"/>
              </a:solidFill>
            </a:endParaRPr>
          </a:p>
        </p:txBody>
      </p:sp>
      <p:grpSp>
        <p:nvGrpSpPr>
          <p:cNvPr id="6" name="Group 32"/>
          <p:cNvGrpSpPr>
            <a:grpSpLocks/>
          </p:cNvGrpSpPr>
          <p:nvPr/>
        </p:nvGrpSpPr>
        <p:grpSpPr bwMode="auto">
          <a:xfrm>
            <a:off x="4426074" y="3218869"/>
            <a:ext cx="742950" cy="779462"/>
            <a:chOff x="2816" y="1629"/>
            <a:chExt cx="110" cy="490"/>
          </a:xfrm>
        </p:grpSpPr>
        <p:sp>
          <p:nvSpPr>
            <p:cNvPr id="11320" name="Rectangle 33"/>
            <p:cNvSpPr>
              <a:spLocks noChangeArrowheads="1"/>
            </p:cNvSpPr>
            <p:nvPr/>
          </p:nvSpPr>
          <p:spPr bwMode="auto">
            <a:xfrm>
              <a:off x="2858" y="1716"/>
              <a:ext cx="25" cy="403"/>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1" name="Freeform 34"/>
            <p:cNvSpPr>
              <a:spLocks/>
            </p:cNvSpPr>
            <p:nvPr/>
          </p:nvSpPr>
          <p:spPr bwMode="auto">
            <a:xfrm>
              <a:off x="2816" y="1629"/>
              <a:ext cx="110" cy="89"/>
            </a:xfrm>
            <a:custGeom>
              <a:avLst/>
              <a:gdLst>
                <a:gd name="T0" fmla="*/ 110 w 110"/>
                <a:gd name="T1" fmla="*/ 0 h 179"/>
                <a:gd name="T2" fmla="*/ 54 w 110"/>
                <a:gd name="T3" fmla="*/ 0 h 179"/>
                <a:gd name="T4" fmla="*/ 0 w 110"/>
                <a:gd name="T5" fmla="*/ 0 h 179"/>
                <a:gd name="T6" fmla="*/ 110 w 110"/>
                <a:gd name="T7" fmla="*/ 0 h 179"/>
                <a:gd name="T8" fmla="*/ 0 60000 65536"/>
                <a:gd name="T9" fmla="*/ 0 60000 65536"/>
                <a:gd name="T10" fmla="*/ 0 60000 65536"/>
                <a:gd name="T11" fmla="*/ 0 60000 65536"/>
                <a:gd name="T12" fmla="*/ 0 w 110"/>
                <a:gd name="T13" fmla="*/ 0 h 179"/>
                <a:gd name="T14" fmla="*/ 110 w 110"/>
                <a:gd name="T15" fmla="*/ 179 h 179"/>
              </a:gdLst>
              <a:ahLst/>
              <a:cxnLst>
                <a:cxn ang="T8">
                  <a:pos x="T0" y="T1"/>
                </a:cxn>
                <a:cxn ang="T9">
                  <a:pos x="T2" y="T3"/>
                </a:cxn>
                <a:cxn ang="T10">
                  <a:pos x="T4" y="T5"/>
                </a:cxn>
                <a:cxn ang="T11">
                  <a:pos x="T6" y="T7"/>
                </a:cxn>
              </a:cxnLst>
              <a:rect l="T12" t="T13" r="T14" b="T15"/>
              <a:pathLst>
                <a:path w="110" h="179">
                  <a:moveTo>
                    <a:pt x="110" y="179"/>
                  </a:moveTo>
                  <a:lnTo>
                    <a:pt x="54" y="0"/>
                  </a:lnTo>
                  <a:lnTo>
                    <a:pt x="0" y="179"/>
                  </a:lnTo>
                  <a:lnTo>
                    <a:pt x="110" y="179"/>
                  </a:lnTo>
                  <a:close/>
                </a:path>
              </a:pathLst>
            </a:custGeom>
            <a:solidFill>
              <a:srgbClr val="000000"/>
            </a:solidFill>
            <a:ln w="9525">
              <a:noFill/>
              <a:round/>
              <a:headEnd/>
              <a:tailEnd/>
            </a:ln>
          </p:spPr>
          <p:txBody>
            <a:bodyPr/>
            <a:lstStyle/>
            <a:p>
              <a:endParaRPr lang="ja-JP" altLang="en-US" sz="1200">
                <a:solidFill>
                  <a:prstClr val="black"/>
                </a:solidFill>
              </a:endParaRPr>
            </a:p>
          </p:txBody>
        </p:sp>
      </p:grpSp>
      <p:sp>
        <p:nvSpPr>
          <p:cNvPr id="11289" name="Freeform 35"/>
          <p:cNvSpPr>
            <a:spLocks/>
          </p:cNvSpPr>
          <p:nvPr/>
        </p:nvSpPr>
        <p:spPr bwMode="auto">
          <a:xfrm>
            <a:off x="2144713" y="4509180"/>
            <a:ext cx="5511800" cy="790575"/>
          </a:xfrm>
          <a:custGeom>
            <a:avLst/>
            <a:gdLst>
              <a:gd name="T0" fmla="*/ 2147483647 w 3205"/>
              <a:gd name="T1" fmla="*/ 2147483647 h 1823"/>
              <a:gd name="T2" fmla="*/ 2147483647 w 3205"/>
              <a:gd name="T3" fmla="*/ 2147483647 h 1823"/>
              <a:gd name="T4" fmla="*/ 2147483647 w 3205"/>
              <a:gd name="T5" fmla="*/ 2147483647 h 1823"/>
              <a:gd name="T6" fmla="*/ 2147483647 w 3205"/>
              <a:gd name="T7" fmla="*/ 2147483647 h 1823"/>
              <a:gd name="T8" fmla="*/ 2147483647 w 3205"/>
              <a:gd name="T9" fmla="*/ 2147483647 h 1823"/>
              <a:gd name="T10" fmla="*/ 2147483647 w 3205"/>
              <a:gd name="T11" fmla="*/ 2147483647 h 1823"/>
              <a:gd name="T12" fmla="*/ 2147483647 w 3205"/>
              <a:gd name="T13" fmla="*/ 2147483647 h 1823"/>
              <a:gd name="T14" fmla="*/ 2147483647 w 3205"/>
              <a:gd name="T15" fmla="*/ 2147483647 h 1823"/>
              <a:gd name="T16" fmla="*/ 0 w 3205"/>
              <a:gd name="T17" fmla="*/ 2147483647 h 1823"/>
              <a:gd name="T18" fmla="*/ 2147483647 w 3205"/>
              <a:gd name="T19" fmla="*/ 2147483647 h 1823"/>
              <a:gd name="T20" fmla="*/ 2147483647 w 3205"/>
              <a:gd name="T21" fmla="*/ 2147483647 h 1823"/>
              <a:gd name="T22" fmla="*/ 2147483647 w 3205"/>
              <a:gd name="T23" fmla="*/ 2147483647 h 1823"/>
              <a:gd name="T24" fmla="*/ 2147483647 w 3205"/>
              <a:gd name="T25" fmla="*/ 2147483647 h 1823"/>
              <a:gd name="T26" fmla="*/ 2147483647 w 3205"/>
              <a:gd name="T27" fmla="*/ 2147483647 h 1823"/>
              <a:gd name="T28" fmla="*/ 2147483647 w 3205"/>
              <a:gd name="T29" fmla="*/ 2147483647 h 1823"/>
              <a:gd name="T30" fmla="*/ 2147483647 w 3205"/>
              <a:gd name="T31" fmla="*/ 2147483647 h 1823"/>
              <a:gd name="T32" fmla="*/ 2147483647 w 3205"/>
              <a:gd name="T33" fmla="*/ 2147483647 h 1823"/>
              <a:gd name="T34" fmla="*/ 2147483647 w 3205"/>
              <a:gd name="T35" fmla="*/ 2147483647 h 1823"/>
              <a:gd name="T36" fmla="*/ 2147483647 w 3205"/>
              <a:gd name="T37" fmla="*/ 2147483647 h 1823"/>
              <a:gd name="T38" fmla="*/ 2147483647 w 3205"/>
              <a:gd name="T39" fmla="*/ 2147483647 h 1823"/>
              <a:gd name="T40" fmla="*/ 2147483647 w 3205"/>
              <a:gd name="T41" fmla="*/ 2147483647 h 1823"/>
              <a:gd name="T42" fmla="*/ 2147483647 w 3205"/>
              <a:gd name="T43" fmla="*/ 2147483647 h 1823"/>
              <a:gd name="T44" fmla="*/ 2147483647 w 3205"/>
              <a:gd name="T45" fmla="*/ 2147483647 h 1823"/>
              <a:gd name="T46" fmla="*/ 2147483647 w 3205"/>
              <a:gd name="T47" fmla="*/ 2147483647 h 1823"/>
              <a:gd name="T48" fmla="*/ 2147483647 w 3205"/>
              <a:gd name="T49" fmla="*/ 2147483647 h 1823"/>
              <a:gd name="T50" fmla="*/ 2147483647 w 3205"/>
              <a:gd name="T51" fmla="*/ 2147483647 h 1823"/>
              <a:gd name="T52" fmla="*/ 2147483647 w 3205"/>
              <a:gd name="T53" fmla="*/ 2147483647 h 1823"/>
              <a:gd name="T54" fmla="*/ 2147483647 w 3205"/>
              <a:gd name="T55" fmla="*/ 2147483647 h 1823"/>
              <a:gd name="T56" fmla="*/ 2147483647 w 3205"/>
              <a:gd name="T57" fmla="*/ 2147483647 h 1823"/>
              <a:gd name="T58" fmla="*/ 2147483647 w 3205"/>
              <a:gd name="T59" fmla="*/ 2147483647 h 1823"/>
              <a:gd name="T60" fmla="*/ 2147483647 w 3205"/>
              <a:gd name="T61" fmla="*/ 2147483647 h 1823"/>
              <a:gd name="T62" fmla="*/ 2147483647 w 3205"/>
              <a:gd name="T63" fmla="*/ 2147483647 h 1823"/>
              <a:gd name="T64" fmla="*/ 2147483647 w 3205"/>
              <a:gd name="T65" fmla="*/ 2147483647 h 1823"/>
              <a:gd name="T66" fmla="*/ 2147483647 w 3205"/>
              <a:gd name="T67" fmla="*/ 0 h 1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5"/>
              <a:gd name="T103" fmla="*/ 0 h 1823"/>
              <a:gd name="T104" fmla="*/ 3205 w 3205"/>
              <a:gd name="T105" fmla="*/ 1823 h 1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5" h="1823">
                <a:moveTo>
                  <a:pt x="190" y="0"/>
                </a:moveTo>
                <a:lnTo>
                  <a:pt x="170" y="1"/>
                </a:lnTo>
                <a:lnTo>
                  <a:pt x="152" y="6"/>
                </a:lnTo>
                <a:lnTo>
                  <a:pt x="133" y="13"/>
                </a:lnTo>
                <a:lnTo>
                  <a:pt x="116" y="23"/>
                </a:lnTo>
                <a:lnTo>
                  <a:pt x="99" y="36"/>
                </a:lnTo>
                <a:lnTo>
                  <a:pt x="84" y="51"/>
                </a:lnTo>
                <a:lnTo>
                  <a:pt x="69" y="69"/>
                </a:lnTo>
                <a:lnTo>
                  <a:pt x="56" y="89"/>
                </a:lnTo>
                <a:lnTo>
                  <a:pt x="44" y="111"/>
                </a:lnTo>
                <a:lnTo>
                  <a:pt x="32" y="134"/>
                </a:lnTo>
                <a:lnTo>
                  <a:pt x="23" y="159"/>
                </a:lnTo>
                <a:lnTo>
                  <a:pt x="15" y="185"/>
                </a:lnTo>
                <a:lnTo>
                  <a:pt x="9" y="213"/>
                </a:lnTo>
                <a:lnTo>
                  <a:pt x="4" y="242"/>
                </a:lnTo>
                <a:lnTo>
                  <a:pt x="1" y="271"/>
                </a:lnTo>
                <a:lnTo>
                  <a:pt x="0" y="303"/>
                </a:lnTo>
                <a:lnTo>
                  <a:pt x="0" y="1519"/>
                </a:lnTo>
                <a:lnTo>
                  <a:pt x="1" y="1550"/>
                </a:lnTo>
                <a:lnTo>
                  <a:pt x="4" y="1580"/>
                </a:lnTo>
                <a:lnTo>
                  <a:pt x="9" y="1610"/>
                </a:lnTo>
                <a:lnTo>
                  <a:pt x="15" y="1638"/>
                </a:lnTo>
                <a:lnTo>
                  <a:pt x="23" y="1664"/>
                </a:lnTo>
                <a:lnTo>
                  <a:pt x="32" y="1689"/>
                </a:lnTo>
                <a:lnTo>
                  <a:pt x="44" y="1712"/>
                </a:lnTo>
                <a:lnTo>
                  <a:pt x="56" y="1734"/>
                </a:lnTo>
                <a:lnTo>
                  <a:pt x="69" y="1754"/>
                </a:lnTo>
                <a:lnTo>
                  <a:pt x="84" y="1772"/>
                </a:lnTo>
                <a:lnTo>
                  <a:pt x="99" y="1787"/>
                </a:lnTo>
                <a:lnTo>
                  <a:pt x="116" y="1800"/>
                </a:lnTo>
                <a:lnTo>
                  <a:pt x="133" y="1810"/>
                </a:lnTo>
                <a:lnTo>
                  <a:pt x="152" y="1817"/>
                </a:lnTo>
                <a:lnTo>
                  <a:pt x="170" y="1822"/>
                </a:lnTo>
                <a:lnTo>
                  <a:pt x="190" y="1823"/>
                </a:lnTo>
                <a:lnTo>
                  <a:pt x="3015" y="1823"/>
                </a:lnTo>
                <a:lnTo>
                  <a:pt x="3035" y="1822"/>
                </a:lnTo>
                <a:lnTo>
                  <a:pt x="3053" y="1817"/>
                </a:lnTo>
                <a:lnTo>
                  <a:pt x="3072" y="1810"/>
                </a:lnTo>
                <a:lnTo>
                  <a:pt x="3090" y="1800"/>
                </a:lnTo>
                <a:lnTo>
                  <a:pt x="3106" y="1787"/>
                </a:lnTo>
                <a:lnTo>
                  <a:pt x="3122" y="1772"/>
                </a:lnTo>
                <a:lnTo>
                  <a:pt x="3136" y="1754"/>
                </a:lnTo>
                <a:lnTo>
                  <a:pt x="3149" y="1734"/>
                </a:lnTo>
                <a:lnTo>
                  <a:pt x="3162" y="1712"/>
                </a:lnTo>
                <a:lnTo>
                  <a:pt x="3173" y="1689"/>
                </a:lnTo>
                <a:lnTo>
                  <a:pt x="3182" y="1664"/>
                </a:lnTo>
                <a:lnTo>
                  <a:pt x="3191" y="1638"/>
                </a:lnTo>
                <a:lnTo>
                  <a:pt x="3197" y="1610"/>
                </a:lnTo>
                <a:lnTo>
                  <a:pt x="3201" y="1580"/>
                </a:lnTo>
                <a:lnTo>
                  <a:pt x="3204" y="1550"/>
                </a:lnTo>
                <a:lnTo>
                  <a:pt x="3205" y="1519"/>
                </a:lnTo>
                <a:lnTo>
                  <a:pt x="3205" y="303"/>
                </a:lnTo>
                <a:lnTo>
                  <a:pt x="3204" y="271"/>
                </a:lnTo>
                <a:lnTo>
                  <a:pt x="3201" y="242"/>
                </a:lnTo>
                <a:lnTo>
                  <a:pt x="3197" y="213"/>
                </a:lnTo>
                <a:lnTo>
                  <a:pt x="3191" y="185"/>
                </a:lnTo>
                <a:lnTo>
                  <a:pt x="3182" y="159"/>
                </a:lnTo>
                <a:lnTo>
                  <a:pt x="3173" y="134"/>
                </a:lnTo>
                <a:lnTo>
                  <a:pt x="3162" y="111"/>
                </a:lnTo>
                <a:lnTo>
                  <a:pt x="3149" y="89"/>
                </a:lnTo>
                <a:lnTo>
                  <a:pt x="3136" y="69"/>
                </a:lnTo>
                <a:lnTo>
                  <a:pt x="3122" y="51"/>
                </a:lnTo>
                <a:lnTo>
                  <a:pt x="3106" y="36"/>
                </a:lnTo>
                <a:lnTo>
                  <a:pt x="3090" y="23"/>
                </a:lnTo>
                <a:lnTo>
                  <a:pt x="3072" y="13"/>
                </a:lnTo>
                <a:lnTo>
                  <a:pt x="3053" y="6"/>
                </a:lnTo>
                <a:lnTo>
                  <a:pt x="3035" y="1"/>
                </a:lnTo>
                <a:lnTo>
                  <a:pt x="3015" y="0"/>
                </a:lnTo>
                <a:lnTo>
                  <a:pt x="190" y="0"/>
                </a:lnTo>
                <a:close/>
              </a:path>
            </a:pathLst>
          </a:custGeom>
          <a:solidFill>
            <a:srgbClr val="B9DCFF"/>
          </a:solidFill>
          <a:ln w="25400">
            <a:solidFill>
              <a:srgbClr val="000000"/>
            </a:solidFill>
            <a:round/>
            <a:headEnd/>
            <a:tailEnd/>
          </a:ln>
        </p:spPr>
        <p:txBody>
          <a:bodyPr/>
          <a:lstStyle/>
          <a:p>
            <a:endParaRPr lang="ja-JP" altLang="en-US" sz="1200">
              <a:solidFill>
                <a:prstClr val="black"/>
              </a:solidFill>
            </a:endParaRPr>
          </a:p>
        </p:txBody>
      </p:sp>
      <p:sp>
        <p:nvSpPr>
          <p:cNvPr id="11290" name="Rectangle 36"/>
          <p:cNvSpPr>
            <a:spLocks noChangeArrowheads="1"/>
          </p:cNvSpPr>
          <p:nvPr/>
        </p:nvSpPr>
        <p:spPr bwMode="auto">
          <a:xfrm>
            <a:off x="2606675" y="3745919"/>
            <a:ext cx="2703513" cy="1293812"/>
          </a:xfrm>
          <a:prstGeom prst="rect">
            <a:avLst/>
          </a:prstGeom>
          <a:noFill/>
          <a:ln w="9525">
            <a:noFill/>
            <a:miter lim="800000"/>
            <a:headEnd/>
            <a:tailEnd/>
          </a:ln>
        </p:spPr>
        <p:txBody>
          <a:bodyPr/>
          <a:lstStyle/>
          <a:p>
            <a:endParaRPr lang="ja-JP" altLang="en-US" sz="1200">
              <a:solidFill>
                <a:prstClr val="black"/>
              </a:solidFill>
            </a:endParaRPr>
          </a:p>
        </p:txBody>
      </p:sp>
      <p:sp>
        <p:nvSpPr>
          <p:cNvPr id="11291" name="Rectangle 37"/>
          <p:cNvSpPr>
            <a:spLocks noChangeArrowheads="1"/>
          </p:cNvSpPr>
          <p:nvPr/>
        </p:nvSpPr>
        <p:spPr bwMode="auto">
          <a:xfrm>
            <a:off x="5302250" y="3723697"/>
            <a:ext cx="2476500" cy="1292225"/>
          </a:xfrm>
          <a:prstGeom prst="rect">
            <a:avLst/>
          </a:prstGeom>
          <a:noFill/>
          <a:ln w="9525">
            <a:noFill/>
            <a:miter lim="800000"/>
            <a:headEnd/>
            <a:tailEnd/>
          </a:ln>
        </p:spPr>
        <p:txBody>
          <a:bodyPr/>
          <a:lstStyle/>
          <a:p>
            <a:endParaRPr lang="ja-JP" altLang="en-US" sz="1200">
              <a:solidFill>
                <a:prstClr val="black"/>
              </a:solidFill>
            </a:endParaRPr>
          </a:p>
        </p:txBody>
      </p:sp>
      <p:grpSp>
        <p:nvGrpSpPr>
          <p:cNvPr id="7" name="Group 38"/>
          <p:cNvGrpSpPr>
            <a:grpSpLocks/>
          </p:cNvGrpSpPr>
          <p:nvPr/>
        </p:nvGrpSpPr>
        <p:grpSpPr bwMode="auto">
          <a:xfrm>
            <a:off x="3836876" y="5289029"/>
            <a:ext cx="1806575" cy="357187"/>
            <a:chOff x="2372" y="3171"/>
            <a:chExt cx="1051" cy="227"/>
          </a:xfrm>
        </p:grpSpPr>
        <p:sp>
          <p:nvSpPr>
            <p:cNvPr id="11318" name="Freeform 39"/>
            <p:cNvSpPr>
              <a:spLocks/>
            </p:cNvSpPr>
            <p:nvPr/>
          </p:nvSpPr>
          <p:spPr bwMode="auto">
            <a:xfrm>
              <a:off x="2372" y="3179"/>
              <a:ext cx="1047" cy="212"/>
            </a:xfrm>
            <a:custGeom>
              <a:avLst/>
              <a:gdLst>
                <a:gd name="T0" fmla="*/ 0 w 1047"/>
                <a:gd name="T1" fmla="*/ 1 h 424"/>
                <a:gd name="T2" fmla="*/ 262 w 1047"/>
                <a:gd name="T3" fmla="*/ 1 h 424"/>
                <a:gd name="T4" fmla="*/ 262 w 1047"/>
                <a:gd name="T5" fmla="*/ 1 h 424"/>
                <a:gd name="T6" fmla="*/ 786 w 1047"/>
                <a:gd name="T7" fmla="*/ 1 h 424"/>
                <a:gd name="T8" fmla="*/ 786 w 1047"/>
                <a:gd name="T9" fmla="*/ 1 h 424"/>
                <a:gd name="T10" fmla="*/ 1047 w 1047"/>
                <a:gd name="T11" fmla="*/ 1 h 424"/>
                <a:gd name="T12" fmla="*/ 524 w 1047"/>
                <a:gd name="T13" fmla="*/ 0 h 424"/>
                <a:gd name="T14" fmla="*/ 0 w 1047"/>
                <a:gd name="T15" fmla="*/ 1 h 424"/>
                <a:gd name="T16" fmla="*/ 0 60000 65536"/>
                <a:gd name="T17" fmla="*/ 0 60000 65536"/>
                <a:gd name="T18" fmla="*/ 0 60000 65536"/>
                <a:gd name="T19" fmla="*/ 0 60000 65536"/>
                <a:gd name="T20" fmla="*/ 0 60000 65536"/>
                <a:gd name="T21" fmla="*/ 0 60000 65536"/>
                <a:gd name="T22" fmla="*/ 0 60000 65536"/>
                <a:gd name="T23" fmla="*/ 0 60000 65536"/>
                <a:gd name="T24" fmla="*/ 0 w 1047"/>
                <a:gd name="T25" fmla="*/ 0 h 424"/>
                <a:gd name="T26" fmla="*/ 1047 w 1047"/>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7" h="424">
                  <a:moveTo>
                    <a:pt x="0" y="200"/>
                  </a:moveTo>
                  <a:lnTo>
                    <a:pt x="262" y="200"/>
                  </a:lnTo>
                  <a:lnTo>
                    <a:pt x="262" y="424"/>
                  </a:lnTo>
                  <a:lnTo>
                    <a:pt x="786" y="424"/>
                  </a:lnTo>
                  <a:lnTo>
                    <a:pt x="786" y="200"/>
                  </a:lnTo>
                  <a:lnTo>
                    <a:pt x="1047" y="200"/>
                  </a:lnTo>
                  <a:lnTo>
                    <a:pt x="524" y="0"/>
                  </a:lnTo>
                  <a:lnTo>
                    <a:pt x="0" y="200"/>
                  </a:lnTo>
                  <a:close/>
                </a:path>
              </a:pathLst>
            </a:custGeom>
            <a:solidFill>
              <a:srgbClr val="FF99CC"/>
            </a:solidFill>
            <a:ln w="9525">
              <a:noFill/>
              <a:round/>
              <a:headEnd/>
              <a:tailEnd/>
            </a:ln>
          </p:spPr>
          <p:txBody>
            <a:bodyPr/>
            <a:lstStyle/>
            <a:p>
              <a:endParaRPr lang="ja-JP" altLang="en-US" sz="1200">
                <a:solidFill>
                  <a:prstClr val="black"/>
                </a:solidFill>
              </a:endParaRPr>
            </a:p>
          </p:txBody>
        </p:sp>
        <p:sp>
          <p:nvSpPr>
            <p:cNvPr id="11319" name="Freeform 40"/>
            <p:cNvSpPr>
              <a:spLocks noEditPoints="1"/>
            </p:cNvSpPr>
            <p:nvPr/>
          </p:nvSpPr>
          <p:spPr bwMode="auto">
            <a:xfrm>
              <a:off x="2372" y="3171"/>
              <a:ext cx="1051" cy="227"/>
            </a:xfrm>
            <a:custGeom>
              <a:avLst/>
              <a:gdLst>
                <a:gd name="T0" fmla="*/ 264 w 1051"/>
                <a:gd name="T1" fmla="*/ 1 h 454"/>
                <a:gd name="T2" fmla="*/ 264 w 1051"/>
                <a:gd name="T3" fmla="*/ 1 h 454"/>
                <a:gd name="T4" fmla="*/ 254 w 1051"/>
                <a:gd name="T5" fmla="*/ 1 h 454"/>
                <a:gd name="T6" fmla="*/ 254 w 1051"/>
                <a:gd name="T7" fmla="*/ 1 h 454"/>
                <a:gd name="T8" fmla="*/ 254 w 1051"/>
                <a:gd name="T9" fmla="*/ 1 h 454"/>
                <a:gd name="T10" fmla="*/ 264 w 1051"/>
                <a:gd name="T11" fmla="*/ 1 h 454"/>
                <a:gd name="T12" fmla="*/ 788 w 1051"/>
                <a:gd name="T13" fmla="*/ 1 h 454"/>
                <a:gd name="T14" fmla="*/ 797 w 1051"/>
                <a:gd name="T15" fmla="*/ 1 h 454"/>
                <a:gd name="T16" fmla="*/ 797 w 1051"/>
                <a:gd name="T17" fmla="*/ 1 h 454"/>
                <a:gd name="T18" fmla="*/ 797 w 1051"/>
                <a:gd name="T19" fmla="*/ 1 h 454"/>
                <a:gd name="T20" fmla="*/ 788 w 1051"/>
                <a:gd name="T21" fmla="*/ 1 h 454"/>
                <a:gd name="T22" fmla="*/ 788 w 1051"/>
                <a:gd name="T23" fmla="*/ 1 h 454"/>
                <a:gd name="T24" fmla="*/ 1049 w 1051"/>
                <a:gd name="T25" fmla="*/ 1 h 454"/>
                <a:gd name="T26" fmla="*/ 1051 w 1051"/>
                <a:gd name="T27" fmla="*/ 1 h 454"/>
                <a:gd name="T28" fmla="*/ 528 w 1051"/>
                <a:gd name="T29" fmla="*/ 1 h 454"/>
                <a:gd name="T30" fmla="*/ 526 w 1051"/>
                <a:gd name="T31" fmla="*/ 0 h 454"/>
                <a:gd name="T32" fmla="*/ 524 w 1051"/>
                <a:gd name="T33" fmla="*/ 1 h 454"/>
                <a:gd name="T34" fmla="*/ 0 w 1051"/>
                <a:gd name="T35" fmla="*/ 1 h 454"/>
                <a:gd name="T36" fmla="*/ 2 w 1051"/>
                <a:gd name="T37" fmla="*/ 1 h 454"/>
                <a:gd name="T38" fmla="*/ 264 w 1051"/>
                <a:gd name="T39" fmla="*/ 1 h 454"/>
                <a:gd name="T40" fmla="*/ 2 w 1051"/>
                <a:gd name="T41" fmla="*/ 1 h 454"/>
                <a:gd name="T42" fmla="*/ 2 w 1051"/>
                <a:gd name="T43" fmla="*/ 1 h 454"/>
                <a:gd name="T44" fmla="*/ 4 w 1051"/>
                <a:gd name="T45" fmla="*/ 1 h 454"/>
                <a:gd name="T46" fmla="*/ 528 w 1051"/>
                <a:gd name="T47" fmla="*/ 1 h 454"/>
                <a:gd name="T48" fmla="*/ 526 w 1051"/>
                <a:gd name="T49" fmla="*/ 1 h 454"/>
                <a:gd name="T50" fmla="*/ 524 w 1051"/>
                <a:gd name="T51" fmla="*/ 1 h 454"/>
                <a:gd name="T52" fmla="*/ 1047 w 1051"/>
                <a:gd name="T53" fmla="*/ 1 h 454"/>
                <a:gd name="T54" fmla="*/ 1049 w 1051"/>
                <a:gd name="T55" fmla="*/ 1 h 454"/>
                <a:gd name="T56" fmla="*/ 1049 w 1051"/>
                <a:gd name="T57" fmla="*/ 1 h 454"/>
                <a:gd name="T58" fmla="*/ 788 w 1051"/>
                <a:gd name="T59" fmla="*/ 1 h 454"/>
                <a:gd name="T60" fmla="*/ 778 w 1051"/>
                <a:gd name="T61" fmla="*/ 1 h 454"/>
                <a:gd name="T62" fmla="*/ 778 w 1051"/>
                <a:gd name="T63" fmla="*/ 1 h 454"/>
                <a:gd name="T64" fmla="*/ 778 w 1051"/>
                <a:gd name="T65" fmla="*/ 1 h 454"/>
                <a:gd name="T66" fmla="*/ 788 w 1051"/>
                <a:gd name="T67" fmla="*/ 1 h 454"/>
                <a:gd name="T68" fmla="*/ 788 w 1051"/>
                <a:gd name="T69" fmla="*/ 1 h 454"/>
                <a:gd name="T70" fmla="*/ 264 w 1051"/>
                <a:gd name="T71" fmla="*/ 1 h 454"/>
                <a:gd name="T72" fmla="*/ 264 w 1051"/>
                <a:gd name="T73" fmla="*/ 1 h 454"/>
                <a:gd name="T74" fmla="*/ 273 w 1051"/>
                <a:gd name="T75" fmla="*/ 1 h 454"/>
                <a:gd name="T76" fmla="*/ 273 w 1051"/>
                <a:gd name="T77" fmla="*/ 1 h 454"/>
                <a:gd name="T78" fmla="*/ 273 w 1051"/>
                <a:gd name="T79" fmla="*/ 1 h 454"/>
                <a:gd name="T80" fmla="*/ 264 w 1051"/>
                <a:gd name="T81" fmla="*/ 1 h 454"/>
                <a:gd name="T82" fmla="*/ 2 w 1051"/>
                <a:gd name="T83" fmla="*/ 1 h 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1"/>
                <a:gd name="T127" fmla="*/ 0 h 454"/>
                <a:gd name="T128" fmla="*/ 1051 w 1051"/>
                <a:gd name="T129" fmla="*/ 454 h 4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1" h="454">
                  <a:moveTo>
                    <a:pt x="264" y="230"/>
                  </a:moveTo>
                  <a:lnTo>
                    <a:pt x="264" y="215"/>
                  </a:lnTo>
                  <a:lnTo>
                    <a:pt x="254" y="215"/>
                  </a:lnTo>
                  <a:lnTo>
                    <a:pt x="254" y="439"/>
                  </a:lnTo>
                  <a:lnTo>
                    <a:pt x="254" y="454"/>
                  </a:lnTo>
                  <a:lnTo>
                    <a:pt x="264" y="454"/>
                  </a:lnTo>
                  <a:lnTo>
                    <a:pt x="788" y="454"/>
                  </a:lnTo>
                  <a:lnTo>
                    <a:pt x="797" y="454"/>
                  </a:lnTo>
                  <a:lnTo>
                    <a:pt x="797" y="439"/>
                  </a:lnTo>
                  <a:lnTo>
                    <a:pt x="797" y="215"/>
                  </a:lnTo>
                  <a:lnTo>
                    <a:pt x="788" y="215"/>
                  </a:lnTo>
                  <a:lnTo>
                    <a:pt x="788" y="230"/>
                  </a:lnTo>
                  <a:lnTo>
                    <a:pt x="1049" y="230"/>
                  </a:lnTo>
                  <a:lnTo>
                    <a:pt x="1051" y="202"/>
                  </a:lnTo>
                  <a:lnTo>
                    <a:pt x="528" y="2"/>
                  </a:lnTo>
                  <a:lnTo>
                    <a:pt x="526" y="0"/>
                  </a:lnTo>
                  <a:lnTo>
                    <a:pt x="524" y="2"/>
                  </a:lnTo>
                  <a:lnTo>
                    <a:pt x="0" y="202"/>
                  </a:lnTo>
                  <a:lnTo>
                    <a:pt x="2" y="230"/>
                  </a:lnTo>
                  <a:lnTo>
                    <a:pt x="264" y="230"/>
                  </a:lnTo>
                  <a:close/>
                  <a:moveTo>
                    <a:pt x="2" y="200"/>
                  </a:moveTo>
                  <a:lnTo>
                    <a:pt x="2" y="215"/>
                  </a:lnTo>
                  <a:lnTo>
                    <a:pt x="4" y="230"/>
                  </a:lnTo>
                  <a:lnTo>
                    <a:pt x="528" y="30"/>
                  </a:lnTo>
                  <a:lnTo>
                    <a:pt x="526" y="15"/>
                  </a:lnTo>
                  <a:lnTo>
                    <a:pt x="524" y="30"/>
                  </a:lnTo>
                  <a:lnTo>
                    <a:pt x="1047" y="230"/>
                  </a:lnTo>
                  <a:lnTo>
                    <a:pt x="1049" y="215"/>
                  </a:lnTo>
                  <a:lnTo>
                    <a:pt x="1049" y="200"/>
                  </a:lnTo>
                  <a:lnTo>
                    <a:pt x="788" y="200"/>
                  </a:lnTo>
                  <a:lnTo>
                    <a:pt x="778" y="200"/>
                  </a:lnTo>
                  <a:lnTo>
                    <a:pt x="778" y="215"/>
                  </a:lnTo>
                  <a:lnTo>
                    <a:pt x="778" y="439"/>
                  </a:lnTo>
                  <a:lnTo>
                    <a:pt x="788" y="439"/>
                  </a:lnTo>
                  <a:lnTo>
                    <a:pt x="788" y="424"/>
                  </a:lnTo>
                  <a:lnTo>
                    <a:pt x="264" y="424"/>
                  </a:lnTo>
                  <a:lnTo>
                    <a:pt x="264" y="439"/>
                  </a:lnTo>
                  <a:lnTo>
                    <a:pt x="273" y="439"/>
                  </a:lnTo>
                  <a:lnTo>
                    <a:pt x="273" y="215"/>
                  </a:lnTo>
                  <a:lnTo>
                    <a:pt x="273" y="200"/>
                  </a:lnTo>
                  <a:lnTo>
                    <a:pt x="264" y="200"/>
                  </a:lnTo>
                  <a:lnTo>
                    <a:pt x="2" y="200"/>
                  </a:lnTo>
                  <a:close/>
                </a:path>
              </a:pathLst>
            </a:custGeom>
            <a:solidFill>
              <a:srgbClr val="FF99CC"/>
            </a:solidFill>
            <a:ln w="9525">
              <a:noFill/>
              <a:round/>
              <a:headEnd/>
              <a:tailEnd/>
            </a:ln>
          </p:spPr>
          <p:txBody>
            <a:bodyPr/>
            <a:lstStyle/>
            <a:p>
              <a:endParaRPr lang="ja-JP" altLang="en-US" sz="1200">
                <a:solidFill>
                  <a:prstClr val="black"/>
                </a:solidFill>
              </a:endParaRPr>
            </a:p>
          </p:txBody>
        </p:sp>
      </p:grpSp>
      <p:sp>
        <p:nvSpPr>
          <p:cNvPr id="11293" name="Rectangle 41"/>
          <p:cNvSpPr>
            <a:spLocks noChangeArrowheads="1"/>
          </p:cNvSpPr>
          <p:nvPr/>
        </p:nvSpPr>
        <p:spPr bwMode="auto">
          <a:xfrm>
            <a:off x="4556990" y="5419204"/>
            <a:ext cx="333425" cy="200055"/>
          </a:xfrm>
          <a:prstGeom prst="rect">
            <a:avLst/>
          </a:prstGeom>
          <a:noFill/>
          <a:ln w="9525">
            <a:noFill/>
            <a:miter lim="800000"/>
            <a:headEnd/>
            <a:tailEnd/>
          </a:ln>
        </p:spPr>
        <p:txBody>
          <a:bodyPr wrap="none" lIns="0" tIns="0" rIns="0" bIns="0">
            <a:spAutoFit/>
          </a:bodyPr>
          <a:lstStyle/>
          <a:p>
            <a:r>
              <a:rPr lang="ja-JP" altLang="en-US" sz="1300" dirty="0">
                <a:solidFill>
                  <a:srgbClr val="000000"/>
                </a:solidFill>
                <a:latin typeface="ＭＳ ゴシック" pitchFamily="49" charset="-128"/>
                <a:ea typeface="ＭＳ ゴシック" pitchFamily="49" charset="-128"/>
              </a:rPr>
              <a:t>支援</a:t>
            </a:r>
            <a:endParaRPr lang="ja-JP" altLang="en-US" sz="2400" dirty="0">
              <a:solidFill>
                <a:prstClr val="black"/>
              </a:solidFill>
              <a:latin typeface="Times New Roman" pitchFamily="18" charset="0"/>
            </a:endParaRPr>
          </a:p>
        </p:txBody>
      </p:sp>
      <p:sp>
        <p:nvSpPr>
          <p:cNvPr id="11294" name="Rectangle 42"/>
          <p:cNvSpPr>
            <a:spLocks noChangeArrowheads="1"/>
          </p:cNvSpPr>
          <p:nvPr/>
        </p:nvSpPr>
        <p:spPr bwMode="auto">
          <a:xfrm>
            <a:off x="3440835" y="4122793"/>
            <a:ext cx="2736304" cy="314325"/>
          </a:xfrm>
          <a:prstGeom prst="rect">
            <a:avLst/>
          </a:prstGeom>
          <a:solidFill>
            <a:schemeClr val="bg1"/>
          </a:solidFill>
          <a:ln w="9525">
            <a:solidFill>
              <a:srgbClr val="000000"/>
            </a:solidFill>
            <a:miter lim="800000"/>
            <a:headEnd/>
            <a:tailEnd/>
          </a:ln>
        </p:spPr>
        <p:txBody>
          <a:bodyPr/>
          <a:lstStyle/>
          <a:p>
            <a:endParaRPr lang="ja-JP" altLang="en-US" sz="1200">
              <a:solidFill>
                <a:prstClr val="black"/>
              </a:solidFill>
            </a:endParaRPr>
          </a:p>
        </p:txBody>
      </p:sp>
      <p:sp>
        <p:nvSpPr>
          <p:cNvPr id="11295" name="Rectangle 43"/>
          <p:cNvSpPr>
            <a:spLocks noChangeArrowheads="1"/>
          </p:cNvSpPr>
          <p:nvPr/>
        </p:nvSpPr>
        <p:spPr bwMode="auto">
          <a:xfrm>
            <a:off x="3989988" y="4149082"/>
            <a:ext cx="1654299" cy="246221"/>
          </a:xfrm>
          <a:prstGeom prst="rect">
            <a:avLst/>
          </a:prstGeom>
          <a:noFill/>
          <a:ln w="9525">
            <a:noFill/>
            <a:miter lim="800000"/>
            <a:headEnd/>
            <a:tailEnd/>
          </a:ln>
        </p:spPr>
        <p:txBody>
          <a:bodyPr wrap="none"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地域生活支援事業</a:t>
            </a:r>
            <a:endParaRPr lang="ja-JP" altLang="en-US" sz="1600" dirty="0">
              <a:solidFill>
                <a:prstClr val="black"/>
              </a:solidFill>
              <a:latin typeface="Times New Roman" pitchFamily="18" charset="0"/>
            </a:endParaRPr>
          </a:p>
        </p:txBody>
      </p:sp>
      <p:sp>
        <p:nvSpPr>
          <p:cNvPr id="11296" name="Text Box 44"/>
          <p:cNvSpPr txBox="1">
            <a:spLocks noChangeArrowheads="1"/>
          </p:cNvSpPr>
          <p:nvPr/>
        </p:nvSpPr>
        <p:spPr bwMode="auto">
          <a:xfrm>
            <a:off x="3440832" y="476675"/>
            <a:ext cx="2641600" cy="396875"/>
          </a:xfrm>
          <a:prstGeom prst="rect">
            <a:avLst/>
          </a:prstGeom>
          <a:noFill/>
          <a:ln w="9525">
            <a:noFill/>
            <a:miter lim="800000"/>
            <a:headEnd/>
            <a:tailEnd/>
          </a:ln>
        </p:spPr>
        <p:txBody>
          <a:bodyPr lIns="91176" tIns="45600" rIns="91176" bIns="45600">
            <a:spAutoFit/>
          </a:bodyPr>
          <a:lstStyle/>
          <a:p>
            <a:pPr algn="ctr">
              <a:spcBef>
                <a:spcPct val="50000"/>
              </a:spcBef>
            </a:pPr>
            <a:r>
              <a:rPr lang="ja-JP" altLang="en-US" sz="2000" dirty="0">
                <a:solidFill>
                  <a:prstClr val="black"/>
                </a:solidFill>
                <a:latin typeface="Times New Roman" pitchFamily="18" charset="0"/>
              </a:rPr>
              <a:t>市　町　村</a:t>
            </a:r>
          </a:p>
        </p:txBody>
      </p:sp>
      <p:sp>
        <p:nvSpPr>
          <p:cNvPr id="11297" name="Text Box 45"/>
          <p:cNvSpPr txBox="1">
            <a:spLocks noChangeArrowheads="1"/>
          </p:cNvSpPr>
          <p:nvPr/>
        </p:nvSpPr>
        <p:spPr bwMode="auto">
          <a:xfrm>
            <a:off x="368796" y="1016734"/>
            <a:ext cx="2559050" cy="1406297"/>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・居宅</a:t>
            </a:r>
            <a:r>
              <a:rPr lang="ja-JP" altLang="en-US" sz="1400" dirty="0" smtClean="0">
                <a:solidFill>
                  <a:prstClr val="black"/>
                </a:solidFill>
                <a:latin typeface="Times New Roman" pitchFamily="18" charset="0"/>
              </a:rPr>
              <a:t>介護　　</a:t>
            </a:r>
            <a:r>
              <a:rPr lang="ja-JP" altLang="en-US" sz="1400" b="1" dirty="0" smtClean="0">
                <a:solidFill>
                  <a:srgbClr val="FF0000"/>
                </a:solidFill>
                <a:latin typeface="Times New Roman" pitchFamily="18" charset="0"/>
              </a:rPr>
              <a:t>・重度訪問介護</a:t>
            </a:r>
          </a:p>
          <a:p>
            <a:pPr>
              <a:lnSpc>
                <a:spcPct val="60000"/>
              </a:lnSpc>
              <a:spcBef>
                <a:spcPct val="50000"/>
              </a:spcBef>
            </a:pPr>
            <a:r>
              <a:rPr lang="ja-JP" altLang="en-US" sz="1400" dirty="0" smtClean="0">
                <a:solidFill>
                  <a:prstClr val="black"/>
                </a:solidFill>
                <a:latin typeface="Times New Roman" pitchFamily="18" charset="0"/>
              </a:rPr>
              <a:t>・同行援護　　・</a:t>
            </a:r>
            <a:r>
              <a:rPr lang="ja-JP" altLang="en-US" sz="1400" dirty="0">
                <a:solidFill>
                  <a:prstClr val="black"/>
                </a:solidFill>
                <a:latin typeface="Times New Roman" pitchFamily="18" charset="0"/>
              </a:rPr>
              <a:t>行動援護</a:t>
            </a:r>
          </a:p>
          <a:p>
            <a:pPr>
              <a:lnSpc>
                <a:spcPct val="50000"/>
              </a:lnSpc>
              <a:spcBef>
                <a:spcPct val="50000"/>
              </a:spcBef>
            </a:pPr>
            <a:r>
              <a:rPr lang="ja-JP" altLang="en-US" sz="1400" dirty="0">
                <a:solidFill>
                  <a:prstClr val="black"/>
                </a:solidFill>
                <a:latin typeface="Times New Roman" pitchFamily="18" charset="0"/>
              </a:rPr>
              <a:t>・療養</a:t>
            </a:r>
            <a:r>
              <a:rPr lang="ja-JP" altLang="en-US" sz="1400" dirty="0" smtClean="0">
                <a:solidFill>
                  <a:prstClr val="black"/>
                </a:solidFill>
                <a:latin typeface="Times New Roman" pitchFamily="18" charset="0"/>
              </a:rPr>
              <a:t>介護　　・</a:t>
            </a:r>
            <a:r>
              <a:rPr lang="ja-JP" altLang="en-US" sz="1400" dirty="0">
                <a:solidFill>
                  <a:prstClr val="black"/>
                </a:solidFill>
                <a:latin typeface="Times New Roman" pitchFamily="18" charset="0"/>
              </a:rPr>
              <a:t>生活介護</a:t>
            </a:r>
          </a:p>
          <a:p>
            <a:pPr>
              <a:lnSpc>
                <a:spcPct val="50000"/>
              </a:lnSpc>
              <a:spcBef>
                <a:spcPct val="50000"/>
              </a:spcBef>
            </a:pPr>
            <a:r>
              <a:rPr lang="ja-JP" altLang="en-US" sz="1400" dirty="0" smtClean="0">
                <a:solidFill>
                  <a:prstClr val="black"/>
                </a:solidFill>
                <a:latin typeface="Times New Roman" pitchFamily="18" charset="0"/>
              </a:rPr>
              <a:t>・</a:t>
            </a:r>
            <a:r>
              <a:rPr lang="ja-JP" altLang="en-US" sz="1400" dirty="0">
                <a:solidFill>
                  <a:prstClr val="black"/>
                </a:solidFill>
                <a:latin typeface="Times New Roman" pitchFamily="18" charset="0"/>
              </a:rPr>
              <a:t>短期入所</a:t>
            </a:r>
          </a:p>
          <a:p>
            <a:pPr>
              <a:lnSpc>
                <a:spcPct val="50000"/>
              </a:lnSpc>
              <a:spcBef>
                <a:spcPct val="50000"/>
              </a:spcBef>
            </a:pPr>
            <a:r>
              <a:rPr lang="ja-JP" altLang="en-US" sz="1400" dirty="0">
                <a:solidFill>
                  <a:prstClr val="black"/>
                </a:solidFill>
                <a:latin typeface="Times New Roman" pitchFamily="18" charset="0"/>
              </a:rPr>
              <a:t>・重度障害者等包括支援</a:t>
            </a:r>
          </a:p>
          <a:p>
            <a:pPr>
              <a:lnSpc>
                <a:spcPct val="50000"/>
              </a:lnSpc>
              <a:spcBef>
                <a:spcPct val="50000"/>
              </a:spcBef>
            </a:pPr>
            <a:r>
              <a:rPr lang="ja-JP" altLang="en-US" sz="1400" dirty="0" smtClean="0">
                <a:solidFill>
                  <a:prstClr val="black"/>
                </a:solidFill>
                <a:latin typeface="Times New Roman" pitchFamily="18" charset="0"/>
              </a:rPr>
              <a:t>・</a:t>
            </a:r>
            <a:r>
              <a:rPr lang="ja-JP" altLang="en-US" sz="1400" dirty="0">
                <a:solidFill>
                  <a:prstClr val="black"/>
                </a:solidFill>
                <a:latin typeface="Times New Roman" pitchFamily="18" charset="0"/>
              </a:rPr>
              <a:t>施設入所支援　　　　　　</a:t>
            </a:r>
          </a:p>
        </p:txBody>
      </p:sp>
      <p:sp>
        <p:nvSpPr>
          <p:cNvPr id="11298" name="Text Box 46"/>
          <p:cNvSpPr txBox="1">
            <a:spLocks noChangeArrowheads="1"/>
          </p:cNvSpPr>
          <p:nvPr/>
        </p:nvSpPr>
        <p:spPr bwMode="auto">
          <a:xfrm>
            <a:off x="6141135" y="1106463"/>
            <a:ext cx="3672409" cy="738421"/>
          </a:xfrm>
          <a:prstGeom prst="rect">
            <a:avLst/>
          </a:prstGeom>
          <a:noFill/>
          <a:ln w="9525">
            <a:noFill/>
            <a:miter lim="800000"/>
            <a:headEnd/>
            <a:tailEnd/>
          </a:ln>
        </p:spPr>
        <p:txBody>
          <a:bodyPr wrap="square" lIns="91176" tIns="45600" rIns="91176" bIns="45600">
            <a:spAutoFit/>
          </a:bodyPr>
          <a:lstStyle/>
          <a:p>
            <a:pPr>
              <a:spcBef>
                <a:spcPct val="50000"/>
              </a:spcBef>
            </a:pPr>
            <a:r>
              <a:rPr lang="ja-JP" altLang="en-US" sz="1400" dirty="0" smtClean="0">
                <a:solidFill>
                  <a:prstClr val="black"/>
                </a:solidFill>
                <a:latin typeface="Times New Roman" pitchFamily="18" charset="0"/>
              </a:rPr>
              <a:t>・基本相談支援</a:t>
            </a:r>
          </a:p>
          <a:p>
            <a:pPr>
              <a:lnSpc>
                <a:spcPct val="50000"/>
              </a:lnSpc>
              <a:spcBef>
                <a:spcPct val="50000"/>
              </a:spcBef>
            </a:pPr>
            <a:r>
              <a:rPr lang="ja-JP" altLang="en-US" sz="1400" dirty="0" smtClean="0">
                <a:solidFill>
                  <a:prstClr val="black"/>
                </a:solidFill>
                <a:latin typeface="Times New Roman" pitchFamily="18" charset="0"/>
              </a:rPr>
              <a:t>・地域相談支援</a:t>
            </a:r>
            <a:r>
              <a:rPr lang="ja-JP" altLang="en-US" sz="1300" dirty="0" smtClean="0">
                <a:solidFill>
                  <a:prstClr val="black"/>
                </a:solidFill>
                <a:latin typeface="Times New Roman" pitchFamily="18" charset="0"/>
              </a:rPr>
              <a:t>（地域移行支援</a:t>
            </a:r>
            <a:r>
              <a:rPr lang="ja-JP" altLang="en-US" sz="1300" dirty="0">
                <a:solidFill>
                  <a:prstClr val="black"/>
                </a:solidFill>
                <a:latin typeface="Times New Roman" pitchFamily="18" charset="0"/>
              </a:rPr>
              <a:t>・</a:t>
            </a:r>
            <a:r>
              <a:rPr lang="ja-JP" altLang="en-US" sz="1300" dirty="0" smtClean="0">
                <a:solidFill>
                  <a:prstClr val="black"/>
                </a:solidFill>
                <a:latin typeface="Times New Roman" pitchFamily="18" charset="0"/>
              </a:rPr>
              <a:t>地域定着支援）</a:t>
            </a:r>
          </a:p>
          <a:p>
            <a:pPr>
              <a:lnSpc>
                <a:spcPct val="50000"/>
              </a:lnSpc>
              <a:spcBef>
                <a:spcPct val="50000"/>
              </a:spcBef>
            </a:pPr>
            <a:r>
              <a:rPr lang="ja-JP" altLang="en-US" sz="1400" dirty="0" smtClean="0">
                <a:solidFill>
                  <a:prstClr val="black"/>
                </a:solidFill>
                <a:latin typeface="Times New Roman" pitchFamily="18" charset="0"/>
              </a:rPr>
              <a:t>・計画相談支援</a:t>
            </a:r>
            <a:r>
              <a:rPr lang="ja-JP" altLang="en-US" sz="1400" dirty="0">
                <a:solidFill>
                  <a:prstClr val="black"/>
                </a:solidFill>
                <a:latin typeface="Times New Roman" pitchFamily="18" charset="0"/>
              </a:rPr>
              <a:t>　　　　　　</a:t>
            </a:r>
          </a:p>
        </p:txBody>
      </p:sp>
      <p:sp>
        <p:nvSpPr>
          <p:cNvPr id="11299" name="Freeform 47"/>
          <p:cNvSpPr>
            <a:spLocks/>
          </p:cNvSpPr>
          <p:nvPr/>
        </p:nvSpPr>
        <p:spPr bwMode="auto">
          <a:xfrm>
            <a:off x="6346857" y="2452166"/>
            <a:ext cx="3222625" cy="949325"/>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300" name="Rectangle 48"/>
          <p:cNvSpPr>
            <a:spLocks noChangeArrowheads="1"/>
          </p:cNvSpPr>
          <p:nvPr/>
        </p:nvSpPr>
        <p:spPr bwMode="auto">
          <a:xfrm>
            <a:off x="6717195" y="2299706"/>
            <a:ext cx="2412001" cy="312738"/>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301" name="Rectangle 49"/>
          <p:cNvSpPr>
            <a:spLocks noChangeArrowheads="1"/>
          </p:cNvSpPr>
          <p:nvPr/>
        </p:nvSpPr>
        <p:spPr bwMode="auto">
          <a:xfrm>
            <a:off x="7077241" y="2333104"/>
            <a:ext cx="1716087" cy="244475"/>
          </a:xfrm>
          <a:prstGeom prst="rect">
            <a:avLst/>
          </a:prstGeom>
          <a:noFill/>
          <a:ln w="9525">
            <a:noFill/>
            <a:miter lim="800000"/>
            <a:headEnd/>
            <a:tailEnd/>
          </a:ln>
        </p:spPr>
        <p:txBody>
          <a:bodyPr lIns="0" tIns="0" rIns="0" bIns="0">
            <a:spAutoFit/>
          </a:bodyPr>
          <a:lstStyle/>
          <a:p>
            <a:pPr algn="ctr"/>
            <a:r>
              <a:rPr lang="ja-JP" altLang="en-US" sz="1600" b="1" dirty="0">
                <a:solidFill>
                  <a:prstClr val="black"/>
                </a:solidFill>
                <a:latin typeface="Times New Roman" pitchFamily="18" charset="0"/>
              </a:rPr>
              <a:t>自立支援医療</a:t>
            </a:r>
          </a:p>
        </p:txBody>
      </p:sp>
      <p:sp>
        <p:nvSpPr>
          <p:cNvPr id="11302" name="Text Box 50"/>
          <p:cNvSpPr txBox="1">
            <a:spLocks noChangeArrowheads="1"/>
          </p:cNvSpPr>
          <p:nvPr/>
        </p:nvSpPr>
        <p:spPr bwMode="auto">
          <a:xfrm>
            <a:off x="6686550" y="2604565"/>
            <a:ext cx="2559050" cy="738421"/>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・更生医療</a:t>
            </a:r>
          </a:p>
          <a:p>
            <a:pPr>
              <a:lnSpc>
                <a:spcPct val="50000"/>
              </a:lnSpc>
              <a:spcBef>
                <a:spcPct val="50000"/>
              </a:spcBef>
            </a:pPr>
            <a:r>
              <a:rPr lang="ja-JP" altLang="en-US" sz="1400" dirty="0">
                <a:solidFill>
                  <a:prstClr val="black"/>
                </a:solidFill>
                <a:latin typeface="Times New Roman" pitchFamily="18" charset="0"/>
              </a:rPr>
              <a:t>・育成医療</a:t>
            </a:r>
          </a:p>
          <a:p>
            <a:pPr>
              <a:lnSpc>
                <a:spcPct val="50000"/>
              </a:lnSpc>
              <a:spcBef>
                <a:spcPct val="50000"/>
              </a:spcBef>
            </a:pPr>
            <a:r>
              <a:rPr lang="ja-JP" altLang="en-US" sz="1400" dirty="0">
                <a:solidFill>
                  <a:prstClr val="black"/>
                </a:solidFill>
                <a:latin typeface="Times New Roman" pitchFamily="18" charset="0"/>
              </a:rPr>
              <a:t>・精神通院医療　　　　</a:t>
            </a:r>
          </a:p>
        </p:txBody>
      </p:sp>
      <p:sp>
        <p:nvSpPr>
          <p:cNvPr id="11303" name="Text Box 51"/>
          <p:cNvSpPr txBox="1">
            <a:spLocks noChangeArrowheads="1"/>
          </p:cNvSpPr>
          <p:nvPr/>
        </p:nvSpPr>
        <p:spPr bwMode="auto">
          <a:xfrm>
            <a:off x="2222499" y="4506458"/>
            <a:ext cx="5530850" cy="830754"/>
          </a:xfrm>
          <a:prstGeom prst="rect">
            <a:avLst/>
          </a:prstGeom>
          <a:noFill/>
          <a:ln w="9525">
            <a:noFill/>
            <a:miter lim="800000"/>
            <a:headEnd/>
            <a:tailEnd/>
          </a:ln>
        </p:spPr>
        <p:txBody>
          <a:bodyPr lIns="91176" tIns="45600" rIns="91176" bIns="45600">
            <a:spAutoFit/>
          </a:bodyPr>
          <a:lstStyle/>
          <a:p>
            <a:pPr>
              <a:spcBef>
                <a:spcPct val="50000"/>
              </a:spcBef>
            </a:pPr>
            <a:r>
              <a:rPr lang="ja-JP" altLang="en-US" sz="1600" b="1" dirty="0">
                <a:solidFill>
                  <a:prstClr val="black"/>
                </a:solidFill>
                <a:latin typeface="Times New Roman" pitchFamily="18" charset="0"/>
              </a:rPr>
              <a:t>・相談</a:t>
            </a:r>
            <a:r>
              <a:rPr lang="ja-JP" altLang="en-US" sz="1600" b="1" dirty="0" smtClean="0">
                <a:solidFill>
                  <a:prstClr val="black"/>
                </a:solidFill>
                <a:latin typeface="Times New Roman" pitchFamily="18" charset="0"/>
              </a:rPr>
              <a:t>支援　　　・意思疎通支援　　　・日常</a:t>
            </a:r>
            <a:r>
              <a:rPr lang="ja-JP" altLang="en-US" sz="1600" b="1" dirty="0">
                <a:solidFill>
                  <a:prstClr val="black"/>
                </a:solidFill>
                <a:latin typeface="Times New Roman" pitchFamily="18" charset="0"/>
              </a:rPr>
              <a:t>生活用具</a:t>
            </a:r>
          </a:p>
          <a:p>
            <a:pPr>
              <a:lnSpc>
                <a:spcPct val="50000"/>
              </a:lnSpc>
              <a:spcBef>
                <a:spcPct val="50000"/>
              </a:spcBef>
            </a:pPr>
            <a:r>
              <a:rPr lang="ja-JP" altLang="en-US" sz="1600" b="1" dirty="0">
                <a:solidFill>
                  <a:prstClr val="black"/>
                </a:solidFill>
                <a:latin typeface="Times New Roman" pitchFamily="18" charset="0"/>
              </a:rPr>
              <a:t>・移動支援　　　</a:t>
            </a:r>
            <a:r>
              <a:rPr lang="ja-JP" altLang="en-US" sz="1600" b="1" dirty="0" smtClean="0">
                <a:solidFill>
                  <a:prstClr val="black"/>
                </a:solidFill>
                <a:latin typeface="Times New Roman" pitchFamily="18" charset="0"/>
              </a:rPr>
              <a:t>・</a:t>
            </a:r>
            <a:r>
              <a:rPr lang="ja-JP" altLang="en-US" sz="1600" b="1" dirty="0">
                <a:solidFill>
                  <a:prstClr val="black"/>
                </a:solidFill>
                <a:latin typeface="Times New Roman" pitchFamily="18" charset="0"/>
              </a:rPr>
              <a:t>地域活動支援センター</a:t>
            </a:r>
          </a:p>
          <a:p>
            <a:pPr>
              <a:lnSpc>
                <a:spcPct val="50000"/>
              </a:lnSpc>
              <a:spcBef>
                <a:spcPct val="50000"/>
              </a:spcBef>
            </a:pPr>
            <a:r>
              <a:rPr lang="ja-JP" altLang="en-US" sz="1600" b="1" dirty="0">
                <a:solidFill>
                  <a:prstClr val="black"/>
                </a:solidFill>
                <a:latin typeface="Times New Roman" pitchFamily="18" charset="0"/>
              </a:rPr>
              <a:t>・福祉ホーム　　　　　　　　　　　　　　　　　　　　　　　　　等</a:t>
            </a:r>
          </a:p>
        </p:txBody>
      </p:sp>
      <p:sp>
        <p:nvSpPr>
          <p:cNvPr id="11304" name="Freeform 52"/>
          <p:cNvSpPr>
            <a:spLocks/>
          </p:cNvSpPr>
          <p:nvPr/>
        </p:nvSpPr>
        <p:spPr bwMode="auto">
          <a:xfrm>
            <a:off x="6356382" y="3657019"/>
            <a:ext cx="3222625" cy="292100"/>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305" name="Rectangle 53"/>
          <p:cNvSpPr>
            <a:spLocks noChangeArrowheads="1"/>
          </p:cNvSpPr>
          <p:nvPr/>
        </p:nvSpPr>
        <p:spPr bwMode="auto">
          <a:xfrm>
            <a:off x="6780218" y="3504619"/>
            <a:ext cx="2412001" cy="304800"/>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306" name="Rectangle 54"/>
          <p:cNvSpPr>
            <a:spLocks noChangeArrowheads="1"/>
          </p:cNvSpPr>
          <p:nvPr/>
        </p:nvSpPr>
        <p:spPr bwMode="auto">
          <a:xfrm>
            <a:off x="7605714" y="3544567"/>
            <a:ext cx="620363" cy="246221"/>
          </a:xfrm>
          <a:prstGeom prst="rect">
            <a:avLst/>
          </a:prstGeom>
          <a:noFill/>
          <a:ln w="9525">
            <a:noFill/>
            <a:miter lim="800000"/>
            <a:headEnd/>
            <a:tailEnd/>
          </a:ln>
        </p:spPr>
        <p:txBody>
          <a:bodyPr wrap="none" lIns="0" tIns="0" rIns="0" bIns="0">
            <a:spAutoFit/>
          </a:bodyPr>
          <a:lstStyle/>
          <a:p>
            <a:r>
              <a:rPr lang="ja-JP" altLang="en-US" sz="1600" b="1" dirty="0">
                <a:solidFill>
                  <a:prstClr val="black"/>
                </a:solidFill>
                <a:latin typeface="Times New Roman" pitchFamily="18" charset="0"/>
              </a:rPr>
              <a:t>補装具</a:t>
            </a:r>
          </a:p>
        </p:txBody>
      </p:sp>
      <p:sp>
        <p:nvSpPr>
          <p:cNvPr id="11307" name="Text Box 55"/>
          <p:cNvSpPr txBox="1">
            <a:spLocks noChangeArrowheads="1"/>
          </p:cNvSpPr>
          <p:nvPr/>
        </p:nvSpPr>
        <p:spPr bwMode="auto">
          <a:xfrm>
            <a:off x="3656856" y="1313929"/>
            <a:ext cx="2146300" cy="396875"/>
          </a:xfrm>
          <a:prstGeom prst="rect">
            <a:avLst/>
          </a:prstGeom>
          <a:noFill/>
          <a:ln w="9525">
            <a:noFill/>
            <a:miter lim="800000"/>
            <a:headEnd/>
            <a:tailEnd/>
          </a:ln>
        </p:spPr>
        <p:txBody>
          <a:bodyPr lIns="91176" tIns="45600" rIns="91176" bIns="45600">
            <a:spAutoFit/>
          </a:bodyPr>
          <a:lstStyle/>
          <a:p>
            <a:pPr algn="ctr">
              <a:spcBef>
                <a:spcPct val="50000"/>
              </a:spcBef>
            </a:pPr>
            <a:r>
              <a:rPr lang="ja-JP" altLang="en-US" sz="2000" u="sng" dirty="0">
                <a:solidFill>
                  <a:prstClr val="black"/>
                </a:solidFill>
                <a:latin typeface="Times New Roman" pitchFamily="18" charset="0"/>
              </a:rPr>
              <a:t>自立支援給付</a:t>
            </a:r>
          </a:p>
        </p:txBody>
      </p:sp>
      <p:sp>
        <p:nvSpPr>
          <p:cNvPr id="11309" name="Text Box 57"/>
          <p:cNvSpPr txBox="1">
            <a:spLocks noChangeArrowheads="1"/>
          </p:cNvSpPr>
          <p:nvPr/>
        </p:nvSpPr>
        <p:spPr bwMode="auto">
          <a:xfrm>
            <a:off x="2072680" y="2204924"/>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第２８条</a:t>
            </a:r>
            <a:r>
              <a:rPr lang="ja-JP" altLang="en-US" sz="1000" dirty="0" smtClean="0">
                <a:solidFill>
                  <a:prstClr val="black"/>
                </a:solidFill>
                <a:latin typeface="ＭＳ Ｐゴシック" charset="-128"/>
              </a:rPr>
              <a:t>第１項</a:t>
            </a:r>
            <a:endParaRPr lang="ja-JP" altLang="ja-JP" sz="2400" dirty="0">
              <a:solidFill>
                <a:prstClr val="black"/>
              </a:solidFill>
              <a:latin typeface="ＭＳ Ｐゴシック" charset="-128"/>
            </a:endParaRPr>
          </a:p>
        </p:txBody>
      </p:sp>
      <p:sp>
        <p:nvSpPr>
          <p:cNvPr id="11310" name="Text Box 58"/>
          <p:cNvSpPr txBox="1">
            <a:spLocks noChangeArrowheads="1"/>
          </p:cNvSpPr>
          <p:nvPr/>
        </p:nvSpPr>
        <p:spPr bwMode="auto">
          <a:xfrm>
            <a:off x="8621836" y="1664805"/>
            <a:ext cx="1155700" cy="244475"/>
          </a:xfrm>
          <a:prstGeom prst="rect">
            <a:avLst/>
          </a:prstGeom>
          <a:noFill/>
          <a:ln w="9525">
            <a:noFill/>
            <a:miter lim="800000"/>
            <a:headEnd/>
            <a:tailEnd/>
          </a:ln>
        </p:spPr>
        <p:txBody>
          <a:bodyPr lIns="91176" tIns="45600" rIns="91176" bIns="45600">
            <a:spAutoFit/>
          </a:bodyPr>
          <a:lstStyle/>
          <a:p>
            <a:r>
              <a:rPr lang="ja-JP" altLang="en-US" sz="1000" dirty="0" smtClean="0">
                <a:solidFill>
                  <a:prstClr val="black"/>
                </a:solidFill>
                <a:latin typeface="ＭＳ Ｐゴシック" charset="-128"/>
              </a:rPr>
              <a:t>第５条第</a:t>
            </a:r>
            <a:r>
              <a:rPr lang="en-US" altLang="ja-JP" sz="1000" dirty="0" smtClean="0">
                <a:solidFill>
                  <a:prstClr val="black"/>
                </a:solidFill>
                <a:latin typeface="ＭＳ Ｐゴシック" charset="-128"/>
              </a:rPr>
              <a:t>16</a:t>
            </a:r>
            <a:r>
              <a:rPr lang="ja-JP" alt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1" name="Text Box 59"/>
          <p:cNvSpPr txBox="1">
            <a:spLocks noChangeArrowheads="1"/>
          </p:cNvSpPr>
          <p:nvPr/>
        </p:nvSpPr>
        <p:spPr bwMode="auto">
          <a:xfrm>
            <a:off x="5421052" y="1456393"/>
            <a:ext cx="648072" cy="244475"/>
          </a:xfrm>
          <a:prstGeom prst="rect">
            <a:avLst/>
          </a:prstGeom>
          <a:noFill/>
          <a:ln w="9525">
            <a:noFill/>
            <a:miter lim="800000"/>
            <a:headEnd/>
            <a:tailEnd/>
          </a:ln>
        </p:spPr>
        <p:txBody>
          <a:bodyPr wrap="square" lIns="91176" tIns="45600" rIns="91176" bIns="45600">
            <a:spAutoFit/>
          </a:bodyPr>
          <a:lstStyle/>
          <a:p>
            <a:r>
              <a:rPr lang="ja-JP" altLang="en-US" sz="1000" dirty="0">
                <a:solidFill>
                  <a:prstClr val="black"/>
                </a:solidFill>
                <a:latin typeface="ＭＳ Ｐゴシック" charset="-128"/>
              </a:rPr>
              <a:t>第６条</a:t>
            </a:r>
            <a:endParaRPr lang="ja-JP" altLang="ja-JP" sz="2400" dirty="0">
              <a:solidFill>
                <a:prstClr val="black"/>
              </a:solidFill>
              <a:latin typeface="ＭＳ Ｐゴシック" charset="-128"/>
            </a:endParaRPr>
          </a:p>
        </p:txBody>
      </p:sp>
      <p:sp>
        <p:nvSpPr>
          <p:cNvPr id="11312" name="Text Box 60"/>
          <p:cNvSpPr txBox="1">
            <a:spLocks noChangeArrowheads="1"/>
          </p:cNvSpPr>
          <p:nvPr/>
        </p:nvSpPr>
        <p:spPr bwMode="auto">
          <a:xfrm>
            <a:off x="8693844" y="3040569"/>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第５</a:t>
            </a:r>
            <a:r>
              <a:rPr lang="en-US" sz="1000" dirty="0">
                <a:solidFill>
                  <a:prstClr val="black"/>
                </a:solidFill>
                <a:latin typeface="ＭＳ Ｐゴシック" charset="-128"/>
              </a:rPr>
              <a:t>条</a:t>
            </a:r>
            <a:r>
              <a:rPr lang="ja-JP" altLang="en-US" sz="1000" dirty="0" smtClean="0">
                <a:solidFill>
                  <a:prstClr val="black"/>
                </a:solidFill>
                <a:latin typeface="ＭＳ Ｐゴシック" charset="-128"/>
              </a:rPr>
              <a:t>第</a:t>
            </a:r>
            <a:r>
              <a:rPr lang="en-US" altLang="ja-JP" sz="1000" dirty="0">
                <a:solidFill>
                  <a:prstClr val="black"/>
                </a:solidFill>
                <a:latin typeface="ＭＳ Ｐゴシック" charset="-128"/>
              </a:rPr>
              <a:t>22</a:t>
            </a:r>
            <a:r>
              <a:rPr lang="ja-JP" alt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3" name="Text Box 61"/>
          <p:cNvSpPr txBox="1">
            <a:spLocks noChangeArrowheads="1"/>
          </p:cNvSpPr>
          <p:nvPr/>
        </p:nvSpPr>
        <p:spPr bwMode="auto">
          <a:xfrm>
            <a:off x="8337550" y="3557012"/>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第５条</a:t>
            </a:r>
            <a:r>
              <a:rPr lang="ja-JP" altLang="en-US" sz="1000" dirty="0" smtClean="0">
                <a:solidFill>
                  <a:prstClr val="black"/>
                </a:solidFill>
                <a:latin typeface="ＭＳ Ｐゴシック" charset="-128"/>
              </a:rPr>
              <a:t>第</a:t>
            </a:r>
            <a:r>
              <a:rPr lang="en-US" altLang="ja-JP" sz="1000" dirty="0">
                <a:solidFill>
                  <a:prstClr val="black"/>
                </a:solidFill>
                <a:latin typeface="ＭＳ Ｐゴシック" charset="-128"/>
              </a:rPr>
              <a:t>23</a:t>
            </a:r>
            <a:r>
              <a:rPr 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4" name="Text Box 62"/>
          <p:cNvSpPr txBox="1">
            <a:spLocks noChangeArrowheads="1"/>
          </p:cNvSpPr>
          <p:nvPr/>
        </p:nvSpPr>
        <p:spPr bwMode="auto">
          <a:xfrm>
            <a:off x="6501172" y="4804765"/>
            <a:ext cx="1155700" cy="244475"/>
          </a:xfrm>
          <a:prstGeom prst="rect">
            <a:avLst/>
          </a:prstGeom>
          <a:noFill/>
          <a:ln w="9525">
            <a:noFill/>
            <a:miter lim="800000"/>
            <a:headEnd/>
            <a:tailEnd/>
          </a:ln>
        </p:spPr>
        <p:txBody>
          <a:bodyPr lIns="91176" tIns="45600" rIns="91176" bIns="45600">
            <a:spAutoFit/>
          </a:bodyPr>
          <a:lstStyle/>
          <a:p>
            <a:r>
              <a:rPr lang="ja-JP" altLang="en-US" sz="1000">
                <a:solidFill>
                  <a:prstClr val="black"/>
                </a:solidFill>
                <a:latin typeface="ＭＳ Ｐゴシック" charset="-128"/>
              </a:rPr>
              <a:t>第７７条第１項</a:t>
            </a:r>
            <a:endParaRPr lang="ja-JP" altLang="ja-JP" sz="2400">
              <a:solidFill>
                <a:prstClr val="black"/>
              </a:solidFill>
              <a:latin typeface="ＭＳ Ｐゴシック" charset="-128"/>
            </a:endParaRPr>
          </a:p>
        </p:txBody>
      </p:sp>
      <p:sp>
        <p:nvSpPr>
          <p:cNvPr id="11315" name="Text Box 63"/>
          <p:cNvSpPr txBox="1">
            <a:spLocks noChangeArrowheads="1"/>
          </p:cNvSpPr>
          <p:nvPr/>
        </p:nvSpPr>
        <p:spPr bwMode="auto">
          <a:xfrm>
            <a:off x="6589713" y="5992897"/>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第７８</a:t>
            </a:r>
            <a:r>
              <a:rPr lang="en-US" sz="1000" dirty="0">
                <a:solidFill>
                  <a:prstClr val="black"/>
                </a:solidFill>
                <a:latin typeface="ＭＳ Ｐゴシック" charset="-128"/>
              </a:rPr>
              <a:t>条</a:t>
            </a:r>
            <a:endParaRPr lang="ja-JP" altLang="ja-JP" sz="2400" dirty="0">
              <a:solidFill>
                <a:prstClr val="black"/>
              </a:solidFill>
              <a:latin typeface="ＭＳ Ｐゴシック" charset="-128"/>
            </a:endParaRPr>
          </a:p>
        </p:txBody>
      </p:sp>
      <p:sp>
        <p:nvSpPr>
          <p:cNvPr id="11316" name="Text Box 64"/>
          <p:cNvSpPr txBox="1">
            <a:spLocks noChangeArrowheads="1"/>
          </p:cNvSpPr>
          <p:nvPr/>
        </p:nvSpPr>
        <p:spPr bwMode="auto">
          <a:xfrm>
            <a:off x="8265367" y="5450068"/>
            <a:ext cx="1640633" cy="553755"/>
          </a:xfrm>
          <a:prstGeom prst="rect">
            <a:avLst/>
          </a:prstGeom>
          <a:noFill/>
          <a:ln w="9525">
            <a:noFill/>
            <a:miter lim="800000"/>
            <a:headEnd/>
            <a:tailEnd/>
          </a:ln>
        </p:spPr>
        <p:txBody>
          <a:bodyPr wrap="square" lIns="91176" tIns="45600" rIns="91176" bIns="45600">
            <a:spAutoFit/>
          </a:bodyPr>
          <a:lstStyle/>
          <a:p>
            <a:pPr>
              <a:spcBef>
                <a:spcPct val="50000"/>
              </a:spcBef>
            </a:pPr>
            <a:r>
              <a:rPr lang="ja-JP" altLang="en-US" sz="1000" dirty="0">
                <a:solidFill>
                  <a:prstClr val="black"/>
                </a:solidFill>
                <a:latin typeface="Times New Roman" pitchFamily="18" charset="0"/>
              </a:rPr>
              <a:t>★</a:t>
            </a:r>
            <a:r>
              <a:rPr lang="ja-JP" altLang="en-US" sz="1000" dirty="0" smtClean="0">
                <a:solidFill>
                  <a:prstClr val="black"/>
                </a:solidFill>
                <a:latin typeface="Times New Roman" pitchFamily="18" charset="0"/>
              </a:rPr>
              <a:t>自立</a:t>
            </a:r>
            <a:r>
              <a:rPr lang="ja-JP" altLang="en-US" sz="1000" dirty="0">
                <a:solidFill>
                  <a:prstClr val="black"/>
                </a:solidFill>
                <a:latin typeface="Times New Roman" pitchFamily="18" charset="0"/>
              </a:rPr>
              <a:t>支援医療の</a:t>
            </a:r>
            <a:r>
              <a:rPr lang="ja-JP" altLang="en-US" sz="1000" dirty="0" smtClean="0">
                <a:solidFill>
                  <a:prstClr val="black"/>
                </a:solidFill>
                <a:latin typeface="Times New Roman" pitchFamily="18" charset="0"/>
              </a:rPr>
              <a:t>うち、</a:t>
            </a:r>
            <a:r>
              <a:rPr lang="ja-JP" altLang="en-US" sz="1000" dirty="0">
                <a:solidFill>
                  <a:prstClr val="black"/>
                </a:solidFill>
                <a:latin typeface="Times New Roman" pitchFamily="18" charset="0"/>
              </a:rPr>
              <a:t>精神通院医療の実施主体は</a:t>
            </a:r>
            <a:r>
              <a:rPr lang="ja-JP" altLang="en-US" sz="1000" dirty="0" smtClean="0">
                <a:solidFill>
                  <a:prstClr val="black"/>
                </a:solidFill>
                <a:latin typeface="Times New Roman" pitchFamily="18" charset="0"/>
              </a:rPr>
              <a:t>都道府県及び指定都市</a:t>
            </a:r>
            <a:endParaRPr lang="ja-JP" altLang="en-US" sz="1000" dirty="0">
              <a:solidFill>
                <a:prstClr val="black"/>
              </a:solidFill>
              <a:latin typeface="Times New Roman" pitchFamily="18" charset="0"/>
            </a:endParaRPr>
          </a:p>
        </p:txBody>
      </p:sp>
      <p:sp>
        <p:nvSpPr>
          <p:cNvPr id="66" name="テキスト ボックス 65"/>
          <p:cNvSpPr txBox="1"/>
          <p:nvPr/>
        </p:nvSpPr>
        <p:spPr>
          <a:xfrm>
            <a:off x="3620852" y="1664808"/>
            <a:ext cx="2307042" cy="307777"/>
          </a:xfrm>
          <a:prstGeom prst="rect">
            <a:avLst/>
          </a:prstGeom>
          <a:noFill/>
        </p:spPr>
        <p:txBody>
          <a:bodyPr wrap="none" rtlCol="0">
            <a:spAutoFit/>
          </a:bodyPr>
          <a:lstStyle/>
          <a:p>
            <a:r>
              <a:rPr lang="ja-JP" altLang="en-US" sz="1400" b="1" dirty="0" smtClean="0">
                <a:solidFill>
                  <a:prstClr val="black"/>
                </a:solidFill>
              </a:rPr>
              <a:t>★原則として国が１／２負担</a:t>
            </a:r>
            <a:endParaRPr lang="ja-JP" altLang="en-US" sz="1400" b="1" dirty="0">
              <a:solidFill>
                <a:prstClr val="black"/>
              </a:solidFill>
            </a:endParaRPr>
          </a:p>
        </p:txBody>
      </p:sp>
      <p:sp>
        <p:nvSpPr>
          <p:cNvPr id="67" name="テキスト ボックス 66"/>
          <p:cNvSpPr txBox="1"/>
          <p:nvPr/>
        </p:nvSpPr>
        <p:spPr>
          <a:xfrm>
            <a:off x="6249180" y="4057329"/>
            <a:ext cx="2031325" cy="307777"/>
          </a:xfrm>
          <a:prstGeom prst="rect">
            <a:avLst/>
          </a:prstGeom>
          <a:noFill/>
        </p:spPr>
        <p:txBody>
          <a:bodyPr wrap="none" rtlCol="0">
            <a:spAutoFit/>
          </a:bodyPr>
          <a:lstStyle/>
          <a:p>
            <a:r>
              <a:rPr lang="ja-JP" altLang="en-US" sz="1400" b="1" dirty="0" smtClean="0">
                <a:solidFill>
                  <a:prstClr val="black"/>
                </a:solidFill>
              </a:rPr>
              <a:t>★国が１／２以内で補助</a:t>
            </a:r>
            <a:endParaRPr lang="ja-JP" altLang="en-US" sz="1400" b="1" dirty="0">
              <a:solidFill>
                <a:prstClr val="black"/>
              </a:solidFill>
            </a:endParaRPr>
          </a:p>
        </p:txBody>
      </p:sp>
      <p:sp>
        <p:nvSpPr>
          <p:cNvPr id="73" name="Freeform 12"/>
          <p:cNvSpPr>
            <a:spLocks/>
          </p:cNvSpPr>
          <p:nvPr/>
        </p:nvSpPr>
        <p:spPr bwMode="auto">
          <a:xfrm>
            <a:off x="196904" y="2652011"/>
            <a:ext cx="2880320" cy="1627938"/>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76" name="Rectangle 26"/>
          <p:cNvSpPr>
            <a:spLocks noChangeArrowheads="1"/>
          </p:cNvSpPr>
          <p:nvPr/>
        </p:nvSpPr>
        <p:spPr bwMode="auto">
          <a:xfrm>
            <a:off x="560512" y="2528932"/>
            <a:ext cx="2052000" cy="288000"/>
          </a:xfrm>
          <a:prstGeom prst="rect">
            <a:avLst/>
          </a:prstGeom>
          <a:solidFill>
            <a:srgbClr val="FFFFFF"/>
          </a:solidFill>
          <a:ln w="9525">
            <a:solidFill>
              <a:srgbClr val="000000"/>
            </a:solidFill>
            <a:miter lim="800000"/>
            <a:headEnd/>
            <a:tailEnd/>
          </a:ln>
        </p:spPr>
        <p:txBody>
          <a:bodyPr/>
          <a:lstStyle/>
          <a:p>
            <a:pPr algn="ctr"/>
            <a:endParaRPr lang="ja-JP" altLang="en-US" sz="1600" b="1" dirty="0">
              <a:solidFill>
                <a:prstClr val="black"/>
              </a:solidFill>
              <a:latin typeface="ＭＳ ゴシック" pitchFamily="49" charset="-128"/>
              <a:ea typeface="ＭＳ ゴシック" pitchFamily="49" charset="-128"/>
            </a:endParaRPr>
          </a:p>
        </p:txBody>
      </p:sp>
      <p:sp>
        <p:nvSpPr>
          <p:cNvPr id="77" name="Text Box 46"/>
          <p:cNvSpPr txBox="1">
            <a:spLocks noChangeArrowheads="1"/>
          </p:cNvSpPr>
          <p:nvPr/>
        </p:nvSpPr>
        <p:spPr bwMode="auto">
          <a:xfrm>
            <a:off x="200480" y="2800332"/>
            <a:ext cx="3041650" cy="1384752"/>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・自立訓練（機能訓練・生活訓練）</a:t>
            </a:r>
          </a:p>
          <a:p>
            <a:pPr>
              <a:lnSpc>
                <a:spcPct val="50000"/>
              </a:lnSpc>
              <a:spcBef>
                <a:spcPct val="50000"/>
              </a:spcBef>
            </a:pPr>
            <a:r>
              <a:rPr lang="ja-JP" altLang="en-US" sz="1400" dirty="0">
                <a:solidFill>
                  <a:prstClr val="black"/>
                </a:solidFill>
                <a:latin typeface="Times New Roman" pitchFamily="18" charset="0"/>
              </a:rPr>
              <a:t>・就労移行支援</a:t>
            </a:r>
          </a:p>
          <a:p>
            <a:pPr>
              <a:lnSpc>
                <a:spcPct val="50000"/>
              </a:lnSpc>
              <a:spcBef>
                <a:spcPct val="50000"/>
              </a:spcBef>
            </a:pPr>
            <a:r>
              <a:rPr lang="ja-JP" altLang="en-US" sz="1400" dirty="0">
                <a:solidFill>
                  <a:prstClr val="black"/>
                </a:solidFill>
                <a:latin typeface="Times New Roman" pitchFamily="18" charset="0"/>
              </a:rPr>
              <a:t>・就労継続</a:t>
            </a:r>
            <a:r>
              <a:rPr lang="ja-JP" altLang="en-US" sz="1400" dirty="0" smtClean="0">
                <a:solidFill>
                  <a:prstClr val="black"/>
                </a:solidFill>
                <a:latin typeface="Times New Roman" pitchFamily="18" charset="0"/>
              </a:rPr>
              <a:t>支援（Ａ型・Ｂ型）</a:t>
            </a:r>
            <a:endParaRPr lang="en-US" altLang="ja-JP" sz="1400" dirty="0" smtClean="0">
              <a:solidFill>
                <a:prstClr val="black"/>
              </a:solidFill>
              <a:latin typeface="Times New Roman" pitchFamily="18" charset="0"/>
            </a:endParaRPr>
          </a:p>
          <a:p>
            <a:pPr>
              <a:lnSpc>
                <a:spcPct val="50000"/>
              </a:lnSpc>
              <a:spcBef>
                <a:spcPct val="50000"/>
              </a:spcBef>
            </a:pPr>
            <a:r>
              <a:rPr lang="ja-JP" altLang="en-US" sz="1400" b="1" u="sng" dirty="0" smtClean="0">
                <a:solidFill>
                  <a:srgbClr val="FF0000"/>
                </a:solidFill>
                <a:latin typeface="Times New Roman" pitchFamily="18" charset="0"/>
              </a:rPr>
              <a:t>・就労定着支援（新規</a:t>
            </a:r>
            <a:r>
              <a:rPr lang="en-US" altLang="ja-JP" sz="1400" b="1" u="sng" dirty="0" smtClean="0">
                <a:solidFill>
                  <a:srgbClr val="FF0000"/>
                </a:solidFill>
                <a:latin typeface="Times New Roman" pitchFamily="18" charset="0"/>
              </a:rPr>
              <a:t>※</a:t>
            </a:r>
            <a:r>
              <a:rPr lang="ja-JP" altLang="en-US" sz="1400" b="1" u="sng" dirty="0" smtClean="0">
                <a:solidFill>
                  <a:srgbClr val="FF0000"/>
                </a:solidFill>
                <a:latin typeface="Times New Roman" pitchFamily="18" charset="0"/>
              </a:rPr>
              <a:t>）</a:t>
            </a:r>
            <a:endParaRPr lang="en-US" altLang="ja-JP" sz="1400" b="1" u="sng" dirty="0" smtClean="0">
              <a:solidFill>
                <a:srgbClr val="FF0000"/>
              </a:solidFill>
              <a:latin typeface="Times New Roman" pitchFamily="18" charset="0"/>
            </a:endParaRPr>
          </a:p>
          <a:p>
            <a:pPr>
              <a:lnSpc>
                <a:spcPct val="50000"/>
              </a:lnSpc>
              <a:spcBef>
                <a:spcPct val="50000"/>
              </a:spcBef>
            </a:pPr>
            <a:r>
              <a:rPr lang="ja-JP" altLang="en-US" sz="1400" b="1" u="sng" dirty="0" smtClean="0">
                <a:solidFill>
                  <a:srgbClr val="FF0000"/>
                </a:solidFill>
                <a:latin typeface="Times New Roman" pitchFamily="18" charset="0"/>
              </a:rPr>
              <a:t>・自立生活援助（新規</a:t>
            </a:r>
            <a:r>
              <a:rPr lang="en-US" altLang="ja-JP" sz="1400" b="1" u="sng" dirty="0" smtClean="0">
                <a:solidFill>
                  <a:srgbClr val="FF0000"/>
                </a:solidFill>
                <a:latin typeface="Times New Roman" pitchFamily="18" charset="0"/>
              </a:rPr>
              <a:t>※</a:t>
            </a:r>
            <a:r>
              <a:rPr lang="ja-JP" altLang="en-US" sz="1400" b="1" u="sng" dirty="0" smtClean="0">
                <a:solidFill>
                  <a:srgbClr val="FF0000"/>
                </a:solidFill>
                <a:latin typeface="Times New Roman" pitchFamily="18" charset="0"/>
              </a:rPr>
              <a:t>）</a:t>
            </a:r>
            <a:endParaRPr lang="ja-JP" altLang="en-US" sz="1400" b="1" u="sng" dirty="0">
              <a:solidFill>
                <a:srgbClr val="FF0000"/>
              </a:solidFill>
              <a:latin typeface="Times New Roman" pitchFamily="18" charset="0"/>
            </a:endParaRPr>
          </a:p>
          <a:p>
            <a:pPr>
              <a:lnSpc>
                <a:spcPct val="50000"/>
              </a:lnSpc>
              <a:spcBef>
                <a:spcPct val="50000"/>
              </a:spcBef>
            </a:pPr>
            <a:r>
              <a:rPr lang="ja-JP" altLang="en-US" sz="1400" dirty="0">
                <a:solidFill>
                  <a:prstClr val="black"/>
                </a:solidFill>
                <a:latin typeface="Times New Roman" pitchFamily="18" charset="0"/>
              </a:rPr>
              <a:t>・共同生活援助　　　　　　</a:t>
            </a:r>
          </a:p>
        </p:txBody>
      </p:sp>
      <p:sp>
        <p:nvSpPr>
          <p:cNvPr id="78" name="Text Box 58"/>
          <p:cNvSpPr txBox="1">
            <a:spLocks noChangeArrowheads="1"/>
          </p:cNvSpPr>
          <p:nvPr/>
        </p:nvSpPr>
        <p:spPr bwMode="auto">
          <a:xfrm>
            <a:off x="2105112" y="3904609"/>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第２８条</a:t>
            </a:r>
            <a:r>
              <a:rPr lang="ja-JP" altLang="en-US" sz="1000" dirty="0" smtClean="0">
                <a:solidFill>
                  <a:prstClr val="black"/>
                </a:solidFill>
                <a:latin typeface="ＭＳ Ｐゴシック" charset="-128"/>
              </a:rPr>
              <a:t>第２項</a:t>
            </a:r>
            <a:endParaRPr lang="ja-JP" altLang="ja-JP" sz="2400" dirty="0">
              <a:solidFill>
                <a:prstClr val="black"/>
              </a:solidFill>
              <a:latin typeface="ＭＳ Ｐゴシック" charset="-128"/>
            </a:endParaRPr>
          </a:p>
        </p:txBody>
      </p:sp>
      <p:sp>
        <p:nvSpPr>
          <p:cNvPr id="74" name="Rectangle 27"/>
          <p:cNvSpPr>
            <a:spLocks noChangeArrowheads="1"/>
          </p:cNvSpPr>
          <p:nvPr/>
        </p:nvSpPr>
        <p:spPr bwMode="auto">
          <a:xfrm>
            <a:off x="524508" y="2528960"/>
            <a:ext cx="2016224" cy="246221"/>
          </a:xfrm>
          <a:prstGeom prst="rect">
            <a:avLst/>
          </a:prstGeom>
          <a:noFill/>
          <a:ln w="9525">
            <a:noFill/>
            <a:miter lim="800000"/>
            <a:headEnd/>
            <a:tailEnd/>
          </a:ln>
        </p:spPr>
        <p:txBody>
          <a:bodyPr wrap="square" lIns="0" tIns="0" rIns="0" bIns="0">
            <a:spAutoFit/>
          </a:bodyPr>
          <a:lstStyle/>
          <a:p>
            <a:pPr algn="ctr"/>
            <a:r>
              <a:rPr lang="ja-JP" altLang="en-US" sz="1600" b="1" dirty="0" smtClean="0">
                <a:solidFill>
                  <a:srgbClr val="000000"/>
                </a:solidFill>
                <a:latin typeface="ＭＳ ゴシック" pitchFamily="49" charset="-128"/>
                <a:ea typeface="ＭＳ ゴシック" pitchFamily="49" charset="-128"/>
              </a:rPr>
              <a:t>訓練等給付</a:t>
            </a:r>
            <a:endParaRPr lang="ja-JP" altLang="en-US" sz="1600" dirty="0">
              <a:solidFill>
                <a:prstClr val="black"/>
              </a:solidFill>
              <a:latin typeface="Times New Roman" pitchFamily="18" charset="0"/>
            </a:endParaRPr>
          </a:p>
        </p:txBody>
      </p:sp>
      <p:sp>
        <p:nvSpPr>
          <p:cNvPr id="75" name="Rectangle 27"/>
          <p:cNvSpPr>
            <a:spLocks noChangeArrowheads="1"/>
          </p:cNvSpPr>
          <p:nvPr/>
        </p:nvSpPr>
        <p:spPr bwMode="auto">
          <a:xfrm>
            <a:off x="6753200" y="764706"/>
            <a:ext cx="2448272" cy="246221"/>
          </a:xfrm>
          <a:prstGeom prst="rect">
            <a:avLst/>
          </a:prstGeom>
          <a:noFill/>
          <a:ln w="9525">
            <a:noFill/>
            <a:miter lim="800000"/>
            <a:headEnd/>
            <a:tailEnd/>
          </a:ln>
        </p:spPr>
        <p:txBody>
          <a:bodyPr wrap="square" lIns="0" tIns="0" rIns="0" bIns="0">
            <a:spAutoFit/>
          </a:bodyPr>
          <a:lstStyle/>
          <a:p>
            <a:pPr algn="ctr"/>
            <a:r>
              <a:rPr lang="ja-JP" altLang="en-US" sz="1600" b="1" dirty="0" smtClean="0">
                <a:solidFill>
                  <a:srgbClr val="000000"/>
                </a:solidFill>
                <a:latin typeface="ＭＳ ゴシック" pitchFamily="49" charset="-128"/>
                <a:ea typeface="ＭＳ ゴシック" pitchFamily="49" charset="-128"/>
              </a:rPr>
              <a:t>相談支援</a:t>
            </a:r>
            <a:endParaRPr lang="ja-JP" altLang="en-US" sz="1600" dirty="0">
              <a:solidFill>
                <a:prstClr val="black"/>
              </a:solidFill>
              <a:latin typeface="Times New Roman" pitchFamily="18" charset="0"/>
            </a:endParaRPr>
          </a:p>
        </p:txBody>
      </p:sp>
      <p:sp>
        <p:nvSpPr>
          <p:cNvPr id="80" name="正方形/長方形 79"/>
          <p:cNvSpPr/>
          <p:nvPr/>
        </p:nvSpPr>
        <p:spPr>
          <a:xfrm>
            <a:off x="1568624" y="-41898"/>
            <a:ext cx="6644281"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prstClr val="black"/>
                </a:solidFill>
              </a:rPr>
              <a:t>障害者総合支援法の給付・事業</a:t>
            </a:r>
          </a:p>
        </p:txBody>
      </p:sp>
      <p:cxnSp>
        <p:nvCxnSpPr>
          <p:cNvPr id="81" name="直線コネクタ 80"/>
          <p:cNvCxnSpPr/>
          <p:nvPr/>
        </p:nvCxnSpPr>
        <p:spPr>
          <a:xfrm>
            <a:off x="0" y="461596"/>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79" name="Text Box 64"/>
          <p:cNvSpPr txBox="1">
            <a:spLocks noChangeArrowheads="1"/>
          </p:cNvSpPr>
          <p:nvPr/>
        </p:nvSpPr>
        <p:spPr bwMode="auto">
          <a:xfrm>
            <a:off x="2166563" y="4062095"/>
            <a:ext cx="986242" cy="245979"/>
          </a:xfrm>
          <a:prstGeom prst="rect">
            <a:avLst/>
          </a:prstGeom>
          <a:noFill/>
          <a:ln w="9525">
            <a:noFill/>
            <a:miter lim="800000"/>
            <a:headEnd/>
            <a:tailEnd/>
          </a:ln>
        </p:spPr>
        <p:txBody>
          <a:bodyPr wrap="square" lIns="91176" tIns="45600" rIns="91176" bIns="45600">
            <a:spAutoFit/>
          </a:bodyPr>
          <a:lstStyle/>
          <a:p>
            <a:pPr>
              <a:spcBef>
                <a:spcPct val="50000"/>
              </a:spcBef>
            </a:pPr>
            <a:r>
              <a:rPr lang="en-US" altLang="ja-JP" sz="1000" dirty="0" smtClean="0">
                <a:solidFill>
                  <a:srgbClr val="FF0000"/>
                </a:solidFill>
                <a:latin typeface="Times New Roman" pitchFamily="18" charset="0"/>
              </a:rPr>
              <a:t>※H30.4.1</a:t>
            </a:r>
            <a:r>
              <a:rPr lang="ja-JP" altLang="en-US" sz="1000" dirty="0">
                <a:solidFill>
                  <a:srgbClr val="FF0000"/>
                </a:solidFill>
                <a:latin typeface="Times New Roman" pitchFamily="18" charset="0"/>
              </a:rPr>
              <a:t>～</a:t>
            </a:r>
          </a:p>
        </p:txBody>
      </p:sp>
      <p:sp>
        <p:nvSpPr>
          <p:cNvPr id="83" name="テキスト ボックス 82"/>
          <p:cNvSpPr txBox="1"/>
          <p:nvPr/>
        </p:nvSpPr>
        <p:spPr>
          <a:xfrm>
            <a:off x="2682962" y="994728"/>
            <a:ext cx="1552682" cy="461665"/>
          </a:xfrm>
          <a:prstGeom prst="rect">
            <a:avLst/>
          </a:prstGeom>
          <a:noFill/>
        </p:spPr>
        <p:txBody>
          <a:bodyPr wrap="square" rtlCol="0">
            <a:spAutoFit/>
          </a:bodyPr>
          <a:lstStyle/>
          <a:p>
            <a:r>
              <a:rPr kumimoji="1" lang="en-US" altLang="ja-JP" sz="1200" dirty="0" smtClean="0">
                <a:solidFill>
                  <a:srgbClr val="FF0000"/>
                </a:solidFill>
              </a:rPr>
              <a:t>H30.4</a:t>
            </a:r>
            <a:r>
              <a:rPr kumimoji="1" lang="ja-JP" altLang="en-US" sz="1200" dirty="0" smtClean="0">
                <a:solidFill>
                  <a:srgbClr val="FF0000"/>
                </a:solidFill>
              </a:rPr>
              <a:t>～</a:t>
            </a:r>
            <a:endParaRPr kumimoji="1" lang="en-US" altLang="ja-JP" sz="1200" dirty="0" smtClean="0">
              <a:solidFill>
                <a:srgbClr val="FF0000"/>
              </a:solidFill>
            </a:endParaRPr>
          </a:p>
          <a:p>
            <a:r>
              <a:rPr kumimoji="1" lang="ja-JP" altLang="en-US" sz="1200" dirty="0" smtClean="0">
                <a:solidFill>
                  <a:srgbClr val="FF0000"/>
                </a:solidFill>
              </a:rPr>
              <a:t>入院中利用</a:t>
            </a:r>
            <a:r>
              <a:rPr lang="ja-JP" altLang="en-US" sz="1200" dirty="0">
                <a:solidFill>
                  <a:srgbClr val="FF0000"/>
                </a:solidFill>
              </a:rPr>
              <a:t>可</a:t>
            </a:r>
            <a:endParaRPr kumimoji="1" lang="en-US" altLang="ja-JP" sz="1200" dirty="0" smtClean="0">
              <a:solidFill>
                <a:srgbClr val="FF0000"/>
              </a:solidFill>
            </a:endParaRPr>
          </a:p>
        </p:txBody>
      </p:sp>
      <p:sp>
        <p:nvSpPr>
          <p:cNvPr id="9" name="スライド番号プレースホルダー 8"/>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16</a:t>
            </a:fld>
            <a:endParaRPr lang="en-US" altLang="ja-JP">
              <a:solidFill>
                <a:prstClr val="black"/>
              </a:solidFill>
            </a:endParaRPr>
          </a:p>
        </p:txBody>
      </p:sp>
    </p:spTree>
    <p:extLst>
      <p:ext uri="{BB962C8B-B14F-4D97-AF65-F5344CB8AC3E}">
        <p14:creationId xmlns:p14="http://schemas.microsoft.com/office/powerpoint/2010/main" val="127803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819157" y="188640"/>
            <a:ext cx="8189913" cy="215900"/>
          </a:xfrm>
          <a:prstGeom prst="round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2800" dirty="0">
                <a:solidFill>
                  <a:prstClr val="black"/>
                </a:solidFill>
              </a:rPr>
              <a:t>　</a:t>
            </a:r>
            <a:r>
              <a:rPr lang="ja-JP" altLang="en-US" sz="2000" dirty="0" smtClean="0">
                <a:solidFill>
                  <a:prstClr val="black"/>
                </a:solidFill>
              </a:rPr>
              <a:t>平成</a:t>
            </a:r>
            <a:r>
              <a:rPr lang="en-US" altLang="ja-JP" sz="2000" dirty="0" smtClean="0">
                <a:solidFill>
                  <a:prstClr val="black"/>
                </a:solidFill>
              </a:rPr>
              <a:t>24</a:t>
            </a:r>
            <a:r>
              <a:rPr lang="ja-JP" altLang="en-US" sz="2000" dirty="0" smtClean="0">
                <a:solidFill>
                  <a:prstClr val="black"/>
                </a:solidFill>
              </a:rPr>
              <a:t>年度の児童福祉法改正による障害児</a:t>
            </a:r>
            <a:r>
              <a:rPr lang="ja-JP" altLang="en-US" sz="2000" dirty="0">
                <a:solidFill>
                  <a:prstClr val="black"/>
                </a:solidFill>
              </a:rPr>
              <a:t>施設・事業の一元化</a:t>
            </a:r>
            <a:r>
              <a:rPr lang="ja-JP" altLang="en-US" sz="2800" dirty="0">
                <a:solidFill>
                  <a:prstClr val="black"/>
                </a:solidFill>
              </a:rPr>
              <a:t>　</a:t>
            </a:r>
          </a:p>
        </p:txBody>
      </p:sp>
      <p:sp>
        <p:nvSpPr>
          <p:cNvPr id="6147" name="AutoShape 3"/>
          <p:cNvSpPr>
            <a:spLocks noChangeArrowheads="1"/>
          </p:cNvSpPr>
          <p:nvPr/>
        </p:nvSpPr>
        <p:spPr bwMode="auto">
          <a:xfrm>
            <a:off x="193680" y="1700214"/>
            <a:ext cx="3511550" cy="360362"/>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児童デイサービス</a:t>
            </a:r>
          </a:p>
        </p:txBody>
      </p:sp>
      <p:sp>
        <p:nvSpPr>
          <p:cNvPr id="6148" name="AutoShape 4"/>
          <p:cNvSpPr>
            <a:spLocks noChangeArrowheads="1"/>
          </p:cNvSpPr>
          <p:nvPr/>
        </p:nvSpPr>
        <p:spPr bwMode="auto">
          <a:xfrm>
            <a:off x="193680" y="3644908"/>
            <a:ext cx="3511550" cy="360363"/>
          </a:xfrm>
          <a:prstGeom prst="roundRect">
            <a:avLst>
              <a:gd name="adj" fmla="val 16667"/>
            </a:avLst>
          </a:prstGeom>
          <a:noFill/>
          <a:ln w="9525">
            <a:solidFill>
              <a:schemeClr val="tx1"/>
            </a:solidFill>
            <a:prstDash val="dash"/>
            <a:round/>
            <a:headEnd/>
            <a:tailEnd/>
          </a:ln>
        </p:spPr>
        <p:txBody>
          <a:bodyPr wrap="none" lIns="91430" tIns="45714" rIns="91430" bIns="45714" anchor="ctr"/>
          <a:lstStyle/>
          <a:p>
            <a:pPr algn="ctr"/>
            <a:r>
              <a:rPr lang="ja-JP" altLang="en-US" sz="1300" dirty="0">
                <a:solidFill>
                  <a:srgbClr val="000000"/>
                </a:solidFill>
              </a:rPr>
              <a:t>重症心身障害児（者）通園事業（補助事業</a:t>
            </a:r>
            <a:r>
              <a:rPr lang="ja-JP" altLang="en-US" sz="1400" dirty="0">
                <a:solidFill>
                  <a:srgbClr val="000000"/>
                </a:solidFill>
              </a:rPr>
              <a:t>）</a:t>
            </a:r>
          </a:p>
        </p:txBody>
      </p:sp>
      <p:sp>
        <p:nvSpPr>
          <p:cNvPr id="6149" name="AutoShape 5"/>
          <p:cNvSpPr>
            <a:spLocks noChangeArrowheads="1"/>
          </p:cNvSpPr>
          <p:nvPr/>
        </p:nvSpPr>
        <p:spPr bwMode="auto">
          <a:xfrm>
            <a:off x="6591326" y="1773258"/>
            <a:ext cx="3121025" cy="223202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dirty="0">
                <a:solidFill>
                  <a:srgbClr val="000000"/>
                </a:solidFill>
              </a:rPr>
              <a:t>障害児通所支援</a:t>
            </a:r>
          </a:p>
          <a:p>
            <a:endParaRPr lang="ja-JP" altLang="en-US" dirty="0">
              <a:solidFill>
                <a:srgbClr val="000000"/>
              </a:solidFill>
            </a:endParaRPr>
          </a:p>
          <a:p>
            <a:r>
              <a:rPr lang="ja-JP" altLang="en-US" sz="1600" dirty="0" smtClean="0">
                <a:solidFill>
                  <a:srgbClr val="000000"/>
                </a:solidFill>
              </a:rPr>
              <a:t>・</a:t>
            </a:r>
            <a:r>
              <a:rPr lang="ja-JP" altLang="en-US" sz="1600" dirty="0">
                <a:solidFill>
                  <a:srgbClr val="000000"/>
                </a:solidFill>
              </a:rPr>
              <a:t>児童発達支援</a:t>
            </a:r>
          </a:p>
          <a:p>
            <a:r>
              <a:rPr lang="ja-JP" altLang="en-US" sz="1600" dirty="0" smtClean="0">
                <a:solidFill>
                  <a:srgbClr val="000000"/>
                </a:solidFill>
              </a:rPr>
              <a:t>・</a:t>
            </a:r>
            <a:r>
              <a:rPr lang="ja-JP" altLang="en-US" sz="1600" dirty="0">
                <a:solidFill>
                  <a:srgbClr val="000000"/>
                </a:solidFill>
              </a:rPr>
              <a:t>医療型児童発達支援</a:t>
            </a:r>
          </a:p>
          <a:p>
            <a:r>
              <a:rPr lang="ja-JP" altLang="en-US" sz="1600" dirty="0" smtClean="0">
                <a:solidFill>
                  <a:srgbClr val="000000"/>
                </a:solidFill>
              </a:rPr>
              <a:t>・</a:t>
            </a:r>
            <a:r>
              <a:rPr lang="ja-JP" altLang="en-US" sz="1600" dirty="0">
                <a:solidFill>
                  <a:srgbClr val="000000"/>
                </a:solidFill>
              </a:rPr>
              <a:t>放課後等デイサービス</a:t>
            </a:r>
          </a:p>
          <a:p>
            <a:r>
              <a:rPr lang="ja-JP" altLang="en-US" sz="1600" b="1" dirty="0" smtClean="0">
                <a:solidFill>
                  <a:srgbClr val="FF0000"/>
                </a:solidFill>
              </a:rPr>
              <a:t>・</a:t>
            </a:r>
            <a:r>
              <a:rPr lang="ja-JP" altLang="en-US" sz="1600" b="1" dirty="0">
                <a:solidFill>
                  <a:srgbClr val="FF0000"/>
                </a:solidFill>
              </a:rPr>
              <a:t>保育所等訪問</a:t>
            </a:r>
            <a:r>
              <a:rPr lang="ja-JP" altLang="en-US" sz="1600" b="1" dirty="0" smtClean="0">
                <a:solidFill>
                  <a:srgbClr val="FF0000"/>
                </a:solidFill>
              </a:rPr>
              <a:t>支援</a:t>
            </a:r>
            <a:endParaRPr lang="en-US" altLang="ja-JP" sz="1600" b="1" dirty="0" smtClean="0">
              <a:solidFill>
                <a:srgbClr val="FF0000"/>
              </a:solidFill>
            </a:endParaRPr>
          </a:p>
          <a:p>
            <a:r>
              <a:rPr lang="ja-JP" altLang="en-US" sz="1600" b="1" dirty="0" smtClean="0">
                <a:solidFill>
                  <a:srgbClr val="FF0000"/>
                </a:solidFill>
              </a:rPr>
              <a:t>・</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居宅</a:t>
            </a:r>
            <a:r>
              <a:rPr lang="ja-JP" altLang="en-US" sz="1600" b="1" dirty="0">
                <a:solidFill>
                  <a:srgbClr val="FF0000"/>
                </a:solidFill>
                <a:latin typeface="HGPｺﾞｼｯｸM" panose="020B0600000000000000" pitchFamily="50" charset="-128"/>
                <a:ea typeface="HGPｺﾞｼｯｸM" panose="020B0600000000000000" pitchFamily="50" charset="-128"/>
              </a:rPr>
              <a:t>訪問型児童発達</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支援</a:t>
            </a:r>
            <a:r>
              <a:rPr lang="ja-JP" altLang="en-US" sz="1600" dirty="0" smtClean="0">
                <a:solidFill>
                  <a:srgbClr val="FF0000"/>
                </a:solidFill>
                <a:latin typeface="HGPｺﾞｼｯｸM" panose="020B0600000000000000" pitchFamily="50" charset="-128"/>
                <a:ea typeface="HGPｺﾞｼｯｸM" panose="020B0600000000000000" pitchFamily="50" charset="-128"/>
              </a:rPr>
              <a:t>（新規）</a:t>
            </a:r>
            <a:endParaRPr lang="en-US" altLang="ja-JP" sz="1600" dirty="0" smtClean="0">
              <a:solidFill>
                <a:srgbClr val="FF0000"/>
              </a:solidFill>
              <a:latin typeface="HGPｺﾞｼｯｸM" panose="020B0600000000000000" pitchFamily="50" charset="-128"/>
              <a:ea typeface="HGPｺﾞｼｯｸM" panose="020B0600000000000000" pitchFamily="50" charset="-128"/>
            </a:endParaRPr>
          </a:p>
        </p:txBody>
      </p:sp>
      <p:sp>
        <p:nvSpPr>
          <p:cNvPr id="6150" name="AutoShape 6"/>
          <p:cNvSpPr>
            <a:spLocks noChangeArrowheads="1"/>
          </p:cNvSpPr>
          <p:nvPr/>
        </p:nvSpPr>
        <p:spPr bwMode="auto">
          <a:xfrm>
            <a:off x="6435857" y="4797708"/>
            <a:ext cx="3268663" cy="14398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dirty="0">
                <a:solidFill>
                  <a:srgbClr val="000000"/>
                </a:solidFill>
              </a:rPr>
              <a:t>　障害児入所支援</a:t>
            </a:r>
          </a:p>
          <a:p>
            <a:endParaRPr lang="ja-JP" altLang="en-US" dirty="0">
              <a:solidFill>
                <a:srgbClr val="000000"/>
              </a:solidFill>
            </a:endParaRPr>
          </a:p>
          <a:p>
            <a:r>
              <a:rPr lang="ja-JP" altLang="en-US" dirty="0">
                <a:solidFill>
                  <a:srgbClr val="000000"/>
                </a:solidFill>
              </a:rPr>
              <a:t>　　　 </a:t>
            </a:r>
            <a:r>
              <a:rPr lang="ja-JP" altLang="en-US" sz="1600" dirty="0">
                <a:solidFill>
                  <a:srgbClr val="000000"/>
                </a:solidFill>
              </a:rPr>
              <a:t>・福祉型障害児入所施設</a:t>
            </a:r>
          </a:p>
          <a:p>
            <a:r>
              <a:rPr lang="ja-JP" altLang="en-US" sz="1600" dirty="0">
                <a:solidFill>
                  <a:srgbClr val="000000"/>
                </a:solidFill>
              </a:rPr>
              <a:t>　　　  ・医療型障害児入所施設</a:t>
            </a:r>
          </a:p>
        </p:txBody>
      </p:sp>
      <p:sp>
        <p:nvSpPr>
          <p:cNvPr id="6151" name="AutoShape 7"/>
          <p:cNvSpPr>
            <a:spLocks/>
          </p:cNvSpPr>
          <p:nvPr/>
        </p:nvSpPr>
        <p:spPr bwMode="auto">
          <a:xfrm>
            <a:off x="3783020" y="2349783"/>
            <a:ext cx="234950" cy="1655763"/>
          </a:xfrm>
          <a:prstGeom prst="rightBrace">
            <a:avLst>
              <a:gd name="adj1" fmla="val 99249"/>
              <a:gd name="adj2" fmla="val 50000"/>
            </a:avLst>
          </a:prstGeom>
          <a:noFill/>
          <a:ln w="9525">
            <a:solidFill>
              <a:schemeClr val="tx1"/>
            </a:solidFill>
            <a:round/>
            <a:headEnd/>
            <a:tailEnd/>
          </a:ln>
        </p:spPr>
        <p:txBody>
          <a:bodyPr wrap="none" lIns="91430" tIns="45714" rIns="91430" bIns="45714" anchor="ctr"/>
          <a:lstStyle/>
          <a:p>
            <a:endParaRPr lang="ja-JP" altLang="en-US">
              <a:solidFill>
                <a:srgbClr val="000000"/>
              </a:solidFill>
            </a:endParaRPr>
          </a:p>
        </p:txBody>
      </p:sp>
      <p:sp>
        <p:nvSpPr>
          <p:cNvPr id="6152" name="Text Box 9"/>
          <p:cNvSpPr txBox="1">
            <a:spLocks noChangeArrowheads="1"/>
          </p:cNvSpPr>
          <p:nvPr/>
        </p:nvSpPr>
        <p:spPr bwMode="auto">
          <a:xfrm>
            <a:off x="4051424" y="2276758"/>
            <a:ext cx="400089" cy="1800225"/>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rPr>
              <a:t>通所サービス</a:t>
            </a:r>
          </a:p>
        </p:txBody>
      </p:sp>
      <p:sp>
        <p:nvSpPr>
          <p:cNvPr id="6153" name="Text Box 10"/>
          <p:cNvSpPr txBox="1">
            <a:spLocks noChangeArrowheads="1"/>
          </p:cNvSpPr>
          <p:nvPr/>
        </p:nvSpPr>
        <p:spPr bwMode="auto">
          <a:xfrm>
            <a:off x="4049836" y="4579938"/>
            <a:ext cx="400089" cy="1871662"/>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rPr>
              <a:t>入所サービス</a:t>
            </a:r>
          </a:p>
        </p:txBody>
      </p:sp>
      <p:sp>
        <p:nvSpPr>
          <p:cNvPr id="6154" name="AutoShape 11"/>
          <p:cNvSpPr>
            <a:spLocks noChangeArrowheads="1"/>
          </p:cNvSpPr>
          <p:nvPr/>
        </p:nvSpPr>
        <p:spPr bwMode="auto">
          <a:xfrm>
            <a:off x="193680" y="2348196"/>
            <a:ext cx="3511550" cy="35877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知的障害児通園施設</a:t>
            </a:r>
          </a:p>
        </p:txBody>
      </p:sp>
      <p:sp>
        <p:nvSpPr>
          <p:cNvPr id="6155" name="AutoShape 12"/>
          <p:cNvSpPr>
            <a:spLocks noChangeArrowheads="1"/>
          </p:cNvSpPr>
          <p:nvPr/>
        </p:nvSpPr>
        <p:spPr bwMode="auto">
          <a:xfrm>
            <a:off x="193680" y="2779713"/>
            <a:ext cx="3511550" cy="361950"/>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難聴幼児通園施設</a:t>
            </a:r>
          </a:p>
        </p:txBody>
      </p:sp>
      <p:sp>
        <p:nvSpPr>
          <p:cNvPr id="6156" name="AutoShape 13"/>
          <p:cNvSpPr>
            <a:spLocks noChangeArrowheads="1"/>
          </p:cNvSpPr>
          <p:nvPr/>
        </p:nvSpPr>
        <p:spPr bwMode="auto">
          <a:xfrm>
            <a:off x="193680" y="3213383"/>
            <a:ext cx="3511550" cy="360363"/>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肢体不自由児通園施設（医）</a:t>
            </a:r>
          </a:p>
        </p:txBody>
      </p:sp>
      <p:sp>
        <p:nvSpPr>
          <p:cNvPr id="6157" name="AutoShape 14"/>
          <p:cNvSpPr>
            <a:spLocks noChangeArrowheads="1"/>
          </p:cNvSpPr>
          <p:nvPr/>
        </p:nvSpPr>
        <p:spPr bwMode="auto">
          <a:xfrm>
            <a:off x="193680" y="4149753"/>
            <a:ext cx="3511550" cy="79057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知的障害児施設</a:t>
            </a:r>
          </a:p>
          <a:p>
            <a:r>
              <a:rPr lang="ja-JP" altLang="en-US" sz="1400" dirty="0">
                <a:solidFill>
                  <a:srgbClr val="000000"/>
                </a:solidFill>
              </a:rPr>
              <a:t>　　　第一種自閉症児施設（医）</a:t>
            </a:r>
          </a:p>
          <a:p>
            <a:r>
              <a:rPr lang="ja-JP" altLang="en-US" sz="1400" dirty="0">
                <a:solidFill>
                  <a:srgbClr val="000000"/>
                </a:solidFill>
              </a:rPr>
              <a:t>　　　第二種自閉症児施設</a:t>
            </a:r>
          </a:p>
        </p:txBody>
      </p:sp>
      <p:sp>
        <p:nvSpPr>
          <p:cNvPr id="6158" name="AutoShape 15"/>
          <p:cNvSpPr>
            <a:spLocks noChangeArrowheads="1"/>
          </p:cNvSpPr>
          <p:nvPr/>
        </p:nvSpPr>
        <p:spPr bwMode="auto">
          <a:xfrm>
            <a:off x="193680" y="5012020"/>
            <a:ext cx="3511550" cy="50482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盲児施設</a:t>
            </a:r>
          </a:p>
          <a:p>
            <a:r>
              <a:rPr lang="ja-JP" altLang="en-US" sz="1400" dirty="0">
                <a:solidFill>
                  <a:srgbClr val="000000"/>
                </a:solidFill>
              </a:rPr>
              <a:t>　　　ろうあ児施設</a:t>
            </a:r>
          </a:p>
        </p:txBody>
      </p:sp>
      <p:sp>
        <p:nvSpPr>
          <p:cNvPr id="6159" name="AutoShape 16"/>
          <p:cNvSpPr>
            <a:spLocks noChangeArrowheads="1"/>
          </p:cNvSpPr>
          <p:nvPr/>
        </p:nvSpPr>
        <p:spPr bwMode="auto">
          <a:xfrm>
            <a:off x="193680" y="5588283"/>
            <a:ext cx="3511550" cy="5762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肢体不自由児施設（医）</a:t>
            </a:r>
          </a:p>
          <a:p>
            <a:r>
              <a:rPr lang="ja-JP" altLang="en-US" sz="1400" dirty="0">
                <a:solidFill>
                  <a:srgbClr val="000000"/>
                </a:solidFill>
              </a:rPr>
              <a:t>　　　肢体不自由児療護施設</a:t>
            </a:r>
          </a:p>
        </p:txBody>
      </p:sp>
      <p:sp>
        <p:nvSpPr>
          <p:cNvPr id="6160" name="AutoShape 17"/>
          <p:cNvSpPr>
            <a:spLocks noChangeArrowheads="1"/>
          </p:cNvSpPr>
          <p:nvPr/>
        </p:nvSpPr>
        <p:spPr bwMode="auto">
          <a:xfrm>
            <a:off x="193680" y="6237289"/>
            <a:ext cx="3511550" cy="360362"/>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重症心身障害児施設（医）</a:t>
            </a:r>
          </a:p>
        </p:txBody>
      </p:sp>
      <p:sp>
        <p:nvSpPr>
          <p:cNvPr id="6161" name="Line 18"/>
          <p:cNvSpPr>
            <a:spLocks noChangeShapeType="1"/>
          </p:cNvSpPr>
          <p:nvPr/>
        </p:nvSpPr>
        <p:spPr bwMode="auto">
          <a:xfrm>
            <a:off x="5110163" y="2781300"/>
            <a:ext cx="1433512" cy="0"/>
          </a:xfrm>
          <a:prstGeom prst="line">
            <a:avLst/>
          </a:prstGeom>
          <a:noFill/>
          <a:ln w="38100">
            <a:solidFill>
              <a:schemeClr val="tx1"/>
            </a:solidFill>
            <a:round/>
            <a:headEnd/>
            <a:tailEnd type="triangle" w="lg" len="lg"/>
          </a:ln>
        </p:spPr>
        <p:txBody>
          <a:bodyPr lIns="91430" tIns="45714" rIns="91430" bIns="45714"/>
          <a:lstStyle/>
          <a:p>
            <a:endParaRPr lang="ja-JP" altLang="en-US">
              <a:solidFill>
                <a:srgbClr val="000000"/>
              </a:solidFill>
            </a:endParaRPr>
          </a:p>
        </p:txBody>
      </p:sp>
      <p:sp>
        <p:nvSpPr>
          <p:cNvPr id="6162" name="Line 21"/>
          <p:cNvSpPr>
            <a:spLocks noChangeShapeType="1"/>
          </p:cNvSpPr>
          <p:nvPr/>
        </p:nvSpPr>
        <p:spPr bwMode="auto">
          <a:xfrm>
            <a:off x="4329145" y="5518150"/>
            <a:ext cx="2073275" cy="0"/>
          </a:xfrm>
          <a:prstGeom prst="line">
            <a:avLst/>
          </a:prstGeom>
          <a:noFill/>
          <a:ln w="38100">
            <a:solidFill>
              <a:schemeClr val="tx1"/>
            </a:solidFill>
            <a:round/>
            <a:headEnd/>
            <a:tailEnd type="triangle" w="lg" len="lg"/>
          </a:ln>
        </p:spPr>
        <p:txBody>
          <a:bodyPr lIns="91430" tIns="45714" rIns="91430" bIns="45714"/>
          <a:lstStyle/>
          <a:p>
            <a:endParaRPr lang="ja-JP" altLang="en-US">
              <a:solidFill>
                <a:srgbClr val="000000"/>
              </a:solidFill>
            </a:endParaRPr>
          </a:p>
        </p:txBody>
      </p:sp>
      <p:sp>
        <p:nvSpPr>
          <p:cNvPr id="6163" name="Line 22"/>
          <p:cNvSpPr>
            <a:spLocks noChangeShapeType="1"/>
          </p:cNvSpPr>
          <p:nvPr/>
        </p:nvSpPr>
        <p:spPr bwMode="auto">
          <a:xfrm flipH="1">
            <a:off x="4484839" y="3284538"/>
            <a:ext cx="638175" cy="0"/>
          </a:xfrm>
          <a:prstGeom prst="line">
            <a:avLst/>
          </a:prstGeom>
          <a:noFill/>
          <a:ln w="38100">
            <a:solidFill>
              <a:schemeClr val="tx1"/>
            </a:solidFill>
            <a:round/>
            <a:headEnd/>
            <a:tailEnd/>
          </a:ln>
        </p:spPr>
        <p:txBody>
          <a:bodyPr lIns="91430" tIns="45714" rIns="91430" bIns="45714"/>
          <a:lstStyle/>
          <a:p>
            <a:endParaRPr lang="ja-JP" altLang="en-US">
              <a:solidFill>
                <a:srgbClr val="000000"/>
              </a:solidFill>
            </a:endParaRPr>
          </a:p>
        </p:txBody>
      </p:sp>
      <p:sp>
        <p:nvSpPr>
          <p:cNvPr id="6164" name="Text Box 24"/>
          <p:cNvSpPr txBox="1">
            <a:spLocks noChangeArrowheads="1"/>
          </p:cNvSpPr>
          <p:nvPr/>
        </p:nvSpPr>
        <p:spPr bwMode="auto">
          <a:xfrm>
            <a:off x="0" y="1413158"/>
            <a:ext cx="2751138" cy="276225"/>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障害者自立支援法 ＞＞</a:t>
            </a:r>
          </a:p>
        </p:txBody>
      </p:sp>
      <p:sp>
        <p:nvSpPr>
          <p:cNvPr id="6165" name="Text Box 25"/>
          <p:cNvSpPr txBox="1">
            <a:spLocks noChangeArrowheads="1"/>
          </p:cNvSpPr>
          <p:nvPr/>
        </p:nvSpPr>
        <p:spPr bwMode="auto">
          <a:xfrm>
            <a:off x="68" y="2060596"/>
            <a:ext cx="2112963" cy="277813"/>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児童福祉法 ＞＞</a:t>
            </a:r>
          </a:p>
        </p:txBody>
      </p:sp>
      <p:sp>
        <p:nvSpPr>
          <p:cNvPr id="6166" name="Text Box 26"/>
          <p:cNvSpPr txBox="1">
            <a:spLocks noChangeArrowheads="1"/>
          </p:cNvSpPr>
          <p:nvPr/>
        </p:nvSpPr>
        <p:spPr bwMode="auto">
          <a:xfrm>
            <a:off x="3860799" y="6308725"/>
            <a:ext cx="2575057" cy="461653"/>
          </a:xfrm>
          <a:prstGeom prst="rect">
            <a:avLst/>
          </a:prstGeom>
          <a:noFill/>
          <a:ln w="9525">
            <a:noFill/>
            <a:miter lim="800000"/>
            <a:headEnd/>
            <a:tailEnd/>
          </a:ln>
        </p:spPr>
        <p:txBody>
          <a:bodyPr wrap="square" lIns="91430" tIns="45714" rIns="91430" bIns="45714">
            <a:spAutoFit/>
          </a:bodyPr>
          <a:lstStyle/>
          <a:p>
            <a:pPr>
              <a:spcBef>
                <a:spcPct val="50000"/>
              </a:spcBef>
            </a:pPr>
            <a:r>
              <a:rPr lang="ja-JP" altLang="en-US" sz="1200" dirty="0">
                <a:solidFill>
                  <a:srgbClr val="000000"/>
                </a:solidFill>
              </a:rPr>
              <a:t>（医）とあるのは医療の提供を行っているもの</a:t>
            </a:r>
          </a:p>
        </p:txBody>
      </p:sp>
      <p:sp>
        <p:nvSpPr>
          <p:cNvPr id="6167" name="Text Box 27"/>
          <p:cNvSpPr txBox="1">
            <a:spLocks noChangeArrowheads="1"/>
          </p:cNvSpPr>
          <p:nvPr/>
        </p:nvSpPr>
        <p:spPr bwMode="auto">
          <a:xfrm>
            <a:off x="6202363" y="1484313"/>
            <a:ext cx="2114550" cy="277812"/>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児童福祉法 ＞＞</a:t>
            </a:r>
          </a:p>
        </p:txBody>
      </p:sp>
      <p:sp>
        <p:nvSpPr>
          <p:cNvPr id="6168" name="Line 22"/>
          <p:cNvSpPr>
            <a:spLocks noChangeShapeType="1"/>
          </p:cNvSpPr>
          <p:nvPr/>
        </p:nvSpPr>
        <p:spPr bwMode="auto">
          <a:xfrm flipH="1">
            <a:off x="4484839" y="1844675"/>
            <a:ext cx="638175" cy="0"/>
          </a:xfrm>
          <a:prstGeom prst="line">
            <a:avLst/>
          </a:prstGeom>
          <a:noFill/>
          <a:ln w="38100">
            <a:solidFill>
              <a:schemeClr val="tx1"/>
            </a:solidFill>
            <a:round/>
            <a:headEnd/>
            <a:tailEnd/>
          </a:ln>
        </p:spPr>
        <p:txBody>
          <a:bodyPr lIns="91430" tIns="45714" rIns="91430" bIns="45714"/>
          <a:lstStyle/>
          <a:p>
            <a:endParaRPr lang="ja-JP" altLang="en-US">
              <a:solidFill>
                <a:srgbClr val="000000"/>
              </a:solidFill>
            </a:endParaRPr>
          </a:p>
        </p:txBody>
      </p:sp>
      <p:cxnSp>
        <p:nvCxnSpPr>
          <p:cNvPr id="35" name="直線コネクタ 34"/>
          <p:cNvCxnSpPr>
            <a:endCxn id="6163" idx="0"/>
          </p:cNvCxnSpPr>
          <p:nvPr/>
        </p:nvCxnSpPr>
        <p:spPr>
          <a:xfrm rot="16200000" flipH="1">
            <a:off x="4396714" y="2558378"/>
            <a:ext cx="1439863"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70" name="AutoShape 7"/>
          <p:cNvSpPr>
            <a:spLocks/>
          </p:cNvSpPr>
          <p:nvPr/>
        </p:nvSpPr>
        <p:spPr bwMode="auto">
          <a:xfrm>
            <a:off x="3781425" y="4221163"/>
            <a:ext cx="234950" cy="2374900"/>
          </a:xfrm>
          <a:prstGeom prst="rightBrace">
            <a:avLst>
              <a:gd name="adj1" fmla="val 99256"/>
              <a:gd name="adj2" fmla="val 50000"/>
            </a:avLst>
          </a:prstGeom>
          <a:noFill/>
          <a:ln w="9525">
            <a:solidFill>
              <a:schemeClr val="tx1"/>
            </a:solidFill>
            <a:round/>
            <a:headEnd/>
            <a:tailEnd/>
          </a:ln>
        </p:spPr>
        <p:txBody>
          <a:bodyPr wrap="none" lIns="91430" tIns="45714" rIns="91430" bIns="45714" anchor="ctr"/>
          <a:lstStyle/>
          <a:p>
            <a:endParaRPr lang="ja-JP" altLang="en-US">
              <a:solidFill>
                <a:srgbClr val="000000"/>
              </a:solidFill>
            </a:endParaRPr>
          </a:p>
        </p:txBody>
      </p:sp>
      <p:sp>
        <p:nvSpPr>
          <p:cNvPr id="33" name="角丸四角形 32"/>
          <p:cNvSpPr/>
          <p:nvPr/>
        </p:nvSpPr>
        <p:spPr>
          <a:xfrm>
            <a:off x="193675" y="620688"/>
            <a:ext cx="9518650" cy="576262"/>
          </a:xfrm>
          <a:prstGeom prst="round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1600" dirty="0">
                <a:solidFill>
                  <a:prstClr val="black"/>
                </a:solidFill>
              </a:rPr>
              <a:t>○　 障害児支援の強化を図るため</a:t>
            </a:r>
            <a:r>
              <a:rPr lang="ja-JP" altLang="en-US" sz="1600" dirty="0" smtClean="0">
                <a:solidFill>
                  <a:prstClr val="black"/>
                </a:solidFill>
              </a:rPr>
              <a:t>、従来の</a:t>
            </a:r>
            <a:r>
              <a:rPr lang="ja-JP" altLang="en-US" sz="1600" dirty="0">
                <a:solidFill>
                  <a:prstClr val="black"/>
                </a:solidFill>
              </a:rPr>
              <a:t>障害</a:t>
            </a:r>
            <a:r>
              <a:rPr lang="ja-JP" altLang="en-US" sz="1600" dirty="0" smtClean="0">
                <a:solidFill>
                  <a:prstClr val="black"/>
                </a:solidFill>
              </a:rPr>
              <a:t>種別で分かれていた</a:t>
            </a:r>
            <a:r>
              <a:rPr lang="ja-JP" altLang="en-US" sz="1600" dirty="0">
                <a:solidFill>
                  <a:prstClr val="black"/>
                </a:solidFill>
              </a:rPr>
              <a:t>施設体系について、通所・入所</a:t>
            </a:r>
            <a:r>
              <a:rPr lang="ja-JP" altLang="en-US" sz="1600" dirty="0" smtClean="0">
                <a:solidFill>
                  <a:prstClr val="black"/>
                </a:solidFill>
              </a:rPr>
              <a:t>の利用形態</a:t>
            </a:r>
            <a:r>
              <a:rPr lang="ja-JP" altLang="en-US" sz="1600" dirty="0">
                <a:solidFill>
                  <a:prstClr val="black"/>
                </a:solidFill>
              </a:rPr>
              <a:t>の別により一元化。</a:t>
            </a:r>
          </a:p>
        </p:txBody>
      </p:sp>
      <p:sp>
        <p:nvSpPr>
          <p:cNvPr id="6172" name="Text Box 26"/>
          <p:cNvSpPr txBox="1">
            <a:spLocks noChangeArrowheads="1"/>
          </p:cNvSpPr>
          <p:nvPr/>
        </p:nvSpPr>
        <p:spPr bwMode="auto">
          <a:xfrm>
            <a:off x="2792544" y="1412877"/>
            <a:ext cx="1225538" cy="307764"/>
          </a:xfrm>
          <a:prstGeom prst="rect">
            <a:avLst/>
          </a:prstGeom>
          <a:noFill/>
          <a:ln w="9525">
            <a:noFill/>
            <a:miter lim="800000"/>
            <a:headEnd/>
            <a:tailEnd/>
          </a:ln>
        </p:spPr>
        <p:txBody>
          <a:bodyPr wrap="square" lIns="91430" tIns="45714" rIns="91430" bIns="45714">
            <a:spAutoFit/>
          </a:bodyPr>
          <a:lstStyle/>
          <a:p>
            <a:pPr>
              <a:spcBef>
                <a:spcPct val="50000"/>
              </a:spcBef>
            </a:pPr>
            <a:r>
              <a:rPr lang="en-US" altLang="ja-JP" sz="1400" dirty="0">
                <a:solidFill>
                  <a:srgbClr val="000000"/>
                </a:solidFill>
              </a:rPr>
              <a:t>【</a:t>
            </a:r>
            <a:r>
              <a:rPr lang="ja-JP" altLang="en-US" sz="1400" dirty="0">
                <a:solidFill>
                  <a:srgbClr val="000000"/>
                </a:solidFill>
              </a:rPr>
              <a:t>市町村</a:t>
            </a:r>
            <a:r>
              <a:rPr lang="en-US" altLang="ja-JP" sz="1400" dirty="0">
                <a:solidFill>
                  <a:srgbClr val="000000"/>
                </a:solidFill>
              </a:rPr>
              <a:t>】</a:t>
            </a:r>
          </a:p>
        </p:txBody>
      </p:sp>
      <p:sp>
        <p:nvSpPr>
          <p:cNvPr id="6173" name="Text Box 26"/>
          <p:cNvSpPr txBox="1">
            <a:spLocks noChangeArrowheads="1"/>
          </p:cNvSpPr>
          <p:nvPr/>
        </p:nvSpPr>
        <p:spPr bwMode="auto">
          <a:xfrm>
            <a:off x="8316913" y="1412877"/>
            <a:ext cx="1316177" cy="307764"/>
          </a:xfrm>
          <a:prstGeom prst="rect">
            <a:avLst/>
          </a:prstGeom>
          <a:noFill/>
          <a:ln w="9525">
            <a:noFill/>
            <a:miter lim="800000"/>
            <a:headEnd/>
            <a:tailEnd/>
          </a:ln>
        </p:spPr>
        <p:txBody>
          <a:bodyPr wrap="square" lIns="91430" tIns="45714" rIns="91430" bIns="45714">
            <a:spAutoFit/>
          </a:bodyPr>
          <a:lstStyle/>
          <a:p>
            <a:pPr>
              <a:spcBef>
                <a:spcPct val="50000"/>
              </a:spcBef>
            </a:pPr>
            <a:r>
              <a:rPr lang="en-US" altLang="ja-JP" sz="1400" dirty="0">
                <a:solidFill>
                  <a:srgbClr val="000000"/>
                </a:solidFill>
              </a:rPr>
              <a:t>【</a:t>
            </a:r>
            <a:r>
              <a:rPr lang="ja-JP" altLang="en-US" sz="1400" dirty="0">
                <a:solidFill>
                  <a:srgbClr val="000000"/>
                </a:solidFill>
              </a:rPr>
              <a:t>市町村</a:t>
            </a:r>
            <a:r>
              <a:rPr lang="en-US" altLang="ja-JP" sz="1400" dirty="0">
                <a:solidFill>
                  <a:srgbClr val="000000"/>
                </a:solidFill>
              </a:rPr>
              <a:t>】</a:t>
            </a:r>
          </a:p>
        </p:txBody>
      </p:sp>
      <p:sp>
        <p:nvSpPr>
          <p:cNvPr id="6174" name="Text Box 26"/>
          <p:cNvSpPr txBox="1">
            <a:spLocks noChangeArrowheads="1"/>
          </p:cNvSpPr>
          <p:nvPr/>
        </p:nvSpPr>
        <p:spPr bwMode="auto">
          <a:xfrm>
            <a:off x="2576666" y="2060594"/>
            <a:ext cx="1296987"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rPr>
              <a:t>　</a:t>
            </a:r>
            <a:r>
              <a:rPr lang="en-US" altLang="ja-JP" sz="1400" dirty="0">
                <a:solidFill>
                  <a:srgbClr val="000000"/>
                </a:solidFill>
              </a:rPr>
              <a:t>【</a:t>
            </a:r>
            <a:r>
              <a:rPr lang="ja-JP" altLang="en-US" sz="1400" dirty="0">
                <a:solidFill>
                  <a:srgbClr val="000000"/>
                </a:solidFill>
              </a:rPr>
              <a:t>都道府県</a:t>
            </a:r>
            <a:r>
              <a:rPr lang="en-US" altLang="ja-JP" sz="1400" dirty="0">
                <a:solidFill>
                  <a:srgbClr val="000000"/>
                </a:solidFill>
              </a:rPr>
              <a:t>】</a:t>
            </a:r>
          </a:p>
        </p:txBody>
      </p:sp>
      <p:sp>
        <p:nvSpPr>
          <p:cNvPr id="6175" name="Text Box 26"/>
          <p:cNvSpPr txBox="1">
            <a:spLocks noChangeArrowheads="1"/>
          </p:cNvSpPr>
          <p:nvPr/>
        </p:nvSpPr>
        <p:spPr bwMode="auto">
          <a:xfrm>
            <a:off x="8482013" y="4437345"/>
            <a:ext cx="1295400"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rPr>
              <a:t>　</a:t>
            </a:r>
            <a:r>
              <a:rPr lang="en-US" altLang="ja-JP" sz="1400" dirty="0">
                <a:solidFill>
                  <a:srgbClr val="000000"/>
                </a:solidFill>
              </a:rPr>
              <a:t>【</a:t>
            </a:r>
            <a:r>
              <a:rPr lang="ja-JP" altLang="en-US" sz="1400" dirty="0">
                <a:solidFill>
                  <a:srgbClr val="000000"/>
                </a:solidFill>
              </a:rPr>
              <a:t>都道府県</a:t>
            </a:r>
            <a:r>
              <a:rPr lang="en-US" altLang="ja-JP" sz="1400" dirty="0">
                <a:solidFill>
                  <a:srgbClr val="000000"/>
                </a:solidFill>
              </a:rPr>
              <a:t>】</a:t>
            </a:r>
          </a:p>
        </p:txBody>
      </p:sp>
      <p:sp>
        <p:nvSpPr>
          <p:cNvPr id="3" name="テキスト ボックス 2"/>
          <p:cNvSpPr txBox="1"/>
          <p:nvPr/>
        </p:nvSpPr>
        <p:spPr>
          <a:xfrm>
            <a:off x="8512886" y="3284984"/>
            <a:ext cx="1552682" cy="261610"/>
          </a:xfrm>
          <a:prstGeom prst="rect">
            <a:avLst/>
          </a:prstGeom>
          <a:noFill/>
        </p:spPr>
        <p:txBody>
          <a:bodyPr wrap="square" rtlCol="0">
            <a:spAutoFit/>
          </a:bodyPr>
          <a:lstStyle/>
          <a:p>
            <a:r>
              <a:rPr kumimoji="1" lang="en-US" altLang="ja-JP" sz="1100" dirty="0" smtClean="0">
                <a:solidFill>
                  <a:srgbClr val="FF0000"/>
                </a:solidFill>
              </a:rPr>
              <a:t>H30.4</a:t>
            </a:r>
            <a:r>
              <a:rPr kumimoji="1" lang="ja-JP" altLang="en-US" sz="1100" dirty="0" smtClean="0">
                <a:solidFill>
                  <a:srgbClr val="FF0000"/>
                </a:solidFill>
              </a:rPr>
              <a:t>～対象拡大</a:t>
            </a:r>
          </a:p>
        </p:txBody>
      </p:sp>
      <p:sp>
        <p:nvSpPr>
          <p:cNvPr id="34" name="テキスト ボックス 33"/>
          <p:cNvSpPr txBox="1"/>
          <p:nvPr/>
        </p:nvSpPr>
        <p:spPr>
          <a:xfrm>
            <a:off x="8856749" y="3743661"/>
            <a:ext cx="776341" cy="261610"/>
          </a:xfrm>
          <a:prstGeom prst="rect">
            <a:avLst/>
          </a:prstGeom>
          <a:noFill/>
        </p:spPr>
        <p:txBody>
          <a:bodyPr wrap="square" rtlCol="0">
            <a:spAutoFit/>
          </a:bodyPr>
          <a:lstStyle/>
          <a:p>
            <a:r>
              <a:rPr kumimoji="1" lang="en-US" altLang="ja-JP" sz="1100" dirty="0" smtClean="0">
                <a:solidFill>
                  <a:srgbClr val="FF0000"/>
                </a:solidFill>
              </a:rPr>
              <a:t>H30.4</a:t>
            </a:r>
            <a:r>
              <a:rPr kumimoji="1" lang="ja-JP" altLang="en-US" sz="1100" dirty="0" smtClean="0">
                <a:solidFill>
                  <a:srgbClr val="FF0000"/>
                </a:solidFill>
              </a:rPr>
              <a:t>～</a:t>
            </a:r>
          </a:p>
        </p:txBody>
      </p:sp>
      <p:sp>
        <p:nvSpPr>
          <p:cNvPr id="4" name="スライド番号プレースホルダー 3"/>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17</a:t>
            </a:fld>
            <a:endParaRPr lang="en-US" altLang="ja-JP">
              <a:solidFill>
                <a:prstClr val="black"/>
              </a:solidFill>
            </a:endParaRPr>
          </a:p>
        </p:txBody>
      </p:sp>
    </p:spTree>
    <p:extLst>
      <p:ext uri="{BB962C8B-B14F-4D97-AF65-F5344CB8AC3E}">
        <p14:creationId xmlns:p14="http://schemas.microsoft.com/office/powerpoint/2010/main" val="55531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128464" y="6424066"/>
            <a:ext cx="9051895" cy="307777"/>
          </a:xfrm>
          <a:prstGeom prst="rect">
            <a:avLst/>
          </a:prstGeom>
          <a:noFill/>
        </p:spPr>
        <p:txBody>
          <a:bodyPr wrap="square" rtlCol="0">
            <a:spAutoFit/>
          </a:bodyPr>
          <a:lstStyle/>
          <a:p>
            <a:r>
              <a:rPr kumimoji="1" lang="ja-JP" altLang="en-US" sz="700" dirty="0" smtClean="0"/>
              <a:t>（注）１．表中の「　　　」は「障害者」、「　　   」は「障害児」であり、利用できるサービスにマークを付している。</a:t>
            </a:r>
            <a:endParaRPr kumimoji="1" lang="en-US" altLang="ja-JP" sz="700" dirty="0" smtClean="0"/>
          </a:p>
          <a:p>
            <a:pPr>
              <a:tabLst>
                <a:tab pos="1165225" algn="l"/>
              </a:tabLst>
            </a:pPr>
            <a:r>
              <a:rPr lang="ja-JP" altLang="en-US" sz="700" dirty="0" smtClean="0"/>
              <a:t>　　　 ２．利用者数及び施設・</a:t>
            </a:r>
            <a:r>
              <a:rPr lang="ja-JP" altLang="en-US" sz="700" dirty="0" smtClean="0">
                <a:latin typeface="+mj-ea"/>
                <a:ea typeface="+mj-ea"/>
              </a:rPr>
              <a:t>事業所数は平成</a:t>
            </a:r>
            <a:r>
              <a:rPr lang="en-US" altLang="ja-JP" sz="700" dirty="0" smtClean="0">
                <a:latin typeface="+mj-ea"/>
                <a:ea typeface="+mj-ea"/>
              </a:rPr>
              <a:t>29</a:t>
            </a:r>
            <a:r>
              <a:rPr lang="ja-JP" altLang="en-US" sz="700" dirty="0" smtClean="0">
                <a:latin typeface="+mj-ea"/>
                <a:ea typeface="+mj-ea"/>
              </a:rPr>
              <a:t>年</a:t>
            </a:r>
            <a:r>
              <a:rPr lang="en-US" altLang="ja-JP" sz="700" dirty="0" smtClean="0">
                <a:latin typeface="+mj-ea"/>
                <a:ea typeface="+mj-ea"/>
              </a:rPr>
              <a:t>1</a:t>
            </a:r>
            <a:r>
              <a:rPr lang="ja-JP" altLang="en-US" sz="700" dirty="0" smtClean="0">
                <a:latin typeface="+mj-ea"/>
                <a:ea typeface="+mj-ea"/>
              </a:rPr>
              <a:t>月サービス提供分の国保連データ。</a:t>
            </a:r>
            <a:endParaRPr kumimoji="1" lang="ja-JP" altLang="en-US" sz="700" dirty="0">
              <a:latin typeface="+mj-ea"/>
              <a:ea typeface="+mj-ea"/>
            </a:endParaRPr>
          </a:p>
        </p:txBody>
      </p:sp>
      <p:sp>
        <p:nvSpPr>
          <p:cNvPr id="90" name="角丸四角形 89"/>
          <p:cNvSpPr/>
          <p:nvPr/>
        </p:nvSpPr>
        <p:spPr>
          <a:xfrm>
            <a:off x="992560" y="476672"/>
            <a:ext cx="5770457" cy="288031"/>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1100" b="1" dirty="0" smtClean="0">
                <a:solidFill>
                  <a:schemeClr val="tx1"/>
                </a:solidFill>
                <a:latin typeface="HG丸ｺﾞｼｯｸM-PRO" pitchFamily="50" charset="-128"/>
                <a:ea typeface="HG丸ｺﾞｼｯｸM-PRO" pitchFamily="50" charset="-128"/>
              </a:rPr>
              <a:t>サービス名</a:t>
            </a:r>
          </a:p>
        </p:txBody>
      </p:sp>
      <p:sp>
        <p:nvSpPr>
          <p:cNvPr id="93" name="円/楕円 92"/>
          <p:cNvSpPr/>
          <p:nvPr/>
        </p:nvSpPr>
        <p:spPr>
          <a:xfrm>
            <a:off x="366621" y="6426255"/>
            <a:ext cx="144016" cy="1418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600" b="1" dirty="0" smtClean="0">
                <a:solidFill>
                  <a:schemeClr val="bg1"/>
                </a:solidFill>
              </a:rPr>
              <a:t>者</a:t>
            </a:r>
            <a:endParaRPr kumimoji="1" lang="ja-JP" altLang="en-US" sz="600" b="1" dirty="0" smtClean="0">
              <a:solidFill>
                <a:schemeClr val="bg1"/>
              </a:solidFill>
            </a:endParaRPr>
          </a:p>
        </p:txBody>
      </p:sp>
      <p:sp>
        <p:nvSpPr>
          <p:cNvPr id="94" name="円/楕円 93"/>
          <p:cNvSpPr/>
          <p:nvPr/>
        </p:nvSpPr>
        <p:spPr>
          <a:xfrm flipH="1">
            <a:off x="1158709" y="6424062"/>
            <a:ext cx="144016" cy="14401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600" b="1" dirty="0" smtClean="0">
                <a:solidFill>
                  <a:schemeClr val="bg1"/>
                </a:solidFill>
              </a:rPr>
              <a:t>児</a:t>
            </a:r>
          </a:p>
        </p:txBody>
      </p:sp>
      <p:sp>
        <p:nvSpPr>
          <p:cNvPr id="22" name="正方形/長方形 21"/>
          <p:cNvSpPr/>
          <p:nvPr/>
        </p:nvSpPr>
        <p:spPr>
          <a:xfrm>
            <a:off x="444192" y="836712"/>
            <a:ext cx="2308183"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居宅介護（ホームヘルプ）</a:t>
            </a:r>
            <a:endParaRPr kumimoji="1" lang="ja-JP" altLang="en-US" sz="1100" b="1" dirty="0">
              <a:solidFill>
                <a:schemeClr val="tx1"/>
              </a:solidFill>
            </a:endParaRPr>
          </a:p>
        </p:txBody>
      </p:sp>
      <p:sp>
        <p:nvSpPr>
          <p:cNvPr id="24" name="正方形/長方形 23"/>
          <p:cNvSpPr/>
          <p:nvPr/>
        </p:nvSpPr>
        <p:spPr>
          <a:xfrm>
            <a:off x="444192" y="1196752"/>
            <a:ext cx="2308183" cy="441859"/>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重度訪問介護</a:t>
            </a:r>
            <a:endParaRPr kumimoji="1" lang="ja-JP" altLang="en-US" sz="1100" b="1" dirty="0">
              <a:solidFill>
                <a:schemeClr val="tx1"/>
              </a:solidFill>
            </a:endParaRPr>
          </a:p>
        </p:txBody>
      </p:sp>
      <p:sp>
        <p:nvSpPr>
          <p:cNvPr id="25" name="正方形/長方形 24"/>
          <p:cNvSpPr/>
          <p:nvPr/>
        </p:nvSpPr>
        <p:spPr>
          <a:xfrm>
            <a:off x="2793900" y="836712"/>
            <a:ext cx="4463356"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自宅で、入浴、排せつ、食事の介護等を行う</a:t>
            </a:r>
            <a:endParaRPr kumimoji="1" lang="ja-JP" altLang="en-US" sz="1200" b="1" dirty="0">
              <a:solidFill>
                <a:schemeClr val="tx1"/>
              </a:solidFill>
            </a:endParaRPr>
          </a:p>
        </p:txBody>
      </p:sp>
      <p:sp>
        <p:nvSpPr>
          <p:cNvPr id="26" name="正方形/長方形 25"/>
          <p:cNvSpPr/>
          <p:nvPr/>
        </p:nvSpPr>
        <p:spPr>
          <a:xfrm>
            <a:off x="2793900" y="1196752"/>
            <a:ext cx="4463356" cy="441859"/>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1000" dirty="0">
                <a:solidFill>
                  <a:schemeClr val="tx1"/>
                </a:solidFill>
              </a:rPr>
              <a:t>重度の肢体不自由者又は重度の知的障害若しくは精神障害により行動上著しい困難を有する者であって常に介護を必要とする人に、自宅で、入浴、排せつ、食事の介護、外出時における移動支援等を総合的に行う</a:t>
            </a:r>
          </a:p>
        </p:txBody>
      </p:sp>
      <p:sp>
        <p:nvSpPr>
          <p:cNvPr id="64" name="円/楕円 63"/>
          <p:cNvSpPr/>
          <p:nvPr/>
        </p:nvSpPr>
        <p:spPr>
          <a:xfrm>
            <a:off x="2418507" y="955473"/>
            <a:ext cx="156919"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65" name="円/楕円 64"/>
          <p:cNvSpPr/>
          <p:nvPr/>
        </p:nvSpPr>
        <p:spPr>
          <a:xfrm>
            <a:off x="2244392" y="95137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66" name="円/楕円 65"/>
          <p:cNvSpPr/>
          <p:nvPr/>
        </p:nvSpPr>
        <p:spPr>
          <a:xfrm>
            <a:off x="2244391" y="1344046"/>
            <a:ext cx="144261" cy="14727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27" name="正方形/長方形 26"/>
          <p:cNvSpPr/>
          <p:nvPr/>
        </p:nvSpPr>
        <p:spPr>
          <a:xfrm>
            <a:off x="444192" y="2060848"/>
            <a:ext cx="2308183"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行動援護</a:t>
            </a:r>
            <a:endParaRPr kumimoji="1" lang="ja-JP" altLang="en-US" sz="1100" b="1" dirty="0">
              <a:solidFill>
                <a:schemeClr val="tx1"/>
              </a:solidFill>
            </a:endParaRPr>
          </a:p>
        </p:txBody>
      </p:sp>
      <p:sp>
        <p:nvSpPr>
          <p:cNvPr id="28" name="正方形/長方形 27"/>
          <p:cNvSpPr/>
          <p:nvPr/>
        </p:nvSpPr>
        <p:spPr>
          <a:xfrm>
            <a:off x="2793900" y="2060848"/>
            <a:ext cx="4463356"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自己判断能力が制限されている人が行動するときに、危険を回避するために必要な支援、外出支援を行う</a:t>
            </a:r>
          </a:p>
        </p:txBody>
      </p:sp>
      <p:sp>
        <p:nvSpPr>
          <p:cNvPr id="29" name="正方形/長方形 28"/>
          <p:cNvSpPr/>
          <p:nvPr/>
        </p:nvSpPr>
        <p:spPr>
          <a:xfrm>
            <a:off x="444192" y="2420888"/>
            <a:ext cx="2308183"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重度障害者等包括支援</a:t>
            </a:r>
            <a:endParaRPr kumimoji="1" lang="ja-JP" altLang="en-US" sz="1100" b="1" dirty="0">
              <a:solidFill>
                <a:schemeClr val="tx1"/>
              </a:solidFill>
            </a:endParaRPr>
          </a:p>
        </p:txBody>
      </p:sp>
      <p:sp>
        <p:nvSpPr>
          <p:cNvPr id="30" name="正方形/長方形 29"/>
          <p:cNvSpPr/>
          <p:nvPr/>
        </p:nvSpPr>
        <p:spPr>
          <a:xfrm>
            <a:off x="485718" y="2825750"/>
            <a:ext cx="2266658"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短期入所（ショートステイ）</a:t>
            </a:r>
            <a:endParaRPr kumimoji="1" lang="ja-JP" altLang="en-US" sz="1100" b="1" dirty="0">
              <a:solidFill>
                <a:schemeClr val="tx1"/>
              </a:solidFill>
            </a:endParaRPr>
          </a:p>
        </p:txBody>
      </p:sp>
      <p:sp>
        <p:nvSpPr>
          <p:cNvPr id="32" name="正方形/長方形 31"/>
          <p:cNvSpPr/>
          <p:nvPr/>
        </p:nvSpPr>
        <p:spPr>
          <a:xfrm>
            <a:off x="485718" y="3157107"/>
            <a:ext cx="2266658"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療養介護</a:t>
            </a:r>
            <a:endParaRPr kumimoji="1" lang="ja-JP" altLang="en-US" sz="1100" b="1" dirty="0">
              <a:solidFill>
                <a:schemeClr val="tx1"/>
              </a:solidFill>
            </a:endParaRPr>
          </a:p>
        </p:txBody>
      </p:sp>
      <p:sp>
        <p:nvSpPr>
          <p:cNvPr id="33" name="正方形/長方形 32"/>
          <p:cNvSpPr/>
          <p:nvPr/>
        </p:nvSpPr>
        <p:spPr>
          <a:xfrm>
            <a:off x="485718" y="3967091"/>
            <a:ext cx="2266658"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施設入所支援</a:t>
            </a:r>
            <a:endParaRPr kumimoji="1" lang="ja-JP" altLang="en-US" sz="1100" b="1" dirty="0">
              <a:solidFill>
                <a:schemeClr val="tx1"/>
              </a:solidFill>
            </a:endParaRPr>
          </a:p>
        </p:txBody>
      </p:sp>
      <p:sp>
        <p:nvSpPr>
          <p:cNvPr id="34" name="正方形/長方形 33"/>
          <p:cNvSpPr/>
          <p:nvPr/>
        </p:nvSpPr>
        <p:spPr>
          <a:xfrm>
            <a:off x="485700" y="3488459"/>
            <a:ext cx="2266675" cy="441859"/>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生活介護</a:t>
            </a:r>
            <a:endParaRPr kumimoji="1" lang="ja-JP" altLang="en-US" sz="1100" b="1" dirty="0">
              <a:solidFill>
                <a:schemeClr val="tx1"/>
              </a:solidFill>
            </a:endParaRPr>
          </a:p>
        </p:txBody>
      </p:sp>
      <p:sp>
        <p:nvSpPr>
          <p:cNvPr id="36" name="正方形/長方形 35"/>
          <p:cNvSpPr/>
          <p:nvPr/>
        </p:nvSpPr>
        <p:spPr>
          <a:xfrm>
            <a:off x="485718" y="4839890"/>
            <a:ext cx="2266658"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自立訓練（機能訓練）</a:t>
            </a:r>
            <a:endParaRPr kumimoji="1" lang="ja-JP" altLang="en-US" sz="1100" b="1" dirty="0">
              <a:solidFill>
                <a:schemeClr val="tx1"/>
              </a:solidFill>
            </a:endParaRPr>
          </a:p>
        </p:txBody>
      </p:sp>
      <p:sp>
        <p:nvSpPr>
          <p:cNvPr id="44" name="正方形/長方形 43"/>
          <p:cNvSpPr/>
          <p:nvPr/>
        </p:nvSpPr>
        <p:spPr>
          <a:xfrm>
            <a:off x="2793883" y="2420888"/>
            <a:ext cx="4463378"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介護の必要性がとても高い人に、居宅介護等複数のサービスを包括的に行う</a:t>
            </a:r>
          </a:p>
        </p:txBody>
      </p:sp>
      <p:sp>
        <p:nvSpPr>
          <p:cNvPr id="46" name="正方形/長方形 45"/>
          <p:cNvSpPr/>
          <p:nvPr/>
        </p:nvSpPr>
        <p:spPr>
          <a:xfrm>
            <a:off x="2793900" y="2825750"/>
            <a:ext cx="4463356"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自宅で介護する人が病気の場合などに、短期間、夜間も含め</a:t>
            </a:r>
            <a:endParaRPr lang="en-US" altLang="ja-JP" sz="1050" dirty="0" smtClean="0">
              <a:solidFill>
                <a:schemeClr val="tx1"/>
              </a:solidFill>
              <a:latin typeface="ＭＳ Ｐゴシック" pitchFamily="50" charset="-128"/>
              <a:ea typeface="ＭＳ Ｐゴシック" pitchFamily="50" charset="-128"/>
              <a:cs typeface="Times New Roman" pitchFamily="18" charset="0"/>
            </a:endParaRPr>
          </a:p>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施設で、入浴、排せつ、食事の介護等を行う</a:t>
            </a:r>
          </a:p>
        </p:txBody>
      </p:sp>
      <p:sp>
        <p:nvSpPr>
          <p:cNvPr id="47" name="正方形/長方形 46"/>
          <p:cNvSpPr/>
          <p:nvPr/>
        </p:nvSpPr>
        <p:spPr>
          <a:xfrm>
            <a:off x="2793900" y="3157107"/>
            <a:ext cx="4463356"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医療と常時介護を必要とする人に、医療機関で機能訓練、療養上の管理、看護、介護及び日常生活の世話を行う</a:t>
            </a:r>
          </a:p>
        </p:txBody>
      </p:sp>
      <p:sp>
        <p:nvSpPr>
          <p:cNvPr id="48" name="正方形/長方形 47"/>
          <p:cNvSpPr/>
          <p:nvPr/>
        </p:nvSpPr>
        <p:spPr>
          <a:xfrm>
            <a:off x="2793900" y="3967091"/>
            <a:ext cx="4463355" cy="294573"/>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施設に入所する人に、夜間や休日、入浴、排せつ、食事の介護等を行う</a:t>
            </a:r>
          </a:p>
        </p:txBody>
      </p:sp>
      <p:sp>
        <p:nvSpPr>
          <p:cNvPr id="49" name="正方形/長方形 48"/>
          <p:cNvSpPr/>
          <p:nvPr/>
        </p:nvSpPr>
        <p:spPr>
          <a:xfrm>
            <a:off x="2793900" y="3488459"/>
            <a:ext cx="4463356" cy="441859"/>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常に介護を必要とする人に、昼間、入浴、排せつ、食事の介護等を行うとともに、創作的活動又は生産活動の機会を提供する</a:t>
            </a:r>
          </a:p>
        </p:txBody>
      </p:sp>
      <p:sp>
        <p:nvSpPr>
          <p:cNvPr id="52" name="正方形/長方形 51"/>
          <p:cNvSpPr/>
          <p:nvPr/>
        </p:nvSpPr>
        <p:spPr>
          <a:xfrm>
            <a:off x="2793883" y="4839890"/>
            <a:ext cx="4463378"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自立した日常生活又は社会生活ができるよう、一定期間、身体機能の維持、向上のために必要な訓練を行う</a:t>
            </a:r>
          </a:p>
        </p:txBody>
      </p:sp>
      <p:sp>
        <p:nvSpPr>
          <p:cNvPr id="67" name="円/楕円 66"/>
          <p:cNvSpPr/>
          <p:nvPr/>
        </p:nvSpPr>
        <p:spPr>
          <a:xfrm>
            <a:off x="2413636" y="2131221"/>
            <a:ext cx="156919"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68" name="円/楕円 67"/>
          <p:cNvSpPr/>
          <p:nvPr/>
        </p:nvSpPr>
        <p:spPr>
          <a:xfrm>
            <a:off x="2244392" y="213449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69" name="円/楕円 68"/>
          <p:cNvSpPr/>
          <p:nvPr/>
        </p:nvSpPr>
        <p:spPr>
          <a:xfrm>
            <a:off x="2423778" y="2494531"/>
            <a:ext cx="156919"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70" name="円/楕円 69"/>
          <p:cNvSpPr/>
          <p:nvPr/>
        </p:nvSpPr>
        <p:spPr>
          <a:xfrm>
            <a:off x="2244392" y="249453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72" name="円/楕円 71"/>
          <p:cNvSpPr/>
          <p:nvPr/>
        </p:nvSpPr>
        <p:spPr>
          <a:xfrm>
            <a:off x="2429049" y="2901634"/>
            <a:ext cx="156919"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73" name="円/楕円 72"/>
          <p:cNvSpPr/>
          <p:nvPr/>
        </p:nvSpPr>
        <p:spPr>
          <a:xfrm>
            <a:off x="2258097" y="2899393"/>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74" name="円/楕円 73"/>
          <p:cNvSpPr/>
          <p:nvPr/>
        </p:nvSpPr>
        <p:spPr>
          <a:xfrm>
            <a:off x="2263368" y="3230750"/>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75" name="円/楕円 74"/>
          <p:cNvSpPr/>
          <p:nvPr/>
        </p:nvSpPr>
        <p:spPr>
          <a:xfrm>
            <a:off x="2274246" y="3629098"/>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76" name="円/楕円 75"/>
          <p:cNvSpPr/>
          <p:nvPr/>
        </p:nvSpPr>
        <p:spPr>
          <a:xfrm>
            <a:off x="2283879" y="4053730"/>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78" name="円/楕円 77"/>
          <p:cNvSpPr/>
          <p:nvPr/>
        </p:nvSpPr>
        <p:spPr>
          <a:xfrm>
            <a:off x="2274376" y="4922846"/>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37" name="正方形/長方形 36"/>
          <p:cNvSpPr/>
          <p:nvPr/>
        </p:nvSpPr>
        <p:spPr>
          <a:xfrm>
            <a:off x="485718" y="5502605"/>
            <a:ext cx="2266660"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就労移行支援</a:t>
            </a:r>
            <a:endParaRPr kumimoji="1" lang="ja-JP" altLang="en-US" sz="1100" b="1" dirty="0">
              <a:solidFill>
                <a:schemeClr val="tx1"/>
              </a:solidFill>
            </a:endParaRPr>
          </a:p>
        </p:txBody>
      </p:sp>
      <p:sp>
        <p:nvSpPr>
          <p:cNvPr id="38" name="正方形/長方形 37"/>
          <p:cNvSpPr/>
          <p:nvPr/>
        </p:nvSpPr>
        <p:spPr>
          <a:xfrm>
            <a:off x="485718" y="5833963"/>
            <a:ext cx="2266658"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就労継続支援（</a:t>
            </a:r>
            <a:r>
              <a:rPr kumimoji="1" lang="en-US" altLang="ja-JP" sz="1100" b="1" dirty="0" smtClean="0">
                <a:solidFill>
                  <a:schemeClr val="tx1"/>
                </a:solidFill>
              </a:rPr>
              <a:t>A</a:t>
            </a:r>
            <a:r>
              <a:rPr kumimoji="1" lang="ja-JP" altLang="en-US" sz="1100" b="1" dirty="0" smtClean="0">
                <a:solidFill>
                  <a:schemeClr val="tx1"/>
                </a:solidFill>
              </a:rPr>
              <a:t>型＝雇用型）</a:t>
            </a:r>
            <a:endParaRPr kumimoji="1" lang="ja-JP" altLang="en-US" sz="1100" b="1" dirty="0">
              <a:solidFill>
                <a:schemeClr val="tx1"/>
              </a:solidFill>
            </a:endParaRPr>
          </a:p>
        </p:txBody>
      </p:sp>
      <p:sp>
        <p:nvSpPr>
          <p:cNvPr id="53" name="正方形/長方形 52"/>
          <p:cNvSpPr/>
          <p:nvPr/>
        </p:nvSpPr>
        <p:spPr>
          <a:xfrm>
            <a:off x="2793901" y="5502605"/>
            <a:ext cx="4463355"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ja-JP" altLang="en-US" sz="1050" dirty="0" smtClean="0">
                <a:solidFill>
                  <a:schemeClr val="tx1"/>
                </a:solidFill>
                <a:latin typeface="ＭＳ Ｐゴシック" pitchFamily="50" charset="-128"/>
                <a:ea typeface="ＭＳ Ｐゴシック" pitchFamily="50" charset="-128"/>
                <a:cs typeface="Times New Roman" pitchFamily="18" charset="0"/>
              </a:rPr>
              <a:t>一般企業等への就労を希望する人に、一定期間、就労に必要な知識及び能力の向上のために必要な訓練を行う</a:t>
            </a:r>
            <a:endParaRPr kumimoji="1" lang="ja-JP" altLang="en-US" sz="1050" b="1" dirty="0">
              <a:solidFill>
                <a:schemeClr val="tx1"/>
              </a:solidFill>
            </a:endParaRPr>
          </a:p>
        </p:txBody>
      </p:sp>
      <p:sp>
        <p:nvSpPr>
          <p:cNvPr id="54" name="正方形/長方形 53"/>
          <p:cNvSpPr/>
          <p:nvPr/>
        </p:nvSpPr>
        <p:spPr>
          <a:xfrm>
            <a:off x="2793901" y="5833963"/>
            <a:ext cx="4463354"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r>
              <a:rPr lang="ja-JP" altLang="en-US" sz="1050" dirty="0" smtClean="0">
                <a:solidFill>
                  <a:schemeClr val="tx1"/>
                </a:solidFill>
                <a:latin typeface="ＭＳ Ｐゴシック" pitchFamily="50" charset="-128"/>
                <a:ea typeface="ＭＳ Ｐゴシック" pitchFamily="50" charset="-128"/>
                <a:cs typeface="Times New Roman" pitchFamily="18" charset="0"/>
              </a:rPr>
              <a:t>一般企業等での就労が困難な人に、雇用して就労する機会を</a:t>
            </a:r>
            <a:endParaRPr lang="en-US" altLang="ja-JP" sz="1050" dirty="0" smtClean="0">
              <a:solidFill>
                <a:schemeClr val="tx1"/>
              </a:solidFill>
              <a:latin typeface="ＭＳ Ｐゴシック" pitchFamily="50" charset="-128"/>
              <a:ea typeface="ＭＳ Ｐゴシック" pitchFamily="50" charset="-128"/>
              <a:cs typeface="Times New Roman" pitchFamily="18" charset="0"/>
            </a:endParaRPr>
          </a:p>
          <a:p>
            <a:pPr lvl="0"/>
            <a:r>
              <a:rPr lang="ja-JP" altLang="en-US" sz="1050" dirty="0" smtClean="0">
                <a:solidFill>
                  <a:schemeClr val="tx1"/>
                </a:solidFill>
                <a:latin typeface="ＭＳ Ｐゴシック" pitchFamily="50" charset="-128"/>
                <a:ea typeface="ＭＳ Ｐゴシック" pitchFamily="50" charset="-128"/>
                <a:cs typeface="Times New Roman" pitchFamily="18" charset="0"/>
              </a:rPr>
              <a:t>提供するとともに、能力等の向上のために必要な訓練を行う</a:t>
            </a:r>
            <a:endParaRPr kumimoji="1" lang="ja-JP" altLang="en-US" sz="1050" b="1" dirty="0">
              <a:solidFill>
                <a:schemeClr val="tx1"/>
              </a:solidFill>
            </a:endParaRPr>
          </a:p>
        </p:txBody>
      </p:sp>
      <p:sp>
        <p:nvSpPr>
          <p:cNvPr id="79" name="円/楕円 78"/>
          <p:cNvSpPr/>
          <p:nvPr/>
        </p:nvSpPr>
        <p:spPr>
          <a:xfrm>
            <a:off x="2292592" y="5576234"/>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80" name="円/楕円 79"/>
          <p:cNvSpPr/>
          <p:nvPr/>
        </p:nvSpPr>
        <p:spPr>
          <a:xfrm>
            <a:off x="2405573" y="5907606"/>
            <a:ext cx="156919"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39" name="正方形/長方形 38"/>
          <p:cNvSpPr/>
          <p:nvPr/>
        </p:nvSpPr>
        <p:spPr>
          <a:xfrm>
            <a:off x="485717" y="4384805"/>
            <a:ext cx="2266659"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共同生活援助（グループホーム）</a:t>
            </a:r>
            <a:endParaRPr kumimoji="1" lang="ja-JP" altLang="en-US" sz="1100" b="1" dirty="0">
              <a:solidFill>
                <a:schemeClr val="tx1"/>
              </a:solidFill>
            </a:endParaRPr>
          </a:p>
        </p:txBody>
      </p:sp>
      <p:sp>
        <p:nvSpPr>
          <p:cNvPr id="55" name="正方形/長方形 54"/>
          <p:cNvSpPr/>
          <p:nvPr/>
        </p:nvSpPr>
        <p:spPr>
          <a:xfrm>
            <a:off x="2793901" y="4408949"/>
            <a:ext cx="4463354"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r>
              <a:rPr lang="ja-JP" altLang="en-US" sz="1050" dirty="0" smtClean="0">
                <a:solidFill>
                  <a:schemeClr val="tx1"/>
                </a:solidFill>
                <a:latin typeface="ＭＳ Ｐゴシック" pitchFamily="50" charset="-128"/>
                <a:ea typeface="ＭＳ Ｐゴシック" pitchFamily="50" charset="-128"/>
                <a:cs typeface="Times New Roman" pitchFamily="18" charset="0"/>
              </a:rPr>
              <a:t>夜間や休日、共同生活を行う住居で、相談、入浴、排せつ、食事の介護、日常生活上の援助を行う</a:t>
            </a:r>
            <a:endParaRPr kumimoji="1" lang="ja-JP" altLang="en-US" sz="1200" b="1" dirty="0">
              <a:solidFill>
                <a:schemeClr val="tx1"/>
              </a:solidFill>
            </a:endParaRPr>
          </a:p>
        </p:txBody>
      </p:sp>
      <p:sp>
        <p:nvSpPr>
          <p:cNvPr id="81" name="円/楕円 80"/>
          <p:cNvSpPr/>
          <p:nvPr/>
        </p:nvSpPr>
        <p:spPr>
          <a:xfrm>
            <a:off x="2548808" y="4458449"/>
            <a:ext cx="156919"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128" name="正方形/長方形 127"/>
          <p:cNvSpPr/>
          <p:nvPr/>
        </p:nvSpPr>
        <p:spPr>
          <a:xfrm>
            <a:off x="444192" y="1700808"/>
            <a:ext cx="2308183" cy="294573"/>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同行援護　</a:t>
            </a:r>
            <a:endParaRPr kumimoji="1" lang="ja-JP" altLang="en-US" sz="800" b="1" dirty="0">
              <a:solidFill>
                <a:schemeClr val="tx1"/>
              </a:solidFill>
            </a:endParaRPr>
          </a:p>
        </p:txBody>
      </p:sp>
      <p:sp>
        <p:nvSpPr>
          <p:cNvPr id="129" name="正方形/長方形 128"/>
          <p:cNvSpPr/>
          <p:nvPr/>
        </p:nvSpPr>
        <p:spPr>
          <a:xfrm>
            <a:off x="2793900" y="1700808"/>
            <a:ext cx="4463356" cy="294540"/>
          </a:xfrm>
          <a:prstGeom prst="rect">
            <a:avLst/>
          </a:prstGeom>
          <a:solidFill>
            <a:srgbClr val="FDEADA"/>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1050" dirty="0">
                <a:solidFill>
                  <a:schemeClr val="tx1"/>
                </a:solidFill>
              </a:rPr>
              <a:t>視覚障害により、移動に著しい困難を有する人が外出する時、必要な情報提供や介護を行う</a:t>
            </a:r>
          </a:p>
        </p:txBody>
      </p:sp>
      <p:sp>
        <p:nvSpPr>
          <p:cNvPr id="132" name="円/楕円 131"/>
          <p:cNvSpPr/>
          <p:nvPr/>
        </p:nvSpPr>
        <p:spPr>
          <a:xfrm>
            <a:off x="2408365" y="1774451"/>
            <a:ext cx="156919"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133" name="円/楕円 132"/>
          <p:cNvSpPr/>
          <p:nvPr/>
        </p:nvSpPr>
        <p:spPr>
          <a:xfrm>
            <a:off x="2234422" y="1774451"/>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135" name="正方形/長方形 134"/>
          <p:cNvSpPr/>
          <p:nvPr/>
        </p:nvSpPr>
        <p:spPr>
          <a:xfrm>
            <a:off x="485701" y="5171248"/>
            <a:ext cx="2266676" cy="2945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自立訓練（生活訓練）</a:t>
            </a:r>
            <a:endParaRPr kumimoji="1" lang="ja-JP" altLang="en-US" sz="1100" b="1" dirty="0">
              <a:solidFill>
                <a:schemeClr val="tx1"/>
              </a:solidFill>
            </a:endParaRPr>
          </a:p>
        </p:txBody>
      </p:sp>
      <p:sp>
        <p:nvSpPr>
          <p:cNvPr id="136" name="正方形/長方形 135"/>
          <p:cNvSpPr/>
          <p:nvPr/>
        </p:nvSpPr>
        <p:spPr>
          <a:xfrm>
            <a:off x="2793900" y="5171248"/>
            <a:ext cx="4463355"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ts val="1200"/>
              </a:lnSpc>
              <a:spcBef>
                <a:spcPct val="0"/>
              </a:spcBef>
              <a:spcAft>
                <a:spcPct val="0"/>
              </a:spcAft>
            </a:pPr>
            <a:r>
              <a:rPr lang="ja-JP" altLang="en-US" sz="1050" dirty="0" smtClean="0">
                <a:solidFill>
                  <a:schemeClr val="tx1"/>
                </a:solidFill>
                <a:latin typeface="ＭＳ Ｐゴシック" pitchFamily="50" charset="-128"/>
                <a:ea typeface="ＭＳ Ｐゴシック" pitchFamily="50" charset="-128"/>
                <a:cs typeface="Times New Roman" pitchFamily="18" charset="0"/>
              </a:rPr>
              <a:t>自立した日常生活又は社会生活ができるよう、一定期間、生活能力の維持、向上のために必要な支援、訓練を行う</a:t>
            </a:r>
          </a:p>
        </p:txBody>
      </p:sp>
      <p:sp>
        <p:nvSpPr>
          <p:cNvPr id="140" name="正方形/長方形 139"/>
          <p:cNvSpPr/>
          <p:nvPr/>
        </p:nvSpPr>
        <p:spPr>
          <a:xfrm>
            <a:off x="485701" y="6165322"/>
            <a:ext cx="2266678" cy="26093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就労継続支援（</a:t>
            </a:r>
            <a:r>
              <a:rPr kumimoji="1" lang="en-US" altLang="ja-JP" sz="1100" b="1" dirty="0" smtClean="0">
                <a:solidFill>
                  <a:schemeClr val="tx1"/>
                </a:solidFill>
              </a:rPr>
              <a:t>B</a:t>
            </a:r>
            <a:r>
              <a:rPr kumimoji="1" lang="ja-JP" altLang="en-US" sz="1100" b="1" dirty="0" smtClean="0">
                <a:solidFill>
                  <a:schemeClr val="tx1"/>
                </a:solidFill>
              </a:rPr>
              <a:t>型）</a:t>
            </a:r>
            <a:endParaRPr kumimoji="1" lang="ja-JP" altLang="en-US" sz="1100" b="1" dirty="0">
              <a:solidFill>
                <a:schemeClr val="tx1"/>
              </a:solidFill>
            </a:endParaRPr>
          </a:p>
        </p:txBody>
      </p:sp>
      <p:sp>
        <p:nvSpPr>
          <p:cNvPr id="141" name="正方形/長方形 140"/>
          <p:cNvSpPr/>
          <p:nvPr/>
        </p:nvSpPr>
        <p:spPr>
          <a:xfrm>
            <a:off x="2793900" y="6165321"/>
            <a:ext cx="4463355" cy="29457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r>
              <a:rPr lang="ja-JP" altLang="en-US" sz="1050" dirty="0" smtClean="0">
                <a:solidFill>
                  <a:schemeClr val="tx1"/>
                </a:solidFill>
                <a:latin typeface="ＭＳ Ｐゴシック" pitchFamily="50" charset="-128"/>
                <a:ea typeface="ＭＳ Ｐゴシック" pitchFamily="50" charset="-128"/>
                <a:cs typeface="Times New Roman" pitchFamily="18" charset="0"/>
              </a:rPr>
              <a:t>一般企業等での就労が困難な人に、就労する機会を提供するとともに、能力等の向上のために必要な訓練を行う</a:t>
            </a:r>
            <a:endParaRPr kumimoji="1" lang="ja-JP" altLang="en-US" sz="1050" b="1" dirty="0">
              <a:solidFill>
                <a:schemeClr val="tx1"/>
              </a:solidFill>
            </a:endParaRPr>
          </a:p>
        </p:txBody>
      </p:sp>
      <p:sp>
        <p:nvSpPr>
          <p:cNvPr id="144" name="円/楕円 143"/>
          <p:cNvSpPr/>
          <p:nvPr/>
        </p:nvSpPr>
        <p:spPr>
          <a:xfrm>
            <a:off x="2300028" y="6221045"/>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145" name="円/楕円 144"/>
          <p:cNvSpPr/>
          <p:nvPr/>
        </p:nvSpPr>
        <p:spPr>
          <a:xfrm>
            <a:off x="2283877" y="5252844"/>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2" name="タイトル 1"/>
          <p:cNvSpPr>
            <a:spLocks noGrp="1"/>
          </p:cNvSpPr>
          <p:nvPr>
            <p:ph type="ctrTitle"/>
          </p:nvPr>
        </p:nvSpPr>
        <p:spPr>
          <a:xfrm>
            <a:off x="2027675" y="-101823"/>
            <a:ext cx="5850650" cy="578495"/>
          </a:xfrm>
        </p:spPr>
        <p:txBody>
          <a:bodyPr>
            <a:normAutofit/>
          </a:bodyPr>
          <a:lstStyle/>
          <a:p>
            <a:r>
              <a:rPr lang="ja-JP" altLang="en-US" sz="2400" dirty="0" smtClean="0">
                <a:solidFill>
                  <a:srgbClr val="1F497D"/>
                </a:solidFill>
                <a:latin typeface="HGP創英角ﾎﾟｯﾌﾟ体" pitchFamily="50" charset="-128"/>
                <a:ea typeface="HGP創英角ﾎﾟｯﾌﾟ体" pitchFamily="50" charset="-128"/>
              </a:rPr>
              <a:t>障害福祉サービス等</a:t>
            </a:r>
            <a:r>
              <a:rPr kumimoji="1" lang="ja-JP" altLang="en-US" sz="2400" dirty="0" smtClean="0">
                <a:solidFill>
                  <a:srgbClr val="1F497D"/>
                </a:solidFill>
                <a:latin typeface="HGP創英角ﾎﾟｯﾌﾟ体" pitchFamily="50" charset="-128"/>
                <a:ea typeface="HGP創英角ﾎﾟｯﾌﾟ体" pitchFamily="50" charset="-128"/>
              </a:rPr>
              <a:t>の体系１</a:t>
            </a:r>
            <a:endParaRPr kumimoji="1" lang="ja-JP" altLang="en-US" sz="2400" dirty="0">
              <a:solidFill>
                <a:srgbClr val="1F497D"/>
              </a:solidFill>
              <a:latin typeface="HGP創英角ﾎﾟｯﾌﾟ体" pitchFamily="50" charset="-128"/>
              <a:ea typeface="HGP創英角ﾎﾟｯﾌﾟ体" pitchFamily="50" charset="-128"/>
            </a:endParaRPr>
          </a:p>
        </p:txBody>
      </p:sp>
      <p:sp>
        <p:nvSpPr>
          <p:cNvPr id="125" name="角丸四角形 124"/>
          <p:cNvSpPr/>
          <p:nvPr/>
        </p:nvSpPr>
        <p:spPr bwMode="auto">
          <a:xfrm>
            <a:off x="444192" y="836712"/>
            <a:ext cx="2308183" cy="1872208"/>
          </a:xfrm>
          <a:prstGeom prst="roundRect">
            <a:avLst>
              <a:gd name="adj" fmla="val 4457"/>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26" name="角丸四角形 125"/>
          <p:cNvSpPr/>
          <p:nvPr/>
        </p:nvSpPr>
        <p:spPr bwMode="auto">
          <a:xfrm>
            <a:off x="449696" y="2780928"/>
            <a:ext cx="2302683" cy="1152128"/>
          </a:xfrm>
          <a:prstGeom prst="roundRect">
            <a:avLst>
              <a:gd name="adj" fmla="val 6746"/>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54" name="角丸四角形 153"/>
          <p:cNvSpPr/>
          <p:nvPr/>
        </p:nvSpPr>
        <p:spPr bwMode="auto">
          <a:xfrm>
            <a:off x="444193" y="4326954"/>
            <a:ext cx="2308182" cy="412576"/>
          </a:xfrm>
          <a:prstGeom prst="roundRect">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55" name="角丸四角形 154"/>
          <p:cNvSpPr/>
          <p:nvPr/>
        </p:nvSpPr>
        <p:spPr bwMode="auto">
          <a:xfrm>
            <a:off x="449696" y="4005064"/>
            <a:ext cx="2302679" cy="216024"/>
          </a:xfrm>
          <a:prstGeom prst="roundRect">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64" name="縦巻き 163"/>
          <p:cNvSpPr/>
          <p:nvPr/>
        </p:nvSpPr>
        <p:spPr bwMode="auto">
          <a:xfrm>
            <a:off x="128464" y="4326954"/>
            <a:ext cx="249283" cy="376568"/>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rPr>
              <a:t>居</a:t>
            </a:r>
            <a:endParaRPr kumimoji="1" lang="en-US" altLang="ja-JP" sz="8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rPr>
              <a:t>住</a:t>
            </a:r>
            <a:endParaRPr kumimoji="1" lang="en-US" altLang="ja-JP" sz="8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rPr>
              <a:t>系</a:t>
            </a:r>
            <a:endParaRPr kumimoji="1" lang="en-US" altLang="ja-JP" sz="8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p:txBody>
      </p:sp>
      <p:sp>
        <p:nvSpPr>
          <p:cNvPr id="166" name="縦巻き 165"/>
          <p:cNvSpPr/>
          <p:nvPr/>
        </p:nvSpPr>
        <p:spPr bwMode="auto">
          <a:xfrm>
            <a:off x="156160" y="980728"/>
            <a:ext cx="216024" cy="1728192"/>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0"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訪</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問</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系</a:t>
            </a:r>
          </a:p>
        </p:txBody>
      </p:sp>
      <p:sp>
        <p:nvSpPr>
          <p:cNvPr id="167" name="縦巻き 166"/>
          <p:cNvSpPr/>
          <p:nvPr/>
        </p:nvSpPr>
        <p:spPr bwMode="auto">
          <a:xfrm>
            <a:off x="128465" y="2780928"/>
            <a:ext cx="243720" cy="1152128"/>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100" b="1" dirty="0" smtClean="0">
                <a:latin typeface="ＭＳ Ｐゴシック" pitchFamily="50" charset="-128"/>
                <a:ea typeface="ＭＳ Ｐゴシック" pitchFamily="50" charset="-128"/>
              </a:rPr>
              <a:t>日</a:t>
            </a:r>
            <a:endParaRPr lang="en-US" altLang="ja-JP" sz="1100" b="1" dirty="0" smtClean="0">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100" b="1" dirty="0" smtClean="0">
                <a:latin typeface="ＭＳ Ｐゴシック" pitchFamily="50" charset="-128"/>
                <a:ea typeface="ＭＳ Ｐゴシック" pitchFamily="50" charset="-128"/>
              </a:rPr>
              <a:t>中</a:t>
            </a:r>
            <a:endParaRPr lang="en-US" altLang="ja-JP" sz="1100" b="1" dirty="0" smtClean="0">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100" b="1" dirty="0" smtClean="0">
                <a:latin typeface="ＭＳ Ｐゴシック" pitchFamily="50" charset="-128"/>
                <a:ea typeface="ＭＳ Ｐゴシック" pitchFamily="50" charset="-128"/>
              </a:rPr>
              <a:t>活</a:t>
            </a:r>
            <a:endParaRPr lang="en-US" altLang="ja-JP" sz="1100" b="1" dirty="0" smtClean="0">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100" b="1" dirty="0" smtClean="0">
                <a:latin typeface="ＭＳ Ｐゴシック" pitchFamily="50" charset="-128"/>
                <a:ea typeface="ＭＳ Ｐゴシック" pitchFamily="50" charset="-128"/>
              </a:rPr>
              <a:t>動</a:t>
            </a:r>
            <a:endParaRPr lang="en-US" altLang="ja-JP" sz="1100" b="1" dirty="0" smtClean="0">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100" b="1" dirty="0" smtClean="0">
                <a:latin typeface="ＭＳ Ｐゴシック" pitchFamily="50" charset="-128"/>
                <a:ea typeface="ＭＳ Ｐゴシック" pitchFamily="50" charset="-128"/>
              </a:rPr>
              <a:t>系</a:t>
            </a:r>
            <a:endPar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p:txBody>
      </p:sp>
      <p:sp>
        <p:nvSpPr>
          <p:cNvPr id="168" name="縦巻き 167"/>
          <p:cNvSpPr/>
          <p:nvPr/>
        </p:nvSpPr>
        <p:spPr bwMode="auto">
          <a:xfrm>
            <a:off x="161723" y="4005064"/>
            <a:ext cx="216024" cy="216024"/>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rPr>
              <a:t>施</a:t>
            </a:r>
            <a:endParaRPr kumimoji="1" lang="en-US" altLang="ja-JP" sz="8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rPr>
              <a:t>設</a:t>
            </a:r>
            <a:endParaRPr kumimoji="1" lang="en-US" altLang="ja-JP" sz="8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rPr>
              <a:t>系</a:t>
            </a:r>
          </a:p>
        </p:txBody>
      </p:sp>
      <p:sp>
        <p:nvSpPr>
          <p:cNvPr id="156" name="縦巻き 155"/>
          <p:cNvSpPr/>
          <p:nvPr/>
        </p:nvSpPr>
        <p:spPr bwMode="auto">
          <a:xfrm>
            <a:off x="156160" y="4839886"/>
            <a:ext cx="221587" cy="1584176"/>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訓</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練</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系</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100" b="1" dirty="0" smtClean="0">
                <a:latin typeface="ＭＳ Ｐゴシック" pitchFamily="50" charset="-128"/>
                <a:ea typeface="ＭＳ Ｐゴシック" pitchFamily="50" charset="-128"/>
              </a:rPr>
              <a:t>・</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就</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労</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系</a:t>
            </a:r>
          </a:p>
        </p:txBody>
      </p:sp>
      <p:sp>
        <p:nvSpPr>
          <p:cNvPr id="159" name="角丸四角形 158"/>
          <p:cNvSpPr/>
          <p:nvPr/>
        </p:nvSpPr>
        <p:spPr bwMode="auto">
          <a:xfrm>
            <a:off x="444193" y="4839886"/>
            <a:ext cx="2310327" cy="1584176"/>
          </a:xfrm>
          <a:prstGeom prst="roundRect">
            <a:avLst>
              <a:gd name="adj" fmla="val 7528"/>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3" name="グループ化 121"/>
          <p:cNvGrpSpPr/>
          <p:nvPr/>
        </p:nvGrpSpPr>
        <p:grpSpPr>
          <a:xfrm>
            <a:off x="7401272" y="548680"/>
            <a:ext cx="2240662" cy="5937194"/>
            <a:chOff x="6830771" y="548680"/>
            <a:chExt cx="2240662" cy="5937194"/>
          </a:xfrm>
        </p:grpSpPr>
        <p:sp>
          <p:nvSpPr>
            <p:cNvPr id="124" name="正方形/長方形 123"/>
            <p:cNvSpPr/>
            <p:nvPr/>
          </p:nvSpPr>
          <p:spPr>
            <a:xfrm>
              <a:off x="6830771" y="836712"/>
              <a:ext cx="216023" cy="3456384"/>
            </a:xfrm>
            <a:prstGeom prst="rect">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smtClean="0">
                  <a:solidFill>
                    <a:schemeClr val="tx1"/>
                  </a:solidFill>
                  <a:latin typeface="+mj-ea"/>
                  <a:ea typeface="+mj-ea"/>
                </a:rPr>
                <a:t>介護給付</a:t>
              </a:r>
            </a:p>
          </p:txBody>
        </p:sp>
        <p:sp>
          <p:nvSpPr>
            <p:cNvPr id="127" name="正方形/長方形 126"/>
            <p:cNvSpPr/>
            <p:nvPr/>
          </p:nvSpPr>
          <p:spPr>
            <a:xfrm>
              <a:off x="6830771" y="4326954"/>
              <a:ext cx="226145" cy="215892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a:r>
                <a:rPr kumimoji="1" lang="ja-JP" altLang="en-US" sz="1100" b="1" dirty="0" smtClean="0">
                  <a:solidFill>
                    <a:schemeClr val="tx1"/>
                  </a:solidFill>
                  <a:latin typeface="+mj-ea"/>
                  <a:ea typeface="+mj-ea"/>
                </a:rPr>
                <a:t>訓練等給付</a:t>
              </a:r>
              <a:endParaRPr kumimoji="1" lang="ja-JP" altLang="en-US" sz="1100" b="1" dirty="0">
                <a:solidFill>
                  <a:schemeClr val="tx1"/>
                </a:solidFill>
                <a:latin typeface="+mj-ea"/>
                <a:ea typeface="+mj-ea"/>
              </a:endParaRPr>
            </a:p>
          </p:txBody>
        </p:sp>
        <p:sp>
          <p:nvSpPr>
            <p:cNvPr id="134" name="角丸四角形 133"/>
            <p:cNvSpPr/>
            <p:nvPr/>
          </p:nvSpPr>
          <p:spPr>
            <a:xfrm>
              <a:off x="7118802" y="548680"/>
              <a:ext cx="913541" cy="2160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1100" b="1" dirty="0" smtClean="0">
                  <a:solidFill>
                    <a:schemeClr val="tx1"/>
                  </a:solidFill>
                  <a:latin typeface="+mj-ea"/>
                  <a:ea typeface="+mj-ea"/>
                </a:rPr>
                <a:t>利用者数</a:t>
              </a:r>
            </a:p>
          </p:txBody>
        </p:sp>
        <p:sp>
          <p:nvSpPr>
            <p:cNvPr id="139" name="角丸四角形 138"/>
            <p:cNvSpPr/>
            <p:nvPr/>
          </p:nvSpPr>
          <p:spPr>
            <a:xfrm>
              <a:off x="8126915" y="548680"/>
              <a:ext cx="944518" cy="2160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tx1"/>
                  </a:solidFill>
                  <a:latin typeface="+mj-ea"/>
                  <a:ea typeface="+mj-ea"/>
                </a:rPr>
                <a:t>施設・事業所数</a:t>
              </a:r>
            </a:p>
          </p:txBody>
        </p:sp>
        <p:sp>
          <p:nvSpPr>
            <p:cNvPr id="147" name="正方形/長方形 146"/>
            <p:cNvSpPr/>
            <p:nvPr/>
          </p:nvSpPr>
          <p:spPr>
            <a:xfrm>
              <a:off x="8126915" y="836712"/>
              <a:ext cx="913541" cy="29457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19,740</a:t>
              </a:r>
            </a:p>
          </p:txBody>
        </p:sp>
        <p:sp>
          <p:nvSpPr>
            <p:cNvPr id="149" name="正方形/長方形 148"/>
            <p:cNvSpPr/>
            <p:nvPr/>
          </p:nvSpPr>
          <p:spPr>
            <a:xfrm>
              <a:off x="8126915" y="1196752"/>
              <a:ext cx="913541" cy="425406"/>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7,303</a:t>
              </a:r>
              <a:endParaRPr kumimoji="1" lang="ja-JP" altLang="en-US" sz="1100" b="1" dirty="0">
                <a:solidFill>
                  <a:schemeClr val="tx1"/>
                </a:solidFill>
                <a:latin typeface="+mj-ea"/>
                <a:ea typeface="+mj-ea"/>
              </a:endParaRPr>
            </a:p>
          </p:txBody>
        </p:sp>
        <p:sp>
          <p:nvSpPr>
            <p:cNvPr id="153" name="正方形/長方形 152"/>
            <p:cNvSpPr/>
            <p:nvPr/>
          </p:nvSpPr>
          <p:spPr>
            <a:xfrm>
              <a:off x="7136961" y="3488460"/>
              <a:ext cx="913541" cy="441858"/>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270,959</a:t>
              </a:r>
            </a:p>
          </p:txBody>
        </p:sp>
        <p:sp>
          <p:nvSpPr>
            <p:cNvPr id="158" name="正方形/長方形 157"/>
            <p:cNvSpPr/>
            <p:nvPr/>
          </p:nvSpPr>
          <p:spPr>
            <a:xfrm>
              <a:off x="7136806" y="3157107"/>
              <a:ext cx="913541" cy="297856"/>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19,893</a:t>
              </a:r>
              <a:endParaRPr kumimoji="1" lang="ja-JP" altLang="en-US" sz="1100" b="1" dirty="0">
                <a:solidFill>
                  <a:schemeClr val="tx1"/>
                </a:solidFill>
                <a:latin typeface="+mj-ea"/>
                <a:ea typeface="+mj-ea"/>
              </a:endParaRPr>
            </a:p>
          </p:txBody>
        </p:sp>
        <p:sp>
          <p:nvSpPr>
            <p:cNvPr id="160" name="正方形/長方形 159"/>
            <p:cNvSpPr/>
            <p:nvPr/>
          </p:nvSpPr>
          <p:spPr>
            <a:xfrm>
              <a:off x="7136961" y="3967086"/>
              <a:ext cx="913541" cy="292390"/>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131,069</a:t>
              </a:r>
              <a:endParaRPr kumimoji="1" lang="ja-JP" altLang="en-US" sz="1100" b="1" dirty="0">
                <a:solidFill>
                  <a:schemeClr val="tx1"/>
                </a:solidFill>
                <a:latin typeface="+mj-ea"/>
                <a:ea typeface="+mj-ea"/>
              </a:endParaRPr>
            </a:p>
          </p:txBody>
        </p:sp>
        <p:sp>
          <p:nvSpPr>
            <p:cNvPr id="162" name="正方形/長方形 161"/>
            <p:cNvSpPr/>
            <p:nvPr/>
          </p:nvSpPr>
          <p:spPr>
            <a:xfrm>
              <a:off x="7136961" y="4838734"/>
              <a:ext cx="913541" cy="294540"/>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2,197</a:t>
              </a:r>
            </a:p>
          </p:txBody>
        </p:sp>
        <p:sp>
          <p:nvSpPr>
            <p:cNvPr id="163" name="正方形/長方形 162"/>
            <p:cNvSpPr/>
            <p:nvPr/>
          </p:nvSpPr>
          <p:spPr>
            <a:xfrm>
              <a:off x="8126915" y="2060881"/>
              <a:ext cx="913541" cy="294540"/>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1,567</a:t>
              </a:r>
              <a:endParaRPr kumimoji="1" lang="ja-JP" altLang="en-US" sz="1100" b="1" dirty="0">
                <a:solidFill>
                  <a:schemeClr val="tx1"/>
                </a:solidFill>
                <a:latin typeface="+mj-ea"/>
                <a:ea typeface="+mj-ea"/>
              </a:endParaRPr>
            </a:p>
          </p:txBody>
        </p:sp>
        <p:sp>
          <p:nvSpPr>
            <p:cNvPr id="165" name="正方形/長方形 164"/>
            <p:cNvSpPr/>
            <p:nvPr/>
          </p:nvSpPr>
          <p:spPr>
            <a:xfrm>
              <a:off x="8126915" y="2417528"/>
              <a:ext cx="913541" cy="288032"/>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10</a:t>
              </a:r>
              <a:endParaRPr kumimoji="1" lang="ja-JP" altLang="en-US" sz="1100" b="1" dirty="0">
                <a:solidFill>
                  <a:schemeClr val="tx1"/>
                </a:solidFill>
                <a:latin typeface="+mj-ea"/>
                <a:ea typeface="+mj-ea"/>
              </a:endParaRPr>
            </a:p>
          </p:txBody>
        </p:sp>
        <p:sp>
          <p:nvSpPr>
            <p:cNvPr id="170" name="正方形/長方形 169"/>
            <p:cNvSpPr/>
            <p:nvPr/>
          </p:nvSpPr>
          <p:spPr>
            <a:xfrm>
              <a:off x="8139210" y="3488459"/>
              <a:ext cx="913541" cy="444597"/>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9,583</a:t>
              </a:r>
              <a:endParaRPr kumimoji="1" lang="ja-JP" altLang="en-US" sz="1100" b="1" dirty="0">
                <a:solidFill>
                  <a:schemeClr val="tx1"/>
                </a:solidFill>
                <a:latin typeface="+mj-ea"/>
                <a:ea typeface="+mj-ea"/>
              </a:endParaRPr>
            </a:p>
          </p:txBody>
        </p:sp>
        <p:sp>
          <p:nvSpPr>
            <p:cNvPr id="171" name="正方形/長方形 170"/>
            <p:cNvSpPr/>
            <p:nvPr/>
          </p:nvSpPr>
          <p:spPr>
            <a:xfrm>
              <a:off x="8139210" y="2825750"/>
              <a:ext cx="913541" cy="288032"/>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4,325</a:t>
              </a:r>
              <a:endParaRPr kumimoji="1" lang="ja-JP" altLang="en-US" sz="1100" b="1" dirty="0">
                <a:solidFill>
                  <a:schemeClr val="tx1"/>
                </a:solidFill>
                <a:latin typeface="+mj-ea"/>
                <a:ea typeface="+mj-ea"/>
              </a:endParaRPr>
            </a:p>
          </p:txBody>
        </p:sp>
        <p:sp>
          <p:nvSpPr>
            <p:cNvPr id="172" name="正方形/長方形 171"/>
            <p:cNvSpPr/>
            <p:nvPr/>
          </p:nvSpPr>
          <p:spPr>
            <a:xfrm>
              <a:off x="8139054" y="3157107"/>
              <a:ext cx="913541" cy="29457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246</a:t>
              </a:r>
              <a:endParaRPr kumimoji="1" lang="ja-JP" altLang="en-US" sz="1100" b="1" dirty="0">
                <a:solidFill>
                  <a:schemeClr val="tx1"/>
                </a:solidFill>
                <a:latin typeface="+mj-ea"/>
                <a:ea typeface="+mj-ea"/>
              </a:endParaRPr>
            </a:p>
          </p:txBody>
        </p:sp>
        <p:sp>
          <p:nvSpPr>
            <p:cNvPr id="173" name="正方形/長方形 172"/>
            <p:cNvSpPr/>
            <p:nvPr/>
          </p:nvSpPr>
          <p:spPr>
            <a:xfrm>
              <a:off x="8139210" y="3969274"/>
              <a:ext cx="913541" cy="292390"/>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2,606</a:t>
              </a:r>
              <a:endParaRPr kumimoji="1" lang="ja-JP" altLang="en-US" sz="1100" b="1" dirty="0">
                <a:solidFill>
                  <a:schemeClr val="tx1"/>
                </a:solidFill>
                <a:latin typeface="+mj-ea"/>
                <a:ea typeface="+mj-ea"/>
              </a:endParaRPr>
            </a:p>
          </p:txBody>
        </p:sp>
        <p:sp>
          <p:nvSpPr>
            <p:cNvPr id="175" name="正方形/長方形 174"/>
            <p:cNvSpPr/>
            <p:nvPr/>
          </p:nvSpPr>
          <p:spPr>
            <a:xfrm>
              <a:off x="8139210" y="4843461"/>
              <a:ext cx="913541" cy="28813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170</a:t>
              </a:r>
              <a:endParaRPr kumimoji="1" lang="ja-JP" altLang="en-US" sz="1100" b="1" dirty="0">
                <a:solidFill>
                  <a:schemeClr val="tx1"/>
                </a:solidFill>
                <a:latin typeface="+mj-ea"/>
                <a:ea typeface="+mj-ea"/>
              </a:endParaRPr>
            </a:p>
          </p:txBody>
        </p:sp>
        <p:sp>
          <p:nvSpPr>
            <p:cNvPr id="176" name="正方形/長方形 175"/>
            <p:cNvSpPr/>
            <p:nvPr/>
          </p:nvSpPr>
          <p:spPr>
            <a:xfrm>
              <a:off x="7136961" y="5503684"/>
              <a:ext cx="913541" cy="28803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31,621</a:t>
              </a:r>
              <a:endParaRPr kumimoji="1" lang="ja-JP" altLang="en-US" sz="1100" b="1" dirty="0">
                <a:solidFill>
                  <a:schemeClr val="tx1"/>
                </a:solidFill>
                <a:latin typeface="+mj-ea"/>
                <a:ea typeface="+mj-ea"/>
              </a:endParaRPr>
            </a:p>
          </p:txBody>
        </p:sp>
        <p:sp>
          <p:nvSpPr>
            <p:cNvPr id="177" name="正方形/長方形 176"/>
            <p:cNvSpPr/>
            <p:nvPr/>
          </p:nvSpPr>
          <p:spPr>
            <a:xfrm>
              <a:off x="7136961" y="5834925"/>
              <a:ext cx="913541" cy="290247"/>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64,500</a:t>
              </a:r>
              <a:endParaRPr kumimoji="1" lang="ja-JP" altLang="en-US" sz="1100" b="1" dirty="0">
                <a:solidFill>
                  <a:schemeClr val="tx1"/>
                </a:solidFill>
                <a:latin typeface="+mj-ea"/>
                <a:ea typeface="+mj-ea"/>
              </a:endParaRPr>
            </a:p>
          </p:txBody>
        </p:sp>
        <p:sp>
          <p:nvSpPr>
            <p:cNvPr id="178" name="正方形/長方形 177"/>
            <p:cNvSpPr/>
            <p:nvPr/>
          </p:nvSpPr>
          <p:spPr>
            <a:xfrm>
              <a:off x="8139210" y="5507830"/>
              <a:ext cx="913541" cy="280989"/>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3,239</a:t>
              </a:r>
              <a:endParaRPr kumimoji="1" lang="ja-JP" altLang="en-US" sz="1100" b="1" dirty="0">
                <a:solidFill>
                  <a:schemeClr val="tx1"/>
                </a:solidFill>
                <a:latin typeface="+mj-ea"/>
                <a:ea typeface="+mj-ea"/>
              </a:endParaRPr>
            </a:p>
          </p:txBody>
        </p:sp>
        <p:sp>
          <p:nvSpPr>
            <p:cNvPr id="179" name="正方形/長方形 178"/>
            <p:cNvSpPr/>
            <p:nvPr/>
          </p:nvSpPr>
          <p:spPr>
            <a:xfrm>
              <a:off x="8139210" y="5833963"/>
              <a:ext cx="913541" cy="286557"/>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3,530</a:t>
              </a:r>
              <a:endParaRPr kumimoji="1" lang="ja-JP" altLang="en-US" sz="1100" b="1" dirty="0">
                <a:solidFill>
                  <a:schemeClr val="tx1"/>
                </a:solidFill>
                <a:latin typeface="+mj-ea"/>
                <a:ea typeface="+mj-ea"/>
              </a:endParaRPr>
            </a:p>
          </p:txBody>
        </p:sp>
        <p:sp>
          <p:nvSpPr>
            <p:cNvPr id="180" name="正方形/長方形 179"/>
            <p:cNvSpPr/>
            <p:nvPr/>
          </p:nvSpPr>
          <p:spPr>
            <a:xfrm>
              <a:off x="7141366" y="4409731"/>
              <a:ext cx="913541" cy="288035"/>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107,115</a:t>
              </a:r>
              <a:endParaRPr kumimoji="1" lang="ja-JP" altLang="en-US" sz="1100" b="1" dirty="0">
                <a:solidFill>
                  <a:schemeClr val="tx1"/>
                </a:solidFill>
                <a:latin typeface="+mj-ea"/>
                <a:ea typeface="+mj-ea"/>
              </a:endParaRPr>
            </a:p>
          </p:txBody>
        </p:sp>
        <p:sp>
          <p:nvSpPr>
            <p:cNvPr id="181" name="正方形/長方形 180"/>
            <p:cNvSpPr/>
            <p:nvPr/>
          </p:nvSpPr>
          <p:spPr>
            <a:xfrm>
              <a:off x="8149478" y="4409731"/>
              <a:ext cx="913541" cy="294540"/>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7,301</a:t>
              </a:r>
              <a:endParaRPr kumimoji="1" lang="ja-JP" altLang="en-US" sz="1100" b="1" dirty="0">
                <a:solidFill>
                  <a:schemeClr val="tx1"/>
                </a:solidFill>
                <a:latin typeface="+mj-ea"/>
                <a:ea typeface="+mj-ea"/>
              </a:endParaRPr>
            </a:p>
          </p:txBody>
        </p:sp>
        <p:sp>
          <p:nvSpPr>
            <p:cNvPr id="183" name="正方形/長方形 182"/>
            <p:cNvSpPr/>
            <p:nvPr/>
          </p:nvSpPr>
          <p:spPr>
            <a:xfrm>
              <a:off x="8126915" y="1700808"/>
              <a:ext cx="913541" cy="29457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6,237</a:t>
              </a:r>
            </a:p>
          </p:txBody>
        </p:sp>
        <p:sp>
          <p:nvSpPr>
            <p:cNvPr id="184" name="正方形/長方形 183"/>
            <p:cNvSpPr/>
            <p:nvPr/>
          </p:nvSpPr>
          <p:spPr>
            <a:xfrm>
              <a:off x="7136806" y="5167917"/>
              <a:ext cx="913541" cy="294540"/>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12,080</a:t>
              </a:r>
              <a:endParaRPr kumimoji="1" lang="ja-JP" altLang="en-US" sz="1100" b="1" dirty="0">
                <a:solidFill>
                  <a:schemeClr val="tx1"/>
                </a:solidFill>
                <a:latin typeface="+mj-ea"/>
                <a:ea typeface="+mj-ea"/>
              </a:endParaRPr>
            </a:p>
          </p:txBody>
        </p:sp>
        <p:sp>
          <p:nvSpPr>
            <p:cNvPr id="185" name="正方形/長方形 184"/>
            <p:cNvSpPr/>
            <p:nvPr/>
          </p:nvSpPr>
          <p:spPr>
            <a:xfrm>
              <a:off x="8138948" y="5169694"/>
              <a:ext cx="913541" cy="285749"/>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1,174</a:t>
              </a:r>
              <a:endParaRPr kumimoji="1" lang="ja-JP" altLang="en-US" sz="1100" b="1" dirty="0">
                <a:solidFill>
                  <a:schemeClr val="tx1"/>
                </a:solidFill>
                <a:latin typeface="+mj-ea"/>
                <a:ea typeface="+mj-ea"/>
              </a:endParaRPr>
            </a:p>
          </p:txBody>
        </p:sp>
        <p:sp>
          <p:nvSpPr>
            <p:cNvPr id="186" name="正方形/長方形 185"/>
            <p:cNvSpPr/>
            <p:nvPr/>
          </p:nvSpPr>
          <p:spPr>
            <a:xfrm>
              <a:off x="7136806" y="6161989"/>
              <a:ext cx="913541" cy="299477"/>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221,023</a:t>
              </a:r>
              <a:endParaRPr kumimoji="1" lang="ja-JP" altLang="en-US" sz="1100" b="1" dirty="0">
                <a:solidFill>
                  <a:schemeClr val="tx1"/>
                </a:solidFill>
                <a:latin typeface="+mj-ea"/>
                <a:ea typeface="+mj-ea"/>
              </a:endParaRPr>
            </a:p>
          </p:txBody>
        </p:sp>
        <p:sp>
          <p:nvSpPr>
            <p:cNvPr id="187" name="正方形/長方形 186"/>
            <p:cNvSpPr/>
            <p:nvPr/>
          </p:nvSpPr>
          <p:spPr>
            <a:xfrm>
              <a:off x="8138948" y="6162675"/>
              <a:ext cx="913541" cy="297656"/>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10,624</a:t>
              </a:r>
            </a:p>
          </p:txBody>
        </p:sp>
        <p:sp>
          <p:nvSpPr>
            <p:cNvPr id="102" name="正方形/長方形 101"/>
            <p:cNvSpPr/>
            <p:nvPr/>
          </p:nvSpPr>
          <p:spPr>
            <a:xfrm>
              <a:off x="7118803" y="836713"/>
              <a:ext cx="913541" cy="29457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167,526</a:t>
              </a:r>
            </a:p>
          </p:txBody>
        </p:sp>
        <p:sp>
          <p:nvSpPr>
            <p:cNvPr id="103" name="正方形/長方形 102"/>
            <p:cNvSpPr/>
            <p:nvPr/>
          </p:nvSpPr>
          <p:spPr>
            <a:xfrm>
              <a:off x="7118803" y="1196752"/>
              <a:ext cx="913541" cy="430081"/>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10,538</a:t>
              </a:r>
            </a:p>
          </p:txBody>
        </p:sp>
        <p:sp>
          <p:nvSpPr>
            <p:cNvPr id="104" name="正方形/長方形 103"/>
            <p:cNvSpPr/>
            <p:nvPr/>
          </p:nvSpPr>
          <p:spPr>
            <a:xfrm>
              <a:off x="7118803" y="2065556"/>
              <a:ext cx="913541" cy="294540"/>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9,486</a:t>
              </a:r>
            </a:p>
          </p:txBody>
        </p:sp>
        <p:sp>
          <p:nvSpPr>
            <p:cNvPr id="105" name="正方形/長方形 104"/>
            <p:cNvSpPr/>
            <p:nvPr/>
          </p:nvSpPr>
          <p:spPr>
            <a:xfrm>
              <a:off x="7118803" y="2422203"/>
              <a:ext cx="913541" cy="28803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30</a:t>
              </a:r>
              <a:endParaRPr kumimoji="1" lang="ja-JP" altLang="en-US" sz="1100" b="1" dirty="0">
                <a:solidFill>
                  <a:schemeClr val="tx1"/>
                </a:solidFill>
                <a:latin typeface="+mj-ea"/>
                <a:ea typeface="+mj-ea"/>
              </a:endParaRPr>
            </a:p>
          </p:txBody>
        </p:sp>
        <p:sp>
          <p:nvSpPr>
            <p:cNvPr id="106" name="正方形/長方形 105"/>
            <p:cNvSpPr/>
            <p:nvPr/>
          </p:nvSpPr>
          <p:spPr>
            <a:xfrm>
              <a:off x="7136961" y="2830425"/>
              <a:ext cx="913541" cy="28803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49,165</a:t>
              </a:r>
              <a:endParaRPr lang="ja-JP" altLang="en-US" sz="1100" b="1" dirty="0" smtClean="0">
                <a:solidFill>
                  <a:schemeClr val="tx1"/>
                </a:solidFill>
                <a:latin typeface="+mj-ea"/>
                <a:ea typeface="+mj-ea"/>
              </a:endParaRPr>
            </a:p>
          </p:txBody>
        </p:sp>
        <p:sp>
          <p:nvSpPr>
            <p:cNvPr id="107" name="正方形/長方形 106"/>
            <p:cNvSpPr/>
            <p:nvPr/>
          </p:nvSpPr>
          <p:spPr>
            <a:xfrm>
              <a:off x="7118803" y="1700808"/>
              <a:ext cx="913541" cy="288032"/>
            </a:xfrm>
            <a:prstGeom prst="rect">
              <a:avLst/>
            </a:prstGeom>
            <a:solidFill>
              <a:srgbClr val="C2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24,228</a:t>
              </a:r>
            </a:p>
          </p:txBody>
        </p:sp>
      </p:grpSp>
      <p:sp>
        <p:nvSpPr>
          <p:cNvPr id="4" name="テキスト ボックス 3"/>
          <p:cNvSpPr txBox="1"/>
          <p:nvPr/>
        </p:nvSpPr>
        <p:spPr>
          <a:xfrm>
            <a:off x="7689303" y="260648"/>
            <a:ext cx="2232249" cy="276999"/>
          </a:xfrm>
          <a:prstGeom prst="rect">
            <a:avLst/>
          </a:prstGeom>
          <a:noFill/>
        </p:spPr>
        <p:txBody>
          <a:bodyPr wrap="square" rtlCol="0">
            <a:spAutoFit/>
          </a:bodyPr>
          <a:lstStyle/>
          <a:p>
            <a:r>
              <a:rPr lang="ja-JP" altLang="en-US" sz="1200" dirty="0" smtClean="0"/>
              <a:t>（平成２９年１月データ）</a:t>
            </a:r>
            <a:endParaRPr kumimoji="1" lang="ja-JP" altLang="en-US" sz="1200" dirty="0" smtClean="0"/>
          </a:p>
        </p:txBody>
      </p:sp>
      <p:sp>
        <p:nvSpPr>
          <p:cNvPr id="6" name="スライド番号プレースホルダー 5"/>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18</a:t>
            </a:fld>
            <a:endParaRPr lang="en-US" altLang="ja-JP" dirty="0">
              <a:solidFill>
                <a:prstClr val="black"/>
              </a:solidFill>
            </a:endParaRPr>
          </a:p>
        </p:txBody>
      </p:sp>
    </p:spTree>
    <p:extLst>
      <p:ext uri="{BB962C8B-B14F-4D97-AF65-F5344CB8AC3E}">
        <p14:creationId xmlns:p14="http://schemas.microsoft.com/office/powerpoint/2010/main" val="3575272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365601" y="6322802"/>
            <a:ext cx="9051895" cy="307777"/>
          </a:xfrm>
          <a:prstGeom prst="rect">
            <a:avLst/>
          </a:prstGeom>
          <a:noFill/>
        </p:spPr>
        <p:txBody>
          <a:bodyPr wrap="square" rtlCol="0">
            <a:spAutoFit/>
          </a:bodyPr>
          <a:lstStyle/>
          <a:p>
            <a:r>
              <a:rPr kumimoji="1" lang="ja-JP" altLang="en-US" sz="700" dirty="0" smtClean="0"/>
              <a:t>（注）１．表中の「　　　」は「障害者</a:t>
            </a:r>
            <a:r>
              <a:rPr kumimoji="1" lang="ja-JP" altLang="en-US" sz="700" dirty="0" smtClean="0">
                <a:latin typeface="+mj-ea"/>
                <a:ea typeface="+mj-ea"/>
              </a:rPr>
              <a:t>」、「　　   」は「障害児」であり、利用できるサービスにマークを付している。</a:t>
            </a:r>
            <a:endParaRPr kumimoji="1" lang="en-US" altLang="ja-JP" sz="700" dirty="0" smtClean="0">
              <a:latin typeface="+mj-ea"/>
              <a:ea typeface="+mj-ea"/>
            </a:endParaRPr>
          </a:p>
          <a:p>
            <a:r>
              <a:rPr lang="ja-JP" altLang="en-US" sz="700" dirty="0" smtClean="0">
                <a:latin typeface="+mj-ea"/>
                <a:ea typeface="+mj-ea"/>
              </a:rPr>
              <a:t>　　　 ２．利用者数及び施設・事業所数は平成</a:t>
            </a:r>
            <a:r>
              <a:rPr lang="en-US" altLang="ja-JP" sz="700" dirty="0" smtClean="0">
                <a:latin typeface="+mj-ea"/>
                <a:ea typeface="+mj-ea"/>
              </a:rPr>
              <a:t>29</a:t>
            </a:r>
            <a:r>
              <a:rPr lang="ja-JP" altLang="en-US" sz="700" dirty="0" smtClean="0">
                <a:latin typeface="+mj-ea"/>
                <a:ea typeface="+mj-ea"/>
              </a:rPr>
              <a:t>年</a:t>
            </a:r>
            <a:r>
              <a:rPr lang="en-US" altLang="ja-JP" sz="700" dirty="0" smtClean="0">
                <a:latin typeface="+mj-ea"/>
                <a:ea typeface="+mj-ea"/>
              </a:rPr>
              <a:t>1</a:t>
            </a:r>
            <a:r>
              <a:rPr lang="ja-JP" altLang="en-US" sz="700" dirty="0" smtClean="0">
                <a:latin typeface="+mj-ea"/>
                <a:ea typeface="+mj-ea"/>
              </a:rPr>
              <a:t>月サービス提供分の国保連</a:t>
            </a:r>
            <a:r>
              <a:rPr lang="ja-JP" altLang="en-US" sz="700" dirty="0" smtClean="0"/>
              <a:t>データ。</a:t>
            </a:r>
            <a:endParaRPr kumimoji="1" lang="ja-JP" altLang="en-US" sz="700" dirty="0"/>
          </a:p>
        </p:txBody>
      </p:sp>
      <p:sp>
        <p:nvSpPr>
          <p:cNvPr id="90" name="角丸四角形 89"/>
          <p:cNvSpPr/>
          <p:nvPr/>
        </p:nvSpPr>
        <p:spPr>
          <a:xfrm>
            <a:off x="537805" y="706179"/>
            <a:ext cx="5770457" cy="220930"/>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1100" b="1" dirty="0" smtClean="0">
                <a:solidFill>
                  <a:schemeClr val="tx1"/>
                </a:solidFill>
                <a:latin typeface="HG丸ｺﾞｼｯｸM-PRO" pitchFamily="50" charset="-128"/>
                <a:ea typeface="HG丸ｺﾞｼｯｸM-PRO" pitchFamily="50" charset="-128"/>
              </a:rPr>
              <a:t>サービス名</a:t>
            </a:r>
          </a:p>
        </p:txBody>
      </p:sp>
      <p:sp>
        <p:nvSpPr>
          <p:cNvPr id="93" name="円/楕円 92"/>
          <p:cNvSpPr/>
          <p:nvPr/>
        </p:nvSpPr>
        <p:spPr>
          <a:xfrm>
            <a:off x="1108306" y="6334863"/>
            <a:ext cx="144016" cy="1418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600" b="1" dirty="0" smtClean="0">
                <a:solidFill>
                  <a:schemeClr val="bg1"/>
                </a:solidFill>
              </a:rPr>
              <a:t>者</a:t>
            </a:r>
            <a:endParaRPr kumimoji="1" lang="ja-JP" altLang="en-US" sz="600" b="1" dirty="0" smtClean="0">
              <a:solidFill>
                <a:schemeClr val="bg1"/>
              </a:solidFill>
            </a:endParaRPr>
          </a:p>
        </p:txBody>
      </p:sp>
      <p:sp>
        <p:nvSpPr>
          <p:cNvPr id="94" name="円/楕円 93"/>
          <p:cNvSpPr/>
          <p:nvPr/>
        </p:nvSpPr>
        <p:spPr>
          <a:xfrm flipH="1">
            <a:off x="1841374" y="6347522"/>
            <a:ext cx="144016" cy="14401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600" b="1" dirty="0" smtClean="0">
                <a:solidFill>
                  <a:schemeClr val="bg1"/>
                </a:solidFill>
              </a:rPr>
              <a:t>児</a:t>
            </a:r>
          </a:p>
        </p:txBody>
      </p:sp>
      <p:sp>
        <p:nvSpPr>
          <p:cNvPr id="22" name="正方形/長方形 21"/>
          <p:cNvSpPr/>
          <p:nvPr/>
        </p:nvSpPr>
        <p:spPr>
          <a:xfrm>
            <a:off x="501759" y="991848"/>
            <a:ext cx="2308183" cy="355748"/>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児童発達支援</a:t>
            </a:r>
            <a:endParaRPr kumimoji="1" lang="ja-JP" altLang="en-US" sz="1100" b="1" dirty="0">
              <a:solidFill>
                <a:schemeClr val="tx1"/>
              </a:solidFill>
            </a:endParaRPr>
          </a:p>
        </p:txBody>
      </p:sp>
      <p:sp>
        <p:nvSpPr>
          <p:cNvPr id="24" name="正方形/長方形 23"/>
          <p:cNvSpPr/>
          <p:nvPr/>
        </p:nvSpPr>
        <p:spPr>
          <a:xfrm>
            <a:off x="494365" y="1387911"/>
            <a:ext cx="2308183" cy="369481"/>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rPr>
              <a:t>医療型児童発達支援</a:t>
            </a:r>
            <a:endParaRPr kumimoji="1" lang="ja-JP" altLang="en-US" sz="1100" b="1" dirty="0">
              <a:solidFill>
                <a:schemeClr val="tx1"/>
              </a:solidFill>
            </a:endParaRPr>
          </a:p>
        </p:txBody>
      </p:sp>
      <p:sp>
        <p:nvSpPr>
          <p:cNvPr id="25" name="正方形/長方形 24"/>
          <p:cNvSpPr/>
          <p:nvPr/>
        </p:nvSpPr>
        <p:spPr>
          <a:xfrm>
            <a:off x="2882070" y="991848"/>
            <a:ext cx="4433502" cy="360400"/>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rPr>
              <a:t>日常生活における基本的な動作の指導、知識技能の付与、集団生活への適応訓練などの支援を行う。</a:t>
            </a:r>
            <a:endParaRPr kumimoji="1" lang="ja-JP" altLang="en-US" sz="1100" dirty="0">
              <a:solidFill>
                <a:schemeClr val="tx1"/>
              </a:solidFill>
            </a:endParaRPr>
          </a:p>
        </p:txBody>
      </p:sp>
      <p:sp>
        <p:nvSpPr>
          <p:cNvPr id="26" name="正方形/長方形 25"/>
          <p:cNvSpPr/>
          <p:nvPr/>
        </p:nvSpPr>
        <p:spPr>
          <a:xfrm>
            <a:off x="2882070" y="1387912"/>
            <a:ext cx="4433502" cy="385214"/>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1100" dirty="0">
                <a:solidFill>
                  <a:schemeClr val="tx1"/>
                </a:solidFill>
              </a:rPr>
              <a:t>日常生活に</a:t>
            </a:r>
            <a:r>
              <a:rPr lang="ja-JP" altLang="en-US" sz="1100" dirty="0" smtClean="0">
                <a:solidFill>
                  <a:schemeClr val="tx1"/>
                </a:solidFill>
              </a:rPr>
              <a:t>おける基本的な動作の指導、知識技能の付与、　集団生活への適応訓練などの支援及び治療を行う。</a:t>
            </a:r>
            <a:endParaRPr kumimoji="1" lang="ja-JP" altLang="en-US" sz="1100" dirty="0">
              <a:solidFill>
                <a:schemeClr val="tx1"/>
              </a:solidFill>
            </a:endParaRPr>
          </a:p>
        </p:txBody>
      </p:sp>
      <p:sp>
        <p:nvSpPr>
          <p:cNvPr id="64" name="円/楕円 63"/>
          <p:cNvSpPr/>
          <p:nvPr/>
        </p:nvSpPr>
        <p:spPr>
          <a:xfrm>
            <a:off x="2404450" y="1096079"/>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27" name="正方形/長方形 26"/>
          <p:cNvSpPr/>
          <p:nvPr/>
        </p:nvSpPr>
        <p:spPr>
          <a:xfrm>
            <a:off x="471643" y="2213473"/>
            <a:ext cx="2321261" cy="364913"/>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保育所等訪問支援</a:t>
            </a:r>
            <a:endParaRPr kumimoji="1" lang="ja-JP" altLang="en-US" sz="1100" b="1" dirty="0">
              <a:solidFill>
                <a:schemeClr val="tx1"/>
              </a:solidFill>
            </a:endParaRPr>
          </a:p>
        </p:txBody>
      </p:sp>
      <p:sp>
        <p:nvSpPr>
          <p:cNvPr id="28" name="正方形/長方形 27"/>
          <p:cNvSpPr/>
          <p:nvPr/>
        </p:nvSpPr>
        <p:spPr>
          <a:xfrm>
            <a:off x="2863223" y="2213473"/>
            <a:ext cx="4458853" cy="372475"/>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lgn="just" fontAlgn="base">
              <a:lnSpc>
                <a:spcPts val="1200"/>
              </a:lnSpc>
              <a:spcBef>
                <a:spcPct val="0"/>
              </a:spcBef>
              <a:spcAft>
                <a:spcPct val="0"/>
              </a:spcAft>
            </a:pPr>
            <a:r>
              <a:rPr lang="ja-JP" altLang="en-US" sz="1100" dirty="0">
                <a:solidFill>
                  <a:schemeClr val="tx1"/>
                </a:solidFill>
                <a:latin typeface="ＭＳ Ｐゴシック" pitchFamily="50" charset="-128"/>
                <a:ea typeface="ＭＳ Ｐゴシック" pitchFamily="50" charset="-128"/>
                <a:cs typeface="Times New Roman" pitchFamily="18" charset="0"/>
              </a:rPr>
              <a:t>保育所等を訪問</a:t>
            </a:r>
            <a:r>
              <a:rPr lang="ja-JP" altLang="en-US" sz="1100" dirty="0" smtClean="0">
                <a:solidFill>
                  <a:schemeClr val="tx1"/>
                </a:solidFill>
                <a:latin typeface="ＭＳ Ｐゴシック" pitchFamily="50" charset="-128"/>
                <a:ea typeface="ＭＳ Ｐゴシック" pitchFamily="50" charset="-128"/>
                <a:cs typeface="Times New Roman" pitchFamily="18" charset="0"/>
              </a:rPr>
              <a:t>し、障害児に対して、障害児以外の児童との集団生活への適応のための専門的な支援などを行う。</a:t>
            </a:r>
          </a:p>
        </p:txBody>
      </p:sp>
      <p:sp>
        <p:nvSpPr>
          <p:cNvPr id="30" name="正方形/長方形 29"/>
          <p:cNvSpPr/>
          <p:nvPr/>
        </p:nvSpPr>
        <p:spPr>
          <a:xfrm>
            <a:off x="463968" y="3679550"/>
            <a:ext cx="2334616" cy="738847"/>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計画相談支援</a:t>
            </a:r>
            <a:endParaRPr kumimoji="1" lang="ja-JP" altLang="en-US" sz="1100" b="1" dirty="0">
              <a:solidFill>
                <a:schemeClr val="tx1"/>
              </a:solidFill>
            </a:endParaRPr>
          </a:p>
        </p:txBody>
      </p:sp>
      <p:sp>
        <p:nvSpPr>
          <p:cNvPr id="31" name="正方形/長方形 30"/>
          <p:cNvSpPr/>
          <p:nvPr/>
        </p:nvSpPr>
        <p:spPr>
          <a:xfrm>
            <a:off x="470151" y="3172973"/>
            <a:ext cx="2328433" cy="453468"/>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rPr>
              <a:t>医療型</a:t>
            </a:r>
            <a:r>
              <a:rPr lang="ja-JP" altLang="en-US" sz="1100" b="1" dirty="0">
                <a:solidFill>
                  <a:schemeClr val="tx1"/>
                </a:solidFill>
              </a:rPr>
              <a:t>障害児入所施設</a:t>
            </a:r>
            <a:endParaRPr kumimoji="1" lang="en-US" altLang="ja-JP" sz="800" b="1" dirty="0" smtClean="0">
              <a:solidFill>
                <a:schemeClr val="tx1"/>
              </a:solidFill>
            </a:endParaRPr>
          </a:p>
        </p:txBody>
      </p:sp>
      <p:sp>
        <p:nvSpPr>
          <p:cNvPr id="32" name="正方形/長方形 31"/>
          <p:cNvSpPr/>
          <p:nvPr/>
        </p:nvSpPr>
        <p:spPr>
          <a:xfrm>
            <a:off x="479340" y="4483608"/>
            <a:ext cx="2297021" cy="610758"/>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障害児相談支援</a:t>
            </a:r>
            <a:endParaRPr kumimoji="1" lang="ja-JP" altLang="en-US" sz="1100" b="1" dirty="0">
              <a:solidFill>
                <a:schemeClr val="tx1"/>
              </a:solidFill>
            </a:endParaRPr>
          </a:p>
        </p:txBody>
      </p:sp>
      <p:sp>
        <p:nvSpPr>
          <p:cNvPr id="44" name="正方形/長方形 43"/>
          <p:cNvSpPr/>
          <p:nvPr/>
        </p:nvSpPr>
        <p:spPr>
          <a:xfrm>
            <a:off x="2866882" y="2672808"/>
            <a:ext cx="4454167" cy="45622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lgn="just" fontAlgn="base">
              <a:lnSpc>
                <a:spcPts val="1200"/>
              </a:lnSpc>
              <a:spcBef>
                <a:spcPct val="0"/>
              </a:spcBef>
              <a:spcAft>
                <a:spcPct val="0"/>
              </a:spcAft>
            </a:pPr>
            <a:r>
              <a:rPr lang="ja-JP" altLang="en-US" sz="1100" dirty="0" smtClean="0">
                <a:solidFill>
                  <a:schemeClr val="tx1"/>
                </a:solidFill>
                <a:latin typeface="ＭＳ Ｐゴシック" pitchFamily="50" charset="-128"/>
                <a:ea typeface="ＭＳ Ｐゴシック" pitchFamily="50" charset="-128"/>
                <a:cs typeface="Times New Roman" pitchFamily="18" charset="0"/>
              </a:rPr>
              <a:t>施設に入所</a:t>
            </a:r>
            <a:r>
              <a:rPr lang="ja-JP" altLang="en-US" sz="1100" dirty="0">
                <a:solidFill>
                  <a:schemeClr val="tx1"/>
                </a:solidFill>
                <a:latin typeface="ＭＳ Ｐゴシック" pitchFamily="50" charset="-128"/>
                <a:ea typeface="ＭＳ Ｐゴシック" pitchFamily="50" charset="-128"/>
                <a:cs typeface="Times New Roman" pitchFamily="18" charset="0"/>
              </a:rPr>
              <a:t>して</a:t>
            </a:r>
            <a:r>
              <a:rPr lang="ja-JP" altLang="en-US" sz="1100" dirty="0" smtClean="0">
                <a:solidFill>
                  <a:schemeClr val="tx1"/>
                </a:solidFill>
                <a:latin typeface="ＭＳ Ｐゴシック" pitchFamily="50" charset="-128"/>
                <a:ea typeface="ＭＳ Ｐゴシック" pitchFamily="50" charset="-128"/>
                <a:cs typeface="Times New Roman" pitchFamily="18" charset="0"/>
              </a:rPr>
              <a:t>いる障害児に対して、保護、日常生活の指導及び知識技能の付与を行う。</a:t>
            </a:r>
          </a:p>
        </p:txBody>
      </p:sp>
      <p:sp>
        <p:nvSpPr>
          <p:cNvPr id="45" name="正方形/長方形 44"/>
          <p:cNvSpPr/>
          <p:nvPr/>
        </p:nvSpPr>
        <p:spPr>
          <a:xfrm>
            <a:off x="2859652" y="3172974"/>
            <a:ext cx="4469523" cy="453468"/>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lvl="0"/>
            <a:r>
              <a:rPr lang="ja-JP" altLang="en-US" sz="1100" dirty="0" smtClean="0">
                <a:solidFill>
                  <a:schemeClr val="tx1"/>
                </a:solidFill>
                <a:latin typeface="ＭＳ Ｐゴシック" pitchFamily="50" charset="-128"/>
                <a:ea typeface="ＭＳ Ｐゴシック" pitchFamily="50" charset="-128"/>
                <a:cs typeface="Times New Roman" pitchFamily="18" charset="0"/>
              </a:rPr>
              <a:t>施設に入所又は指定医療機関に入院している障害児に対して、保護、</a:t>
            </a:r>
            <a:r>
              <a:rPr lang="ja-JP" altLang="en-US" sz="1100" dirty="0">
                <a:solidFill>
                  <a:schemeClr val="tx1"/>
                </a:solidFill>
                <a:latin typeface="ＭＳ Ｐゴシック" pitchFamily="50" charset="-128"/>
                <a:ea typeface="ＭＳ Ｐゴシック" pitchFamily="50" charset="-128"/>
                <a:cs typeface="Times New Roman" pitchFamily="18" charset="0"/>
              </a:rPr>
              <a:t>日常生活の指導及び知識技能の</a:t>
            </a:r>
            <a:r>
              <a:rPr lang="ja-JP" altLang="en-US" sz="1100" dirty="0" smtClean="0">
                <a:solidFill>
                  <a:schemeClr val="tx1"/>
                </a:solidFill>
                <a:latin typeface="ＭＳ Ｐゴシック" pitchFamily="50" charset="-128"/>
                <a:ea typeface="ＭＳ Ｐゴシック" pitchFamily="50" charset="-128"/>
                <a:cs typeface="Times New Roman" pitchFamily="18" charset="0"/>
              </a:rPr>
              <a:t>付与</a:t>
            </a:r>
            <a:r>
              <a:rPr lang="ja-JP" altLang="en-US" sz="1100" dirty="0">
                <a:solidFill>
                  <a:schemeClr val="tx1"/>
                </a:solidFill>
                <a:latin typeface="ＭＳ Ｐゴシック" pitchFamily="50" charset="-128"/>
                <a:ea typeface="ＭＳ Ｐゴシック" pitchFamily="50" charset="-128"/>
                <a:cs typeface="Times New Roman" pitchFamily="18" charset="0"/>
              </a:rPr>
              <a:t>並び</a:t>
            </a:r>
            <a:r>
              <a:rPr lang="ja-JP" altLang="en-US" sz="1100" dirty="0" smtClean="0">
                <a:solidFill>
                  <a:schemeClr val="tx1"/>
                </a:solidFill>
                <a:latin typeface="ＭＳ Ｐゴシック" pitchFamily="50" charset="-128"/>
                <a:ea typeface="ＭＳ Ｐゴシック" pitchFamily="50" charset="-128"/>
                <a:cs typeface="Times New Roman" pitchFamily="18" charset="0"/>
              </a:rPr>
              <a:t>に治療を行う</a:t>
            </a:r>
            <a:r>
              <a:rPr lang="ja-JP" altLang="en-US" sz="1400" dirty="0" smtClean="0">
                <a:solidFill>
                  <a:schemeClr val="tx1"/>
                </a:solidFill>
                <a:latin typeface="ＭＳ Ｐゴシック" pitchFamily="50" charset="-128"/>
                <a:ea typeface="ＭＳ Ｐゴシック" pitchFamily="50" charset="-128"/>
                <a:cs typeface="Times New Roman" pitchFamily="18" charset="0"/>
              </a:rPr>
              <a:t>。</a:t>
            </a:r>
            <a:endParaRPr kumimoji="1" lang="ja-JP" altLang="en-US" sz="1400" b="1" dirty="0">
              <a:solidFill>
                <a:schemeClr val="tx1"/>
              </a:solidFill>
            </a:endParaRPr>
          </a:p>
        </p:txBody>
      </p:sp>
      <p:sp>
        <p:nvSpPr>
          <p:cNvPr id="46" name="正方形/長方形 45"/>
          <p:cNvSpPr/>
          <p:nvPr/>
        </p:nvSpPr>
        <p:spPr>
          <a:xfrm>
            <a:off x="2859333" y="3679550"/>
            <a:ext cx="4469931" cy="738847"/>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fontAlgn="base">
              <a:lnSpc>
                <a:spcPts val="900"/>
              </a:lnSpc>
              <a:spcBef>
                <a:spcPct val="0"/>
              </a:spcBef>
              <a:spcAft>
                <a:spcPct val="0"/>
              </a:spcAft>
            </a:pPr>
            <a:r>
              <a:rPr lang="en-US" altLang="ja-JP" sz="1000" dirty="0" smtClean="0">
                <a:solidFill>
                  <a:schemeClr val="tx1"/>
                </a:solidFill>
                <a:latin typeface="ＭＳ Ｐゴシック" pitchFamily="50" charset="-128"/>
                <a:ea typeface="ＭＳ Ｐゴシック" pitchFamily="50" charset="-128"/>
                <a:cs typeface="Times New Roman" pitchFamily="18" charset="0"/>
              </a:rPr>
              <a:t>【</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サービス利用支援</a:t>
            </a:r>
            <a:r>
              <a:rPr lang="en-US" altLang="ja-JP" sz="1000" dirty="0" smtClean="0">
                <a:solidFill>
                  <a:schemeClr val="tx1"/>
                </a:solidFill>
                <a:latin typeface="ＭＳ Ｐゴシック" pitchFamily="50" charset="-128"/>
                <a:ea typeface="ＭＳ Ｐゴシック" pitchFamily="50" charset="-128"/>
                <a:cs typeface="Times New Roman" pitchFamily="18" charset="0"/>
              </a:rPr>
              <a:t>】</a:t>
            </a:r>
          </a:p>
          <a:p>
            <a:pPr lvl="0" algn="just" fontAlgn="base">
              <a:lnSpc>
                <a:spcPts val="900"/>
              </a:lnSpc>
              <a:spcBef>
                <a:spcPct val="0"/>
              </a:spcBef>
              <a:spcAft>
                <a:spcPct val="0"/>
              </a:spcAft>
            </a:pPr>
            <a:r>
              <a:rPr lang="ja-JP" altLang="en-US" sz="1000" dirty="0" smtClean="0">
                <a:solidFill>
                  <a:schemeClr val="tx1"/>
                </a:solidFill>
                <a:latin typeface="ＭＳ Ｐゴシック" pitchFamily="50" charset="-128"/>
                <a:ea typeface="ＭＳ Ｐゴシック" pitchFamily="50" charset="-128"/>
                <a:cs typeface="Times New Roman" pitchFamily="18" charset="0"/>
              </a:rPr>
              <a:t>　・サービス申請に係る支給決定前にサービス等利用計画案を作成</a:t>
            </a:r>
            <a:endParaRPr lang="en-US" altLang="ja-JP" sz="1000" dirty="0" smtClean="0">
              <a:solidFill>
                <a:schemeClr val="tx1"/>
              </a:solidFill>
              <a:latin typeface="ＭＳ Ｐゴシック" pitchFamily="50" charset="-128"/>
              <a:ea typeface="ＭＳ Ｐゴシック" pitchFamily="50" charset="-128"/>
              <a:cs typeface="Times New Roman" pitchFamily="18" charset="0"/>
            </a:endParaRPr>
          </a:p>
          <a:p>
            <a:pPr lvl="0" algn="just" fontAlgn="base">
              <a:lnSpc>
                <a:spcPts val="900"/>
              </a:lnSpc>
              <a:spcBef>
                <a:spcPct val="0"/>
              </a:spcBef>
              <a:spcAft>
                <a:spcPct val="0"/>
              </a:spcAft>
            </a:pPr>
            <a:r>
              <a:rPr lang="ja-JP" altLang="en-US" sz="1000" dirty="0">
                <a:solidFill>
                  <a:schemeClr val="tx1"/>
                </a:solidFill>
                <a:latin typeface="ＭＳ Ｐゴシック" pitchFamily="50" charset="-128"/>
                <a:ea typeface="ＭＳ Ｐゴシック" pitchFamily="50" charset="-128"/>
                <a:cs typeface="Times New Roman" pitchFamily="18" charset="0"/>
              </a:rPr>
              <a:t>　</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・支給決定後、事業者等と連絡調整等を行い、サービス等利用計画を作成</a:t>
            </a:r>
            <a:endParaRPr lang="en-US" altLang="ja-JP" sz="1000" dirty="0" smtClean="0">
              <a:solidFill>
                <a:schemeClr val="tx1"/>
              </a:solidFill>
              <a:latin typeface="ＭＳ Ｐゴシック" pitchFamily="50" charset="-128"/>
              <a:ea typeface="ＭＳ Ｐゴシック" pitchFamily="50" charset="-128"/>
              <a:cs typeface="Times New Roman" pitchFamily="18" charset="0"/>
            </a:endParaRPr>
          </a:p>
          <a:p>
            <a:pPr lvl="0" algn="just" fontAlgn="base">
              <a:lnSpc>
                <a:spcPts val="900"/>
              </a:lnSpc>
              <a:spcBef>
                <a:spcPct val="0"/>
              </a:spcBef>
              <a:spcAft>
                <a:spcPct val="0"/>
              </a:spcAft>
            </a:pPr>
            <a:r>
              <a:rPr lang="en-US" altLang="ja-JP" sz="1000" dirty="0" smtClean="0">
                <a:solidFill>
                  <a:schemeClr val="tx1"/>
                </a:solidFill>
                <a:latin typeface="ＭＳ Ｐゴシック" pitchFamily="50" charset="-128"/>
                <a:ea typeface="ＭＳ Ｐゴシック" pitchFamily="50" charset="-128"/>
                <a:cs typeface="Times New Roman" pitchFamily="18" charset="0"/>
              </a:rPr>
              <a:t>【</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継続サービス利用支援</a:t>
            </a:r>
            <a:r>
              <a:rPr lang="en-US" altLang="ja-JP" sz="1000" dirty="0" smtClean="0">
                <a:solidFill>
                  <a:schemeClr val="tx1"/>
                </a:solidFill>
                <a:latin typeface="ＭＳ Ｐゴシック" pitchFamily="50" charset="-128"/>
                <a:ea typeface="ＭＳ Ｐゴシック" pitchFamily="50" charset="-128"/>
                <a:cs typeface="Times New Roman" pitchFamily="18" charset="0"/>
              </a:rPr>
              <a:t>】</a:t>
            </a:r>
          </a:p>
          <a:p>
            <a:pPr lvl="0" algn="just" fontAlgn="base">
              <a:lnSpc>
                <a:spcPts val="900"/>
              </a:lnSpc>
              <a:spcBef>
                <a:spcPct val="0"/>
              </a:spcBef>
              <a:spcAft>
                <a:spcPct val="0"/>
              </a:spcAft>
            </a:pPr>
            <a:r>
              <a:rPr lang="ja-JP" altLang="en-US" sz="1000" dirty="0">
                <a:solidFill>
                  <a:schemeClr val="tx1"/>
                </a:solidFill>
                <a:latin typeface="ＭＳ Ｐゴシック" pitchFamily="50" charset="-128"/>
                <a:ea typeface="ＭＳ Ｐゴシック" pitchFamily="50" charset="-128"/>
                <a:cs typeface="Times New Roman" pitchFamily="18" charset="0"/>
              </a:rPr>
              <a:t>　</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・サービス等の利用状況等の検証（モニタリング）</a:t>
            </a:r>
            <a:endParaRPr lang="en-US" altLang="ja-JP" sz="1000" dirty="0" smtClean="0">
              <a:solidFill>
                <a:schemeClr val="tx1"/>
              </a:solidFill>
              <a:latin typeface="ＭＳ Ｐゴシック" pitchFamily="50" charset="-128"/>
              <a:ea typeface="ＭＳ Ｐゴシック" pitchFamily="50" charset="-128"/>
              <a:cs typeface="Times New Roman" pitchFamily="18" charset="0"/>
            </a:endParaRPr>
          </a:p>
          <a:p>
            <a:pPr lvl="0" algn="just" fontAlgn="base">
              <a:lnSpc>
                <a:spcPts val="900"/>
              </a:lnSpc>
              <a:spcBef>
                <a:spcPct val="0"/>
              </a:spcBef>
              <a:spcAft>
                <a:spcPct val="0"/>
              </a:spcAft>
            </a:pPr>
            <a:r>
              <a:rPr lang="ja-JP" altLang="en-US" sz="1000" dirty="0">
                <a:solidFill>
                  <a:schemeClr val="tx1"/>
                </a:solidFill>
                <a:latin typeface="ＭＳ Ｐゴシック" pitchFamily="50" charset="-128"/>
                <a:ea typeface="ＭＳ Ｐゴシック" pitchFamily="50" charset="-128"/>
                <a:cs typeface="Times New Roman" pitchFamily="18" charset="0"/>
              </a:rPr>
              <a:t>　</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・事業所等と連絡調整、必要に応じて新たな支給決定等に係る申請の勧奨</a:t>
            </a:r>
            <a:endParaRPr lang="en-US" altLang="ja-JP" sz="1000" dirty="0" smtClean="0">
              <a:solidFill>
                <a:schemeClr val="tx1"/>
              </a:solidFill>
              <a:latin typeface="ＭＳ Ｐゴシック" pitchFamily="50" charset="-128"/>
              <a:ea typeface="ＭＳ Ｐゴシック" pitchFamily="50" charset="-128"/>
              <a:cs typeface="Times New Roman" pitchFamily="18" charset="0"/>
            </a:endParaRPr>
          </a:p>
        </p:txBody>
      </p:sp>
      <p:sp>
        <p:nvSpPr>
          <p:cNvPr id="47" name="正方形/長方形 46"/>
          <p:cNvSpPr/>
          <p:nvPr/>
        </p:nvSpPr>
        <p:spPr>
          <a:xfrm>
            <a:off x="2851878" y="4499228"/>
            <a:ext cx="4476428" cy="579517"/>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fontAlgn="base">
              <a:lnSpc>
                <a:spcPts val="900"/>
              </a:lnSpc>
              <a:spcBef>
                <a:spcPct val="0"/>
              </a:spcBef>
              <a:spcAft>
                <a:spcPct val="0"/>
              </a:spcAft>
            </a:pPr>
            <a:r>
              <a:rPr lang="en-US" altLang="ja-JP" sz="1000" dirty="0" smtClean="0">
                <a:solidFill>
                  <a:schemeClr val="tx1"/>
                </a:solidFill>
                <a:latin typeface="ＭＳ Ｐゴシック" pitchFamily="50" charset="-128"/>
                <a:ea typeface="ＭＳ Ｐゴシック" pitchFamily="50" charset="-128"/>
                <a:cs typeface="Times New Roman" pitchFamily="18" charset="0"/>
              </a:rPr>
              <a:t>【</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障害児支援利用援助</a:t>
            </a:r>
            <a:r>
              <a:rPr lang="en-US" altLang="ja-JP" sz="1000" dirty="0" smtClean="0">
                <a:solidFill>
                  <a:schemeClr val="tx1"/>
                </a:solidFill>
                <a:latin typeface="ＭＳ Ｐゴシック" pitchFamily="50" charset="-128"/>
                <a:ea typeface="ＭＳ Ｐゴシック" pitchFamily="50" charset="-128"/>
                <a:cs typeface="Times New Roman" pitchFamily="18" charset="0"/>
              </a:rPr>
              <a:t>】</a:t>
            </a:r>
          </a:p>
          <a:p>
            <a:pPr lvl="0" fontAlgn="base">
              <a:lnSpc>
                <a:spcPts val="900"/>
              </a:lnSpc>
              <a:spcBef>
                <a:spcPct val="0"/>
              </a:spcBef>
              <a:spcAft>
                <a:spcPct val="0"/>
              </a:spcAft>
            </a:pPr>
            <a:r>
              <a:rPr lang="ja-JP" altLang="en-US" sz="1000" dirty="0">
                <a:solidFill>
                  <a:schemeClr val="tx1"/>
                </a:solidFill>
                <a:latin typeface="ＭＳ Ｐゴシック" pitchFamily="50" charset="-128"/>
                <a:ea typeface="ＭＳ Ｐゴシック" pitchFamily="50" charset="-128"/>
                <a:cs typeface="Times New Roman" pitchFamily="18" charset="0"/>
              </a:rPr>
              <a:t>　</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・障害児通所支援の申請に係る給付決定の前に利用計画案を作成</a:t>
            </a:r>
            <a:endParaRPr lang="en-US" altLang="ja-JP" sz="1000" dirty="0" smtClean="0">
              <a:solidFill>
                <a:schemeClr val="tx1"/>
              </a:solidFill>
              <a:latin typeface="ＭＳ Ｐゴシック" pitchFamily="50" charset="-128"/>
              <a:ea typeface="ＭＳ Ｐゴシック" pitchFamily="50" charset="-128"/>
              <a:cs typeface="Times New Roman" pitchFamily="18" charset="0"/>
            </a:endParaRPr>
          </a:p>
          <a:p>
            <a:pPr lvl="0" fontAlgn="base">
              <a:lnSpc>
                <a:spcPts val="900"/>
              </a:lnSpc>
              <a:spcBef>
                <a:spcPct val="0"/>
              </a:spcBef>
              <a:spcAft>
                <a:spcPct val="0"/>
              </a:spcAft>
            </a:pPr>
            <a:r>
              <a:rPr lang="ja-JP" altLang="en-US" sz="1000" dirty="0">
                <a:solidFill>
                  <a:schemeClr val="tx1"/>
                </a:solidFill>
                <a:latin typeface="ＭＳ Ｐゴシック" pitchFamily="50" charset="-128"/>
                <a:ea typeface="ＭＳ Ｐゴシック" pitchFamily="50" charset="-128"/>
                <a:cs typeface="Times New Roman" pitchFamily="18" charset="0"/>
              </a:rPr>
              <a:t>　</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・給付決定後、事業者等と連絡調整等を行うとともに利用計画を作成</a:t>
            </a:r>
            <a:endParaRPr lang="en-US" altLang="ja-JP" sz="1000" dirty="0" smtClean="0">
              <a:solidFill>
                <a:schemeClr val="tx1"/>
              </a:solidFill>
              <a:latin typeface="ＭＳ Ｐゴシック" pitchFamily="50" charset="-128"/>
              <a:ea typeface="ＭＳ Ｐゴシック" pitchFamily="50" charset="-128"/>
              <a:cs typeface="Times New Roman" pitchFamily="18" charset="0"/>
            </a:endParaRPr>
          </a:p>
          <a:p>
            <a:pPr lvl="0" fontAlgn="base">
              <a:lnSpc>
                <a:spcPts val="900"/>
              </a:lnSpc>
              <a:spcBef>
                <a:spcPct val="0"/>
              </a:spcBef>
              <a:spcAft>
                <a:spcPct val="0"/>
              </a:spcAft>
            </a:pPr>
            <a:r>
              <a:rPr lang="en-US" altLang="ja-JP" sz="1000" dirty="0" smtClean="0">
                <a:solidFill>
                  <a:schemeClr val="tx1"/>
                </a:solidFill>
                <a:latin typeface="ＭＳ Ｐゴシック" pitchFamily="50" charset="-128"/>
                <a:ea typeface="ＭＳ Ｐゴシック" pitchFamily="50" charset="-128"/>
                <a:cs typeface="Times New Roman" pitchFamily="18" charset="0"/>
              </a:rPr>
              <a:t>【</a:t>
            </a:r>
            <a:r>
              <a:rPr lang="ja-JP" altLang="en-US" sz="1000" dirty="0" smtClean="0">
                <a:solidFill>
                  <a:schemeClr val="tx1"/>
                </a:solidFill>
                <a:latin typeface="ＭＳ Ｐゴシック" pitchFamily="50" charset="-128"/>
                <a:ea typeface="ＭＳ Ｐゴシック" pitchFamily="50" charset="-128"/>
                <a:cs typeface="Times New Roman" pitchFamily="18" charset="0"/>
              </a:rPr>
              <a:t>継続障害児支援利用援助</a:t>
            </a:r>
            <a:r>
              <a:rPr lang="en-US" altLang="ja-JP" sz="1000" dirty="0" smtClean="0">
                <a:solidFill>
                  <a:schemeClr val="tx1"/>
                </a:solidFill>
                <a:latin typeface="ＭＳ Ｐゴシック" pitchFamily="50" charset="-128"/>
                <a:ea typeface="ＭＳ Ｐゴシック" pitchFamily="50" charset="-128"/>
                <a:cs typeface="Times New Roman" pitchFamily="18" charset="0"/>
              </a:rPr>
              <a:t>】</a:t>
            </a:r>
            <a:endParaRPr lang="ja-JP" altLang="en-US" sz="1000" dirty="0" smtClean="0">
              <a:solidFill>
                <a:schemeClr val="tx1"/>
              </a:solidFill>
              <a:latin typeface="ＭＳ Ｐゴシック" pitchFamily="50" charset="-128"/>
              <a:ea typeface="ＭＳ Ｐゴシック" pitchFamily="50" charset="-128"/>
              <a:cs typeface="Times New Roman" pitchFamily="18" charset="0"/>
            </a:endParaRPr>
          </a:p>
        </p:txBody>
      </p:sp>
      <p:sp>
        <p:nvSpPr>
          <p:cNvPr id="71" name="円/楕円 70"/>
          <p:cNvSpPr/>
          <p:nvPr/>
        </p:nvSpPr>
        <p:spPr>
          <a:xfrm>
            <a:off x="2407190" y="3326065"/>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72" name="円/楕円 71"/>
          <p:cNvSpPr/>
          <p:nvPr/>
        </p:nvSpPr>
        <p:spPr>
          <a:xfrm>
            <a:off x="2404449" y="3993263"/>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73" name="円/楕円 72"/>
          <p:cNvSpPr/>
          <p:nvPr/>
        </p:nvSpPr>
        <p:spPr>
          <a:xfrm>
            <a:off x="2188426" y="3993263"/>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39" name="正方形/長方形 38"/>
          <p:cNvSpPr/>
          <p:nvPr/>
        </p:nvSpPr>
        <p:spPr>
          <a:xfrm>
            <a:off x="468178" y="5153318"/>
            <a:ext cx="2308183" cy="535483"/>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地域移行支援</a:t>
            </a:r>
            <a:endParaRPr kumimoji="1" lang="ja-JP" altLang="en-US" sz="1100" b="1" dirty="0">
              <a:solidFill>
                <a:schemeClr val="tx1"/>
              </a:solidFill>
            </a:endParaRPr>
          </a:p>
        </p:txBody>
      </p:sp>
      <p:sp>
        <p:nvSpPr>
          <p:cNvPr id="55" name="正方形/長方形 54"/>
          <p:cNvSpPr/>
          <p:nvPr/>
        </p:nvSpPr>
        <p:spPr>
          <a:xfrm>
            <a:off x="2836601" y="5126199"/>
            <a:ext cx="4492942" cy="562602"/>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r>
              <a:rPr lang="ja-JP" altLang="en-US" sz="1100" dirty="0">
                <a:solidFill>
                  <a:schemeClr val="tx1"/>
                </a:solidFill>
                <a:latin typeface="ＭＳ Ｐゴシック" pitchFamily="50" charset="-128"/>
                <a:ea typeface="ＭＳ Ｐゴシック" pitchFamily="50" charset="-128"/>
                <a:cs typeface="Times New Roman" pitchFamily="18" charset="0"/>
              </a:rPr>
              <a:t>住居の確保</a:t>
            </a:r>
            <a:r>
              <a:rPr lang="ja-JP" altLang="en-US" sz="1100" dirty="0" smtClean="0">
                <a:solidFill>
                  <a:schemeClr val="tx1"/>
                </a:solidFill>
                <a:latin typeface="ＭＳ Ｐゴシック" pitchFamily="50" charset="-128"/>
                <a:ea typeface="ＭＳ Ｐゴシック" pitchFamily="50" charset="-128"/>
                <a:cs typeface="Times New Roman" pitchFamily="18" charset="0"/>
              </a:rPr>
              <a:t>等、地域での生活に移行するための活動に関する相談、各障害福祉サービス事業所への同行支援等を行う。</a:t>
            </a:r>
            <a:endParaRPr kumimoji="1" lang="ja-JP" altLang="en-US" sz="1400" b="1" dirty="0">
              <a:solidFill>
                <a:schemeClr val="tx1"/>
              </a:solidFill>
            </a:endParaRPr>
          </a:p>
        </p:txBody>
      </p:sp>
      <p:sp>
        <p:nvSpPr>
          <p:cNvPr id="81" name="円/楕円 80"/>
          <p:cNvSpPr/>
          <p:nvPr/>
        </p:nvSpPr>
        <p:spPr>
          <a:xfrm>
            <a:off x="2182899" y="5347416"/>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128" name="正方形/長方形 127"/>
          <p:cNvSpPr/>
          <p:nvPr/>
        </p:nvSpPr>
        <p:spPr>
          <a:xfrm>
            <a:off x="494736" y="1808430"/>
            <a:ext cx="2288209" cy="360610"/>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rPr>
              <a:t>放課後</a:t>
            </a:r>
            <a:r>
              <a:rPr lang="ja-JP" altLang="en-US" sz="1100" b="1" dirty="0" smtClean="0">
                <a:solidFill>
                  <a:schemeClr val="tx1"/>
                </a:solidFill>
              </a:rPr>
              <a:t>等</a:t>
            </a:r>
            <a:r>
              <a:rPr lang="ja-JP" altLang="en-US" sz="1100" b="1" dirty="0">
                <a:solidFill>
                  <a:schemeClr val="tx1"/>
                </a:solidFill>
              </a:rPr>
              <a:t>デイサービス</a:t>
            </a:r>
            <a:endParaRPr kumimoji="1" lang="ja-JP" altLang="en-US" sz="800" b="1" dirty="0">
              <a:solidFill>
                <a:schemeClr val="tx1"/>
              </a:solidFill>
            </a:endParaRPr>
          </a:p>
        </p:txBody>
      </p:sp>
      <p:sp>
        <p:nvSpPr>
          <p:cNvPr id="129" name="正方形/長方形 128"/>
          <p:cNvSpPr/>
          <p:nvPr/>
        </p:nvSpPr>
        <p:spPr>
          <a:xfrm>
            <a:off x="2853288" y="1808430"/>
            <a:ext cx="4470356" cy="37334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ja-JP" altLang="en-US" sz="1000" dirty="0">
                <a:solidFill>
                  <a:schemeClr val="tx1"/>
                </a:solidFill>
              </a:rPr>
              <a:t>授業の</a:t>
            </a:r>
            <a:r>
              <a:rPr lang="ja-JP" altLang="en-US" sz="1000" dirty="0" smtClean="0">
                <a:solidFill>
                  <a:schemeClr val="tx1"/>
                </a:solidFill>
              </a:rPr>
              <a:t>終了後又は休校日に、児童発達支援センター等の施設に通わせ、生活能力向上のための必要な訓練、社会との交流促進</a:t>
            </a:r>
            <a:r>
              <a:rPr lang="ja-JP" altLang="en-US" sz="1000" dirty="0">
                <a:solidFill>
                  <a:schemeClr val="tx1"/>
                </a:solidFill>
              </a:rPr>
              <a:t>などの</a:t>
            </a:r>
            <a:r>
              <a:rPr lang="ja-JP" altLang="en-US" sz="1000" dirty="0" smtClean="0">
                <a:solidFill>
                  <a:schemeClr val="tx1"/>
                </a:solidFill>
              </a:rPr>
              <a:t>支援を行う</a:t>
            </a:r>
            <a:endParaRPr kumimoji="1" lang="ja-JP" altLang="en-US" sz="1000" dirty="0">
              <a:solidFill>
                <a:schemeClr val="tx1"/>
              </a:solidFill>
            </a:endParaRPr>
          </a:p>
        </p:txBody>
      </p:sp>
      <p:sp>
        <p:nvSpPr>
          <p:cNvPr id="132" name="円/楕円 131"/>
          <p:cNvSpPr/>
          <p:nvPr/>
        </p:nvSpPr>
        <p:spPr>
          <a:xfrm>
            <a:off x="2405672" y="1931744"/>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2" name="タイトル 1"/>
          <p:cNvSpPr>
            <a:spLocks noGrp="1"/>
          </p:cNvSpPr>
          <p:nvPr>
            <p:ph type="ctrTitle"/>
          </p:nvPr>
        </p:nvSpPr>
        <p:spPr>
          <a:xfrm>
            <a:off x="2027675" y="-101823"/>
            <a:ext cx="5850650" cy="578495"/>
          </a:xfrm>
        </p:spPr>
        <p:txBody>
          <a:bodyPr>
            <a:normAutofit/>
          </a:bodyPr>
          <a:lstStyle/>
          <a:p>
            <a:r>
              <a:rPr lang="ja-JP" altLang="en-US" sz="2400" dirty="0" smtClean="0">
                <a:solidFill>
                  <a:srgbClr val="1F497D"/>
                </a:solidFill>
                <a:latin typeface="HGP創英角ﾎﾟｯﾌﾟ体" pitchFamily="50" charset="-128"/>
                <a:ea typeface="HGP創英角ﾎﾟｯﾌﾟ体" pitchFamily="50" charset="-128"/>
              </a:rPr>
              <a:t>障害福祉サービス等</a:t>
            </a:r>
            <a:r>
              <a:rPr kumimoji="1" lang="ja-JP" altLang="en-US" sz="2400" dirty="0" smtClean="0">
                <a:solidFill>
                  <a:srgbClr val="1F497D"/>
                </a:solidFill>
                <a:latin typeface="HGP創英角ﾎﾟｯﾌﾟ体" pitchFamily="50" charset="-128"/>
                <a:ea typeface="HGP創英角ﾎﾟｯﾌﾟ体" pitchFamily="50" charset="-128"/>
              </a:rPr>
              <a:t>の体系２</a:t>
            </a:r>
            <a:endParaRPr kumimoji="1" lang="ja-JP" altLang="en-US" sz="2400" dirty="0">
              <a:solidFill>
                <a:srgbClr val="1F497D"/>
              </a:solidFill>
              <a:latin typeface="HGP創英角ﾎﾟｯﾌﾟ体" pitchFamily="50" charset="-128"/>
              <a:ea typeface="HGP創英角ﾎﾟｯﾌﾟ体" pitchFamily="50" charset="-128"/>
            </a:endParaRPr>
          </a:p>
        </p:txBody>
      </p:sp>
      <p:sp>
        <p:nvSpPr>
          <p:cNvPr id="166" name="縦巻き 165"/>
          <p:cNvSpPr/>
          <p:nvPr/>
        </p:nvSpPr>
        <p:spPr bwMode="auto">
          <a:xfrm>
            <a:off x="177765" y="994210"/>
            <a:ext cx="216024" cy="1584176"/>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100" b="1" dirty="0" smtClean="0">
                <a:latin typeface="ＭＳ Ｐゴシック" pitchFamily="50" charset="-128"/>
                <a:ea typeface="ＭＳ Ｐゴシック" pitchFamily="50" charset="-128"/>
              </a:rPr>
              <a:t>障害児通所系</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p:txBody>
      </p:sp>
      <p:sp>
        <p:nvSpPr>
          <p:cNvPr id="167" name="縦巻き 166"/>
          <p:cNvSpPr/>
          <p:nvPr/>
        </p:nvSpPr>
        <p:spPr bwMode="auto">
          <a:xfrm>
            <a:off x="161135" y="2640120"/>
            <a:ext cx="255544" cy="996408"/>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050" b="1" dirty="0" smtClean="0">
                <a:latin typeface="ＭＳ Ｐゴシック" pitchFamily="50" charset="-128"/>
                <a:ea typeface="ＭＳ Ｐゴシック" pitchFamily="50" charset="-128"/>
              </a:rPr>
              <a:t>障害児入所系</a:t>
            </a:r>
            <a:endParaRPr lang="en-US" altLang="ja-JP" sz="1050" b="1" dirty="0" smtClean="0">
              <a:latin typeface="ＭＳ Ｐゴシック" pitchFamily="50" charset="-128"/>
              <a:ea typeface="ＭＳ Ｐゴシック" pitchFamily="50" charset="-128"/>
            </a:endParaRPr>
          </a:p>
        </p:txBody>
      </p:sp>
      <p:sp>
        <p:nvSpPr>
          <p:cNvPr id="168" name="縦巻き 167"/>
          <p:cNvSpPr/>
          <p:nvPr/>
        </p:nvSpPr>
        <p:spPr bwMode="auto">
          <a:xfrm>
            <a:off x="161135" y="3678812"/>
            <a:ext cx="232654" cy="2571982"/>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100" b="1" dirty="0">
                <a:latin typeface="ＭＳ Ｐゴシック" pitchFamily="50" charset="-128"/>
                <a:ea typeface="ＭＳ Ｐゴシック" pitchFamily="50" charset="-128"/>
              </a:rPr>
              <a:t>相談支援系</a:t>
            </a:r>
            <a:endParaRPr kumimoji="1"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p:txBody>
      </p:sp>
      <p:grpSp>
        <p:nvGrpSpPr>
          <p:cNvPr id="122" name="グループ化 121"/>
          <p:cNvGrpSpPr/>
          <p:nvPr/>
        </p:nvGrpSpPr>
        <p:grpSpPr>
          <a:xfrm>
            <a:off x="7473280" y="692696"/>
            <a:ext cx="2192809" cy="5577843"/>
            <a:chOff x="6830771" y="404664"/>
            <a:chExt cx="2192809" cy="5009514"/>
          </a:xfrm>
        </p:grpSpPr>
        <p:sp>
          <p:nvSpPr>
            <p:cNvPr id="124" name="正方形/長方形 123"/>
            <p:cNvSpPr/>
            <p:nvPr/>
          </p:nvSpPr>
          <p:spPr>
            <a:xfrm>
              <a:off x="6830771" y="690331"/>
              <a:ext cx="226145" cy="4706013"/>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a:r>
                <a:rPr lang="ja-JP" altLang="en-US" sz="1100" b="1" dirty="0">
                  <a:solidFill>
                    <a:schemeClr val="tx1"/>
                  </a:solidFill>
                  <a:latin typeface="+mj-ea"/>
                  <a:ea typeface="+mj-ea"/>
                </a:rPr>
                <a:t>その他の給付</a:t>
              </a:r>
              <a:endParaRPr kumimoji="1" lang="ja-JP" altLang="en-US" sz="1100" b="1" dirty="0">
                <a:solidFill>
                  <a:schemeClr val="tx1"/>
                </a:solidFill>
                <a:latin typeface="+mj-ea"/>
                <a:ea typeface="+mj-ea"/>
              </a:endParaRPr>
            </a:p>
          </p:txBody>
        </p:sp>
        <p:sp>
          <p:nvSpPr>
            <p:cNvPr id="134" name="角丸四角形 133"/>
            <p:cNvSpPr/>
            <p:nvPr/>
          </p:nvSpPr>
          <p:spPr>
            <a:xfrm>
              <a:off x="7137127" y="404664"/>
              <a:ext cx="835856" cy="2160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1100" b="1" dirty="0" smtClean="0">
                  <a:solidFill>
                    <a:schemeClr val="tx1"/>
                  </a:solidFill>
                  <a:latin typeface="+mj-ea"/>
                  <a:ea typeface="+mj-ea"/>
                </a:rPr>
                <a:t>利用者数</a:t>
              </a:r>
            </a:p>
          </p:txBody>
        </p:sp>
        <p:sp>
          <p:nvSpPr>
            <p:cNvPr id="139" name="角丸四角形 138"/>
            <p:cNvSpPr/>
            <p:nvPr/>
          </p:nvSpPr>
          <p:spPr>
            <a:xfrm>
              <a:off x="8072910" y="404664"/>
              <a:ext cx="944518" cy="216024"/>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tx1"/>
                  </a:solidFill>
                  <a:latin typeface="+mj-ea"/>
                  <a:ea typeface="+mj-ea"/>
                </a:rPr>
                <a:t>施設・事業所数</a:t>
              </a:r>
            </a:p>
          </p:txBody>
        </p:sp>
        <p:sp>
          <p:nvSpPr>
            <p:cNvPr id="146" name="正方形/長方形 145"/>
            <p:cNvSpPr/>
            <p:nvPr/>
          </p:nvSpPr>
          <p:spPr>
            <a:xfrm>
              <a:off x="7136961" y="690333"/>
              <a:ext cx="913541" cy="29457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91</a:t>
              </a:r>
              <a:r>
                <a:rPr kumimoji="1" lang="en-US" altLang="ja-JP" sz="1100" b="1" dirty="0" smtClean="0">
                  <a:solidFill>
                    <a:schemeClr val="tx1"/>
                  </a:solidFill>
                  <a:latin typeface="+mj-ea"/>
                  <a:ea typeface="+mj-ea"/>
                </a:rPr>
                <a:t>,485</a:t>
              </a:r>
              <a:endParaRPr kumimoji="1" lang="ja-JP" altLang="en-US" sz="1100" b="1" dirty="0">
                <a:solidFill>
                  <a:schemeClr val="tx1"/>
                </a:solidFill>
                <a:latin typeface="+mj-ea"/>
                <a:ea typeface="+mj-ea"/>
              </a:endParaRPr>
            </a:p>
          </p:txBody>
        </p:sp>
        <p:sp>
          <p:nvSpPr>
            <p:cNvPr id="147" name="正方形/長方形 146"/>
            <p:cNvSpPr/>
            <p:nvPr/>
          </p:nvSpPr>
          <p:spPr>
            <a:xfrm>
              <a:off x="8104239" y="690333"/>
              <a:ext cx="914400" cy="290395"/>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4,725</a:t>
              </a:r>
              <a:endParaRPr kumimoji="1" lang="ja-JP" altLang="en-US" sz="1100" b="1" dirty="0">
                <a:solidFill>
                  <a:schemeClr val="tx1"/>
                </a:solidFill>
                <a:latin typeface="+mj-ea"/>
                <a:ea typeface="+mj-ea"/>
              </a:endParaRPr>
            </a:p>
          </p:txBody>
        </p:sp>
        <p:sp>
          <p:nvSpPr>
            <p:cNvPr id="148" name="正方形/長方形 147"/>
            <p:cNvSpPr/>
            <p:nvPr/>
          </p:nvSpPr>
          <p:spPr>
            <a:xfrm>
              <a:off x="7136806" y="1012770"/>
              <a:ext cx="913541" cy="350130"/>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2,512</a:t>
              </a:r>
            </a:p>
          </p:txBody>
        </p:sp>
        <p:sp>
          <p:nvSpPr>
            <p:cNvPr id="149" name="正方形/長方形 148"/>
            <p:cNvSpPr/>
            <p:nvPr/>
          </p:nvSpPr>
          <p:spPr>
            <a:xfrm>
              <a:off x="8104239" y="1012770"/>
              <a:ext cx="914400" cy="341576"/>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98</a:t>
              </a:r>
              <a:endParaRPr kumimoji="1" lang="ja-JP" altLang="en-US" sz="1100" b="1" dirty="0">
                <a:solidFill>
                  <a:schemeClr val="tx1"/>
                </a:solidFill>
                <a:latin typeface="+mj-ea"/>
                <a:ea typeface="+mj-ea"/>
              </a:endParaRPr>
            </a:p>
          </p:txBody>
        </p:sp>
        <p:sp>
          <p:nvSpPr>
            <p:cNvPr id="150" name="正方形/長方形 149"/>
            <p:cNvSpPr/>
            <p:nvPr/>
          </p:nvSpPr>
          <p:spPr>
            <a:xfrm>
              <a:off x="7134494" y="1758380"/>
              <a:ext cx="913541" cy="33452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3,029</a:t>
              </a:r>
            </a:p>
          </p:txBody>
        </p:sp>
        <p:sp>
          <p:nvSpPr>
            <p:cNvPr id="151" name="正方形/長方形 150"/>
            <p:cNvSpPr/>
            <p:nvPr/>
          </p:nvSpPr>
          <p:spPr>
            <a:xfrm>
              <a:off x="7134495" y="2170913"/>
              <a:ext cx="913541" cy="414374"/>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1,667</a:t>
              </a:r>
            </a:p>
          </p:txBody>
        </p:sp>
        <p:sp>
          <p:nvSpPr>
            <p:cNvPr id="152" name="正方形/長方形 151"/>
            <p:cNvSpPr/>
            <p:nvPr/>
          </p:nvSpPr>
          <p:spPr>
            <a:xfrm>
              <a:off x="7136802" y="2620117"/>
              <a:ext cx="913541" cy="388256"/>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2,074</a:t>
              </a:r>
            </a:p>
          </p:txBody>
        </p:sp>
        <p:sp>
          <p:nvSpPr>
            <p:cNvPr id="153" name="正方形/長方形 152"/>
            <p:cNvSpPr/>
            <p:nvPr/>
          </p:nvSpPr>
          <p:spPr>
            <a:xfrm>
              <a:off x="7134495" y="3811237"/>
              <a:ext cx="927294" cy="520470"/>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28,402</a:t>
              </a:r>
              <a:endParaRPr kumimoji="1" lang="ja-JP" altLang="en-US" sz="1100" b="1" dirty="0">
                <a:solidFill>
                  <a:schemeClr val="tx1"/>
                </a:solidFill>
                <a:latin typeface="+mj-ea"/>
                <a:ea typeface="+mj-ea"/>
              </a:endParaRPr>
            </a:p>
          </p:txBody>
        </p:sp>
        <p:sp>
          <p:nvSpPr>
            <p:cNvPr id="157" name="正方形/長方形 156"/>
            <p:cNvSpPr/>
            <p:nvPr/>
          </p:nvSpPr>
          <p:spPr>
            <a:xfrm>
              <a:off x="7134495" y="3075078"/>
              <a:ext cx="927294" cy="663566"/>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108,911</a:t>
              </a:r>
              <a:endParaRPr lang="ja-JP" altLang="en-US" sz="1100" b="1" dirty="0" smtClean="0">
                <a:solidFill>
                  <a:schemeClr val="tx1"/>
                </a:solidFill>
                <a:latin typeface="+mj-ea"/>
                <a:ea typeface="+mj-ea"/>
              </a:endParaRPr>
            </a:p>
          </p:txBody>
        </p:sp>
        <p:sp>
          <p:nvSpPr>
            <p:cNvPr id="162" name="正方形/長方形 161"/>
            <p:cNvSpPr/>
            <p:nvPr/>
          </p:nvSpPr>
          <p:spPr>
            <a:xfrm>
              <a:off x="7133974" y="4933589"/>
              <a:ext cx="935791" cy="480589"/>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2,700</a:t>
              </a:r>
              <a:endParaRPr kumimoji="1" lang="ja-JP" altLang="en-US" sz="1100" b="1" dirty="0">
                <a:solidFill>
                  <a:schemeClr val="tx1"/>
                </a:solidFill>
                <a:latin typeface="+mj-ea"/>
                <a:ea typeface="+mj-ea"/>
              </a:endParaRPr>
            </a:p>
          </p:txBody>
        </p:sp>
        <p:sp>
          <p:nvSpPr>
            <p:cNvPr id="163" name="正方形/長方形 162"/>
            <p:cNvSpPr/>
            <p:nvPr/>
          </p:nvSpPr>
          <p:spPr>
            <a:xfrm>
              <a:off x="8104239" y="1758380"/>
              <a:ext cx="914400" cy="33452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486</a:t>
              </a:r>
              <a:endParaRPr kumimoji="1" lang="ja-JP" altLang="en-US" sz="1100" b="1" dirty="0">
                <a:solidFill>
                  <a:schemeClr val="tx1"/>
                </a:solidFill>
                <a:latin typeface="+mj-ea"/>
                <a:ea typeface="+mj-ea"/>
              </a:endParaRPr>
            </a:p>
          </p:txBody>
        </p:sp>
        <p:sp>
          <p:nvSpPr>
            <p:cNvPr id="165" name="正方形/長方形 164"/>
            <p:cNvSpPr/>
            <p:nvPr/>
          </p:nvSpPr>
          <p:spPr>
            <a:xfrm>
              <a:off x="8104239" y="2170912"/>
              <a:ext cx="914400" cy="411003"/>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192</a:t>
              </a:r>
              <a:endParaRPr kumimoji="1" lang="ja-JP" altLang="en-US" sz="1100" b="1" dirty="0">
                <a:solidFill>
                  <a:schemeClr val="tx1"/>
                </a:solidFill>
                <a:latin typeface="+mj-ea"/>
                <a:ea typeface="+mj-ea"/>
              </a:endParaRPr>
            </a:p>
          </p:txBody>
        </p:sp>
        <p:sp>
          <p:nvSpPr>
            <p:cNvPr id="169" name="正方形/長方形 168"/>
            <p:cNvSpPr/>
            <p:nvPr/>
          </p:nvSpPr>
          <p:spPr>
            <a:xfrm>
              <a:off x="8104240" y="2620117"/>
              <a:ext cx="914400" cy="388255"/>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188</a:t>
              </a:r>
              <a:endParaRPr kumimoji="1" lang="ja-JP" altLang="en-US" sz="1100" b="1" dirty="0">
                <a:solidFill>
                  <a:schemeClr val="tx1"/>
                </a:solidFill>
                <a:latin typeface="+mj-ea"/>
                <a:ea typeface="+mj-ea"/>
              </a:endParaRPr>
            </a:p>
          </p:txBody>
        </p:sp>
        <p:sp>
          <p:nvSpPr>
            <p:cNvPr id="170" name="正方形/長方形 169"/>
            <p:cNvSpPr/>
            <p:nvPr/>
          </p:nvSpPr>
          <p:spPr>
            <a:xfrm>
              <a:off x="8109180" y="3811237"/>
              <a:ext cx="911225" cy="513657"/>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3,586</a:t>
              </a:r>
              <a:endParaRPr kumimoji="1" lang="ja-JP" altLang="en-US" sz="1100" b="1" dirty="0">
                <a:solidFill>
                  <a:schemeClr val="tx1"/>
                </a:solidFill>
                <a:latin typeface="+mj-ea"/>
                <a:ea typeface="+mj-ea"/>
              </a:endParaRPr>
            </a:p>
          </p:txBody>
        </p:sp>
        <p:sp>
          <p:nvSpPr>
            <p:cNvPr id="171" name="正方形/長方形 170"/>
            <p:cNvSpPr/>
            <p:nvPr/>
          </p:nvSpPr>
          <p:spPr>
            <a:xfrm>
              <a:off x="8110768" y="3075078"/>
              <a:ext cx="909637" cy="663566"/>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7,241</a:t>
              </a:r>
              <a:endParaRPr kumimoji="1" lang="ja-JP" altLang="en-US" sz="1100" b="1" dirty="0">
                <a:solidFill>
                  <a:schemeClr val="tx1"/>
                </a:solidFill>
                <a:latin typeface="+mj-ea"/>
                <a:ea typeface="+mj-ea"/>
              </a:endParaRPr>
            </a:p>
          </p:txBody>
        </p:sp>
        <p:sp>
          <p:nvSpPr>
            <p:cNvPr id="175" name="正方形/長方形 174"/>
            <p:cNvSpPr/>
            <p:nvPr/>
          </p:nvSpPr>
          <p:spPr>
            <a:xfrm>
              <a:off x="8126914" y="4919430"/>
              <a:ext cx="896666" cy="476914"/>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493</a:t>
              </a:r>
              <a:endParaRPr kumimoji="1" lang="ja-JP" altLang="en-US" sz="1100" b="1" dirty="0">
                <a:solidFill>
                  <a:schemeClr val="tx1"/>
                </a:solidFill>
                <a:latin typeface="+mj-ea"/>
                <a:ea typeface="+mj-ea"/>
              </a:endParaRPr>
            </a:p>
          </p:txBody>
        </p:sp>
        <p:sp>
          <p:nvSpPr>
            <p:cNvPr id="180" name="正方形/長方形 179"/>
            <p:cNvSpPr/>
            <p:nvPr/>
          </p:nvSpPr>
          <p:spPr>
            <a:xfrm>
              <a:off x="7137127" y="4374327"/>
              <a:ext cx="928397" cy="505278"/>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564</a:t>
              </a:r>
              <a:endParaRPr kumimoji="1" lang="en-US" altLang="ja-JP" sz="1100" b="1" dirty="0" smtClean="0">
                <a:solidFill>
                  <a:schemeClr val="tx1"/>
                </a:solidFill>
                <a:latin typeface="+mj-ea"/>
                <a:ea typeface="+mj-ea"/>
              </a:endParaRPr>
            </a:p>
          </p:txBody>
        </p:sp>
        <p:sp>
          <p:nvSpPr>
            <p:cNvPr id="181" name="正方形/長方形 180"/>
            <p:cNvSpPr/>
            <p:nvPr/>
          </p:nvSpPr>
          <p:spPr>
            <a:xfrm>
              <a:off x="8126915" y="4371943"/>
              <a:ext cx="893490" cy="507662"/>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100" b="1" dirty="0" smtClean="0">
                  <a:solidFill>
                    <a:schemeClr val="tx1"/>
                  </a:solidFill>
                  <a:latin typeface="+mj-ea"/>
                  <a:ea typeface="+mj-ea"/>
                </a:rPr>
                <a:t>323</a:t>
              </a:r>
              <a:endParaRPr kumimoji="1" lang="ja-JP" altLang="en-US" sz="1100" b="1" dirty="0">
                <a:solidFill>
                  <a:schemeClr val="tx1"/>
                </a:solidFill>
                <a:latin typeface="+mj-ea"/>
                <a:ea typeface="+mj-ea"/>
              </a:endParaRPr>
            </a:p>
          </p:txBody>
        </p:sp>
        <p:sp>
          <p:nvSpPr>
            <p:cNvPr id="182" name="正方形/長方形 181"/>
            <p:cNvSpPr/>
            <p:nvPr/>
          </p:nvSpPr>
          <p:spPr>
            <a:xfrm>
              <a:off x="7136805" y="1394607"/>
              <a:ext cx="913541" cy="335303"/>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146,025</a:t>
              </a:r>
            </a:p>
          </p:txBody>
        </p:sp>
        <p:sp>
          <p:nvSpPr>
            <p:cNvPr id="183" name="正方形/長方形 182"/>
            <p:cNvSpPr/>
            <p:nvPr/>
          </p:nvSpPr>
          <p:spPr>
            <a:xfrm>
              <a:off x="8101243" y="1394607"/>
              <a:ext cx="914400" cy="336137"/>
            </a:xfrm>
            <a:prstGeom prst="rect">
              <a:avLst/>
            </a:prstGeom>
            <a:solidFill>
              <a:srgbClr val="D7E4BD"/>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100" b="1" dirty="0" smtClean="0">
                  <a:solidFill>
                    <a:schemeClr val="tx1"/>
                  </a:solidFill>
                  <a:latin typeface="+mj-ea"/>
                  <a:ea typeface="+mj-ea"/>
                </a:rPr>
                <a:t>9,842</a:t>
              </a:r>
            </a:p>
          </p:txBody>
        </p:sp>
      </p:grpSp>
      <p:sp>
        <p:nvSpPr>
          <p:cNvPr id="112" name="円/楕円 111"/>
          <p:cNvSpPr/>
          <p:nvPr/>
        </p:nvSpPr>
        <p:spPr>
          <a:xfrm>
            <a:off x="2404450" y="1535197"/>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113" name="円/楕円 112"/>
          <p:cNvSpPr/>
          <p:nvPr/>
        </p:nvSpPr>
        <p:spPr>
          <a:xfrm>
            <a:off x="2402628" y="4715342"/>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98" name="正方形/長方形 97"/>
          <p:cNvSpPr/>
          <p:nvPr/>
        </p:nvSpPr>
        <p:spPr>
          <a:xfrm>
            <a:off x="458278" y="5730309"/>
            <a:ext cx="2332815" cy="535111"/>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rPr>
              <a:t>地域</a:t>
            </a:r>
            <a:r>
              <a:rPr lang="ja-JP" altLang="en-US" sz="1100" b="1" dirty="0">
                <a:solidFill>
                  <a:schemeClr val="tx1"/>
                </a:solidFill>
              </a:rPr>
              <a:t>定着</a:t>
            </a:r>
            <a:r>
              <a:rPr lang="ja-JP" altLang="en-US" sz="1100" b="1" dirty="0" smtClean="0">
                <a:solidFill>
                  <a:schemeClr val="tx1"/>
                </a:solidFill>
              </a:rPr>
              <a:t>支援</a:t>
            </a:r>
            <a:endParaRPr kumimoji="1" lang="ja-JP" altLang="en-US" sz="1100" b="1" dirty="0">
              <a:solidFill>
                <a:schemeClr val="tx1"/>
              </a:solidFill>
            </a:endParaRPr>
          </a:p>
        </p:txBody>
      </p:sp>
      <p:sp>
        <p:nvSpPr>
          <p:cNvPr id="99" name="正方形/長方形 98"/>
          <p:cNvSpPr/>
          <p:nvPr/>
        </p:nvSpPr>
        <p:spPr>
          <a:xfrm>
            <a:off x="2836601" y="5720771"/>
            <a:ext cx="4492942" cy="544649"/>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lvl="0"/>
            <a:r>
              <a:rPr lang="ja-JP" altLang="en-US" sz="1100" dirty="0" smtClean="0">
                <a:solidFill>
                  <a:schemeClr val="tx1"/>
                </a:solidFill>
                <a:latin typeface="ＭＳ Ｐゴシック" pitchFamily="50" charset="-128"/>
                <a:ea typeface="ＭＳ Ｐゴシック" pitchFamily="50" charset="-128"/>
                <a:cs typeface="Times New Roman" pitchFamily="18" charset="0"/>
              </a:rPr>
              <a:t>常時、連絡体制を確保し障害の特性に起因して生じた緊急事態等における相談、障害福祉サービス事業所等と連絡調整など、緊急時の各種支援を行う。</a:t>
            </a:r>
            <a:endParaRPr kumimoji="1" lang="ja-JP" altLang="en-US" sz="1100" b="1" dirty="0">
              <a:solidFill>
                <a:schemeClr val="tx1"/>
              </a:solidFill>
            </a:endParaRPr>
          </a:p>
        </p:txBody>
      </p:sp>
      <p:sp>
        <p:nvSpPr>
          <p:cNvPr id="77" name="円/楕円 76"/>
          <p:cNvSpPr/>
          <p:nvPr/>
        </p:nvSpPr>
        <p:spPr>
          <a:xfrm>
            <a:off x="2189266" y="5924222"/>
            <a:ext cx="144261" cy="1472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lang="ja-JP" altLang="en-US" sz="800" b="1" dirty="0" smtClean="0">
                <a:solidFill>
                  <a:schemeClr val="bg1"/>
                </a:solidFill>
              </a:rPr>
              <a:t>者</a:t>
            </a:r>
            <a:endParaRPr kumimoji="1" lang="ja-JP" altLang="en-US" sz="800" b="1" dirty="0" smtClean="0">
              <a:solidFill>
                <a:schemeClr val="bg1"/>
              </a:solidFill>
            </a:endParaRPr>
          </a:p>
        </p:txBody>
      </p:sp>
      <p:sp>
        <p:nvSpPr>
          <p:cNvPr id="100" name="正方形/長方形 99"/>
          <p:cNvSpPr/>
          <p:nvPr/>
        </p:nvSpPr>
        <p:spPr>
          <a:xfrm>
            <a:off x="469214" y="2672808"/>
            <a:ext cx="2328433" cy="461385"/>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rPr>
              <a:t>福祉型</a:t>
            </a:r>
            <a:r>
              <a:rPr lang="ja-JP" altLang="en-US" sz="1100" b="1" dirty="0">
                <a:solidFill>
                  <a:schemeClr val="tx1"/>
                </a:solidFill>
              </a:rPr>
              <a:t>障害児入所施設</a:t>
            </a:r>
            <a:endParaRPr kumimoji="1" lang="en-US" altLang="ja-JP" sz="800" b="1" dirty="0" smtClean="0">
              <a:solidFill>
                <a:schemeClr val="tx1"/>
              </a:solidFill>
            </a:endParaRPr>
          </a:p>
        </p:txBody>
      </p:sp>
      <p:sp>
        <p:nvSpPr>
          <p:cNvPr id="69" name="円/楕円 68"/>
          <p:cNvSpPr/>
          <p:nvPr/>
        </p:nvSpPr>
        <p:spPr>
          <a:xfrm>
            <a:off x="2406894" y="2800592"/>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67" name="円/楕円 66"/>
          <p:cNvSpPr/>
          <p:nvPr/>
        </p:nvSpPr>
        <p:spPr>
          <a:xfrm>
            <a:off x="2405672" y="2328821"/>
            <a:ext cx="144261" cy="1472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a:r>
              <a:rPr kumimoji="1" lang="ja-JP" altLang="en-US" sz="800" b="1" dirty="0" smtClean="0">
                <a:solidFill>
                  <a:schemeClr val="bg1"/>
                </a:solidFill>
              </a:rPr>
              <a:t>児</a:t>
            </a:r>
          </a:p>
        </p:txBody>
      </p:sp>
      <p:sp>
        <p:nvSpPr>
          <p:cNvPr id="102" name="角丸四角形 101"/>
          <p:cNvSpPr/>
          <p:nvPr/>
        </p:nvSpPr>
        <p:spPr bwMode="auto">
          <a:xfrm>
            <a:off x="458277" y="994210"/>
            <a:ext cx="2351225" cy="1591738"/>
          </a:xfrm>
          <a:prstGeom prst="roundRect">
            <a:avLst>
              <a:gd name="adj" fmla="val 7571"/>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03" name="角丸四角形 102"/>
          <p:cNvSpPr/>
          <p:nvPr/>
        </p:nvSpPr>
        <p:spPr bwMode="auto">
          <a:xfrm>
            <a:off x="474461" y="2640120"/>
            <a:ext cx="2316632" cy="987992"/>
          </a:xfrm>
          <a:prstGeom prst="roundRect">
            <a:avLst>
              <a:gd name="adj" fmla="val 12039"/>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04" name="角丸四角形 103"/>
          <p:cNvSpPr/>
          <p:nvPr/>
        </p:nvSpPr>
        <p:spPr bwMode="auto">
          <a:xfrm>
            <a:off x="458278" y="3678811"/>
            <a:ext cx="2318084" cy="2586609"/>
          </a:xfrm>
          <a:prstGeom prst="roundRect">
            <a:avLst>
              <a:gd name="adj" fmla="val 4176"/>
            </a:avLst>
          </a:prstGeom>
          <a:noFill/>
          <a:ln w="254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68" name="テキスト ボックス 67"/>
          <p:cNvSpPr txBox="1"/>
          <p:nvPr/>
        </p:nvSpPr>
        <p:spPr>
          <a:xfrm>
            <a:off x="7734682" y="415697"/>
            <a:ext cx="2232249" cy="276999"/>
          </a:xfrm>
          <a:prstGeom prst="rect">
            <a:avLst/>
          </a:prstGeom>
          <a:noFill/>
        </p:spPr>
        <p:txBody>
          <a:bodyPr wrap="square" rtlCol="0">
            <a:spAutoFit/>
          </a:bodyPr>
          <a:lstStyle/>
          <a:p>
            <a:r>
              <a:rPr lang="ja-JP" altLang="en-US" sz="1200" dirty="0" smtClean="0"/>
              <a:t>（平成２９年１月データ）</a:t>
            </a:r>
            <a:endParaRPr kumimoji="1" lang="ja-JP" altLang="en-US" sz="1200" dirty="0" smtClean="0"/>
          </a:p>
        </p:txBody>
      </p:sp>
      <p:sp>
        <p:nvSpPr>
          <p:cNvPr id="4" name="スライド番号プレースホルダー 3"/>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19</a:t>
            </a:fld>
            <a:endParaRPr lang="en-US" altLang="ja-JP">
              <a:solidFill>
                <a:prstClr val="black"/>
              </a:solidFill>
            </a:endParaRPr>
          </a:p>
        </p:txBody>
      </p:sp>
    </p:spTree>
    <p:extLst>
      <p:ext uri="{BB962C8B-B14F-4D97-AF65-F5344CB8AC3E}">
        <p14:creationId xmlns:p14="http://schemas.microsoft.com/office/powerpoint/2010/main" val="54513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344488" y="152983"/>
            <a:ext cx="9217023" cy="6588385"/>
          </a:xfrm>
        </p:spPr>
        <p:txBody>
          <a:bodyPr wrap="square">
            <a:noAutofit/>
          </a:bodyPr>
          <a:lstStyle/>
          <a:p>
            <a:pPr eaLnBrk="1" hangingPunct="1">
              <a:lnSpc>
                <a:spcPts val="2200"/>
              </a:lnSpc>
              <a:spcBef>
                <a:spcPct val="0"/>
              </a:spcBef>
            </a:pPr>
            <a:endParaRPr lang="en-US" altLang="ja-JP" dirty="0" smtClean="0">
              <a:latin typeface="ＭＳ ゴシック" pitchFamily="49" charset="-128"/>
              <a:ea typeface="ＭＳ ゴシック" pitchFamily="49" charset="-128"/>
            </a:endParaRPr>
          </a:p>
          <a:p>
            <a:pPr eaLnBrk="1" hangingPunct="1">
              <a:lnSpc>
                <a:spcPts val="2200"/>
              </a:lnSpc>
              <a:spcBef>
                <a:spcPct val="0"/>
              </a:spcBef>
            </a:pPr>
            <a:r>
              <a:rPr lang="ja-JP" altLang="en-US" dirty="0" smtClean="0">
                <a:latin typeface="ＭＳ ゴシック" pitchFamily="49" charset="-128"/>
                <a:ea typeface="ＭＳ ゴシック" pitchFamily="49" charset="-128"/>
              </a:rPr>
              <a:t>全体構成</a:t>
            </a:r>
            <a:endParaRPr lang="en-US" altLang="ja-JP" dirty="0" smtClean="0">
              <a:latin typeface="ＭＳ ゴシック" pitchFamily="49" charset="-128"/>
              <a:ea typeface="ＭＳ ゴシック" pitchFamily="49" charset="-128"/>
            </a:endParaRPr>
          </a:p>
          <a:p>
            <a:pPr algn="l" eaLnBrk="1" hangingPunct="1">
              <a:lnSpc>
                <a:spcPts val="2200"/>
              </a:lnSpc>
              <a:spcBef>
                <a:spcPct val="0"/>
              </a:spcBef>
            </a:pPr>
            <a:endParaRPr lang="en-US" altLang="ja-JP" sz="2200" dirty="0">
              <a:latin typeface="ＭＳ ゴシック" pitchFamily="49" charset="-128"/>
              <a:ea typeface="ＭＳ ゴシック" pitchFamily="49" charset="-128"/>
            </a:endParaRP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１　障害者総合支援法とサービス管理、児童福祉法と支援提供管理 </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　（</a:t>
            </a:r>
            <a:r>
              <a:rPr lang="ja-JP" altLang="en-US" sz="2400" dirty="0" smtClean="0">
                <a:latin typeface="ＭＳ ゴシック" panose="020B0609070205080204" pitchFamily="49" charset="-128"/>
                <a:ea typeface="ＭＳ ゴシック" panose="020B0609070205080204" pitchFamily="49" charset="-128"/>
              </a:rPr>
              <a:t>１）</a:t>
            </a:r>
            <a:r>
              <a:rPr lang="ja-JP" altLang="en-US" sz="2400" dirty="0">
                <a:latin typeface="ＭＳ ゴシック" panose="020B0609070205080204" pitchFamily="49" charset="-128"/>
                <a:ea typeface="ＭＳ ゴシック" panose="020B0609070205080204" pitchFamily="49" charset="-128"/>
              </a:rPr>
              <a:t>障害福祉施策の</a:t>
            </a:r>
            <a:r>
              <a:rPr lang="ja-JP" altLang="en-US" sz="2400" dirty="0" smtClean="0">
                <a:latin typeface="ＭＳ ゴシック" panose="020B0609070205080204" pitchFamily="49" charset="-128"/>
                <a:ea typeface="ＭＳ ゴシック" panose="020B0609070205080204" pitchFamily="49" charset="-128"/>
              </a:rPr>
              <a:t>動向</a:t>
            </a:r>
            <a:endParaRPr lang="en-US" altLang="ja-JP" sz="2400" dirty="0" smtClean="0">
              <a:latin typeface="ＭＳ ゴシック" panose="020B0609070205080204" pitchFamily="49" charset="-128"/>
              <a:ea typeface="ＭＳ ゴシック" panose="020B0609070205080204" pitchFamily="49" charset="-128"/>
            </a:endParaRP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　</a:t>
            </a:r>
            <a:r>
              <a:rPr lang="ja-JP" altLang="en-US"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２）障害福祉サービス等の概要</a:t>
            </a:r>
            <a:r>
              <a:rPr lang="ja-JP" altLang="en-US" sz="2200" dirty="0" smtClean="0">
                <a:latin typeface="ＭＳ ゴシック" pitchFamily="49" charset="-128"/>
                <a:ea typeface="ＭＳ ゴシック" pitchFamily="49" charset="-128"/>
              </a:rPr>
              <a:t>　   </a:t>
            </a:r>
            <a:r>
              <a:rPr lang="en-US" altLang="ja-JP" sz="2200" dirty="0" smtClean="0">
                <a:latin typeface="ＭＳ ゴシック" pitchFamily="49" charset="-128"/>
                <a:ea typeface="ＭＳ ゴシック" pitchFamily="49" charset="-128"/>
              </a:rPr>
              <a:t> </a:t>
            </a:r>
          </a:p>
          <a:p>
            <a:pPr algn="l" eaLnBrk="1" hangingPunct="1">
              <a:lnSpc>
                <a:spcPts val="2200"/>
              </a:lnSpc>
              <a:spcBef>
                <a:spcPct val="0"/>
              </a:spcBef>
            </a:pPr>
            <a:r>
              <a:rPr lang="ja-JP" altLang="en-US" sz="2200" dirty="0">
                <a:latin typeface="ＭＳ ゴシック" pitchFamily="49" charset="-128"/>
                <a:ea typeface="ＭＳ ゴシック" pitchFamily="49" charset="-128"/>
              </a:rPr>
              <a:t>　</a:t>
            </a:r>
            <a:r>
              <a:rPr lang="ja-JP" altLang="en-US"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itchFamily="49" charset="-128"/>
                <a:ea typeface="ＭＳ ゴシック" pitchFamily="49" charset="-128"/>
              </a:rPr>
              <a:t>３</a:t>
            </a:r>
            <a:r>
              <a:rPr lang="ja-JP" altLang="en-US" sz="2400" dirty="0" smtClean="0">
                <a:latin typeface="ＭＳ ゴシック" pitchFamily="49" charset="-128"/>
                <a:ea typeface="ＭＳ ゴシック" pitchFamily="49" charset="-128"/>
              </a:rPr>
              <a:t>）地域</a:t>
            </a:r>
            <a:r>
              <a:rPr lang="ja-JP" altLang="en-US" sz="2400" dirty="0">
                <a:latin typeface="ＭＳ ゴシック" pitchFamily="49" charset="-128"/>
                <a:ea typeface="ＭＳ ゴシック" pitchFamily="49" charset="-128"/>
              </a:rPr>
              <a:t>での生活支援に</a:t>
            </a:r>
            <a:r>
              <a:rPr lang="ja-JP" altLang="en-US" sz="2400" dirty="0" smtClean="0">
                <a:latin typeface="ＭＳ ゴシック" pitchFamily="49" charset="-128"/>
                <a:ea typeface="ＭＳ ゴシック" pitchFamily="49" charset="-128"/>
              </a:rPr>
              <a:t>ついて（</a:t>
            </a:r>
            <a:r>
              <a:rPr lang="ja-JP" altLang="en-US" sz="2400" dirty="0">
                <a:latin typeface="ＭＳ ゴシック" pitchFamily="49" charset="-128"/>
                <a:ea typeface="ＭＳ ゴシック" pitchFamily="49" charset="-128"/>
              </a:rPr>
              <a:t>障害福祉計画について）</a:t>
            </a:r>
            <a:r>
              <a:rPr lang="ja-JP" altLang="en-US" sz="2200" dirty="0" smtClean="0">
                <a:solidFill>
                  <a:schemeClr val="tx2">
                    <a:lumMod val="50000"/>
                  </a:schemeClr>
                </a:solidFill>
                <a:latin typeface="ＭＳ ゴシック" pitchFamily="49" charset="-128"/>
                <a:ea typeface="ＭＳ ゴシック" pitchFamily="49" charset="-128"/>
              </a:rPr>
              <a:t>　</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a:latin typeface="ＭＳ ゴシック" pitchFamily="49" charset="-128"/>
                <a:ea typeface="ＭＳ ゴシック" pitchFamily="49" charset="-128"/>
              </a:rPr>
              <a:t>２</a:t>
            </a:r>
            <a:r>
              <a:rPr lang="ja-JP" altLang="en-US" sz="2200" dirty="0" smtClean="0">
                <a:latin typeface="ＭＳ ゴシック" pitchFamily="49" charset="-128"/>
                <a:ea typeface="ＭＳ ゴシック" pitchFamily="49" charset="-128"/>
              </a:rPr>
              <a:t>　障害者総合支援法におけるサービス提供及び</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a:latin typeface="ＭＳ ゴシック" pitchFamily="49" charset="-128"/>
                <a:ea typeface="ＭＳ ゴシック" pitchFamily="49" charset="-128"/>
              </a:rPr>
              <a:t>　</a:t>
            </a:r>
            <a:r>
              <a:rPr lang="ja-JP" altLang="en-US" sz="2200" dirty="0" smtClean="0">
                <a:latin typeface="ＭＳ ゴシック" pitchFamily="49" charset="-128"/>
                <a:ea typeface="ＭＳ ゴシック" pitchFamily="49" charset="-128"/>
              </a:rPr>
              <a:t>　児童福祉法における支援提供</a:t>
            </a:r>
            <a:endParaRPr lang="en-US" altLang="ja-JP" sz="2200" dirty="0">
              <a:latin typeface="ＭＳ ゴシック" pitchFamily="49" charset="-128"/>
              <a:ea typeface="ＭＳ ゴシック" pitchFamily="49" charset="-128"/>
            </a:endParaRP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　（１）サービス提供等のポイント</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a:latin typeface="ＭＳ ゴシック" pitchFamily="49" charset="-128"/>
                <a:ea typeface="ＭＳ ゴシック" pitchFamily="49" charset="-128"/>
              </a:rPr>
              <a:t>　</a:t>
            </a:r>
            <a:r>
              <a:rPr lang="ja-JP" altLang="en-US" sz="2200" dirty="0" smtClean="0">
                <a:latin typeface="ＭＳ ゴシック" pitchFamily="49" charset="-128"/>
                <a:ea typeface="ＭＳ ゴシック" pitchFamily="49" charset="-128"/>
              </a:rPr>
              <a:t>（</a:t>
            </a:r>
            <a:r>
              <a:rPr lang="ja-JP" altLang="en-US" sz="2200" dirty="0">
                <a:latin typeface="ＭＳ ゴシック" pitchFamily="49" charset="-128"/>
                <a:ea typeface="ＭＳ ゴシック" pitchFamily="49" charset="-128"/>
              </a:rPr>
              <a:t>２）個別支援計画とサービス等利用計画</a:t>
            </a:r>
            <a:r>
              <a:rPr lang="ja-JP" altLang="en-US" sz="2200" dirty="0" smtClean="0">
                <a:latin typeface="ＭＳ ゴシック" pitchFamily="49" charset="-128"/>
                <a:ea typeface="ＭＳ ゴシック" pitchFamily="49" charset="-128"/>
              </a:rPr>
              <a:t>等の</a:t>
            </a:r>
            <a:r>
              <a:rPr lang="ja-JP" altLang="en-US" sz="2200" dirty="0">
                <a:latin typeface="ＭＳ ゴシック" pitchFamily="49" charset="-128"/>
                <a:ea typeface="ＭＳ ゴシック" pitchFamily="49" charset="-128"/>
              </a:rPr>
              <a:t>関係性</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　</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a:latin typeface="ＭＳ ゴシック" pitchFamily="49" charset="-128"/>
                <a:ea typeface="ＭＳ ゴシック" pitchFamily="49" charset="-128"/>
              </a:rPr>
              <a:t>３</a:t>
            </a:r>
            <a:r>
              <a:rPr lang="ja-JP" altLang="en-US" sz="2200" dirty="0" smtClean="0">
                <a:latin typeface="ＭＳ ゴシック" pitchFamily="49" charset="-128"/>
                <a:ea typeface="ＭＳ ゴシック" pitchFamily="49" charset="-128"/>
              </a:rPr>
              <a:t>　サービス管理責任者及び児童発達支援管理責任者について</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a:latin typeface="ＭＳ ゴシック" pitchFamily="49" charset="-128"/>
                <a:ea typeface="ＭＳ ゴシック" pitchFamily="49" charset="-128"/>
              </a:rPr>
              <a:t>　</a:t>
            </a:r>
            <a:r>
              <a:rPr lang="ja-JP" altLang="en-US" sz="2200" dirty="0" smtClean="0">
                <a:latin typeface="ＭＳ ゴシック" pitchFamily="49" charset="-128"/>
                <a:ea typeface="ＭＳ ゴシック" pitchFamily="49" charset="-128"/>
              </a:rPr>
              <a:t>（１）サービス管理責任者及び児童発達支援管理責任者の要件  </a:t>
            </a:r>
            <a:r>
              <a:rPr lang="en-US" altLang="ja-JP" sz="2200" dirty="0" smtClean="0">
                <a:latin typeface="ＭＳ ゴシック" pitchFamily="49" charset="-128"/>
                <a:ea typeface="ＭＳ ゴシック" pitchFamily="49" charset="-128"/>
              </a:rPr>
              <a:t> </a:t>
            </a: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　（２）サービス管理責任者等の業務内容</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　（３）サービス管理責任者等の役割</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４　参考資料</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r>
              <a:rPr lang="ja-JP" altLang="en-US" sz="2200" dirty="0" smtClean="0">
                <a:latin typeface="ＭＳ ゴシック" pitchFamily="49" charset="-128"/>
                <a:ea typeface="ＭＳ ゴシック" pitchFamily="49" charset="-128"/>
              </a:rPr>
              <a:t>　　参考１</a:t>
            </a:r>
            <a:r>
              <a:rPr lang="ja-JP" altLang="en-US" sz="2200" smtClean="0">
                <a:latin typeface="ＭＳ ゴシック" pitchFamily="49" charset="-128"/>
                <a:ea typeface="ＭＳ ゴシック" pitchFamily="49" charset="-128"/>
              </a:rPr>
              <a:t>～参考</a:t>
            </a:r>
            <a:r>
              <a:rPr lang="ja-JP" altLang="en-US" sz="2200">
                <a:latin typeface="ＭＳ ゴシック" pitchFamily="49" charset="-128"/>
                <a:ea typeface="ＭＳ ゴシック" pitchFamily="49" charset="-128"/>
              </a:rPr>
              <a:t>６</a:t>
            </a:r>
            <a:endParaRPr lang="en-US" altLang="ja-JP" sz="2200" dirty="0" smtClean="0">
              <a:latin typeface="ＭＳ ゴシック" pitchFamily="49" charset="-128"/>
              <a:ea typeface="ＭＳ ゴシック" pitchFamily="49" charset="-128"/>
            </a:endParaRPr>
          </a:p>
          <a:p>
            <a:pPr algn="l" eaLnBrk="1" hangingPunct="1">
              <a:lnSpc>
                <a:spcPts val="2200"/>
              </a:lnSpc>
              <a:spcBef>
                <a:spcPct val="0"/>
              </a:spcBef>
            </a:pPr>
            <a:endParaRPr lang="en-US" altLang="ja-JP" sz="2200" dirty="0">
              <a:latin typeface="ＭＳ ゴシック" pitchFamily="49" charset="-128"/>
              <a:ea typeface="ＭＳ ゴシック" pitchFamily="49" charset="-128"/>
            </a:endParaRPr>
          </a:p>
          <a:p>
            <a:pPr algn="l" eaLnBrk="1" hangingPunct="1">
              <a:lnSpc>
                <a:spcPts val="2200"/>
              </a:lnSpc>
              <a:spcBef>
                <a:spcPct val="0"/>
              </a:spcBef>
            </a:pPr>
            <a:endParaRPr lang="en-US" altLang="ja-JP" sz="2200" dirty="0" smtClean="0">
              <a:latin typeface="ＭＳ ゴシック" pitchFamily="49" charset="-128"/>
              <a:ea typeface="ＭＳ ゴシック" pitchFamily="49" charset="-128"/>
            </a:endParaRPr>
          </a:p>
        </p:txBody>
      </p:sp>
      <p:sp>
        <p:nvSpPr>
          <p:cNvPr id="17411" name="Rectangle 3"/>
          <p:cNvSpPr>
            <a:spLocks noChangeArrowheads="1"/>
          </p:cNvSpPr>
          <p:nvPr/>
        </p:nvSpPr>
        <p:spPr bwMode="auto">
          <a:xfrm>
            <a:off x="0" y="432048"/>
            <a:ext cx="9906000" cy="548680"/>
          </a:xfrm>
          <a:prstGeom prst="rect">
            <a:avLst/>
          </a:prstGeom>
          <a:noFill/>
          <a:ln w="9525">
            <a:noFill/>
            <a:miter lim="800000"/>
            <a:headEnd/>
            <a:tailEnd/>
          </a:ln>
        </p:spPr>
        <p:txBody>
          <a:bodyPr lIns="91388" tIns="45696" rIns="91388" bIns="45696" anchor="ctr"/>
          <a:lstStyle/>
          <a:p>
            <a:pPr algn="ctr"/>
            <a:endParaRPr lang="ja-JP" altLang="en-US" sz="2800" dirty="0"/>
          </a:p>
        </p:txBody>
      </p:sp>
      <p:sp>
        <p:nvSpPr>
          <p:cNvPr id="2" name="スライド番号プレースホルダー 1"/>
          <p:cNvSpPr>
            <a:spLocks noGrp="1"/>
          </p:cNvSpPr>
          <p:nvPr>
            <p:ph type="sldNum" sz="quarter" idx="12"/>
          </p:nvPr>
        </p:nvSpPr>
        <p:spPr/>
        <p:txBody>
          <a:bodyPr/>
          <a:lstStyle/>
          <a:p>
            <a:pPr>
              <a:defRPr/>
            </a:pPr>
            <a:fld id="{190383E8-C7BB-4AD7-9E52-D64A9EDED09B}" type="slidenum">
              <a:rPr lang="en-US" altLang="ja-JP" smtClean="0"/>
              <a:pPr>
                <a:defRPr/>
              </a:pPr>
              <a:t>2</a:t>
            </a:fld>
            <a:endParaRPr lang="en-US" altLang="ja-JP"/>
          </a:p>
        </p:txBody>
      </p:sp>
    </p:spTree>
    <p:extLst>
      <p:ext uri="{BB962C8B-B14F-4D97-AF65-F5344CB8AC3E}">
        <p14:creationId xmlns:p14="http://schemas.microsoft.com/office/powerpoint/2010/main" val="1358180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3"/>
          <p:cNvGrpSpPr>
            <a:grpSpLocks/>
          </p:cNvGrpSpPr>
          <p:nvPr/>
        </p:nvGrpSpPr>
        <p:grpSpPr bwMode="auto">
          <a:xfrm>
            <a:off x="1547813" y="34925"/>
            <a:ext cx="7208837" cy="576263"/>
            <a:chOff x="956" y="204"/>
            <a:chExt cx="3700" cy="323"/>
          </a:xfrm>
        </p:grpSpPr>
        <p:sp>
          <p:nvSpPr>
            <p:cNvPr id="93188" name="AutoShape 4"/>
            <p:cNvSpPr>
              <a:spLocks noChangeArrowheads="1"/>
            </p:cNvSpPr>
            <p:nvPr/>
          </p:nvSpPr>
          <p:spPr bwMode="auto">
            <a:xfrm>
              <a:off x="960" y="204"/>
              <a:ext cx="3696" cy="233"/>
            </a:xfrm>
            <a:prstGeom prst="flowChartProcess">
              <a:avLst/>
            </a:prstGeom>
            <a:gradFill rotWithShape="1">
              <a:gsLst>
                <a:gs pos="0">
                  <a:srgbClr val="CCFFCC">
                    <a:gamma/>
                    <a:shade val="65882"/>
                    <a:invGamma/>
                  </a:srgbClr>
                </a:gs>
                <a:gs pos="50000">
                  <a:srgbClr val="CCFFCC"/>
                </a:gs>
                <a:gs pos="100000">
                  <a:srgbClr val="CCFFCC">
                    <a:gamma/>
                    <a:shade val="65882"/>
                    <a:invGamma/>
                  </a:srgbClr>
                </a:gs>
              </a:gsLst>
              <a:lin ang="5400000" scaled="1"/>
            </a:gradFill>
            <a:ln w="9525">
              <a:solidFill>
                <a:schemeClr val="tx1"/>
              </a:solidFill>
              <a:miter lim="800000"/>
              <a:headEnd/>
              <a:tailEnd/>
            </a:ln>
            <a:effectLst/>
          </p:spPr>
          <p:txBody>
            <a:bodyPr wrap="none" anchor="ctr"/>
            <a:lstStyle/>
            <a:p>
              <a:pPr algn="ctr">
                <a:defRPr/>
              </a:pPr>
              <a:r>
                <a:rPr lang="ja-JP" altLang="en-US" sz="2000" b="1" dirty="0">
                  <a:solidFill>
                    <a:srgbClr val="000000"/>
                  </a:solidFill>
                  <a:effectLst>
                    <a:outerShdw blurRad="38100" dist="38100" dir="2700000" algn="tl">
                      <a:srgbClr val="FFFFFF"/>
                    </a:outerShdw>
                  </a:effectLst>
                  <a:ea typeface="HG丸ｺﾞｼｯｸM-PRO" pitchFamily="50" charset="-128"/>
                </a:rPr>
                <a:t>地域生活支援事業等について</a:t>
              </a:r>
              <a:endParaRPr lang="ja-JP" altLang="en-US" sz="2000" dirty="0">
                <a:solidFill>
                  <a:srgbClr val="000000"/>
                </a:solidFill>
                <a:effectLst>
                  <a:outerShdw blurRad="38100" dist="38100" dir="2700000" algn="tl">
                    <a:srgbClr val="FFFFFF"/>
                  </a:outerShdw>
                </a:effectLst>
                <a:ea typeface="HG丸ｺﾞｼｯｸM-PRO" pitchFamily="50" charset="-128"/>
              </a:endParaRPr>
            </a:p>
          </p:txBody>
        </p:sp>
        <p:sp>
          <p:nvSpPr>
            <p:cNvPr id="93189" name="AutoShape 5"/>
            <p:cNvSpPr>
              <a:spLocks noChangeArrowheads="1"/>
            </p:cNvSpPr>
            <p:nvPr/>
          </p:nvSpPr>
          <p:spPr bwMode="auto">
            <a:xfrm>
              <a:off x="956" y="210"/>
              <a:ext cx="60" cy="317"/>
            </a:xfrm>
            <a:prstGeom prst="flowChartDelay">
              <a:avLst/>
            </a:prstGeom>
            <a:gradFill rotWithShape="1">
              <a:gsLst>
                <a:gs pos="0">
                  <a:srgbClr val="CCFFCC">
                    <a:gamma/>
                    <a:shade val="65882"/>
                    <a:invGamma/>
                  </a:srgbClr>
                </a:gs>
                <a:gs pos="50000">
                  <a:srgbClr val="CCFFCC"/>
                </a:gs>
                <a:gs pos="100000">
                  <a:srgbClr val="CCFFCC">
                    <a:gamma/>
                    <a:shade val="65882"/>
                    <a:invGamma/>
                  </a:srgbClr>
                </a:gs>
              </a:gsLst>
              <a:lin ang="5400000" scaled="1"/>
            </a:gradFill>
            <a:ln w="9525">
              <a:solidFill>
                <a:schemeClr val="tx1"/>
              </a:solidFill>
              <a:miter lim="800000"/>
              <a:headEnd/>
              <a:tailEnd/>
            </a:ln>
            <a:effectLst/>
          </p:spPr>
          <p:txBody>
            <a:bodyPr wrap="none" anchor="ctr"/>
            <a:lstStyle/>
            <a:p>
              <a:pPr algn="ctr">
                <a:defRPr/>
              </a:pPr>
              <a:endParaRPr lang="ja-JP" altLang="ja-JP" sz="2400" b="1">
                <a:solidFill>
                  <a:srgbClr val="000000"/>
                </a:solidFill>
                <a:effectLst>
                  <a:outerShdw blurRad="38100" dist="38100" dir="2700000" algn="tl">
                    <a:srgbClr val="FFFFFF"/>
                  </a:outerShdw>
                </a:effectLst>
                <a:ea typeface="HG丸ｺﾞｼｯｸM-PRO" pitchFamily="50" charset="-128"/>
              </a:endParaRPr>
            </a:p>
          </p:txBody>
        </p:sp>
        <p:sp>
          <p:nvSpPr>
            <p:cNvPr id="93190" name="AutoShape 6"/>
            <p:cNvSpPr>
              <a:spLocks noChangeArrowheads="1"/>
            </p:cNvSpPr>
            <p:nvPr/>
          </p:nvSpPr>
          <p:spPr bwMode="auto">
            <a:xfrm flipH="1">
              <a:off x="4595" y="210"/>
              <a:ext cx="60" cy="317"/>
            </a:xfrm>
            <a:prstGeom prst="flowChartDelay">
              <a:avLst/>
            </a:prstGeom>
            <a:gradFill rotWithShape="1">
              <a:gsLst>
                <a:gs pos="0">
                  <a:srgbClr val="CCFFCC">
                    <a:gamma/>
                    <a:shade val="45882"/>
                    <a:invGamma/>
                  </a:srgbClr>
                </a:gs>
                <a:gs pos="50000">
                  <a:srgbClr val="CCFFCC"/>
                </a:gs>
                <a:gs pos="100000">
                  <a:srgbClr val="CCFFCC">
                    <a:gamma/>
                    <a:shade val="45882"/>
                    <a:invGamma/>
                  </a:srgbClr>
                </a:gs>
              </a:gsLst>
              <a:lin ang="5400000" scaled="1"/>
            </a:gradFill>
            <a:ln w="9525">
              <a:solidFill>
                <a:schemeClr val="tx1"/>
              </a:solidFill>
              <a:miter lim="800000"/>
              <a:headEnd/>
              <a:tailEnd/>
            </a:ln>
            <a:effectLst/>
          </p:spPr>
          <p:txBody>
            <a:bodyPr wrap="none" anchor="ctr"/>
            <a:lstStyle/>
            <a:p>
              <a:pPr algn="ctr">
                <a:defRPr/>
              </a:pPr>
              <a:endParaRPr lang="ja-JP" altLang="ja-JP" sz="2400" b="1">
                <a:solidFill>
                  <a:srgbClr val="000000"/>
                </a:solidFill>
                <a:effectLst>
                  <a:outerShdw blurRad="38100" dist="38100" dir="2700000" algn="tl">
                    <a:srgbClr val="FFFFFF"/>
                  </a:outerShdw>
                </a:effectLst>
                <a:ea typeface="HG丸ｺﾞｼｯｸM-PRO" pitchFamily="50" charset="-128"/>
              </a:endParaRPr>
            </a:p>
          </p:txBody>
        </p:sp>
      </p:grpSp>
      <p:sp>
        <p:nvSpPr>
          <p:cNvPr id="9" name="AutoShape 2"/>
          <p:cNvSpPr txBox="1">
            <a:spLocks noChangeArrowheads="1"/>
          </p:cNvSpPr>
          <p:nvPr/>
        </p:nvSpPr>
        <p:spPr bwMode="auto">
          <a:xfrm>
            <a:off x="241300" y="1311275"/>
            <a:ext cx="9217025" cy="5543550"/>
          </a:xfrm>
          <a:prstGeom prst="roundRect">
            <a:avLst>
              <a:gd name="adj" fmla="val 3338"/>
            </a:avLst>
          </a:prstGeom>
          <a:noFill/>
          <a:ln w="9525">
            <a:noFill/>
            <a:miter lim="800000"/>
            <a:headEnd/>
            <a:tailEnd/>
          </a:ln>
        </p:spPr>
        <p:txBody>
          <a:bodyPr lIns="36000" tIns="36000" rIns="36000" bIns="36000" anchor="ctr"/>
          <a:lstStyle/>
          <a:p>
            <a:pPr marL="341313" indent="-341313">
              <a:lnSpc>
                <a:spcPts val="2000"/>
              </a:lnSpc>
              <a:defRPr/>
            </a:pPr>
            <a:endParaRPr lang="en-US" altLang="ja-JP"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endParaRPr>
          </a:p>
          <a:p>
            <a:pPr marL="341313" indent="-341313">
              <a:lnSpc>
                <a:spcPts val="2000"/>
              </a:lnSpc>
              <a:defRPr/>
            </a:pPr>
            <a:r>
              <a:rPr lang="ja-JP" altLang="en-US" b="1" kern="0" dirty="0">
                <a:solidFill>
                  <a:srgbClr val="000000"/>
                </a:solidFill>
                <a:latin typeface="HG丸ｺﾞｼｯｸM-PRO" pitchFamily="50" charset="-128"/>
                <a:ea typeface="HG丸ｺﾞｼｯｸM-PRO" pitchFamily="50" charset="-128"/>
              </a:rPr>
              <a:t>　</a:t>
            </a:r>
            <a:r>
              <a:rPr lang="ja-JP" altLang="en-US" sz="1600" b="1" kern="0" dirty="0">
                <a:solidFill>
                  <a:srgbClr val="000000"/>
                </a:solidFill>
                <a:latin typeface="HG丸ｺﾞｼｯｸM-PRO" pitchFamily="50" charset="-128"/>
                <a:ea typeface="HG丸ｺﾞｼｯｸM-PRO" pitchFamily="50" charset="-128"/>
              </a:rPr>
              <a:t>障害者及び障害児が基本的人権を享有する個人としての尊厳にふさわしい日常生活又は社会生活</a:t>
            </a:r>
            <a:endParaRPr lang="en-US" altLang="ja-JP" sz="16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600" b="1" kern="0" dirty="0">
                <a:solidFill>
                  <a:srgbClr val="000000"/>
                </a:solidFill>
                <a:latin typeface="HG丸ｺﾞｼｯｸM-PRO" pitchFamily="50" charset="-128"/>
                <a:ea typeface="HG丸ｺﾞｼｯｸM-PRO" pitchFamily="50" charset="-128"/>
              </a:rPr>
              <a:t>を営むことができるよう、地域の特性や利用者の状況に応じ、実施主体である市町村等が柔軟な形</a:t>
            </a:r>
            <a:endParaRPr lang="en-US" altLang="ja-JP" sz="16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600" b="1" kern="0" dirty="0">
                <a:solidFill>
                  <a:srgbClr val="000000"/>
                </a:solidFill>
                <a:latin typeface="HG丸ｺﾞｼｯｸM-PRO" pitchFamily="50" charset="-128"/>
                <a:ea typeface="HG丸ｺﾞｼｯｸM-PRO" pitchFamily="50" charset="-128"/>
              </a:rPr>
              <a:t>態により事業を計画的に実施する地域生活支援事業に加え、平成</a:t>
            </a:r>
            <a:r>
              <a:rPr lang="en-US" altLang="ja-JP" sz="1600" b="1" kern="0" dirty="0">
                <a:solidFill>
                  <a:srgbClr val="000000"/>
                </a:solidFill>
                <a:latin typeface="HG丸ｺﾞｼｯｸM-PRO" pitchFamily="50" charset="-128"/>
                <a:ea typeface="HG丸ｺﾞｼｯｸM-PRO" pitchFamily="50" charset="-128"/>
              </a:rPr>
              <a:t>29</a:t>
            </a:r>
            <a:r>
              <a:rPr lang="ja-JP" altLang="en-US" sz="1600" b="1" kern="0" dirty="0">
                <a:solidFill>
                  <a:srgbClr val="000000"/>
                </a:solidFill>
                <a:latin typeface="HG丸ｺﾞｼｯｸM-PRO" pitchFamily="50" charset="-128"/>
                <a:ea typeface="HG丸ｺﾞｼｯｸM-PRO" pitchFamily="50" charset="-128"/>
              </a:rPr>
              <a:t>年度より政策的な課題に対応</a:t>
            </a:r>
            <a:endParaRPr lang="en-US" altLang="ja-JP" sz="16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600" b="1" kern="0" dirty="0">
                <a:solidFill>
                  <a:srgbClr val="000000"/>
                </a:solidFill>
                <a:latin typeface="HG丸ｺﾞｼｯｸM-PRO" pitchFamily="50" charset="-128"/>
                <a:ea typeface="HG丸ｺﾞｼｯｸM-PRO" pitchFamily="50" charset="-128"/>
              </a:rPr>
              <a:t>するための地域生活支援促進事業を実施</a:t>
            </a:r>
            <a:r>
              <a:rPr lang="ja-JP" altLang="en-US" b="1" kern="0" dirty="0">
                <a:solidFill>
                  <a:srgbClr val="000000"/>
                </a:solidFill>
                <a:latin typeface="HG丸ｺﾞｼｯｸM-PRO" pitchFamily="50" charset="-128"/>
                <a:ea typeface="HG丸ｺﾞｼｯｸM-PRO" pitchFamily="50" charset="-128"/>
              </a:rPr>
              <a:t>。</a:t>
            </a:r>
            <a:r>
              <a:rPr lang="en-US" altLang="ja-JP"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p>
          <a:p>
            <a:pPr marL="341313" indent="-341313">
              <a:lnSpc>
                <a:spcPts val="2000"/>
              </a:lnSpc>
              <a:defRPr/>
            </a:pPr>
            <a:r>
              <a:rPr lang="en-US" altLang="ja-JP" sz="16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6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予算額</a:t>
            </a:r>
            <a:r>
              <a:rPr lang="en-US" altLang="ja-JP" sz="16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600" b="1" kern="0" dirty="0">
                <a:solidFill>
                  <a:srgbClr val="000000"/>
                </a:solidFill>
                <a:latin typeface="HG丸ｺﾞｼｯｸM-PRO" pitchFamily="50" charset="-128"/>
                <a:ea typeface="HG丸ｺﾞｼｯｸM-PRO" pitchFamily="50" charset="-128"/>
              </a:rPr>
              <a:t> 平成２９年度予算額　　地域生活支援事業費等補助金　　４８８億円</a:t>
            </a:r>
            <a:endParaRPr lang="en-US" altLang="ja-JP" sz="1600" b="1" kern="0" dirty="0">
              <a:solidFill>
                <a:srgbClr val="000000"/>
              </a:solidFill>
              <a:latin typeface="HG丸ｺﾞｼｯｸM-PRO" pitchFamily="50" charset="-128"/>
              <a:ea typeface="HG丸ｺﾞｼｯｸM-PRO" pitchFamily="50" charset="-128"/>
            </a:endParaRPr>
          </a:p>
          <a:p>
            <a:pPr marL="341313" indent="-341313">
              <a:lnSpc>
                <a:spcPts val="2000"/>
              </a:lnSpc>
              <a:defRPr/>
            </a:pPr>
            <a:endParaRPr lang="en-US" altLang="ja-JP" sz="105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600" b="1" kern="0" dirty="0">
                <a:solidFill>
                  <a:srgbClr val="000000"/>
                </a:solidFill>
                <a:latin typeface="HG丸ｺﾞｼｯｸM-PRO" pitchFamily="50" charset="-128"/>
                <a:ea typeface="HG丸ｺﾞｼｯｸM-PRO" pitchFamily="50" charset="-128"/>
              </a:rPr>
              <a:t>○　地域生活支援事業（障害者総合支援法第</a:t>
            </a:r>
            <a:r>
              <a:rPr lang="en-US" altLang="ja-JP" sz="1600" b="1" kern="0" dirty="0">
                <a:solidFill>
                  <a:srgbClr val="000000"/>
                </a:solidFill>
                <a:latin typeface="HG丸ｺﾞｼｯｸM-PRO" pitchFamily="50" charset="-128"/>
                <a:ea typeface="HG丸ｺﾞｼｯｸM-PRO" pitchFamily="50" charset="-128"/>
              </a:rPr>
              <a:t>77</a:t>
            </a:r>
            <a:r>
              <a:rPr lang="ja-JP" altLang="en-US" sz="1600" b="1" kern="0" dirty="0">
                <a:solidFill>
                  <a:srgbClr val="000000"/>
                </a:solidFill>
                <a:latin typeface="HG丸ｺﾞｼｯｸM-PRO" pitchFamily="50" charset="-128"/>
                <a:ea typeface="HG丸ｺﾞｼｯｸM-PRO" pitchFamily="50" charset="-128"/>
              </a:rPr>
              <a:t>条・第</a:t>
            </a:r>
            <a:r>
              <a:rPr lang="en-US" altLang="ja-JP" sz="1600" b="1" kern="0" dirty="0">
                <a:solidFill>
                  <a:srgbClr val="000000"/>
                </a:solidFill>
                <a:latin typeface="HG丸ｺﾞｼｯｸM-PRO" pitchFamily="50" charset="-128"/>
                <a:ea typeface="HG丸ｺﾞｼｯｸM-PRO" pitchFamily="50" charset="-128"/>
              </a:rPr>
              <a:t>77</a:t>
            </a:r>
            <a:r>
              <a:rPr lang="ja-JP" altLang="en-US" sz="1600" b="1" kern="0" dirty="0">
                <a:solidFill>
                  <a:srgbClr val="000000"/>
                </a:solidFill>
                <a:latin typeface="HG丸ｺﾞｼｯｸM-PRO" pitchFamily="50" charset="-128"/>
                <a:ea typeface="HG丸ｺﾞｼｯｸM-PRO" pitchFamily="50" charset="-128"/>
              </a:rPr>
              <a:t>条の</a:t>
            </a:r>
            <a:r>
              <a:rPr lang="en-US" altLang="ja-JP" sz="1600" b="1" kern="0" dirty="0">
                <a:solidFill>
                  <a:srgbClr val="000000"/>
                </a:solidFill>
                <a:latin typeface="HG丸ｺﾞｼｯｸM-PRO" pitchFamily="50" charset="-128"/>
                <a:ea typeface="HG丸ｺﾞｼｯｸM-PRO" pitchFamily="50" charset="-128"/>
              </a:rPr>
              <a:t>2</a:t>
            </a:r>
            <a:r>
              <a:rPr lang="ja-JP" altLang="en-US" sz="1600" b="1" kern="0" dirty="0">
                <a:solidFill>
                  <a:srgbClr val="000000"/>
                </a:solidFill>
                <a:latin typeface="HG丸ｺﾞｼｯｸM-PRO" pitchFamily="50" charset="-128"/>
                <a:ea typeface="HG丸ｺﾞｼｯｸM-PRO" pitchFamily="50" charset="-128"/>
              </a:rPr>
              <a:t>・第</a:t>
            </a:r>
            <a:r>
              <a:rPr lang="en-US" altLang="ja-JP" sz="1600" b="1" kern="0" dirty="0">
                <a:solidFill>
                  <a:srgbClr val="000000"/>
                </a:solidFill>
                <a:latin typeface="HG丸ｺﾞｼｯｸM-PRO" pitchFamily="50" charset="-128"/>
                <a:ea typeface="HG丸ｺﾞｼｯｸM-PRO" pitchFamily="50" charset="-128"/>
              </a:rPr>
              <a:t>78</a:t>
            </a:r>
            <a:r>
              <a:rPr lang="ja-JP" altLang="en-US" sz="1600" b="1" kern="0" dirty="0">
                <a:solidFill>
                  <a:srgbClr val="000000"/>
                </a:solidFill>
                <a:latin typeface="HG丸ｺﾞｼｯｸM-PRO" pitchFamily="50" charset="-128"/>
                <a:ea typeface="HG丸ｺﾞｼｯｸM-PRO" pitchFamily="50" charset="-128"/>
              </a:rPr>
              <a:t>条）　４５４億円</a:t>
            </a:r>
            <a:endParaRPr lang="en-US" altLang="ja-JP" sz="16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en-US" altLang="ja-JP" b="1" kern="0" dirty="0">
                <a:solidFill>
                  <a:srgbClr val="000000"/>
                </a:solidFill>
                <a:latin typeface="HG丸ｺﾞｼｯｸM-PRO" pitchFamily="50" charset="-128"/>
                <a:ea typeface="HG丸ｺﾞｼｯｸM-PRO" pitchFamily="50" charset="-128"/>
              </a:rPr>
              <a:t> </a:t>
            </a:r>
            <a:r>
              <a:rPr lang="ja-JP" altLang="en-US" b="1" kern="0" dirty="0">
                <a:solidFill>
                  <a:srgbClr val="000000"/>
                </a:solidFill>
                <a:latin typeface="HG丸ｺﾞｼｯｸM-PRO" pitchFamily="50" charset="-128"/>
                <a:ea typeface="HG丸ｺﾞｼｯｸM-PRO" pitchFamily="50" charset="-128"/>
              </a:rPr>
              <a:t>　</a:t>
            </a:r>
            <a:r>
              <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事業の性格</a:t>
            </a:r>
            <a:r>
              <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a:t>
            </a:r>
            <a:r>
              <a:rPr lang="en-US" altLang="ja-JP" sz="1400" b="1" kern="0" dirty="0">
                <a:solidFill>
                  <a:srgbClr val="000000"/>
                </a:solidFill>
                <a:latin typeface="HG丸ｺﾞｼｯｸM-PRO" pitchFamily="50" charset="-128"/>
                <a:ea typeface="HG丸ｺﾞｼｯｸM-PRO" pitchFamily="50" charset="-128"/>
              </a:rPr>
              <a:t>(1)</a:t>
            </a:r>
            <a:r>
              <a:rPr lang="ja-JP" altLang="en-US" sz="1400" b="1" kern="0" dirty="0">
                <a:solidFill>
                  <a:srgbClr val="000000"/>
                </a:solidFill>
                <a:latin typeface="HG丸ｺﾞｼｯｸM-PRO" pitchFamily="50" charset="-128"/>
                <a:ea typeface="HG丸ｺﾞｼｯｸM-PRO" pitchFamily="50" charset="-128"/>
              </a:rPr>
              <a:t>　事業の実施主体である市町村等が、地域の特性や利用者の状況に応じて柔軟に実施することにより、</a:t>
            </a:r>
            <a:endParaRPr lang="en-US" altLang="ja-JP" sz="14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効果的・効率的な事業実施が可能である事業</a:t>
            </a: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［地域の特性］　地理的条件や社会資源の状況</a:t>
            </a: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［柔軟な形態］　①委託契約、広域連合等の活用、②突発的なニーズに臨機応変に対応が可能、</a:t>
            </a:r>
            <a:endParaRPr lang="en-US" altLang="ja-JP" sz="14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③個別給付では対応できない複数の利用者への対応が可能</a:t>
            </a: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a:t>
            </a:r>
            <a:r>
              <a:rPr lang="en-US" altLang="ja-JP" sz="1400" b="1" kern="0" dirty="0">
                <a:solidFill>
                  <a:srgbClr val="000000"/>
                </a:solidFill>
                <a:latin typeface="HG丸ｺﾞｼｯｸM-PRO" pitchFamily="50" charset="-128"/>
                <a:ea typeface="HG丸ｺﾞｼｯｸM-PRO" pitchFamily="50" charset="-128"/>
              </a:rPr>
              <a:t>(2)</a:t>
            </a:r>
            <a:r>
              <a:rPr lang="ja-JP" altLang="en-US" sz="1400" b="1" kern="0" dirty="0">
                <a:solidFill>
                  <a:srgbClr val="000000"/>
                </a:solidFill>
                <a:latin typeface="HG丸ｺﾞｼｯｸM-PRO" pitchFamily="50" charset="-128"/>
                <a:ea typeface="HG丸ｺﾞｼｯｸM-PRO" pitchFamily="50" charset="-128"/>
              </a:rPr>
              <a:t>　地方分権の観点から、地方が自主的に取り組む事業（事業の実施内容は地方が決定）</a:t>
            </a: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a:t>
            </a:r>
            <a:r>
              <a:rPr lang="en-US" altLang="ja-JP" sz="1400" b="1" kern="0" dirty="0">
                <a:solidFill>
                  <a:srgbClr val="000000"/>
                </a:solidFill>
                <a:latin typeface="HG丸ｺﾞｼｯｸM-PRO" pitchFamily="50" charset="-128"/>
                <a:ea typeface="HG丸ｺﾞｼｯｸM-PRO" pitchFamily="50" charset="-128"/>
              </a:rPr>
              <a:t>(3)</a:t>
            </a:r>
            <a:r>
              <a:rPr lang="ja-JP" altLang="en-US" sz="1400" b="1" kern="0" dirty="0">
                <a:solidFill>
                  <a:srgbClr val="000000"/>
                </a:solidFill>
                <a:latin typeface="HG丸ｺﾞｼｯｸM-PRO" pitchFamily="50" charset="-128"/>
                <a:ea typeface="HG丸ｺﾞｼｯｸM-PRO" pitchFamily="50" charset="-128"/>
              </a:rPr>
              <a:t>　生活ニーズに応じて個別給付と組み合わせて利用することも可能。</a:t>
            </a:r>
          </a:p>
          <a:p>
            <a:pPr marL="341313" indent="-341313">
              <a:lnSpc>
                <a:spcPts val="2000"/>
              </a:lnSpc>
              <a:defRPr/>
            </a:pP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r>
              <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補助率</a:t>
            </a:r>
            <a:r>
              <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r>
              <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統合補助金</a:t>
            </a:r>
            <a:endPar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endParaRPr>
          </a:p>
          <a:p>
            <a:pPr marL="341313" indent="-341313">
              <a:lnSpc>
                <a:spcPts val="2000"/>
              </a:lnSpc>
              <a:defRPr/>
            </a:pP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r>
              <a:rPr lang="ja-JP" altLang="en-US" sz="1400" b="1" kern="0" dirty="0">
                <a:solidFill>
                  <a:srgbClr val="000000"/>
                </a:solidFill>
                <a:latin typeface="HG丸ｺﾞｼｯｸM-PRO" pitchFamily="50" charset="-128"/>
                <a:ea typeface="HG丸ｺﾞｼｯｸM-PRO" pitchFamily="50" charset="-128"/>
              </a:rPr>
              <a:t>市町村事業　 ：国１／２以内、都道府県１／４以内で補助</a:t>
            </a:r>
            <a:endParaRPr lang="en-US" altLang="ja-JP" sz="14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都道府県事業：国１／２以内で補助</a:t>
            </a:r>
            <a:endParaRPr lang="en-US" altLang="ja-JP" sz="1400" b="1" kern="0" dirty="0">
              <a:solidFill>
                <a:srgbClr val="000000"/>
              </a:solidFill>
              <a:latin typeface="HG丸ｺﾞｼｯｸM-PRO" pitchFamily="50" charset="-128"/>
              <a:ea typeface="HG丸ｺﾞｼｯｸM-PRO" pitchFamily="50" charset="-128"/>
            </a:endParaRPr>
          </a:p>
          <a:p>
            <a:pPr marL="341313" indent="-341313">
              <a:lnSpc>
                <a:spcPts val="2000"/>
              </a:lnSpc>
              <a:defRPr/>
            </a:pPr>
            <a:endParaRPr lang="en-US" altLang="ja-JP"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600" b="1" kern="0" dirty="0">
                <a:solidFill>
                  <a:srgbClr val="000000"/>
                </a:solidFill>
                <a:latin typeface="HG丸ｺﾞｼｯｸM-PRO" pitchFamily="50" charset="-128"/>
                <a:ea typeface="HG丸ｺﾞｼｯｸM-PRO" pitchFamily="50" charset="-128"/>
              </a:rPr>
              <a:t>○　地域生活支援促進事業　　３４億円</a:t>
            </a:r>
            <a:endParaRPr lang="en-US" altLang="ja-JP" sz="16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en-US" altLang="ja-JP" b="1" kern="0" dirty="0">
                <a:solidFill>
                  <a:srgbClr val="000000"/>
                </a:solidFill>
                <a:latin typeface="HG丸ｺﾞｼｯｸM-PRO" pitchFamily="50" charset="-128"/>
                <a:ea typeface="HG丸ｺﾞｼｯｸM-PRO" pitchFamily="50" charset="-128"/>
              </a:rPr>
              <a:t> </a:t>
            </a:r>
            <a:r>
              <a:rPr lang="ja-JP" altLang="en-US" b="1" kern="0" dirty="0">
                <a:solidFill>
                  <a:srgbClr val="000000"/>
                </a:solidFill>
                <a:latin typeface="HG丸ｺﾞｼｯｸM-PRO" pitchFamily="50" charset="-128"/>
                <a:ea typeface="HG丸ｺﾞｼｯｸM-PRO" pitchFamily="50" charset="-128"/>
              </a:rPr>
              <a:t>　　 </a:t>
            </a:r>
            <a:r>
              <a:rPr lang="ja-JP" altLang="en-US" sz="1400" b="1" kern="0" dirty="0">
                <a:solidFill>
                  <a:srgbClr val="000000"/>
                </a:solidFill>
                <a:latin typeface="HG丸ｺﾞｼｯｸM-PRO" pitchFamily="50" charset="-128"/>
                <a:ea typeface="HG丸ｺﾞｼｯｸM-PRO" pitchFamily="50" charset="-128"/>
              </a:rPr>
              <a:t>発達障害者支援、障害者虐待防止対策、障害者就労支援、障害者の芸術文化活動の促進等、国として</a:t>
            </a:r>
            <a:endParaRPr lang="en-US" altLang="ja-JP" sz="1400" b="1" kern="0" dirty="0">
              <a:solidFill>
                <a:srgbClr val="000000"/>
              </a:solidFill>
              <a:latin typeface="HG丸ｺﾞｼｯｸM-PRO" pitchFamily="50" charset="-128"/>
              <a:ea typeface="HG丸ｺﾞｼｯｸM-PRO" pitchFamily="50" charset="-128"/>
            </a:endParaRPr>
          </a:p>
          <a:p>
            <a:pPr marL="341313" indent="-341313">
              <a:lnSpc>
                <a:spcPts val="2000"/>
              </a:lnSpc>
              <a:defRPr/>
            </a:pPr>
            <a:r>
              <a:rPr lang="ja-JP" altLang="en-US" sz="1400" b="1" kern="0" dirty="0">
                <a:solidFill>
                  <a:srgbClr val="000000"/>
                </a:solidFill>
                <a:latin typeface="HG丸ｺﾞｼｯｸM-PRO" pitchFamily="50" charset="-128"/>
                <a:ea typeface="HG丸ｺﾞｼｯｸM-PRO" pitchFamily="50" charset="-128"/>
              </a:rPr>
              <a:t>　促進すべき事業について、特別枠に位置づけ、５割又は定額の補助を確保し、質の高い事業実施を図る。</a:t>
            </a:r>
          </a:p>
          <a:p>
            <a:pPr marL="341313" indent="-341313">
              <a:lnSpc>
                <a:spcPts val="2000"/>
              </a:lnSpc>
              <a:defRPr/>
            </a:pP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r>
              <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補助率</a:t>
            </a:r>
            <a:r>
              <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a:t>
            </a: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endParaRPr lang="en-US" altLang="ja-JP"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endParaRPr>
          </a:p>
          <a:p>
            <a:pPr marL="341313" indent="-341313">
              <a:lnSpc>
                <a:spcPts val="2000"/>
              </a:lnSpc>
              <a:defRPr/>
            </a:pPr>
            <a:r>
              <a:rPr lang="ja-JP" altLang="en-US" sz="14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rPr>
              <a:t>　　</a:t>
            </a:r>
            <a:r>
              <a:rPr lang="ja-JP" altLang="en-US" sz="1400" b="1" kern="0" dirty="0">
                <a:solidFill>
                  <a:srgbClr val="000000"/>
                </a:solidFill>
                <a:latin typeface="HG丸ｺﾞｼｯｸM-PRO" pitchFamily="50" charset="-128"/>
                <a:ea typeface="HG丸ｺﾞｼｯｸM-PRO" pitchFamily="50" charset="-128"/>
              </a:rPr>
              <a:t>国１／２、定額（</a:t>
            </a:r>
            <a:r>
              <a:rPr lang="en-US" altLang="ja-JP" sz="1400" b="1" kern="0" dirty="0">
                <a:solidFill>
                  <a:srgbClr val="000000"/>
                </a:solidFill>
                <a:latin typeface="HG丸ｺﾞｼｯｸM-PRO" pitchFamily="50" charset="-128"/>
                <a:ea typeface="HG丸ｺﾞｼｯｸM-PRO" pitchFamily="50" charset="-128"/>
              </a:rPr>
              <a:t>10/10</a:t>
            </a:r>
            <a:r>
              <a:rPr lang="ja-JP" altLang="en-US" sz="1400" b="1" kern="0" dirty="0">
                <a:solidFill>
                  <a:srgbClr val="000000"/>
                </a:solidFill>
                <a:latin typeface="HG丸ｺﾞｼｯｸM-PRO" pitchFamily="50" charset="-128"/>
                <a:ea typeface="HG丸ｺﾞｼｯｸM-PRO" pitchFamily="50" charset="-128"/>
              </a:rPr>
              <a:t>相当）</a:t>
            </a:r>
            <a:endParaRPr lang="en-US" altLang="ja-JP" sz="1400" b="1" kern="0" dirty="0">
              <a:solidFill>
                <a:srgbClr val="000000"/>
              </a:solidFill>
              <a:latin typeface="HG丸ｺﾞｼｯｸM-PRO" pitchFamily="50" charset="-128"/>
              <a:ea typeface="HG丸ｺﾞｼｯｸM-PRO" pitchFamily="50" charset="-128"/>
            </a:endParaRPr>
          </a:p>
          <a:p>
            <a:pPr marL="341313" indent="-341313">
              <a:lnSpc>
                <a:spcPts val="2000"/>
              </a:lnSpc>
              <a:defRPr/>
            </a:pPr>
            <a:endParaRPr lang="ja-JP" altLang="en-US" b="1" kern="0" dirty="0">
              <a:solidFill>
                <a:srgbClr val="000000"/>
              </a:solidFill>
              <a:latin typeface="HG丸ｺﾞｼｯｸM-PRO" pitchFamily="50" charset="-128"/>
              <a:ea typeface="HG丸ｺﾞｼｯｸM-PRO" pitchFamily="50" charset="-128"/>
            </a:endParaRPr>
          </a:p>
          <a:p>
            <a:pPr marL="341313" indent="-341313">
              <a:lnSpc>
                <a:spcPts val="2000"/>
              </a:lnSpc>
              <a:defRPr/>
            </a:pPr>
            <a:endParaRPr lang="ja-JP" altLang="en-US" sz="1600" b="1" kern="0" dirty="0">
              <a:solidFill>
                <a:srgbClr val="000000"/>
              </a:solidFill>
              <a:effectLst>
                <a:outerShdw blurRad="38100" dist="38100" dir="2700000" algn="tl">
                  <a:srgbClr val="C0C0C0"/>
                </a:outerShdw>
              </a:effectLst>
              <a:latin typeface="HG丸ｺﾞｼｯｸM-PRO" pitchFamily="50" charset="-128"/>
              <a:ea typeface="HG丸ｺﾞｼｯｸM-PRO" pitchFamily="50" charset="-128"/>
            </a:endParaRPr>
          </a:p>
          <a:p>
            <a:pPr marL="341313" indent="-341313">
              <a:lnSpc>
                <a:spcPts val="2000"/>
              </a:lnSpc>
              <a:defRPr/>
            </a:pPr>
            <a:endParaRPr lang="en-US" altLang="ja-JP" sz="1600" b="1" kern="0" dirty="0">
              <a:solidFill>
                <a:srgbClr val="000000"/>
              </a:solidFill>
              <a:latin typeface="HG丸ｺﾞｼｯｸM-PRO" pitchFamily="50" charset="-128"/>
              <a:ea typeface="HG丸ｺﾞｼｯｸM-PRO" pitchFamily="50" charset="-128"/>
            </a:endParaRPr>
          </a:p>
        </p:txBody>
      </p:sp>
      <p:graphicFrame>
        <p:nvGraphicFramePr>
          <p:cNvPr id="2" name="表 1"/>
          <p:cNvGraphicFramePr>
            <a:graphicFrameLocks noGrp="1"/>
          </p:cNvGraphicFramePr>
          <p:nvPr/>
        </p:nvGraphicFramePr>
        <p:xfrm>
          <a:off x="241300" y="692150"/>
          <a:ext cx="9131300" cy="1441450"/>
        </p:xfrm>
        <a:graphic>
          <a:graphicData uri="http://schemas.openxmlformats.org/drawingml/2006/table">
            <a:tbl>
              <a:tblPr/>
              <a:tblGrid>
                <a:gridCol w="9131300"/>
              </a:tblGrid>
              <a:tr h="1441450">
                <a:tc>
                  <a:txBody>
                    <a:bodyPr/>
                    <a:lstStyle/>
                    <a:p>
                      <a:endParaRPr kumimoji="1" lang="ja-JP" altLang="en-US" sz="1800" dirty="0"/>
                    </a:p>
                  </a:txBody>
                  <a:tcPr marT="45761" marB="4576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20</a:t>
            </a:fld>
            <a:endParaRPr lang="en-US" altLang="ja-JP">
              <a:solidFill>
                <a:prstClr val="black"/>
              </a:solidFill>
            </a:endParaRPr>
          </a:p>
        </p:txBody>
      </p:sp>
    </p:spTree>
    <p:extLst>
      <p:ext uri="{BB962C8B-B14F-4D97-AF65-F5344CB8AC3E}">
        <p14:creationId xmlns:p14="http://schemas.microsoft.com/office/powerpoint/2010/main" val="1486360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415925" y="811213"/>
            <a:ext cx="3960813"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0" rIns="74285" bIns="0"/>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１　理解促進研修・啓発事業 </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２　自発的活動支援事業 </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３　相談支援事業</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(1)</a:t>
            </a:r>
            <a:r>
              <a:rPr lang="ja-JP" altLang="en-US" sz="1200">
                <a:solidFill>
                  <a:srgbClr val="000000"/>
                </a:solidFill>
                <a:latin typeface="ＭＳ ゴシック" pitchFamily="49" charset="-128"/>
                <a:ea typeface="ＭＳ ゴシック" pitchFamily="49" charset="-128"/>
              </a:rPr>
              <a:t>　障害者相談支援事業</a:t>
            </a:r>
            <a:r>
              <a:rPr lang="en-US" altLang="ja-JP" sz="1200">
                <a:solidFill>
                  <a:srgbClr val="000000"/>
                </a:solidFill>
                <a:latin typeface="ＭＳ ゴシック" pitchFamily="49" charset="-128"/>
                <a:ea typeface="ＭＳ ゴシック" pitchFamily="49" charset="-128"/>
              </a:rPr>
              <a:t>《</a:t>
            </a:r>
            <a:r>
              <a:rPr lang="ja-JP" altLang="en-US" sz="1200">
                <a:solidFill>
                  <a:srgbClr val="000000"/>
                </a:solidFill>
                <a:latin typeface="ＭＳ ゴシック" pitchFamily="49" charset="-128"/>
                <a:ea typeface="ＭＳ ゴシック" pitchFamily="49" charset="-128"/>
              </a:rPr>
              <a:t>交付税</a:t>
            </a:r>
            <a:r>
              <a:rPr lang="en-US" altLang="ja-JP" sz="1200">
                <a:solidFill>
                  <a:srgbClr val="000000"/>
                </a:solidFill>
                <a:latin typeface="ＭＳ ゴシック" pitchFamily="49" charset="-128"/>
                <a:ea typeface="ＭＳ ゴシック" pitchFamily="49" charset="-128"/>
              </a:rPr>
              <a:t>》</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(2)  </a:t>
            </a:r>
            <a:r>
              <a:rPr lang="ja-JP" altLang="en-US" sz="1200">
                <a:solidFill>
                  <a:srgbClr val="000000"/>
                </a:solidFill>
                <a:latin typeface="ＭＳ ゴシック" pitchFamily="49" charset="-128"/>
                <a:ea typeface="ＭＳ ゴシック" pitchFamily="49" charset="-128"/>
              </a:rPr>
              <a:t>基幹相談支援センター等機能強化事業</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(3)  </a:t>
            </a:r>
            <a:r>
              <a:rPr lang="ja-JP" altLang="en-US" sz="1200">
                <a:solidFill>
                  <a:srgbClr val="000000"/>
                </a:solidFill>
                <a:latin typeface="ＭＳ ゴシック" pitchFamily="49" charset="-128"/>
                <a:ea typeface="ＭＳ ゴシック" pitchFamily="49" charset="-128"/>
              </a:rPr>
              <a:t>住宅入居等支援事業（居住サポート事業）</a:t>
            </a: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４　成年後見制度利用支援事業</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５　成年後見制度法人後見支援事業</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６　意思疎通支援事業</a:t>
            </a:r>
            <a:endParaRPr lang="en-US" altLang="ja-JP"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７　日常生活用具給付等事業　</a:t>
            </a: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８　</a:t>
            </a:r>
            <a:r>
              <a:rPr lang="zh-TW" altLang="en-US" sz="1200" u="sng">
                <a:solidFill>
                  <a:srgbClr val="000000"/>
                </a:solidFill>
                <a:latin typeface="ＭＳ ゴシック" pitchFamily="49" charset="-128"/>
                <a:ea typeface="ＭＳ ゴシック" pitchFamily="49" charset="-128"/>
              </a:rPr>
              <a:t>手話奉仕員養成研修事業</a:t>
            </a:r>
            <a:endParaRPr lang="ja-JP" altLang="en-US" sz="1200" u="sng">
              <a:solidFill>
                <a:srgbClr val="000000"/>
              </a:solidFill>
              <a:latin typeface="ＭＳ ゴシック" pitchFamily="49" charset="-128"/>
              <a:ea typeface="ＭＳ ゴシック" pitchFamily="49" charset="-128"/>
            </a:endParaRPr>
          </a:p>
          <a:p>
            <a:pPr algn="just" eaLnBrk="1" hangingPunct="1">
              <a:lnSpc>
                <a:spcPts val="2600"/>
              </a:lnSpc>
              <a:spcBef>
                <a:spcPct val="0"/>
              </a:spcBef>
              <a:buFontTx/>
              <a:buNone/>
            </a:pPr>
            <a:r>
              <a:rPr lang="ja-JP" altLang="en-US" sz="1200" u="sng">
                <a:solidFill>
                  <a:srgbClr val="000000"/>
                </a:solidFill>
                <a:latin typeface="ＭＳ ゴシック" pitchFamily="49" charset="-128"/>
                <a:ea typeface="ＭＳ ゴシック" pitchFamily="49" charset="-128"/>
              </a:rPr>
              <a:t>９　移動支援事業</a:t>
            </a:r>
          </a:p>
          <a:p>
            <a:pPr algn="just" eaLnBrk="1" hangingPunct="1">
              <a:lnSpc>
                <a:spcPts val="2600"/>
              </a:lnSpc>
              <a:spcBef>
                <a:spcPct val="0"/>
              </a:spcBef>
              <a:buFontTx/>
              <a:buNone/>
            </a:pPr>
            <a:r>
              <a:rPr lang="en-US" altLang="ja-JP" sz="1200" u="sng">
                <a:solidFill>
                  <a:srgbClr val="000000"/>
                </a:solidFill>
                <a:latin typeface="ＭＳ ゴシック" pitchFamily="49" charset="-128"/>
                <a:ea typeface="ＭＳ ゴシック" pitchFamily="49" charset="-128"/>
              </a:rPr>
              <a:t>10</a:t>
            </a:r>
            <a:r>
              <a:rPr lang="ja-JP" altLang="en-US" sz="1200" u="sng">
                <a:solidFill>
                  <a:srgbClr val="000000"/>
                </a:solidFill>
                <a:latin typeface="ＭＳ ゴシック" pitchFamily="49" charset="-128"/>
                <a:ea typeface="ＭＳ ゴシック" pitchFamily="49" charset="-128"/>
              </a:rPr>
              <a:t>　地域活動支援センター</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(1)</a:t>
            </a:r>
            <a:r>
              <a:rPr lang="ja-JP" altLang="en-US" sz="1200">
                <a:solidFill>
                  <a:srgbClr val="000000"/>
                </a:solidFill>
                <a:latin typeface="ＭＳ ゴシック" pitchFamily="49" charset="-128"/>
                <a:ea typeface="ＭＳ ゴシック" pitchFamily="49" charset="-128"/>
              </a:rPr>
              <a:t>　地域活動支援センター基礎的事業</a:t>
            </a:r>
            <a:r>
              <a:rPr lang="en-US" altLang="ja-JP" sz="1200">
                <a:solidFill>
                  <a:srgbClr val="000000"/>
                </a:solidFill>
                <a:latin typeface="ＭＳ ゴシック" pitchFamily="49" charset="-128"/>
                <a:ea typeface="ＭＳ ゴシック" pitchFamily="49" charset="-128"/>
              </a:rPr>
              <a:t>《</a:t>
            </a:r>
            <a:r>
              <a:rPr lang="ja-JP" altLang="en-US" sz="1200">
                <a:solidFill>
                  <a:srgbClr val="000000"/>
                </a:solidFill>
                <a:latin typeface="ＭＳ ゴシック" pitchFamily="49" charset="-128"/>
                <a:ea typeface="ＭＳ ゴシック" pitchFamily="49" charset="-128"/>
              </a:rPr>
              <a:t>交付税</a:t>
            </a:r>
            <a:r>
              <a:rPr lang="en-US" altLang="ja-JP" sz="1200">
                <a:solidFill>
                  <a:srgbClr val="000000"/>
                </a:solidFill>
                <a:latin typeface="ＭＳ ゴシック" pitchFamily="49" charset="-128"/>
                <a:ea typeface="ＭＳ ゴシック" pitchFamily="49" charset="-128"/>
              </a:rPr>
              <a:t>》</a:t>
            </a:r>
          </a:p>
          <a:p>
            <a:pPr algn="just" eaLnBrk="1" hangingPunct="1">
              <a:lnSpc>
                <a:spcPts val="2600"/>
              </a:lnSpc>
              <a:spcBef>
                <a:spcPct val="0"/>
              </a:spcBef>
              <a:buFontTx/>
              <a:buNone/>
            </a:pPr>
            <a:r>
              <a:rPr lang="ja-JP" altLang="en-US" sz="1200">
                <a:solidFill>
                  <a:srgbClr val="000000"/>
                </a:solidFill>
                <a:latin typeface="ＭＳ ゴシック" pitchFamily="49" charset="-128"/>
                <a:ea typeface="ＭＳ ゴシック" pitchFamily="49" charset="-128"/>
              </a:rPr>
              <a:t>　</a:t>
            </a:r>
            <a:r>
              <a:rPr lang="en-US" altLang="ja-JP" sz="1200">
                <a:solidFill>
                  <a:srgbClr val="000000"/>
                </a:solidFill>
                <a:latin typeface="ＭＳ ゴシック" pitchFamily="49" charset="-128"/>
                <a:ea typeface="ＭＳ ゴシック" pitchFamily="49" charset="-128"/>
              </a:rPr>
              <a:t>(2)</a:t>
            </a:r>
            <a:r>
              <a:rPr lang="ja-JP" altLang="en-US" sz="1200">
                <a:solidFill>
                  <a:srgbClr val="000000"/>
                </a:solidFill>
                <a:latin typeface="ＭＳ ゴシック" pitchFamily="49" charset="-128"/>
                <a:ea typeface="ＭＳ ゴシック" pitchFamily="49" charset="-128"/>
              </a:rPr>
              <a:t>　地域活動支援センター機能強化事業</a:t>
            </a:r>
          </a:p>
          <a:p>
            <a:pPr algn="just" eaLnBrk="1" hangingPunct="1">
              <a:lnSpc>
                <a:spcPts val="1800"/>
              </a:lnSpc>
              <a:spcBef>
                <a:spcPct val="0"/>
              </a:spcBef>
              <a:buFontTx/>
              <a:buNone/>
            </a:pPr>
            <a:endParaRPr lang="ja-JP" altLang="en-US" sz="1200">
              <a:solidFill>
                <a:srgbClr val="000000"/>
              </a:solidFill>
              <a:latin typeface="ＭＳ ゴシック" pitchFamily="49" charset="-128"/>
              <a:ea typeface="ＭＳ ゴシック" pitchFamily="49" charset="-128"/>
            </a:endParaRPr>
          </a:p>
          <a:p>
            <a:pPr algn="just" eaLnBrk="1" hangingPunct="1">
              <a:lnSpc>
                <a:spcPts val="1800"/>
              </a:lnSpc>
              <a:spcBef>
                <a:spcPct val="0"/>
              </a:spcBef>
              <a:buFontTx/>
              <a:buNone/>
            </a:pPr>
            <a:r>
              <a:rPr lang="ja-JP" altLang="en-US" sz="1200">
                <a:solidFill>
                  <a:srgbClr val="000000"/>
                </a:solidFill>
                <a:latin typeface="ＭＳ ゴシック" pitchFamily="49" charset="-128"/>
                <a:ea typeface="ＭＳ ゴシック" pitchFamily="49" charset="-128"/>
              </a:rPr>
              <a:t>　</a:t>
            </a:r>
          </a:p>
        </p:txBody>
      </p:sp>
      <p:sp>
        <p:nvSpPr>
          <p:cNvPr id="3075" name="Rectangle 7"/>
          <p:cNvSpPr>
            <a:spLocks noChangeArrowheads="1"/>
          </p:cNvSpPr>
          <p:nvPr/>
        </p:nvSpPr>
        <p:spPr bwMode="auto">
          <a:xfrm>
            <a:off x="344488" y="6597650"/>
            <a:ext cx="115411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200">
                <a:solidFill>
                  <a:srgbClr val="000000"/>
                </a:solidFill>
              </a:rPr>
              <a:t>注）下線は必須事業</a:t>
            </a:r>
          </a:p>
        </p:txBody>
      </p:sp>
      <p:sp>
        <p:nvSpPr>
          <p:cNvPr id="3076" name="Text Box 11"/>
          <p:cNvSpPr txBox="1">
            <a:spLocks noChangeArrowheads="1"/>
          </p:cNvSpPr>
          <p:nvPr/>
        </p:nvSpPr>
        <p:spPr bwMode="auto">
          <a:xfrm>
            <a:off x="0" y="4763"/>
            <a:ext cx="990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600">
                <a:solidFill>
                  <a:srgbClr val="000000"/>
                </a:solidFill>
                <a:latin typeface="ＤＦ特太ゴシック体" pitchFamily="49" charset="-128"/>
                <a:ea typeface="ＤＦ特太ゴシック体" pitchFamily="49" charset="-128"/>
              </a:rPr>
              <a:t>平成</a:t>
            </a:r>
            <a:r>
              <a:rPr lang="en-US" altLang="ja-JP" sz="1600">
                <a:solidFill>
                  <a:srgbClr val="000000"/>
                </a:solidFill>
                <a:latin typeface="ＤＦ特太ゴシック体" pitchFamily="49" charset="-128"/>
                <a:ea typeface="ＤＦ特太ゴシック体" pitchFamily="49" charset="-128"/>
              </a:rPr>
              <a:t>29</a:t>
            </a:r>
            <a:r>
              <a:rPr lang="ja-JP" altLang="en-US" sz="1600">
                <a:solidFill>
                  <a:srgbClr val="000000"/>
                </a:solidFill>
                <a:latin typeface="ＤＦ特太ゴシック体" pitchFamily="49" charset="-128"/>
                <a:ea typeface="ＤＦ特太ゴシック体" pitchFamily="49" charset="-128"/>
              </a:rPr>
              <a:t>年度地域生活支援事業一覧</a:t>
            </a:r>
          </a:p>
        </p:txBody>
      </p:sp>
      <p:sp>
        <p:nvSpPr>
          <p:cNvPr id="3077" name="Rectangle 3"/>
          <p:cNvSpPr>
            <a:spLocks noChangeArrowheads="1"/>
          </p:cNvSpPr>
          <p:nvPr/>
        </p:nvSpPr>
        <p:spPr bwMode="auto">
          <a:xfrm>
            <a:off x="4521200" y="792163"/>
            <a:ext cx="53213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0" rIns="74285" bIns="0"/>
          <a:lstStyle>
            <a:lvl1pPr eaLnBrk="0" hangingPunct="0">
              <a:defRPr kumimoji="1" sz="1200">
                <a:solidFill>
                  <a:schemeClr val="tx1"/>
                </a:solidFill>
                <a:latin typeface="Arial" charset="0"/>
                <a:ea typeface="ＭＳ Ｐゴシック" pitchFamily="50" charset="-128"/>
              </a:defRPr>
            </a:lvl1pPr>
            <a:lvl2pPr marL="742950" indent="-285750" eaLnBrk="0" hangingPunct="0">
              <a:defRPr kumimoji="1" sz="1200">
                <a:solidFill>
                  <a:schemeClr val="tx1"/>
                </a:solidFill>
                <a:latin typeface="Arial" charset="0"/>
                <a:ea typeface="ＭＳ Ｐゴシック" pitchFamily="50" charset="-128"/>
              </a:defRPr>
            </a:lvl2pPr>
            <a:lvl3pPr marL="1143000" indent="-228600" eaLnBrk="0" hangingPunct="0">
              <a:defRPr kumimoji="1" sz="1200">
                <a:solidFill>
                  <a:schemeClr val="tx1"/>
                </a:solidFill>
                <a:latin typeface="Arial" charset="0"/>
                <a:ea typeface="ＭＳ Ｐゴシック" pitchFamily="50" charset="-128"/>
              </a:defRPr>
            </a:lvl3pPr>
            <a:lvl4pPr marL="1600200" indent="-228600" eaLnBrk="0" hangingPunct="0">
              <a:defRPr kumimoji="1" sz="1200">
                <a:solidFill>
                  <a:schemeClr val="tx1"/>
                </a:solidFill>
                <a:latin typeface="Arial" charset="0"/>
                <a:ea typeface="ＭＳ Ｐゴシック" pitchFamily="50" charset="-128"/>
              </a:defRPr>
            </a:lvl4pPr>
            <a:lvl5pPr marL="2057400" indent="-228600" eaLnBrk="0" hangingPunct="0">
              <a:defRPr kumimoji="1" sz="12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algn="just" eaLnBrk="1" hangingPunct="1">
              <a:lnSpc>
                <a:spcPts val="1800"/>
              </a:lnSpc>
              <a:defRPr/>
            </a:pPr>
            <a:r>
              <a:rPr lang="en-US" altLang="ja-JP" dirty="0" smtClean="0">
                <a:solidFill>
                  <a:srgbClr val="000000"/>
                </a:solidFill>
                <a:latin typeface="ＭＳ ゴシック" pitchFamily="49" charset="-128"/>
                <a:ea typeface="ＭＳ ゴシック" pitchFamily="49" charset="-128"/>
              </a:rPr>
              <a:t>11</a:t>
            </a:r>
            <a:r>
              <a:rPr lang="ja-JP" altLang="en-US" dirty="0" smtClean="0">
                <a:solidFill>
                  <a:srgbClr val="000000"/>
                </a:solidFill>
                <a:latin typeface="ＭＳ ゴシック" pitchFamily="49" charset="-128"/>
                <a:ea typeface="ＭＳ ゴシック" pitchFamily="49" charset="-128"/>
              </a:rPr>
              <a:t>　任意事業</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a:t>
            </a:r>
            <a:r>
              <a:rPr lang="ja-JP" altLang="en-US" dirty="0" smtClean="0">
                <a:solidFill>
                  <a:srgbClr val="000000"/>
                </a:solidFill>
                <a:latin typeface="ＭＳ ゴシック" pitchFamily="49" charset="-128"/>
                <a:ea typeface="ＭＳ ゴシック" pitchFamily="49" charset="-128"/>
              </a:rPr>
              <a:t>日常生活支援</a:t>
            </a:r>
            <a:r>
              <a:rPr lang="en-US" altLang="ja-JP" dirty="0" smtClean="0">
                <a:solidFill>
                  <a:srgbClr val="000000"/>
                </a:solidFill>
                <a:latin typeface="ＭＳ ゴシック" pitchFamily="49" charset="-128"/>
                <a:ea typeface="ＭＳ ゴシック" pitchFamily="49" charset="-128"/>
              </a:rPr>
              <a:t>】</a:t>
            </a:r>
          </a:p>
          <a:p>
            <a:pPr algn="just" eaLnBrk="1" hangingPunct="1">
              <a:lnSpc>
                <a:spcPts val="1800"/>
              </a:lnSpc>
              <a:defRPr/>
            </a:pPr>
            <a:r>
              <a:rPr lang="en-US" altLang="ja-JP" dirty="0" smtClean="0">
                <a:solidFill>
                  <a:srgbClr val="000000"/>
                </a:solidFill>
                <a:latin typeface="ＭＳ ゴシック" pitchFamily="49" charset="-128"/>
                <a:ea typeface="ＭＳ ゴシック" pitchFamily="49" charset="-128"/>
              </a:rPr>
              <a:t>    (1)</a:t>
            </a:r>
            <a:r>
              <a:rPr lang="ja-JP" altLang="en-US" dirty="0" smtClean="0">
                <a:solidFill>
                  <a:srgbClr val="000000"/>
                </a:solidFill>
                <a:latin typeface="ＭＳ ゴシック" pitchFamily="49" charset="-128"/>
                <a:ea typeface="ＭＳ ゴシック" pitchFamily="49" charset="-128"/>
              </a:rPr>
              <a:t>　福祉ホームの運営</a:t>
            </a: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(2)  </a:t>
            </a:r>
            <a:r>
              <a:rPr lang="ja-JP" altLang="en-US" dirty="0" smtClean="0">
                <a:solidFill>
                  <a:srgbClr val="000000"/>
                </a:solidFill>
                <a:latin typeface="ＭＳ ゴシック" pitchFamily="49" charset="-128"/>
                <a:ea typeface="ＭＳ ゴシック" pitchFamily="49" charset="-128"/>
              </a:rPr>
              <a:t>訪問入浴サービス</a:t>
            </a: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(3)</a:t>
            </a:r>
            <a:r>
              <a:rPr lang="ja-JP" altLang="en-US" dirty="0" smtClean="0">
                <a:solidFill>
                  <a:srgbClr val="000000"/>
                </a:solidFill>
                <a:latin typeface="ＭＳ ゴシック" pitchFamily="49" charset="-128"/>
                <a:ea typeface="ＭＳ ゴシック" pitchFamily="49" charset="-128"/>
              </a:rPr>
              <a:t>　生活訓練等</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(4)</a:t>
            </a:r>
            <a:r>
              <a:rPr lang="ja-JP" altLang="en-US" dirty="0" smtClean="0">
                <a:solidFill>
                  <a:srgbClr val="000000"/>
                </a:solidFill>
                <a:latin typeface="ＭＳ ゴシック" pitchFamily="49" charset="-128"/>
                <a:ea typeface="ＭＳ ゴシック" pitchFamily="49" charset="-128"/>
              </a:rPr>
              <a:t>　日中一時支援</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(5)</a:t>
            </a:r>
            <a:r>
              <a:rPr lang="ja-JP" altLang="en-US" dirty="0" smtClean="0">
                <a:solidFill>
                  <a:srgbClr val="000000"/>
                </a:solidFill>
                <a:latin typeface="ＭＳ ゴシック" pitchFamily="49" charset="-128"/>
                <a:ea typeface="ＭＳ ゴシック" pitchFamily="49" charset="-128"/>
              </a:rPr>
              <a:t>　地域移行のための安心生活支援</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(6)</a:t>
            </a:r>
            <a:r>
              <a:rPr lang="ja-JP" altLang="en-US" dirty="0" smtClean="0">
                <a:solidFill>
                  <a:srgbClr val="000000"/>
                </a:solidFill>
                <a:latin typeface="ＭＳ ゴシック" pitchFamily="49" charset="-128"/>
                <a:ea typeface="ＭＳ ゴシック" pitchFamily="49" charset="-128"/>
              </a:rPr>
              <a:t>  </a:t>
            </a:r>
            <a:r>
              <a:rPr lang="zh-TW" altLang="en-US" dirty="0" smtClean="0">
                <a:solidFill>
                  <a:srgbClr val="000000"/>
                </a:solidFill>
              </a:rPr>
              <a:t>巡回支援専門員整備</a:t>
            </a:r>
            <a:endParaRPr lang="en-US" altLang="zh-TW" dirty="0" smtClean="0">
              <a:solidFill>
                <a:srgbClr val="000000"/>
              </a:solidFill>
            </a:endParaRPr>
          </a:p>
          <a:p>
            <a:pPr algn="just" eaLnBrk="1" hangingPunct="1">
              <a:lnSpc>
                <a:spcPts val="1800"/>
              </a:lnSpc>
              <a:defRPr/>
            </a:pPr>
            <a:r>
              <a:rPr lang="ja-JP" altLang="en-US" dirty="0" smtClean="0">
                <a:solidFill>
                  <a:srgbClr val="000000"/>
                </a:solidFill>
              </a:rPr>
              <a:t>　　　</a:t>
            </a:r>
            <a:r>
              <a:rPr lang="en-US" altLang="ja-JP" dirty="0" smtClean="0">
                <a:solidFill>
                  <a:srgbClr val="000000"/>
                </a:solidFill>
                <a:latin typeface="ＭＳ ゴシック" pitchFamily="49" charset="-128"/>
                <a:ea typeface="ＭＳ ゴシック" pitchFamily="49" charset="-128"/>
              </a:rPr>
              <a:t>(7)</a:t>
            </a:r>
            <a:r>
              <a:rPr lang="ja-JP" altLang="en-US" dirty="0" smtClean="0">
                <a:solidFill>
                  <a:srgbClr val="000000"/>
                </a:solidFill>
                <a:latin typeface="ＭＳ ゴシック" pitchFamily="49" charset="-128"/>
                <a:ea typeface="ＭＳ ゴシック" pitchFamily="49" charset="-128"/>
              </a:rPr>
              <a:t>  </a:t>
            </a:r>
            <a:r>
              <a:rPr lang="ja-JP" altLang="en-US" dirty="0" smtClean="0">
                <a:solidFill>
                  <a:srgbClr val="000000"/>
                </a:solidFill>
              </a:rPr>
              <a:t>相談支援事業所等（地域援助事業者）における退院支援体制確保</a:t>
            </a:r>
            <a:endParaRPr lang="en-US" altLang="ja-JP" dirty="0" smtClean="0">
              <a:solidFill>
                <a:srgbClr val="000000"/>
              </a:solidFill>
            </a:endParaRPr>
          </a:p>
          <a:p>
            <a:pPr marL="622300" indent="-622300" algn="just" eaLnBrk="1" hangingPunct="1">
              <a:lnSpc>
                <a:spcPts val="1800"/>
              </a:lnSpc>
              <a:defRPr/>
            </a:pPr>
            <a:r>
              <a:rPr lang="en-US" altLang="ja-JP" dirty="0" smtClean="0">
                <a:solidFill>
                  <a:srgbClr val="000000"/>
                </a:solidFill>
                <a:latin typeface="ＭＳ ゴシック" panose="020B0609070205080204" pitchFamily="49" charset="-128"/>
                <a:ea typeface="ＭＳ ゴシック" panose="020B0609070205080204" pitchFamily="49" charset="-128"/>
              </a:rPr>
              <a:t>    (8)  </a:t>
            </a:r>
            <a:r>
              <a:rPr lang="ja-JP" altLang="en-US" dirty="0" smtClean="0">
                <a:solidFill>
                  <a:srgbClr val="000000"/>
                </a:solidFill>
                <a:latin typeface="ＭＳ ゴシック" panose="020B0609070205080204" pitchFamily="49" charset="-128"/>
                <a:ea typeface="ＭＳ ゴシック" panose="020B0609070205080204" pitchFamily="49" charset="-128"/>
              </a:rPr>
              <a:t>協議会における地域資源の開発・利用促進等の支援</a:t>
            </a:r>
            <a:endParaRPr lang="en-US" altLang="ja-JP" dirty="0" smtClean="0">
              <a:solidFill>
                <a:srgbClr val="000000"/>
              </a:solidFill>
              <a:latin typeface="ＭＳ ゴシック" panose="020B0609070205080204" pitchFamily="49" charset="-128"/>
              <a:ea typeface="ＭＳ ゴシック" panose="020B0609070205080204"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a:t>
            </a:r>
            <a:r>
              <a:rPr lang="ja-JP" altLang="en-US" dirty="0" smtClean="0">
                <a:solidFill>
                  <a:srgbClr val="000000"/>
                </a:solidFill>
                <a:latin typeface="ＭＳ ゴシック" pitchFamily="49" charset="-128"/>
                <a:ea typeface="ＭＳ ゴシック" pitchFamily="49" charset="-128"/>
              </a:rPr>
              <a:t>社会参加支援</a:t>
            </a:r>
            <a:r>
              <a:rPr lang="en-US" altLang="ja-JP" dirty="0" smtClean="0">
                <a:solidFill>
                  <a:srgbClr val="000000"/>
                </a:solidFill>
                <a:latin typeface="ＭＳ ゴシック" pitchFamily="49" charset="-128"/>
                <a:ea typeface="ＭＳ ゴシック" pitchFamily="49" charset="-128"/>
              </a:rPr>
              <a:t>】</a:t>
            </a: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(1)</a:t>
            </a:r>
            <a:r>
              <a:rPr lang="ja-JP" altLang="en-US" dirty="0" smtClean="0">
                <a:solidFill>
                  <a:srgbClr val="000000"/>
                </a:solidFill>
                <a:latin typeface="ＭＳ ゴシック" pitchFamily="49" charset="-128"/>
                <a:ea typeface="ＭＳ ゴシック" pitchFamily="49" charset="-128"/>
              </a:rPr>
              <a:t>　レクリエーション活動等支援</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(2)</a:t>
            </a:r>
            <a:r>
              <a:rPr lang="ja-JP" altLang="en-US" dirty="0" smtClean="0">
                <a:solidFill>
                  <a:srgbClr val="000000"/>
                </a:solidFill>
                <a:latin typeface="ＭＳ ゴシック" pitchFamily="49" charset="-128"/>
                <a:ea typeface="ＭＳ ゴシック" pitchFamily="49" charset="-128"/>
              </a:rPr>
              <a:t>　</a:t>
            </a:r>
            <a:r>
              <a:rPr lang="ja-JP" altLang="en-US" dirty="0">
                <a:solidFill>
                  <a:srgbClr val="000000"/>
                </a:solidFill>
                <a:latin typeface="ＭＳ ゴシック" pitchFamily="49" charset="-128"/>
                <a:ea typeface="ＭＳ ゴシック" pitchFamily="49" charset="-128"/>
              </a:rPr>
              <a:t>芸術</a:t>
            </a:r>
            <a:r>
              <a:rPr lang="ja-JP" altLang="en-US" dirty="0" smtClean="0">
                <a:solidFill>
                  <a:srgbClr val="000000"/>
                </a:solidFill>
                <a:latin typeface="ＭＳ ゴシック" pitchFamily="49" charset="-128"/>
                <a:ea typeface="ＭＳ ゴシック" pitchFamily="49" charset="-128"/>
              </a:rPr>
              <a:t>文化活動振興</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(3)</a:t>
            </a:r>
            <a:r>
              <a:rPr lang="ja-JP" altLang="en-US" dirty="0" smtClean="0">
                <a:solidFill>
                  <a:srgbClr val="000000"/>
                </a:solidFill>
                <a:latin typeface="ＭＳ ゴシック" pitchFamily="49" charset="-128"/>
                <a:ea typeface="ＭＳ ゴシック" pitchFamily="49" charset="-128"/>
              </a:rPr>
              <a:t>　点字・声の広報等発行</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(4)</a:t>
            </a:r>
            <a:r>
              <a:rPr lang="ja-JP" altLang="en-US" dirty="0" smtClean="0">
                <a:solidFill>
                  <a:srgbClr val="000000"/>
                </a:solidFill>
                <a:latin typeface="ＭＳ ゴシック" pitchFamily="49" charset="-128"/>
                <a:ea typeface="ＭＳ ゴシック" pitchFamily="49" charset="-128"/>
              </a:rPr>
              <a:t>　奉仕員養成研修</a:t>
            </a:r>
            <a:endParaRPr lang="en-US" altLang="ja-JP" dirty="0" smtClean="0">
              <a:solidFill>
                <a:srgbClr val="000000"/>
              </a:solidFill>
              <a:latin typeface="ＭＳ ゴシック" pitchFamily="49" charset="-128"/>
              <a:ea typeface="ＭＳ ゴシック" pitchFamily="49" charset="-128"/>
            </a:endParaRPr>
          </a:p>
          <a:p>
            <a:pPr marL="622300" indent="-622300" algn="just" eaLnBrk="1" hangingPunct="1">
              <a:lnSpc>
                <a:spcPts val="1800"/>
              </a:lnSpc>
              <a:defRPr/>
            </a:pPr>
            <a:r>
              <a:rPr lang="en-US" altLang="ja-JP" dirty="0" smtClean="0">
                <a:solidFill>
                  <a:srgbClr val="000000"/>
                </a:solidFill>
                <a:latin typeface="ＭＳ ゴシック" pitchFamily="49" charset="-128"/>
                <a:ea typeface="ＭＳ ゴシック" pitchFamily="49" charset="-128"/>
              </a:rPr>
              <a:t>    (5)</a:t>
            </a:r>
            <a:r>
              <a:rPr lang="ja-JP" altLang="en-US" dirty="0" smtClean="0">
                <a:solidFill>
                  <a:srgbClr val="000000"/>
                </a:solidFill>
                <a:latin typeface="ＭＳ ゴシック" pitchFamily="49" charset="-128"/>
                <a:ea typeface="ＭＳ ゴシック" pitchFamily="49" charset="-128"/>
              </a:rPr>
              <a:t>　</a:t>
            </a:r>
            <a:r>
              <a:rPr lang="ja-JP" altLang="ja-JP" dirty="0" smtClean="0"/>
              <a:t>複数</a:t>
            </a:r>
            <a:r>
              <a:rPr lang="ja-JP" altLang="ja-JP" dirty="0"/>
              <a:t>市町村における意思疎通支援の共同実施</a:t>
            </a:r>
            <a:r>
              <a:rPr lang="ja-JP" altLang="ja-JP" dirty="0" smtClean="0"/>
              <a:t>促進</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(6)</a:t>
            </a:r>
            <a:r>
              <a:rPr lang="ja-JP" altLang="en-US" dirty="0" smtClean="0">
                <a:solidFill>
                  <a:srgbClr val="000000"/>
                </a:solidFill>
              </a:rPr>
              <a:t>　 自動車運転免許取得・改造助成</a:t>
            </a:r>
            <a:r>
              <a:rPr lang="en-US" altLang="ja-JP" dirty="0">
                <a:solidFill>
                  <a:srgbClr val="000000"/>
                </a:solidFill>
                <a:latin typeface="ＭＳ ゴシック" pitchFamily="49" charset="-128"/>
                <a:ea typeface="ＭＳ ゴシック" pitchFamily="49" charset="-128"/>
              </a:rPr>
              <a:t>《</a:t>
            </a:r>
            <a:r>
              <a:rPr lang="ja-JP" altLang="en-US" dirty="0">
                <a:solidFill>
                  <a:srgbClr val="000000"/>
                </a:solidFill>
                <a:latin typeface="ＭＳ ゴシック" pitchFamily="49" charset="-128"/>
                <a:ea typeface="ＭＳ ゴシック" pitchFamily="49" charset="-128"/>
              </a:rPr>
              <a:t>交付税</a:t>
            </a:r>
            <a:r>
              <a:rPr lang="en-US" altLang="ja-JP" dirty="0">
                <a:solidFill>
                  <a:srgbClr val="000000"/>
                </a:solidFill>
                <a:latin typeface="ＭＳ ゴシック" pitchFamily="49" charset="-128"/>
                <a:ea typeface="ＭＳ ゴシック" pitchFamily="49" charset="-128"/>
              </a:rPr>
              <a:t>》</a:t>
            </a:r>
            <a:endParaRPr lang="en-US" altLang="ja-JP" dirty="0" smtClean="0">
              <a:solidFill>
                <a:srgbClr val="000000"/>
              </a:solidFill>
            </a:endParaRPr>
          </a:p>
          <a:p>
            <a:pPr algn="just" eaLnBrk="1" hangingPunct="1">
              <a:lnSpc>
                <a:spcPts val="1800"/>
              </a:lnSpc>
              <a:defRPr/>
            </a:pPr>
            <a:r>
              <a:rPr lang="ja-JP" altLang="en-US" dirty="0" smtClean="0">
                <a:solidFill>
                  <a:srgbClr val="000000"/>
                </a:solidFill>
              </a:rPr>
              <a:t>　　</a:t>
            </a:r>
            <a:r>
              <a:rPr lang="en-US" altLang="ja-JP" dirty="0" smtClean="0">
                <a:solidFill>
                  <a:srgbClr val="000000"/>
                </a:solidFill>
              </a:rPr>
              <a:t>【</a:t>
            </a:r>
            <a:r>
              <a:rPr lang="ja-JP" altLang="en-US" dirty="0" smtClean="0">
                <a:solidFill>
                  <a:srgbClr val="000000"/>
                </a:solidFill>
              </a:rPr>
              <a:t>就業・就労支援</a:t>
            </a:r>
            <a:r>
              <a:rPr lang="en-US" altLang="ja-JP" dirty="0" smtClean="0">
                <a:solidFill>
                  <a:srgbClr val="000000"/>
                </a:solidFill>
              </a:rPr>
              <a:t>】</a:t>
            </a: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(1)</a:t>
            </a:r>
            <a:r>
              <a:rPr lang="ja-JP" altLang="en-US" dirty="0" smtClean="0">
                <a:solidFill>
                  <a:srgbClr val="000000"/>
                </a:solidFill>
                <a:latin typeface="ＭＳ ゴシック" pitchFamily="49" charset="-128"/>
                <a:ea typeface="ＭＳ ゴシック" pitchFamily="49" charset="-128"/>
              </a:rPr>
              <a:t>　盲人ホームの運営</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(2)</a:t>
            </a:r>
            <a:r>
              <a:rPr lang="ja-JP" altLang="en-US" dirty="0" smtClean="0">
                <a:solidFill>
                  <a:srgbClr val="000000"/>
                </a:solidFill>
                <a:latin typeface="ＭＳ ゴシック" pitchFamily="49" charset="-128"/>
                <a:ea typeface="ＭＳ ゴシック" pitchFamily="49" charset="-128"/>
              </a:rPr>
              <a:t>　更生訓練費給付</a:t>
            </a:r>
            <a:r>
              <a:rPr lang="en-US" altLang="ja-JP" dirty="0">
                <a:solidFill>
                  <a:srgbClr val="000000"/>
                </a:solidFill>
                <a:latin typeface="ＭＳ ゴシック" pitchFamily="49" charset="-128"/>
                <a:ea typeface="ＭＳ ゴシック" pitchFamily="49" charset="-128"/>
              </a:rPr>
              <a:t>《</a:t>
            </a:r>
            <a:r>
              <a:rPr lang="ja-JP" altLang="en-US" dirty="0">
                <a:solidFill>
                  <a:srgbClr val="000000"/>
                </a:solidFill>
                <a:latin typeface="ＭＳ ゴシック" pitchFamily="49" charset="-128"/>
                <a:ea typeface="ＭＳ ゴシック" pitchFamily="49" charset="-128"/>
              </a:rPr>
              <a:t>交付税</a:t>
            </a:r>
            <a:r>
              <a:rPr lang="en-US" altLang="ja-JP" dirty="0">
                <a:solidFill>
                  <a:srgbClr val="000000"/>
                </a:solidFill>
                <a:latin typeface="ＭＳ ゴシック" pitchFamily="49" charset="-128"/>
                <a:ea typeface="ＭＳ ゴシック" pitchFamily="49" charset="-128"/>
              </a:rPr>
              <a:t>》</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r>
              <a:rPr lang="en-US" altLang="ja-JP" dirty="0" smtClean="0">
                <a:solidFill>
                  <a:srgbClr val="000000"/>
                </a:solidFill>
                <a:latin typeface="ＭＳ ゴシック" pitchFamily="49" charset="-128"/>
                <a:ea typeface="ＭＳ ゴシック" pitchFamily="49" charset="-128"/>
              </a:rPr>
              <a:t>(3)</a:t>
            </a:r>
            <a:r>
              <a:rPr lang="ja-JP" altLang="en-US" dirty="0" smtClean="0">
                <a:solidFill>
                  <a:srgbClr val="000000"/>
                </a:solidFill>
                <a:latin typeface="ＭＳ ゴシック" pitchFamily="49" charset="-128"/>
                <a:ea typeface="ＭＳ ゴシック" pitchFamily="49" charset="-128"/>
              </a:rPr>
              <a:t>　知的障害者職親委託　</a:t>
            </a:r>
            <a:endParaRPr lang="en-US" altLang="ja-JP"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en-US" altLang="zh-TW" dirty="0" smtClean="0">
                <a:solidFill>
                  <a:srgbClr val="000000"/>
                </a:solidFill>
                <a:latin typeface="ＭＳ ゴシック" pitchFamily="49" charset="-128"/>
                <a:ea typeface="ＭＳ ゴシック" pitchFamily="49" charset="-128"/>
              </a:rPr>
              <a:t>12</a:t>
            </a:r>
            <a:r>
              <a:rPr lang="ja-JP" altLang="en-US" dirty="0" smtClean="0">
                <a:solidFill>
                  <a:srgbClr val="000000"/>
                </a:solidFill>
                <a:latin typeface="ＭＳ ゴシック" pitchFamily="49" charset="-128"/>
                <a:ea typeface="ＭＳ ゴシック" pitchFamily="49" charset="-128"/>
              </a:rPr>
              <a:t>　</a:t>
            </a:r>
            <a:r>
              <a:rPr lang="zh-TW" altLang="en-US" dirty="0" smtClean="0">
                <a:solidFill>
                  <a:srgbClr val="000000"/>
                </a:solidFill>
                <a:latin typeface="ＭＳ ゴシック" pitchFamily="49" charset="-128"/>
                <a:ea typeface="ＭＳ ゴシック" pitchFamily="49" charset="-128"/>
              </a:rPr>
              <a:t>障害</a:t>
            </a:r>
            <a:r>
              <a:rPr lang="ja-JP" altLang="en-US" dirty="0" smtClean="0">
                <a:solidFill>
                  <a:srgbClr val="000000"/>
                </a:solidFill>
                <a:latin typeface="ＭＳ ゴシック" pitchFamily="49" charset="-128"/>
                <a:ea typeface="ＭＳ ゴシック" pitchFamily="49" charset="-128"/>
              </a:rPr>
              <a:t>支援</a:t>
            </a:r>
            <a:r>
              <a:rPr lang="zh-TW" altLang="en-US" dirty="0" smtClean="0">
                <a:solidFill>
                  <a:srgbClr val="000000"/>
                </a:solidFill>
                <a:latin typeface="ＭＳ ゴシック" pitchFamily="49" charset="-128"/>
                <a:ea typeface="ＭＳ ゴシック" pitchFamily="49" charset="-128"/>
              </a:rPr>
              <a:t>区分認定等事務</a:t>
            </a:r>
            <a:r>
              <a:rPr lang="en-US" altLang="ja-JP" dirty="0">
                <a:solidFill>
                  <a:srgbClr val="000000"/>
                </a:solidFill>
                <a:latin typeface="ＭＳ ゴシック" pitchFamily="49" charset="-128"/>
                <a:ea typeface="ＭＳ ゴシック" pitchFamily="49" charset="-128"/>
              </a:rPr>
              <a:t>《</a:t>
            </a:r>
            <a:r>
              <a:rPr lang="ja-JP" altLang="en-US" dirty="0">
                <a:solidFill>
                  <a:srgbClr val="000000"/>
                </a:solidFill>
                <a:latin typeface="ＭＳ ゴシック" pitchFamily="49" charset="-128"/>
                <a:ea typeface="ＭＳ ゴシック" pitchFamily="49" charset="-128"/>
              </a:rPr>
              <a:t>交付税</a:t>
            </a:r>
            <a:r>
              <a:rPr lang="en-US" altLang="ja-JP" dirty="0">
                <a:solidFill>
                  <a:srgbClr val="000000"/>
                </a:solidFill>
                <a:latin typeface="ＭＳ ゴシック" pitchFamily="49" charset="-128"/>
                <a:ea typeface="ＭＳ ゴシック" pitchFamily="49" charset="-128"/>
              </a:rPr>
              <a:t>》</a:t>
            </a:r>
            <a:endParaRPr lang="ja-JP" altLang="en-US" dirty="0" smtClean="0">
              <a:solidFill>
                <a:srgbClr val="000000"/>
              </a:solidFill>
              <a:latin typeface="ＭＳ ゴシック" pitchFamily="49" charset="-128"/>
              <a:ea typeface="ＭＳ ゴシック" pitchFamily="49" charset="-128"/>
            </a:endParaRPr>
          </a:p>
          <a:p>
            <a:pPr algn="just" eaLnBrk="1" hangingPunct="1">
              <a:lnSpc>
                <a:spcPts val="1800"/>
              </a:lnSpc>
              <a:defRPr/>
            </a:pPr>
            <a:r>
              <a:rPr lang="ja-JP" altLang="en-US" dirty="0" smtClean="0">
                <a:solidFill>
                  <a:srgbClr val="000000"/>
                </a:solidFill>
                <a:latin typeface="ＭＳ ゴシック" pitchFamily="49" charset="-128"/>
                <a:ea typeface="ＭＳ ゴシック" pitchFamily="49" charset="-128"/>
              </a:rPr>
              <a:t>　</a:t>
            </a:r>
          </a:p>
        </p:txBody>
      </p:sp>
      <p:sp>
        <p:nvSpPr>
          <p:cNvPr id="7" name="正方形/長方形 6"/>
          <p:cNvSpPr/>
          <p:nvPr/>
        </p:nvSpPr>
        <p:spPr bwMode="auto">
          <a:xfrm>
            <a:off x="200025" y="549275"/>
            <a:ext cx="9642475" cy="626427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804" tIns="7359" rIns="36804" bIns="7359"/>
          <a:lstStyle/>
          <a:p>
            <a:pPr marL="119063" indent="-119063" defTabSz="873125">
              <a:defRPr/>
            </a:pPr>
            <a:endParaRPr lang="ja-JP" altLang="en-US">
              <a:solidFill>
                <a:srgbClr val="000000"/>
              </a:solidFill>
            </a:endParaRPr>
          </a:p>
        </p:txBody>
      </p:sp>
      <p:sp>
        <p:nvSpPr>
          <p:cNvPr id="122885" name="Rectangle 5"/>
          <p:cNvSpPr>
            <a:spLocks noChangeArrowheads="1"/>
          </p:cNvSpPr>
          <p:nvPr/>
        </p:nvSpPr>
        <p:spPr bwMode="auto">
          <a:xfrm>
            <a:off x="2249488" y="404813"/>
            <a:ext cx="5200650" cy="287337"/>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91428" tIns="45713" rIns="91428" bIns="45713" anchor="ctr"/>
          <a:lstStyle/>
          <a:p>
            <a:pPr algn="ctr">
              <a:defRPr/>
            </a:pPr>
            <a:r>
              <a:rPr lang="ja-JP" altLang="en-US" sz="1600" dirty="0">
                <a:solidFill>
                  <a:srgbClr val="000000"/>
                </a:solidFill>
                <a:ea typeface="ＤＦ特太ゴシック体" pitchFamily="1" charset="-128"/>
              </a:rPr>
              <a:t>市　町　村　事　業</a:t>
            </a: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21</a:t>
            </a:fld>
            <a:endParaRPr lang="en-US" altLang="ja-JP">
              <a:solidFill>
                <a:prstClr val="black"/>
              </a:solidFill>
            </a:endParaRPr>
          </a:p>
        </p:txBody>
      </p:sp>
    </p:spTree>
    <p:extLst>
      <p:ext uri="{BB962C8B-B14F-4D97-AF65-F5344CB8AC3E}">
        <p14:creationId xmlns:p14="http://schemas.microsoft.com/office/powerpoint/2010/main" val="380227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5024438" y="704850"/>
            <a:ext cx="45370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8889" rIns="74285" bIns="8889"/>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社会参加支援</a:t>
            </a:r>
            <a:r>
              <a:rPr lang="en-US" altLang="ja-JP" sz="1100">
                <a:solidFill>
                  <a:srgbClr val="000000"/>
                </a:solidFill>
                <a:latin typeface="ＭＳ ゴシック" pitchFamily="49" charset="-128"/>
                <a:ea typeface="ＭＳ ゴシック" pitchFamily="49" charset="-128"/>
              </a:rPr>
              <a:t>】</a:t>
            </a: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a:t>
            </a:r>
            <a:r>
              <a:rPr lang="ja-JP" altLang="en-US" sz="1100">
                <a:solidFill>
                  <a:srgbClr val="000000"/>
                </a:solidFill>
                <a:latin typeface="ＭＳ ゴシック" pitchFamily="49" charset="-128"/>
                <a:ea typeface="ＭＳ ゴシック" pitchFamily="49" charset="-128"/>
              </a:rPr>
              <a:t>　手話通訳者設置</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字幕入り映像ライブラリーの提供</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a:t>
            </a:r>
            <a:r>
              <a:rPr lang="ja-JP" altLang="en-US" sz="1100">
                <a:solidFill>
                  <a:srgbClr val="000000"/>
                </a:solidFill>
                <a:latin typeface="ＭＳ ゴシック" pitchFamily="49" charset="-128"/>
                <a:ea typeface="ＭＳ ゴシック" pitchFamily="49" charset="-128"/>
              </a:rPr>
              <a:t>　点字・声の広報等発行</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(4)</a:t>
            </a:r>
            <a:r>
              <a:rPr lang="ja-JP" altLang="en-US" sz="1100">
                <a:solidFill>
                  <a:srgbClr val="000000"/>
                </a:solidFill>
                <a:latin typeface="ＭＳ ゴシック" pitchFamily="49" charset="-128"/>
                <a:ea typeface="ＭＳ ゴシック" pitchFamily="49" charset="-128"/>
              </a:rPr>
              <a:t>　点字による即時情報ネットワーク</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(5)</a:t>
            </a:r>
            <a:r>
              <a:rPr lang="ja-JP" altLang="en-US" sz="1100">
                <a:solidFill>
                  <a:srgbClr val="000000"/>
                </a:solidFill>
                <a:latin typeface="ＭＳ ゴシック" pitchFamily="49" charset="-128"/>
                <a:ea typeface="ＭＳ ゴシック" pitchFamily="49" charset="-128"/>
              </a:rPr>
              <a:t>　障害者ＩＴサポートセンター運営</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(6)</a:t>
            </a:r>
            <a:r>
              <a:rPr lang="ja-JP" altLang="en-US" sz="1100">
                <a:solidFill>
                  <a:srgbClr val="000000"/>
                </a:solidFill>
                <a:latin typeface="ＭＳ ゴシック" pitchFamily="49" charset="-128"/>
                <a:ea typeface="ＭＳ ゴシック" pitchFamily="49" charset="-128"/>
              </a:rPr>
              <a:t>　パソコンボランティア養成・派遣</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(7)</a:t>
            </a:r>
            <a:r>
              <a:rPr lang="ja-JP" altLang="en-US" sz="1100">
                <a:solidFill>
                  <a:srgbClr val="000000"/>
                </a:solidFill>
                <a:latin typeface="ＭＳ ゴシック" pitchFamily="49" charset="-128"/>
                <a:ea typeface="ＭＳ ゴシック" pitchFamily="49" charset="-128"/>
              </a:rPr>
              <a:t>　都道府県障害者社会参加推進センター運営</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(8)</a:t>
            </a:r>
            <a:r>
              <a:rPr lang="ja-JP" altLang="en-US" sz="1100">
                <a:solidFill>
                  <a:srgbClr val="000000"/>
                </a:solidFill>
                <a:latin typeface="ＭＳ ゴシック" pitchFamily="49" charset="-128"/>
                <a:ea typeface="ＭＳ ゴシック" pitchFamily="49" charset="-128"/>
              </a:rPr>
              <a:t>　</a:t>
            </a:r>
            <a:r>
              <a:rPr lang="zh-TW" altLang="en-US" sz="1100">
                <a:solidFill>
                  <a:srgbClr val="000000"/>
                </a:solidFill>
                <a:latin typeface="ＭＳ ゴシック" pitchFamily="49" charset="-128"/>
                <a:ea typeface="ＭＳ ゴシック" pitchFamily="49" charset="-128"/>
              </a:rPr>
              <a:t>身体障害者補助犬育成</a:t>
            </a:r>
            <a:r>
              <a:rPr lang="ja-JP" altLang="en-US" sz="1100">
                <a:solidFill>
                  <a:srgbClr val="000000"/>
                </a:solidFill>
                <a:latin typeface="ＭＳ ゴシック" pitchFamily="49" charset="-128"/>
                <a:ea typeface="ＭＳ ゴシック" pitchFamily="49" charset="-128"/>
              </a:rPr>
              <a:t>促進</a:t>
            </a:r>
            <a:endParaRPr lang="en-US" altLang="zh-TW"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(9)</a:t>
            </a:r>
            <a:r>
              <a:rPr lang="ja-JP" altLang="en-US" sz="1100">
                <a:solidFill>
                  <a:srgbClr val="000000"/>
                </a:solidFill>
                <a:latin typeface="ＭＳ ゴシック" pitchFamily="49" charset="-128"/>
                <a:ea typeface="ＭＳ ゴシック" pitchFamily="49" charset="-128"/>
              </a:rPr>
              <a:t>　</a:t>
            </a:r>
            <a:r>
              <a:rPr lang="zh-TW" altLang="en-US" sz="1100">
                <a:solidFill>
                  <a:srgbClr val="000000"/>
                </a:solidFill>
                <a:latin typeface="ＭＳ ゴシック" pitchFamily="49" charset="-128"/>
                <a:ea typeface="ＭＳ ゴシック" pitchFamily="49" charset="-128"/>
              </a:rPr>
              <a:t>奉仕員養成研修</a:t>
            </a:r>
            <a:endParaRPr lang="en-US" altLang="zh-TW"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(10)</a:t>
            </a:r>
            <a:r>
              <a:rPr lang="ja-JP" altLang="en-US" sz="1100">
                <a:solidFill>
                  <a:srgbClr val="000000"/>
                </a:solidFill>
                <a:latin typeface="ＭＳ ゴシック" pitchFamily="49" charset="-128"/>
                <a:ea typeface="ＭＳ ゴシック" pitchFamily="49" charset="-128"/>
              </a:rPr>
              <a:t> レクリエーション活動等支援</a:t>
            </a: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(11)</a:t>
            </a:r>
            <a:r>
              <a:rPr lang="ja-JP" altLang="en-US" sz="1100">
                <a:solidFill>
                  <a:srgbClr val="000000"/>
                </a:solidFill>
                <a:latin typeface="ＭＳ ゴシック" pitchFamily="49" charset="-128"/>
                <a:ea typeface="ＭＳ ゴシック" pitchFamily="49" charset="-128"/>
              </a:rPr>
              <a:t> 芸術文化活動振興</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(12)</a:t>
            </a:r>
            <a:r>
              <a:rPr lang="ja-JP" altLang="en-US" sz="1100">
                <a:solidFill>
                  <a:srgbClr val="000000"/>
                </a:solidFill>
                <a:latin typeface="ＭＳ ゴシック" pitchFamily="49" charset="-128"/>
                <a:ea typeface="ＭＳ ゴシック" pitchFamily="49" charset="-128"/>
              </a:rPr>
              <a:t> サービス提供者情報提供等</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(13)</a:t>
            </a:r>
            <a:r>
              <a:rPr lang="ja-JP" altLang="en-US" sz="1100">
                <a:solidFill>
                  <a:srgbClr val="000000"/>
                </a:solidFill>
                <a:latin typeface="ＭＳ ゴシック" pitchFamily="49" charset="-128"/>
                <a:ea typeface="ＭＳ ゴシック" pitchFamily="49" charset="-128"/>
              </a:rPr>
              <a:t> 地域における障害者自立支援機器の普及促進</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(14) </a:t>
            </a:r>
            <a:r>
              <a:rPr lang="ja-JP" altLang="en-US" sz="1100">
                <a:solidFill>
                  <a:srgbClr val="000000"/>
                </a:solidFill>
                <a:latin typeface="ＭＳ ゴシック" pitchFamily="49" charset="-128"/>
                <a:ea typeface="ＭＳ ゴシック" pitchFamily="49" charset="-128"/>
              </a:rPr>
              <a:t>視覚障害者用地域情報提供</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(15) </a:t>
            </a:r>
            <a:r>
              <a:rPr lang="ja-JP" altLang="en-US" sz="1100">
                <a:solidFill>
                  <a:srgbClr val="000000"/>
                </a:solidFill>
                <a:latin typeface="ＭＳ ゴシック" pitchFamily="49" charset="-128"/>
                <a:ea typeface="ＭＳ ゴシック" pitchFamily="49" charset="-128"/>
              </a:rPr>
              <a:t>企業ＣＳＲ連携促進</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就業・就労支援</a:t>
            </a:r>
            <a:r>
              <a:rPr lang="en-US" altLang="ja-JP" sz="1100">
                <a:solidFill>
                  <a:srgbClr val="000000"/>
                </a:solidFill>
                <a:latin typeface="ＭＳ ゴシック" pitchFamily="49" charset="-128"/>
                <a:ea typeface="ＭＳ ゴシック" pitchFamily="49" charset="-128"/>
              </a:rPr>
              <a:t>】</a:t>
            </a: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a:t>
            </a:r>
            <a:r>
              <a:rPr lang="ja-JP" altLang="en-US" sz="1100">
                <a:solidFill>
                  <a:srgbClr val="000000"/>
                </a:solidFill>
                <a:latin typeface="ＭＳ ゴシック" pitchFamily="49" charset="-128"/>
                <a:ea typeface="ＭＳ ゴシック" pitchFamily="49" charset="-128"/>
              </a:rPr>
              <a:t>　盲人ホームの運営</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重度障害者在宅就労促進（バーチャル工房支援）</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  </a:t>
            </a:r>
            <a:r>
              <a:rPr lang="ja-JP" altLang="en-US" sz="1100">
                <a:solidFill>
                  <a:srgbClr val="000000"/>
                </a:solidFill>
                <a:latin typeface="ＭＳ ゴシック" pitchFamily="49" charset="-128"/>
                <a:ea typeface="ＭＳ ゴシック" pitchFamily="49" charset="-128"/>
              </a:rPr>
              <a:t>一般就労移行等促進　</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(4)</a:t>
            </a:r>
            <a:r>
              <a:rPr lang="ja-JP" altLang="en-US" sz="1100">
                <a:solidFill>
                  <a:srgbClr val="000000"/>
                </a:solidFill>
                <a:latin typeface="ＭＳ ゴシック" pitchFamily="49" charset="-128"/>
                <a:ea typeface="ＭＳ ゴシック" pitchFamily="49" charset="-128"/>
              </a:rPr>
              <a:t>　障害者就業・生活支援センター体制強化等</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重度障害者に係る市町村特別支援</a:t>
            </a:r>
            <a:r>
              <a:rPr lang="en-US" altLang="ja-JP" sz="1100">
                <a:solidFill>
                  <a:srgbClr val="000000"/>
                </a:solidFill>
                <a:latin typeface="ＭＳ ゴシック" pitchFamily="49" charset="-128"/>
                <a:ea typeface="ＭＳ ゴシック" pitchFamily="49" charset="-128"/>
              </a:rPr>
              <a:t>】</a:t>
            </a:r>
          </a:p>
          <a:p>
            <a:pPr algn="just" eaLnBrk="1" hangingPunct="1">
              <a:lnSpc>
                <a:spcPts val="1600"/>
              </a:lnSpc>
              <a:spcBef>
                <a:spcPct val="0"/>
              </a:spcBef>
              <a:buFontTx/>
              <a:buNone/>
            </a:pPr>
            <a:r>
              <a:rPr lang="ja-JP" altLang="en-US" sz="1100">
                <a:solidFill>
                  <a:srgbClr val="000000"/>
                </a:solidFill>
                <a:latin typeface="ＭＳ ゴシック" pitchFamily="49" charset="-128"/>
                <a:ea typeface="ＭＳ ゴシック" pitchFamily="49" charset="-128"/>
              </a:rPr>
              <a:t>　</a:t>
            </a:r>
            <a:endParaRPr lang="en-US" altLang="ja-JP" sz="1100">
              <a:solidFill>
                <a:srgbClr val="000000"/>
              </a:solidFill>
              <a:latin typeface="ＭＳ ゴシック" pitchFamily="49" charset="-128"/>
              <a:ea typeface="ＭＳ ゴシック" pitchFamily="49" charset="-128"/>
            </a:endParaRPr>
          </a:p>
        </p:txBody>
      </p:sp>
      <p:sp>
        <p:nvSpPr>
          <p:cNvPr id="4099" name="Rectangle 4"/>
          <p:cNvSpPr>
            <a:spLocks noChangeArrowheads="1"/>
          </p:cNvSpPr>
          <p:nvPr/>
        </p:nvSpPr>
        <p:spPr bwMode="auto">
          <a:xfrm>
            <a:off x="349250" y="633413"/>
            <a:ext cx="46085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8889" rIns="74285" bIns="8889"/>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１　専門性の高い相談支援事業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  </a:t>
            </a:r>
            <a:r>
              <a:rPr lang="ja-JP" altLang="en-US" sz="1100">
                <a:solidFill>
                  <a:srgbClr val="000000"/>
                </a:solidFill>
                <a:latin typeface="ＭＳ ゴシック" pitchFamily="49" charset="-128"/>
                <a:ea typeface="ＭＳ ゴシック" pitchFamily="49" charset="-128"/>
              </a:rPr>
              <a:t>発達障害者支援センター運営事業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高次脳機能障害及びその関連障害に対する</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支援普及事業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a:t>
            </a:r>
            <a:r>
              <a:rPr lang="ja-JP" altLang="en-US" sz="1100">
                <a:solidFill>
                  <a:srgbClr val="000000"/>
                </a:solidFill>
                <a:latin typeface="ＭＳ ゴシック" pitchFamily="49" charset="-128"/>
                <a:ea typeface="ＭＳ ゴシック" pitchFamily="49" charset="-128"/>
              </a:rPr>
              <a:t>　障害児等療育支援事業</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交付税</a:t>
            </a:r>
            <a:r>
              <a:rPr lang="en-US" altLang="ja-JP" sz="1100">
                <a:solidFill>
                  <a:srgbClr val="000000"/>
                </a:solidFill>
                <a:latin typeface="ＭＳ ゴシック" pitchFamily="49" charset="-128"/>
                <a:ea typeface="ＭＳ ゴシック" pitchFamily="49" charset="-128"/>
              </a:rPr>
              <a:t>》</a:t>
            </a:r>
            <a:endParaRPr lang="ja-JP" altLang="en-US"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２　専門性の高い意思疎通支援を行う者の養成研修事業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  </a:t>
            </a:r>
            <a:r>
              <a:rPr lang="ja-JP" altLang="en-US" sz="1100">
                <a:solidFill>
                  <a:srgbClr val="000000"/>
                </a:solidFill>
                <a:latin typeface="ＭＳ ゴシック" pitchFamily="49" charset="-128"/>
                <a:ea typeface="ＭＳ ゴシック" pitchFamily="49" charset="-128"/>
              </a:rPr>
              <a:t>手話通訳者・要約筆記者養成研修事業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en-US" altLang="ja-JP" sz="1100">
                <a:solidFill>
                  <a:srgbClr val="000000"/>
                </a:solidFill>
                <a:latin typeface="ＭＳ ゴシック" pitchFamily="49" charset="-128"/>
                <a:ea typeface="ＭＳ ゴシック" pitchFamily="49" charset="-128"/>
              </a:rPr>
              <a:t>  (2)</a:t>
            </a:r>
            <a:r>
              <a:rPr lang="ja-JP" altLang="en-US" sz="1100">
                <a:solidFill>
                  <a:srgbClr val="000000"/>
                </a:solidFill>
                <a:latin typeface="ＭＳ ゴシック" pitchFamily="49" charset="-128"/>
                <a:ea typeface="ＭＳ ゴシック" pitchFamily="49" charset="-128"/>
              </a:rPr>
              <a:t>　盲ろう者向け通訳・介助員養成研修事業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３　専門性の高い意思疎通支援を行う者の派遣事業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４　意思疎通支援を行う者の派遣に係る市町村相互間の連絡</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ja-JP" altLang="en-US" sz="1100" u="sng">
                <a:solidFill>
                  <a:srgbClr val="000000"/>
                </a:solidFill>
                <a:latin typeface="ＭＳ ゴシック" pitchFamily="49" charset="-128"/>
                <a:ea typeface="ＭＳ ゴシック" pitchFamily="49" charset="-128"/>
              </a:rPr>
              <a:t>調整事業</a:t>
            </a:r>
            <a:endParaRPr lang="en-US" altLang="ja-JP" sz="1100" u="sng">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u="sng">
                <a:solidFill>
                  <a:srgbClr val="000000"/>
                </a:solidFill>
                <a:latin typeface="ＭＳ ゴシック" pitchFamily="49" charset="-128"/>
                <a:ea typeface="ＭＳ ゴシック" pitchFamily="49" charset="-128"/>
              </a:rPr>
              <a:t>５　広域的な支援事業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  </a:t>
            </a:r>
            <a:r>
              <a:rPr lang="ja-JP" altLang="en-US" sz="1100">
                <a:solidFill>
                  <a:srgbClr val="000000"/>
                </a:solidFill>
                <a:latin typeface="ＭＳ ゴシック" pitchFamily="49" charset="-128"/>
                <a:ea typeface="ＭＳ ゴシック" pitchFamily="49" charset="-128"/>
              </a:rPr>
              <a:t>都道府県相談支援体制整備事業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en-US" altLang="ja-JP" sz="1100">
                <a:solidFill>
                  <a:srgbClr val="000000"/>
                </a:solidFill>
                <a:latin typeface="ＭＳ ゴシック" pitchFamily="49" charset="-128"/>
                <a:ea typeface="ＭＳ ゴシック" pitchFamily="49" charset="-128"/>
              </a:rPr>
              <a:t>  (2)  </a:t>
            </a:r>
            <a:r>
              <a:rPr lang="ja-JP" altLang="en-US" sz="1100">
                <a:solidFill>
                  <a:srgbClr val="000000"/>
                </a:solidFill>
                <a:latin typeface="ＭＳ ゴシック" pitchFamily="49" charset="-128"/>
                <a:ea typeface="ＭＳ ゴシック" pitchFamily="49" charset="-128"/>
              </a:rPr>
              <a:t>精神障害者地域生活支援広域調整等事業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en-US" altLang="ja-JP" sz="1100">
                <a:solidFill>
                  <a:srgbClr val="000000"/>
                </a:solidFill>
                <a:latin typeface="ＭＳ ゴシック" pitchFamily="49" charset="-128"/>
                <a:ea typeface="ＭＳ ゴシック" pitchFamily="49" charset="-128"/>
              </a:rPr>
              <a:t>  (3)</a:t>
            </a:r>
            <a:r>
              <a:rPr lang="ja-JP" altLang="en-US" sz="1100">
                <a:solidFill>
                  <a:srgbClr val="000000"/>
                </a:solidFill>
                <a:latin typeface="ＭＳ ゴシック" pitchFamily="49" charset="-128"/>
                <a:ea typeface="ＭＳ ゴシック" pitchFamily="49" charset="-128"/>
              </a:rPr>
              <a:t>　発達障害者支援地域協議会による体制整備事業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６　サービス・相談支援者、指導者育成事業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  </a:t>
            </a:r>
            <a:r>
              <a:rPr lang="ja-JP" altLang="en-US" sz="1100">
                <a:solidFill>
                  <a:srgbClr val="000000"/>
                </a:solidFill>
                <a:latin typeface="ＭＳ ゴシック" pitchFamily="49" charset="-128"/>
                <a:ea typeface="ＭＳ ゴシック" pitchFamily="49" charset="-128"/>
              </a:rPr>
              <a:t>障害支援区分認定調査員等研修事業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a:t>
            </a:r>
            <a:r>
              <a:rPr lang="ja-JP" altLang="en-US" sz="1100">
                <a:solidFill>
                  <a:srgbClr val="000000"/>
                </a:solidFill>
                <a:latin typeface="ＭＳ ゴシック" pitchFamily="49" charset="-128"/>
                <a:ea typeface="ＭＳ ゴシック" pitchFamily="49" charset="-128"/>
              </a:rPr>
              <a:t>　相談支援従事者研修事業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  </a:t>
            </a:r>
            <a:r>
              <a:rPr lang="ja-JP" altLang="en-US" sz="1100">
                <a:solidFill>
                  <a:srgbClr val="000000"/>
                </a:solidFill>
                <a:latin typeface="ＭＳ ゴシック" pitchFamily="49" charset="-128"/>
                <a:ea typeface="ＭＳ ゴシック" pitchFamily="49" charset="-128"/>
              </a:rPr>
              <a:t>サービス管理責任者研修事業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(4)</a:t>
            </a:r>
            <a:r>
              <a:rPr lang="ja-JP" altLang="en-US" sz="1100">
                <a:solidFill>
                  <a:srgbClr val="000000"/>
                </a:solidFill>
                <a:latin typeface="ＭＳ ゴシック" pitchFamily="49" charset="-128"/>
                <a:ea typeface="ＭＳ ゴシック" pitchFamily="49" charset="-128"/>
              </a:rPr>
              <a:t>　居宅介護従事者等養成研修事業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(5)</a:t>
            </a:r>
            <a:r>
              <a:rPr lang="ja-JP" altLang="en-US" sz="1100">
                <a:solidFill>
                  <a:srgbClr val="000000"/>
                </a:solidFill>
                <a:latin typeface="ＭＳ ゴシック" pitchFamily="49" charset="-128"/>
                <a:ea typeface="ＭＳ ゴシック" pitchFamily="49" charset="-128"/>
              </a:rPr>
              <a:t>  身体障害者・知的障害者相談員活動強化事業</a:t>
            </a: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(6)  </a:t>
            </a:r>
            <a:r>
              <a:rPr lang="ja-JP" altLang="en-US" sz="1100">
                <a:solidFill>
                  <a:srgbClr val="000000"/>
                </a:solidFill>
                <a:latin typeface="ＭＳ ゴシック" pitchFamily="49" charset="-128"/>
                <a:ea typeface="ＭＳ ゴシック" pitchFamily="49" charset="-128"/>
              </a:rPr>
              <a:t>音声機能障害者発声訓練指導者養成事業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(7)  </a:t>
            </a:r>
            <a:r>
              <a:rPr lang="ja-JP" altLang="en-US" sz="1100">
                <a:solidFill>
                  <a:srgbClr val="000000"/>
                </a:solidFill>
                <a:latin typeface="ＭＳ ゴシック" pitchFamily="49" charset="-128"/>
                <a:ea typeface="ＭＳ ゴシック" pitchFamily="49" charset="-128"/>
              </a:rPr>
              <a:t>精神障害者関係従事者養成研修事業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zh-TW" sz="1100">
                <a:solidFill>
                  <a:srgbClr val="000000"/>
                </a:solidFill>
                <a:latin typeface="ＭＳ ゴシック" pitchFamily="49" charset="-128"/>
                <a:ea typeface="ＭＳ ゴシック" pitchFamily="49" charset="-128"/>
              </a:rPr>
              <a:t>(8)  </a:t>
            </a:r>
            <a:r>
              <a:rPr lang="ja-JP" altLang="en-US" sz="1100">
                <a:solidFill>
                  <a:srgbClr val="000000"/>
                </a:solidFill>
                <a:latin typeface="ＭＳ ゴシック" pitchFamily="49" charset="-128"/>
                <a:ea typeface="ＭＳ ゴシック" pitchFamily="49" charset="-128"/>
              </a:rPr>
              <a:t>精神障害者支援の障害特性と支援技法を学ぶ研修事業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７　任意事業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日常生活支援</a:t>
            </a:r>
            <a:r>
              <a:rPr lang="en-US" altLang="ja-JP" sz="1100">
                <a:solidFill>
                  <a:srgbClr val="000000"/>
                </a:solidFill>
                <a:latin typeface="ＭＳ ゴシック" pitchFamily="49" charset="-128"/>
                <a:ea typeface="ＭＳ ゴシック" pitchFamily="49" charset="-128"/>
              </a:rPr>
              <a:t>】</a:t>
            </a:r>
            <a:endParaRPr lang="ja-JP" altLang="en-US"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(1)</a:t>
            </a:r>
            <a:r>
              <a:rPr lang="ja-JP" altLang="en-US" sz="1100">
                <a:solidFill>
                  <a:srgbClr val="000000"/>
                </a:solidFill>
                <a:latin typeface="ＭＳ ゴシック" pitchFamily="49" charset="-128"/>
                <a:ea typeface="ＭＳ ゴシック" pitchFamily="49" charset="-128"/>
              </a:rPr>
              <a:t>　福祉ホームの運営</a:t>
            </a: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(2)  </a:t>
            </a:r>
            <a:r>
              <a:rPr lang="ja-JP" altLang="en-US" sz="1100">
                <a:solidFill>
                  <a:srgbClr val="000000"/>
                </a:solidFill>
                <a:latin typeface="ＭＳ ゴシック" pitchFamily="49" charset="-128"/>
                <a:ea typeface="ＭＳ ゴシック" pitchFamily="49" charset="-128"/>
              </a:rPr>
              <a:t>オストメイト（人工肛門、人工膀胱造設者）社会適応訓練</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(3)</a:t>
            </a:r>
            <a:r>
              <a:rPr lang="ja-JP" altLang="en-US" sz="1100">
                <a:solidFill>
                  <a:srgbClr val="000000"/>
                </a:solidFill>
                <a:latin typeface="ＭＳ ゴシック" pitchFamily="49" charset="-128"/>
                <a:ea typeface="ＭＳ ゴシック" pitchFamily="49" charset="-128"/>
              </a:rPr>
              <a:t>　音声機能障害者発声訓練</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(4)</a:t>
            </a:r>
            <a:r>
              <a:rPr lang="ja-JP" altLang="en-US" sz="1100">
                <a:solidFill>
                  <a:srgbClr val="000000"/>
                </a:solidFill>
                <a:latin typeface="ＭＳ ゴシック" pitchFamily="49" charset="-128"/>
                <a:ea typeface="ＭＳ ゴシック" pitchFamily="49" charset="-128"/>
              </a:rPr>
              <a:t>　児童発達支援センター等の機能強化等</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(5)</a:t>
            </a:r>
            <a:r>
              <a:rPr lang="ja-JP" altLang="en-US" sz="1100">
                <a:solidFill>
                  <a:srgbClr val="000000"/>
                </a:solidFill>
                <a:latin typeface="ＭＳ ゴシック" pitchFamily="49" charset="-128"/>
                <a:ea typeface="ＭＳ ゴシック" pitchFamily="49" charset="-128"/>
              </a:rPr>
              <a:t>　矯正施設等を退所した障害者の地域生活への移行促進</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100">
                <a:solidFill>
                  <a:srgbClr val="000000"/>
                </a:solidFill>
                <a:latin typeface="ＭＳ ゴシック" pitchFamily="49" charset="-128"/>
                <a:ea typeface="ＭＳ ゴシック" pitchFamily="49" charset="-128"/>
              </a:rPr>
              <a:t>  (6)</a:t>
            </a:r>
            <a:r>
              <a:rPr lang="ja-JP" altLang="en-US" sz="1100">
                <a:solidFill>
                  <a:srgbClr val="000000"/>
                </a:solidFill>
                <a:latin typeface="ＭＳ ゴシック" pitchFamily="49" charset="-128"/>
                <a:ea typeface="ＭＳ ゴシック" pitchFamily="49" charset="-128"/>
              </a:rPr>
              <a:t>　医療型短期入所事業所開設支援</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(7)</a:t>
            </a:r>
            <a:r>
              <a:rPr lang="ja-JP" altLang="en-US" sz="1100">
                <a:solidFill>
                  <a:srgbClr val="000000"/>
                </a:solidFill>
                <a:latin typeface="ＭＳ ゴシック" pitchFamily="49" charset="-128"/>
                <a:ea typeface="ＭＳ ゴシック" pitchFamily="49" charset="-128"/>
              </a:rPr>
              <a:t>　障害者の地域生活の推進に向けた体制強化支援事業</a:t>
            </a: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ja-JP" altLang="en-US" sz="1100">
              <a:solidFill>
                <a:srgbClr val="000000"/>
              </a:solidFill>
              <a:latin typeface="ＭＳ ゴシック" pitchFamily="49" charset="-128"/>
              <a:ea typeface="ＭＳ ゴシック" pitchFamily="49" charset="-128"/>
            </a:endParaRPr>
          </a:p>
          <a:p>
            <a:pPr algn="just" eaLnBrk="1" hangingPunct="1">
              <a:lnSpc>
                <a:spcPts val="1400"/>
              </a:lnSpc>
              <a:spcBef>
                <a:spcPct val="0"/>
              </a:spcBef>
              <a:buFontTx/>
              <a:buNone/>
            </a:pPr>
            <a:endParaRPr lang="en-US" altLang="ja-JP" sz="1100">
              <a:solidFill>
                <a:srgbClr val="000000"/>
              </a:solidFill>
              <a:latin typeface="ＭＳ ゴシック" pitchFamily="49" charset="-128"/>
              <a:ea typeface="ＭＳ ゴシック" pitchFamily="49" charset="-128"/>
            </a:endParaRPr>
          </a:p>
        </p:txBody>
      </p:sp>
      <p:sp>
        <p:nvSpPr>
          <p:cNvPr id="4100" name="Rectangle 7"/>
          <p:cNvSpPr>
            <a:spLocks noChangeArrowheads="1"/>
          </p:cNvSpPr>
          <p:nvPr/>
        </p:nvSpPr>
        <p:spPr bwMode="auto">
          <a:xfrm>
            <a:off x="6824663" y="6308725"/>
            <a:ext cx="115411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1100">
                <a:solidFill>
                  <a:srgbClr val="000000"/>
                </a:solidFill>
              </a:rPr>
              <a:t>注）下線は必須事業</a:t>
            </a:r>
          </a:p>
        </p:txBody>
      </p:sp>
      <p:sp>
        <p:nvSpPr>
          <p:cNvPr id="4101" name="正方形/長方形 6"/>
          <p:cNvSpPr>
            <a:spLocks noChangeArrowheads="1"/>
          </p:cNvSpPr>
          <p:nvPr/>
        </p:nvSpPr>
        <p:spPr bwMode="auto">
          <a:xfrm>
            <a:off x="273050" y="476250"/>
            <a:ext cx="9359900" cy="63373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lIns="36804" tIns="7359" rIns="36804" bIns="7359"/>
          <a:lstStyle/>
          <a:p>
            <a:pPr marL="119063" indent="-119063" defTabSz="873125">
              <a:defRPr/>
            </a:pPr>
            <a:endParaRPr lang="ja-JP" altLang="en-US">
              <a:solidFill>
                <a:srgbClr val="000000"/>
              </a:solidFill>
            </a:endParaRPr>
          </a:p>
        </p:txBody>
      </p:sp>
      <p:sp>
        <p:nvSpPr>
          <p:cNvPr id="9" name="Rectangle 5"/>
          <p:cNvSpPr>
            <a:spLocks noChangeArrowheads="1"/>
          </p:cNvSpPr>
          <p:nvPr/>
        </p:nvSpPr>
        <p:spPr bwMode="auto">
          <a:xfrm>
            <a:off x="2216150" y="333375"/>
            <a:ext cx="5200650" cy="287338"/>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9525">
            <a:solidFill>
              <a:schemeClr val="tx1"/>
            </a:solidFill>
            <a:miter lim="800000"/>
            <a:headEnd/>
            <a:tailEnd/>
          </a:ln>
          <a:effectLst/>
        </p:spPr>
        <p:txBody>
          <a:bodyPr wrap="none" lIns="91428" tIns="45713" rIns="91428" bIns="45713" anchor="ctr"/>
          <a:lstStyle/>
          <a:p>
            <a:pPr algn="ctr">
              <a:defRPr/>
            </a:pPr>
            <a:r>
              <a:rPr lang="ja-JP" altLang="en-US" sz="1600" dirty="0">
                <a:solidFill>
                  <a:srgbClr val="000000"/>
                </a:solidFill>
                <a:ea typeface="ＤＦ特太ゴシック体" pitchFamily="1" charset="-128"/>
              </a:rPr>
              <a:t>都　道　府　県　事　業</a:t>
            </a:r>
          </a:p>
        </p:txBody>
      </p:sp>
      <p:sp>
        <p:nvSpPr>
          <p:cNvPr id="4103" name="Text Box 11"/>
          <p:cNvSpPr txBox="1">
            <a:spLocks noChangeArrowheads="1"/>
          </p:cNvSpPr>
          <p:nvPr/>
        </p:nvSpPr>
        <p:spPr bwMode="auto">
          <a:xfrm>
            <a:off x="0" y="4763"/>
            <a:ext cx="990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600">
                <a:solidFill>
                  <a:srgbClr val="000000"/>
                </a:solidFill>
                <a:latin typeface="ＤＦ特太ゴシック体" pitchFamily="49" charset="-128"/>
                <a:ea typeface="ＤＦ特太ゴシック体" pitchFamily="49" charset="-128"/>
              </a:rPr>
              <a:t>平成</a:t>
            </a:r>
            <a:r>
              <a:rPr lang="en-US" altLang="ja-JP" sz="1600">
                <a:solidFill>
                  <a:srgbClr val="000000"/>
                </a:solidFill>
                <a:latin typeface="ＤＦ特太ゴシック体" pitchFamily="49" charset="-128"/>
                <a:ea typeface="ＤＦ特太ゴシック体" pitchFamily="49" charset="-128"/>
              </a:rPr>
              <a:t>29</a:t>
            </a:r>
            <a:r>
              <a:rPr lang="ja-JP" altLang="en-US" sz="1600">
                <a:solidFill>
                  <a:srgbClr val="000000"/>
                </a:solidFill>
                <a:latin typeface="ＤＦ特太ゴシック体" pitchFamily="49" charset="-128"/>
                <a:ea typeface="ＤＦ特太ゴシック体" pitchFamily="49" charset="-128"/>
              </a:rPr>
              <a:t>年度地域生活支援事業一覧</a:t>
            </a:r>
            <a:endParaRPr lang="en-US" altLang="ja-JP" sz="1600">
              <a:solidFill>
                <a:srgbClr val="000000"/>
              </a:solidFill>
              <a:latin typeface="ＤＦ特太ゴシック体" pitchFamily="49" charset="-128"/>
              <a:ea typeface="ＤＦ特太ゴシック体" pitchFamily="49" charset="-128"/>
            </a:endParaRPr>
          </a:p>
        </p:txBody>
      </p:sp>
      <p:sp>
        <p:nvSpPr>
          <p:cNvPr id="4104" name="Rectangle 7"/>
          <p:cNvSpPr>
            <a:spLocks noChangeArrowheads="1"/>
          </p:cNvSpPr>
          <p:nvPr/>
        </p:nvSpPr>
        <p:spPr bwMode="auto">
          <a:xfrm>
            <a:off x="6753225" y="6472238"/>
            <a:ext cx="2665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100">
              <a:solidFill>
                <a:srgbClr val="000000"/>
              </a:solidFill>
            </a:endParaRP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22</a:t>
            </a:fld>
            <a:endParaRPr lang="en-US" altLang="ja-JP">
              <a:solidFill>
                <a:prstClr val="black"/>
              </a:solidFill>
            </a:endParaRPr>
          </a:p>
        </p:txBody>
      </p:sp>
    </p:spTree>
    <p:extLst>
      <p:ext uri="{BB962C8B-B14F-4D97-AF65-F5344CB8AC3E}">
        <p14:creationId xmlns:p14="http://schemas.microsoft.com/office/powerpoint/2010/main" val="4097614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024438" y="704850"/>
            <a:ext cx="45370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8889" rIns="74285" bIns="8889"/>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eaLnBrk="1" hangingPunct="1">
              <a:lnSpc>
                <a:spcPts val="1500"/>
              </a:lnSpc>
              <a:spcBef>
                <a:spcPct val="0"/>
              </a:spcBef>
              <a:buFontTx/>
              <a:buNone/>
            </a:pPr>
            <a:endParaRPr lang="en-US" altLang="ja-JP" sz="11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400">
                <a:solidFill>
                  <a:srgbClr val="000000"/>
                </a:solidFill>
                <a:latin typeface="ＭＳ ゴシック" pitchFamily="49" charset="-128"/>
                <a:ea typeface="ＭＳ ゴシック" pitchFamily="49" charset="-128"/>
              </a:rPr>
              <a:t>10</a:t>
            </a:r>
            <a:r>
              <a:rPr lang="ja-JP" altLang="en-US" sz="1400">
                <a:solidFill>
                  <a:srgbClr val="000000"/>
                </a:solidFill>
                <a:latin typeface="ＭＳ ゴシック" pitchFamily="49" charset="-128"/>
                <a:ea typeface="ＭＳ ゴシック" pitchFamily="49" charset="-128"/>
              </a:rPr>
              <a:t>　医療的ケア児等コーディネーター養成研修等事業</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400">
                <a:solidFill>
                  <a:srgbClr val="000000"/>
                </a:solidFill>
                <a:latin typeface="ＭＳ ゴシック" pitchFamily="49" charset="-128"/>
                <a:ea typeface="ＭＳ ゴシック" pitchFamily="49" charset="-128"/>
              </a:rPr>
              <a:t>11</a:t>
            </a:r>
            <a:r>
              <a:rPr lang="ja-JP" altLang="en-US" sz="1400">
                <a:solidFill>
                  <a:srgbClr val="000000"/>
                </a:solidFill>
                <a:latin typeface="ＭＳ ゴシック" pitchFamily="49" charset="-128"/>
                <a:ea typeface="ＭＳ ゴシック" pitchFamily="49" charset="-128"/>
              </a:rPr>
              <a:t>　強度行動障害支援者養成研修事業</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（基礎研修、実践研修）</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400">
                <a:solidFill>
                  <a:srgbClr val="000000"/>
                </a:solidFill>
                <a:latin typeface="ＭＳ ゴシック" pitchFamily="49" charset="-128"/>
                <a:ea typeface="ＭＳ ゴシック" pitchFamily="49" charset="-128"/>
              </a:rPr>
              <a:t>12</a:t>
            </a:r>
            <a:r>
              <a:rPr lang="ja-JP" altLang="en-US" sz="1400">
                <a:solidFill>
                  <a:srgbClr val="000000"/>
                </a:solidFill>
                <a:latin typeface="ＭＳ ゴシック" pitchFamily="49" charset="-128"/>
                <a:ea typeface="ＭＳ ゴシック" pitchFamily="49" charset="-128"/>
              </a:rPr>
              <a:t>　障害福祉従事者の専門性向上のための研修受講</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促進事業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400">
                <a:solidFill>
                  <a:srgbClr val="000000"/>
                </a:solidFill>
                <a:latin typeface="ＭＳ ゴシック" pitchFamily="49" charset="-128"/>
                <a:ea typeface="ＭＳ ゴシック" pitchFamily="49" charset="-128"/>
              </a:rPr>
              <a:t>13</a:t>
            </a:r>
            <a:r>
              <a:rPr lang="ja-JP" altLang="en-US" sz="1400">
                <a:solidFill>
                  <a:srgbClr val="000000"/>
                </a:solidFill>
                <a:latin typeface="ＭＳ ゴシック" pitchFamily="49" charset="-128"/>
                <a:ea typeface="ＭＳ ゴシック" pitchFamily="49" charset="-128"/>
              </a:rPr>
              <a:t>　成年後見制度普及啓発事業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400">
                <a:solidFill>
                  <a:srgbClr val="000000"/>
                </a:solidFill>
                <a:latin typeface="ＭＳ ゴシック" pitchFamily="49" charset="-128"/>
                <a:ea typeface="ＭＳ ゴシック" pitchFamily="49" charset="-128"/>
              </a:rPr>
              <a:t>14</a:t>
            </a:r>
            <a:r>
              <a:rPr lang="ja-JP" altLang="en-US" sz="1400">
                <a:solidFill>
                  <a:srgbClr val="000000"/>
                </a:solidFill>
                <a:latin typeface="ＭＳ ゴシック" pitchFamily="49" charset="-128"/>
                <a:ea typeface="ＭＳ ゴシック" pitchFamily="49" charset="-128"/>
              </a:rPr>
              <a:t>　アルコール関連問題に取り組む民間団体支援事業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400">
                <a:solidFill>
                  <a:srgbClr val="000000"/>
                </a:solidFill>
                <a:latin typeface="ＭＳ ゴシック" pitchFamily="49" charset="-128"/>
                <a:ea typeface="ＭＳ ゴシック" pitchFamily="49" charset="-128"/>
              </a:rPr>
              <a:t>15</a:t>
            </a:r>
            <a:r>
              <a:rPr lang="ja-JP" altLang="en-US" sz="1400">
                <a:solidFill>
                  <a:srgbClr val="000000"/>
                </a:solidFill>
                <a:latin typeface="ＭＳ ゴシック" pitchFamily="49" charset="-128"/>
                <a:ea typeface="ＭＳ ゴシック" pitchFamily="49" charset="-128"/>
              </a:rPr>
              <a:t>　薬物依存症に関する問題に取り組む民間団体</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支援事業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400">
                <a:solidFill>
                  <a:srgbClr val="000000"/>
                </a:solidFill>
                <a:latin typeface="ＭＳ ゴシック" pitchFamily="49" charset="-128"/>
                <a:ea typeface="ＭＳ ゴシック" pitchFamily="49" charset="-128"/>
              </a:rPr>
              <a:t>16</a:t>
            </a:r>
            <a:r>
              <a:rPr lang="ja-JP" altLang="en-US" sz="1400">
                <a:solidFill>
                  <a:srgbClr val="000000"/>
                </a:solidFill>
                <a:latin typeface="ＭＳ ゴシック" pitchFamily="49" charset="-128"/>
                <a:ea typeface="ＭＳ ゴシック" pitchFamily="49" charset="-128"/>
              </a:rPr>
              <a:t>　ギャンブル等依存症に関する問題に取り組む</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民間団体支援事業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en-US" altLang="ja-JP" sz="1400">
                <a:solidFill>
                  <a:srgbClr val="000000"/>
                </a:solidFill>
                <a:latin typeface="ＭＳ ゴシック" pitchFamily="49" charset="-128"/>
                <a:ea typeface="ＭＳ ゴシック" pitchFamily="49" charset="-128"/>
              </a:rPr>
              <a:t>17</a:t>
            </a:r>
            <a:r>
              <a:rPr lang="ja-JP" altLang="en-US" sz="1400">
                <a:solidFill>
                  <a:srgbClr val="000000"/>
                </a:solidFill>
                <a:latin typeface="ＭＳ ゴシック" pitchFamily="49" charset="-128"/>
                <a:ea typeface="ＭＳ ゴシック" pitchFamily="49" charset="-128"/>
              </a:rPr>
              <a:t>　「心のバリアフリー」推進事業</a:t>
            </a:r>
            <a:endParaRPr lang="en-US" altLang="ja-JP" sz="12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2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ja-JP" altLang="en-US"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ja-JP" altLang="en-US" sz="1200">
              <a:solidFill>
                <a:srgbClr val="000000"/>
              </a:solidFill>
              <a:latin typeface="ＭＳ ゴシック" pitchFamily="49" charset="-128"/>
              <a:ea typeface="ＭＳ ゴシック" pitchFamily="49" charset="-128"/>
            </a:endParaRPr>
          </a:p>
        </p:txBody>
      </p:sp>
      <p:sp>
        <p:nvSpPr>
          <p:cNvPr id="5123" name="Rectangle 4"/>
          <p:cNvSpPr>
            <a:spLocks noChangeArrowheads="1"/>
          </p:cNvSpPr>
          <p:nvPr/>
        </p:nvSpPr>
        <p:spPr bwMode="auto">
          <a:xfrm>
            <a:off x="349250" y="633413"/>
            <a:ext cx="46085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5" tIns="8889" rIns="74285" bIns="8889"/>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just" eaLnBrk="1" hangingPunct="1">
              <a:lnSpc>
                <a:spcPts val="1500"/>
              </a:lnSpc>
              <a:spcBef>
                <a:spcPct val="0"/>
              </a:spcBef>
              <a:buFontTx/>
              <a:buNone/>
            </a:pPr>
            <a:endParaRPr lang="en-US" altLang="ja-JP" sz="12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600" u="sng">
                <a:solidFill>
                  <a:srgbClr val="000000"/>
                </a:solidFill>
                <a:latin typeface="ＭＳ ゴシック" pitchFamily="49" charset="-128"/>
                <a:ea typeface="ＭＳ ゴシック" pitchFamily="49" charset="-128"/>
              </a:rPr>
              <a:t>市町村事業</a:t>
            </a:r>
            <a:endParaRPr lang="en-US" altLang="ja-JP" sz="1600" u="sng">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１　発達障害児者地域生活支援モデル事業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２　</a:t>
            </a:r>
            <a:r>
              <a:rPr lang="zh-TW" altLang="en-US" sz="1400">
                <a:solidFill>
                  <a:srgbClr val="000000"/>
                </a:solidFill>
                <a:latin typeface="ＭＳ ゴシック" pitchFamily="49" charset="-128"/>
                <a:ea typeface="ＭＳ ゴシック" pitchFamily="49" charset="-128"/>
              </a:rPr>
              <a:t>障害者虐待防止対策支援事業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３　成年後見制度普及啓発事業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600" u="sng">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600" u="sng">
                <a:solidFill>
                  <a:srgbClr val="000000"/>
                </a:solidFill>
                <a:latin typeface="ＭＳ ゴシック" pitchFamily="49" charset="-128"/>
                <a:ea typeface="ＭＳ ゴシック" pitchFamily="49" charset="-128"/>
              </a:rPr>
              <a:t>都道府県事業</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１　発達障害児者地域生活支援モデル事業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２　かかりつけ医等発達障害対応力向上研修事業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３　</a:t>
            </a:r>
            <a:r>
              <a:rPr lang="zh-TW" altLang="en-US" sz="1400">
                <a:solidFill>
                  <a:srgbClr val="000000"/>
                </a:solidFill>
                <a:latin typeface="ＭＳ ゴシック" pitchFamily="49" charset="-128"/>
                <a:ea typeface="ＭＳ ゴシック" pitchFamily="49" charset="-128"/>
              </a:rPr>
              <a:t>発達障害者支援体制整備事業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４　</a:t>
            </a:r>
            <a:r>
              <a:rPr lang="zh-TW" altLang="en-US" sz="1400">
                <a:solidFill>
                  <a:srgbClr val="000000"/>
                </a:solidFill>
                <a:latin typeface="ＭＳ ゴシック" pitchFamily="49" charset="-128"/>
                <a:ea typeface="ＭＳ ゴシック" pitchFamily="49" charset="-128"/>
              </a:rPr>
              <a:t>障害者虐待防止対策支援事業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５　障害者就業・生活支援センター事業</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６　工賃向上計画支援事業（</a:t>
            </a:r>
            <a:r>
              <a:rPr lang="en-US" altLang="ja-JP" sz="1400">
                <a:solidFill>
                  <a:srgbClr val="000000"/>
                </a:solidFill>
                <a:latin typeface="ＭＳ ゴシック" pitchFamily="49" charset="-128"/>
                <a:ea typeface="ＭＳ ゴシック" pitchFamily="49" charset="-128"/>
              </a:rPr>
              <a:t>※</a:t>
            </a:r>
            <a:r>
              <a:rPr lang="ja-JP" altLang="en-US" sz="1400">
                <a:solidFill>
                  <a:srgbClr val="000000"/>
                </a:solidFill>
                <a:latin typeface="ＭＳ ゴシック" pitchFamily="49" charset="-128"/>
                <a:ea typeface="ＭＳ ゴシック" pitchFamily="49" charset="-128"/>
              </a:rPr>
              <a:t>）</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ja-JP" altLang="en-US"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７　就労移行等連携調整事業</a:t>
            </a: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８　障害者芸術・文化祭開催事業（</a:t>
            </a:r>
            <a:r>
              <a:rPr lang="en-US" altLang="ja-JP" sz="1400">
                <a:solidFill>
                  <a:srgbClr val="000000"/>
                </a:solidFill>
                <a:latin typeface="ＭＳ ゴシック" pitchFamily="49" charset="-128"/>
                <a:ea typeface="ＭＳ ゴシック" pitchFamily="49" charset="-128"/>
              </a:rPr>
              <a:t>※</a:t>
            </a:r>
            <a:r>
              <a:rPr lang="ja-JP" altLang="en-US" sz="1400">
                <a:solidFill>
                  <a:srgbClr val="000000"/>
                </a:solidFill>
                <a:latin typeface="ＭＳ ゴシック" pitchFamily="49" charset="-128"/>
                <a:ea typeface="ＭＳ ゴシック" pitchFamily="49" charset="-128"/>
              </a:rPr>
              <a:t>）</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９　障害者芸術・文化祭のサテライト開催事業</a:t>
            </a: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2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200">
                <a:solidFill>
                  <a:srgbClr val="000000"/>
                </a:solidFill>
                <a:latin typeface="ＭＳ ゴシック" pitchFamily="49" charset="-128"/>
                <a:ea typeface="ＭＳ ゴシック" pitchFamily="49" charset="-128"/>
              </a:rPr>
              <a:t>（</a:t>
            </a:r>
            <a:r>
              <a:rPr lang="en-US" altLang="ja-JP" sz="1200">
                <a:solidFill>
                  <a:srgbClr val="000000"/>
                </a:solidFill>
                <a:latin typeface="ＭＳ ゴシック" pitchFamily="49" charset="-128"/>
                <a:ea typeface="ＭＳ ゴシック" pitchFamily="49" charset="-128"/>
              </a:rPr>
              <a:t>※</a:t>
            </a:r>
            <a:r>
              <a:rPr lang="ja-JP" altLang="en-US" sz="1200">
                <a:solidFill>
                  <a:srgbClr val="000000"/>
                </a:solidFill>
                <a:latin typeface="ＭＳ ゴシック" pitchFamily="49" charset="-128"/>
                <a:ea typeface="ＭＳ ゴシック" pitchFamily="49" charset="-128"/>
              </a:rPr>
              <a:t>）定額（</a:t>
            </a:r>
            <a:r>
              <a:rPr lang="en-US" altLang="ja-JP" sz="1200">
                <a:solidFill>
                  <a:srgbClr val="000000"/>
                </a:solidFill>
                <a:latin typeface="ＭＳ ゴシック" pitchFamily="49" charset="-128"/>
                <a:ea typeface="ＭＳ ゴシック" pitchFamily="49" charset="-128"/>
              </a:rPr>
              <a:t>10/10</a:t>
            </a:r>
            <a:r>
              <a:rPr lang="ja-JP" altLang="en-US" sz="1200">
                <a:solidFill>
                  <a:srgbClr val="000000"/>
                </a:solidFill>
                <a:latin typeface="ＭＳ ゴシック" pitchFamily="49" charset="-128"/>
                <a:ea typeface="ＭＳ ゴシック" pitchFamily="49" charset="-128"/>
              </a:rPr>
              <a:t>相当）補助を含む。</a:t>
            </a:r>
            <a:endParaRPr lang="en-US" altLang="ja-JP" sz="12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ja-JP" altLang="en-US"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endParaRPr lang="en-US" altLang="ja-JP" sz="1400">
              <a:solidFill>
                <a:srgbClr val="000000"/>
              </a:solidFill>
              <a:latin typeface="ＭＳ ゴシック" pitchFamily="49" charset="-128"/>
              <a:ea typeface="ＭＳ ゴシック" pitchFamily="49" charset="-128"/>
            </a:endParaRPr>
          </a:p>
          <a:p>
            <a:pPr algn="just" eaLnBrk="1" hangingPunct="1">
              <a:lnSpc>
                <a:spcPts val="1500"/>
              </a:lnSpc>
              <a:spcBef>
                <a:spcPct val="0"/>
              </a:spcBef>
              <a:buFontTx/>
              <a:buNone/>
            </a:pPr>
            <a:r>
              <a:rPr lang="ja-JP" altLang="en-US" sz="1400">
                <a:solidFill>
                  <a:srgbClr val="000000"/>
                </a:solidFill>
                <a:latin typeface="ＭＳ ゴシック" pitchFamily="49" charset="-128"/>
                <a:ea typeface="ＭＳ ゴシック" pitchFamily="49" charset="-128"/>
              </a:rPr>
              <a:t>　</a:t>
            </a:r>
            <a:endParaRPr lang="en-US" altLang="ja-JP" sz="1100">
              <a:solidFill>
                <a:srgbClr val="000000"/>
              </a:solidFill>
              <a:latin typeface="ＭＳ ゴシック" pitchFamily="49" charset="-128"/>
              <a:ea typeface="ＭＳ ゴシック" pitchFamily="49" charset="-128"/>
            </a:endParaRPr>
          </a:p>
        </p:txBody>
      </p:sp>
      <p:sp>
        <p:nvSpPr>
          <p:cNvPr id="4101" name="正方形/長方形 6"/>
          <p:cNvSpPr>
            <a:spLocks noChangeArrowheads="1"/>
          </p:cNvSpPr>
          <p:nvPr/>
        </p:nvSpPr>
        <p:spPr bwMode="auto">
          <a:xfrm>
            <a:off x="349250" y="476250"/>
            <a:ext cx="9283700" cy="6211888"/>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lIns="36804" tIns="7359" rIns="36804" bIns="7359"/>
          <a:lstStyle/>
          <a:p>
            <a:pPr marL="119063" indent="-119063" defTabSz="873125">
              <a:defRPr/>
            </a:pPr>
            <a:endParaRPr lang="ja-JP" altLang="en-US">
              <a:solidFill>
                <a:srgbClr val="000000"/>
              </a:solidFill>
            </a:endParaRPr>
          </a:p>
        </p:txBody>
      </p:sp>
      <p:sp>
        <p:nvSpPr>
          <p:cNvPr id="5125" name="Text Box 11"/>
          <p:cNvSpPr txBox="1">
            <a:spLocks noChangeArrowheads="1"/>
          </p:cNvSpPr>
          <p:nvPr/>
        </p:nvSpPr>
        <p:spPr bwMode="auto">
          <a:xfrm>
            <a:off x="0" y="30163"/>
            <a:ext cx="990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600">
                <a:solidFill>
                  <a:srgbClr val="000000"/>
                </a:solidFill>
                <a:latin typeface="ＤＦ特太ゴシック体" pitchFamily="49" charset="-128"/>
                <a:ea typeface="ＤＦ特太ゴシック体" pitchFamily="49" charset="-128"/>
              </a:rPr>
              <a:t>平成</a:t>
            </a:r>
            <a:r>
              <a:rPr lang="en-US" altLang="ja-JP" sz="1600">
                <a:solidFill>
                  <a:srgbClr val="000000"/>
                </a:solidFill>
                <a:latin typeface="ＤＦ特太ゴシック体" pitchFamily="49" charset="-128"/>
                <a:ea typeface="ＤＦ特太ゴシック体" pitchFamily="49" charset="-128"/>
              </a:rPr>
              <a:t>29</a:t>
            </a:r>
            <a:r>
              <a:rPr lang="ja-JP" altLang="en-US" sz="1600">
                <a:solidFill>
                  <a:srgbClr val="000000"/>
                </a:solidFill>
                <a:latin typeface="ＤＦ特太ゴシック体" pitchFamily="49" charset="-128"/>
                <a:ea typeface="ＤＦ特太ゴシック体" pitchFamily="49" charset="-128"/>
              </a:rPr>
              <a:t>年度地域生活支援促進事業一覧</a:t>
            </a:r>
            <a:endParaRPr lang="en-US" altLang="ja-JP" sz="1600">
              <a:solidFill>
                <a:srgbClr val="000000"/>
              </a:solidFill>
              <a:latin typeface="ＤＦ特太ゴシック体" pitchFamily="49" charset="-128"/>
              <a:ea typeface="ＤＦ特太ゴシック体" pitchFamily="49" charset="-128"/>
            </a:endParaRPr>
          </a:p>
        </p:txBody>
      </p:sp>
      <p:sp>
        <p:nvSpPr>
          <p:cNvPr id="5126" name="Rectangle 7"/>
          <p:cNvSpPr>
            <a:spLocks noChangeArrowheads="1"/>
          </p:cNvSpPr>
          <p:nvPr/>
        </p:nvSpPr>
        <p:spPr bwMode="auto">
          <a:xfrm>
            <a:off x="6753225" y="6472238"/>
            <a:ext cx="2665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endParaRPr lang="ja-JP" altLang="en-US" sz="1100">
              <a:solidFill>
                <a:srgbClr val="000000"/>
              </a:solidFill>
            </a:endParaRP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23</a:t>
            </a:fld>
            <a:endParaRPr lang="en-US" altLang="ja-JP">
              <a:solidFill>
                <a:prstClr val="black"/>
              </a:solidFill>
            </a:endParaRPr>
          </a:p>
        </p:txBody>
      </p:sp>
    </p:spTree>
    <p:extLst>
      <p:ext uri="{BB962C8B-B14F-4D97-AF65-F5344CB8AC3E}">
        <p14:creationId xmlns:p14="http://schemas.microsoft.com/office/powerpoint/2010/main" val="293278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0083" y="1023583"/>
            <a:ext cx="9777413" cy="2909473"/>
          </a:xfrm>
          <a:prstGeom prst="rect">
            <a:avLst/>
          </a:prstGeom>
          <a:noFill/>
          <a:ln w="9525">
            <a:solidFill>
              <a:schemeClr val="tx1"/>
            </a:solidFill>
            <a:miter lim="800000"/>
            <a:headEnd/>
            <a:tailEnd/>
          </a:ln>
        </p:spPr>
        <p:txBody>
          <a:bodyPr/>
          <a:lstStyle/>
          <a:p>
            <a:pPr marL="179388" indent="-179388" fontAlgn="base">
              <a:lnSpc>
                <a:spcPts val="1800"/>
              </a:lnSpc>
              <a:spcBef>
                <a:spcPct val="50000"/>
              </a:spcBef>
              <a:spcAft>
                <a:spcPct val="0"/>
              </a:spcAft>
              <a:defRPr/>
            </a:pPr>
            <a:r>
              <a:rPr lang="ja-JP" altLang="en-US" sz="1600" dirty="0">
                <a:solidFill>
                  <a:srgbClr val="000000"/>
                </a:solidFill>
              </a:rPr>
              <a:t>　 　 市町村は、必要と認められる場合として省令で定める場合には、指定を受けた特定相談支援事業者が作成</a:t>
            </a:r>
            <a:endParaRPr lang="en-US" altLang="ja-JP" sz="1600" dirty="0">
              <a:solidFill>
                <a:srgbClr val="000000"/>
              </a:solidFill>
            </a:endParaRPr>
          </a:p>
          <a:p>
            <a:pPr marL="179388" indent="-179388" fontAlgn="base">
              <a:lnSpc>
                <a:spcPts val="1800"/>
              </a:lnSpc>
              <a:spcAft>
                <a:spcPct val="0"/>
              </a:spcAft>
              <a:defRPr/>
            </a:pPr>
            <a:r>
              <a:rPr lang="en-US" altLang="ja-JP" sz="1600" dirty="0">
                <a:solidFill>
                  <a:srgbClr val="000000"/>
                </a:solidFill>
              </a:rPr>
              <a:t>    </a:t>
            </a:r>
            <a:r>
              <a:rPr lang="ja-JP" altLang="en-US" sz="1600" dirty="0">
                <a:solidFill>
                  <a:srgbClr val="000000"/>
                </a:solidFill>
              </a:rPr>
              <a:t>するサービス等利用計画案の提出を求め、</a:t>
            </a:r>
            <a:r>
              <a:rPr lang="ja-JP" altLang="en-US" sz="1600" dirty="0">
                <a:solidFill>
                  <a:prstClr val="black"/>
                </a:solidFill>
              </a:rPr>
              <a:t>これを勘案して支給決定を行う。</a:t>
            </a:r>
          </a:p>
          <a:p>
            <a:pPr marL="355600" indent="-177800" fontAlgn="base">
              <a:lnSpc>
                <a:spcPts val="1800"/>
              </a:lnSpc>
              <a:spcBef>
                <a:spcPts val="600"/>
              </a:spcBef>
              <a:spcAft>
                <a:spcPct val="0"/>
              </a:spcAft>
              <a:defRPr/>
            </a:pPr>
            <a:r>
              <a:rPr lang="ja-JP" altLang="en-US" sz="1400" dirty="0">
                <a:solidFill>
                  <a:prstClr val="black"/>
                </a:solidFill>
              </a:rPr>
              <a:t>＊　上記の計画案に代えて、指定特定相談支援事業者以外の者が作成する計画案（セルフプラン）を提出可。</a:t>
            </a:r>
          </a:p>
          <a:p>
            <a:pPr marL="355600" indent="-177800" fontAlgn="base">
              <a:lnSpc>
                <a:spcPts val="1800"/>
              </a:lnSpc>
              <a:spcAft>
                <a:spcPct val="0"/>
              </a:spcAft>
              <a:defRPr/>
            </a:pPr>
            <a:r>
              <a:rPr lang="ja-JP" altLang="en-US" sz="1400" dirty="0">
                <a:solidFill>
                  <a:prstClr val="black"/>
                </a:solidFill>
              </a:rPr>
              <a:t>＊　サービス等利用計画作成対象者を拡大する。</a:t>
            </a:r>
            <a:endParaRPr lang="en-US" altLang="ja-JP" sz="1400" dirty="0">
              <a:solidFill>
                <a:prstClr val="black"/>
              </a:solidFill>
            </a:endParaRPr>
          </a:p>
          <a:p>
            <a:pPr marL="177800" indent="-177800" fontAlgn="base">
              <a:lnSpc>
                <a:spcPts val="1800"/>
              </a:lnSpc>
              <a:spcBef>
                <a:spcPts val="1200"/>
              </a:spcBef>
              <a:spcAft>
                <a:spcPct val="0"/>
              </a:spcAft>
              <a:defRPr/>
            </a:pPr>
            <a:r>
              <a:rPr lang="ja-JP" altLang="en-US" sz="1600" dirty="0" smtClean="0">
                <a:solidFill>
                  <a:prstClr val="black"/>
                </a:solidFill>
              </a:rPr>
              <a:t>　 </a:t>
            </a:r>
            <a:r>
              <a:rPr lang="ja-JP" altLang="en-US" sz="1600" dirty="0">
                <a:solidFill>
                  <a:prstClr val="black"/>
                </a:solidFill>
              </a:rPr>
              <a:t>　支給決定時のサービス等利用計画の作成、及び支給決定後のサービス等利用計画の見直し（モニタリング）について、計画相談支援給付費を支給する。</a:t>
            </a:r>
          </a:p>
          <a:p>
            <a:pPr marL="179388" indent="-179388" fontAlgn="base">
              <a:lnSpc>
                <a:spcPts val="1800"/>
              </a:lnSpc>
              <a:spcBef>
                <a:spcPts val="1200"/>
              </a:spcBef>
              <a:spcAft>
                <a:spcPct val="0"/>
              </a:spcAft>
              <a:defRPr/>
            </a:pPr>
            <a:r>
              <a:rPr lang="ja-JP" altLang="en-US" sz="1600" dirty="0" smtClean="0">
                <a:solidFill>
                  <a:prstClr val="black"/>
                </a:solidFill>
              </a:rPr>
              <a:t>    </a:t>
            </a:r>
            <a:r>
              <a:rPr lang="ja-JP" altLang="en-US" sz="1600" dirty="0">
                <a:solidFill>
                  <a:prstClr val="black"/>
                </a:solidFill>
              </a:rPr>
              <a:t>　障害児についても、新たに児童福祉法に基づき、市町村が指定する指定障害児相談支援事業者が、通所サービスの利用に係る障害児支援利用計画（障害者のサービス等利用計画に相当）を作成する。</a:t>
            </a:r>
            <a:endParaRPr lang="en-US" altLang="ja-JP" sz="1600" dirty="0">
              <a:solidFill>
                <a:prstClr val="black"/>
              </a:solidFill>
            </a:endParaRPr>
          </a:p>
          <a:p>
            <a:pPr marL="355600" indent="-177800" fontAlgn="base">
              <a:lnSpc>
                <a:spcPts val="1800"/>
              </a:lnSpc>
              <a:spcBef>
                <a:spcPts val="600"/>
              </a:spcBef>
              <a:spcAft>
                <a:spcPct val="0"/>
              </a:spcAft>
              <a:defRPr/>
            </a:pPr>
            <a:r>
              <a:rPr lang="ja-JP" altLang="en-US" sz="1400" dirty="0">
                <a:solidFill>
                  <a:prstClr val="black"/>
                </a:solidFill>
              </a:rPr>
              <a:t>＊ 　障害児の居宅介護等の居宅サービスについては、障害者自立支援法に基づき、「指定特定相談支援事業者」がサービス等利用計画を作成。（障害児に係る計画は、同一事業者が一体的（通所・居宅）に作成）</a:t>
            </a:r>
          </a:p>
        </p:txBody>
      </p:sp>
      <p:sp>
        <p:nvSpPr>
          <p:cNvPr id="37892" name="Rectangle 3"/>
          <p:cNvSpPr>
            <a:spLocks noGrp="1" noChangeArrowheads="1"/>
          </p:cNvSpPr>
          <p:nvPr>
            <p:ph idx="1"/>
          </p:nvPr>
        </p:nvSpPr>
        <p:spPr>
          <a:xfrm>
            <a:off x="3238" y="34470"/>
            <a:ext cx="9902824" cy="342900"/>
          </a:xfrm>
        </p:spPr>
        <p:txBody>
          <a:bodyPr lIns="91367" tIns="45684" rIns="91367" bIns="45684"/>
          <a:lstStyle/>
          <a:p>
            <a:pPr algn="ctr" eaLnBrk="1" hangingPunct="1">
              <a:lnSpc>
                <a:spcPct val="80000"/>
              </a:lnSpc>
              <a:buFontTx/>
              <a:buNone/>
            </a:pPr>
            <a:r>
              <a:rPr lang="ja-JP" altLang="en-US" sz="2400" b="1" dirty="0" smtClean="0"/>
              <a:t>支給決定プロセスについて</a:t>
            </a:r>
          </a:p>
        </p:txBody>
      </p:sp>
      <p:sp>
        <p:nvSpPr>
          <p:cNvPr id="37893" name="Rectangle 4"/>
          <p:cNvSpPr>
            <a:spLocks noChangeArrowheads="1"/>
          </p:cNvSpPr>
          <p:nvPr/>
        </p:nvSpPr>
        <p:spPr bwMode="auto">
          <a:xfrm>
            <a:off x="452439" y="4222340"/>
            <a:ext cx="468312" cy="2447925"/>
          </a:xfrm>
          <a:prstGeom prst="rect">
            <a:avLst/>
          </a:prstGeom>
          <a:no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a:solidFill>
                  <a:srgbClr val="000000"/>
                </a:solidFill>
              </a:rPr>
              <a:t>受付・申請</a:t>
            </a:r>
          </a:p>
        </p:txBody>
      </p:sp>
      <p:sp>
        <p:nvSpPr>
          <p:cNvPr id="37894" name="Rectangle 5"/>
          <p:cNvSpPr>
            <a:spLocks noChangeArrowheads="1"/>
          </p:cNvSpPr>
          <p:nvPr/>
        </p:nvSpPr>
        <p:spPr bwMode="auto">
          <a:xfrm>
            <a:off x="1678109" y="4222340"/>
            <a:ext cx="466724" cy="2447925"/>
          </a:xfrm>
          <a:prstGeom prst="rect">
            <a:avLst/>
          </a:prstGeom>
          <a:solidFill>
            <a:srgbClr val="FF0000">
              <a:alpha val="39999"/>
            </a:srgbClr>
          </a:solid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dirty="0" smtClean="0">
                <a:solidFill>
                  <a:srgbClr val="CC0000"/>
                </a:solidFill>
              </a:rPr>
              <a:t>障害支援区分</a:t>
            </a:r>
            <a:r>
              <a:rPr lang="ja-JP" altLang="en-US" sz="2000" b="1" dirty="0">
                <a:solidFill>
                  <a:srgbClr val="CC0000"/>
                </a:solidFill>
              </a:rPr>
              <a:t>の認定</a:t>
            </a:r>
          </a:p>
        </p:txBody>
      </p:sp>
      <p:sp>
        <p:nvSpPr>
          <p:cNvPr id="37895" name="Rectangle 6"/>
          <p:cNvSpPr>
            <a:spLocks noChangeArrowheads="1"/>
          </p:cNvSpPr>
          <p:nvPr/>
        </p:nvSpPr>
        <p:spPr bwMode="auto">
          <a:xfrm>
            <a:off x="2865560" y="4222340"/>
            <a:ext cx="719137" cy="1800225"/>
          </a:xfrm>
          <a:prstGeom prst="rect">
            <a:avLst/>
          </a:prstGeom>
          <a:noFill/>
          <a:ln w="9525">
            <a:solidFill>
              <a:srgbClr val="000000"/>
            </a:solidFill>
            <a:miter lim="800000"/>
            <a:headEnd/>
            <a:tailEnd/>
          </a:ln>
        </p:spPr>
        <p:txBody>
          <a:bodyPr vert="eaVert" wrap="none" anchor="ctr"/>
          <a:lstStyle/>
          <a:p>
            <a:pPr fontAlgn="base">
              <a:spcBef>
                <a:spcPct val="0"/>
              </a:spcBef>
              <a:spcAft>
                <a:spcPct val="0"/>
              </a:spcAft>
            </a:pPr>
            <a:endParaRPr lang="en-US" altLang="ja-JP" dirty="0">
              <a:solidFill>
                <a:srgbClr val="000000"/>
              </a:solidFill>
            </a:endParaRPr>
          </a:p>
          <a:p>
            <a:pPr fontAlgn="base">
              <a:spcBef>
                <a:spcPct val="0"/>
              </a:spcBef>
              <a:spcAft>
                <a:spcPct val="0"/>
              </a:spcAft>
            </a:pPr>
            <a:r>
              <a:rPr lang="ja-JP" altLang="en-US" dirty="0">
                <a:solidFill>
                  <a:srgbClr val="000000"/>
                </a:solidFill>
              </a:rPr>
              <a:t>　　計画案の作成</a:t>
            </a:r>
          </a:p>
          <a:p>
            <a:pPr fontAlgn="base">
              <a:spcBef>
                <a:spcPct val="0"/>
              </a:spcBef>
              <a:spcAft>
                <a:spcPct val="0"/>
              </a:spcAft>
            </a:pPr>
            <a:r>
              <a:rPr lang="ja-JP" altLang="en-US" dirty="0">
                <a:solidFill>
                  <a:srgbClr val="000000"/>
                </a:solidFill>
              </a:rPr>
              <a:t>　サービス等利用</a:t>
            </a:r>
          </a:p>
          <a:p>
            <a:pPr fontAlgn="base">
              <a:spcBef>
                <a:spcPct val="0"/>
              </a:spcBef>
              <a:spcAft>
                <a:spcPct val="0"/>
              </a:spcAft>
            </a:pPr>
            <a:endParaRPr lang="en-US" altLang="ja-JP" dirty="0">
              <a:solidFill>
                <a:srgbClr val="000000"/>
              </a:solidFill>
            </a:endParaRPr>
          </a:p>
        </p:txBody>
      </p:sp>
      <p:sp>
        <p:nvSpPr>
          <p:cNvPr id="37896" name="Rectangle 7"/>
          <p:cNvSpPr>
            <a:spLocks noChangeArrowheads="1"/>
          </p:cNvSpPr>
          <p:nvPr/>
        </p:nvSpPr>
        <p:spPr bwMode="auto">
          <a:xfrm>
            <a:off x="4016654" y="4222340"/>
            <a:ext cx="755650" cy="2447925"/>
          </a:xfrm>
          <a:prstGeom prst="rect">
            <a:avLst/>
          </a:prstGeom>
          <a:solidFill>
            <a:srgbClr val="FF0000">
              <a:alpha val="39999"/>
            </a:srgbClr>
          </a:solidFill>
          <a:ln w="9525">
            <a:solidFill>
              <a:srgbClr val="000000"/>
            </a:solidFill>
            <a:prstDash val="dash"/>
            <a:miter lim="800000"/>
            <a:headEnd/>
            <a:tailEnd/>
          </a:ln>
        </p:spPr>
        <p:txBody>
          <a:bodyPr vert="eaVert" wrap="none" anchor="ctr"/>
          <a:lstStyle/>
          <a:p>
            <a:pPr algn="ctr" fontAlgn="base">
              <a:spcBef>
                <a:spcPct val="0"/>
              </a:spcBef>
              <a:spcAft>
                <a:spcPct val="0"/>
              </a:spcAft>
            </a:pPr>
            <a:r>
              <a:rPr lang="ja-JP" altLang="en-US" sz="2000" b="1">
                <a:solidFill>
                  <a:srgbClr val="CC0000"/>
                </a:solidFill>
              </a:rPr>
              <a:t>支給決定</a:t>
            </a:r>
          </a:p>
        </p:txBody>
      </p:sp>
      <p:sp>
        <p:nvSpPr>
          <p:cNvPr id="37897" name="Rectangle 8"/>
          <p:cNvSpPr>
            <a:spLocks noChangeArrowheads="1"/>
          </p:cNvSpPr>
          <p:nvPr/>
        </p:nvSpPr>
        <p:spPr bwMode="auto">
          <a:xfrm>
            <a:off x="2720995" y="4149725"/>
            <a:ext cx="3600451" cy="1943100"/>
          </a:xfrm>
          <a:prstGeom prst="rect">
            <a:avLst/>
          </a:prstGeom>
          <a:noFill/>
          <a:ln w="19050">
            <a:solidFill>
              <a:srgbClr val="000000"/>
            </a:solidFill>
            <a:prstDash val="dash"/>
            <a:miter lim="800000"/>
            <a:headEnd/>
            <a:tailEnd/>
          </a:ln>
        </p:spPr>
        <p:txBody>
          <a:bodyPr wrap="none" anchor="ctr"/>
          <a:lstStyle/>
          <a:p>
            <a:pPr algn="ctr" fontAlgn="base">
              <a:spcBef>
                <a:spcPct val="0"/>
              </a:spcBef>
              <a:spcAft>
                <a:spcPct val="0"/>
              </a:spcAft>
            </a:pPr>
            <a:r>
              <a:rPr lang="ja-JP" altLang="en-US">
                <a:solidFill>
                  <a:srgbClr val="000000"/>
                </a:solidFill>
                <a:ea typeface="HG丸ｺﾞｼｯｸM-PRO" pitchFamily="50" charset="-128"/>
              </a:rPr>
              <a:t>　</a:t>
            </a:r>
          </a:p>
        </p:txBody>
      </p:sp>
      <p:sp>
        <p:nvSpPr>
          <p:cNvPr id="37898" name="Rectangle 9"/>
          <p:cNvSpPr>
            <a:spLocks noChangeArrowheads="1"/>
          </p:cNvSpPr>
          <p:nvPr/>
        </p:nvSpPr>
        <p:spPr bwMode="auto">
          <a:xfrm>
            <a:off x="5673876" y="4221163"/>
            <a:ext cx="576264" cy="1871662"/>
          </a:xfrm>
          <a:prstGeom prst="rect">
            <a:avLst/>
          </a:prstGeom>
          <a:solidFill>
            <a:schemeClr val="accent1">
              <a:alpha val="70195"/>
            </a:schemeClr>
          </a:solidFill>
          <a:ln w="9525">
            <a:solidFill>
              <a:srgbClr val="000000"/>
            </a:solidFill>
            <a:miter lim="800000"/>
            <a:headEnd/>
            <a:tailEnd/>
          </a:ln>
        </p:spPr>
        <p:txBody>
          <a:bodyPr vert="eaVert" wrap="none" anchor="ctr"/>
          <a:lstStyle/>
          <a:p>
            <a:pPr fontAlgn="base">
              <a:spcBef>
                <a:spcPct val="0"/>
              </a:spcBef>
              <a:spcAft>
                <a:spcPct val="0"/>
              </a:spcAft>
            </a:pPr>
            <a:r>
              <a:rPr lang="ja-JP" altLang="en-US" sz="1600">
                <a:solidFill>
                  <a:srgbClr val="000000"/>
                </a:solidFill>
              </a:rPr>
              <a:t>サービス等利用計画</a:t>
            </a:r>
          </a:p>
          <a:p>
            <a:pPr fontAlgn="base">
              <a:spcBef>
                <a:spcPct val="0"/>
              </a:spcBef>
              <a:spcAft>
                <a:spcPct val="0"/>
              </a:spcAft>
            </a:pPr>
            <a:r>
              <a:rPr lang="ja-JP" altLang="en-US" sz="1600">
                <a:solidFill>
                  <a:srgbClr val="000000"/>
                </a:solidFill>
              </a:rPr>
              <a:t>支給決定時の</a:t>
            </a:r>
          </a:p>
        </p:txBody>
      </p:sp>
      <p:sp>
        <p:nvSpPr>
          <p:cNvPr id="37899" name="Line 11"/>
          <p:cNvSpPr>
            <a:spLocks noChangeShapeType="1"/>
          </p:cNvSpPr>
          <p:nvPr/>
        </p:nvSpPr>
        <p:spPr bwMode="auto">
          <a:xfrm>
            <a:off x="992450" y="5157788"/>
            <a:ext cx="649287"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0" name="Line 12"/>
          <p:cNvSpPr>
            <a:spLocks noChangeShapeType="1"/>
          </p:cNvSpPr>
          <p:nvPr/>
        </p:nvSpPr>
        <p:spPr bwMode="auto">
          <a:xfrm>
            <a:off x="2217756" y="5157788"/>
            <a:ext cx="646112"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1" name="Line 13"/>
          <p:cNvSpPr>
            <a:spLocks noChangeShapeType="1"/>
          </p:cNvSpPr>
          <p:nvPr/>
        </p:nvSpPr>
        <p:spPr bwMode="auto">
          <a:xfrm>
            <a:off x="3584588" y="5229225"/>
            <a:ext cx="431800"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2" name="Line 14"/>
          <p:cNvSpPr>
            <a:spLocks noChangeShapeType="1"/>
          </p:cNvSpPr>
          <p:nvPr/>
        </p:nvSpPr>
        <p:spPr bwMode="auto">
          <a:xfrm flipV="1">
            <a:off x="4808566" y="5229225"/>
            <a:ext cx="288925"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3" name="AutoShape 15"/>
          <p:cNvSpPr>
            <a:spLocks noChangeArrowheads="1"/>
          </p:cNvSpPr>
          <p:nvPr/>
        </p:nvSpPr>
        <p:spPr bwMode="auto">
          <a:xfrm>
            <a:off x="2362200" y="6021388"/>
            <a:ext cx="1295400" cy="836612"/>
          </a:xfrm>
          <a:prstGeom prst="upArrowCallout">
            <a:avLst>
              <a:gd name="adj1" fmla="val 38710"/>
              <a:gd name="adj2" fmla="val 38710"/>
              <a:gd name="adj3" fmla="val 16667"/>
              <a:gd name="adj4" fmla="val 77755"/>
            </a:avLst>
          </a:prstGeom>
          <a:solidFill>
            <a:srgbClr val="CCFFCC"/>
          </a:solidFill>
          <a:ln w="9525">
            <a:solidFill>
              <a:schemeClr val="tx1"/>
            </a:solidFill>
            <a:miter lim="800000"/>
            <a:headEnd/>
            <a:tailEnd/>
          </a:ln>
        </p:spPr>
        <p:txBody>
          <a:bodyPr/>
          <a:lstStyle/>
          <a:p>
            <a:pPr fontAlgn="base">
              <a:spcBef>
                <a:spcPct val="50000"/>
              </a:spcBef>
              <a:spcAft>
                <a:spcPct val="0"/>
              </a:spcAft>
            </a:pPr>
            <a:r>
              <a:rPr lang="ja-JP" altLang="en-US" sz="1200" dirty="0">
                <a:solidFill>
                  <a:srgbClr val="000000"/>
                </a:solidFill>
                <a:ea typeface="HGS創英角ﾎﾟｯﾌﾟ体" pitchFamily="50" charset="-128"/>
              </a:rPr>
              <a:t>支給決定時からケアマネジメントを実施</a:t>
            </a:r>
          </a:p>
        </p:txBody>
      </p:sp>
      <p:sp>
        <p:nvSpPr>
          <p:cNvPr id="37904" name="Rectangle 16"/>
          <p:cNvSpPr>
            <a:spLocks noChangeArrowheads="1"/>
          </p:cNvSpPr>
          <p:nvPr/>
        </p:nvSpPr>
        <p:spPr bwMode="auto">
          <a:xfrm>
            <a:off x="6681788" y="4222340"/>
            <a:ext cx="468312" cy="2376487"/>
          </a:xfrm>
          <a:prstGeom prst="rect">
            <a:avLst/>
          </a:prstGeom>
          <a:solidFill>
            <a:srgbClr val="FF9900">
              <a:alpha val="70195"/>
            </a:srgbClr>
          </a:solid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dirty="0">
                <a:solidFill>
                  <a:srgbClr val="000000"/>
                </a:solidFill>
              </a:rPr>
              <a:t>サービス利用</a:t>
            </a:r>
          </a:p>
        </p:txBody>
      </p:sp>
      <p:sp>
        <p:nvSpPr>
          <p:cNvPr id="37905" name="Line 17"/>
          <p:cNvSpPr>
            <a:spLocks noChangeShapeType="1"/>
          </p:cNvSpPr>
          <p:nvPr/>
        </p:nvSpPr>
        <p:spPr bwMode="auto">
          <a:xfrm>
            <a:off x="6248521" y="5229225"/>
            <a:ext cx="360363"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6" name="Line 18"/>
          <p:cNvSpPr>
            <a:spLocks noChangeShapeType="1"/>
          </p:cNvSpPr>
          <p:nvPr/>
        </p:nvSpPr>
        <p:spPr bwMode="auto">
          <a:xfrm>
            <a:off x="7185246" y="5229225"/>
            <a:ext cx="1225551"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7" name="AutoShape 19"/>
          <p:cNvSpPr>
            <a:spLocks noChangeArrowheads="1"/>
          </p:cNvSpPr>
          <p:nvPr/>
        </p:nvSpPr>
        <p:spPr bwMode="auto">
          <a:xfrm>
            <a:off x="8048670" y="6165850"/>
            <a:ext cx="1584325" cy="692150"/>
          </a:xfrm>
          <a:prstGeom prst="upArrowCallout">
            <a:avLst>
              <a:gd name="adj1" fmla="val 57225"/>
              <a:gd name="adj2" fmla="val 57225"/>
              <a:gd name="adj3" fmla="val 16667"/>
              <a:gd name="adj4" fmla="val 77755"/>
            </a:avLst>
          </a:prstGeom>
          <a:solidFill>
            <a:srgbClr val="CCFFCC"/>
          </a:solidFill>
          <a:ln w="9525">
            <a:solidFill>
              <a:schemeClr val="tx1"/>
            </a:solidFill>
            <a:miter lim="800000"/>
            <a:headEnd/>
            <a:tailEnd/>
          </a:ln>
        </p:spPr>
        <p:txBody>
          <a:bodyPr/>
          <a:lstStyle/>
          <a:p>
            <a:pPr algn="ctr" fontAlgn="base">
              <a:spcBef>
                <a:spcPct val="50000"/>
              </a:spcBef>
              <a:spcAft>
                <a:spcPct val="0"/>
              </a:spcAft>
            </a:pPr>
            <a:r>
              <a:rPr lang="ja-JP" altLang="en-US" sz="1300" dirty="0">
                <a:solidFill>
                  <a:srgbClr val="000000"/>
                </a:solidFill>
                <a:ea typeface="HGS創英角ﾎﾟｯﾌﾟ体" pitchFamily="50" charset="-128"/>
              </a:rPr>
              <a:t>一定期間ごと</a:t>
            </a:r>
            <a:r>
              <a:rPr lang="ja-JP" altLang="en-US" sz="1300" dirty="0" smtClean="0">
                <a:solidFill>
                  <a:srgbClr val="000000"/>
                </a:solidFill>
                <a:ea typeface="HGS創英角ﾎﾟｯﾌﾟ体" pitchFamily="50" charset="-128"/>
              </a:rPr>
              <a:t>の</a:t>
            </a:r>
            <a:endParaRPr lang="en-US" altLang="ja-JP" sz="1300" dirty="0" smtClean="0">
              <a:solidFill>
                <a:srgbClr val="000000"/>
              </a:solidFill>
              <a:ea typeface="HGS創英角ﾎﾟｯﾌﾟ体" pitchFamily="50" charset="-128"/>
            </a:endParaRPr>
          </a:p>
          <a:p>
            <a:pPr algn="ctr" fontAlgn="base">
              <a:spcBef>
                <a:spcPct val="50000"/>
              </a:spcBef>
              <a:spcAft>
                <a:spcPct val="0"/>
              </a:spcAft>
            </a:pPr>
            <a:r>
              <a:rPr lang="ja-JP" altLang="en-US" sz="1300" dirty="0" smtClean="0">
                <a:solidFill>
                  <a:srgbClr val="000000"/>
                </a:solidFill>
                <a:ea typeface="HGS創英角ﾎﾟｯﾌﾟ体" pitchFamily="50" charset="-128"/>
              </a:rPr>
              <a:t>モニタリング</a:t>
            </a:r>
            <a:endParaRPr lang="ja-JP" altLang="en-US" sz="1300" dirty="0">
              <a:solidFill>
                <a:srgbClr val="000000"/>
              </a:solidFill>
              <a:ea typeface="HGS創英角ﾎﾟｯﾌﾟ体" pitchFamily="50" charset="-128"/>
            </a:endParaRPr>
          </a:p>
        </p:txBody>
      </p:sp>
      <p:sp>
        <p:nvSpPr>
          <p:cNvPr id="37908" name="Rectangle 9"/>
          <p:cNvSpPr>
            <a:spLocks noChangeArrowheads="1"/>
          </p:cNvSpPr>
          <p:nvPr/>
        </p:nvSpPr>
        <p:spPr bwMode="auto">
          <a:xfrm>
            <a:off x="8482485" y="4221163"/>
            <a:ext cx="576263" cy="1871662"/>
          </a:xfrm>
          <a:prstGeom prst="rect">
            <a:avLst/>
          </a:prstGeom>
          <a:solidFill>
            <a:schemeClr val="accent1">
              <a:alpha val="70195"/>
            </a:schemeClr>
          </a:solidFill>
          <a:ln w="9525">
            <a:solidFill>
              <a:srgbClr val="000000"/>
            </a:solidFill>
            <a:miter lim="800000"/>
            <a:headEnd/>
            <a:tailEnd/>
          </a:ln>
        </p:spPr>
        <p:txBody>
          <a:bodyPr vert="eaVert" wrap="none" anchor="ctr"/>
          <a:lstStyle/>
          <a:p>
            <a:pPr fontAlgn="base">
              <a:spcBef>
                <a:spcPct val="0"/>
              </a:spcBef>
              <a:spcAft>
                <a:spcPct val="0"/>
              </a:spcAft>
            </a:pPr>
            <a:r>
              <a:rPr lang="ja-JP" altLang="en-US" sz="1600">
                <a:solidFill>
                  <a:srgbClr val="000000"/>
                </a:solidFill>
              </a:rPr>
              <a:t>サービス等利用計画</a:t>
            </a:r>
          </a:p>
          <a:p>
            <a:pPr fontAlgn="base">
              <a:spcBef>
                <a:spcPct val="0"/>
              </a:spcBef>
              <a:spcAft>
                <a:spcPct val="0"/>
              </a:spcAft>
            </a:pPr>
            <a:r>
              <a:rPr lang="ja-JP" altLang="en-US" sz="1600">
                <a:solidFill>
                  <a:srgbClr val="000000"/>
                </a:solidFill>
              </a:rPr>
              <a:t>支給決定後の</a:t>
            </a:r>
          </a:p>
        </p:txBody>
      </p:sp>
      <p:sp>
        <p:nvSpPr>
          <p:cNvPr id="37913" name="Rectangle 52"/>
          <p:cNvSpPr>
            <a:spLocks noChangeArrowheads="1"/>
          </p:cNvSpPr>
          <p:nvPr/>
        </p:nvSpPr>
        <p:spPr bwMode="auto">
          <a:xfrm>
            <a:off x="5097480" y="4149725"/>
            <a:ext cx="287337" cy="1943100"/>
          </a:xfrm>
          <a:prstGeom prst="roundRect">
            <a:avLst>
              <a:gd name="adj" fmla="val 50000"/>
            </a:avLst>
          </a:prstGeom>
          <a:solidFill>
            <a:srgbClr val="FFFF00"/>
          </a:solidFill>
          <a:ln w="9525" algn="ctr">
            <a:solidFill>
              <a:schemeClr val="tx1"/>
            </a:solidFill>
            <a:miter lim="800000"/>
            <a:headEnd/>
            <a:tailEnd/>
          </a:ln>
        </p:spPr>
        <p:txBody>
          <a:bodyPr vert="eaVert" wrap="none" lIns="36000" rIns="36000" anchor="ctr"/>
          <a:lstStyle/>
          <a:p>
            <a:pPr algn="ctr" fontAlgn="base">
              <a:lnSpc>
                <a:spcPts val="1700"/>
              </a:lnSpc>
              <a:spcBef>
                <a:spcPct val="0"/>
              </a:spcBef>
              <a:spcAft>
                <a:spcPct val="0"/>
              </a:spcAft>
            </a:pPr>
            <a:r>
              <a:rPr lang="ja-JP" altLang="en-US" sz="1000" b="1">
                <a:solidFill>
                  <a:srgbClr val="000000"/>
                </a:solidFill>
                <a:latin typeface="ＭＳ Ｐゴシック" charset="-128"/>
              </a:rPr>
              <a:t>サ　ー　ビ　ス　担　当　者　会　議</a:t>
            </a:r>
            <a:endParaRPr lang="en-US" altLang="ja-JP" sz="1000" b="1">
              <a:solidFill>
                <a:srgbClr val="000000"/>
              </a:solidFill>
              <a:latin typeface="ＭＳ Ｐゴシック" charset="-128"/>
            </a:endParaRPr>
          </a:p>
        </p:txBody>
      </p:sp>
      <p:sp>
        <p:nvSpPr>
          <p:cNvPr id="37914" name="Line 14"/>
          <p:cNvSpPr>
            <a:spLocks noChangeShapeType="1"/>
          </p:cNvSpPr>
          <p:nvPr/>
        </p:nvSpPr>
        <p:spPr bwMode="auto">
          <a:xfrm flipV="1">
            <a:off x="5384816" y="5229225"/>
            <a:ext cx="288925"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2" name="テキスト ボックス 1"/>
          <p:cNvSpPr txBox="1"/>
          <p:nvPr/>
        </p:nvSpPr>
        <p:spPr>
          <a:xfrm>
            <a:off x="1269279" y="391022"/>
            <a:ext cx="7424406" cy="584775"/>
          </a:xfrm>
          <a:prstGeom prst="rect">
            <a:avLst/>
          </a:prstGeom>
          <a:noFill/>
          <a:ln w="25400">
            <a:solidFill>
              <a:schemeClr val="accent6">
                <a:lumMod val="40000"/>
                <a:lumOff val="60000"/>
              </a:schemeClr>
            </a:solidFill>
          </a:ln>
        </p:spPr>
        <p:txBody>
          <a:bodyPr wrap="square" rtlCol="0">
            <a:spAutoFit/>
          </a:bodyPr>
          <a:lstStyle/>
          <a:p>
            <a:pPr fontAlgn="base">
              <a:spcBef>
                <a:spcPct val="0"/>
              </a:spcBef>
              <a:spcAft>
                <a:spcPct val="0"/>
              </a:spcAft>
            </a:pPr>
            <a:r>
              <a:rPr lang="ja-JP" altLang="en-US" sz="1600" dirty="0">
                <a:solidFill>
                  <a:srgbClr val="000000"/>
                </a:solidFill>
                <a:latin typeface="ＭＳ Ｐゴシック"/>
              </a:rPr>
              <a:t>サービス等利用計画については</a:t>
            </a:r>
            <a:r>
              <a:rPr lang="ja-JP" altLang="en-US" sz="1600" dirty="0" smtClean="0">
                <a:solidFill>
                  <a:srgbClr val="000000"/>
                </a:solidFill>
                <a:latin typeface="ＭＳ Ｐゴシック"/>
              </a:rPr>
              <a:t>、平成</a:t>
            </a:r>
            <a:r>
              <a:rPr lang="en-US" altLang="ja-JP" sz="1600" dirty="0" smtClean="0">
                <a:solidFill>
                  <a:srgbClr val="000000"/>
                </a:solidFill>
                <a:latin typeface="ＭＳ Ｐゴシック"/>
              </a:rPr>
              <a:t>27</a:t>
            </a:r>
            <a:r>
              <a:rPr lang="ja-JP" altLang="en-US" sz="1600" dirty="0" smtClean="0">
                <a:solidFill>
                  <a:srgbClr val="000000"/>
                </a:solidFill>
                <a:latin typeface="ＭＳ Ｐゴシック"/>
              </a:rPr>
              <a:t>年度からは市町村が支給決定を行うに際し、全ての利用者</a:t>
            </a:r>
            <a:r>
              <a:rPr lang="ja-JP" altLang="en-US" sz="1600" dirty="0">
                <a:solidFill>
                  <a:srgbClr val="000000"/>
                </a:solidFill>
                <a:latin typeface="ＭＳ Ｐゴシック"/>
              </a:rPr>
              <a:t>を対象とする。</a:t>
            </a:r>
            <a:endParaRPr lang="en-US" altLang="ja-JP" sz="1600" dirty="0">
              <a:solidFill>
                <a:srgbClr val="000000"/>
              </a:solidFill>
              <a:latin typeface="ＭＳ Ｐゴシック"/>
            </a:endParaRP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24</a:t>
            </a:fld>
            <a:endParaRPr lang="en-US" altLang="ja-JP">
              <a:solidFill>
                <a:prstClr val="black"/>
              </a:solidFill>
            </a:endParaRPr>
          </a:p>
        </p:txBody>
      </p:sp>
    </p:spTree>
    <p:extLst>
      <p:ext uri="{BB962C8B-B14F-4D97-AF65-F5344CB8AC3E}">
        <p14:creationId xmlns:p14="http://schemas.microsoft.com/office/powerpoint/2010/main" val="294326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463" y="288079"/>
            <a:ext cx="9595066" cy="404663"/>
          </a:xfrm>
          <a:ln>
            <a:solidFill>
              <a:schemeClr val="tx1"/>
            </a:solidFill>
          </a:ln>
        </p:spPr>
        <p:txBody>
          <a:bodyPr>
            <a:noAutofit/>
          </a:bodyPr>
          <a:lstStyle/>
          <a:p>
            <a:r>
              <a:rPr kumimoji="1" lang="ja-JP" altLang="en-US" sz="2400" b="1" dirty="0" smtClean="0"/>
              <a:t>計画相談支援のしくみ</a:t>
            </a:r>
            <a:endParaRPr kumimoji="1" lang="ja-JP" altLang="en-US" sz="2400" b="1" dirty="0"/>
          </a:p>
        </p:txBody>
      </p:sp>
      <p:sp>
        <p:nvSpPr>
          <p:cNvPr id="3" name="サブタイトル 2"/>
          <p:cNvSpPr>
            <a:spLocks noGrp="1"/>
          </p:cNvSpPr>
          <p:nvPr>
            <p:ph type="subTitle" idx="1"/>
          </p:nvPr>
        </p:nvSpPr>
        <p:spPr>
          <a:xfrm>
            <a:off x="77693" y="836729"/>
            <a:ext cx="9712080" cy="1944216"/>
          </a:xfrm>
          <a:ln w="12700">
            <a:solidFill>
              <a:schemeClr val="tx1"/>
            </a:solidFill>
          </a:ln>
        </p:spPr>
        <p:txBody>
          <a:bodyPr anchor="ctr">
            <a:noAutofit/>
          </a:bodyPr>
          <a:lstStyle/>
          <a:p>
            <a:pPr marL="182563" indent="-182563" algn="l"/>
            <a:r>
              <a:rPr lang="ja-JP" altLang="en-US" sz="1600" dirty="0" smtClean="0">
                <a:solidFill>
                  <a:schemeClr val="tx1"/>
                </a:solidFill>
                <a:latin typeface="ＭＳ ゴシック" pitchFamily="49" charset="-128"/>
                <a:ea typeface="ＭＳ ゴシック" pitchFamily="49" charset="-128"/>
              </a:rPr>
              <a:t>○</a:t>
            </a:r>
            <a:r>
              <a:rPr lang="ja-JP" altLang="en-US" sz="1600" dirty="0">
                <a:solidFill>
                  <a:schemeClr val="tx1"/>
                </a:solidFill>
                <a:latin typeface="ＭＳ ゴシック" pitchFamily="49" charset="-128"/>
                <a:ea typeface="ＭＳ ゴシック" pitchFamily="49" charset="-128"/>
              </a:rPr>
              <a:t>　</a:t>
            </a:r>
            <a:r>
              <a:rPr lang="ja-JP" altLang="en-US" sz="1600" dirty="0" smtClean="0">
                <a:solidFill>
                  <a:schemeClr val="tx1"/>
                </a:solidFill>
                <a:latin typeface="ＭＳ ゴシック" pitchFamily="49" charset="-128"/>
                <a:ea typeface="ＭＳ ゴシック" pitchFamily="49" charset="-128"/>
              </a:rPr>
              <a:t>障害者総合支援法に</a:t>
            </a:r>
            <a:r>
              <a:rPr lang="ja-JP" altLang="en-US" sz="1600" dirty="0">
                <a:solidFill>
                  <a:schemeClr val="tx1"/>
                </a:solidFill>
                <a:latin typeface="ＭＳ ゴシック" pitchFamily="49" charset="-128"/>
                <a:ea typeface="ＭＳ ゴシック" pitchFamily="49" charset="-128"/>
              </a:rPr>
              <a:t>基づく</a:t>
            </a:r>
            <a:r>
              <a:rPr lang="ja-JP" altLang="en-US" sz="1600" dirty="0" smtClean="0">
                <a:solidFill>
                  <a:schemeClr val="tx1"/>
                </a:solidFill>
                <a:latin typeface="ＭＳ ゴシック" pitchFamily="49" charset="-128"/>
                <a:ea typeface="ＭＳ ゴシック" pitchFamily="49" charset="-128"/>
              </a:rPr>
              <a:t>サービスの利用に当たっては、相談支援事業者が作成する「サービス</a:t>
            </a:r>
            <a:r>
              <a:rPr lang="ja-JP" altLang="en-US" sz="1600" dirty="0">
                <a:solidFill>
                  <a:schemeClr val="tx1"/>
                </a:solidFill>
                <a:latin typeface="ＭＳ ゴシック" pitchFamily="49" charset="-128"/>
                <a:ea typeface="ＭＳ ゴシック" pitchFamily="49" charset="-128"/>
              </a:rPr>
              <a:t>等</a:t>
            </a:r>
            <a:r>
              <a:rPr lang="ja-JP" altLang="en-US" sz="1600" dirty="0" smtClean="0">
                <a:solidFill>
                  <a:schemeClr val="tx1"/>
                </a:solidFill>
                <a:latin typeface="ＭＳ ゴシック" pitchFamily="49" charset="-128"/>
                <a:ea typeface="ＭＳ ゴシック" pitchFamily="49" charset="-128"/>
              </a:rPr>
              <a:t>利用</a:t>
            </a:r>
            <a:r>
              <a:rPr lang="ja-JP" altLang="en-US" sz="1600" dirty="0">
                <a:solidFill>
                  <a:schemeClr val="tx1"/>
                </a:solidFill>
                <a:latin typeface="ＭＳ ゴシック" pitchFamily="49" charset="-128"/>
                <a:ea typeface="ＭＳ ゴシック" pitchFamily="49" charset="-128"/>
              </a:rPr>
              <a:t>計画」が</a:t>
            </a:r>
            <a:r>
              <a:rPr lang="ja-JP" altLang="en-US" sz="1600" dirty="0" smtClean="0">
                <a:solidFill>
                  <a:schemeClr val="tx1"/>
                </a:solidFill>
                <a:latin typeface="ＭＳ ゴシック" pitchFamily="49" charset="-128"/>
                <a:ea typeface="ＭＳ ゴシック" pitchFamily="49" charset="-128"/>
              </a:rPr>
              <a:t>必要。</a:t>
            </a:r>
            <a:r>
              <a:rPr lang="ja-JP" altLang="en-US" sz="1400" dirty="0" smtClean="0">
                <a:solidFill>
                  <a:schemeClr val="tx1"/>
                </a:solidFill>
                <a:latin typeface="ＭＳ ゴシック" pitchFamily="49" charset="-128"/>
                <a:ea typeface="ＭＳ ゴシック" pitchFamily="49" charset="-128"/>
              </a:rPr>
              <a:t>（</a:t>
            </a:r>
            <a:r>
              <a:rPr lang="en-US" altLang="ja-JP" sz="1400" dirty="0" smtClean="0">
                <a:solidFill>
                  <a:schemeClr val="tx1"/>
                </a:solidFill>
                <a:latin typeface="ＭＳ ゴシック" pitchFamily="49" charset="-128"/>
                <a:ea typeface="ＭＳ ゴシック" pitchFamily="49" charset="-128"/>
              </a:rPr>
              <a:t>※</a:t>
            </a:r>
            <a:r>
              <a:rPr lang="ja-JP" altLang="en-US" sz="1400" dirty="0" smtClean="0">
                <a:solidFill>
                  <a:schemeClr val="tx1"/>
                </a:solidFill>
                <a:latin typeface="ＭＳ ゴシック" pitchFamily="49" charset="-128"/>
                <a:ea typeface="ＭＳ ゴシック" pitchFamily="49" charset="-128"/>
              </a:rPr>
              <a:t>児童福祉法に基づく障害児支援については、「障害児支援利用計画」）</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l"/>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marL="266700" indent="-266700" algn="l"/>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　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22</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12</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月成立の「つなぎ法」による関係法令改正の施行（平成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24</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月）により、平成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27</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3</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月までは経過措置として、市町村が必要と認めた場合に計画を作成することとされていたが、平成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27</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月より、全例について計画が必要となった。</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l"/>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marL="266700" indent="-266700" algn="l"/>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　各事業所で計画を作成する相談支援専門員には、高い能力が求められるため、一定の実務経験に加えて都道府県が主催する研修の修了を義務づけている。</a:t>
            </a: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11799" y="2852936"/>
            <a:ext cx="3666408" cy="400110"/>
          </a:xfrm>
          <a:prstGeom prst="rect">
            <a:avLst/>
          </a:prstGeom>
          <a:noFill/>
        </p:spPr>
        <p:txBody>
          <a:bodyPr wrap="square" rtlCol="0">
            <a:spAutoFit/>
          </a:bodyPr>
          <a:lstStyle/>
          <a:p>
            <a:r>
              <a:rPr lang="ja-JP" altLang="en-US" sz="2000" b="1" dirty="0" smtClean="0">
                <a:solidFill>
                  <a:prstClr val="black"/>
                </a:solidFill>
              </a:rPr>
              <a:t>（利用プロセスのイメージ）</a:t>
            </a:r>
            <a:endParaRPr lang="ja-JP" altLang="en-US" sz="2000" b="1" dirty="0">
              <a:solidFill>
                <a:prstClr val="black"/>
              </a:solidFill>
            </a:endParaRPr>
          </a:p>
        </p:txBody>
      </p:sp>
      <p:sp>
        <p:nvSpPr>
          <p:cNvPr id="8" name="角丸四角形 7"/>
          <p:cNvSpPr/>
          <p:nvPr/>
        </p:nvSpPr>
        <p:spPr>
          <a:xfrm>
            <a:off x="3722168" y="4446986"/>
            <a:ext cx="2322954" cy="7102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相談支援</a:t>
            </a:r>
            <a:r>
              <a:rPr lang="ja-JP" altLang="en-US" sz="1600" dirty="0">
                <a:solidFill>
                  <a:prstClr val="black"/>
                </a:solidFill>
              </a:rPr>
              <a:t>事業者</a:t>
            </a:r>
          </a:p>
        </p:txBody>
      </p:sp>
      <p:sp>
        <p:nvSpPr>
          <p:cNvPr id="9" name="角丸四角形 8"/>
          <p:cNvSpPr/>
          <p:nvPr/>
        </p:nvSpPr>
        <p:spPr>
          <a:xfrm>
            <a:off x="7449095" y="5590444"/>
            <a:ext cx="2340718" cy="674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都道府県</a:t>
            </a:r>
          </a:p>
        </p:txBody>
      </p:sp>
      <p:cxnSp>
        <p:nvCxnSpPr>
          <p:cNvPr id="20" name="直線コネクタ 19"/>
          <p:cNvCxnSpPr>
            <a:endCxn id="60" idx="0"/>
          </p:cNvCxnSpPr>
          <p:nvPr/>
        </p:nvCxnSpPr>
        <p:spPr>
          <a:xfrm flipH="1">
            <a:off x="3911643" y="5157192"/>
            <a:ext cx="56194"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8" idx="2"/>
            <a:endCxn id="58" idx="0"/>
          </p:cNvCxnSpPr>
          <p:nvPr/>
        </p:nvCxnSpPr>
        <p:spPr>
          <a:xfrm flipH="1">
            <a:off x="4867763" y="5157192"/>
            <a:ext cx="15956" cy="21602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738270" y="5157192"/>
            <a:ext cx="16120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6045512" y="4092827"/>
            <a:ext cx="2184243" cy="34428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782876" y="5930739"/>
            <a:ext cx="2215959" cy="307777"/>
          </a:xfrm>
          <a:prstGeom prst="rect">
            <a:avLst/>
          </a:prstGeom>
          <a:noFill/>
        </p:spPr>
        <p:txBody>
          <a:bodyPr wrap="square" rtlCol="0">
            <a:spAutoFit/>
          </a:bodyPr>
          <a:lstStyle/>
          <a:p>
            <a:pPr algn="ctr"/>
            <a:r>
              <a:rPr lang="ja-JP" altLang="en-US" sz="1400" dirty="0" smtClean="0">
                <a:solidFill>
                  <a:prstClr val="black"/>
                </a:solidFill>
              </a:rPr>
              <a:t>相談支援専門員</a:t>
            </a:r>
            <a:endParaRPr lang="ja-JP" altLang="en-US" sz="1400" dirty="0">
              <a:solidFill>
                <a:prstClr val="black"/>
              </a:solidFill>
            </a:endParaRPr>
          </a:p>
        </p:txBody>
      </p:sp>
      <p:sp>
        <p:nvSpPr>
          <p:cNvPr id="37" name="テキスト ボックス 36"/>
          <p:cNvSpPr txBox="1"/>
          <p:nvPr/>
        </p:nvSpPr>
        <p:spPr>
          <a:xfrm rot="960000">
            <a:off x="1350779" y="4365741"/>
            <a:ext cx="2381561" cy="738664"/>
          </a:xfrm>
          <a:prstGeom prst="rect">
            <a:avLst/>
          </a:prstGeom>
          <a:noFill/>
        </p:spPr>
        <p:txBody>
          <a:bodyPr wrap="square" rtlCol="0">
            <a:spAutoFit/>
          </a:bodyPr>
          <a:lstStyle/>
          <a:p>
            <a:r>
              <a:rPr lang="ja-JP" altLang="en-US" sz="1400" dirty="0">
                <a:solidFill>
                  <a:prstClr val="black"/>
                </a:solidFill>
                <a:latin typeface="ＭＳ Ｐゴシック"/>
              </a:rPr>
              <a:t>③</a:t>
            </a:r>
            <a:r>
              <a:rPr lang="ja-JP" altLang="en-US" sz="1400" dirty="0" smtClean="0">
                <a:solidFill>
                  <a:prstClr val="black"/>
                </a:solidFill>
                <a:latin typeface="ＭＳ Ｐゴシック"/>
              </a:rPr>
              <a:t>　計画案・計画の作成</a:t>
            </a:r>
            <a:endParaRPr lang="en-US" altLang="ja-JP" sz="1400" dirty="0" smtClean="0">
              <a:solidFill>
                <a:prstClr val="black"/>
              </a:solidFill>
              <a:latin typeface="ＭＳ Ｐゴシック"/>
            </a:endParaRPr>
          </a:p>
          <a:p>
            <a:endParaRPr lang="en-US" altLang="ja-JP" sz="400" dirty="0" smtClean="0">
              <a:solidFill>
                <a:prstClr val="black"/>
              </a:solidFill>
              <a:latin typeface="ＭＳ Ｐゴシック"/>
            </a:endParaRPr>
          </a:p>
          <a:p>
            <a:r>
              <a:rPr lang="en-US" altLang="ja-JP" sz="1200" dirty="0" smtClean="0">
                <a:solidFill>
                  <a:prstClr val="black"/>
                </a:solidFill>
              </a:rPr>
              <a:t>※</a:t>
            </a:r>
            <a:r>
              <a:rPr lang="ja-JP" altLang="en-US" sz="1200" dirty="0">
                <a:solidFill>
                  <a:prstClr val="black"/>
                </a:solidFill>
              </a:rPr>
              <a:t>　</a:t>
            </a:r>
            <a:r>
              <a:rPr lang="ja-JP" altLang="en-US" sz="1200" dirty="0" smtClean="0">
                <a:solidFill>
                  <a:prstClr val="black"/>
                </a:solidFill>
              </a:rPr>
              <a:t>支給決定後、定期的に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利用状況のモニタリング</a:t>
            </a:r>
            <a:endParaRPr lang="en-US" altLang="ja-JP" sz="1200" dirty="0">
              <a:solidFill>
                <a:prstClr val="black"/>
              </a:solidFill>
            </a:endParaRPr>
          </a:p>
        </p:txBody>
      </p:sp>
      <p:sp>
        <p:nvSpPr>
          <p:cNvPr id="38" name="テキスト ボックス 37"/>
          <p:cNvSpPr txBox="1"/>
          <p:nvPr/>
        </p:nvSpPr>
        <p:spPr>
          <a:xfrm rot="21000000">
            <a:off x="6055906" y="4209125"/>
            <a:ext cx="2335573" cy="307777"/>
          </a:xfrm>
          <a:prstGeom prst="rect">
            <a:avLst/>
          </a:prstGeom>
          <a:noFill/>
        </p:spPr>
        <p:txBody>
          <a:bodyPr wrap="square" rtlCol="0">
            <a:spAutoFit/>
          </a:bodyPr>
          <a:lstStyle/>
          <a:p>
            <a:r>
              <a:rPr lang="ja-JP" altLang="en-US" sz="1400" dirty="0">
                <a:solidFill>
                  <a:prstClr val="black"/>
                </a:solidFill>
              </a:rPr>
              <a:t>　</a:t>
            </a:r>
            <a:r>
              <a:rPr lang="ja-JP" altLang="en-US" sz="1400" dirty="0" smtClean="0">
                <a:solidFill>
                  <a:prstClr val="black"/>
                </a:solidFill>
              </a:rPr>
              <a:t>　計画の写しの提出</a:t>
            </a:r>
            <a:endParaRPr lang="en-US" altLang="ja-JP" sz="1400" dirty="0" smtClean="0">
              <a:solidFill>
                <a:prstClr val="black"/>
              </a:solidFill>
            </a:endParaRPr>
          </a:p>
        </p:txBody>
      </p:sp>
      <p:sp>
        <p:nvSpPr>
          <p:cNvPr id="40" name="テキスト ボックス 39"/>
          <p:cNvSpPr txBox="1"/>
          <p:nvPr/>
        </p:nvSpPr>
        <p:spPr>
          <a:xfrm>
            <a:off x="4953426" y="6310524"/>
            <a:ext cx="3822423" cy="307777"/>
          </a:xfrm>
          <a:prstGeom prst="rect">
            <a:avLst/>
          </a:prstGeom>
          <a:noFill/>
        </p:spPr>
        <p:txBody>
          <a:bodyPr wrap="square" rtlCol="0">
            <a:spAutoFit/>
          </a:bodyPr>
          <a:lstStyle/>
          <a:p>
            <a:pPr algn="ctr"/>
            <a:r>
              <a:rPr lang="ja-JP" altLang="en-US" sz="1400" dirty="0" smtClean="0">
                <a:solidFill>
                  <a:prstClr val="black"/>
                </a:solidFill>
              </a:rPr>
              <a:t>養成研修</a:t>
            </a:r>
            <a:endParaRPr lang="ja-JP" altLang="en-US" sz="1400" dirty="0">
              <a:solidFill>
                <a:prstClr val="black"/>
              </a:solidFill>
            </a:endParaRPr>
          </a:p>
        </p:txBody>
      </p:sp>
      <p:sp>
        <p:nvSpPr>
          <p:cNvPr id="41" name="左大かっこ 40"/>
          <p:cNvSpPr/>
          <p:nvPr/>
        </p:nvSpPr>
        <p:spPr>
          <a:xfrm rot="16200000">
            <a:off x="4734513" y="4454521"/>
            <a:ext cx="362319" cy="3352222"/>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43" name="カギ線コネクタ 42"/>
          <p:cNvCxnSpPr/>
          <p:nvPr/>
        </p:nvCxnSpPr>
        <p:spPr>
          <a:xfrm rot="5400000">
            <a:off x="-112011" y="4128915"/>
            <a:ext cx="1405390" cy="1157797"/>
          </a:xfrm>
          <a:prstGeom prst="bentConnector3">
            <a:avLst>
              <a:gd name="adj1" fmla="val 9902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16866" y="5661250"/>
            <a:ext cx="2964329" cy="1077218"/>
          </a:xfrm>
          <a:prstGeom prst="rect">
            <a:avLst/>
          </a:prstGeom>
          <a:noFill/>
        </p:spPr>
        <p:txBody>
          <a:bodyPr wrap="square" rtlCol="0">
            <a:spAutoFit/>
          </a:bodyPr>
          <a:lstStyle/>
          <a:p>
            <a:r>
              <a:rPr lang="ja-JP" altLang="en-US" sz="1600" dirty="0" smtClean="0">
                <a:solidFill>
                  <a:prstClr val="black"/>
                </a:solidFill>
              </a:rPr>
              <a:t>＊　２６年度までは、②は市区町村が必要と認めた場合のみであるが、２７年度からは全例について求めることとなった。</a:t>
            </a:r>
            <a:endParaRPr lang="ja-JP" altLang="en-US" sz="1600" dirty="0">
              <a:solidFill>
                <a:prstClr val="black"/>
              </a:solidFill>
            </a:endParaRPr>
          </a:p>
        </p:txBody>
      </p:sp>
      <p:grpSp>
        <p:nvGrpSpPr>
          <p:cNvPr id="11" name="グループ化 10"/>
          <p:cNvGrpSpPr/>
          <p:nvPr/>
        </p:nvGrpSpPr>
        <p:grpSpPr>
          <a:xfrm>
            <a:off x="116491" y="3285001"/>
            <a:ext cx="9673075" cy="720080"/>
            <a:chOff x="107504" y="3501008"/>
            <a:chExt cx="8928992" cy="720080"/>
          </a:xfrm>
        </p:grpSpPr>
        <p:sp>
          <p:nvSpPr>
            <p:cNvPr id="6" name="角丸四角形 5"/>
            <p:cNvSpPr/>
            <p:nvPr/>
          </p:nvSpPr>
          <p:spPr>
            <a:xfrm>
              <a:off x="107504" y="3510882"/>
              <a:ext cx="2160240" cy="7102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利用者（保護者）</a:t>
              </a:r>
              <a:endParaRPr lang="ja-JP" altLang="en-US" sz="1600" dirty="0">
                <a:solidFill>
                  <a:prstClr val="black"/>
                </a:solidFill>
              </a:endParaRPr>
            </a:p>
          </p:txBody>
        </p:sp>
        <p:sp>
          <p:nvSpPr>
            <p:cNvPr id="7" name="角丸四角形 6"/>
            <p:cNvSpPr/>
            <p:nvPr/>
          </p:nvSpPr>
          <p:spPr>
            <a:xfrm>
              <a:off x="6876256" y="3501008"/>
              <a:ext cx="2160240" cy="7102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市町村</a:t>
              </a:r>
              <a:endParaRPr lang="en-US" altLang="ja-JP" sz="1600" dirty="0" smtClean="0">
                <a:solidFill>
                  <a:prstClr val="black"/>
                </a:solidFill>
              </a:endParaRPr>
            </a:p>
            <a:p>
              <a:pPr algn="ctr"/>
              <a:r>
                <a:rPr lang="ja-JP" altLang="en-US" sz="1100" dirty="0" smtClean="0">
                  <a:solidFill>
                    <a:prstClr val="black"/>
                  </a:solidFill>
                </a:rPr>
                <a:t>（計画案の受領後、支給決定）</a:t>
              </a:r>
              <a:endParaRPr lang="ja-JP" altLang="en-US" sz="1100" dirty="0">
                <a:solidFill>
                  <a:prstClr val="black"/>
                </a:solidFill>
              </a:endParaRPr>
            </a:p>
          </p:txBody>
        </p:sp>
        <p:sp>
          <p:nvSpPr>
            <p:cNvPr id="35" name="テキスト ボックス 34"/>
            <p:cNvSpPr txBox="1"/>
            <p:nvPr/>
          </p:nvSpPr>
          <p:spPr>
            <a:xfrm>
              <a:off x="2699791" y="3501008"/>
              <a:ext cx="3960441" cy="307777"/>
            </a:xfrm>
            <a:prstGeom prst="rect">
              <a:avLst/>
            </a:prstGeom>
            <a:noFill/>
          </p:spPr>
          <p:txBody>
            <a:bodyPr wrap="square" rtlCol="0">
              <a:spAutoFit/>
            </a:bodyPr>
            <a:lstStyle/>
            <a:p>
              <a:pPr algn="ctr"/>
              <a:r>
                <a:rPr lang="ja-JP" altLang="en-US" sz="1400" dirty="0" smtClean="0">
                  <a:solidFill>
                    <a:prstClr val="black"/>
                  </a:solidFill>
                </a:rPr>
                <a:t>①　支給申請</a:t>
              </a:r>
              <a:endParaRPr lang="en-US" altLang="ja-JP" sz="1400" dirty="0">
                <a:solidFill>
                  <a:prstClr val="black"/>
                </a:solidFill>
              </a:endParaRPr>
            </a:p>
          </p:txBody>
        </p:sp>
        <p:sp>
          <p:nvSpPr>
            <p:cNvPr id="36" name="テキスト ボックス 35"/>
            <p:cNvSpPr txBox="1"/>
            <p:nvPr/>
          </p:nvSpPr>
          <p:spPr>
            <a:xfrm>
              <a:off x="2627784" y="3789040"/>
              <a:ext cx="4034465" cy="307777"/>
            </a:xfrm>
            <a:prstGeom prst="rect">
              <a:avLst/>
            </a:prstGeom>
            <a:noFill/>
          </p:spPr>
          <p:txBody>
            <a:bodyPr wrap="square" rtlCol="0">
              <a:spAutoFit/>
            </a:bodyPr>
            <a:lstStyle/>
            <a:p>
              <a:pPr algn="ctr"/>
              <a:r>
                <a:rPr lang="ja-JP" altLang="en-US" sz="1400" dirty="0">
                  <a:solidFill>
                    <a:prstClr val="black"/>
                  </a:solidFill>
                </a:rPr>
                <a:t>②</a:t>
              </a:r>
              <a:r>
                <a:rPr lang="ja-JP" altLang="en-US" sz="1400" dirty="0" smtClean="0">
                  <a:solidFill>
                    <a:prstClr val="black"/>
                  </a:solidFill>
                </a:rPr>
                <a:t>　ｻｰﾋﾞｽ等利用計画案の求め</a:t>
              </a:r>
              <a:endParaRPr lang="ja-JP" altLang="en-US" sz="1400" dirty="0">
                <a:solidFill>
                  <a:prstClr val="black"/>
                </a:solidFill>
              </a:endParaRPr>
            </a:p>
          </p:txBody>
        </p:sp>
        <p:cxnSp>
          <p:nvCxnSpPr>
            <p:cNvPr id="34" name="直線矢印コネクタ 33"/>
            <p:cNvCxnSpPr/>
            <p:nvPr/>
          </p:nvCxnSpPr>
          <p:spPr>
            <a:xfrm>
              <a:off x="2311735" y="3789040"/>
              <a:ext cx="448768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2311736" y="4077072"/>
              <a:ext cx="43845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58" name="図 116" descr="MC900432625.PNG"/>
          <p:cNvPicPr>
            <a:picLocks noChangeAspect="1"/>
          </p:cNvPicPr>
          <p:nvPr/>
        </p:nvPicPr>
        <p:blipFill>
          <a:blip r:embed="rId3" cstate="print"/>
          <a:srcRect/>
          <a:stretch>
            <a:fillRect/>
          </a:stretch>
        </p:blipFill>
        <p:spPr bwMode="auto">
          <a:xfrm>
            <a:off x="4548373" y="5373232"/>
            <a:ext cx="638675" cy="558774"/>
          </a:xfrm>
          <a:prstGeom prst="rect">
            <a:avLst/>
          </a:prstGeom>
          <a:noFill/>
          <a:ln w="9525">
            <a:noFill/>
            <a:miter lim="800000"/>
            <a:headEnd/>
            <a:tailEnd/>
          </a:ln>
        </p:spPr>
      </p:pic>
      <p:pic>
        <p:nvPicPr>
          <p:cNvPr id="59" name="Picture 4" descr="j0433954[1]"/>
          <p:cNvPicPr preferRelativeResize="0">
            <a:picLocks noChangeArrowheads="1"/>
          </p:cNvPicPr>
          <p:nvPr/>
        </p:nvPicPr>
        <p:blipFill>
          <a:blip r:embed="rId4" cstate="print"/>
          <a:srcRect/>
          <a:stretch>
            <a:fillRect/>
          </a:stretch>
        </p:blipFill>
        <p:spPr bwMode="auto">
          <a:xfrm>
            <a:off x="5576276" y="5374420"/>
            <a:ext cx="646387" cy="565521"/>
          </a:xfrm>
          <a:prstGeom prst="rect">
            <a:avLst/>
          </a:prstGeom>
          <a:noFill/>
          <a:ln w="9525">
            <a:noFill/>
            <a:miter lim="800000"/>
            <a:headEnd/>
            <a:tailEnd/>
          </a:ln>
        </p:spPr>
      </p:pic>
      <p:pic>
        <p:nvPicPr>
          <p:cNvPr id="60" name="Picture 4" descr="C:\Users\STNJP\AppData\Local\Microsoft\Windows\Temporary Internet Files\Content.IE5\XKGTVJGM\MC90043488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6774" y="5374386"/>
            <a:ext cx="809772" cy="506525"/>
          </a:xfrm>
          <a:prstGeom prst="rect">
            <a:avLst/>
          </a:prstGeom>
          <a:noFill/>
          <a:extLst>
            <a:ext uri="{909E8E84-426E-40DD-AFC4-6F175D3DCCD1}">
              <a14:hiddenFill xmlns:a14="http://schemas.microsoft.com/office/drawing/2010/main">
                <a:solidFill>
                  <a:srgbClr val="FFFFFF"/>
                </a:solidFill>
              </a14:hiddenFill>
            </a:ext>
          </a:extLst>
        </p:spPr>
      </p:pic>
      <p:sp>
        <p:nvSpPr>
          <p:cNvPr id="67" name="U ターン矢印 66"/>
          <p:cNvSpPr/>
          <p:nvPr/>
        </p:nvSpPr>
        <p:spPr>
          <a:xfrm rot="10800000">
            <a:off x="4718979" y="6264015"/>
            <a:ext cx="4056456" cy="54936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496433" y="4149080"/>
            <a:ext cx="400110" cy="1368152"/>
          </a:xfrm>
          <a:prstGeom prst="rect">
            <a:avLst/>
          </a:prstGeom>
          <a:noFill/>
        </p:spPr>
        <p:txBody>
          <a:bodyPr vert="eaVert" wrap="square" rtlCol="0">
            <a:spAutoFit/>
          </a:bodyPr>
          <a:lstStyle/>
          <a:p>
            <a:r>
              <a:rPr lang="ja-JP" altLang="en-US" sz="1400" dirty="0" smtClean="0">
                <a:solidFill>
                  <a:prstClr val="black"/>
                </a:solidFill>
              </a:rPr>
              <a:t>サービス利用</a:t>
            </a:r>
            <a:endParaRPr lang="ja-JP" altLang="en-US" sz="1400" dirty="0">
              <a:solidFill>
                <a:prstClr val="black"/>
              </a:solidFill>
            </a:endParaRPr>
          </a:p>
        </p:txBody>
      </p:sp>
      <p:cxnSp>
        <p:nvCxnSpPr>
          <p:cNvPr id="33" name="直線矢印コネクタ 32"/>
          <p:cNvCxnSpPr/>
          <p:nvPr/>
        </p:nvCxnSpPr>
        <p:spPr>
          <a:xfrm rot="60000" flipH="1">
            <a:off x="6045121" y="4033291"/>
            <a:ext cx="3510390" cy="6480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rot="21000000">
            <a:off x="5741069" y="4479264"/>
            <a:ext cx="3142816" cy="323165"/>
          </a:xfrm>
          <a:prstGeom prst="rect">
            <a:avLst/>
          </a:prstGeom>
          <a:noFill/>
        </p:spPr>
        <p:txBody>
          <a:bodyPr wrap="square" rtlCol="0">
            <a:spAutoFit/>
          </a:bodyPr>
          <a:lstStyle/>
          <a:p>
            <a:r>
              <a:rPr lang="ja-JP" altLang="en-US" sz="1500" dirty="0">
                <a:solidFill>
                  <a:prstClr val="black"/>
                </a:solidFill>
              </a:rPr>
              <a:t>　</a:t>
            </a:r>
            <a:r>
              <a:rPr lang="ja-JP" altLang="en-US" sz="1500" dirty="0" smtClean="0">
                <a:solidFill>
                  <a:prstClr val="black"/>
                </a:solidFill>
              </a:rPr>
              <a:t>　　　　　報酬の支払い</a:t>
            </a:r>
            <a:endParaRPr lang="en-US" altLang="ja-JP" sz="1500" dirty="0" smtClean="0">
              <a:solidFill>
                <a:prstClr val="black"/>
              </a:solidFill>
            </a:endParaRPr>
          </a:p>
        </p:txBody>
      </p:sp>
      <p:cxnSp>
        <p:nvCxnSpPr>
          <p:cNvPr id="17" name="直線矢印コネクタ 16"/>
          <p:cNvCxnSpPr/>
          <p:nvPr/>
        </p:nvCxnSpPr>
        <p:spPr>
          <a:xfrm>
            <a:off x="1286694" y="4005064"/>
            <a:ext cx="2435574" cy="644298"/>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2612770" y="4129224"/>
            <a:ext cx="626219" cy="232587"/>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238980" y="4129226"/>
            <a:ext cx="3352222" cy="19858"/>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V="1">
            <a:off x="6591775" y="3861052"/>
            <a:ext cx="1092123" cy="288032"/>
          </a:xfrm>
          <a:prstGeom prst="straightConnector1">
            <a:avLst/>
          </a:prstGeom>
          <a:ln w="19050">
            <a:prstDash val="dash"/>
            <a:tailEnd type="triangle" w="lg" len="lg"/>
          </a:ln>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6476304" y="4833156"/>
            <a:ext cx="3059398" cy="523220"/>
          </a:xfrm>
          <a:prstGeom prst="rect">
            <a:avLst/>
          </a:prstGeom>
        </p:spPr>
        <p:txBody>
          <a:bodyPr wrap="square">
            <a:spAutoFit/>
          </a:bodyPr>
          <a:lstStyle/>
          <a:p>
            <a:pPr marL="273050" indent="-273050">
              <a:spcBef>
                <a:spcPts val="600"/>
              </a:spcBef>
              <a:defRPr/>
            </a:pPr>
            <a:r>
              <a:rPr lang="ja-JP" altLang="en-US" sz="1400" dirty="0">
                <a:solidFill>
                  <a:prstClr val="black"/>
                </a:solidFill>
              </a:rPr>
              <a:t>　・　</a:t>
            </a:r>
            <a:r>
              <a:rPr lang="ja-JP" altLang="en-US" sz="1400" dirty="0" smtClean="0">
                <a:solidFill>
                  <a:prstClr val="black"/>
                </a:solidFill>
              </a:rPr>
              <a:t>計画作成</a:t>
            </a:r>
            <a:r>
              <a:rPr lang="ja-JP" altLang="en-US" sz="1400" dirty="0">
                <a:solidFill>
                  <a:prstClr val="black"/>
                </a:solidFill>
              </a:rPr>
              <a:t>　 　 　１，６１１単位／月</a:t>
            </a:r>
            <a:endParaRPr lang="en-US" altLang="ja-JP" sz="1400" dirty="0">
              <a:solidFill>
                <a:prstClr val="black"/>
              </a:solidFill>
            </a:endParaRPr>
          </a:p>
          <a:p>
            <a:pPr>
              <a:defRPr/>
            </a:pPr>
            <a:r>
              <a:rPr lang="ja-JP" altLang="en-US" sz="1400" dirty="0">
                <a:solidFill>
                  <a:prstClr val="black"/>
                </a:solidFill>
              </a:rPr>
              <a:t>　</a:t>
            </a:r>
            <a:r>
              <a:rPr lang="ja-JP" altLang="en-US" sz="1400" dirty="0" smtClean="0">
                <a:solidFill>
                  <a:prstClr val="black"/>
                </a:solidFill>
              </a:rPr>
              <a:t>・</a:t>
            </a:r>
            <a:r>
              <a:rPr lang="ja-JP" altLang="en-US" sz="1400" dirty="0">
                <a:solidFill>
                  <a:prstClr val="black"/>
                </a:solidFill>
              </a:rPr>
              <a:t>　</a:t>
            </a:r>
            <a:r>
              <a:rPr lang="ja-JP" altLang="en-US" sz="1400" dirty="0" smtClean="0">
                <a:solidFill>
                  <a:prstClr val="black"/>
                </a:solidFill>
              </a:rPr>
              <a:t>モニタリング</a:t>
            </a:r>
            <a:r>
              <a:rPr lang="ja-JP" altLang="en-US" sz="1400" dirty="0">
                <a:solidFill>
                  <a:prstClr val="black"/>
                </a:solidFill>
              </a:rPr>
              <a:t>　　１，３１０単位／月</a:t>
            </a:r>
            <a:endParaRPr lang="en-US" altLang="ja-JP" sz="1400" dirty="0">
              <a:solidFill>
                <a:prstClr val="black"/>
              </a:solidFill>
            </a:endParaRPr>
          </a:p>
        </p:txBody>
      </p:sp>
      <p:sp>
        <p:nvSpPr>
          <p:cNvPr id="12" name="スライド番号プレースホルダー 11"/>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25</a:t>
            </a:fld>
            <a:endParaRPr lang="en-US" altLang="ja-JP">
              <a:solidFill>
                <a:prstClr val="black"/>
              </a:solidFill>
            </a:endParaRPr>
          </a:p>
        </p:txBody>
      </p:sp>
    </p:spTree>
    <p:extLst>
      <p:ext uri="{BB962C8B-B14F-4D97-AF65-F5344CB8AC3E}">
        <p14:creationId xmlns:p14="http://schemas.microsoft.com/office/powerpoint/2010/main" val="967756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56723" y="40110"/>
            <a:ext cx="4680518" cy="400110"/>
          </a:xfrm>
          <a:prstGeom prst="rect">
            <a:avLst/>
          </a:prstGeom>
          <a:noFill/>
        </p:spPr>
        <p:txBody>
          <a:bodyPr wrap="square" rtlCol="0">
            <a:spAutoFit/>
          </a:bodyPr>
          <a:lstStyle/>
          <a:p>
            <a:pPr algn="ctr"/>
            <a:r>
              <a:rPr lang="ja-JP" altLang="en-US" sz="2000" b="1" dirty="0">
                <a:solidFill>
                  <a:schemeClr val="tx2"/>
                </a:solidFill>
                <a:latin typeface="+mj-ea"/>
                <a:ea typeface="+mj-ea"/>
              </a:rPr>
              <a:t>介護保険と障害福祉</a:t>
            </a:r>
            <a:r>
              <a:rPr lang="ja-JP" altLang="en-US" sz="2000" b="1" dirty="0" smtClean="0">
                <a:solidFill>
                  <a:schemeClr val="tx2"/>
                </a:solidFill>
                <a:latin typeface="+mj-ea"/>
                <a:ea typeface="+mj-ea"/>
              </a:rPr>
              <a:t>の適用関係</a:t>
            </a:r>
            <a:endParaRPr kumimoji="1" lang="ja-JP" altLang="en-US" sz="2000" b="1" dirty="0">
              <a:solidFill>
                <a:schemeClr val="tx2"/>
              </a:solidFill>
              <a:latin typeface="+mj-ea"/>
              <a:ea typeface="+mj-ea"/>
            </a:endParaRPr>
          </a:p>
        </p:txBody>
      </p:sp>
      <p:sp>
        <p:nvSpPr>
          <p:cNvPr id="7" name="テキスト ボックス 6"/>
          <p:cNvSpPr txBox="1"/>
          <p:nvPr/>
        </p:nvSpPr>
        <p:spPr>
          <a:xfrm>
            <a:off x="386305" y="617745"/>
            <a:ext cx="9091197"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dirty="0"/>
              <a:t>社会保障</a:t>
            </a:r>
            <a:r>
              <a:rPr lang="ja-JP" altLang="en-US" dirty="0" smtClean="0"/>
              <a:t>制度の原則である保険優先の考え方の下</a:t>
            </a:r>
            <a:r>
              <a:rPr lang="ja-JP" altLang="en-US" u="sng" dirty="0" smtClean="0"/>
              <a:t>、</a:t>
            </a:r>
            <a:r>
              <a:rPr kumimoji="1" lang="ja-JP" altLang="en-US" u="sng" dirty="0" smtClean="0"/>
              <a:t>サービス内容や機能から、障害福祉サービスに相当する介護保険サービスがある場合は、原則介護保険サービス</a:t>
            </a:r>
            <a:r>
              <a:rPr kumimoji="1" lang="ja-JP" altLang="en-US" dirty="0" smtClean="0"/>
              <a:t>に係る保険給付</a:t>
            </a:r>
            <a:r>
              <a:rPr kumimoji="1" lang="ja-JP" altLang="en-US" u="sng" dirty="0" smtClean="0"/>
              <a:t>を優先して受けることになる。</a:t>
            </a:r>
            <a:endParaRPr kumimoji="1" lang="ja-JP" altLang="en-US" sz="1400" u="sng" dirty="0"/>
          </a:p>
        </p:txBody>
      </p:sp>
      <p:sp>
        <p:nvSpPr>
          <p:cNvPr id="8" name="テキスト ボックス 7"/>
          <p:cNvSpPr txBox="1"/>
          <p:nvPr/>
        </p:nvSpPr>
        <p:spPr>
          <a:xfrm>
            <a:off x="386304" y="2636912"/>
            <a:ext cx="9091198" cy="4185761"/>
          </a:xfrm>
          <a:prstGeom prst="rect">
            <a:avLst/>
          </a:prstGeom>
          <a:solidFill>
            <a:schemeClr val="bg1"/>
          </a:solidFill>
          <a:ln>
            <a:solidFill>
              <a:schemeClr val="tx1"/>
            </a:solidFill>
            <a:prstDash val="dash"/>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ja-JP" sz="1400" dirty="0"/>
              <a:t>（２）介護給付費等と介護保険制度との適用関係</a:t>
            </a:r>
          </a:p>
          <a:p>
            <a:endParaRPr lang="en-US" altLang="ja-JP" sz="1400" dirty="0" smtClean="0"/>
          </a:p>
          <a:p>
            <a:r>
              <a:rPr lang="ja-JP" altLang="en-US" sz="1400" dirty="0" smtClean="0"/>
              <a:t>　</a:t>
            </a:r>
            <a:r>
              <a:rPr lang="ja-JP" altLang="ja-JP" sz="1400" dirty="0" smtClean="0"/>
              <a:t>市町村</a:t>
            </a:r>
            <a:r>
              <a:rPr lang="ja-JP" altLang="ja-JP" sz="1400" dirty="0"/>
              <a:t>は、介護保険の被保険者（受給者）である障害者から障害福祉サービスの利用に係る支給申請があった場合は、個別のケースに応じて、申請に係る障害福祉サービスに相当する介護保険サービスにより適切な支援を受けることが可能か否か、当該介護保険サービスに係る保険給付を受けることが可能か否か等について、介護保険担当課や当該受給者の居宅介護支援を行う居宅介護支援事業者等とも必要に応じて連携した上で把握し、適切に支給決定すること。</a:t>
            </a:r>
          </a:p>
          <a:p>
            <a:endParaRPr lang="en-US" altLang="ja-JP" sz="1400" dirty="0" smtClean="0"/>
          </a:p>
          <a:p>
            <a:r>
              <a:rPr lang="ja-JP" altLang="ja-JP" sz="1400" dirty="0" smtClean="0"/>
              <a:t>②</a:t>
            </a:r>
            <a:r>
              <a:rPr lang="ja-JP" altLang="ja-JP" sz="1400" dirty="0"/>
              <a:t>　介護保険サービス優先の捉え方</a:t>
            </a:r>
          </a:p>
          <a:p>
            <a:pPr marL="269875" indent="-90488"/>
            <a:r>
              <a:rPr lang="ja-JP" altLang="ja-JP" sz="1400" dirty="0" smtClean="0"/>
              <a:t>ア</a:t>
            </a:r>
            <a:r>
              <a:rPr lang="ja-JP" altLang="ja-JP" sz="1400" dirty="0"/>
              <a:t>　サービス内容や機能から、障害福祉サービスに相当する介護保険サービスがある場合は、基本的</a:t>
            </a:r>
            <a:r>
              <a:rPr lang="ja-JP" altLang="ja-JP" sz="1400" dirty="0" smtClean="0"/>
              <a:t>には</a:t>
            </a:r>
            <a:r>
              <a:rPr lang="ja-JP" altLang="ja-JP" sz="1400" dirty="0"/>
              <a:t>、この介護保険</a:t>
            </a:r>
            <a:r>
              <a:rPr lang="ja-JP" altLang="ja-JP" sz="1400" dirty="0" smtClean="0"/>
              <a:t>サービ</a:t>
            </a:r>
            <a:r>
              <a:rPr lang="ja-JP" altLang="en-US" sz="1400" dirty="0" smtClean="0"/>
              <a:t>　</a:t>
            </a:r>
            <a:r>
              <a:rPr lang="ja-JP" altLang="ja-JP" sz="1400" dirty="0" smtClean="0"/>
              <a:t>ス</a:t>
            </a:r>
            <a:r>
              <a:rPr lang="ja-JP" altLang="ja-JP" sz="1400" dirty="0"/>
              <a:t>に係る保険給付を優先して受けることとなる。しかしながら、障害者が同様のサービスを希望する場合でも、その心身の状況やサービス利用を必要とする理由は多様であり、介護保険サービスを一律に優先させ、これにより必要な支援を受けることができるか否かを一概に判断することは困難であることから、</a:t>
            </a:r>
            <a:r>
              <a:rPr lang="ja-JP" altLang="ja-JP" sz="1400" u="sng" dirty="0"/>
              <a:t>障害福祉サービスの種類や利用者の状況に応じて当該サービスに相当する介護保険サービスを特定し、一律に当該介護保険サービスを優先的に利用するものとはしないこととする。</a:t>
            </a:r>
          </a:p>
          <a:p>
            <a:pPr marL="269875" indent="179388"/>
            <a:r>
              <a:rPr lang="ja-JP" altLang="ja-JP" sz="1400" dirty="0"/>
              <a:t>したがって、市町村において、申請に係る障害福祉サービスの利用に関する具体的な内容（利用意向）を聴き取りにより把握した上で、申請者が必要としている支援内容を介護保険サービスにより受けることが可能か否かを適切に判断すること</a:t>
            </a:r>
            <a:r>
              <a:rPr lang="ja-JP" altLang="ja-JP" sz="1400" dirty="0" smtClean="0"/>
              <a:t>。</a:t>
            </a:r>
            <a:endParaRPr lang="en-US" altLang="ja-JP" sz="1400" dirty="0" smtClean="0"/>
          </a:p>
          <a:p>
            <a:endParaRPr lang="en-US" altLang="ja-JP" sz="1400" dirty="0" smtClean="0"/>
          </a:p>
          <a:p>
            <a:pPr algn="r"/>
            <a:r>
              <a:rPr lang="ja-JP" altLang="en-US" sz="1400" dirty="0" smtClean="0"/>
              <a:t>「</a:t>
            </a:r>
            <a:r>
              <a:rPr lang="ja-JP" altLang="en-US" sz="1400" dirty="0"/>
              <a:t>障害者総合支援法に基づく自立支援給付と介護保険制度との適用関係等について（平成</a:t>
            </a:r>
            <a:r>
              <a:rPr lang="en-US" altLang="ja-JP" sz="1400" dirty="0"/>
              <a:t>19</a:t>
            </a:r>
            <a:r>
              <a:rPr lang="ja-JP" altLang="en-US" sz="1400" dirty="0"/>
              <a:t>年通知）</a:t>
            </a:r>
            <a:r>
              <a:rPr lang="ja-JP" altLang="en-US" sz="1400" dirty="0" smtClean="0"/>
              <a:t>」</a:t>
            </a:r>
            <a:endParaRPr lang="ja-JP" altLang="ja-JP" sz="1400" dirty="0"/>
          </a:p>
        </p:txBody>
      </p:sp>
      <p:sp>
        <p:nvSpPr>
          <p:cNvPr id="2" name="テキスト ボックス 1"/>
          <p:cNvSpPr txBox="1"/>
          <p:nvPr/>
        </p:nvSpPr>
        <p:spPr>
          <a:xfrm>
            <a:off x="460227" y="1916832"/>
            <a:ext cx="9017275"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dirty="0" smtClean="0"/>
              <a:t>一律に介護保険サービスを優先的に利用するものではなく、申請者の個別の状況に応じ、申請者が必要としている支援内容を介護保険サービスにより受けることが可能かを判断</a:t>
            </a:r>
            <a:endParaRPr kumimoji="1" lang="ja-JP" altLang="en-US" dirty="0"/>
          </a:p>
        </p:txBody>
      </p:sp>
      <p:sp>
        <p:nvSpPr>
          <p:cNvPr id="3" name="フローチャート : 組合せ 2"/>
          <p:cNvSpPr/>
          <p:nvPr/>
        </p:nvSpPr>
        <p:spPr>
          <a:xfrm>
            <a:off x="4016895" y="1613084"/>
            <a:ext cx="1560173" cy="223882"/>
          </a:xfrm>
          <a:prstGeom prst="flowChartMer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 name="直線コネクタ 8"/>
          <p:cNvCxnSpPr/>
          <p:nvPr/>
        </p:nvCxnSpPr>
        <p:spPr>
          <a:xfrm>
            <a:off x="0" y="449487"/>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26</a:t>
            </a:fld>
            <a:endParaRPr lang="en-US" altLang="ja-JP">
              <a:solidFill>
                <a:prstClr val="black"/>
              </a:solidFill>
            </a:endParaRPr>
          </a:p>
        </p:txBody>
      </p:sp>
    </p:spTree>
    <p:extLst>
      <p:ext uri="{BB962C8B-B14F-4D97-AF65-F5344CB8AC3E}">
        <p14:creationId xmlns:p14="http://schemas.microsoft.com/office/powerpoint/2010/main" val="3821859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9070" y="836712"/>
            <a:ext cx="9039092" cy="4093428"/>
          </a:xfrm>
          <a:prstGeom prst="rect">
            <a:avLst/>
          </a:prstGeom>
          <a:noFill/>
          <a:ln>
            <a:solidFill>
              <a:schemeClr val="tx1"/>
            </a:solidFill>
            <a:prstDash val="dash"/>
          </a:ln>
        </p:spPr>
        <p:txBody>
          <a:bodyPr wrap="square" rtlCol="0">
            <a:spAutoFit/>
          </a:bodyPr>
          <a:lstStyle/>
          <a:p>
            <a:r>
              <a:rPr lang="ja-JP" altLang="ja-JP" sz="1300" dirty="0" smtClean="0"/>
              <a:t>③</a:t>
            </a:r>
            <a:r>
              <a:rPr lang="ja-JP" altLang="ja-JP" sz="1300" dirty="0"/>
              <a:t>　具体的な運用</a:t>
            </a:r>
          </a:p>
          <a:p>
            <a:endParaRPr lang="en-US" altLang="ja-JP" sz="1300" dirty="0"/>
          </a:p>
          <a:p>
            <a:r>
              <a:rPr lang="ja-JP" altLang="en-US" sz="1300" dirty="0" smtClean="0"/>
              <a:t>　</a:t>
            </a:r>
            <a:r>
              <a:rPr lang="ja-JP" altLang="ja-JP" sz="1300" dirty="0" smtClean="0"/>
              <a:t>申請</a:t>
            </a:r>
            <a:r>
              <a:rPr lang="ja-JP" altLang="ja-JP" sz="1300" dirty="0"/>
              <a:t>に係る障害福祉サービスに相当する介護保険サービスにより必要な支援を受けることが可能と判断される場合には、基本的には介護給付費等を支給することはできないが、以下のとおり、当該サービスの利用について介護保険法の規定による保険給付が受けられない場合には、その限りにおいて、介護給付費等を支給することが可能である</a:t>
            </a:r>
            <a:r>
              <a:rPr lang="ja-JP" altLang="ja-JP" sz="1300" dirty="0" smtClean="0"/>
              <a:t>。</a:t>
            </a:r>
            <a:endParaRPr lang="en-US" altLang="ja-JP" sz="1300" dirty="0" smtClean="0"/>
          </a:p>
          <a:p>
            <a:pPr indent="179388"/>
            <a:endParaRPr lang="en-US" altLang="ja-JP" sz="1300" dirty="0"/>
          </a:p>
          <a:p>
            <a:pPr marL="360363" indent="-269875">
              <a:tabLst>
                <a:tab pos="360363" algn="l"/>
              </a:tabLst>
            </a:pPr>
            <a:r>
              <a:rPr lang="ja-JP" altLang="en-US" sz="1300" dirty="0" smtClean="0"/>
              <a:t>　</a:t>
            </a:r>
            <a:r>
              <a:rPr lang="ja-JP" altLang="ja-JP" sz="1300" dirty="0" smtClean="0"/>
              <a:t>ア</a:t>
            </a:r>
            <a:r>
              <a:rPr lang="ja-JP" altLang="ja-JP" sz="1300" dirty="0"/>
              <a:t>　在宅の障害者で、申請に係る障害福祉サービスについて当該市町村において適当と認める支給量が、</a:t>
            </a:r>
            <a:r>
              <a:rPr lang="ja-JP" altLang="ja-JP" sz="1300" u="sng" dirty="0"/>
              <a:t>当該障害福祉サービスに相当する介護保険サービスに係る保険給付の居宅介護サービス費等区分支給限度基準額の制約から、介護保険のケアプラン上において介護保険サービスのみによって確保することができないものと認められる場合</a:t>
            </a:r>
            <a:r>
              <a:rPr lang="ja-JP" altLang="ja-JP" sz="1300" dirty="0" smtClean="0"/>
              <a:t>。</a:t>
            </a:r>
            <a:endParaRPr lang="en-US" altLang="ja-JP" sz="1300" dirty="0" smtClean="0"/>
          </a:p>
          <a:p>
            <a:pPr marL="360363" indent="-269875">
              <a:tabLst>
                <a:tab pos="360363" algn="l"/>
              </a:tabLst>
            </a:pPr>
            <a:endParaRPr lang="en-US" altLang="ja-JP" sz="1300" dirty="0"/>
          </a:p>
          <a:p>
            <a:pPr marL="360363" indent="-180975">
              <a:tabLst>
                <a:tab pos="360363" algn="l"/>
              </a:tabLst>
            </a:pPr>
            <a:r>
              <a:rPr lang="ja-JP" altLang="ja-JP" sz="1300" dirty="0"/>
              <a:t>イ　</a:t>
            </a:r>
            <a:r>
              <a:rPr lang="ja-JP" altLang="en-US" sz="1300" dirty="0" smtClean="0"/>
              <a:t>　　</a:t>
            </a:r>
            <a:r>
              <a:rPr lang="ja-JP" altLang="ja-JP" sz="1300" u="sng" dirty="0" smtClean="0"/>
              <a:t>利用</a:t>
            </a:r>
            <a:r>
              <a:rPr lang="ja-JP" altLang="ja-JP" sz="1300" u="sng" dirty="0"/>
              <a:t>可能な介護保険サービスに係る事業所又は施設が身近にない、あっても利用定員に空きがないなど、当該障害者が実際に申請に係る障害福祉サービスに相当する介護保険サービスを利用することが困難と市町村が認める場合</a:t>
            </a:r>
            <a:r>
              <a:rPr lang="ja-JP" altLang="ja-JP" sz="1300" dirty="0"/>
              <a:t>（当該事情が解消するまでの間に限る。）。</a:t>
            </a:r>
          </a:p>
          <a:p>
            <a:pPr marL="360363" indent="-180975"/>
            <a:endParaRPr lang="en-US" altLang="ja-JP" sz="1300" dirty="0" smtClean="0"/>
          </a:p>
          <a:p>
            <a:pPr algn="r"/>
            <a:r>
              <a:rPr lang="ja-JP" altLang="en-US" sz="1300" dirty="0"/>
              <a:t>「障害者総合支援法に基づく自立支援給付と介護保険制度との適用関係等について（平成</a:t>
            </a:r>
            <a:r>
              <a:rPr lang="en-US" altLang="ja-JP" sz="1300" dirty="0"/>
              <a:t>19</a:t>
            </a:r>
            <a:r>
              <a:rPr lang="ja-JP" altLang="en-US" sz="1300" dirty="0"/>
              <a:t>年通知）</a:t>
            </a:r>
            <a:r>
              <a:rPr lang="ja-JP" altLang="en-US" sz="1300" dirty="0" smtClean="0"/>
              <a:t>」</a:t>
            </a:r>
            <a:endParaRPr lang="en-US" altLang="ja-JP" sz="1300" dirty="0" smtClean="0"/>
          </a:p>
          <a:p>
            <a:pPr algn="r"/>
            <a:endParaRPr lang="en-US" altLang="ja-JP" sz="1300" dirty="0"/>
          </a:p>
          <a:p>
            <a:r>
              <a:rPr lang="ja-JP" altLang="en-US" sz="1300" dirty="0" smtClean="0"/>
              <a:t>　状態</a:t>
            </a:r>
            <a:r>
              <a:rPr lang="ja-JP" altLang="en-US" sz="1300" dirty="0"/>
              <a:t>の変化によりサービスの必要量が増減する場合があるが、介護保険利用前に必要とされていたサービスが、介護保険利用開始前後で大きく変化することは一般的には考えにくいことから、個々の実態に即した適切な運用をお願いしたい</a:t>
            </a:r>
            <a:r>
              <a:rPr lang="ja-JP" altLang="en-US" sz="1300" dirty="0" smtClean="0"/>
              <a:t>。</a:t>
            </a:r>
            <a:endParaRPr lang="en-US" altLang="ja-JP" sz="1300" dirty="0" smtClean="0"/>
          </a:p>
          <a:p>
            <a:endParaRPr lang="en-US" altLang="ja-JP" sz="1300" dirty="0"/>
          </a:p>
          <a:p>
            <a:pPr algn="r"/>
            <a:r>
              <a:rPr lang="ja-JP" altLang="en-US" sz="1300" dirty="0"/>
              <a:t>「平成</a:t>
            </a:r>
            <a:r>
              <a:rPr lang="en-US" altLang="ja-JP" sz="1300" dirty="0"/>
              <a:t>26</a:t>
            </a:r>
            <a:r>
              <a:rPr lang="ja-JP" altLang="en-US" sz="1300" dirty="0"/>
              <a:t>年</a:t>
            </a:r>
            <a:r>
              <a:rPr lang="en-US" altLang="ja-JP" sz="1300" dirty="0"/>
              <a:t>3</a:t>
            </a:r>
            <a:r>
              <a:rPr lang="ja-JP" altLang="en-US" sz="1300" dirty="0"/>
              <a:t>月障害保健福祉</a:t>
            </a:r>
            <a:r>
              <a:rPr lang="ja-JP" altLang="en-US" sz="1300" dirty="0" smtClean="0"/>
              <a:t>関係主管課長</a:t>
            </a:r>
            <a:r>
              <a:rPr lang="ja-JP" altLang="en-US" sz="1300" dirty="0"/>
              <a:t>会議</a:t>
            </a:r>
            <a:r>
              <a:rPr lang="ja-JP" altLang="en-US" sz="1300" dirty="0" smtClean="0"/>
              <a:t>」</a:t>
            </a:r>
            <a:endParaRPr lang="ja-JP" altLang="en-US" sz="1300" dirty="0"/>
          </a:p>
        </p:txBody>
      </p:sp>
      <p:sp>
        <p:nvSpPr>
          <p:cNvPr id="6" name="テキスト ボックス 5"/>
          <p:cNvSpPr txBox="1"/>
          <p:nvPr/>
        </p:nvSpPr>
        <p:spPr>
          <a:xfrm>
            <a:off x="429070" y="5709162"/>
            <a:ext cx="9039091" cy="1092607"/>
          </a:xfrm>
          <a:prstGeom prst="rect">
            <a:avLst/>
          </a:prstGeom>
          <a:noFill/>
          <a:ln>
            <a:solidFill>
              <a:schemeClr val="tx1"/>
            </a:solidFill>
            <a:prstDash val="dash"/>
          </a:ln>
        </p:spPr>
        <p:txBody>
          <a:bodyPr wrap="square" rtlCol="0">
            <a:spAutoFit/>
          </a:bodyPr>
          <a:lstStyle/>
          <a:p>
            <a:pPr marL="360363" indent="-180975"/>
            <a:r>
              <a:rPr lang="ja-JP" altLang="ja-JP" sz="1300" dirty="0"/>
              <a:t>イ　サービス内容や機能から</a:t>
            </a:r>
            <a:r>
              <a:rPr lang="ja-JP" altLang="ja-JP" sz="1300" u="sng" dirty="0"/>
              <a:t>、介護保険サービスには相当するものがない障害福祉サービス固有のものと認められるもの（同行援護、行動援護、自立訓練（生活訓練）、就労移行支援、就労継続支援等）については、当該障害福祉サービスに係る介護給付費等を支給する</a:t>
            </a:r>
            <a:r>
              <a:rPr lang="ja-JP" altLang="ja-JP" sz="1300" u="sng" dirty="0" smtClean="0"/>
              <a:t>。</a:t>
            </a:r>
            <a:endParaRPr lang="en-US" altLang="ja-JP" sz="1300" u="sng" dirty="0" smtClean="0"/>
          </a:p>
          <a:p>
            <a:endParaRPr lang="en-US" altLang="ja-JP" sz="1300" dirty="0" smtClean="0"/>
          </a:p>
          <a:p>
            <a:pPr algn="r"/>
            <a:r>
              <a:rPr lang="ja-JP" altLang="en-US" sz="1300" dirty="0"/>
              <a:t>「障害者総合支援法に基づく自立支援給付と介護保険制度との適用関係等について（平成</a:t>
            </a:r>
            <a:r>
              <a:rPr lang="en-US" altLang="ja-JP" sz="1300" dirty="0"/>
              <a:t>19</a:t>
            </a:r>
            <a:r>
              <a:rPr lang="ja-JP" altLang="en-US" sz="1300" dirty="0"/>
              <a:t>年通知）</a:t>
            </a:r>
            <a:r>
              <a:rPr lang="ja-JP" altLang="en-US" sz="1300" dirty="0" smtClean="0"/>
              <a:t>」</a:t>
            </a:r>
            <a:endParaRPr lang="en-US" altLang="ja-JP" sz="1300" dirty="0"/>
          </a:p>
        </p:txBody>
      </p:sp>
      <p:sp>
        <p:nvSpPr>
          <p:cNvPr id="7" name="テキスト ボックス 6"/>
          <p:cNvSpPr txBox="1"/>
          <p:nvPr/>
        </p:nvSpPr>
        <p:spPr>
          <a:xfrm>
            <a:off x="450887" y="98699"/>
            <a:ext cx="9017275"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hangingPunct="0"/>
            <a:r>
              <a:rPr lang="ja-JP" altLang="ja-JP" dirty="0"/>
              <a:t>市町村が適当と認める支給量が介護保険サービスのみによって確保することができないと認められる</a:t>
            </a:r>
            <a:r>
              <a:rPr lang="ja-JP" altLang="ja-JP" dirty="0" smtClean="0"/>
              <a:t>場合等</a:t>
            </a:r>
            <a:r>
              <a:rPr lang="ja-JP" altLang="ja-JP" dirty="0"/>
              <a:t>には、障害者総合支援法に基づくサービスを受ける</a:t>
            </a:r>
            <a:r>
              <a:rPr lang="ja-JP" altLang="ja-JP" dirty="0" smtClean="0"/>
              <a:t>こと</a:t>
            </a:r>
            <a:r>
              <a:rPr lang="ja-JP" altLang="en-US" dirty="0" smtClean="0"/>
              <a:t>が</a:t>
            </a:r>
            <a:r>
              <a:rPr lang="ja-JP" altLang="ja-JP" dirty="0" smtClean="0"/>
              <a:t>可能</a:t>
            </a:r>
            <a:endParaRPr kumimoji="1" lang="ja-JP" altLang="en-US" dirty="0"/>
          </a:p>
        </p:txBody>
      </p:sp>
      <p:sp>
        <p:nvSpPr>
          <p:cNvPr id="8" name="テキスト ボックス 7"/>
          <p:cNvSpPr txBox="1"/>
          <p:nvPr/>
        </p:nvSpPr>
        <p:spPr>
          <a:xfrm>
            <a:off x="486454" y="5014917"/>
            <a:ext cx="8981707"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hangingPunct="0"/>
            <a:r>
              <a:rPr lang="ja-JP" altLang="ja-JP" dirty="0" smtClean="0"/>
              <a:t>障害</a:t>
            </a:r>
            <a:r>
              <a:rPr lang="ja-JP" altLang="ja-JP" dirty="0"/>
              <a:t>福祉サービス固有のサービスと認められるものを利用する場合について</a:t>
            </a:r>
            <a:r>
              <a:rPr lang="ja-JP" altLang="ja-JP" dirty="0" smtClean="0"/>
              <a:t>は </a:t>
            </a:r>
            <a:r>
              <a:rPr lang="ja-JP" altLang="ja-JP" dirty="0"/>
              <a:t>、障害者総合支援法に基づくサービスを受けること</a:t>
            </a:r>
            <a:r>
              <a:rPr lang="ja-JP" altLang="en-US" dirty="0"/>
              <a:t>が</a:t>
            </a:r>
            <a:r>
              <a:rPr lang="ja-JP" altLang="ja-JP" dirty="0" smtClean="0"/>
              <a:t>可能</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27</a:t>
            </a:fld>
            <a:endParaRPr lang="en-US" altLang="ja-JP">
              <a:solidFill>
                <a:prstClr val="black"/>
              </a:solidFill>
            </a:endParaRPr>
          </a:p>
        </p:txBody>
      </p:sp>
    </p:spTree>
    <p:extLst>
      <p:ext uri="{BB962C8B-B14F-4D97-AF65-F5344CB8AC3E}">
        <p14:creationId xmlns:p14="http://schemas.microsoft.com/office/powerpoint/2010/main" val="1104900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72480" y="4005064"/>
            <a:ext cx="9361040" cy="2664296"/>
          </a:xfrm>
          <a:prstGeom prst="rect">
            <a:avLst/>
          </a:prstGeom>
          <a:ln w="38100" cmpd="dbl">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3241497548"/>
              </p:ext>
            </p:extLst>
          </p:nvPr>
        </p:nvGraphicFramePr>
        <p:xfrm>
          <a:off x="-195572" y="4257638"/>
          <a:ext cx="10219135" cy="2304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p:cNvSpPr/>
          <p:nvPr/>
        </p:nvSpPr>
        <p:spPr>
          <a:xfrm>
            <a:off x="272480" y="908143"/>
            <a:ext cx="9361040" cy="2556573"/>
          </a:xfrm>
          <a:prstGeom prst="rect">
            <a:avLst/>
          </a:prstGeom>
          <a:ln w="38100" cmpd="dbl">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4" name="正方形/長方形 3"/>
          <p:cNvSpPr/>
          <p:nvPr/>
        </p:nvSpPr>
        <p:spPr>
          <a:xfrm>
            <a:off x="272480" y="0"/>
            <a:ext cx="93610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dirty="0">
                <a:solidFill>
                  <a:prstClr val="black"/>
                </a:solidFill>
                <a:latin typeface="HGS創英角ﾎﾟｯﾌﾟ体" pitchFamily="50" charset="-128"/>
                <a:ea typeface="HGS創英角ﾎﾟｯﾌﾟ体" pitchFamily="50" charset="-128"/>
              </a:rPr>
              <a:t>計画相談</a:t>
            </a:r>
            <a:r>
              <a:rPr lang="ja-JP" altLang="en-US" dirty="0" smtClean="0">
                <a:solidFill>
                  <a:prstClr val="black"/>
                </a:solidFill>
                <a:latin typeface="HGS創英角ﾎﾟｯﾌﾟ体" pitchFamily="50" charset="-128"/>
                <a:ea typeface="HGS創英角ﾎﾟｯﾌﾟ体" pitchFamily="50" charset="-128"/>
              </a:rPr>
              <a:t>支援 関連データ（</a:t>
            </a:r>
            <a:r>
              <a:rPr lang="ja-JP" altLang="en-US" dirty="0">
                <a:solidFill>
                  <a:prstClr val="black"/>
                </a:solidFill>
                <a:latin typeface="HGS創英角ﾎﾟｯﾌﾟ体" pitchFamily="50" charset="-128"/>
                <a:ea typeface="HGS創英角ﾎﾟｯﾌﾟ体" pitchFamily="50" charset="-128"/>
              </a:rPr>
              <a:t>都道府県別：実績）</a:t>
            </a:r>
          </a:p>
        </p:txBody>
      </p:sp>
      <p:sp>
        <p:nvSpPr>
          <p:cNvPr id="19" name="テキスト ボックス 18"/>
          <p:cNvSpPr txBox="1"/>
          <p:nvPr/>
        </p:nvSpPr>
        <p:spPr>
          <a:xfrm>
            <a:off x="5139370" y="3262169"/>
            <a:ext cx="4482739" cy="215444"/>
          </a:xfrm>
          <a:prstGeom prst="rect">
            <a:avLst/>
          </a:prstGeom>
          <a:noFill/>
        </p:spPr>
        <p:txBody>
          <a:bodyPr wrap="square" rtlCol="0">
            <a:spAutoFit/>
          </a:bodyPr>
          <a:lstStyle/>
          <a:p>
            <a:pPr algn="r" fontAlgn="auto">
              <a:spcBef>
                <a:spcPts val="0"/>
              </a:spcBef>
              <a:spcAft>
                <a:spcPts val="0"/>
              </a:spcAft>
            </a:pPr>
            <a:r>
              <a:rPr lang="ja-JP" altLang="en-US" sz="800" dirty="0">
                <a:solidFill>
                  <a:prstClr val="black"/>
                </a:solidFill>
                <a:latin typeface="+mn-ea"/>
              </a:rPr>
              <a:t>単位：％　</a:t>
            </a:r>
            <a:r>
              <a:rPr lang="en-US" altLang="ja-JP" sz="800" dirty="0" smtClean="0">
                <a:solidFill>
                  <a:prstClr val="black"/>
                </a:solidFill>
                <a:latin typeface="+mn-ea"/>
              </a:rPr>
              <a:t>【</a:t>
            </a:r>
            <a:r>
              <a:rPr lang="ja-JP" altLang="en-US" sz="800" dirty="0">
                <a:solidFill>
                  <a:prstClr val="black"/>
                </a:solidFill>
                <a:latin typeface="+mn-ea"/>
              </a:rPr>
              <a:t>都道府県名の下の数字は</a:t>
            </a:r>
            <a:r>
              <a:rPr lang="ja-JP" altLang="en-US" sz="800" dirty="0" smtClean="0">
                <a:solidFill>
                  <a:prstClr val="black"/>
                </a:solidFill>
                <a:latin typeface="+mn-ea"/>
              </a:rPr>
              <a:t>順位</a:t>
            </a:r>
            <a:r>
              <a:rPr lang="ja-JP" altLang="en-US" sz="800" dirty="0">
                <a:solidFill>
                  <a:prstClr val="black"/>
                </a:solidFill>
                <a:latin typeface="+mn-ea"/>
              </a:rPr>
              <a:t>　</a:t>
            </a:r>
            <a:r>
              <a:rPr lang="ja-JP" altLang="en-US" sz="800" dirty="0" smtClean="0">
                <a:solidFill>
                  <a:prstClr val="black"/>
                </a:solidFill>
                <a:latin typeface="+mn-ea"/>
              </a:rPr>
              <a:t>進捗率平均</a:t>
            </a:r>
            <a:r>
              <a:rPr lang="en-US" altLang="ja-JP" sz="800" dirty="0" smtClean="0">
                <a:solidFill>
                  <a:prstClr val="black"/>
                </a:solidFill>
                <a:latin typeface="+mn-ea"/>
              </a:rPr>
              <a:t>98.2%</a:t>
            </a:r>
            <a:r>
              <a:rPr lang="ja-JP" altLang="en-US" sz="800" dirty="0" smtClean="0">
                <a:solidFill>
                  <a:prstClr val="black"/>
                </a:solidFill>
                <a:latin typeface="+mn-ea"/>
              </a:rPr>
              <a:t>　セルフ率平均</a:t>
            </a:r>
            <a:r>
              <a:rPr lang="en-US" altLang="ja-JP" sz="800" dirty="0" smtClean="0">
                <a:solidFill>
                  <a:prstClr val="black"/>
                </a:solidFill>
                <a:latin typeface="+mn-ea"/>
              </a:rPr>
              <a:t>17.0%</a:t>
            </a:r>
            <a:r>
              <a:rPr lang="ja-JP" altLang="en-US" sz="800" dirty="0" smtClean="0">
                <a:solidFill>
                  <a:prstClr val="black"/>
                </a:solidFill>
                <a:latin typeface="+mn-ea"/>
              </a:rPr>
              <a:t>）</a:t>
            </a:r>
            <a:r>
              <a:rPr lang="en-US" altLang="ja-JP" sz="800" dirty="0" smtClean="0">
                <a:solidFill>
                  <a:prstClr val="black"/>
                </a:solidFill>
                <a:latin typeface="+mn-ea"/>
              </a:rPr>
              <a:t>】</a:t>
            </a:r>
            <a:endParaRPr lang="ja-JP" altLang="en-US" sz="800" dirty="0">
              <a:solidFill>
                <a:prstClr val="black"/>
              </a:solidFill>
              <a:latin typeface="+mn-ea"/>
            </a:endParaRPr>
          </a:p>
        </p:txBody>
      </p:sp>
      <p:sp>
        <p:nvSpPr>
          <p:cNvPr id="15" name="スライド番号プレースホルダ 5"/>
          <p:cNvSpPr>
            <a:spLocks noGrp="1"/>
          </p:cNvSpPr>
          <p:nvPr>
            <p:ph type="sldNum" sz="quarter" idx="12"/>
          </p:nvPr>
        </p:nvSpPr>
        <p:spPr>
          <a:xfrm>
            <a:off x="7623870" y="6471879"/>
            <a:ext cx="2311400" cy="476250"/>
          </a:xfrm>
          <a:noFill/>
        </p:spPr>
        <p:txBody>
          <a:bodyPr/>
          <a:lstStyle/>
          <a:p>
            <a:fld id="{38E409F1-B352-4070-99FF-0FB977B8FC80}" type="slidenum">
              <a:rPr lang="en-US" altLang="ja-JP" smtClean="0">
                <a:solidFill>
                  <a:srgbClr val="000000"/>
                </a:solidFill>
              </a:rPr>
              <a:pPr/>
              <a:t>28</a:t>
            </a:fld>
            <a:endParaRPr lang="en-US" altLang="ja-JP" dirty="0" smtClean="0">
              <a:solidFill>
                <a:srgbClr val="000000"/>
              </a:solidFill>
            </a:endParaRPr>
          </a:p>
        </p:txBody>
      </p:sp>
      <p:sp>
        <p:nvSpPr>
          <p:cNvPr id="21" name="角丸四角形 20"/>
          <p:cNvSpPr/>
          <p:nvPr/>
        </p:nvSpPr>
        <p:spPr>
          <a:xfrm>
            <a:off x="261485" y="469763"/>
            <a:ext cx="9379608" cy="432048"/>
          </a:xfrm>
          <a:prstGeom prst="roundRect">
            <a:avLst/>
          </a:prstGeom>
          <a:solidFill>
            <a:schemeClr val="accent2">
              <a:lumMod val="20000"/>
              <a:lumOff val="80000"/>
            </a:schemeClr>
          </a:solidFill>
          <a:ln w="38100" cmpd="dbl">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zh-TW" altLang="en-US" sz="1400" dirty="0">
                <a:solidFill>
                  <a:prstClr val="black"/>
                </a:solidFill>
                <a:latin typeface="HGS創英角ﾎﾟｯﾌﾟ体" pitchFamily="50" charset="-128"/>
                <a:ea typeface="HGS創英角ﾎﾟｯﾌﾟ体" pitchFamily="50" charset="-128"/>
              </a:rPr>
              <a:t>○　都道府県別　計画</a:t>
            </a:r>
            <a:r>
              <a:rPr lang="zh-TW" altLang="en-US" sz="1400" dirty="0" smtClean="0">
                <a:solidFill>
                  <a:prstClr val="black"/>
                </a:solidFill>
                <a:latin typeface="HGS創英角ﾎﾟｯﾌﾟ体" pitchFamily="50" charset="-128"/>
                <a:ea typeface="HGS創英角ﾎﾟｯﾌﾟ体" pitchFamily="50" charset="-128"/>
              </a:rPr>
              <a:t>相談</a:t>
            </a:r>
            <a:r>
              <a:rPr lang="ja-JP" altLang="en-US" sz="1400" dirty="0" smtClean="0">
                <a:solidFill>
                  <a:prstClr val="black"/>
                </a:solidFill>
                <a:latin typeface="HGS創英角ﾎﾟｯﾌﾟ体" pitchFamily="50" charset="-128"/>
                <a:ea typeface="HGS創英角ﾎﾟｯﾌﾟ体" pitchFamily="50" charset="-128"/>
              </a:rPr>
              <a:t>支援</a:t>
            </a:r>
            <a:r>
              <a:rPr lang="zh-TW" altLang="en-US" sz="1400" dirty="0" smtClean="0">
                <a:solidFill>
                  <a:prstClr val="black"/>
                </a:solidFill>
                <a:latin typeface="HGS創英角ﾎﾟｯﾌﾟ体" pitchFamily="50" charset="-128"/>
                <a:ea typeface="HGS創英角ﾎﾟｯﾌﾟ体" pitchFamily="50" charset="-128"/>
              </a:rPr>
              <a:t>実績</a:t>
            </a:r>
            <a:r>
              <a:rPr lang="zh-TW" altLang="en-US" sz="1400" dirty="0">
                <a:solidFill>
                  <a:prstClr val="black"/>
                </a:solidFill>
                <a:latin typeface="HGS創英角ﾎﾟｯﾌﾟ体" pitchFamily="50" charset="-128"/>
                <a:ea typeface="HGS創英角ﾎﾟｯﾌﾟ体" pitchFamily="50" charset="-128"/>
              </a:rPr>
              <a:t>　</a:t>
            </a:r>
            <a:r>
              <a:rPr lang="ja-JP" altLang="en-US" sz="1400" dirty="0" smtClean="0">
                <a:solidFill>
                  <a:prstClr val="black"/>
                </a:solidFill>
                <a:latin typeface="HGS創英角ﾎﾟｯﾌﾟ体" pitchFamily="50" charset="-128"/>
                <a:ea typeface="HGS創英角ﾎﾟｯﾌﾟ体" pitchFamily="50" charset="-128"/>
              </a:rPr>
              <a:t>（Ｈ</a:t>
            </a:r>
            <a:r>
              <a:rPr lang="en-US" altLang="ja-JP" sz="1400" dirty="0" smtClean="0">
                <a:solidFill>
                  <a:prstClr val="black"/>
                </a:solidFill>
                <a:latin typeface="HGS創英角ﾎﾟｯﾌﾟ体" pitchFamily="50" charset="-128"/>
                <a:ea typeface="HGS創英角ﾎﾟｯﾌﾟ体" pitchFamily="50" charset="-128"/>
              </a:rPr>
              <a:t>29.6</a:t>
            </a:r>
            <a:r>
              <a:rPr lang="ja-JP" altLang="en-US" sz="1400" dirty="0" smtClean="0">
                <a:solidFill>
                  <a:prstClr val="black"/>
                </a:solidFill>
                <a:latin typeface="HGS創英角ﾎﾟｯﾌﾟ体" pitchFamily="50" charset="-128"/>
                <a:ea typeface="HGS創英角ﾎﾟｯﾌﾟ体" pitchFamily="50" charset="-128"/>
              </a:rPr>
              <a:t>：</a:t>
            </a:r>
            <a:r>
              <a:rPr lang="ja-JP" altLang="en-US" sz="1400" dirty="0">
                <a:solidFill>
                  <a:prstClr val="black"/>
                </a:solidFill>
                <a:latin typeface="HGS創英角ﾎﾟｯﾌﾟ体" pitchFamily="50" charset="-128"/>
                <a:ea typeface="HGS創英角ﾎﾟｯﾌﾟ体" pitchFamily="50" charset="-128"/>
              </a:rPr>
              <a:t>厚生労働省調べ）</a:t>
            </a:r>
          </a:p>
        </p:txBody>
      </p:sp>
      <p:sp>
        <p:nvSpPr>
          <p:cNvPr id="25" name="角丸四角形 24"/>
          <p:cNvSpPr/>
          <p:nvPr/>
        </p:nvSpPr>
        <p:spPr>
          <a:xfrm>
            <a:off x="272480" y="3789620"/>
            <a:ext cx="9361040" cy="432048"/>
          </a:xfrm>
          <a:prstGeom prst="roundRect">
            <a:avLst/>
          </a:prstGeom>
          <a:solidFill>
            <a:schemeClr val="accent3">
              <a:lumMod val="20000"/>
              <a:lumOff val="80000"/>
            </a:schemeClr>
          </a:solidFill>
          <a:ln w="38100" cmpd="dbl">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400" dirty="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都道府県別　</a:t>
            </a:r>
            <a:r>
              <a:rPr lang="ja-JP" altLang="en-US" sz="1400" dirty="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障害児</a:t>
            </a:r>
            <a:r>
              <a:rPr lang="ja-JP" altLang="en-US"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相談支援実績　（Ｈ</a:t>
            </a:r>
            <a:r>
              <a:rPr lang="en-US" altLang="ja-JP"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29.6</a:t>
            </a:r>
            <a:r>
              <a:rPr lang="ja-JP" altLang="en-US" sz="1400" dirty="0" smtClean="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：厚生</a:t>
            </a:r>
            <a:r>
              <a:rPr lang="ja-JP" altLang="en-US" sz="1400" dirty="0">
                <a:solidFill>
                  <a:prstClr val="black"/>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労働省調べ）</a:t>
            </a:r>
          </a:p>
        </p:txBody>
      </p:sp>
      <p:sp>
        <p:nvSpPr>
          <p:cNvPr id="26" name="テキスト ボックス 25"/>
          <p:cNvSpPr txBox="1"/>
          <p:nvPr/>
        </p:nvSpPr>
        <p:spPr>
          <a:xfrm>
            <a:off x="5031011" y="6453916"/>
            <a:ext cx="4602511" cy="215444"/>
          </a:xfrm>
          <a:prstGeom prst="rect">
            <a:avLst/>
          </a:prstGeom>
          <a:noFill/>
        </p:spPr>
        <p:txBody>
          <a:bodyPr wrap="square" rtlCol="0">
            <a:spAutoFit/>
          </a:bodyPr>
          <a:lstStyle/>
          <a:p>
            <a:pPr algn="r" fontAlgn="auto">
              <a:spcBef>
                <a:spcPts val="0"/>
              </a:spcBef>
              <a:spcAft>
                <a:spcPts val="0"/>
              </a:spcAft>
            </a:pPr>
            <a:r>
              <a:rPr lang="ja-JP" altLang="en-US" sz="800" dirty="0" smtClean="0">
                <a:solidFill>
                  <a:prstClr val="black"/>
                </a:solidFill>
                <a:latin typeface="+mn-ea"/>
              </a:rPr>
              <a:t>単位：％　</a:t>
            </a:r>
            <a:r>
              <a:rPr lang="en-US" altLang="ja-JP" sz="800" dirty="0" smtClean="0">
                <a:solidFill>
                  <a:prstClr val="black"/>
                </a:solidFill>
                <a:latin typeface="+mn-ea"/>
              </a:rPr>
              <a:t>【</a:t>
            </a:r>
            <a:r>
              <a:rPr lang="ja-JP" altLang="en-US" sz="800" dirty="0" smtClean="0">
                <a:solidFill>
                  <a:prstClr val="black"/>
                </a:solidFill>
                <a:latin typeface="+mn-ea"/>
              </a:rPr>
              <a:t>都道府県名の下の数字は順位</a:t>
            </a:r>
            <a:r>
              <a:rPr lang="ja-JP" altLang="en-US" sz="800" dirty="0">
                <a:solidFill>
                  <a:prstClr val="black"/>
                </a:solidFill>
                <a:latin typeface="+mn-ea"/>
              </a:rPr>
              <a:t>　</a:t>
            </a:r>
            <a:r>
              <a:rPr lang="ja-JP" altLang="en-US" sz="800" dirty="0" smtClean="0">
                <a:solidFill>
                  <a:prstClr val="black"/>
                </a:solidFill>
                <a:latin typeface="+mn-ea"/>
              </a:rPr>
              <a:t>進捗率平均</a:t>
            </a:r>
            <a:r>
              <a:rPr lang="en-US" altLang="ja-JP" sz="800" dirty="0" smtClean="0">
                <a:solidFill>
                  <a:prstClr val="black"/>
                </a:solidFill>
                <a:latin typeface="+mn-ea"/>
              </a:rPr>
              <a:t>99.5%</a:t>
            </a:r>
            <a:r>
              <a:rPr lang="ja-JP" altLang="en-US" sz="800" dirty="0">
                <a:solidFill>
                  <a:prstClr val="black"/>
                </a:solidFill>
                <a:latin typeface="+mn-ea"/>
              </a:rPr>
              <a:t>　</a:t>
            </a:r>
            <a:r>
              <a:rPr lang="ja-JP" altLang="en-US" sz="800" dirty="0" smtClean="0">
                <a:solidFill>
                  <a:prstClr val="black"/>
                </a:solidFill>
                <a:latin typeface="+mn-ea"/>
              </a:rPr>
              <a:t>セルフ率平均</a:t>
            </a:r>
            <a:r>
              <a:rPr lang="en-US" altLang="ja-JP" sz="800" dirty="0" smtClean="0">
                <a:solidFill>
                  <a:prstClr val="black"/>
                </a:solidFill>
                <a:latin typeface="+mn-ea"/>
              </a:rPr>
              <a:t>28.7%】</a:t>
            </a:r>
            <a:endParaRPr lang="ja-JP" altLang="en-US" sz="800" dirty="0">
              <a:solidFill>
                <a:prstClr val="black"/>
              </a:solidFill>
              <a:latin typeface="+mn-ea"/>
            </a:endParaRPr>
          </a:p>
        </p:txBody>
      </p:sp>
      <p:sp>
        <p:nvSpPr>
          <p:cNvPr id="2" name="テキスト ボックス 1"/>
          <p:cNvSpPr txBox="1"/>
          <p:nvPr/>
        </p:nvSpPr>
        <p:spPr>
          <a:xfrm>
            <a:off x="740532" y="3460818"/>
            <a:ext cx="8911556" cy="253916"/>
          </a:xfrm>
          <a:prstGeom prst="rect">
            <a:avLst/>
          </a:prstGeom>
          <a:noFill/>
        </p:spPr>
        <p:txBody>
          <a:bodyPr wrap="square" rtlCol="0">
            <a:spAutoFit/>
          </a:bodyPr>
          <a:lstStyle/>
          <a:p>
            <a:pPr fontAlgn="auto">
              <a:spcBef>
                <a:spcPts val="0"/>
              </a:spcBef>
              <a:spcAft>
                <a:spcPts val="0"/>
              </a:spcAft>
            </a:pPr>
            <a:r>
              <a:rPr lang="ja-JP" altLang="en-US" sz="1050" dirty="0" smtClean="0">
                <a:solidFill>
                  <a:prstClr val="black"/>
                </a:solidFill>
                <a:latin typeface="Calibri"/>
                <a:ea typeface="ＭＳ Ｐゴシック"/>
              </a:rPr>
              <a:t>　</a:t>
            </a:r>
            <a:r>
              <a:rPr lang="ja-JP" altLang="en-US" sz="1050" dirty="0">
                <a:solidFill>
                  <a:prstClr val="black"/>
                </a:solidFill>
                <a:latin typeface="Calibri"/>
                <a:ea typeface="ＭＳ Ｐゴシック"/>
              </a:rPr>
              <a:t>↑　同月の障害福祉サービス・地域相談支援の利用者のうち既にサービス等</a:t>
            </a:r>
            <a:r>
              <a:rPr lang="ja-JP" altLang="en-US" sz="1050">
                <a:solidFill>
                  <a:prstClr val="black"/>
                </a:solidFill>
                <a:latin typeface="Calibri"/>
                <a:ea typeface="ＭＳ Ｐゴシック"/>
              </a:rPr>
              <a:t>利用</a:t>
            </a:r>
            <a:r>
              <a:rPr lang="ja-JP" altLang="en-US" sz="1050" smtClean="0">
                <a:solidFill>
                  <a:prstClr val="black"/>
                </a:solidFill>
                <a:latin typeface="Calibri"/>
                <a:ea typeface="ＭＳ Ｐゴシック"/>
              </a:rPr>
              <a:t>計画を</a:t>
            </a:r>
            <a:r>
              <a:rPr lang="ja-JP" altLang="en-US" sz="1050" dirty="0">
                <a:solidFill>
                  <a:prstClr val="black"/>
                </a:solidFill>
                <a:latin typeface="Calibri"/>
                <a:ea typeface="ＭＳ Ｐゴシック"/>
              </a:rPr>
              <a:t>作成しているものの割合</a:t>
            </a:r>
          </a:p>
        </p:txBody>
      </p:sp>
      <p:sp>
        <p:nvSpPr>
          <p:cNvPr id="13" name="テキスト ボックス 12"/>
          <p:cNvSpPr txBox="1"/>
          <p:nvPr/>
        </p:nvSpPr>
        <p:spPr>
          <a:xfrm>
            <a:off x="683591" y="6647506"/>
            <a:ext cx="8911556" cy="253916"/>
          </a:xfrm>
          <a:prstGeom prst="rect">
            <a:avLst/>
          </a:prstGeom>
          <a:noFill/>
        </p:spPr>
        <p:txBody>
          <a:bodyPr wrap="square" rtlCol="0">
            <a:spAutoFit/>
          </a:bodyPr>
          <a:lstStyle/>
          <a:p>
            <a:pPr fontAlgn="auto">
              <a:spcBef>
                <a:spcPts val="0"/>
              </a:spcBef>
              <a:spcAft>
                <a:spcPts val="0"/>
              </a:spcAft>
            </a:pPr>
            <a:r>
              <a:rPr lang="ja-JP" altLang="en-US" sz="1050" dirty="0" smtClean="0">
                <a:solidFill>
                  <a:prstClr val="black"/>
                </a:solidFill>
                <a:latin typeface="Calibri"/>
                <a:ea typeface="ＭＳ Ｐゴシック"/>
              </a:rPr>
              <a:t>　</a:t>
            </a:r>
            <a:r>
              <a:rPr lang="ja-JP" altLang="en-US" sz="1050" dirty="0">
                <a:solidFill>
                  <a:prstClr val="black"/>
                </a:solidFill>
                <a:latin typeface="Calibri"/>
                <a:ea typeface="ＭＳ Ｐゴシック"/>
              </a:rPr>
              <a:t>↑　同月</a:t>
            </a:r>
            <a:r>
              <a:rPr lang="ja-JP" altLang="en-US" sz="1050" dirty="0" smtClean="0">
                <a:solidFill>
                  <a:prstClr val="black"/>
                </a:solidFill>
                <a:latin typeface="Calibri"/>
                <a:ea typeface="ＭＳ Ｐゴシック"/>
              </a:rPr>
              <a:t>の障害児通所支援の</a:t>
            </a:r>
            <a:r>
              <a:rPr lang="ja-JP" altLang="en-US" sz="1050" dirty="0">
                <a:solidFill>
                  <a:prstClr val="black"/>
                </a:solidFill>
                <a:latin typeface="Calibri"/>
                <a:ea typeface="ＭＳ Ｐゴシック"/>
              </a:rPr>
              <a:t>利用者のうち既</a:t>
            </a:r>
            <a:r>
              <a:rPr lang="ja-JP" altLang="en-US" sz="1050" dirty="0" smtClean="0">
                <a:solidFill>
                  <a:prstClr val="black"/>
                </a:solidFill>
                <a:latin typeface="Calibri"/>
                <a:ea typeface="ＭＳ Ｐゴシック"/>
              </a:rPr>
              <a:t>に障害児支援利用計画を</a:t>
            </a:r>
            <a:r>
              <a:rPr lang="ja-JP" altLang="en-US" sz="1050" dirty="0">
                <a:solidFill>
                  <a:prstClr val="black"/>
                </a:solidFill>
                <a:latin typeface="Calibri"/>
                <a:ea typeface="ＭＳ Ｐゴシック"/>
              </a:rPr>
              <a:t>作成しているものの割合</a:t>
            </a:r>
          </a:p>
        </p:txBody>
      </p:sp>
      <p:graphicFrame>
        <p:nvGraphicFramePr>
          <p:cNvPr id="14" name="グラフ 13"/>
          <p:cNvGraphicFramePr>
            <a:graphicFrameLocks/>
          </p:cNvGraphicFramePr>
          <p:nvPr>
            <p:extLst>
              <p:ext uri="{D42A27DB-BD31-4B8C-83A1-F6EECF244321}">
                <p14:modId xmlns:p14="http://schemas.microsoft.com/office/powerpoint/2010/main" val="1845723776"/>
              </p:ext>
            </p:extLst>
          </p:nvPr>
        </p:nvGraphicFramePr>
        <p:xfrm>
          <a:off x="-158278" y="937035"/>
          <a:ext cx="10181842" cy="2421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1270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ja-JP" altLang="en-US" sz="3600" dirty="0"/>
              <a:t>（３）</a:t>
            </a:r>
            <a:r>
              <a:rPr lang="ja-JP" altLang="en-US" sz="3600" dirty="0" smtClean="0">
                <a:solidFill>
                  <a:schemeClr val="tx1"/>
                </a:solidFill>
              </a:rPr>
              <a:t>　</a:t>
            </a:r>
            <a:r>
              <a:rPr lang="ja-JP" altLang="en-US" sz="3600" dirty="0">
                <a:latin typeface="ＭＳ ゴシック" pitchFamily="49" charset="-128"/>
                <a:ea typeface="ＭＳ ゴシック" pitchFamily="49" charset="-128"/>
              </a:rPr>
              <a:t>地域での生活支援に</a:t>
            </a:r>
            <a:r>
              <a:rPr lang="ja-JP" altLang="en-US" sz="3600" dirty="0" smtClean="0">
                <a:latin typeface="ＭＳ ゴシック" pitchFamily="49" charset="-128"/>
                <a:ea typeface="ＭＳ ゴシック" pitchFamily="49" charset="-128"/>
              </a:rPr>
              <a:t>ついて</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3600" dirty="0" smtClean="0">
                <a:latin typeface="ＭＳ ゴシック" pitchFamily="49" charset="-128"/>
                <a:ea typeface="ＭＳ ゴシック" pitchFamily="49" charset="-128"/>
              </a:rPr>
              <a:t>（障害福祉計画について）</a:t>
            </a:r>
            <a:endParaRPr lang="ja-JP" altLang="en-US" sz="2400"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29</a:t>
            </a:fld>
            <a:endParaRPr lang="ja-JP" altLang="en-US">
              <a:solidFill>
                <a:prstClr val="black">
                  <a:tint val="75000"/>
                </a:prstClr>
              </a:solidFill>
            </a:endParaRPr>
          </a:p>
        </p:txBody>
      </p:sp>
    </p:spTree>
    <p:extLst>
      <p:ext uri="{BB962C8B-B14F-4D97-AF65-F5344CB8AC3E}">
        <p14:creationId xmlns:p14="http://schemas.microsoft.com/office/powerpoint/2010/main" val="165067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544522" y="2780928"/>
            <a:ext cx="8856927" cy="1200298"/>
          </a:xfrm>
          <a:prstGeom prst="rect">
            <a:avLst/>
          </a:prstGeom>
          <a:noFill/>
          <a:ln w="9525">
            <a:noFill/>
            <a:miter lim="800000"/>
            <a:headEnd/>
            <a:tailEnd/>
          </a:ln>
        </p:spPr>
        <p:txBody>
          <a:bodyPr lIns="91412" tIns="45705" rIns="91412" bIns="45705">
            <a:spAutoFit/>
          </a:bodyPr>
          <a:lstStyle/>
          <a:p>
            <a:r>
              <a:rPr lang="ja-JP" altLang="en-US" sz="3600" dirty="0">
                <a:latin typeface="ＭＳ ゴシック" pitchFamily="49" charset="-128"/>
                <a:ea typeface="ＭＳ ゴシック" pitchFamily="49" charset="-128"/>
              </a:rPr>
              <a:t>１　障害者総合支援法とサービス管理、児童福祉法と支援提供管理 </a:t>
            </a:r>
            <a:endParaRPr lang="en-US" altLang="ja-JP" sz="3600" dirty="0">
              <a:latin typeface="ＭＳ ゴシック" pitchFamily="49" charset="-128"/>
              <a:ea typeface="ＭＳ ゴシック" pitchFamily="49" charset="-128"/>
            </a:endParaRPr>
          </a:p>
        </p:txBody>
      </p:sp>
      <p:sp>
        <p:nvSpPr>
          <p:cNvPr id="4100" name="Text Box 4"/>
          <p:cNvSpPr txBox="1">
            <a:spLocks noChangeArrowheads="1"/>
          </p:cNvSpPr>
          <p:nvPr/>
        </p:nvSpPr>
        <p:spPr bwMode="auto">
          <a:xfrm>
            <a:off x="7040831" y="2276475"/>
            <a:ext cx="1800622" cy="202620"/>
          </a:xfrm>
          <a:prstGeom prst="rect">
            <a:avLst/>
          </a:prstGeom>
          <a:noFill/>
          <a:ln w="12700" algn="ctr">
            <a:noFill/>
            <a:miter lim="800000"/>
            <a:headEnd/>
            <a:tailEnd/>
          </a:ln>
        </p:spPr>
        <p:txBody>
          <a:bodyPr lIns="74281" tIns="8888" rIns="74281" bIns="8888">
            <a:spAutoFit/>
          </a:bodyPr>
          <a:lstStyle/>
          <a:p>
            <a:pPr algn="ctr">
              <a:spcBef>
                <a:spcPct val="50000"/>
              </a:spcBef>
            </a:pPr>
            <a:endParaRPr lang="ja-JP" altLang="ja-JP" sz="1200" b="1">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3</a:t>
            </a:fld>
            <a:endParaRPr lang="en-US" altLang="ja-JP" dirty="0">
              <a:solidFill>
                <a:srgbClr val="000000"/>
              </a:solidFill>
            </a:endParaRPr>
          </a:p>
        </p:txBody>
      </p:sp>
    </p:spTree>
    <p:extLst>
      <p:ext uri="{BB962C8B-B14F-4D97-AF65-F5344CB8AC3E}">
        <p14:creationId xmlns:p14="http://schemas.microsoft.com/office/powerpoint/2010/main" val="298401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226853771"/>
              </p:ext>
            </p:extLst>
          </p:nvPr>
        </p:nvGraphicFramePr>
        <p:xfrm>
          <a:off x="895995" y="1722874"/>
          <a:ext cx="8151192" cy="2591178"/>
        </p:xfrm>
        <a:graphic>
          <a:graphicData uri="http://schemas.openxmlformats.org/drawingml/2006/table">
            <a:tbl>
              <a:tblPr firstRow="1" firstCol="1" bandRow="1"/>
              <a:tblGrid>
                <a:gridCol w="1950578">
                  <a:extLst>
                    <a:ext uri="{9D8B030D-6E8A-4147-A177-3AD203B41FA5}">
                      <a16:colId xmlns="" xmlns:a16="http://schemas.microsoft.com/office/drawing/2014/main" val="20000"/>
                    </a:ext>
                  </a:extLst>
                </a:gridCol>
                <a:gridCol w="1768075">
                  <a:extLst>
                    <a:ext uri="{9D8B030D-6E8A-4147-A177-3AD203B41FA5}">
                      <a16:colId xmlns="" xmlns:a16="http://schemas.microsoft.com/office/drawing/2014/main" val="20001"/>
                    </a:ext>
                  </a:extLst>
                </a:gridCol>
                <a:gridCol w="2216890">
                  <a:extLst>
                    <a:ext uri="{9D8B030D-6E8A-4147-A177-3AD203B41FA5}">
                      <a16:colId xmlns="" xmlns:a16="http://schemas.microsoft.com/office/drawing/2014/main" val="20002"/>
                    </a:ext>
                  </a:extLst>
                </a:gridCol>
                <a:gridCol w="2215649">
                  <a:extLst>
                    <a:ext uri="{9D8B030D-6E8A-4147-A177-3AD203B41FA5}">
                      <a16:colId xmlns="" xmlns:a16="http://schemas.microsoft.com/office/drawing/2014/main" val="20003"/>
                    </a:ext>
                  </a:extLst>
                </a:gridCol>
              </a:tblGrid>
              <a:tr h="767302">
                <a:tc>
                  <a:txBody>
                    <a:bodyPr/>
                    <a:lstStyle/>
                    <a:p>
                      <a:pPr algn="ctr">
                        <a:lnSpc>
                          <a:spcPts val="2200"/>
                        </a:lnSpc>
                        <a:spcAft>
                          <a:spcPts val="0"/>
                        </a:spcAft>
                      </a:pPr>
                      <a:r>
                        <a:rPr lang="ja-JP" sz="1800" b="1" kern="100" dirty="0">
                          <a:solidFill>
                            <a:srgbClr val="FFFFFF"/>
                          </a:solidFill>
                          <a:effectLst/>
                          <a:latin typeface="+mn-ea"/>
                          <a:ea typeface="+mn-ea"/>
                          <a:cs typeface="Times New Roman"/>
                        </a:rPr>
                        <a:t>第１期計画期間</a:t>
                      </a:r>
                      <a:endParaRPr lang="ja-JP" sz="1800" kern="100" dirty="0">
                        <a:effectLst/>
                        <a:latin typeface="+mn-ea"/>
                        <a:ea typeface="+mn-ea"/>
                        <a:cs typeface="Times New Roman"/>
                      </a:endParaRPr>
                    </a:p>
                    <a:p>
                      <a:pPr algn="ctr">
                        <a:lnSpc>
                          <a:spcPts val="2200"/>
                        </a:lnSpc>
                        <a:spcAft>
                          <a:spcPts val="0"/>
                        </a:spcAft>
                      </a:pPr>
                      <a:r>
                        <a:rPr lang="en-US" sz="1800" b="1" kern="100" dirty="0">
                          <a:solidFill>
                            <a:srgbClr val="FFFFFF"/>
                          </a:solidFill>
                          <a:effectLst/>
                          <a:latin typeface="+mn-ea"/>
                          <a:ea typeface="+mn-ea"/>
                          <a:cs typeface="Times New Roman"/>
                        </a:rPr>
                        <a:t>18</a:t>
                      </a:r>
                      <a:r>
                        <a:rPr lang="ja-JP" sz="1800" b="1" kern="100" dirty="0">
                          <a:solidFill>
                            <a:srgbClr val="FFFFFF"/>
                          </a:solidFill>
                          <a:effectLst/>
                          <a:latin typeface="+mn-ea"/>
                          <a:ea typeface="+mn-ea"/>
                          <a:cs typeface="Times New Roman"/>
                        </a:rPr>
                        <a:t>年度～</a:t>
                      </a:r>
                      <a:r>
                        <a:rPr lang="en-US" sz="1800" b="1" kern="100" dirty="0">
                          <a:solidFill>
                            <a:srgbClr val="FFFFFF"/>
                          </a:solidFill>
                          <a:effectLst/>
                          <a:latin typeface="+mn-ea"/>
                          <a:ea typeface="+mn-ea"/>
                          <a:cs typeface="Times New Roman"/>
                        </a:rPr>
                        <a:t>20</a:t>
                      </a:r>
                      <a:r>
                        <a:rPr lang="ja-JP" sz="1800" b="1" kern="100" dirty="0">
                          <a:solidFill>
                            <a:srgbClr val="FFFFFF"/>
                          </a:solidFill>
                          <a:effectLst/>
                          <a:latin typeface="+mn-ea"/>
                          <a:ea typeface="+mn-ea"/>
                          <a:cs typeface="Times New Roman"/>
                        </a:rPr>
                        <a:t>年度</a:t>
                      </a:r>
                      <a:endParaRPr lang="ja-JP" sz="1800" kern="100" dirty="0">
                        <a:effectLst/>
                        <a:latin typeface="+mn-ea"/>
                        <a:ea typeface="+mn-ea"/>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800" b="1" kern="100" dirty="0">
                          <a:solidFill>
                            <a:srgbClr val="FFFFFF"/>
                          </a:solidFill>
                          <a:effectLst/>
                          <a:latin typeface="+mn-ea"/>
                          <a:ea typeface="+mn-ea"/>
                          <a:cs typeface="Times New Roman"/>
                        </a:rPr>
                        <a:t>第２期計画期間</a:t>
                      </a:r>
                      <a:endParaRPr lang="ja-JP" sz="1800" kern="100" dirty="0">
                        <a:effectLst/>
                        <a:latin typeface="+mn-ea"/>
                        <a:ea typeface="+mn-ea"/>
                        <a:cs typeface="Times New Roman"/>
                      </a:endParaRPr>
                    </a:p>
                    <a:p>
                      <a:pPr algn="ctr">
                        <a:lnSpc>
                          <a:spcPts val="2200"/>
                        </a:lnSpc>
                        <a:spcAft>
                          <a:spcPts val="0"/>
                        </a:spcAft>
                      </a:pPr>
                      <a:r>
                        <a:rPr lang="en-US" sz="1800" b="1" kern="100" dirty="0">
                          <a:solidFill>
                            <a:srgbClr val="FFFFFF"/>
                          </a:solidFill>
                          <a:effectLst/>
                          <a:latin typeface="+mn-ea"/>
                          <a:ea typeface="+mn-ea"/>
                          <a:cs typeface="Times New Roman"/>
                        </a:rPr>
                        <a:t>21</a:t>
                      </a:r>
                      <a:r>
                        <a:rPr lang="ja-JP" sz="1800" b="1" kern="100" dirty="0">
                          <a:solidFill>
                            <a:srgbClr val="FFFFFF"/>
                          </a:solidFill>
                          <a:effectLst/>
                          <a:latin typeface="+mn-ea"/>
                          <a:ea typeface="+mn-ea"/>
                          <a:cs typeface="Times New Roman"/>
                        </a:rPr>
                        <a:t>年度～</a:t>
                      </a:r>
                      <a:r>
                        <a:rPr lang="en-US" sz="1800" b="1" kern="100" dirty="0">
                          <a:solidFill>
                            <a:srgbClr val="FFFFFF"/>
                          </a:solidFill>
                          <a:effectLst/>
                          <a:latin typeface="+mn-ea"/>
                          <a:ea typeface="+mn-ea"/>
                          <a:cs typeface="Times New Roman"/>
                        </a:rPr>
                        <a:t>23</a:t>
                      </a:r>
                      <a:r>
                        <a:rPr lang="ja-JP" sz="1800" b="1" kern="100" dirty="0">
                          <a:solidFill>
                            <a:srgbClr val="FFFFFF"/>
                          </a:solidFill>
                          <a:effectLst/>
                          <a:latin typeface="+mn-ea"/>
                          <a:ea typeface="+mn-ea"/>
                          <a:cs typeface="Times New Roman"/>
                        </a:rPr>
                        <a:t>年度</a:t>
                      </a:r>
                      <a:endParaRPr lang="ja-JP" sz="1800" kern="100" dirty="0">
                        <a:effectLst/>
                        <a:latin typeface="+mn-ea"/>
                        <a:ea typeface="+mn-ea"/>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800" b="1" kern="100" dirty="0">
                          <a:solidFill>
                            <a:schemeClr val="bg1"/>
                          </a:solidFill>
                          <a:effectLst/>
                          <a:latin typeface="+mn-ea"/>
                          <a:ea typeface="+mn-ea"/>
                          <a:cs typeface="Times New Roman"/>
                        </a:rPr>
                        <a:t>第３期計画期間</a:t>
                      </a:r>
                    </a:p>
                    <a:p>
                      <a:pPr algn="ctr">
                        <a:lnSpc>
                          <a:spcPts val="2200"/>
                        </a:lnSpc>
                        <a:spcAft>
                          <a:spcPts val="0"/>
                        </a:spcAft>
                      </a:pPr>
                      <a:r>
                        <a:rPr lang="en-US" sz="1800" b="1" kern="100" dirty="0">
                          <a:solidFill>
                            <a:schemeClr val="bg1"/>
                          </a:solidFill>
                          <a:effectLst/>
                          <a:latin typeface="+mn-ea"/>
                          <a:ea typeface="+mn-ea"/>
                          <a:cs typeface="Times New Roman"/>
                        </a:rPr>
                        <a:t>24</a:t>
                      </a:r>
                      <a:r>
                        <a:rPr lang="ja-JP" sz="1800" b="1" kern="100" dirty="0">
                          <a:solidFill>
                            <a:schemeClr val="bg1"/>
                          </a:solidFill>
                          <a:effectLst/>
                          <a:latin typeface="+mn-ea"/>
                          <a:ea typeface="+mn-ea"/>
                          <a:cs typeface="Times New Roman"/>
                        </a:rPr>
                        <a:t>年度～</a:t>
                      </a:r>
                      <a:r>
                        <a:rPr lang="en-US" sz="1800" b="1" kern="100" dirty="0">
                          <a:solidFill>
                            <a:schemeClr val="bg1"/>
                          </a:solidFill>
                          <a:effectLst/>
                          <a:latin typeface="+mn-ea"/>
                          <a:ea typeface="+mn-ea"/>
                          <a:cs typeface="Times New Roman"/>
                        </a:rPr>
                        <a:t>26</a:t>
                      </a:r>
                      <a:r>
                        <a:rPr lang="ja-JP" sz="1800" b="1" kern="100" dirty="0">
                          <a:solidFill>
                            <a:schemeClr val="bg1"/>
                          </a:solidFill>
                          <a:effectLst/>
                          <a:latin typeface="+mn-ea"/>
                          <a:ea typeface="+mn-ea"/>
                          <a:cs typeface="Times New Roman"/>
                        </a:rPr>
                        <a:t>年度</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altLang="en-US" sz="1800" b="1" kern="100" dirty="0">
                          <a:solidFill>
                            <a:schemeClr val="bg1"/>
                          </a:solidFill>
                          <a:effectLst/>
                          <a:latin typeface="+mn-ea"/>
                          <a:ea typeface="+mn-ea"/>
                          <a:cs typeface="Times New Roman"/>
                        </a:rPr>
                        <a:t>第４期計画期間</a:t>
                      </a:r>
                      <a:endParaRPr lang="en-US" altLang="ja-JP" sz="1800" b="1" kern="100" dirty="0">
                        <a:solidFill>
                          <a:schemeClr val="bg1"/>
                        </a:solidFill>
                        <a:effectLst/>
                        <a:latin typeface="+mn-ea"/>
                        <a:ea typeface="+mn-ea"/>
                        <a:cs typeface="Times New Roman"/>
                      </a:endParaRPr>
                    </a:p>
                    <a:p>
                      <a:pPr algn="ctr">
                        <a:lnSpc>
                          <a:spcPts val="2200"/>
                        </a:lnSpc>
                        <a:spcAft>
                          <a:spcPts val="0"/>
                        </a:spcAft>
                      </a:pPr>
                      <a:r>
                        <a:rPr lang="en-US" altLang="ja-JP" sz="1800" b="1" kern="100" dirty="0">
                          <a:solidFill>
                            <a:schemeClr val="bg1"/>
                          </a:solidFill>
                          <a:effectLst/>
                          <a:latin typeface="+mn-ea"/>
                          <a:ea typeface="+mn-ea"/>
                          <a:cs typeface="Times New Roman"/>
                        </a:rPr>
                        <a:t>27</a:t>
                      </a:r>
                      <a:r>
                        <a:rPr lang="ja-JP" altLang="en-US" sz="1800" b="1" kern="100" dirty="0">
                          <a:solidFill>
                            <a:schemeClr val="bg1"/>
                          </a:solidFill>
                          <a:effectLst/>
                          <a:latin typeface="+mn-ea"/>
                          <a:ea typeface="+mn-ea"/>
                          <a:cs typeface="Times New Roman"/>
                        </a:rPr>
                        <a:t>年度～</a:t>
                      </a:r>
                      <a:r>
                        <a:rPr lang="en-US" altLang="ja-JP" sz="1800" b="1" kern="100" dirty="0">
                          <a:solidFill>
                            <a:schemeClr val="bg1"/>
                          </a:solidFill>
                          <a:effectLst/>
                          <a:latin typeface="+mn-ea"/>
                          <a:ea typeface="+mn-ea"/>
                          <a:cs typeface="Times New Roman"/>
                        </a:rPr>
                        <a:t>29</a:t>
                      </a:r>
                      <a:r>
                        <a:rPr lang="ja-JP" altLang="en-US" sz="1800" b="1" kern="100" dirty="0">
                          <a:solidFill>
                            <a:schemeClr val="bg1"/>
                          </a:solidFill>
                          <a:effectLst/>
                          <a:latin typeface="+mn-ea"/>
                          <a:ea typeface="+mn-ea"/>
                          <a:cs typeface="Times New Roman"/>
                        </a:rPr>
                        <a:t>年度</a:t>
                      </a:r>
                      <a:endParaRPr lang="ja-JP" sz="1800" b="1" kern="100" dirty="0">
                        <a:solidFill>
                          <a:schemeClr val="bg1"/>
                        </a:solidFill>
                        <a:effectLst/>
                        <a:latin typeface="+mn-ea"/>
                        <a:ea typeface="+mn-ea"/>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752978">
                <a:tc>
                  <a:txBody>
                    <a:bodyPr/>
                    <a:lstStyle/>
                    <a:p>
                      <a:pPr indent="127000" algn="l">
                        <a:lnSpc>
                          <a:spcPts val="2200"/>
                        </a:lnSpc>
                        <a:spcAft>
                          <a:spcPts val="0"/>
                        </a:spcAft>
                      </a:pPr>
                      <a:r>
                        <a:rPr lang="ja-JP" sz="1800" kern="100" dirty="0">
                          <a:effectLst/>
                          <a:latin typeface="+mn-ea"/>
                          <a:ea typeface="+mn-ea"/>
                          <a:cs typeface="Times New Roman"/>
                        </a:rPr>
                        <a:t>平成</a:t>
                      </a:r>
                      <a:r>
                        <a:rPr lang="en-US" sz="1800" kern="100" dirty="0">
                          <a:effectLst/>
                          <a:latin typeface="+mn-ea"/>
                          <a:ea typeface="+mn-ea"/>
                          <a:cs typeface="Times New Roman"/>
                        </a:rPr>
                        <a:t>23</a:t>
                      </a:r>
                      <a:r>
                        <a:rPr lang="ja-JP" sz="1800" kern="100" dirty="0">
                          <a:effectLst/>
                          <a:latin typeface="+mn-ea"/>
                          <a:ea typeface="+mn-ea"/>
                          <a:cs typeface="Times New Roman"/>
                        </a:rPr>
                        <a:t>年度を目標として、地域の実情に応じた数値目標及び障害福祉サービスの見込量を設定</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sz="1800" kern="100" dirty="0">
                          <a:effectLst/>
                          <a:latin typeface="+mn-ea"/>
                          <a:ea typeface="+mn-ea"/>
                          <a:cs typeface="Times New Roman"/>
                        </a:rPr>
                        <a:t>第１期の実績を踏まえ、第２期障害福祉計画を作成</a:t>
                      </a: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800" kern="100" dirty="0">
                          <a:effectLst/>
                          <a:latin typeface="+mn-ea"/>
                          <a:ea typeface="+mn-ea"/>
                          <a:cs typeface="Times New Roman"/>
                        </a:rPr>
                        <a:t>つなぎ</a:t>
                      </a:r>
                      <a:r>
                        <a:rPr lang="ja-JP" sz="1800" kern="100" dirty="0">
                          <a:effectLst/>
                          <a:latin typeface="+mn-ea"/>
                          <a:ea typeface="+mn-ea"/>
                          <a:cs typeface="Times New Roman"/>
                        </a:rPr>
                        <a:t>法による障害者自立支援法の改正等を踏まえ、平成</a:t>
                      </a:r>
                      <a:r>
                        <a:rPr lang="en-US" sz="1800" kern="100" dirty="0">
                          <a:effectLst/>
                          <a:latin typeface="+mn-ea"/>
                          <a:ea typeface="+mn-ea"/>
                          <a:cs typeface="Times New Roman"/>
                        </a:rPr>
                        <a:t>26</a:t>
                      </a:r>
                      <a:r>
                        <a:rPr lang="ja-JP" sz="1800" kern="100" dirty="0">
                          <a:effectLst/>
                          <a:latin typeface="+mn-ea"/>
                          <a:ea typeface="+mn-ea"/>
                          <a:cs typeface="Times New Roman"/>
                        </a:rPr>
                        <a:t>年度を目標として、第３期障害福祉計画を作成</a:t>
                      </a: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800" kern="100" dirty="0">
                          <a:effectLst/>
                          <a:latin typeface="+mn-ea"/>
                          <a:ea typeface="+mn-ea"/>
                          <a:cs typeface="Times New Roman"/>
                        </a:rPr>
                        <a:t>障害者総合支援法の施行等を踏まえ、平成</a:t>
                      </a:r>
                      <a:r>
                        <a:rPr lang="en-US" altLang="ja-JP" sz="1800" kern="100" dirty="0">
                          <a:effectLst/>
                          <a:latin typeface="+mn-ea"/>
                          <a:ea typeface="+mn-ea"/>
                          <a:cs typeface="Times New Roman"/>
                        </a:rPr>
                        <a:t>29</a:t>
                      </a:r>
                      <a:r>
                        <a:rPr lang="ja-JP" altLang="en-US" sz="1800" kern="100" dirty="0">
                          <a:effectLst/>
                          <a:latin typeface="+mn-ea"/>
                          <a:ea typeface="+mn-ea"/>
                          <a:cs typeface="Times New Roman"/>
                        </a:rPr>
                        <a:t>年度を目標として、第４期障害福祉計画を作成</a:t>
                      </a:r>
                      <a:endParaRPr lang="ja-JP" sz="1800" kern="100" dirty="0">
                        <a:effectLst/>
                        <a:latin typeface="+mn-ea"/>
                        <a:ea typeface="+mn-ea"/>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8" name="テキスト ボックス 7"/>
          <p:cNvSpPr txBox="1"/>
          <p:nvPr/>
        </p:nvSpPr>
        <p:spPr>
          <a:xfrm>
            <a:off x="1002" y="6411"/>
            <a:ext cx="9905008" cy="461665"/>
          </a:xfrm>
          <a:prstGeom prst="rect">
            <a:avLst/>
          </a:prstGeom>
          <a:noFill/>
        </p:spPr>
        <p:txBody>
          <a:bodyPr wrap="square" rtlCol="0">
            <a:spAutoFit/>
          </a:bodyPr>
          <a:lstStyle/>
          <a:p>
            <a:pPr algn="ctr"/>
            <a:r>
              <a:rPr lang="ja-JP" altLang="en-US" sz="2400" dirty="0">
                <a:solidFill>
                  <a:prstClr val="black"/>
                </a:solidFill>
                <a:latin typeface="ＭＳ Ｐゴシック"/>
                <a:ea typeface="ＭＳ Ｐゴシック"/>
              </a:rPr>
              <a:t>障害福祉計画と基本指針</a:t>
            </a:r>
          </a:p>
        </p:txBody>
      </p:sp>
      <p:sp>
        <p:nvSpPr>
          <p:cNvPr id="10" name="テキスト ボックス 9"/>
          <p:cNvSpPr txBox="1"/>
          <p:nvPr/>
        </p:nvSpPr>
        <p:spPr>
          <a:xfrm>
            <a:off x="4571767" y="1390710"/>
            <a:ext cx="5421863" cy="338554"/>
          </a:xfrm>
          <a:prstGeom prst="rect">
            <a:avLst/>
          </a:prstGeom>
          <a:noFill/>
        </p:spPr>
        <p:txBody>
          <a:bodyPr wrap="square" rtlCol="0">
            <a:spAutoFit/>
          </a:bodyPr>
          <a:lstStyle/>
          <a:p>
            <a:r>
              <a:rPr lang="en-US" altLang="ja-JP" sz="1600" b="1" dirty="0">
                <a:solidFill>
                  <a:prstClr val="black"/>
                </a:solidFill>
                <a:latin typeface="ＭＳ Ｐゴシック"/>
                <a:ea typeface="ＭＳ Ｐゴシック"/>
              </a:rPr>
              <a:t>H24</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H25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 H26</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 H27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H28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H29</a:t>
            </a:r>
          </a:p>
        </p:txBody>
      </p:sp>
      <p:sp>
        <p:nvSpPr>
          <p:cNvPr id="11" name="角丸四角形 10"/>
          <p:cNvSpPr/>
          <p:nvPr/>
        </p:nvSpPr>
        <p:spPr bwMode="auto">
          <a:xfrm>
            <a:off x="5457125" y="4439142"/>
            <a:ext cx="648073"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defTabSz="873125"/>
            <a:r>
              <a:rPr lang="ja-JP" altLang="en-US" sz="1600" b="1" dirty="0">
                <a:solidFill>
                  <a:prstClr val="white"/>
                </a:solidFill>
                <a:ea typeface="ＭＳ Ｐゴシック" pitchFamily="50" charset="-128"/>
              </a:rPr>
              <a:t>基本指針見直し</a:t>
            </a:r>
          </a:p>
        </p:txBody>
      </p:sp>
      <p:sp>
        <p:nvSpPr>
          <p:cNvPr id="13" name="角丸四角形 12"/>
          <p:cNvSpPr/>
          <p:nvPr/>
        </p:nvSpPr>
        <p:spPr bwMode="auto">
          <a:xfrm>
            <a:off x="6105197" y="5440161"/>
            <a:ext cx="648073"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algn="ctr" defTabSz="873125"/>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9063" indent="-119063" algn="ctr" defTabSz="873125"/>
            <a:r>
              <a:rPr lang="ja-JP" altLang="en-US" sz="1600" b="1" dirty="0">
                <a:solidFill>
                  <a:prstClr val="white"/>
                </a:solidFill>
                <a:latin typeface="ＭＳ Ｐゴシック"/>
                <a:ea typeface="ＭＳ Ｐゴシック"/>
              </a:rPr>
              <a:t>　作成</a:t>
            </a:r>
          </a:p>
        </p:txBody>
      </p:sp>
      <p:sp>
        <p:nvSpPr>
          <p:cNvPr id="20" name="角丸四角形 19"/>
          <p:cNvSpPr/>
          <p:nvPr/>
        </p:nvSpPr>
        <p:spPr bwMode="auto">
          <a:xfrm>
            <a:off x="8412362" y="5422583"/>
            <a:ext cx="648073" cy="882608"/>
          </a:xfrm>
          <a:prstGeom prst="roundRect">
            <a:avLst/>
          </a:prstGeom>
          <a:solidFill>
            <a:schemeClr val="accent6">
              <a:lumMod val="60000"/>
              <a:lumOff val="40000"/>
            </a:schemeClr>
          </a:solidFill>
          <a:ln w="9525" cap="flat" cmpd="sng" algn="ctr">
            <a:solidFill>
              <a:schemeClr val="tx1"/>
            </a:solidFill>
            <a:prstDash val="sysDash"/>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algn="ctr" defTabSz="873125"/>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9063" indent="-119063" algn="ctr" defTabSz="873125"/>
            <a:r>
              <a:rPr lang="ja-JP" altLang="en-US" sz="1600" b="1" dirty="0">
                <a:solidFill>
                  <a:prstClr val="white"/>
                </a:solidFill>
                <a:latin typeface="ＭＳ Ｐゴシック"/>
                <a:ea typeface="ＭＳ Ｐゴシック"/>
              </a:rPr>
              <a:t>　作成</a:t>
            </a:r>
          </a:p>
        </p:txBody>
      </p:sp>
      <p:cxnSp>
        <p:nvCxnSpPr>
          <p:cNvPr id="22" name="直線矢印コネクタ 21"/>
          <p:cNvCxnSpPr>
            <a:stCxn id="11" idx="3"/>
          </p:cNvCxnSpPr>
          <p:nvPr/>
        </p:nvCxnSpPr>
        <p:spPr bwMode="auto">
          <a:xfrm>
            <a:off x="6105140" y="4890984"/>
            <a:ext cx="1627802"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5" name="直線矢印コネクタ 24"/>
          <p:cNvCxnSpPr/>
          <p:nvPr/>
        </p:nvCxnSpPr>
        <p:spPr bwMode="auto">
          <a:xfrm flipV="1">
            <a:off x="8407550" y="4863300"/>
            <a:ext cx="822238" cy="19796"/>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27" name="直線矢印コネクタ 26"/>
          <p:cNvCxnSpPr/>
          <p:nvPr/>
        </p:nvCxnSpPr>
        <p:spPr bwMode="auto">
          <a:xfrm flipV="1">
            <a:off x="6753210" y="5859088"/>
            <a:ext cx="1644476" cy="19795"/>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8" name="直線矢印コネクタ 27"/>
          <p:cNvCxnSpPr/>
          <p:nvPr/>
        </p:nvCxnSpPr>
        <p:spPr bwMode="auto">
          <a:xfrm flipV="1">
            <a:off x="9060375" y="5849040"/>
            <a:ext cx="515764" cy="9898"/>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31" name="直線矢印コネクタ 30"/>
          <p:cNvCxnSpPr>
            <a:stCxn id="34" idx="3"/>
          </p:cNvCxnSpPr>
          <p:nvPr/>
        </p:nvCxnSpPr>
        <p:spPr bwMode="auto">
          <a:xfrm flipV="1">
            <a:off x="4664978" y="4890984"/>
            <a:ext cx="792088" cy="11786"/>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2" name="直線矢印コネクタ 31"/>
          <p:cNvCxnSpPr>
            <a:stCxn id="35" idx="3"/>
          </p:cNvCxnSpPr>
          <p:nvPr/>
        </p:nvCxnSpPr>
        <p:spPr bwMode="auto">
          <a:xfrm flipV="1">
            <a:off x="4664978" y="5864037"/>
            <a:ext cx="1440160" cy="10993"/>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34" name="角丸四角形 33"/>
          <p:cNvSpPr/>
          <p:nvPr/>
        </p:nvSpPr>
        <p:spPr bwMode="auto">
          <a:xfrm>
            <a:off x="936958" y="4450928"/>
            <a:ext cx="3728020"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2700"/>
              </a:lnSpc>
            </a:pPr>
            <a:r>
              <a:rPr lang="ja-JP" altLang="en-US" sz="1600" b="1" dirty="0">
                <a:solidFill>
                  <a:prstClr val="white"/>
                </a:solidFill>
                <a:ea typeface="ＭＳ Ｐゴシック" pitchFamily="50" charset="-128"/>
              </a:rPr>
              <a:t>厚生労働大臣</a:t>
            </a:r>
          </a:p>
          <a:p>
            <a:pPr marL="119063" indent="-119063" defTabSz="873125">
              <a:lnSpc>
                <a:spcPts val="2700"/>
              </a:lnSpc>
            </a:pPr>
            <a:r>
              <a:rPr lang="ja-JP" altLang="en-US" sz="1600" b="1" dirty="0">
                <a:solidFill>
                  <a:prstClr val="white"/>
                </a:solidFill>
                <a:ea typeface="ＭＳ Ｐゴシック" pitchFamily="50" charset="-128"/>
              </a:rPr>
              <a:t>　・・・３年に１回、基本指針の見直し</a:t>
            </a:r>
          </a:p>
        </p:txBody>
      </p:sp>
      <p:sp>
        <p:nvSpPr>
          <p:cNvPr id="35" name="角丸四角形 34"/>
          <p:cNvSpPr/>
          <p:nvPr/>
        </p:nvSpPr>
        <p:spPr bwMode="auto">
          <a:xfrm>
            <a:off x="920552" y="5433576"/>
            <a:ext cx="3744416"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2700"/>
              </a:lnSpc>
            </a:pPr>
            <a:r>
              <a:rPr lang="ja-JP" altLang="en-US" sz="1600" b="1" dirty="0">
                <a:solidFill>
                  <a:prstClr val="white"/>
                </a:solidFill>
                <a:latin typeface="ＭＳ Ｐゴシック"/>
                <a:ea typeface="ＭＳ Ｐゴシック"/>
              </a:rPr>
              <a:t>都道府県・市町村</a:t>
            </a:r>
          </a:p>
          <a:p>
            <a:pPr marL="119063" indent="-119063" defTabSz="873125">
              <a:lnSpc>
                <a:spcPts val="2700"/>
              </a:lnSpc>
            </a:pPr>
            <a:r>
              <a:rPr lang="ja-JP" altLang="en-US" sz="1600" b="1" dirty="0">
                <a:solidFill>
                  <a:prstClr val="white"/>
                </a:solidFill>
                <a:latin typeface="ＭＳ Ｐゴシック"/>
                <a:ea typeface="ＭＳ Ｐゴシック"/>
              </a:rPr>
              <a:t>　・・・３年ごとに障害福祉計画の作成</a:t>
            </a:r>
          </a:p>
        </p:txBody>
      </p:sp>
      <p:cxnSp>
        <p:nvCxnSpPr>
          <p:cNvPr id="37" name="直線矢印コネクタ 36"/>
          <p:cNvCxnSpPr/>
          <p:nvPr/>
        </p:nvCxnSpPr>
        <p:spPr bwMode="auto">
          <a:xfrm>
            <a:off x="6105140" y="5203590"/>
            <a:ext cx="144016" cy="23672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9" name="直線矢印コネクタ 38"/>
          <p:cNvCxnSpPr/>
          <p:nvPr/>
        </p:nvCxnSpPr>
        <p:spPr bwMode="auto">
          <a:xfrm>
            <a:off x="8413266" y="5196522"/>
            <a:ext cx="144016" cy="236721"/>
          </a:xfrm>
          <a:prstGeom prst="straightConnector1">
            <a:avLst/>
          </a:prstGeom>
          <a:solidFill>
            <a:schemeClr val="bg1"/>
          </a:solidFill>
          <a:ln w="38100" cap="flat" cmpd="sng" algn="ctr">
            <a:solidFill>
              <a:schemeClr val="tx2">
                <a:lumMod val="40000"/>
                <a:lumOff val="60000"/>
              </a:schemeClr>
            </a:solidFill>
            <a:prstDash val="sysDash"/>
            <a:round/>
            <a:headEnd type="none" w="med" len="med"/>
            <a:tailEnd type="arrow"/>
          </a:ln>
          <a:effectLst/>
        </p:spPr>
      </p:cxnSp>
      <p:sp>
        <p:nvSpPr>
          <p:cNvPr id="40" name="正方形/長方形 39"/>
          <p:cNvSpPr/>
          <p:nvPr/>
        </p:nvSpPr>
        <p:spPr bwMode="auto">
          <a:xfrm>
            <a:off x="200482" y="516250"/>
            <a:ext cx="9505056" cy="8245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3000"/>
              </a:lnSpc>
            </a:pPr>
            <a:r>
              <a:rPr lang="ja-JP" altLang="en-US" sz="2000" dirty="0">
                <a:solidFill>
                  <a:prstClr val="black"/>
                </a:solidFill>
                <a:ea typeface="ＭＳ Ｐゴシック" pitchFamily="50" charset="-128"/>
              </a:rPr>
              <a:t>○　基本指針（厚生労働大臣）では、障害福祉計画の計画期間を３年としており、これに</a:t>
            </a:r>
            <a:endParaRPr lang="en-US" altLang="ja-JP" sz="2000" dirty="0">
              <a:solidFill>
                <a:prstClr val="black"/>
              </a:solidFill>
              <a:ea typeface="ＭＳ Ｐゴシック" pitchFamily="50" charset="-128"/>
            </a:endParaRPr>
          </a:p>
          <a:p>
            <a:pPr marL="119063" indent="-119063" defTabSz="873125">
              <a:lnSpc>
                <a:spcPts val="3000"/>
              </a:lnSpc>
            </a:pPr>
            <a:r>
              <a:rPr lang="ja-JP" altLang="en-US" sz="2000" dirty="0">
                <a:solidFill>
                  <a:prstClr val="black"/>
                </a:solidFill>
                <a:ea typeface="ＭＳ Ｐゴシック" pitchFamily="50" charset="-128"/>
              </a:rPr>
              <a:t>　　即して、都道府県・市町村は３年ごとに障害福祉計画を作成している。</a:t>
            </a:r>
          </a:p>
        </p:txBody>
      </p:sp>
      <p:sp>
        <p:nvSpPr>
          <p:cNvPr id="21" name="角丸四角形 20"/>
          <p:cNvSpPr/>
          <p:nvPr/>
        </p:nvSpPr>
        <p:spPr bwMode="auto">
          <a:xfrm>
            <a:off x="7732998" y="4431254"/>
            <a:ext cx="648073"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defTabSz="873125"/>
            <a:r>
              <a:rPr lang="ja-JP" altLang="en-US" sz="1600" b="1" dirty="0">
                <a:solidFill>
                  <a:prstClr val="white"/>
                </a:solidFill>
                <a:ea typeface="ＭＳ Ｐゴシック" pitchFamily="50" charset="-128"/>
              </a:rPr>
              <a:t>基本指針見直し</a:t>
            </a:r>
          </a:p>
        </p:txBody>
      </p:sp>
      <p:sp>
        <p:nvSpPr>
          <p:cNvPr id="3" name="スライド番号プレースホルダー 2"/>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30</a:t>
            </a:fld>
            <a:endParaRPr lang="ja-JP" altLang="en-US">
              <a:solidFill>
                <a:prstClr val="black">
                  <a:tint val="75000"/>
                </a:prstClr>
              </a:solidFill>
            </a:endParaRPr>
          </a:p>
        </p:txBody>
      </p:sp>
    </p:spTree>
    <p:extLst>
      <p:ext uri="{BB962C8B-B14F-4D97-AF65-F5344CB8AC3E}">
        <p14:creationId xmlns:p14="http://schemas.microsoft.com/office/powerpoint/2010/main" val="3266140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 64"/>
          <p:cNvSpPr>
            <a:spLocks noGrp="1"/>
          </p:cNvSpPr>
          <p:nvPr>
            <p:ph type="sldNum" sz="quarter" idx="12"/>
          </p:nvPr>
        </p:nvSpPr>
        <p:spPr>
          <a:xfrm>
            <a:off x="7617296" y="6597352"/>
            <a:ext cx="2311400" cy="476250"/>
          </a:xfrm>
        </p:spPr>
        <p:txBody>
          <a:bodyPr/>
          <a:lstStyle/>
          <a:p>
            <a:pPr>
              <a:defRPr/>
            </a:pPr>
            <a:fld id="{132C9BDF-3DAB-4F39-8074-B0CF74399C12}" type="slidenum">
              <a:rPr lang="en-US" altLang="ja-JP" sz="1600" b="1" smtClean="0"/>
              <a:pPr>
                <a:defRPr/>
              </a:pPr>
              <a:t>31</a:t>
            </a:fld>
            <a:endParaRPr lang="en-US" altLang="ja-JP" sz="1600" b="1"/>
          </a:p>
        </p:txBody>
      </p:sp>
      <p:sp>
        <p:nvSpPr>
          <p:cNvPr id="40" name="正方形/長方形 39"/>
          <p:cNvSpPr/>
          <p:nvPr/>
        </p:nvSpPr>
        <p:spPr bwMode="auto">
          <a:xfrm>
            <a:off x="92320" y="2582784"/>
            <a:ext cx="4320000" cy="4212712"/>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1" name="角丸四角形 40"/>
          <p:cNvSpPr/>
          <p:nvPr/>
        </p:nvSpPr>
        <p:spPr>
          <a:xfrm>
            <a:off x="-15552" y="2276871"/>
            <a:ext cx="4572779" cy="3170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市町村障害福祉計画（障害者総合支援法第</a:t>
            </a:r>
            <a:r>
              <a:rPr kumimoji="1" lang="en-US" altLang="ja-JP" sz="1400" dirty="0" smtClean="0">
                <a:solidFill>
                  <a:schemeClr val="bg1"/>
                </a:solidFill>
                <a:latin typeface="ＭＳ ゴシック" panose="020B0609070205080204" pitchFamily="49" charset="-128"/>
                <a:ea typeface="ＭＳ ゴシック" panose="020B0609070205080204" pitchFamily="49" charset="-128"/>
              </a:rPr>
              <a:t>88</a:t>
            </a: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条関係）</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45" name="1 つの角を切り取った四角形 44"/>
          <p:cNvSpPr/>
          <p:nvPr/>
        </p:nvSpPr>
        <p:spPr bwMode="auto">
          <a:xfrm>
            <a:off x="218456" y="3025587"/>
            <a:ext cx="1260000" cy="1505916"/>
          </a:xfrm>
          <a:prstGeom prst="snip1Rect">
            <a:avLst>
              <a:gd name="adj" fmla="val 9611"/>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障害福祉サービス、相談支援及び地域生活支援事業の提供体制の確保に係る目標に関する事項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46" name="正方形/長方形 45"/>
          <p:cNvSpPr/>
          <p:nvPr/>
        </p:nvSpPr>
        <p:spPr bwMode="auto">
          <a:xfrm>
            <a:off x="4953544" y="2385352"/>
            <a:ext cx="4896000" cy="4428000"/>
          </a:xfrm>
          <a:prstGeom prst="rect">
            <a:avLst/>
          </a:prstGeom>
          <a:noFill/>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7" name="角丸四角形 46"/>
          <p:cNvSpPr/>
          <p:nvPr/>
        </p:nvSpPr>
        <p:spPr>
          <a:xfrm>
            <a:off x="4953544" y="2294752"/>
            <a:ext cx="4896000"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smtClean="0">
                <a:solidFill>
                  <a:schemeClr val="bg1"/>
                </a:solidFill>
                <a:latin typeface="ＭＳ ゴシック" panose="020B0609070205080204" pitchFamily="49" charset="-128"/>
                <a:ea typeface="ＭＳ ゴシック" panose="020B0609070205080204" pitchFamily="49" charset="-128"/>
              </a:rPr>
              <a:t>都道府県障害福祉計画（障害者総合支援法第</a:t>
            </a:r>
            <a:r>
              <a:rPr lang="en-US" altLang="ja-JP" sz="1400" dirty="0" smtClean="0">
                <a:solidFill>
                  <a:schemeClr val="bg1"/>
                </a:solidFill>
                <a:latin typeface="ＭＳ ゴシック" panose="020B0609070205080204" pitchFamily="49" charset="-128"/>
                <a:ea typeface="ＭＳ ゴシック" panose="020B0609070205080204" pitchFamily="49" charset="-128"/>
              </a:rPr>
              <a:t>89</a:t>
            </a:r>
            <a:r>
              <a:rPr lang="ja-JP" altLang="en-US" sz="1400" dirty="0" smtClean="0">
                <a:solidFill>
                  <a:schemeClr val="bg1"/>
                </a:solidFill>
                <a:latin typeface="ＭＳ ゴシック" panose="020B0609070205080204" pitchFamily="49" charset="-128"/>
                <a:ea typeface="ＭＳ ゴシック" panose="020B0609070205080204" pitchFamily="49" charset="-128"/>
              </a:rPr>
              <a:t>条関係）</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51" name="1 つの角を切り取った四角形 50"/>
          <p:cNvSpPr/>
          <p:nvPr/>
        </p:nvSpPr>
        <p:spPr bwMode="auto">
          <a:xfrm>
            <a:off x="1604628" y="3025587"/>
            <a:ext cx="1332288" cy="1506566"/>
          </a:xfrm>
          <a:prstGeom prst="snip1Rect">
            <a:avLst>
              <a:gd name="adj" fmla="val 8877"/>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各年度における指定障害福祉サービス、指定地域相談支援又は指定計画相談支援の種類ごとの必要な量の見込み</a:t>
            </a:r>
            <a:endParaRPr lang="en-US" altLang="ja-JP" sz="12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3" name="1 つの角を切り取った四角形 52"/>
          <p:cNvSpPr/>
          <p:nvPr/>
        </p:nvSpPr>
        <p:spPr bwMode="auto">
          <a:xfrm>
            <a:off x="488504" y="4932222"/>
            <a:ext cx="1656000" cy="44099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障害福祉サービス等の見込量の確保方策</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5" name="1 つの角を切り取った四角形 54"/>
          <p:cNvSpPr/>
          <p:nvPr/>
        </p:nvSpPr>
        <p:spPr bwMode="auto">
          <a:xfrm>
            <a:off x="2360712" y="4932222"/>
            <a:ext cx="1656000" cy="44099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医療</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機関等の関係　機関との連携</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9" name="1 つの角を切り取った四角形 58"/>
          <p:cNvSpPr/>
          <p:nvPr/>
        </p:nvSpPr>
        <p:spPr bwMode="auto">
          <a:xfrm>
            <a:off x="92320" y="2636912"/>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0" name="1 つの角を切り取った四角形 59"/>
          <p:cNvSpPr/>
          <p:nvPr/>
        </p:nvSpPr>
        <p:spPr bwMode="auto">
          <a:xfrm>
            <a:off x="38664" y="4610874"/>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1" name="1 つの角を切り取った四角形 60"/>
          <p:cNvSpPr/>
          <p:nvPr/>
        </p:nvSpPr>
        <p:spPr bwMode="auto">
          <a:xfrm>
            <a:off x="56456" y="5610798"/>
            <a:ext cx="1584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2" name="Rectangle 6"/>
          <p:cNvSpPr>
            <a:spLocks noChangeArrowheads="1"/>
          </p:cNvSpPr>
          <p:nvPr/>
        </p:nvSpPr>
        <p:spPr bwMode="auto">
          <a:xfrm>
            <a:off x="200472" y="5860865"/>
            <a:ext cx="4032000" cy="925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lang="ja-JP" altLang="en-US" sz="1200" dirty="0">
                <a:latin typeface="ＭＳ ゴシック" pitchFamily="49" charset="-128"/>
                <a:ea typeface="ＭＳ ゴシック" pitchFamily="49" charset="-128"/>
                <a:cs typeface="Times New Roman" pitchFamily="18" charset="0"/>
              </a:rPr>
              <a:t>計画</a:t>
            </a:r>
            <a:r>
              <a:rPr lang="ja-JP" altLang="en-US" sz="1200" dirty="0" smtClean="0">
                <a:latin typeface="ＭＳ ゴシック" pitchFamily="49" charset="-128"/>
                <a:ea typeface="ＭＳ ゴシック" pitchFamily="49" charset="-128"/>
                <a:cs typeface="Times New Roman" pitchFamily="18" charset="0"/>
              </a:rPr>
              <a:t>は</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障害者等の数、その障害の状況を勘案する</a:t>
            </a:r>
            <a:r>
              <a:rPr kumimoji="1" lang="ja-JP" altLang="en-US" sz="1200" b="0" i="0" u="none" strike="noStrike" cap="none" normalizeH="0" baseline="0" dirty="0" err="1" smtClean="0">
                <a:ln>
                  <a:noFill/>
                </a:ln>
                <a:solidFill>
                  <a:schemeClr val="tx1"/>
                </a:solidFill>
                <a:effectLst/>
                <a:latin typeface="ＭＳ ゴシック" pitchFamily="49" charset="-128"/>
                <a:ea typeface="ＭＳ ゴシック" pitchFamily="49" charset="-128"/>
                <a:cs typeface="Times New Roman" pitchFamily="18" charset="0"/>
              </a:rPr>
              <a:t>こ</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a:latin typeface="ＭＳ ゴシック" pitchFamily="49" charset="-128"/>
                <a:ea typeface="ＭＳ ゴシック" pitchFamily="49" charset="-128"/>
                <a:cs typeface="Times New Roman" pitchFamily="18" charset="0"/>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と（義務）</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smtClean="0">
                <a:latin typeface="ＭＳ ゴシック" pitchFamily="49" charset="-128"/>
                <a:ea typeface="ＭＳ ゴシック" pitchFamily="49" charset="-128"/>
                <a:cs typeface="Times New Roman" pitchFamily="18" charset="0"/>
              </a:rPr>
              <a:t>・計画を作成する場合、障害者等の心身の状況等を把握</a:t>
            </a:r>
            <a:endParaRPr lang="en-US" altLang="ja-JP" sz="1200" dirty="0" smtClean="0">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a:latin typeface="ＭＳ ゴシック" pitchFamily="49" charset="-128"/>
                <a:ea typeface="ＭＳ ゴシック" pitchFamily="49" charset="-128"/>
                <a:cs typeface="Times New Roman" pitchFamily="18" charset="0"/>
              </a:rPr>
              <a:t>　</a:t>
            </a:r>
            <a:r>
              <a:rPr lang="ja-JP" altLang="en-US" sz="1200" dirty="0" smtClean="0">
                <a:latin typeface="ＭＳ ゴシック" pitchFamily="49" charset="-128"/>
                <a:ea typeface="ＭＳ ゴシック" pitchFamily="49" charset="-128"/>
                <a:cs typeface="Times New Roman" pitchFamily="18" charset="0"/>
              </a:rPr>
              <a:t>した上で作成すること（努力義務）</a:t>
            </a:r>
            <a:endParaRPr lang="en-US" altLang="ja-JP" sz="1200" dirty="0" smtClean="0">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smtClean="0">
                <a:latin typeface="ＭＳ ゴシック" pitchFamily="49" charset="-128"/>
                <a:ea typeface="ＭＳ ゴシック" pitchFamily="49" charset="-128"/>
                <a:cs typeface="Times New Roman" pitchFamily="18" charset="0"/>
              </a:rPr>
              <a:t>・他の計画と調和が保たれること（義務）</a:t>
            </a:r>
            <a:r>
              <a:rPr lang="ja-JP" altLang="en-US" sz="1200" dirty="0">
                <a:latin typeface="ＭＳ ゴシック" pitchFamily="49" charset="-128"/>
                <a:ea typeface="ＭＳ ゴシック" pitchFamily="49" charset="-128"/>
                <a:cs typeface="Times New Roman" pitchFamily="18" charset="0"/>
              </a:rPr>
              <a:t>　</a:t>
            </a:r>
            <a:r>
              <a:rPr lang="ja-JP" altLang="en-US" sz="1200" dirty="0" smtClean="0">
                <a:latin typeface="ＭＳ ゴシック" pitchFamily="49" charset="-128"/>
                <a:ea typeface="ＭＳ ゴシック" pitchFamily="49" charset="-128"/>
                <a:cs typeface="Times New Roman" pitchFamily="18" charset="0"/>
              </a:rPr>
              <a:t>など</a:t>
            </a:r>
            <a:endParaRPr lang="en-US" altLang="ja-JP" sz="1200" dirty="0" smtClean="0">
              <a:latin typeface="ＭＳ ゴシック" pitchFamily="49" charset="-128"/>
              <a:ea typeface="ＭＳ ゴシック" pitchFamily="49" charset="-128"/>
              <a:cs typeface="Times New Roman" pitchFamily="18" charset="0"/>
            </a:endParaRPr>
          </a:p>
        </p:txBody>
      </p:sp>
      <p:sp>
        <p:nvSpPr>
          <p:cNvPr id="68" name="1 つの角を切り取った四角形 67"/>
          <p:cNvSpPr/>
          <p:nvPr/>
        </p:nvSpPr>
        <p:spPr bwMode="auto">
          <a:xfrm>
            <a:off x="4917136" y="2636912"/>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1" name="1 つの角を切り取った四角形 70"/>
          <p:cNvSpPr/>
          <p:nvPr/>
        </p:nvSpPr>
        <p:spPr bwMode="auto">
          <a:xfrm>
            <a:off x="4834912" y="4581128"/>
            <a:ext cx="1414232"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5" name="1 つの角を切り取った四角形 74"/>
          <p:cNvSpPr/>
          <p:nvPr/>
        </p:nvSpPr>
        <p:spPr bwMode="auto">
          <a:xfrm>
            <a:off x="7761312" y="4869160"/>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施設障害福祉サービスの質の向上</a:t>
            </a:r>
            <a:endParaRPr lang="en-US" altLang="ja-JP" sz="11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6" name="1 つの角を切り取った四角形 75"/>
          <p:cNvSpPr/>
          <p:nvPr/>
        </p:nvSpPr>
        <p:spPr bwMode="auto">
          <a:xfrm>
            <a:off x="8769424" y="4869160"/>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区域ごとの医療機関等の関係者との連携</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7" name="正方形/長方形 76"/>
          <p:cNvSpPr/>
          <p:nvPr/>
        </p:nvSpPr>
        <p:spPr bwMode="auto">
          <a:xfrm>
            <a:off x="560512" y="764704"/>
            <a:ext cx="8605032" cy="1188000"/>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8" name="角丸四角形 77"/>
          <p:cNvSpPr/>
          <p:nvPr/>
        </p:nvSpPr>
        <p:spPr>
          <a:xfrm>
            <a:off x="560512" y="764704"/>
            <a:ext cx="8640000" cy="306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国の基本指針（障害者総合支援法第</a:t>
            </a:r>
            <a:r>
              <a:rPr kumimoji="1" lang="en-US" altLang="ja-JP" sz="1400" dirty="0" smtClean="0">
                <a:solidFill>
                  <a:schemeClr val="bg1"/>
                </a:solidFill>
                <a:latin typeface="ＭＳ ゴシック" panose="020B0609070205080204" pitchFamily="49" charset="-128"/>
                <a:ea typeface="ＭＳ ゴシック" panose="020B0609070205080204" pitchFamily="49" charset="-128"/>
              </a:rPr>
              <a:t>87</a:t>
            </a: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条）</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79" name="1 つの角を切り取った四角形 78"/>
          <p:cNvSpPr/>
          <p:nvPr/>
        </p:nvSpPr>
        <p:spPr bwMode="auto">
          <a:xfrm>
            <a:off x="4808984" y="5805264"/>
            <a:ext cx="1824595"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0" name="Rectangle 6"/>
          <p:cNvSpPr>
            <a:spLocks noChangeArrowheads="1"/>
          </p:cNvSpPr>
          <p:nvPr/>
        </p:nvSpPr>
        <p:spPr bwMode="auto">
          <a:xfrm>
            <a:off x="5029752" y="6021288"/>
            <a:ext cx="4644424"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lang="ja-JP" altLang="en-US" sz="1400" dirty="0" smtClean="0">
                <a:latin typeface="ＭＳ ゴシック" pitchFamily="49" charset="-128"/>
                <a:ea typeface="ＭＳ ゴシック" pitchFamily="49" charset="-128"/>
                <a:cs typeface="Times New Roman" pitchFamily="18" charset="0"/>
              </a:rPr>
              <a:t>・他の計画と調和が保たれること（義務）</a:t>
            </a:r>
            <a:r>
              <a:rPr lang="ja-JP" altLang="en-US" sz="1400" dirty="0">
                <a:latin typeface="ＭＳ ゴシック" pitchFamily="49" charset="-128"/>
                <a:ea typeface="ＭＳ ゴシック" pitchFamily="49" charset="-128"/>
                <a:cs typeface="Times New Roman" pitchFamily="18" charset="0"/>
              </a:rPr>
              <a:t>　</a:t>
            </a:r>
            <a:r>
              <a:rPr lang="ja-JP" altLang="en-US" sz="1400" dirty="0" smtClean="0">
                <a:latin typeface="ＭＳ ゴシック" pitchFamily="49" charset="-128"/>
                <a:ea typeface="ＭＳ ゴシック" pitchFamily="49" charset="-128"/>
                <a:cs typeface="Times New Roman" pitchFamily="18" charset="0"/>
              </a:rPr>
              <a:t>など</a:t>
            </a:r>
            <a:endParaRPr lang="en-US" altLang="ja-JP" sz="1400" dirty="0" smtClean="0">
              <a:latin typeface="ＭＳ ゴシック" pitchFamily="49" charset="-128"/>
              <a:ea typeface="ＭＳ ゴシック" pitchFamily="49" charset="-128"/>
              <a:cs typeface="Times New Roman" pitchFamily="18" charset="0"/>
            </a:endParaRPr>
          </a:p>
        </p:txBody>
      </p:sp>
      <p:cxnSp>
        <p:nvCxnSpPr>
          <p:cNvPr id="81" name="直線矢印コネクタ 80"/>
          <p:cNvCxnSpPr>
            <a:stCxn id="41" idx="0"/>
            <a:endCxn id="77" idx="2"/>
          </p:cNvCxnSpPr>
          <p:nvPr/>
        </p:nvCxnSpPr>
        <p:spPr bwMode="auto">
          <a:xfrm flipV="1">
            <a:off x="2270838" y="1952704"/>
            <a:ext cx="2592190" cy="324167"/>
          </a:xfrm>
          <a:prstGeom prst="straightConnector1">
            <a:avLst/>
          </a:prstGeom>
          <a:solidFill>
            <a:schemeClr val="bg1"/>
          </a:solidFill>
          <a:ln w="34925" cap="flat" cmpd="sng" algn="ctr">
            <a:solidFill>
              <a:schemeClr val="accent1"/>
            </a:solidFill>
            <a:prstDash val="solid"/>
            <a:round/>
            <a:headEnd type="arrow" w="med" len="med"/>
            <a:tailEnd type="arrow"/>
          </a:ln>
          <a:effectLst/>
        </p:spPr>
      </p:cxnSp>
      <p:cxnSp>
        <p:nvCxnSpPr>
          <p:cNvPr id="83" name="直線矢印コネクタ 82"/>
          <p:cNvCxnSpPr>
            <a:stCxn id="47" idx="0"/>
            <a:endCxn id="77" idx="2"/>
          </p:cNvCxnSpPr>
          <p:nvPr/>
        </p:nvCxnSpPr>
        <p:spPr bwMode="auto">
          <a:xfrm flipH="1" flipV="1">
            <a:off x="4863028" y="1952704"/>
            <a:ext cx="2538516" cy="342048"/>
          </a:xfrm>
          <a:prstGeom prst="straightConnector1">
            <a:avLst/>
          </a:prstGeom>
          <a:solidFill>
            <a:schemeClr val="bg1"/>
          </a:solidFill>
          <a:ln w="34925" cap="flat" cmpd="sng" algn="ctr">
            <a:solidFill>
              <a:schemeClr val="accent6">
                <a:lumMod val="75000"/>
              </a:schemeClr>
            </a:solidFill>
            <a:prstDash val="solid"/>
            <a:round/>
            <a:headEnd type="arrow" w="med" len="med"/>
            <a:tailEnd type="arrow"/>
          </a:ln>
          <a:effectLst/>
        </p:spPr>
      </p:cxnSp>
      <p:cxnSp>
        <p:nvCxnSpPr>
          <p:cNvPr id="85" name="直線矢印コネクタ 84"/>
          <p:cNvCxnSpPr/>
          <p:nvPr/>
        </p:nvCxnSpPr>
        <p:spPr bwMode="auto">
          <a:xfrm>
            <a:off x="4412320" y="5301208"/>
            <a:ext cx="541223"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88" name="1 つの角を切り取った四角形 87"/>
          <p:cNvSpPr/>
          <p:nvPr/>
        </p:nvSpPr>
        <p:spPr bwMode="auto">
          <a:xfrm>
            <a:off x="4498218" y="5301208"/>
            <a:ext cx="418207" cy="1332000"/>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91" name="1 つの角を切り取った四角形 90"/>
          <p:cNvSpPr/>
          <p:nvPr/>
        </p:nvSpPr>
        <p:spPr bwMode="auto">
          <a:xfrm>
            <a:off x="8516512" y="2019889"/>
            <a:ext cx="1368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cxnSp>
        <p:nvCxnSpPr>
          <p:cNvPr id="92" name="直線矢印コネクタ 91"/>
          <p:cNvCxnSpPr/>
          <p:nvPr/>
        </p:nvCxnSpPr>
        <p:spPr bwMode="auto">
          <a:xfrm>
            <a:off x="4304927" y="3019098"/>
            <a:ext cx="648616" cy="6489"/>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94" name="正方形/長方形 93"/>
          <p:cNvSpPr/>
          <p:nvPr/>
        </p:nvSpPr>
        <p:spPr bwMode="auto">
          <a:xfrm>
            <a:off x="183288" y="2636912"/>
            <a:ext cx="4104000" cy="1980000"/>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00" name="1 つの角を切り取った四角形 99"/>
          <p:cNvSpPr/>
          <p:nvPr/>
        </p:nvSpPr>
        <p:spPr bwMode="auto">
          <a:xfrm>
            <a:off x="4389485" y="3085496"/>
            <a:ext cx="635675" cy="1855672"/>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（都道府県の</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意見を聴く）</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1" name="1 つの角を切り取った四角形 100"/>
          <p:cNvSpPr/>
          <p:nvPr/>
        </p:nvSpPr>
        <p:spPr bwMode="auto">
          <a:xfrm>
            <a:off x="2720752" y="1196744"/>
            <a:ext cx="2915568" cy="681249"/>
          </a:xfrm>
          <a:prstGeom prst="snip1Rect">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障害福祉サービス、相談支援並びに市町村及び都道府県の地域生活支援事業の提供体制の確保に係る目標に関する事項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2" name="1 つの角を切り取った四角形 101"/>
          <p:cNvSpPr/>
          <p:nvPr/>
        </p:nvSpPr>
        <p:spPr bwMode="auto">
          <a:xfrm>
            <a:off x="668664" y="1196744"/>
            <a:ext cx="187192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障害福祉サービス及び相談支援の提供体制の確保に関する基本的事項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4" name="1 つの角を切り取った四角形 103"/>
          <p:cNvSpPr/>
          <p:nvPr/>
        </p:nvSpPr>
        <p:spPr bwMode="auto">
          <a:xfrm>
            <a:off x="5745632" y="1196744"/>
            <a:ext cx="169156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市町村及び都道府県の障害福祉計画に関する事項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5" name="1 つの角を切り取った四角形 104"/>
          <p:cNvSpPr/>
          <p:nvPr/>
        </p:nvSpPr>
        <p:spPr bwMode="auto">
          <a:xfrm>
            <a:off x="7581448" y="1196744"/>
            <a:ext cx="1404000"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algn="ctr"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その他の事項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2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6" name="Rectangle 6"/>
          <p:cNvSpPr>
            <a:spLocks noChangeArrowheads="1"/>
          </p:cNvSpPr>
          <p:nvPr/>
        </p:nvSpPr>
        <p:spPr bwMode="auto">
          <a:xfrm>
            <a:off x="6465168" y="2593891"/>
            <a:ext cx="3348000"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lang="en-US" altLang="ja-JP" sz="1200" dirty="0" smtClean="0">
                <a:latin typeface="ＭＳ ゴシック" pitchFamily="49" charset="-128"/>
                <a:ea typeface="ＭＳ ゴシック" pitchFamily="49" charset="-128"/>
                <a:cs typeface="Times New Roman" pitchFamily="18" charset="0"/>
              </a:rPr>
              <a:t>※</a:t>
            </a:r>
            <a:r>
              <a:rPr lang="ja-JP" altLang="en-US" sz="1200" dirty="0" smtClean="0">
                <a:latin typeface="ＭＳ ゴシック" pitchFamily="49" charset="-128"/>
                <a:ea typeface="ＭＳ ゴシック" pitchFamily="49" charset="-128"/>
                <a:cs typeface="Times New Roman" pitchFamily="18" charset="0"/>
              </a:rPr>
              <a:t>各市町村を包括する広域的な見地から作成</a:t>
            </a:r>
            <a:endParaRPr lang="en-US" altLang="ja-JP" sz="1200" dirty="0" smtClean="0">
              <a:latin typeface="ＭＳ ゴシック" pitchFamily="49" charset="-128"/>
              <a:ea typeface="ＭＳ ゴシック" pitchFamily="49" charset="-128"/>
              <a:cs typeface="Times New Roman" pitchFamily="18" charset="0"/>
            </a:endParaRPr>
          </a:p>
        </p:txBody>
      </p:sp>
      <p:sp>
        <p:nvSpPr>
          <p:cNvPr id="121" name="1 つの角を切り取った四角形 120"/>
          <p:cNvSpPr/>
          <p:nvPr/>
        </p:nvSpPr>
        <p:spPr bwMode="auto">
          <a:xfrm>
            <a:off x="5080916" y="2996952"/>
            <a:ext cx="1116376" cy="1506566"/>
          </a:xfrm>
          <a:prstGeom prst="snip1Rect">
            <a:avLst>
              <a:gd name="adj" fmla="val 12954"/>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障害福祉サービス、相談支援及び地域生活支援事業の提供体制の確保に係る目標に関する事項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3" name="1 つの角を切り取った四角形 122"/>
          <p:cNvSpPr/>
          <p:nvPr/>
        </p:nvSpPr>
        <p:spPr bwMode="auto">
          <a:xfrm>
            <a:off x="7858720" y="2984252"/>
            <a:ext cx="864016" cy="147097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の指定障害者支援施設の必要入所定員総数</a:t>
            </a:r>
            <a:endParaRPr lang="en-US" altLang="ja-JP" sz="8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5" name="1 つの角を切り取った四角形 124"/>
          <p:cNvSpPr/>
          <p:nvPr/>
        </p:nvSpPr>
        <p:spPr bwMode="auto">
          <a:xfrm>
            <a:off x="5313040" y="4869160"/>
            <a:ext cx="97200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区域ごとの障害</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福祉サービス等の見込量の確保方策</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6" name="1 つの角を切り取った四角形 125"/>
          <p:cNvSpPr/>
          <p:nvPr/>
        </p:nvSpPr>
        <p:spPr bwMode="auto">
          <a:xfrm>
            <a:off x="6465168" y="4869160"/>
            <a:ext cx="113247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の障害福祉サービス等に従事する者の確保又は資質の向上</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35" name="テキスト ボックス 134"/>
          <p:cNvSpPr txBox="1"/>
          <p:nvPr/>
        </p:nvSpPr>
        <p:spPr>
          <a:xfrm>
            <a:off x="-32336" y="364594"/>
            <a:ext cx="7176797" cy="400110"/>
          </a:xfrm>
          <a:prstGeom prst="rect">
            <a:avLst/>
          </a:prstGeom>
          <a:noFill/>
        </p:spPr>
        <p:txBody>
          <a:bodyPr wrap="square" rtlCol="0">
            <a:spAutoFit/>
          </a:bodyPr>
          <a:lstStyle/>
          <a:p>
            <a:r>
              <a:rPr kumimoji="1" lang="ja-JP" altLang="en-US" sz="2000" dirty="0" smtClean="0">
                <a:latin typeface="+mj-ea"/>
                <a:ea typeface="+mj-ea"/>
              </a:rPr>
              <a:t>（参考２－１）障害福祉計画と基本指針の</a:t>
            </a:r>
            <a:r>
              <a:rPr lang="ja-JP" altLang="en-US" sz="2000" dirty="0" smtClean="0">
                <a:latin typeface="+mj-ea"/>
                <a:ea typeface="+mj-ea"/>
              </a:rPr>
              <a:t>基本的な構造　</a:t>
            </a:r>
            <a:endParaRPr kumimoji="1" lang="ja-JP" altLang="en-US" sz="2000" dirty="0">
              <a:latin typeface="+mj-ea"/>
              <a:ea typeface="+mj-ea"/>
            </a:endParaRPr>
          </a:p>
        </p:txBody>
      </p:sp>
      <p:cxnSp>
        <p:nvCxnSpPr>
          <p:cNvPr id="145" name="直線矢印コネクタ 144"/>
          <p:cNvCxnSpPr/>
          <p:nvPr/>
        </p:nvCxnSpPr>
        <p:spPr bwMode="auto">
          <a:xfrm flipV="1">
            <a:off x="8481392" y="2019889"/>
            <a:ext cx="0" cy="256983"/>
          </a:xfrm>
          <a:prstGeom prst="straightConnector1">
            <a:avLst/>
          </a:prstGeom>
          <a:solidFill>
            <a:schemeClr val="bg1"/>
          </a:solidFill>
          <a:ln w="34925" cap="flat" cmpd="sng" algn="ctr">
            <a:solidFill>
              <a:schemeClr val="accent6">
                <a:lumMod val="75000"/>
              </a:schemeClr>
            </a:solidFill>
            <a:prstDash val="solid"/>
            <a:round/>
            <a:headEnd type="none" w="med" len="med"/>
            <a:tailEnd type="arrow" w="med" len="med"/>
          </a:ln>
          <a:effectLst/>
        </p:spPr>
      </p:cxnSp>
      <p:sp>
        <p:nvSpPr>
          <p:cNvPr id="107" name="1 つの角を切り取った四角形 106"/>
          <p:cNvSpPr/>
          <p:nvPr/>
        </p:nvSpPr>
        <p:spPr bwMode="auto">
          <a:xfrm>
            <a:off x="7351964" y="4293096"/>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6" name="テキスト ボックス 55"/>
          <p:cNvSpPr txBox="1"/>
          <p:nvPr/>
        </p:nvSpPr>
        <p:spPr>
          <a:xfrm>
            <a:off x="-15552" y="-27384"/>
            <a:ext cx="7176797" cy="430887"/>
          </a:xfrm>
          <a:prstGeom prst="rect">
            <a:avLst/>
          </a:prstGeom>
          <a:noFill/>
        </p:spPr>
        <p:txBody>
          <a:bodyPr wrap="square" rtlCol="0">
            <a:spAutoFit/>
          </a:bodyPr>
          <a:lstStyle/>
          <a:p>
            <a:r>
              <a:rPr lang="en-US" altLang="ja-JP" sz="2200" b="1" dirty="0" smtClean="0">
                <a:latin typeface="+mj-ea"/>
                <a:ea typeface="+mj-ea"/>
              </a:rPr>
              <a:t>【</a:t>
            </a:r>
            <a:r>
              <a:rPr lang="ja-JP" altLang="en-US" sz="2200" b="1" dirty="0" smtClean="0">
                <a:latin typeface="+mj-ea"/>
                <a:ea typeface="+mj-ea"/>
              </a:rPr>
              <a:t>基本指針の見直しに関する参考資料</a:t>
            </a:r>
            <a:r>
              <a:rPr lang="en-US" altLang="ja-JP" sz="2200" b="1" dirty="0" smtClean="0">
                <a:latin typeface="+mj-ea"/>
                <a:ea typeface="+mj-ea"/>
              </a:rPr>
              <a:t>】</a:t>
            </a:r>
            <a:endParaRPr kumimoji="1" lang="ja-JP" altLang="en-US" sz="2200" b="1" dirty="0">
              <a:latin typeface="+mj-ea"/>
              <a:ea typeface="+mj-ea"/>
            </a:endParaRPr>
          </a:p>
        </p:txBody>
      </p:sp>
      <p:sp>
        <p:nvSpPr>
          <p:cNvPr id="63" name="1 つの角を切り取った四角形 62"/>
          <p:cNvSpPr/>
          <p:nvPr/>
        </p:nvSpPr>
        <p:spPr bwMode="auto">
          <a:xfrm>
            <a:off x="4808984" y="6237312"/>
            <a:ext cx="5184576" cy="566456"/>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（注）都道府県は、定員や見込量が超えることになる等の場合には、施設・事業所</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05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の指定を行わないことができる。（障害者支援施設、生活介護、就労継続支</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05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援</a:t>
            </a:r>
            <a:r>
              <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B</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型）</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4" name="1 つの角を切り取った四角形 63"/>
          <p:cNvSpPr/>
          <p:nvPr/>
        </p:nvSpPr>
        <p:spPr bwMode="auto">
          <a:xfrm>
            <a:off x="8146156" y="4005064"/>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9" name="1 つの角を切り取った四角形 88"/>
          <p:cNvSpPr/>
          <p:nvPr/>
        </p:nvSpPr>
        <p:spPr bwMode="auto">
          <a:xfrm>
            <a:off x="3657160" y="2019889"/>
            <a:ext cx="2736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（基本指針に即して計画を作成）</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9" name="1 つの角を切り取った四角形 68"/>
          <p:cNvSpPr/>
          <p:nvPr/>
        </p:nvSpPr>
        <p:spPr bwMode="auto">
          <a:xfrm>
            <a:off x="3029996" y="3019098"/>
            <a:ext cx="1202476" cy="1513055"/>
          </a:xfrm>
          <a:prstGeom prst="snip1Rect">
            <a:avLst>
              <a:gd name="adj" fmla="val 12165"/>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各年度における市町村の地域生活支援事業の種類ごとの実施に関する考え方及び量の見込み</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0" name="1 つの角を切り取った四角形 69"/>
          <p:cNvSpPr/>
          <p:nvPr/>
        </p:nvSpPr>
        <p:spPr bwMode="auto">
          <a:xfrm>
            <a:off x="6344612" y="2996952"/>
            <a:ext cx="1404000" cy="1511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各年度における区域ごとの指定障害福祉サービス、指定地域相談支援又は指定計画相談支援の種類ごとの必要な量の見込み</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60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6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a:t>
            </a:r>
            <a:endParaRPr lang="en-US" altLang="ja-JP" sz="6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2" name="1 つの角を切り取った四角形 71"/>
          <p:cNvSpPr/>
          <p:nvPr/>
        </p:nvSpPr>
        <p:spPr bwMode="auto">
          <a:xfrm>
            <a:off x="8857605" y="2996952"/>
            <a:ext cx="972000" cy="1491551"/>
          </a:xfrm>
          <a:prstGeom prst="snip1Rect">
            <a:avLst>
              <a:gd name="adj" fmla="val 11441"/>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各年度における都道府県の地域生活支援事業の種類ごとの実施に関する考え方及び量の見込み</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2" name="テキスト ボックス 1"/>
          <p:cNvSpPr txBox="1"/>
          <p:nvPr/>
        </p:nvSpPr>
        <p:spPr>
          <a:xfrm>
            <a:off x="6132286" y="0"/>
            <a:ext cx="3717258" cy="307777"/>
          </a:xfrm>
          <a:prstGeom prst="rect">
            <a:avLst/>
          </a:prstGeom>
          <a:noFill/>
        </p:spPr>
        <p:txBody>
          <a:bodyPr wrap="square" rtlCol="0">
            <a:spAutoFit/>
          </a:bodyPr>
          <a:lstStyle/>
          <a:p>
            <a:r>
              <a:rPr kumimoji="1" lang="ja-JP" altLang="en-US" sz="1400" dirty="0" smtClean="0"/>
              <a:t>第</a:t>
            </a:r>
            <a:r>
              <a:rPr kumimoji="1" lang="en-US" altLang="ja-JP" sz="1400" dirty="0" smtClean="0"/>
              <a:t>83</a:t>
            </a:r>
            <a:r>
              <a:rPr kumimoji="1" lang="ja-JP" altLang="en-US" sz="1400" dirty="0" smtClean="0"/>
              <a:t>回社会保障審議会障害者部会資料より</a:t>
            </a:r>
            <a:endParaRPr kumimoji="1" lang="ja-JP" altLang="en-US" sz="1400" dirty="0"/>
          </a:p>
        </p:txBody>
      </p:sp>
    </p:spTree>
    <p:extLst>
      <p:ext uri="{BB962C8B-B14F-4D97-AF65-F5344CB8AC3E}">
        <p14:creationId xmlns:p14="http://schemas.microsoft.com/office/powerpoint/2010/main" val="3483324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 64"/>
          <p:cNvSpPr>
            <a:spLocks noGrp="1"/>
          </p:cNvSpPr>
          <p:nvPr>
            <p:ph type="sldNum" sz="quarter" idx="12"/>
          </p:nvPr>
        </p:nvSpPr>
        <p:spPr>
          <a:xfrm>
            <a:off x="7617296" y="6553150"/>
            <a:ext cx="2311400" cy="476250"/>
          </a:xfrm>
        </p:spPr>
        <p:txBody>
          <a:bodyPr/>
          <a:lstStyle/>
          <a:p>
            <a:pPr>
              <a:defRPr/>
            </a:pPr>
            <a:fld id="{132C9BDF-3DAB-4F39-8074-B0CF74399C12}" type="slidenum">
              <a:rPr lang="en-US" altLang="ja-JP" sz="1600" b="1" smtClean="0">
                <a:solidFill>
                  <a:prstClr val="black"/>
                </a:solidFill>
              </a:rPr>
              <a:pPr>
                <a:defRPr/>
              </a:pPr>
              <a:t>32</a:t>
            </a:fld>
            <a:endParaRPr lang="en-US" altLang="ja-JP" sz="1600" b="1" dirty="0">
              <a:solidFill>
                <a:prstClr val="black"/>
              </a:solidFill>
            </a:endParaRPr>
          </a:p>
        </p:txBody>
      </p:sp>
      <p:sp>
        <p:nvSpPr>
          <p:cNvPr id="40" name="正方形/長方形 39"/>
          <p:cNvSpPr/>
          <p:nvPr/>
        </p:nvSpPr>
        <p:spPr bwMode="auto">
          <a:xfrm>
            <a:off x="200710" y="2345929"/>
            <a:ext cx="4320000" cy="4212712"/>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41" name="角丸四角形 40"/>
          <p:cNvSpPr/>
          <p:nvPr/>
        </p:nvSpPr>
        <p:spPr>
          <a:xfrm>
            <a:off x="92319" y="2028910"/>
            <a:ext cx="4590611" cy="3059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市町村障害児福祉計画（児童福祉法第</a:t>
            </a:r>
            <a:r>
              <a:rPr lang="en-US" altLang="ja-JP" sz="1400" dirty="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20</a:t>
            </a:r>
            <a:r>
              <a:rPr lang="ja-JP" altLang="en-US" sz="1400" dirty="0" smtClean="0">
                <a:solidFill>
                  <a:prstClr val="white"/>
                </a:solidFill>
                <a:latin typeface="ＭＳ ゴシック" panose="020B0609070205080204" pitchFamily="49" charset="-128"/>
                <a:ea typeface="ＭＳ ゴシック" panose="020B0609070205080204" pitchFamily="49" charset="-128"/>
              </a:rPr>
              <a:t>関係）</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45" name="1 つの角を切り取った四角形 44"/>
          <p:cNvSpPr/>
          <p:nvPr/>
        </p:nvSpPr>
        <p:spPr bwMode="auto">
          <a:xfrm>
            <a:off x="434480" y="2773989"/>
            <a:ext cx="1710208" cy="1090693"/>
          </a:xfrm>
          <a:prstGeom prst="snip1Rect">
            <a:avLst>
              <a:gd name="adj" fmla="val 9611"/>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algn="ctr" eaLnBrk="0" hangingPunct="0">
              <a:lnSpc>
                <a:spcPts val="1800"/>
              </a:lnSpc>
            </a:pPr>
            <a:r>
              <a:rPr lang="ja-JP" altLang="en-US" sz="1200" dirty="0">
                <a:solidFill>
                  <a:prstClr val="black"/>
                </a:solidFill>
              </a:rPr>
              <a:t>障害児通所支援及び障害児相談支援</a:t>
            </a:r>
            <a:r>
              <a:rPr lang="ja-JP" altLang="en-US" sz="1200" dirty="0" smtClean="0">
                <a:solidFill>
                  <a:prstClr val="black"/>
                </a:solidFill>
              </a:rPr>
              <a:t>の   提供</a:t>
            </a:r>
            <a:r>
              <a:rPr lang="ja-JP" altLang="en-US" sz="1200" dirty="0">
                <a:solidFill>
                  <a:prstClr val="black"/>
                </a:solidFill>
              </a:rPr>
              <a:t>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46" name="正方形/長方形 45"/>
          <p:cNvSpPr/>
          <p:nvPr/>
        </p:nvSpPr>
        <p:spPr bwMode="auto">
          <a:xfrm>
            <a:off x="4953544" y="2137390"/>
            <a:ext cx="4896000" cy="4428000"/>
          </a:xfrm>
          <a:prstGeom prst="rect">
            <a:avLst/>
          </a:prstGeom>
          <a:noFill/>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47" name="角丸四角形 46"/>
          <p:cNvSpPr/>
          <p:nvPr/>
        </p:nvSpPr>
        <p:spPr>
          <a:xfrm>
            <a:off x="4953544" y="2046790"/>
            <a:ext cx="4896000"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都道府県障害児福祉計画（児童福祉法第</a:t>
            </a:r>
            <a:r>
              <a:rPr lang="en-US" altLang="ja-JP" sz="1400" dirty="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22</a:t>
            </a:r>
            <a:r>
              <a:rPr lang="ja-JP" altLang="en-US" sz="1400" dirty="0" smtClean="0">
                <a:solidFill>
                  <a:prstClr val="white"/>
                </a:solidFill>
                <a:latin typeface="ＭＳ ゴシック" panose="020B0609070205080204" pitchFamily="49" charset="-128"/>
                <a:ea typeface="ＭＳ ゴシック" panose="020B0609070205080204" pitchFamily="49" charset="-128"/>
              </a:rPr>
              <a:t>関係）</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51" name="1 つの角を切り取った四角形 50"/>
          <p:cNvSpPr/>
          <p:nvPr/>
        </p:nvSpPr>
        <p:spPr bwMode="auto">
          <a:xfrm>
            <a:off x="2346580" y="2777625"/>
            <a:ext cx="1886340" cy="1087058"/>
          </a:xfrm>
          <a:prstGeom prst="snip1Rect">
            <a:avLst>
              <a:gd name="adj" fmla="val 8877"/>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algn="ctr" eaLnBrk="0" hangingPunct="0">
              <a:lnSpc>
                <a:spcPts val="1800"/>
              </a:lnSpc>
            </a:pPr>
            <a:r>
              <a:rPr lang="ja-JP" altLang="en-US" sz="1200" dirty="0">
                <a:solidFill>
                  <a:prstClr val="black"/>
                </a:solidFill>
              </a:rPr>
              <a:t>各年度に</a:t>
            </a:r>
            <a:r>
              <a:rPr lang="ja-JP" altLang="en-US" sz="1200" dirty="0" smtClean="0">
                <a:solidFill>
                  <a:prstClr val="black"/>
                </a:solidFill>
              </a:rPr>
              <a:t>おける指定通所</a:t>
            </a:r>
            <a:r>
              <a:rPr lang="ja-JP" altLang="en-US" sz="1200" dirty="0">
                <a:solidFill>
                  <a:prstClr val="black"/>
                </a:solidFill>
              </a:rPr>
              <a:t>支援又</a:t>
            </a:r>
            <a:r>
              <a:rPr lang="ja-JP" altLang="en-US" sz="1200" dirty="0" smtClean="0">
                <a:solidFill>
                  <a:prstClr val="black"/>
                </a:solidFill>
              </a:rPr>
              <a:t>は指定障害児</a:t>
            </a:r>
            <a:r>
              <a:rPr lang="ja-JP" altLang="en-US" sz="1200" dirty="0">
                <a:solidFill>
                  <a:prstClr val="black"/>
                </a:solidFill>
              </a:rPr>
              <a:t>相談支援の種類ごとの必要</a:t>
            </a:r>
            <a:r>
              <a:rPr lang="ja-JP" altLang="en-US" sz="1200" dirty="0" smtClean="0">
                <a:solidFill>
                  <a:prstClr val="black"/>
                </a:solidFill>
              </a:rPr>
              <a:t>な量の見込み</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3" name="1 つの角を切り取った四角形 52"/>
          <p:cNvSpPr/>
          <p:nvPr/>
        </p:nvSpPr>
        <p:spPr bwMode="auto">
          <a:xfrm>
            <a:off x="632520" y="4509119"/>
            <a:ext cx="1656000" cy="6417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指定通所</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支援又は指定障害児相談支援の見込量の確保方策</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5" name="1 つの角を切り取った四角形 54"/>
          <p:cNvSpPr/>
          <p:nvPr/>
        </p:nvSpPr>
        <p:spPr bwMode="auto">
          <a:xfrm>
            <a:off x="2543808" y="4509119"/>
            <a:ext cx="1656000" cy="6417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医療</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機関、教育機関等の関係機関との　連携</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9" name="1 つの角を切り取った四角形 58"/>
          <p:cNvSpPr/>
          <p:nvPr/>
        </p:nvSpPr>
        <p:spPr bwMode="auto">
          <a:xfrm>
            <a:off x="164608" y="2451937"/>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0" name="1 つの角を切り取った四角形 59"/>
          <p:cNvSpPr/>
          <p:nvPr/>
        </p:nvSpPr>
        <p:spPr bwMode="auto">
          <a:xfrm>
            <a:off x="164608" y="4149080"/>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1" name="1 つの角を切り取った四角形 60"/>
          <p:cNvSpPr/>
          <p:nvPr/>
        </p:nvSpPr>
        <p:spPr bwMode="auto">
          <a:xfrm>
            <a:off x="39812" y="5260249"/>
            <a:ext cx="1584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2" name="Rectangle 6"/>
          <p:cNvSpPr>
            <a:spLocks noChangeArrowheads="1"/>
          </p:cNvSpPr>
          <p:nvPr/>
        </p:nvSpPr>
        <p:spPr bwMode="auto">
          <a:xfrm>
            <a:off x="416497" y="5517231"/>
            <a:ext cx="3888431" cy="925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a:t>
            </a:r>
            <a:r>
              <a:rPr lang="ja-JP" altLang="en-US" sz="1200" dirty="0">
                <a:solidFill>
                  <a:prstClr val="black"/>
                </a:solidFill>
                <a:latin typeface="ＭＳ ゴシック" pitchFamily="49" charset="-128"/>
                <a:ea typeface="ＭＳ ゴシック" pitchFamily="49" charset="-128"/>
                <a:cs typeface="Times New Roman" pitchFamily="18" charset="0"/>
              </a:rPr>
              <a:t>計画</a:t>
            </a:r>
            <a:r>
              <a:rPr lang="ja-JP" altLang="en-US" sz="1200" dirty="0" smtClean="0">
                <a:solidFill>
                  <a:prstClr val="black"/>
                </a:solidFill>
                <a:latin typeface="ＭＳ ゴシック" pitchFamily="49" charset="-128"/>
                <a:ea typeface="ＭＳ ゴシック" pitchFamily="49" charset="-128"/>
                <a:cs typeface="Times New Roman" pitchFamily="18" charset="0"/>
              </a:rPr>
              <a:t>は障害児の数、その障害の状況を勘案する</a:t>
            </a:r>
            <a:r>
              <a:rPr lang="ja-JP" altLang="en-US" sz="1200" dirty="0" err="1" smtClean="0">
                <a:solidFill>
                  <a:prstClr val="black"/>
                </a:solidFill>
                <a:latin typeface="ＭＳ ゴシック" pitchFamily="49" charset="-128"/>
                <a:ea typeface="ＭＳ ゴシック" pitchFamily="49" charset="-128"/>
                <a:cs typeface="Times New Roman" pitchFamily="18" charset="0"/>
              </a:rPr>
              <a:t>こ</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と（義務）</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・計画を作成する場合、障害児の心身の状況等を把握</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した上で作成すること（努力義務）</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・他の計画と調和が保たれること（義務）</a:t>
            </a: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など</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sp>
        <p:nvSpPr>
          <p:cNvPr id="68" name="1 つの角を切り取った四角形 67"/>
          <p:cNvSpPr/>
          <p:nvPr/>
        </p:nvSpPr>
        <p:spPr bwMode="auto">
          <a:xfrm>
            <a:off x="4953543" y="2420888"/>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1" name="1 つの角を切り取った四角形 70"/>
          <p:cNvSpPr/>
          <p:nvPr/>
        </p:nvSpPr>
        <p:spPr bwMode="auto">
          <a:xfrm>
            <a:off x="4906920" y="4149080"/>
            <a:ext cx="1414232"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5" name="1 つの角を切り取った四角形 74"/>
          <p:cNvSpPr/>
          <p:nvPr/>
        </p:nvSpPr>
        <p:spPr bwMode="auto">
          <a:xfrm>
            <a:off x="7689304" y="4517657"/>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障害児入所支援の質の向上</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6" name="1 つの角を切り取った四角形 75"/>
          <p:cNvSpPr/>
          <p:nvPr/>
        </p:nvSpPr>
        <p:spPr bwMode="auto">
          <a:xfrm>
            <a:off x="8697416" y="4509120"/>
            <a:ext cx="1008112"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区域ごとの医療機関、教育等の関係者との　連携</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7" name="正方形/長方形 76"/>
          <p:cNvSpPr/>
          <p:nvPr/>
        </p:nvSpPr>
        <p:spPr bwMode="auto">
          <a:xfrm>
            <a:off x="560512" y="516742"/>
            <a:ext cx="8605032" cy="1188000"/>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78" name="角丸四角形 77"/>
          <p:cNvSpPr/>
          <p:nvPr/>
        </p:nvSpPr>
        <p:spPr>
          <a:xfrm>
            <a:off x="560512" y="516742"/>
            <a:ext cx="8640000" cy="306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国の基本指針（児童福祉法第</a:t>
            </a:r>
            <a:r>
              <a:rPr lang="en-US" altLang="ja-JP" sz="1400" dirty="0" smtClean="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19</a:t>
            </a:r>
            <a:r>
              <a:rPr lang="ja-JP" altLang="en-US" sz="1400" dirty="0" smtClean="0">
                <a:solidFill>
                  <a:prstClr val="white"/>
                </a:solidFill>
                <a:latin typeface="ＭＳ ゴシック" panose="020B0609070205080204" pitchFamily="49" charset="-128"/>
                <a:ea typeface="ＭＳ ゴシック" panose="020B0609070205080204" pitchFamily="49" charset="-128"/>
              </a:rPr>
              <a:t>）</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79" name="1 つの角を切り取った四角形 78"/>
          <p:cNvSpPr/>
          <p:nvPr/>
        </p:nvSpPr>
        <p:spPr bwMode="auto">
          <a:xfrm>
            <a:off x="4808984" y="5557302"/>
            <a:ext cx="1824595"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0" name="Rectangle 6"/>
          <p:cNvSpPr>
            <a:spLocks noChangeArrowheads="1"/>
          </p:cNvSpPr>
          <p:nvPr/>
        </p:nvSpPr>
        <p:spPr bwMode="auto">
          <a:xfrm>
            <a:off x="5029752" y="5773326"/>
            <a:ext cx="4644424"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・他の計画と調和が保たれること（義務）</a:t>
            </a: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など</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cxnSp>
        <p:nvCxnSpPr>
          <p:cNvPr id="81" name="直線矢印コネクタ 80"/>
          <p:cNvCxnSpPr>
            <a:stCxn id="41" idx="0"/>
            <a:endCxn id="77" idx="2"/>
          </p:cNvCxnSpPr>
          <p:nvPr/>
        </p:nvCxnSpPr>
        <p:spPr bwMode="auto">
          <a:xfrm flipV="1">
            <a:off x="2387625" y="1704742"/>
            <a:ext cx="2475403" cy="324168"/>
          </a:xfrm>
          <a:prstGeom prst="straightConnector1">
            <a:avLst/>
          </a:prstGeom>
          <a:solidFill>
            <a:schemeClr val="bg1"/>
          </a:solidFill>
          <a:ln w="34925" cap="flat" cmpd="sng" algn="ctr">
            <a:solidFill>
              <a:schemeClr val="accent1"/>
            </a:solidFill>
            <a:prstDash val="solid"/>
            <a:round/>
            <a:headEnd type="arrow" w="med" len="med"/>
            <a:tailEnd type="arrow"/>
          </a:ln>
          <a:effectLst/>
        </p:spPr>
      </p:cxnSp>
      <p:cxnSp>
        <p:nvCxnSpPr>
          <p:cNvPr id="83" name="直線矢印コネクタ 82"/>
          <p:cNvCxnSpPr>
            <a:stCxn id="47" idx="0"/>
            <a:endCxn id="77" idx="2"/>
          </p:cNvCxnSpPr>
          <p:nvPr/>
        </p:nvCxnSpPr>
        <p:spPr bwMode="auto">
          <a:xfrm flipH="1" flipV="1">
            <a:off x="4863028" y="1704742"/>
            <a:ext cx="2538516" cy="342048"/>
          </a:xfrm>
          <a:prstGeom prst="straightConnector1">
            <a:avLst/>
          </a:prstGeom>
          <a:solidFill>
            <a:schemeClr val="bg1"/>
          </a:solidFill>
          <a:ln w="34925" cap="flat" cmpd="sng" algn="ctr">
            <a:solidFill>
              <a:schemeClr val="accent6">
                <a:lumMod val="75000"/>
              </a:schemeClr>
            </a:solidFill>
            <a:prstDash val="solid"/>
            <a:round/>
            <a:headEnd type="arrow" w="med" len="med"/>
            <a:tailEnd type="arrow"/>
          </a:ln>
          <a:effectLst/>
        </p:spPr>
      </p:cxnSp>
      <p:cxnSp>
        <p:nvCxnSpPr>
          <p:cNvPr id="85" name="直線矢印コネクタ 84"/>
          <p:cNvCxnSpPr/>
          <p:nvPr/>
        </p:nvCxnSpPr>
        <p:spPr bwMode="auto">
          <a:xfrm>
            <a:off x="4503328" y="5053246"/>
            <a:ext cx="450215"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88" name="1 つの角を切り取った四角形 87"/>
          <p:cNvSpPr/>
          <p:nvPr/>
        </p:nvSpPr>
        <p:spPr bwMode="auto">
          <a:xfrm>
            <a:off x="4498218" y="5121336"/>
            <a:ext cx="418207" cy="1332000"/>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91" name="1 つの角を切り取った四角形 90"/>
          <p:cNvSpPr/>
          <p:nvPr/>
        </p:nvSpPr>
        <p:spPr bwMode="auto">
          <a:xfrm>
            <a:off x="8516512" y="1771927"/>
            <a:ext cx="1368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cxnSp>
        <p:nvCxnSpPr>
          <p:cNvPr id="92" name="直線矢印コネクタ 91"/>
          <p:cNvCxnSpPr/>
          <p:nvPr/>
        </p:nvCxnSpPr>
        <p:spPr bwMode="auto">
          <a:xfrm>
            <a:off x="4412320" y="2777625"/>
            <a:ext cx="541223"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94" name="正方形/長方形 93"/>
          <p:cNvSpPr/>
          <p:nvPr/>
        </p:nvSpPr>
        <p:spPr bwMode="auto">
          <a:xfrm>
            <a:off x="272480" y="2460958"/>
            <a:ext cx="4104000" cy="1688122"/>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100" name="1 つの角を切り取った四角形 99"/>
          <p:cNvSpPr/>
          <p:nvPr/>
        </p:nvSpPr>
        <p:spPr bwMode="auto">
          <a:xfrm>
            <a:off x="4461341" y="2837534"/>
            <a:ext cx="635675" cy="1855672"/>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（都道府県の</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意見を聴く）</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1" name="1 つの角を切り取った四角形 100"/>
          <p:cNvSpPr/>
          <p:nvPr/>
        </p:nvSpPr>
        <p:spPr bwMode="auto">
          <a:xfrm>
            <a:off x="3045544" y="948782"/>
            <a:ext cx="2915568" cy="681249"/>
          </a:xfrm>
          <a:prstGeom prst="snip1Rect">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rPr>
              <a:t>障害児通所支援、障害児入所支援及び障害児相談支援の</a:t>
            </a:r>
            <a:r>
              <a:rPr lang="ja-JP" altLang="en-US" sz="1200" dirty="0">
                <a:solidFill>
                  <a:prstClr val="black"/>
                </a:solidFill>
              </a:rPr>
              <a:t>提供体制の確保に係る目標に関する事項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2" name="1 つの角を切り取った四角形 101"/>
          <p:cNvSpPr/>
          <p:nvPr/>
        </p:nvSpPr>
        <p:spPr bwMode="auto">
          <a:xfrm>
            <a:off x="668664" y="948782"/>
            <a:ext cx="2268252"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rPr>
              <a:t>障害児通所支援、障害児入所支援及び障害児相談支援の</a:t>
            </a:r>
            <a:r>
              <a:rPr lang="ja-JP" altLang="en-US" sz="1200" dirty="0">
                <a:solidFill>
                  <a:prstClr val="black"/>
                </a:solidFill>
              </a:rPr>
              <a:t>提供体制の確保に関する基本的事項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4" name="1 つの角を切り取った四角形 103"/>
          <p:cNvSpPr/>
          <p:nvPr/>
        </p:nvSpPr>
        <p:spPr bwMode="auto">
          <a:xfrm>
            <a:off x="6069744" y="948782"/>
            <a:ext cx="169156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市町村及び都道府県の障害児福祉計画に関する事項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5" name="1 つの角を切り取った四角形 104"/>
          <p:cNvSpPr/>
          <p:nvPr/>
        </p:nvSpPr>
        <p:spPr bwMode="auto">
          <a:xfrm>
            <a:off x="7833320" y="948782"/>
            <a:ext cx="1259984"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algn="ct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その他の事項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200" dirty="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6" name="Rectangle 6"/>
          <p:cNvSpPr>
            <a:spLocks noChangeArrowheads="1"/>
          </p:cNvSpPr>
          <p:nvPr/>
        </p:nvSpPr>
        <p:spPr bwMode="auto">
          <a:xfrm>
            <a:off x="6573552" y="2377867"/>
            <a:ext cx="3348000"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en-US" altLang="ja-JP" sz="1200" dirty="0" smtClean="0">
                <a:solidFill>
                  <a:prstClr val="black"/>
                </a:solidFill>
                <a:latin typeface="ＭＳ ゴシック" pitchFamily="49" charset="-128"/>
                <a:ea typeface="ＭＳ ゴシック" pitchFamily="49" charset="-128"/>
                <a:cs typeface="Times New Roman" pitchFamily="18" charset="0"/>
              </a:rPr>
              <a:t>※</a:t>
            </a:r>
            <a:r>
              <a:rPr lang="ja-JP" altLang="en-US" sz="1200" dirty="0" smtClean="0">
                <a:solidFill>
                  <a:prstClr val="black"/>
                </a:solidFill>
                <a:latin typeface="ＭＳ ゴシック" pitchFamily="49" charset="-128"/>
                <a:ea typeface="ＭＳ ゴシック" pitchFamily="49" charset="-128"/>
                <a:cs typeface="Times New Roman" pitchFamily="18" charset="0"/>
              </a:rPr>
              <a:t>各市町村を包括する広域的な見地から作成</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sp>
        <p:nvSpPr>
          <p:cNvPr id="121" name="1 つの角を切り取った四角形 120"/>
          <p:cNvSpPr/>
          <p:nvPr/>
        </p:nvSpPr>
        <p:spPr bwMode="auto">
          <a:xfrm>
            <a:off x="5080915" y="2748990"/>
            <a:ext cx="1552663" cy="1223275"/>
          </a:xfrm>
          <a:prstGeom prst="snip1Rect">
            <a:avLst>
              <a:gd name="adj" fmla="val 12954"/>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algn="ctr" eaLnBrk="0" hangingPunct="0"/>
            <a:r>
              <a:rPr lang="ja-JP" altLang="en-US" sz="1200" dirty="0">
                <a:solidFill>
                  <a:prstClr val="black"/>
                </a:solidFill>
              </a:rPr>
              <a:t>障害児通所</a:t>
            </a:r>
            <a:r>
              <a:rPr lang="ja-JP" altLang="en-US" sz="1200" dirty="0" smtClean="0">
                <a:solidFill>
                  <a:prstClr val="black"/>
                </a:solidFill>
              </a:rPr>
              <a:t>支援、  障害児入所支援及び障害児相談支援の 提供</a:t>
            </a:r>
            <a:r>
              <a:rPr lang="ja-JP" altLang="en-US" sz="1200" dirty="0">
                <a:solidFill>
                  <a:prstClr val="black"/>
                </a:solidFill>
              </a:rPr>
              <a:t>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2" name="1 つの角を切り取った四角形 121"/>
          <p:cNvSpPr/>
          <p:nvPr/>
        </p:nvSpPr>
        <p:spPr bwMode="auto">
          <a:xfrm>
            <a:off x="6753200" y="2742080"/>
            <a:ext cx="1763312" cy="123018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noAutofit/>
          </a:bodyPr>
          <a:lstStyle/>
          <a:p>
            <a:pPr algn="ct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各年度における区域ごとの指定通所支援又は指定障害児相談支援の種類ごとの  必要な量の見込み</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60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6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a:t>
            </a:r>
            <a:endParaRPr lang="en-US" altLang="ja-JP" sz="6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3" name="1 つの角を切り取った四角形 122"/>
          <p:cNvSpPr/>
          <p:nvPr/>
        </p:nvSpPr>
        <p:spPr bwMode="auto">
          <a:xfrm>
            <a:off x="8664552" y="2742080"/>
            <a:ext cx="1066556" cy="123018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各年度</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  指定障害児入所施設等の必要入所定員総数</a:t>
            </a:r>
            <a:endParaRPr lang="en-US" altLang="ja-JP" sz="8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5" name="1 つの角を切り取った四角形 124"/>
          <p:cNvSpPr/>
          <p:nvPr/>
        </p:nvSpPr>
        <p:spPr bwMode="auto">
          <a:xfrm>
            <a:off x="5313040" y="4509120"/>
            <a:ext cx="97200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区域</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ごとの指定通所</a:t>
            </a:r>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支援</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の見込量の確保方策</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6" name="1 つの角を切り取った四角形 125"/>
          <p:cNvSpPr/>
          <p:nvPr/>
        </p:nvSpPr>
        <p:spPr bwMode="auto">
          <a:xfrm>
            <a:off x="6412818" y="4509120"/>
            <a:ext cx="113247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区域ごと</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の指定</a:t>
            </a:r>
            <a:r>
              <a:rPr lang="ja-JP" altLang="en-US" sz="1100" dirty="0" smtClean="0">
                <a:solidFill>
                  <a:prstClr val="black"/>
                </a:solidFill>
              </a:rPr>
              <a:t>通所</a:t>
            </a:r>
            <a:r>
              <a:rPr lang="ja-JP" altLang="en-US" sz="1100" dirty="0">
                <a:solidFill>
                  <a:prstClr val="black"/>
                </a:solidFill>
              </a:rPr>
              <a:t>支援又</a:t>
            </a:r>
            <a:r>
              <a:rPr lang="ja-JP" altLang="en-US" sz="1100" dirty="0" smtClean="0">
                <a:solidFill>
                  <a:prstClr val="black"/>
                </a:solidFill>
              </a:rPr>
              <a:t>は指定障害児</a:t>
            </a:r>
            <a:r>
              <a:rPr lang="ja-JP" altLang="en-US" sz="1100" dirty="0">
                <a:solidFill>
                  <a:prstClr val="black"/>
                </a:solidFill>
              </a:rPr>
              <a:t>相談支援の</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質の向上</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35" name="テキスト ボックス 134"/>
          <p:cNvSpPr txBox="1"/>
          <p:nvPr/>
        </p:nvSpPr>
        <p:spPr>
          <a:xfrm>
            <a:off x="-32336" y="116632"/>
            <a:ext cx="7176797" cy="400110"/>
          </a:xfrm>
          <a:prstGeom prst="rect">
            <a:avLst/>
          </a:prstGeom>
          <a:noFill/>
        </p:spPr>
        <p:txBody>
          <a:bodyPr wrap="square" rtlCol="0">
            <a:spAutoFit/>
          </a:bodyPr>
          <a:lstStyle/>
          <a:p>
            <a:r>
              <a:rPr lang="ja-JP" altLang="en-US" sz="2000" dirty="0" smtClean="0">
                <a:solidFill>
                  <a:prstClr val="black"/>
                </a:solidFill>
                <a:latin typeface="ＭＳ Ｐゴシック"/>
                <a:ea typeface="ＭＳ Ｐゴシック"/>
              </a:rPr>
              <a:t>（参考２－２）障害児福祉計画と基本指針の基本的な構造　</a:t>
            </a:r>
            <a:endParaRPr lang="ja-JP" altLang="en-US" sz="2000" dirty="0">
              <a:solidFill>
                <a:prstClr val="black"/>
              </a:solidFill>
              <a:latin typeface="ＭＳ Ｐゴシック"/>
              <a:ea typeface="ＭＳ Ｐゴシック"/>
            </a:endParaRPr>
          </a:p>
        </p:txBody>
      </p:sp>
      <p:cxnSp>
        <p:nvCxnSpPr>
          <p:cNvPr id="145" name="直線矢印コネクタ 144"/>
          <p:cNvCxnSpPr/>
          <p:nvPr/>
        </p:nvCxnSpPr>
        <p:spPr bwMode="auto">
          <a:xfrm flipV="1">
            <a:off x="8481392" y="1771927"/>
            <a:ext cx="0" cy="256983"/>
          </a:xfrm>
          <a:prstGeom prst="straightConnector1">
            <a:avLst/>
          </a:prstGeom>
          <a:solidFill>
            <a:schemeClr val="bg1"/>
          </a:solidFill>
          <a:ln w="34925" cap="flat" cmpd="sng" algn="ctr">
            <a:solidFill>
              <a:schemeClr val="accent6">
                <a:lumMod val="75000"/>
              </a:schemeClr>
            </a:solidFill>
            <a:prstDash val="solid"/>
            <a:round/>
            <a:headEnd type="none" w="med" len="med"/>
            <a:tailEnd type="arrow" w="med" len="med"/>
          </a:ln>
          <a:effectLst/>
        </p:spPr>
      </p:cxnSp>
      <p:sp>
        <p:nvSpPr>
          <p:cNvPr id="107" name="1 つの角を切り取った四角形 106"/>
          <p:cNvSpPr/>
          <p:nvPr/>
        </p:nvSpPr>
        <p:spPr bwMode="auto">
          <a:xfrm>
            <a:off x="8055624" y="3717893"/>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3" name="1 つの角を切り取った四角形 62"/>
          <p:cNvSpPr/>
          <p:nvPr/>
        </p:nvSpPr>
        <p:spPr bwMode="auto">
          <a:xfrm>
            <a:off x="4808984" y="5989350"/>
            <a:ext cx="5184576" cy="566456"/>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（注）都道府県は、定員や見込量が超えることになる等の場合には、施設・事業</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所の指定を行わないことができる。</a:t>
            </a:r>
            <a:r>
              <a:rPr lang="en-US" altLang="ja-JP" sz="1050" dirty="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障害児入所施設、放課後等デイサービ　　　</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05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ス等</a:t>
            </a:r>
            <a:r>
              <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p>
        </p:txBody>
      </p:sp>
      <p:sp>
        <p:nvSpPr>
          <p:cNvPr id="64" name="1 つの角を切り取った四角形 63"/>
          <p:cNvSpPr/>
          <p:nvPr/>
        </p:nvSpPr>
        <p:spPr bwMode="auto">
          <a:xfrm>
            <a:off x="9273480" y="3717893"/>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9" name="1 つの角を切り取った四角形 88"/>
          <p:cNvSpPr/>
          <p:nvPr/>
        </p:nvSpPr>
        <p:spPr bwMode="auto">
          <a:xfrm>
            <a:off x="3657160" y="1771927"/>
            <a:ext cx="2736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（基本指針に即して計画を作成）</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905818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2"/>
          <p:cNvSpPr txBox="1">
            <a:spLocks noChangeArrowheads="1"/>
          </p:cNvSpPr>
          <p:nvPr/>
        </p:nvSpPr>
        <p:spPr bwMode="auto">
          <a:xfrm>
            <a:off x="108000" y="396000"/>
            <a:ext cx="2052000" cy="648072"/>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a:effectLst/>
                <a:latin typeface="Century" panose="02040604050505020304" pitchFamily="18" charset="0"/>
                <a:ea typeface="HG丸ｺﾞｼｯｸM-PRO" panose="020F0600000000000000" pitchFamily="50" charset="-128"/>
                <a:cs typeface="Times New Roman" panose="02020603050405020304" pitchFamily="18" charset="0"/>
              </a:rPr>
              <a:t>第一　</a:t>
            </a:r>
            <a:r>
              <a:rPr lang="ja-JP" altLang="en-US" sz="1200" b="1" kern="100" dirty="0" smtClean="0">
                <a:latin typeface="Century" panose="02040604050505020304" pitchFamily="18" charset="0"/>
                <a:ea typeface="HG丸ｺﾞｼｯｸM-PRO" panose="020F0600000000000000" pitchFamily="50" charset="-128"/>
                <a:cs typeface="Times New Roman" panose="02020603050405020304" pitchFamily="18" charset="0"/>
              </a:rPr>
              <a:t>障害福祉サービス及び相談支援の提供体制の確保に関する基本的事項</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2"/>
          <p:cNvSpPr txBox="1">
            <a:spLocks noChangeArrowheads="1"/>
          </p:cNvSpPr>
          <p:nvPr/>
        </p:nvSpPr>
        <p:spPr bwMode="auto">
          <a:xfrm>
            <a:off x="2304000" y="396000"/>
            <a:ext cx="3276000" cy="432000"/>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障害福祉サービス等の提供体制の確保に係る目標</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（成果</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ja-JP" sz="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テキスト ボックス 2"/>
          <p:cNvSpPr txBox="1">
            <a:spLocks noChangeArrowheads="1"/>
          </p:cNvSpPr>
          <p:nvPr/>
        </p:nvSpPr>
        <p:spPr bwMode="auto">
          <a:xfrm>
            <a:off x="5652000" y="396000"/>
            <a:ext cx="4176000" cy="335032"/>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障害福祉計画等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作成に関する</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事項</a:t>
            </a:r>
            <a:r>
              <a:rPr lang="en-US" sz="1200" b="1"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7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2"/>
          <p:cNvSpPr txBox="1">
            <a:spLocks noChangeArrowheads="1"/>
          </p:cNvSpPr>
          <p:nvPr/>
        </p:nvSpPr>
        <p:spPr bwMode="auto">
          <a:xfrm>
            <a:off x="72000" y="1116000"/>
            <a:ext cx="1044000" cy="5652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第一の一</a:t>
            </a: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基本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的</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理念</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自己</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決定</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の尊重と意思決定の支援</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②市町村を基本とした</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身近</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な実施</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主体</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種別に</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よらない</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一元的な障害福祉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の実施等</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③入所等から地域生活への移行、地域生活の継続の支援、就労支援等の課題に対応したサービス提供体制の整備</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地域共生社会の実現に向けた取組</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⑤障害児の健やかな育成のための発達支援</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テキスト ボックス 2"/>
          <p:cNvSpPr txBox="1">
            <a:spLocks noChangeArrowheads="1"/>
          </p:cNvSpPr>
          <p:nvPr/>
        </p:nvSpPr>
        <p:spPr bwMode="auto">
          <a:xfrm>
            <a:off x="1152000" y="1137347"/>
            <a:ext cx="1025526" cy="3443781"/>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第一の二</a:t>
            </a:r>
          </a:p>
          <a:p>
            <a:pPr algn="just">
              <a:spcAft>
                <a:spcPts val="0"/>
              </a:spcAft>
            </a:pP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障害福祉ｻｰﾋﾞｽの提供体制の確保に関する基本的考え方</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訪問系サービス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の保障</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日中</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活動系</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の保障</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ＧＨ等の充実及び地域生活支援拠点等の整備</a:t>
            </a:r>
            <a:endParaRPr lang="en-US" altLang="ja-JP" sz="1100"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就労への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等の推進</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65100" indent="-165100" algn="just">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2"/>
          <p:cNvSpPr txBox="1">
            <a:spLocks noChangeArrowheads="1"/>
          </p:cNvSpPr>
          <p:nvPr/>
        </p:nvSpPr>
        <p:spPr bwMode="auto">
          <a:xfrm>
            <a:off x="1152000" y="4680883"/>
            <a:ext cx="1025525" cy="936104"/>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第一の三</a:t>
            </a:r>
          </a:p>
          <a:p>
            <a:pPr algn="just">
              <a:spcAft>
                <a:spcPts val="0"/>
              </a:spcAft>
            </a:pPr>
            <a:r>
              <a:rPr lang="ja-JP"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相談</a:t>
            </a:r>
            <a:r>
              <a:rPr lang="ja-JP" altLang="en-US"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支援の提供体制確保に関する基本的考え方</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6" name="テキスト ボックス 2"/>
          <p:cNvSpPr txBox="1">
            <a:spLocks noChangeArrowheads="1"/>
          </p:cNvSpPr>
          <p:nvPr/>
        </p:nvSpPr>
        <p:spPr bwMode="auto">
          <a:xfrm>
            <a:off x="1152000" y="5716742"/>
            <a:ext cx="1018631" cy="1060538"/>
          </a:xfrm>
          <a:prstGeom prst="rect">
            <a:avLst/>
          </a:prstGeom>
          <a:solidFill>
            <a:srgbClr val="FFFFFF"/>
          </a:solidFill>
          <a:ln w="25400">
            <a:solidFill>
              <a:schemeClr val="tx1"/>
            </a:solidFill>
            <a:miter lim="800000"/>
            <a:headEnd/>
            <a:tailEnd/>
          </a:ln>
        </p:spPr>
        <p:txBody>
          <a:bodyPr rot="0" vert="horz" wrap="square" lIns="91440" tIns="45720" rIns="91440" bIns="45720" anchor="t" anchorCtr="0">
            <a:noAutofit/>
          </a:bodyPr>
          <a:lstStyle/>
          <a:p>
            <a:pPr marL="165100" indent="-165100" algn="just">
              <a:spcAft>
                <a:spcPts val="0"/>
              </a:spcAft>
            </a:pPr>
            <a:r>
              <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a:t>
            </a:r>
            <a:r>
              <a:rPr lang="ja-JP"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障害児支援の提供体制の確保に関する基本的考え方</a:t>
            </a:r>
            <a:r>
              <a:rPr lang="en-US"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2"/>
          <p:cNvSpPr txBox="1">
            <a:spLocks noChangeArrowheads="1"/>
          </p:cNvSpPr>
          <p:nvPr/>
        </p:nvSpPr>
        <p:spPr bwMode="auto">
          <a:xfrm>
            <a:off x="2303999" y="900000"/>
            <a:ext cx="3276000" cy="75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marL="177800" indent="-1778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福祉施設の入所者の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生活への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生活への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者増</a:t>
            </a: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入所</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2"/>
          <p:cNvSpPr txBox="1">
            <a:spLocks noChangeArrowheads="1"/>
          </p:cNvSpPr>
          <p:nvPr/>
        </p:nvSpPr>
        <p:spPr bwMode="auto">
          <a:xfrm>
            <a:off x="2303999" y="1725752"/>
            <a:ext cx="3276000" cy="1664992"/>
          </a:xfrm>
          <a:prstGeom prst="rect">
            <a:avLst/>
          </a:prstGeom>
          <a:solidFill>
            <a:srgbClr val="FFFFFF"/>
          </a:solidFill>
          <a:ln w="25400">
            <a:solidFill>
              <a:srgbClr val="000000"/>
            </a:solidFill>
            <a:miter lim="800000"/>
            <a:headEnd/>
            <a:tailEnd/>
          </a:ln>
        </p:spPr>
        <p:txBody>
          <a:bodyPr rot="0" vert="horz" wrap="square" lIns="91440" tIns="36000" rIns="91440" bIns="36000" anchor="t"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二</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精神障害者にも対応した地域包括ケアシステムの構築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5725" indent="-85725"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・障害保健福祉圏域、市町村ごとの保健・医療・福祉関係者による協議の</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場の設置状況</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・精神病床における１年以上長期入院患者数（</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65</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歳以上、</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65</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歳未満）</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・精神病床における早期退院率（</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入院３ヶ月時点</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か月時点、１年時点</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2"/>
          <p:cNvSpPr txBox="1">
            <a:spLocks noChangeArrowheads="1"/>
          </p:cNvSpPr>
          <p:nvPr/>
        </p:nvSpPr>
        <p:spPr bwMode="auto">
          <a:xfrm>
            <a:off x="2303999" y="3460496"/>
            <a:ext cx="3276000" cy="756000"/>
          </a:xfrm>
          <a:prstGeom prst="rect">
            <a:avLst/>
          </a:prstGeom>
          <a:solidFill>
            <a:srgbClr val="FFFFFF"/>
          </a:solidFill>
          <a:ln w="25400">
            <a:solidFill>
              <a:srgbClr val="000000"/>
            </a:solidFill>
            <a:miter lim="800000"/>
            <a:headEnd/>
            <a:tailEnd/>
          </a:ln>
        </p:spPr>
        <p:txBody>
          <a:bodyPr rot="0" vert="horz" wrap="square" lIns="91440" tIns="36000" rIns="91440" bIns="36000" anchor="t" anchorCtr="0">
            <a:noAutofit/>
          </a:bodyPr>
          <a:lstStyle/>
          <a:p>
            <a:pPr marL="165100" indent="-1651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三</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65100" indent="-1651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生活</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拠点等の整備</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5725" indent="-85725" algn="l">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生活</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を市町村</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又は圏域</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ごとに</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少なくとも１</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整備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テキスト ボックス 2"/>
          <p:cNvSpPr txBox="1">
            <a:spLocks noChangeArrowheads="1"/>
          </p:cNvSpPr>
          <p:nvPr/>
        </p:nvSpPr>
        <p:spPr bwMode="auto">
          <a:xfrm>
            <a:off x="2304000" y="4286248"/>
            <a:ext cx="3276000" cy="1080000"/>
          </a:xfrm>
          <a:prstGeom prst="rect">
            <a:avLst/>
          </a:prstGeom>
          <a:solidFill>
            <a:srgbClr val="FFFFFF"/>
          </a:solidFill>
          <a:ln w="25400">
            <a:solidFill>
              <a:srgbClr val="000000"/>
            </a:solidFill>
            <a:miter lim="800000"/>
            <a:headEnd/>
            <a:tailEnd/>
          </a:ln>
        </p:spPr>
        <p:txBody>
          <a:bodyPr rot="0" vert="horz" wrap="square" lIns="91440" tIns="0" rIns="91440" bIns="0" anchor="t" anchorCtr="0">
            <a:noAutofit/>
          </a:bodyPr>
          <a:lstStyle/>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福祉施設</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就労への移行</a:t>
            </a: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者数</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増</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支援事業利用者数</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増</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支援事業所ごとの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移行率</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上昇</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・就労定着支援による職場定着率</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99415" indent="-399415" algn="just">
              <a:spcAft>
                <a:spcPts val="0"/>
              </a:spcAft>
            </a:pPr>
            <a:r>
              <a:rPr lang="ja-JP" sz="1100"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2"/>
          <p:cNvSpPr txBox="1">
            <a:spLocks noChangeArrowheads="1"/>
          </p:cNvSpPr>
          <p:nvPr/>
        </p:nvSpPr>
        <p:spPr bwMode="auto">
          <a:xfrm>
            <a:off x="5652000" y="828000"/>
            <a:ext cx="1872000" cy="327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第三の一</a:t>
            </a: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作成に関する基本的事項</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・障害者等の参加</a:t>
            </a: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社会</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理解促進</a:t>
            </a: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・総合的な取組</a:t>
            </a: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作成委員会</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等の開催</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部局</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相互間の連携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市町村・都道府県の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障害者等の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ニーズ等</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把握</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・障害児の子ども・子育て支援等の利用ニーズの把握等</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・区域設定（</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都道府県</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・住民</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意見</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反映</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・他計画との関係</a:t>
            </a: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・定期的な調査、分析、評価及び必要な</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措置</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3" name="テキスト ボックス 2"/>
          <p:cNvSpPr txBox="1">
            <a:spLocks noChangeArrowheads="1"/>
          </p:cNvSpPr>
          <p:nvPr/>
        </p:nvSpPr>
        <p:spPr bwMode="auto">
          <a:xfrm>
            <a:off x="7560000" y="828000"/>
            <a:ext cx="2268000" cy="1800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marL="990600" indent="-9906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二</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990600" indent="-9906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提供体制</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に係る</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・障害福祉サービス等の種類ごとの必要な量の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み、確保方策、地域生活支援拠点等の整備、</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圏域単位</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での</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見通し</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100"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生活支援事業</a:t>
            </a: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機関の連携</a:t>
            </a:r>
          </a:p>
        </p:txBody>
      </p:sp>
      <p:sp>
        <p:nvSpPr>
          <p:cNvPr id="27" name="テキスト ボックス 2"/>
          <p:cNvSpPr txBox="1">
            <a:spLocks noChangeArrowheads="1"/>
          </p:cNvSpPr>
          <p:nvPr/>
        </p:nvSpPr>
        <p:spPr bwMode="auto">
          <a:xfrm>
            <a:off x="7560000" y="2664000"/>
            <a:ext cx="2268000" cy="2592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第三の三</a:t>
            </a: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都道</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府県障害福祉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提供体制</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に係る</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福祉サービス等の種類ごとの必要な量の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み、確保方策、・地域生活支援拠点の整備、市町村の支援</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圏域</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単位</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見通し</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等の必要入所</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定員</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総数</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質</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の向上</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方策</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（研修、第三者評価）</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生活支援事業</a:t>
            </a: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関係機関の連携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9" name="テキスト ボックス 2"/>
          <p:cNvSpPr txBox="1">
            <a:spLocks noChangeArrowheads="1"/>
          </p:cNvSpPr>
          <p:nvPr/>
        </p:nvSpPr>
        <p:spPr bwMode="auto">
          <a:xfrm>
            <a:off x="5652000" y="4140000"/>
            <a:ext cx="1872000" cy="111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四</a:t>
            </a:r>
            <a:endParaRPr lang="en-US" altLang="ja-JP"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a:t>
            </a:r>
            <a:endParaRPr lang="ja-JP"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計画作成時期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計画期間等</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計画の公表</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60" name="直線コネクタ 59"/>
          <p:cNvCxnSpPr/>
          <p:nvPr/>
        </p:nvCxnSpPr>
        <p:spPr>
          <a:xfrm>
            <a:off x="2449278" y="6685686"/>
            <a:ext cx="199706" cy="9159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640716" y="6777280"/>
            <a:ext cx="252000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38073" y="-72000"/>
            <a:ext cx="9906001" cy="400110"/>
          </a:xfrm>
          <a:prstGeom prst="rect">
            <a:avLst/>
          </a:prstGeom>
          <a:noFill/>
        </p:spPr>
        <p:txBody>
          <a:bodyPr wrap="square" rtlCol="0">
            <a:spAutoFit/>
          </a:bodyPr>
          <a:lstStyle/>
          <a:p>
            <a:pPr marL="901700" indent="-901700" fontAlgn="auto">
              <a:spcBef>
                <a:spcPts val="0"/>
              </a:spcBef>
              <a:spcAft>
                <a:spcPts val="0"/>
              </a:spcAft>
            </a:pP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smtClean="0">
                <a:latin typeface="+mj-ea"/>
              </a:rPr>
              <a:t>参考</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２－３）　基本指針案の全体像と主なポイント</a:t>
            </a:r>
            <a:endParaRPr lang="en-US" altLang="ja-JP" sz="2000"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p:txBody>
      </p:sp>
      <p:sp>
        <p:nvSpPr>
          <p:cNvPr id="2" name="スライド番号プレースホルダー 1"/>
          <p:cNvSpPr>
            <a:spLocks noGrp="1"/>
          </p:cNvSpPr>
          <p:nvPr>
            <p:ph type="sldNum" sz="quarter" idx="12"/>
          </p:nvPr>
        </p:nvSpPr>
        <p:spPr>
          <a:xfrm>
            <a:off x="7419560" y="6420568"/>
            <a:ext cx="2311400" cy="365125"/>
          </a:xfrm>
        </p:spPr>
        <p:txBody>
          <a:bodyPr/>
          <a:lstStyle/>
          <a:p>
            <a:fld id="{8440684E-F53A-4539-9688-3036CC7082EF}" type="slidenum">
              <a:rPr lang="ja-JP" altLang="en-US" b="1" smtClean="0">
                <a:solidFill>
                  <a:schemeClr val="tx1"/>
                </a:solidFill>
              </a:rPr>
              <a:pPr/>
              <a:t>33</a:t>
            </a:fld>
            <a:endParaRPr lang="ja-JP" altLang="en-US" b="1" dirty="0">
              <a:solidFill>
                <a:schemeClr val="tx1"/>
              </a:solidFill>
            </a:endParaRPr>
          </a:p>
        </p:txBody>
      </p:sp>
      <p:sp>
        <p:nvSpPr>
          <p:cNvPr id="52" name="テキスト ボックス 2"/>
          <p:cNvSpPr txBox="1">
            <a:spLocks noChangeArrowheads="1"/>
          </p:cNvSpPr>
          <p:nvPr/>
        </p:nvSpPr>
        <p:spPr bwMode="auto">
          <a:xfrm>
            <a:off x="5652000" y="5328000"/>
            <a:ext cx="4176000" cy="468000"/>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その他自立支援給付及び地域生活支援事業の円滑な実施を確保するために必要な事項</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0" name="テキスト ボックス 2"/>
          <p:cNvSpPr txBox="1">
            <a:spLocks noChangeArrowheads="1"/>
          </p:cNvSpPr>
          <p:nvPr/>
        </p:nvSpPr>
        <p:spPr bwMode="auto">
          <a:xfrm>
            <a:off x="2304000" y="5436000"/>
            <a:ext cx="3276000" cy="1368000"/>
          </a:xfrm>
          <a:prstGeom prst="rect">
            <a:avLst/>
          </a:prstGeom>
          <a:solidFill>
            <a:srgbClr val="FFFFFF"/>
          </a:solidFill>
          <a:ln w="25400">
            <a:solidFill>
              <a:srgbClr val="000000"/>
            </a:solidFill>
            <a:miter lim="800000"/>
            <a:headEnd/>
            <a:tailEnd/>
          </a:ln>
        </p:spPr>
        <p:txBody>
          <a:bodyPr rot="0" vert="horz" wrap="square" lIns="91440" tIns="0" rIns="91440" bIns="0" anchor="t"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五</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障害児支援の提供体制の整備等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児童発達支援センターの設置及び保育所等訪問支援の充実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・主に重症心身障害児を支援する児童発達支援事業所及び放課後等デイサービス事業所の確保</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・医療的ケア児支援のための保健・医療・障害福祉・保育・教育等の関係機関の協議の場の設置</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1" name="テキスト ボックス 2"/>
          <p:cNvSpPr txBox="1">
            <a:spLocks noChangeArrowheads="1"/>
          </p:cNvSpPr>
          <p:nvPr/>
        </p:nvSpPr>
        <p:spPr bwMode="auto">
          <a:xfrm>
            <a:off x="5652000" y="5868000"/>
            <a:ext cx="4176000" cy="936000"/>
          </a:xfrm>
          <a:prstGeom prst="rect">
            <a:avLst/>
          </a:prstGeom>
          <a:solidFill>
            <a:srgbClr val="FFFFFF"/>
          </a:solidFill>
          <a:ln w="25400">
            <a:solidFill>
              <a:schemeClr val="tx1"/>
            </a:solidFill>
            <a:miter lim="800000"/>
            <a:headEnd/>
            <a:tailEnd/>
          </a:ln>
        </p:spPr>
        <p:txBody>
          <a:bodyPr rot="0" vert="horz" wrap="square" lIns="91440" tIns="45720" rIns="91440" bIns="45720" anchor="t" anchorCtr="0">
            <a:noAutofit/>
          </a:bodyPr>
          <a:lstStyle/>
          <a:p>
            <a:pPr marL="92075" indent="-92075"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一</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その他自立支援給付及び地域生活支援事業の円滑な実施を確保するために必要な事項</a:t>
            </a:r>
            <a:endParaRPr lang="en-US" altLang="ja-JP"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・虐待の防止</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・差別の解消</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・利用者の安全確保、研修等の充実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4200242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128847455"/>
              </p:ext>
            </p:extLst>
          </p:nvPr>
        </p:nvGraphicFramePr>
        <p:xfrm>
          <a:off x="916980" y="3455441"/>
          <a:ext cx="4140000" cy="1379220"/>
        </p:xfrm>
        <a:graphic>
          <a:graphicData uri="http://schemas.openxmlformats.org/drawingml/2006/table">
            <a:tbl>
              <a:tblPr firstRow="1" bandRow="1">
                <a:tableStyleId>{5C22544A-7EE6-4342-B048-85BDC9FD1C3A}</a:tableStyleId>
              </a:tblPr>
              <a:tblGrid>
                <a:gridCol w="4140000"/>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福祉施設から一般就労への移行等</a:t>
                      </a:r>
                      <a:endParaRPr lang="en-US" altLang="ja-JP" sz="1400" b="1" u="none" dirty="0" smtClean="0">
                        <a:solidFill>
                          <a:schemeClr val="bg1"/>
                        </a:solidFill>
                        <a:latin typeface="+mn-ea"/>
                        <a:ea typeface="+mn-ea"/>
                      </a:endParaRPr>
                    </a:p>
                  </a:txBody>
                  <a:tcPr marL="91441" marR="91441" anchor="ctr"/>
                </a:tc>
              </a:tr>
              <a:tr h="3429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福祉施設利用者の一般就労への移行者の増加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就労移行支援事業の利用者の増加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就労移行支援事業所の就労移行率の増加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a:t>
                      </a:r>
                      <a:r>
                        <a:rPr lang="ja-JP" altLang="en-US" sz="1000" b="0" i="0" u="none" strike="noStrike" kern="1200" cap="none" spc="0" baseline="0" dirty="0" smtClean="0">
                          <a:solidFill>
                            <a:schemeClr val="tx1"/>
                          </a:solidFill>
                          <a:uFillTx/>
                          <a:latin typeface="+mn-ea"/>
                          <a:ea typeface="+mn-ea"/>
                        </a:rPr>
                        <a:t>一定の就労定着率の達成</a:t>
                      </a:r>
                      <a:endParaRPr lang="ja-JP" altLang="ja-JP" sz="1000" b="0" i="0" u="none" strike="sngStrike" kern="1200" cap="none" spc="0" baseline="0" dirty="0" smtClean="0">
                        <a:solidFill>
                          <a:schemeClr val="tx1"/>
                        </a:solidFill>
                        <a:uFillTx/>
                        <a:latin typeface="+mn-ea"/>
                        <a:ea typeface="+mn-ea"/>
                      </a:endParaRPr>
                    </a:p>
                  </a:txBody>
                  <a:tcPr marL="91441" marR="91441"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054641620"/>
              </p:ext>
            </p:extLst>
          </p:nvPr>
        </p:nvGraphicFramePr>
        <p:xfrm>
          <a:off x="916979" y="566682"/>
          <a:ext cx="4140000" cy="792480"/>
        </p:xfrm>
        <a:graphic>
          <a:graphicData uri="http://schemas.openxmlformats.org/drawingml/2006/table">
            <a:tbl>
              <a:tblPr firstRow="1" bandRow="1">
                <a:tableStyleId>{5C22544A-7EE6-4342-B048-85BDC9FD1C3A}</a:tableStyleId>
              </a:tblPr>
              <a:tblGrid>
                <a:gridCol w="4140000"/>
              </a:tblGrid>
              <a:tr h="235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smtClean="0">
                          <a:solidFill>
                            <a:schemeClr val="bg1"/>
                          </a:solidFill>
                          <a:latin typeface="+mn-ea"/>
                          <a:ea typeface="+mn-ea"/>
                        </a:rPr>
                        <a:t>施設入所者の地域生活への移行</a:t>
                      </a:r>
                      <a:endParaRPr lang="en-US" altLang="ja-JP" sz="1400" b="1" u="none" dirty="0" smtClean="0">
                        <a:solidFill>
                          <a:schemeClr val="bg1"/>
                        </a:solidFill>
                        <a:latin typeface="+mn-ea"/>
                        <a:ea typeface="+mn-ea"/>
                      </a:endParaRPr>
                    </a:p>
                  </a:txBody>
                  <a:tcPr marL="91441" marR="91441" anchor="ctr"/>
                </a:tc>
              </a:tr>
              <a:tr h="18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地域生活移行者の増加</a:t>
                      </a:r>
                      <a:endParaRPr lang="en-US" altLang="ja-JP" sz="1000" b="0" u="none" dirty="0" smtClean="0">
                        <a:solidFill>
                          <a:srgbClr val="000000"/>
                        </a:solidFill>
                        <a:latin typeface="+mn-ea"/>
                        <a:ea typeface="+mn-ea"/>
                      </a:endParaRPr>
                    </a:p>
                  </a:txBody>
                  <a:tcPr marL="91441" marR="91441" anchor="ctr"/>
                </a:tc>
              </a:tr>
              <a:tr h="18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施設入所者の削減</a:t>
                      </a:r>
                      <a:endParaRPr lang="ja-JP" altLang="ja-JP" sz="1000" b="0" i="0" u="none" strike="noStrike" kern="1200" cap="none" spc="0" baseline="0" dirty="0" smtClean="0">
                        <a:solidFill>
                          <a:srgbClr val="000000"/>
                        </a:solidFill>
                        <a:uFillTx/>
                        <a:latin typeface="+mn-ea"/>
                        <a:ea typeface="+mn-ea"/>
                      </a:endParaRPr>
                    </a:p>
                  </a:txBody>
                  <a:tcPr marL="91441" marR="91441"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718563547"/>
              </p:ext>
            </p:extLst>
          </p:nvPr>
        </p:nvGraphicFramePr>
        <p:xfrm>
          <a:off x="916980" y="1445487"/>
          <a:ext cx="4140032" cy="1288664"/>
        </p:xfrm>
        <a:graphic>
          <a:graphicData uri="http://schemas.openxmlformats.org/drawingml/2006/table">
            <a:tbl>
              <a:tblPr firstRow="1" bandRow="1">
                <a:tableStyleId>{5C22544A-7EE6-4342-B048-85BDC9FD1C3A}</a:tableStyleId>
              </a:tblPr>
              <a:tblGrid>
                <a:gridCol w="4140032"/>
              </a:tblGrid>
              <a:tr h="295159">
                <a:tc>
                  <a:txBody>
                    <a:bodyPr/>
                    <a:lstStyle/>
                    <a:p>
                      <a:pPr marL="0" indent="0" algn="l"/>
                      <a:r>
                        <a:rPr kumimoji="1" lang="ja-JP" altLang="en-US" sz="1400" dirty="0" smtClean="0">
                          <a:latin typeface="+mn-ea"/>
                          <a:ea typeface="+mn-ea"/>
                        </a:rPr>
                        <a:t>精神障害にも対応した地域包括ケアシステムの構築</a:t>
                      </a:r>
                      <a:endParaRPr kumimoji="1" lang="en-US" altLang="ja-JP" sz="1400" dirty="0" smtClean="0">
                        <a:latin typeface="+mn-ea"/>
                        <a:ea typeface="+mn-ea"/>
                      </a:endParaRPr>
                    </a:p>
                  </a:txBody>
                  <a:tcPr marL="36000" marR="36000" anchor="ctr"/>
                </a:tc>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障害保健福祉圏域ごとの保健・医療・福祉関係者による協議の場の設置</a:t>
                      </a:r>
                    </a:p>
                  </a:txBody>
                  <a:tcPr marL="36000" marR="36000" anchor="ctr"/>
                </a:tc>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市町村ごとの保健・医療・福祉関係者による協議の場の設置</a:t>
                      </a:r>
                    </a:p>
                  </a:txBody>
                  <a:tcPr marL="36000" marR="36000" anchor="ctr"/>
                </a:tc>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精神病床における１年以上長期入院患者数（６５歳以上、６５歳未満）</a:t>
                      </a:r>
                    </a:p>
                  </a:txBody>
                  <a:tcPr marL="36000" marR="36000" anchor="ctr"/>
                </a:tc>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精神病床における早期退院率（入院後３か月・６か月・１年の退院率）</a:t>
                      </a:r>
                    </a:p>
                  </a:txBody>
                  <a:tcPr marL="36000" marR="3600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747220671"/>
              </p:ext>
            </p:extLst>
          </p:nvPr>
        </p:nvGraphicFramePr>
        <p:xfrm>
          <a:off x="5221057" y="404664"/>
          <a:ext cx="4620486" cy="1580760"/>
        </p:xfrm>
        <a:graphic>
          <a:graphicData uri="http://schemas.openxmlformats.org/drawingml/2006/table">
            <a:tbl>
              <a:tblPr firstRow="1" bandRow="1">
                <a:tableStyleId>{F5AB1C69-6EDB-4FF4-983F-18BD219EF322}</a:tableStyleId>
              </a:tblPr>
              <a:tblGrid>
                <a:gridCol w="4620486"/>
              </a:tblGrid>
              <a:tr h="1278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〇</a:t>
                      </a:r>
                      <a:r>
                        <a:rPr lang="ja-JP" altLang="en-US" sz="900" b="0" i="0" u="none" baseline="0" dirty="0" smtClean="0">
                          <a:solidFill>
                            <a:schemeClr val="tx1"/>
                          </a:solidFill>
                          <a:latin typeface="+mn-ea"/>
                          <a:ea typeface="+mn-ea"/>
                        </a:rPr>
                        <a:t> 居宅介護等の訪問系サービスの利用者数、利用時間数</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 生活介護の利用者数、利用日数</a:t>
                      </a:r>
                      <a:endParaRPr lang="en-US" altLang="ja-JP" sz="900" b="0" i="0" dirty="0" smtClean="0">
                        <a:solidFill>
                          <a:schemeClr val="tx1"/>
                        </a:solidFill>
                        <a:latin typeface="+mn-ea"/>
                        <a:ea typeface="+mn-ea"/>
                      </a:endParaRPr>
                    </a:p>
                    <a:p>
                      <a:pPr marL="88900" indent="-88900"/>
                      <a:r>
                        <a:rPr lang="ja-JP" altLang="en-US" sz="900" b="0" i="0" dirty="0" smtClean="0">
                          <a:solidFill>
                            <a:schemeClr val="tx1"/>
                          </a:solidFill>
                          <a:latin typeface="+mn-ea"/>
                          <a:ea typeface="+mn-ea"/>
                        </a:rPr>
                        <a:t>○ 自立訓練（機能訓練・生活訓練）の利用者数、利用日数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就労移行支援</a:t>
                      </a:r>
                      <a:r>
                        <a:rPr lang="ja-JP" altLang="en-US" sz="900" b="0" i="0" dirty="0" smtClean="0">
                          <a:solidFill>
                            <a:schemeClr val="tx1"/>
                          </a:solidFill>
                          <a:latin typeface="+mn-ea"/>
                          <a:ea typeface="+mn-ea"/>
                        </a:rPr>
                        <a:t>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就労継続支援（Ａ型・Ｂ型）の利用者数、利用日数</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短期入所（福祉型、医療型）の利用者数、利用日数</a:t>
                      </a:r>
                      <a:endParaRPr kumimoji="1"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〇 自立生活援助の利用者数</a:t>
                      </a:r>
                      <a:endParaRPr kumimoji="1"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共同生活援助の利用者数</a:t>
                      </a:r>
                    </a:p>
                    <a:p>
                      <a:pPr marL="88900" indent="-88900"/>
                      <a:r>
                        <a:rPr lang="ja-JP" altLang="en-US" sz="900" b="0" i="0" dirty="0" smtClean="0">
                          <a:solidFill>
                            <a:schemeClr val="tx1"/>
                          </a:solidFill>
                          <a:latin typeface="+mn-ea"/>
                          <a:ea typeface="+mn-ea"/>
                        </a:rPr>
                        <a:t>○ 地域相談支援（地域移行支援、地域定着支援）の利用者数</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a:t>
                      </a:r>
                      <a:r>
                        <a:rPr lang="ja-JP" altLang="en-US" sz="900" b="0" i="0" baseline="0" dirty="0" smtClean="0">
                          <a:solidFill>
                            <a:schemeClr val="tx1"/>
                          </a:solidFill>
                          <a:latin typeface="+mn-ea"/>
                          <a:ea typeface="+mn-ea"/>
                        </a:rPr>
                        <a:t> </a:t>
                      </a:r>
                      <a:r>
                        <a:rPr kumimoji="1" lang="ja-JP" altLang="en-US" sz="900" b="0" i="0" dirty="0" smtClean="0">
                          <a:solidFill>
                            <a:schemeClr val="tx1"/>
                          </a:solidFill>
                          <a:latin typeface="+mn-ea"/>
                          <a:ea typeface="+mn-ea"/>
                        </a:rPr>
                        <a:t>施設入所支援の利用者数　</a:t>
                      </a:r>
                      <a:r>
                        <a:rPr kumimoji="1" lang="en-US" altLang="ja-JP" sz="900" b="0" i="0" dirty="0" smtClean="0">
                          <a:solidFill>
                            <a:schemeClr val="tx1"/>
                          </a:solidFill>
                          <a:latin typeface="+mn-ea"/>
                          <a:ea typeface="+mn-ea"/>
                        </a:rPr>
                        <a:t>※</a:t>
                      </a:r>
                      <a:r>
                        <a:rPr kumimoji="1" lang="ja-JP" altLang="en-US" sz="900" b="0" i="0" dirty="0" smtClean="0">
                          <a:solidFill>
                            <a:schemeClr val="tx1"/>
                          </a:solidFill>
                          <a:latin typeface="+mn-ea"/>
                          <a:ea typeface="+mn-ea"/>
                        </a:rPr>
                        <a:t>施設入所者の削減</a:t>
                      </a:r>
                      <a:endParaRPr kumimoji="1" lang="en-US" altLang="ja-JP" sz="900" b="0" i="0" dirty="0" smtClean="0">
                        <a:solidFill>
                          <a:schemeClr val="tx1"/>
                        </a:solidFill>
                        <a:latin typeface="+mn-ea"/>
                        <a:ea typeface="+mn-ea"/>
                      </a:endParaRPr>
                    </a:p>
                  </a:txBody>
                  <a:tcPr marL="91441" marR="91441" marT="36000" marB="36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r>
            </a:tbl>
          </a:graphicData>
        </a:graphic>
      </p:graphicFrame>
      <p:sp>
        <p:nvSpPr>
          <p:cNvPr id="23" name="AutoShape 3"/>
          <p:cNvSpPr>
            <a:spLocks noChangeArrowheads="1"/>
          </p:cNvSpPr>
          <p:nvPr/>
        </p:nvSpPr>
        <p:spPr bwMode="auto">
          <a:xfrm>
            <a:off x="56457" y="566646"/>
            <a:ext cx="756162" cy="6138173"/>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endParaRPr lang="ja-JP" altLang="en-US" sz="1400"/>
          </a:p>
        </p:txBody>
      </p:sp>
      <p:sp>
        <p:nvSpPr>
          <p:cNvPr id="24" name="AutoShape 21"/>
          <p:cNvSpPr>
            <a:spLocks noChangeArrowheads="1"/>
          </p:cNvSpPr>
          <p:nvPr/>
        </p:nvSpPr>
        <p:spPr bwMode="auto">
          <a:xfrm>
            <a:off x="168469" y="286655"/>
            <a:ext cx="431801" cy="6598731"/>
          </a:xfrm>
          <a:prstGeom prst="roundRect">
            <a:avLst>
              <a:gd name="adj" fmla="val 7995"/>
            </a:avLst>
          </a:prstGeom>
          <a:noFill/>
          <a:ln w="19050">
            <a:noFill/>
            <a:round/>
            <a:headEnd/>
            <a:tailEnd/>
          </a:ln>
        </p:spPr>
        <p:txBody>
          <a:bodyPr vert="eaVert" wrap="none" lIns="91414" tIns="45707" rIns="91414" bIns="45707" anchor="ctr"/>
          <a:lstStyle/>
          <a:p>
            <a:pPr algn="ctr"/>
            <a:r>
              <a:rPr lang="ja-JP" altLang="en-US" sz="1600" b="1" dirty="0" smtClean="0">
                <a:solidFill>
                  <a:srgbClr val="000080"/>
                </a:solidFill>
              </a:rPr>
              <a:t>（基本指針の理念）自立</a:t>
            </a:r>
            <a:r>
              <a:rPr lang="ja-JP" altLang="en-US" sz="1600" b="1" dirty="0">
                <a:solidFill>
                  <a:srgbClr val="000080"/>
                </a:solidFill>
              </a:rPr>
              <a:t>と共生の社会</a:t>
            </a:r>
            <a:r>
              <a:rPr lang="ja-JP" altLang="en-US" sz="1600" b="1" dirty="0" smtClean="0">
                <a:solidFill>
                  <a:srgbClr val="000080"/>
                </a:solidFill>
              </a:rPr>
              <a:t>を実現</a:t>
            </a:r>
            <a:endParaRPr lang="ja-JP" altLang="en-US" sz="1600" b="1" dirty="0">
              <a:solidFill>
                <a:srgbClr val="000080"/>
              </a:solidFill>
            </a:endParaRPr>
          </a:p>
          <a:p>
            <a:pPr algn="ctr">
              <a:spcBef>
                <a:spcPct val="30000"/>
              </a:spcBef>
            </a:pPr>
            <a:r>
              <a:rPr lang="ja-JP" altLang="en-US" sz="1600" b="1" dirty="0">
                <a:solidFill>
                  <a:srgbClr val="000080"/>
                </a:solidFill>
              </a:rPr>
              <a:t>障害者が地域で暮らせる</a:t>
            </a:r>
            <a:r>
              <a:rPr lang="ja-JP" altLang="en-US" sz="1600" b="1" dirty="0" smtClean="0">
                <a:solidFill>
                  <a:srgbClr val="000080"/>
                </a:solidFill>
              </a:rPr>
              <a:t>社会</a:t>
            </a:r>
            <a:endParaRPr lang="ja-JP" altLang="en-US" sz="1600" b="1" dirty="0">
              <a:solidFill>
                <a:srgbClr val="000080"/>
              </a:solidFill>
            </a:endParaRPr>
          </a:p>
        </p:txBody>
      </p:sp>
      <p:graphicFrame>
        <p:nvGraphicFramePr>
          <p:cNvPr id="25" name="表 24"/>
          <p:cNvGraphicFramePr>
            <a:graphicFrameLocks noGrp="1"/>
          </p:cNvGraphicFramePr>
          <p:nvPr>
            <p:extLst>
              <p:ext uri="{D42A27DB-BD31-4B8C-83A1-F6EECF244321}">
                <p14:modId xmlns:p14="http://schemas.microsoft.com/office/powerpoint/2010/main" val="301210827"/>
              </p:ext>
            </p:extLst>
          </p:nvPr>
        </p:nvGraphicFramePr>
        <p:xfrm>
          <a:off x="5221057" y="3652116"/>
          <a:ext cx="4608512" cy="1425600"/>
        </p:xfrm>
        <a:graphic>
          <a:graphicData uri="http://schemas.openxmlformats.org/drawingml/2006/table">
            <a:tbl>
              <a:tblPr firstRow="1" bandRow="1">
                <a:tableStyleId>{F5AB1C69-6EDB-4FF4-983F-18BD219EF322}</a:tableStyleId>
              </a:tblPr>
              <a:tblGrid>
                <a:gridCol w="4608512"/>
              </a:tblGrid>
              <a:tr h="1366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就労移行支援の利用者数、利用日数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 就労移行支援事業等（就労移行支援、就労継続支援Ａ型、就労継続支援Ｂ型）から一般就労への移行者数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〇 就労定着支援の利用者数</a:t>
                      </a:r>
                      <a:endParaRPr kumimoji="1" lang="en-US" altLang="ja-JP" sz="900" b="0" i="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a:t>
                      </a:r>
                      <a:endParaRPr kumimoji="1" lang="en-US" altLang="ja-JP" sz="900" b="1" i="0" u="sng"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福祉施設から公共職業安定所に誘導した福祉施設利用者数</a:t>
                      </a:r>
                      <a:endParaRPr kumimoji="1" lang="ja-JP" altLang="en-US"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福祉施設から障害者就業・生活支援センターに誘導した福祉施設利用者数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福祉施設利用者のうち公共職業安定所の支援を受けて就職した者の数</a:t>
                      </a:r>
                      <a:endParaRPr kumimoji="1" lang="ja-JP" altLang="en-US" sz="900" b="0" i="0" dirty="0" smtClean="0">
                        <a:solidFill>
                          <a:schemeClr val="tx1"/>
                        </a:solidFill>
                        <a:latin typeface="+mn-ea"/>
                        <a:ea typeface="+mn-ea"/>
                      </a:endParaRPr>
                    </a:p>
                    <a:p>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障害者に対する職業訓練の受講者数</a:t>
                      </a:r>
                    </a:p>
                  </a:txBody>
                  <a:tcPr marL="52000" marR="52000" marT="27000" marB="27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r>
            </a:tbl>
          </a:graphicData>
        </a:graphic>
      </p:graphicFrame>
      <p:sp>
        <p:nvSpPr>
          <p:cNvPr id="75" name="AutoShape 8"/>
          <p:cNvSpPr>
            <a:spLocks noChangeArrowheads="1"/>
          </p:cNvSpPr>
          <p:nvPr/>
        </p:nvSpPr>
        <p:spPr bwMode="auto">
          <a:xfrm>
            <a:off x="1208586" y="242646"/>
            <a:ext cx="4284001"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1600" b="1" dirty="0" smtClean="0">
                <a:solidFill>
                  <a:srgbClr val="0070C0"/>
                </a:solidFill>
                <a:latin typeface="ＭＳ Ｐゴシック" charset="-128"/>
              </a:rPr>
              <a:t>（成果目標）</a:t>
            </a:r>
            <a:endParaRPr lang="ja-JP" altLang="en-US" sz="1600" b="1" dirty="0">
              <a:solidFill>
                <a:srgbClr val="0070C0"/>
              </a:solidFill>
              <a:latin typeface="ＭＳ Ｐゴシック" charset="-128"/>
            </a:endParaRPr>
          </a:p>
        </p:txBody>
      </p:sp>
      <p:sp>
        <p:nvSpPr>
          <p:cNvPr id="76" name="AutoShape 8"/>
          <p:cNvSpPr>
            <a:spLocks noChangeArrowheads="1"/>
          </p:cNvSpPr>
          <p:nvPr/>
        </p:nvSpPr>
        <p:spPr bwMode="auto">
          <a:xfrm>
            <a:off x="5709572" y="116632"/>
            <a:ext cx="4067967"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1600" b="1" dirty="0" smtClean="0">
                <a:solidFill>
                  <a:srgbClr val="006600"/>
                </a:solidFill>
                <a:latin typeface="ＭＳ Ｐゴシック" charset="-128"/>
              </a:rPr>
              <a:t>（活動指標）</a:t>
            </a:r>
            <a:endParaRPr lang="ja-JP" altLang="en-US" sz="1600" b="1" dirty="0">
              <a:solidFill>
                <a:srgbClr val="006600"/>
              </a:solidFill>
              <a:latin typeface="ＭＳ Ｐゴシック" charset="-128"/>
            </a:endParaRPr>
          </a:p>
        </p:txBody>
      </p:sp>
      <p:sp>
        <p:nvSpPr>
          <p:cNvPr id="36" name="等号 35"/>
          <p:cNvSpPr/>
          <p:nvPr/>
        </p:nvSpPr>
        <p:spPr bwMode="auto">
          <a:xfrm>
            <a:off x="4848989" y="890718"/>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37" name="等号 36"/>
          <p:cNvSpPr/>
          <p:nvPr/>
        </p:nvSpPr>
        <p:spPr bwMode="auto">
          <a:xfrm>
            <a:off x="4824000" y="4185085"/>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235453436"/>
              </p:ext>
            </p:extLst>
          </p:nvPr>
        </p:nvGraphicFramePr>
        <p:xfrm>
          <a:off x="916980" y="2820476"/>
          <a:ext cx="4140000" cy="548640"/>
        </p:xfrm>
        <a:graphic>
          <a:graphicData uri="http://schemas.openxmlformats.org/drawingml/2006/table">
            <a:tbl>
              <a:tblPr firstRow="1" bandRow="1">
                <a:tableStyleId>{5C22544A-7EE6-4342-B048-85BDC9FD1C3A}</a:tableStyleId>
              </a:tblPr>
              <a:tblGrid>
                <a:gridCol w="4140000"/>
              </a:tblGrid>
              <a:tr h="25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smtClean="0">
                          <a:solidFill>
                            <a:schemeClr val="bg1"/>
                          </a:solidFill>
                          <a:latin typeface="+mn-ea"/>
                          <a:ea typeface="+mn-ea"/>
                        </a:rPr>
                        <a:t> </a:t>
                      </a:r>
                      <a:r>
                        <a:rPr lang="ja-JP" altLang="en-US" sz="1400" b="1" u="none" dirty="0" smtClean="0">
                          <a:solidFill>
                            <a:schemeClr val="bg1"/>
                          </a:solidFill>
                          <a:latin typeface="+mn-ea"/>
                          <a:ea typeface="+mn-ea"/>
                        </a:rPr>
                        <a:t>障害者の地域生活の支援</a:t>
                      </a:r>
                      <a:endParaRPr lang="en-US" altLang="ja-JP" sz="1400" b="1" u="none" dirty="0" smtClean="0">
                        <a:solidFill>
                          <a:schemeClr val="bg1"/>
                        </a:solidFill>
                        <a:latin typeface="+mn-ea"/>
                        <a:ea typeface="+mn-ea"/>
                      </a:endParaRPr>
                    </a:p>
                  </a:txBody>
                  <a:tcPr marL="91441" marR="91441" anchor="ctr"/>
                </a:tc>
              </a:tr>
              <a:tr h="222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地域生活支援拠点の整備</a:t>
                      </a:r>
                      <a:endParaRPr lang="en-US" altLang="ja-JP" sz="1000" b="0" u="none" dirty="0" smtClean="0">
                        <a:solidFill>
                          <a:srgbClr val="000000"/>
                        </a:solidFill>
                        <a:latin typeface="+mn-ea"/>
                        <a:ea typeface="+mn-ea"/>
                      </a:endParaRPr>
                    </a:p>
                  </a:txBody>
                  <a:tcPr marL="91441" marR="91441" anchor="ctr"/>
                </a:tc>
              </a:tr>
            </a:tbl>
          </a:graphicData>
        </a:graphic>
      </p:graphicFrame>
      <p:sp>
        <p:nvSpPr>
          <p:cNvPr id="3" name="スライド番号プレースホルダー 2"/>
          <p:cNvSpPr>
            <a:spLocks noGrp="1"/>
          </p:cNvSpPr>
          <p:nvPr>
            <p:ph type="sldNum" sz="quarter" idx="12"/>
          </p:nvPr>
        </p:nvSpPr>
        <p:spPr>
          <a:xfrm>
            <a:off x="7466138" y="6492877"/>
            <a:ext cx="2311400" cy="365125"/>
          </a:xfrm>
        </p:spPr>
        <p:txBody>
          <a:bodyPr/>
          <a:lstStyle/>
          <a:p>
            <a:fld id="{8440684E-F53A-4539-9688-3036CC7082EF}" type="slidenum">
              <a:rPr lang="ja-JP" altLang="en-US" smtClean="0">
                <a:solidFill>
                  <a:schemeClr val="tx1"/>
                </a:solidFill>
              </a:rPr>
              <a:pPr/>
              <a:t>34</a:t>
            </a:fld>
            <a:endParaRPr lang="ja-JP" altLang="en-US"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1374325950"/>
              </p:ext>
            </p:extLst>
          </p:nvPr>
        </p:nvGraphicFramePr>
        <p:xfrm>
          <a:off x="916980" y="4920984"/>
          <a:ext cx="4140000" cy="1500190"/>
        </p:xfrm>
        <a:graphic>
          <a:graphicData uri="http://schemas.openxmlformats.org/drawingml/2006/table">
            <a:tbl>
              <a:tblPr firstRow="1" bandRow="1">
                <a:tableStyleId>{5C22544A-7EE6-4342-B048-85BDC9FD1C3A}</a:tableStyleId>
              </a:tblPr>
              <a:tblGrid>
                <a:gridCol w="4140000"/>
              </a:tblGrid>
              <a:tr h="284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smtClean="0">
                          <a:solidFill>
                            <a:schemeClr val="bg1"/>
                          </a:solidFill>
                          <a:latin typeface="+mn-ea"/>
                          <a:ea typeface="+mn-ea"/>
                        </a:rPr>
                        <a:t>障害児支援の提供体制の整備等</a:t>
                      </a:r>
                      <a:endParaRPr lang="en-US" altLang="ja-JP" sz="1400" b="1" u="none" dirty="0" smtClean="0">
                        <a:solidFill>
                          <a:schemeClr val="bg1"/>
                        </a:solidFill>
                        <a:latin typeface="+mn-ea"/>
                        <a:ea typeface="+mn-ea"/>
                      </a:endParaRPr>
                    </a:p>
                  </a:txBody>
                  <a:tcPr marL="91441" marR="91441" anchor="ctr"/>
                </a:tc>
              </a:tr>
              <a:tr h="320194">
                <a:tc>
                  <a:txBody>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児童発達支援センターの設置及び保育所等訪問支援の充実</a:t>
                      </a:r>
                      <a:endParaRPr lang="ja-JP" altLang="ja-JP" sz="1000" b="0" i="0" u="none" strike="noStrike" kern="1200" cap="none" spc="0" baseline="0" dirty="0" smtClean="0">
                        <a:solidFill>
                          <a:srgbClr val="000000"/>
                        </a:solidFill>
                        <a:uFillTx/>
                        <a:latin typeface="+mn-ea"/>
                        <a:ea typeface="+mn-ea"/>
                      </a:endParaRPr>
                    </a:p>
                  </a:txBody>
                  <a:tcPr marL="91441" marR="91441" anchor="ctr"/>
                </a:tc>
              </a:tr>
              <a:tr h="437598">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主に重症心身障害児を支援する児童発達支援事業所及び放課後等デイサービス事業所の確保</a:t>
                      </a:r>
                      <a:endParaRPr lang="ja-JP" altLang="ja-JP" sz="1000" b="0" i="0" u="none" strike="noStrike" kern="1200" cap="none" spc="0" baseline="0" dirty="0" smtClean="0">
                        <a:solidFill>
                          <a:srgbClr val="000000"/>
                        </a:solidFill>
                        <a:uFillTx/>
                        <a:latin typeface="+mn-ea"/>
                        <a:ea typeface="+mn-ea"/>
                      </a:endParaRPr>
                    </a:p>
                  </a:txBody>
                  <a:tcPr marL="91441" marR="91441" anchor="ctr"/>
                </a:tc>
              </a:tr>
              <a:tr h="437598">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医療的ケア児支援のための保健・医療・障害福祉・保育・教育等の関係機関の協議の場の設置</a:t>
                      </a:r>
                      <a:endParaRPr lang="ja-JP" altLang="ja-JP" sz="1000" b="0" i="0" u="none" strike="noStrike" kern="1200" cap="none" spc="0" baseline="0" dirty="0" smtClean="0">
                        <a:solidFill>
                          <a:srgbClr val="000000"/>
                        </a:solidFill>
                        <a:uFillTx/>
                        <a:latin typeface="+mn-ea"/>
                        <a:ea typeface="+mn-ea"/>
                      </a:endParaRPr>
                    </a:p>
                  </a:txBody>
                  <a:tcPr marL="91441" marR="91441" anchor="ctr"/>
                </a:tc>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1049183882"/>
              </p:ext>
            </p:extLst>
          </p:nvPr>
        </p:nvGraphicFramePr>
        <p:xfrm>
          <a:off x="5221057" y="5136976"/>
          <a:ext cx="4620495" cy="1524360"/>
        </p:xfrm>
        <a:graphic>
          <a:graphicData uri="http://schemas.openxmlformats.org/drawingml/2006/table">
            <a:tbl>
              <a:tblPr firstRow="1" bandRow="1">
                <a:tableStyleId>{F5AB1C69-6EDB-4FF4-983F-18BD219EF322}</a:tableStyleId>
              </a:tblPr>
              <a:tblGrid>
                <a:gridCol w="4620495"/>
              </a:tblGrid>
              <a:tr h="152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 児童発達支援の利用児童数、利用日数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a:t>
                      </a:r>
                      <a:r>
                        <a:rPr kumimoji="1" lang="ja-JP" altLang="en-US" sz="900" b="0" i="0" baseline="0" dirty="0" smtClean="0">
                          <a:solidFill>
                            <a:schemeClr val="tx1"/>
                          </a:solidFill>
                          <a:latin typeface="+mn-ea"/>
                          <a:ea typeface="+mn-ea"/>
                        </a:rPr>
                        <a:t> 医療型児童発達支援の利用児童日数、利用日数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放課後等デイサービスの利用児童数、利用日数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保育所等訪問支援の利用児童数、利用日数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居宅訪問型児童発達支援の利用児童数、利用日数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障害児相談支援の利用児童数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医療的ケア児に対する関連分野の支援を調整するコーディネーターの配置人数</a:t>
                      </a:r>
                      <a:endParaRPr kumimoji="1" lang="en-US" altLang="ja-JP" sz="900" b="0" i="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a:t>
                      </a:r>
                      <a:endParaRPr kumimoji="1" lang="en-US" altLang="ja-JP" sz="900" b="1" i="0" u="sng" dirty="0" smtClean="0">
                        <a:solidFill>
                          <a:srgbClr val="FF0000"/>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福祉型障害児入所施設の利用児童数</a:t>
                      </a:r>
                      <a:endParaRPr kumimoji="1" lang="ja-JP" altLang="en-US"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医療型障害児入所施設の利用児童数</a:t>
                      </a:r>
                      <a:endParaRPr kumimoji="1" lang="en-US" altLang="ja-JP" sz="900" b="0" i="0" dirty="0" smtClean="0">
                        <a:solidFill>
                          <a:schemeClr val="tx1"/>
                        </a:solidFill>
                        <a:latin typeface="+mn-ea"/>
                        <a:ea typeface="+mn-ea"/>
                      </a:endParaRPr>
                    </a:p>
                  </a:txBody>
                  <a:tcPr marL="52000" marR="91441"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r>
            </a:tbl>
          </a:graphicData>
        </a:graphic>
      </p:graphicFrame>
      <p:sp>
        <p:nvSpPr>
          <p:cNvPr id="32" name="等号 31"/>
          <p:cNvSpPr/>
          <p:nvPr/>
        </p:nvSpPr>
        <p:spPr bwMode="auto">
          <a:xfrm>
            <a:off x="4889499" y="5787262"/>
            <a:ext cx="450501" cy="308738"/>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83372242"/>
              </p:ext>
            </p:extLst>
          </p:nvPr>
        </p:nvGraphicFramePr>
        <p:xfrm>
          <a:off x="5221057" y="2044683"/>
          <a:ext cx="4620486" cy="1548174"/>
        </p:xfrm>
        <a:graphic>
          <a:graphicData uri="http://schemas.openxmlformats.org/drawingml/2006/table">
            <a:tbl>
              <a:tblPr firstRow="1" bandRow="1">
                <a:tableStyleId>{F5AB1C69-6EDB-4FF4-983F-18BD219EF322}</a:tableStyleId>
              </a:tblPr>
              <a:tblGrid>
                <a:gridCol w="4620486"/>
              </a:tblGrid>
              <a:tr h="1548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a:t>
                      </a:r>
                      <a:r>
                        <a:rPr lang="ja-JP" altLang="en-US" sz="900" b="0" i="0" u="none" baseline="0" dirty="0" smtClean="0">
                          <a:solidFill>
                            <a:schemeClr val="tx1"/>
                          </a:solidFill>
                          <a:latin typeface="+mn-ea"/>
                          <a:ea typeface="+mn-ea"/>
                        </a:rPr>
                        <a:t> </a:t>
                      </a:r>
                      <a:r>
                        <a:rPr lang="ja-JP" altLang="en-US" sz="900" b="0" i="0" u="none" dirty="0" smtClean="0">
                          <a:solidFill>
                            <a:schemeClr val="tx1"/>
                          </a:solidFill>
                          <a:latin typeface="+mn-ea"/>
                          <a:ea typeface="+mn-ea"/>
                        </a:rPr>
                        <a:t>居宅介護等の訪問系サービスの利用者数、利用日数</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a:t>
                      </a:r>
                      <a:r>
                        <a:rPr lang="ja-JP" altLang="en-US" sz="900" b="0" i="0" u="none" baseline="0" dirty="0" smtClean="0">
                          <a:solidFill>
                            <a:schemeClr val="tx1"/>
                          </a:solidFill>
                          <a:latin typeface="+mn-ea"/>
                          <a:ea typeface="+mn-ea"/>
                        </a:rPr>
                        <a:t> </a:t>
                      </a:r>
                      <a:r>
                        <a:rPr lang="ja-JP" altLang="en-US" sz="900" b="0" i="0" u="none" dirty="0" smtClean="0">
                          <a:solidFill>
                            <a:schemeClr val="tx1"/>
                          </a:solidFill>
                          <a:latin typeface="+mn-ea"/>
                          <a:ea typeface="+mn-ea"/>
                        </a:rPr>
                        <a:t>生活介護の利用者数、利用日数</a:t>
                      </a:r>
                      <a:endParaRPr lang="en-US" altLang="ja-JP" sz="900" b="0" i="0" dirty="0" smtClean="0">
                        <a:solidFill>
                          <a:schemeClr val="tx1"/>
                        </a:solidFill>
                        <a:latin typeface="+mn-ea"/>
                        <a:ea typeface="+mn-ea"/>
                      </a:endParaRPr>
                    </a:p>
                    <a:p>
                      <a:pPr marL="88900" indent="-88900"/>
                      <a:r>
                        <a:rPr lang="ja-JP" altLang="en-US" sz="900" b="0" i="0" dirty="0" smtClean="0">
                          <a:solidFill>
                            <a:schemeClr val="tx1"/>
                          </a:solidFill>
                          <a:latin typeface="+mn-ea"/>
                          <a:ea typeface="+mn-ea"/>
                        </a:rPr>
                        <a:t>○ 自立訓練（生活訓練）の利用者数、利用日数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就労移行支援</a:t>
                      </a:r>
                      <a:r>
                        <a:rPr lang="ja-JP" altLang="en-US" sz="900" b="0" i="0" dirty="0" smtClean="0">
                          <a:solidFill>
                            <a:schemeClr val="tx1"/>
                          </a:solidFill>
                          <a:latin typeface="+mn-ea"/>
                          <a:ea typeface="+mn-ea"/>
                        </a:rPr>
                        <a:t>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就労継続支援（Ａ型・Ｂ型）の利用者数、利用日数</a:t>
                      </a:r>
                      <a:endParaRPr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短期入所（福祉型、医療型）の利用者数、利用日数</a:t>
                      </a:r>
                      <a:endParaRPr kumimoji="1"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a:t>
                      </a:r>
                      <a:r>
                        <a:rPr kumimoji="1" lang="ja-JP" altLang="en-US" sz="900" b="0" i="0" baseline="0" dirty="0" smtClean="0">
                          <a:solidFill>
                            <a:schemeClr val="tx1"/>
                          </a:solidFill>
                          <a:latin typeface="+mn-ea"/>
                          <a:ea typeface="+mn-ea"/>
                        </a:rPr>
                        <a:t> 自立生活援助の利用者数</a:t>
                      </a:r>
                      <a:endParaRPr kumimoji="1"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共同生活援助の利用者数</a:t>
                      </a:r>
                    </a:p>
                    <a:p>
                      <a:pPr marL="88900" indent="-88900"/>
                      <a:r>
                        <a:rPr lang="ja-JP" altLang="en-US" sz="900" b="0" i="0" dirty="0" smtClean="0">
                          <a:solidFill>
                            <a:schemeClr val="tx1"/>
                          </a:solidFill>
                          <a:latin typeface="+mn-ea"/>
                          <a:ea typeface="+mn-ea"/>
                        </a:rPr>
                        <a:t>○ 地域相談支援（計画相談支援、地域移行支援、地域定着支援）の利用者数</a:t>
                      </a:r>
                      <a:endParaRPr lang="en-US" altLang="ja-JP" sz="900" b="0" i="0" dirty="0" smtClean="0">
                        <a:solidFill>
                          <a:schemeClr val="tx1"/>
                        </a:solidFill>
                        <a:latin typeface="+mn-ea"/>
                        <a:ea typeface="+mn-ea"/>
                      </a:endParaRPr>
                    </a:p>
                  </a:txBody>
                  <a:tcPr marL="91441" marR="91441" marT="36000" marB="36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r>
            </a:tbl>
          </a:graphicData>
        </a:graphic>
      </p:graphicFrame>
      <p:sp>
        <p:nvSpPr>
          <p:cNvPr id="27" name="等号 26"/>
          <p:cNvSpPr/>
          <p:nvPr/>
        </p:nvSpPr>
        <p:spPr bwMode="auto">
          <a:xfrm>
            <a:off x="4848989" y="2348880"/>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375591" y="-36000"/>
            <a:ext cx="9906001" cy="338554"/>
          </a:xfrm>
          <a:prstGeom prst="rect">
            <a:avLst/>
          </a:prstGeom>
          <a:noFill/>
        </p:spPr>
        <p:txBody>
          <a:bodyPr wrap="square" rtlCol="0">
            <a:spAutoFit/>
          </a:bodyPr>
          <a:lstStyle/>
          <a:p>
            <a:pPr marL="901700" indent="-901700" fontAlgn="auto">
              <a:spcBef>
                <a:spcPts val="0"/>
              </a:spcBef>
              <a:spcAft>
                <a:spcPts val="0"/>
              </a:spcAft>
            </a:pP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1600" dirty="0" smtClean="0">
                <a:latin typeface="+mj-ea"/>
              </a:rPr>
              <a:t>参考</a:t>
            </a: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２－４）　</a:t>
            </a:r>
            <a:r>
              <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成果目標と障害福祉サービスの見込量（活動指標）との</a:t>
            </a: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関係</a:t>
            </a:r>
            <a:endPar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4102494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3722232679"/>
              </p:ext>
            </p:extLst>
          </p:nvPr>
        </p:nvGraphicFramePr>
        <p:xfrm>
          <a:off x="799506" y="5364054"/>
          <a:ext cx="8257954" cy="1384935"/>
        </p:xfrm>
        <a:graphic>
          <a:graphicData uri="http://schemas.openxmlformats.org/drawingml/2006/table">
            <a:tbl>
              <a:tblPr/>
              <a:tblGrid>
                <a:gridCol w="1163660">
                  <a:extLst>
                    <a:ext uri="{9D8B030D-6E8A-4147-A177-3AD203B41FA5}">
                      <a16:colId xmlns="" xmlns:a16="http://schemas.microsoft.com/office/drawing/2014/main" val="20000"/>
                    </a:ext>
                  </a:extLst>
                </a:gridCol>
                <a:gridCol w="1692565">
                  <a:extLst>
                    <a:ext uri="{9D8B030D-6E8A-4147-A177-3AD203B41FA5}">
                      <a16:colId xmlns="" xmlns:a16="http://schemas.microsoft.com/office/drawing/2014/main" val="20001"/>
                    </a:ext>
                  </a:extLst>
                </a:gridCol>
                <a:gridCol w="1927015">
                  <a:extLst>
                    <a:ext uri="{9D8B030D-6E8A-4147-A177-3AD203B41FA5}">
                      <a16:colId xmlns="" xmlns:a16="http://schemas.microsoft.com/office/drawing/2014/main" val="20002"/>
                    </a:ext>
                  </a:extLst>
                </a:gridCol>
                <a:gridCol w="1737357">
                  <a:extLst>
                    <a:ext uri="{9D8B030D-6E8A-4147-A177-3AD203B41FA5}">
                      <a16:colId xmlns="" xmlns:a16="http://schemas.microsoft.com/office/drawing/2014/main" val="20003"/>
                    </a:ext>
                  </a:extLst>
                </a:gridCol>
                <a:gridCol w="1737357">
                  <a:extLst>
                    <a:ext uri="{9D8B030D-6E8A-4147-A177-3AD203B41FA5}">
                      <a16:colId xmlns="" xmlns:a16="http://schemas.microsoft.com/office/drawing/2014/main" val="20004"/>
                    </a:ext>
                  </a:extLst>
                </a:gridCol>
              </a:tblGrid>
              <a:tr h="211063">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第１～２期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第３期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第４期</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第５期</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32</a:t>
                      </a: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40948">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基本指針</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１０</a:t>
                      </a: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３０％</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１２</a:t>
                      </a:r>
                      <a:r>
                        <a:rPr lang="zh-TW"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29</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4</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９％</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28</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32</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年間））</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12085">
                <a:tc>
                  <a:txBody>
                    <a:bodyPr/>
                    <a:lstStyle/>
                    <a:p>
                      <a:pPr algn="l"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都道府県</a:t>
                      </a:r>
                      <a:b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 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１４．５</a:t>
                      </a:r>
                      <a: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t>%</a:t>
                      </a:r>
                      <a:b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dirty="0">
                          <a:solidFill>
                            <a:schemeClr val="tx1"/>
                          </a:solidFill>
                          <a:effectLst/>
                          <a:latin typeface="ＭＳ Ｐゴシック" panose="020B0600070205080204" pitchFamily="50" charset="-128"/>
                          <a:ea typeface="ＭＳ Ｐゴシック" panose="020B0600070205080204" pitchFamily="50" charset="-128"/>
                        </a:rPr>
                        <a:t>２５．２％</a:t>
                      </a:r>
                      <a: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t/>
                      </a:r>
                      <a:br>
                        <a:rPr lang="en-US" altLang="zh-TW" sz="12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１２．０</a:t>
                      </a:r>
                      <a:r>
                        <a:rPr kumimoji="1" lang="zh-TW"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r>
                      <a:br>
                        <a:rPr kumimoji="1" lang="zh-TW"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a:t>
                      </a:r>
                      <a:r>
                        <a:rPr kumimoji="1" lang="en-US" altLang="zh-TW"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a:t>
                      </a:r>
                      <a:r>
                        <a:rPr kumimoji="1" lang="zh-TW"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年間）</a:t>
                      </a:r>
                      <a:endPar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35" name="正方形/長方形 34"/>
          <p:cNvSpPr/>
          <p:nvPr/>
        </p:nvSpPr>
        <p:spPr>
          <a:xfrm>
            <a:off x="1568653" y="6660000"/>
            <a:ext cx="7605959"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800" dirty="0">
                <a:solidFill>
                  <a:schemeClr val="tx1"/>
                </a:solidFill>
                <a:latin typeface="HGPｺﾞｼｯｸM" panose="020B0600000000000000" pitchFamily="50" charset="-128"/>
                <a:ea typeface="HGPｺﾞｼｯｸM" panose="020B0600000000000000" pitchFamily="50" charset="-128"/>
              </a:rPr>
              <a:t>平成</a:t>
            </a:r>
            <a:r>
              <a:rPr lang="en-US" altLang="ja-JP" sz="800" dirty="0">
                <a:solidFill>
                  <a:schemeClr val="tx1"/>
                </a:solidFill>
                <a:latin typeface="HGPｺﾞｼｯｸM" panose="020B0600000000000000" pitchFamily="50" charset="-128"/>
                <a:ea typeface="HGPｺﾞｼｯｸM" panose="020B0600000000000000" pitchFamily="50" charset="-128"/>
              </a:rPr>
              <a:t>21</a:t>
            </a:r>
            <a:r>
              <a:rPr lang="ja-JP" altLang="en-US" sz="800" dirty="0">
                <a:solidFill>
                  <a:schemeClr val="tx1"/>
                </a:solidFill>
                <a:latin typeface="HGPｺﾞｼｯｸM" panose="020B0600000000000000" pitchFamily="50" charset="-128"/>
                <a:ea typeface="HGPｺﾞｼｯｸM" panose="020B0600000000000000" pitchFamily="50" charset="-128"/>
              </a:rPr>
              <a:t>～</a:t>
            </a:r>
            <a:r>
              <a:rPr lang="en-US" altLang="ja-JP" sz="800" dirty="0">
                <a:solidFill>
                  <a:schemeClr val="tx1"/>
                </a:solidFill>
                <a:latin typeface="HGPｺﾞｼｯｸM" panose="020B0600000000000000" pitchFamily="50" charset="-128"/>
                <a:ea typeface="HGPｺﾞｼｯｸM" panose="020B0600000000000000" pitchFamily="50" charset="-128"/>
              </a:rPr>
              <a:t>23</a:t>
            </a:r>
            <a:r>
              <a:rPr lang="ja-JP" altLang="en-US" sz="800" dirty="0">
                <a:solidFill>
                  <a:schemeClr val="tx1"/>
                </a:solidFill>
                <a:latin typeface="HGPｺﾞｼｯｸM" panose="020B0600000000000000" pitchFamily="50" charset="-128"/>
                <a:ea typeface="HGPｺﾞｼｯｸM" panose="020B0600000000000000" pitchFamily="50" charset="-128"/>
              </a:rPr>
              <a:t>年度は</a:t>
            </a:r>
            <a:r>
              <a:rPr lang="en-US" altLang="ja-JP" sz="800" dirty="0">
                <a:solidFill>
                  <a:schemeClr val="tx1"/>
                </a:solidFill>
                <a:latin typeface="HGPｺﾞｼｯｸM" panose="020B0600000000000000" pitchFamily="50" charset="-128"/>
                <a:ea typeface="HGPｺﾞｼｯｸM" panose="020B0600000000000000" pitchFamily="50" charset="-128"/>
              </a:rPr>
              <a:t>10</a:t>
            </a:r>
            <a:r>
              <a:rPr lang="ja-JP" altLang="en-US" sz="800" dirty="0">
                <a:solidFill>
                  <a:schemeClr val="tx1"/>
                </a:solidFill>
                <a:latin typeface="HGPｺﾞｼｯｸM" panose="020B0600000000000000" pitchFamily="50" charset="-128"/>
                <a:ea typeface="HGPｺﾞｼｯｸM" panose="020B0600000000000000" pitchFamily="50" charset="-128"/>
              </a:rPr>
              <a:t>月１日数値、</a:t>
            </a:r>
            <a:r>
              <a:rPr lang="en-US" altLang="ja-JP" sz="800" dirty="0">
                <a:solidFill>
                  <a:schemeClr val="tx1"/>
                </a:solidFill>
                <a:latin typeface="HGPｺﾞｼｯｸM" panose="020B0600000000000000" pitchFamily="50" charset="-128"/>
                <a:ea typeface="HGPｺﾞｼｯｸM" panose="020B0600000000000000" pitchFamily="50" charset="-128"/>
              </a:rPr>
              <a:t>24</a:t>
            </a:r>
            <a:r>
              <a:rPr lang="ja-JP" altLang="en-US" sz="800" dirty="0">
                <a:solidFill>
                  <a:schemeClr val="tx1"/>
                </a:solidFill>
                <a:latin typeface="HGPｺﾞｼｯｸM" panose="020B0600000000000000" pitchFamily="50" charset="-128"/>
                <a:ea typeface="HGPｺﾞｼｯｸM" panose="020B0600000000000000" pitchFamily="50" charset="-128"/>
              </a:rPr>
              <a:t>年度～</a:t>
            </a:r>
            <a:r>
              <a:rPr lang="en-US" altLang="ja-JP" sz="800" dirty="0">
                <a:solidFill>
                  <a:schemeClr val="tx1"/>
                </a:solidFill>
                <a:latin typeface="HGPｺﾞｼｯｸM" panose="020B0600000000000000" pitchFamily="50" charset="-128"/>
                <a:ea typeface="HGPｺﾞｼｯｸM" panose="020B0600000000000000" pitchFamily="50" charset="-128"/>
              </a:rPr>
              <a:t>27</a:t>
            </a:r>
            <a:r>
              <a:rPr lang="ja-JP" altLang="en-US" sz="800" dirty="0">
                <a:solidFill>
                  <a:schemeClr val="tx1"/>
                </a:solidFill>
                <a:latin typeface="HGPｺﾞｼｯｸM" panose="020B0600000000000000" pitchFamily="50" charset="-128"/>
                <a:ea typeface="HGPｺﾞｼｯｸM" panose="020B0600000000000000" pitchFamily="50" charset="-128"/>
              </a:rPr>
              <a:t>年度は３月末数値。</a:t>
            </a:r>
            <a:r>
              <a:rPr lang="en-US" altLang="ja-JP" sz="800" dirty="0">
                <a:solidFill>
                  <a:schemeClr val="tx1"/>
                </a:solidFill>
                <a:latin typeface="HGPｺﾞｼｯｸM" panose="020B0600000000000000" pitchFamily="50" charset="-128"/>
                <a:ea typeface="HGPｺﾞｼｯｸM" panose="020B0600000000000000" pitchFamily="50" charset="-128"/>
              </a:rPr>
              <a:t>28</a:t>
            </a:r>
            <a:r>
              <a:rPr lang="ja-JP" altLang="en-US" sz="800" dirty="0">
                <a:solidFill>
                  <a:schemeClr val="tx1"/>
                </a:solidFill>
                <a:latin typeface="HGPｺﾞｼｯｸM" panose="020B0600000000000000" pitchFamily="50" charset="-128"/>
                <a:ea typeface="HGPｺﾞｼｯｸM" panose="020B0600000000000000" pitchFamily="50" charset="-128"/>
              </a:rPr>
              <a:t>年度以降（括弧書き）は推計。（出典：</a:t>
            </a:r>
            <a:r>
              <a:rPr kumimoji="1" lang="ja-JP" altLang="en-US" sz="800" dirty="0">
                <a:solidFill>
                  <a:schemeClr val="tx1"/>
                </a:solidFill>
                <a:latin typeface="HGPｺﾞｼｯｸM" panose="020B0600000000000000" pitchFamily="50" charset="-128"/>
                <a:ea typeface="HGPｺﾞｼｯｸM" panose="020B0600000000000000" pitchFamily="50" charset="-128"/>
              </a:rPr>
              <a:t>施設入所者の地域生活の移行に関する状況調査）</a:t>
            </a:r>
          </a:p>
        </p:txBody>
      </p:sp>
      <p:sp>
        <p:nvSpPr>
          <p:cNvPr id="37" name="正方形/長方形 36"/>
          <p:cNvSpPr/>
          <p:nvPr/>
        </p:nvSpPr>
        <p:spPr>
          <a:xfrm>
            <a:off x="704528" y="5112000"/>
            <a:ext cx="5117255"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n-ea"/>
              </a:rPr>
              <a:t>（参考）基本指針及び都道府県障害福祉計画における目標値</a:t>
            </a:r>
            <a:endParaRPr kumimoji="1" lang="ja-JP" altLang="en-US" sz="1200" dirty="0">
              <a:solidFill>
                <a:schemeClr val="tx1"/>
              </a:solidFill>
              <a:latin typeface="+mn-ea"/>
            </a:endParaRPr>
          </a:p>
        </p:txBody>
      </p:sp>
      <p:grpSp>
        <p:nvGrpSpPr>
          <p:cNvPr id="49" name="グループ化 10"/>
          <p:cNvGrpSpPr>
            <a:grpSpLocks/>
          </p:cNvGrpSpPr>
          <p:nvPr/>
        </p:nvGrpSpPr>
        <p:grpSpPr bwMode="auto">
          <a:xfrm>
            <a:off x="80" y="405234"/>
            <a:ext cx="9906000" cy="71438"/>
            <a:chOff x="0" y="188640"/>
            <a:chExt cx="9144000" cy="72008"/>
          </a:xfrm>
        </p:grpSpPr>
        <p:cxnSp>
          <p:nvCxnSpPr>
            <p:cNvPr id="50" name="直線コネクタ 49"/>
            <p:cNvCxnSpPr/>
            <p:nvPr/>
          </p:nvCxnSpPr>
          <p:spPr>
            <a:xfrm>
              <a:off x="0" y="188640"/>
              <a:ext cx="9144000" cy="0"/>
            </a:xfrm>
            <a:prstGeom prst="line">
              <a:avLst/>
            </a:prstGeom>
            <a:noFill/>
            <a:ln w="9525" cap="flat" cmpd="sng" algn="ctr">
              <a:solidFill>
                <a:srgbClr val="99CCFF"/>
              </a:solidFill>
              <a:prstDash val="solid"/>
            </a:ln>
            <a:effectLst/>
          </p:spPr>
        </p:cxnSp>
        <p:cxnSp>
          <p:nvCxnSpPr>
            <p:cNvPr id="51" name="直線コネクタ 50"/>
            <p:cNvCxnSpPr/>
            <p:nvPr/>
          </p:nvCxnSpPr>
          <p:spPr>
            <a:xfrm>
              <a:off x="0" y="260648"/>
              <a:ext cx="9144000" cy="0"/>
            </a:xfrm>
            <a:prstGeom prst="line">
              <a:avLst/>
            </a:prstGeom>
            <a:noFill/>
            <a:ln w="57150" cap="flat" cmpd="sng" algn="ctr">
              <a:solidFill>
                <a:srgbClr val="99CCFF"/>
              </a:solidFill>
              <a:prstDash val="solid"/>
            </a:ln>
            <a:effectLst/>
          </p:spPr>
        </p:cxnSp>
      </p:grpSp>
      <p:sp>
        <p:nvSpPr>
          <p:cNvPr id="54" name="正方形/長方形 53"/>
          <p:cNvSpPr/>
          <p:nvPr/>
        </p:nvSpPr>
        <p:spPr>
          <a:xfrm>
            <a:off x="0" y="-27384"/>
            <a:ext cx="9906000" cy="461665"/>
          </a:xfrm>
          <a:prstGeom prst="rect">
            <a:avLst/>
          </a:prstGeom>
        </p:spPr>
        <p:txBody>
          <a:bodyPr wrap="square">
            <a:spAutoFit/>
          </a:bodyPr>
          <a:lstStyle/>
          <a:p>
            <a:pPr algn="ctr" fontAlgn="auto">
              <a:spcBef>
                <a:spcPts val="0"/>
              </a:spcBef>
              <a:spcAft>
                <a:spcPts val="0"/>
              </a:spcAft>
            </a:pPr>
            <a:r>
              <a:rPr lang="ja-JP" altLang="en-US" sz="2400" b="1" dirty="0">
                <a:solidFill>
                  <a:prstClr val="black"/>
                </a:solidFill>
                <a:latin typeface="HGP創英角ｺﾞｼｯｸUB" panose="020B0900000000000000" pitchFamily="50" charset="-128"/>
                <a:ea typeface="HGP創英角ｺﾞｼｯｸUB" panose="020B0900000000000000" pitchFamily="50" charset="-128"/>
              </a:rPr>
              <a:t>施設入所者の地域生活移行者数に関する目標について</a:t>
            </a:r>
          </a:p>
        </p:txBody>
      </p:sp>
      <p:sp>
        <p:nvSpPr>
          <p:cNvPr id="56" name="タイトル 1"/>
          <p:cNvSpPr txBox="1">
            <a:spLocks/>
          </p:cNvSpPr>
          <p:nvPr/>
        </p:nvSpPr>
        <p:spPr>
          <a:xfrm>
            <a:off x="144616" y="836712"/>
            <a:ext cx="9632920" cy="1224136"/>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600" dirty="0">
                <a:latin typeface="HGPｺﾞｼｯｸM" panose="020B0600000000000000" pitchFamily="50" charset="-128"/>
                <a:ea typeface="HGPｺﾞｼｯｸM" panose="020B0600000000000000" pitchFamily="50" charset="-128"/>
              </a:rPr>
              <a:t>〇　平成</a:t>
            </a:r>
            <a:r>
              <a:rPr lang="en-US" altLang="ja-JP" sz="1600" dirty="0">
                <a:latin typeface="HGPｺﾞｼｯｸM" panose="020B0600000000000000" pitchFamily="50" charset="-128"/>
                <a:ea typeface="HGPｺﾞｼｯｸM" panose="020B0600000000000000" pitchFamily="50" charset="-128"/>
              </a:rPr>
              <a:t>25</a:t>
            </a:r>
            <a:r>
              <a:rPr lang="ja-JP" altLang="en-US" sz="1600" dirty="0">
                <a:latin typeface="HGPｺﾞｼｯｸM" panose="020B0600000000000000" pitchFamily="50" charset="-128"/>
                <a:ea typeface="HGPｺﾞｼｯｸM" panose="020B0600000000000000" pitchFamily="50" charset="-128"/>
              </a:rPr>
              <a:t>年度末の施設入所者を母数とした地域生活移行者の割合は、平成</a:t>
            </a:r>
            <a:r>
              <a:rPr lang="en-US" altLang="ja-JP" sz="1600" dirty="0">
                <a:latin typeface="HGPｺﾞｼｯｸM" panose="020B0600000000000000" pitchFamily="50" charset="-128"/>
                <a:ea typeface="HGPｺﾞｼｯｸM" panose="020B0600000000000000" pitchFamily="50" charset="-128"/>
              </a:rPr>
              <a:t>27</a:t>
            </a:r>
            <a:r>
              <a:rPr lang="ja-JP" altLang="en-US" sz="1600" dirty="0">
                <a:latin typeface="HGPｺﾞｼｯｸM" panose="020B0600000000000000" pitchFamily="50" charset="-128"/>
                <a:ea typeface="HGPｺﾞｼｯｸM" panose="020B0600000000000000" pitchFamily="50" charset="-128"/>
              </a:rPr>
              <a:t>年度末時点で</a:t>
            </a:r>
            <a:r>
              <a:rPr lang="en-US" altLang="ja-JP" sz="1600" dirty="0">
                <a:latin typeface="HGPｺﾞｼｯｸM" panose="020B0600000000000000" pitchFamily="50" charset="-128"/>
                <a:ea typeface="HGPｺﾞｼｯｸM" panose="020B0600000000000000" pitchFamily="50" charset="-128"/>
              </a:rPr>
              <a:t>3.3</a:t>
            </a:r>
            <a:r>
              <a:rPr lang="ja-JP" altLang="en-US" sz="1600" dirty="0">
                <a:latin typeface="HGPｺﾞｼｯｸM" panose="020B0600000000000000" pitchFamily="50" charset="-128"/>
                <a:ea typeface="HGPｺﾞｼｯｸM" panose="020B0600000000000000" pitchFamily="50" charset="-128"/>
              </a:rPr>
              <a:t>％であり、引き続き、現状の水準で推移した場合、平成</a:t>
            </a:r>
            <a:r>
              <a:rPr lang="en-US" altLang="ja-JP" sz="1600" dirty="0">
                <a:latin typeface="HGPｺﾞｼｯｸM" panose="020B0600000000000000" pitchFamily="50" charset="-128"/>
                <a:ea typeface="HGPｺﾞｼｯｸM" panose="020B0600000000000000" pitchFamily="50" charset="-128"/>
              </a:rPr>
              <a:t>29</a:t>
            </a:r>
            <a:r>
              <a:rPr lang="ja-JP" altLang="en-US" sz="1600" dirty="0">
                <a:latin typeface="HGPｺﾞｼｯｸM" panose="020B0600000000000000" pitchFamily="50" charset="-128"/>
                <a:ea typeface="HGPｺﾞｼｯｸM" panose="020B0600000000000000" pitchFamily="50" charset="-128"/>
              </a:rPr>
              <a:t>年度末の目標値である</a:t>
            </a:r>
            <a:r>
              <a:rPr lang="en-US" altLang="ja-JP" sz="1600" dirty="0">
                <a:latin typeface="HGPｺﾞｼｯｸM" panose="020B0600000000000000" pitchFamily="50" charset="-128"/>
                <a:ea typeface="HGPｺﾞｼｯｸM" panose="020B0600000000000000" pitchFamily="50" charset="-128"/>
              </a:rPr>
              <a:t>12</a:t>
            </a:r>
            <a:r>
              <a:rPr lang="ja-JP" altLang="en-US" sz="1600" dirty="0">
                <a:latin typeface="HGPｺﾞｼｯｸM" panose="020B0600000000000000" pitchFamily="50" charset="-128"/>
                <a:ea typeface="HGPｺﾞｼｯｸM" panose="020B0600000000000000" pitchFamily="50" charset="-128"/>
              </a:rPr>
              <a:t>％を下回る状況。</a:t>
            </a:r>
            <a:endParaRPr lang="en-US" altLang="ja-JP" sz="1600" dirty="0">
              <a:latin typeface="HGPｺﾞｼｯｸM" panose="020B0600000000000000" pitchFamily="50" charset="-128"/>
              <a:ea typeface="HGPｺﾞｼｯｸM" panose="020B0600000000000000" pitchFamily="50" charset="-128"/>
            </a:endParaRPr>
          </a:p>
          <a:p>
            <a:pPr marL="85725" indent="-85725" algn="l"/>
            <a:endParaRPr lang="en-US" altLang="ja-JP" sz="600" dirty="0">
              <a:latin typeface="HGPｺﾞｼｯｸM" panose="020B0600000000000000" pitchFamily="50" charset="-128"/>
              <a:ea typeface="HGPｺﾞｼｯｸM" panose="020B0600000000000000" pitchFamily="50" charset="-128"/>
            </a:endParaRPr>
          </a:p>
          <a:p>
            <a:pPr marL="85725" indent="-85725" algn="l"/>
            <a:r>
              <a:rPr lang="ja-JP" altLang="en-US" sz="1600" dirty="0">
                <a:latin typeface="HGPｺﾞｼｯｸM" panose="020B0600000000000000" pitchFamily="50" charset="-128"/>
                <a:ea typeface="HGPｺﾞｼｯｸM" panose="020B0600000000000000" pitchFamily="50" charset="-128"/>
              </a:rPr>
              <a:t>〇　また、直近３カ年（平成</a:t>
            </a:r>
            <a:r>
              <a:rPr lang="en-US" altLang="ja-JP" sz="1600" dirty="0">
                <a:latin typeface="HGPｺﾞｼｯｸM" panose="020B0600000000000000" pitchFamily="50" charset="-128"/>
                <a:ea typeface="HGPｺﾞｼｯｸM" panose="020B0600000000000000" pitchFamily="50" charset="-128"/>
              </a:rPr>
              <a:t>25</a:t>
            </a:r>
            <a:r>
              <a:rPr lang="ja-JP" altLang="en-US" sz="1600" dirty="0">
                <a:latin typeface="HGPｺﾞｼｯｸM" panose="020B0600000000000000" pitchFamily="50" charset="-128"/>
                <a:ea typeface="HGPｺﾞｼｯｸM" panose="020B0600000000000000" pitchFamily="50" charset="-128"/>
              </a:rPr>
              <a:t>年～平成</a:t>
            </a:r>
            <a:r>
              <a:rPr lang="en-US" altLang="ja-JP" sz="1600" dirty="0">
                <a:latin typeface="HGPｺﾞｼｯｸM" panose="020B0600000000000000" pitchFamily="50" charset="-128"/>
                <a:ea typeface="HGPｺﾞｼｯｸM" panose="020B0600000000000000" pitchFamily="50" charset="-128"/>
              </a:rPr>
              <a:t>27</a:t>
            </a:r>
            <a:r>
              <a:rPr lang="ja-JP" altLang="en-US" sz="1600" dirty="0">
                <a:latin typeface="HGPｺﾞｼｯｸM" panose="020B0600000000000000" pitchFamily="50" charset="-128"/>
                <a:ea typeface="HGPｺﾞｼｯｸM" panose="020B0600000000000000" pitchFamily="50" charset="-128"/>
              </a:rPr>
              <a:t>年）の地域移行生活移行者の水準を踏まえると、平成</a:t>
            </a:r>
            <a:r>
              <a:rPr lang="en-US" altLang="ja-JP" sz="1600" dirty="0">
                <a:latin typeface="HGPｺﾞｼｯｸM" panose="020B0600000000000000" pitchFamily="50" charset="-128"/>
                <a:ea typeface="HGPｺﾞｼｯｸM" panose="020B0600000000000000" pitchFamily="50" charset="-128"/>
              </a:rPr>
              <a:t>28</a:t>
            </a:r>
            <a:r>
              <a:rPr lang="ja-JP" altLang="en-US" sz="1600" dirty="0">
                <a:latin typeface="HGPｺﾞｼｯｸM" panose="020B0600000000000000" pitchFamily="50" charset="-128"/>
                <a:ea typeface="HGPｺﾞｼｯｸM" panose="020B0600000000000000" pitchFamily="50" charset="-128"/>
              </a:rPr>
              <a:t>年度末の施設入所者数を母数とした地域生活移行者の割合は、平成</a:t>
            </a:r>
            <a:r>
              <a:rPr lang="en-US" altLang="ja-JP" sz="1600" dirty="0">
                <a:latin typeface="HGPｺﾞｼｯｸM" panose="020B0600000000000000" pitchFamily="50" charset="-128"/>
                <a:ea typeface="HGPｺﾞｼｯｸM" panose="020B0600000000000000" pitchFamily="50" charset="-128"/>
              </a:rPr>
              <a:t>32</a:t>
            </a:r>
            <a:r>
              <a:rPr lang="ja-JP" altLang="en-US" sz="1600" dirty="0">
                <a:latin typeface="HGPｺﾞｼｯｸM" panose="020B0600000000000000" pitchFamily="50" charset="-128"/>
                <a:ea typeface="HGPｺﾞｼｯｸM" panose="020B0600000000000000" pitchFamily="50" charset="-128"/>
              </a:rPr>
              <a:t>年度末までに</a:t>
            </a:r>
            <a:r>
              <a:rPr lang="en-US" altLang="ja-JP" sz="1600" dirty="0">
                <a:latin typeface="HGPｺﾞｼｯｸM" panose="020B0600000000000000" pitchFamily="50" charset="-128"/>
                <a:ea typeface="HGPｺﾞｼｯｸM" panose="020B0600000000000000" pitchFamily="50" charset="-128"/>
              </a:rPr>
              <a:t>8.4</a:t>
            </a:r>
            <a:r>
              <a:rPr lang="ja-JP" altLang="en-US" sz="1600" dirty="0">
                <a:latin typeface="HGPｺﾞｼｯｸM" panose="020B0600000000000000" pitchFamily="50" charset="-128"/>
                <a:ea typeface="HGPｺﾞｼｯｸM" panose="020B0600000000000000" pitchFamily="50" charset="-128"/>
              </a:rPr>
              <a:t>％となる見込み。　</a:t>
            </a:r>
          </a:p>
        </p:txBody>
      </p:sp>
      <p:sp>
        <p:nvSpPr>
          <p:cNvPr id="59" name="正方形/長方形 58"/>
          <p:cNvSpPr/>
          <p:nvPr/>
        </p:nvSpPr>
        <p:spPr>
          <a:xfrm>
            <a:off x="38459" y="498160"/>
            <a:ext cx="4338482" cy="41056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施設入所者の地域生活移行者数に関する現状</a:t>
            </a:r>
          </a:p>
        </p:txBody>
      </p:sp>
      <p:sp>
        <p:nvSpPr>
          <p:cNvPr id="60" name="下矢印 59"/>
          <p:cNvSpPr/>
          <p:nvPr/>
        </p:nvSpPr>
        <p:spPr>
          <a:xfrm>
            <a:off x="4045212" y="2132856"/>
            <a:ext cx="1843892" cy="421304"/>
          </a:xfrm>
          <a:prstGeom prst="downArrow">
            <a:avLst>
              <a:gd name="adj1" fmla="val 50000"/>
              <a:gd name="adj2" fmla="val 5706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タイトル 1"/>
          <p:cNvSpPr txBox="1">
            <a:spLocks/>
          </p:cNvSpPr>
          <p:nvPr/>
        </p:nvSpPr>
        <p:spPr>
          <a:xfrm>
            <a:off x="153712" y="2556000"/>
            <a:ext cx="9632920" cy="2581544"/>
          </a:xfrm>
          <a:prstGeom prst="rect">
            <a:avLst/>
          </a:prstGeom>
          <a:solidFill>
            <a:schemeClr val="accent6">
              <a:lumMod val="20000"/>
              <a:lumOff val="80000"/>
            </a:schemeClr>
          </a:solidFill>
          <a:ln>
            <a:solidFill>
              <a:schemeClr val="tx1"/>
            </a:solidFill>
            <a:prstDash val="solid"/>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600" dirty="0">
                <a:latin typeface="HGPｺﾞｼｯｸM" panose="020B0600000000000000" pitchFamily="50" charset="-128"/>
                <a:ea typeface="HGPｺﾞｼｯｸM" panose="020B0600000000000000" pitchFamily="50" charset="-128"/>
              </a:rPr>
              <a:t>〇　施設入所者の重度化・高齢化により、入所施設からの退所は入院・死亡を理由とする割合が年々高まっており、自宅やグループホームなどへの地域生活移行者数は、上記の現状の通り減少傾向にある。</a:t>
            </a:r>
            <a:endParaRPr lang="en-US" altLang="ja-JP" sz="1600" dirty="0">
              <a:latin typeface="HGPｺﾞｼｯｸM" panose="020B0600000000000000" pitchFamily="50" charset="-128"/>
              <a:ea typeface="HGPｺﾞｼｯｸM" panose="020B0600000000000000" pitchFamily="50" charset="-128"/>
            </a:endParaRPr>
          </a:p>
          <a:p>
            <a:pPr marL="85725" indent="-85725" algn="l"/>
            <a:endParaRPr lang="en-US" altLang="ja-JP" sz="1050" dirty="0">
              <a:latin typeface="HGPｺﾞｼｯｸM" panose="020B0600000000000000" pitchFamily="50" charset="-128"/>
              <a:ea typeface="HGPｺﾞｼｯｸM" panose="020B0600000000000000" pitchFamily="50" charset="-128"/>
            </a:endParaRPr>
          </a:p>
          <a:p>
            <a:pPr marL="85725" indent="-85725" algn="l"/>
            <a:r>
              <a:rPr lang="ja-JP" altLang="en-US" sz="1600" dirty="0">
                <a:latin typeface="HGPｺﾞｼｯｸM" panose="020B0600000000000000" pitchFamily="50" charset="-128"/>
                <a:ea typeface="HGPｺﾞｼｯｸM" panose="020B0600000000000000" pitchFamily="50" charset="-128"/>
              </a:rPr>
              <a:t>○　一方で、障害者の重度化・高齢化に対応するための、グループホームなどの障害福祉サービスの機能強化や地域生活支援拠点等の整備にかかる取組を踏まえ、第５期障害福祉計画の基本指針においては、成果目標を以下のように設定してはどうか。</a:t>
            </a:r>
            <a:endParaRPr lang="en-US" altLang="ja-JP" sz="1600" dirty="0">
              <a:latin typeface="HGPｺﾞｼｯｸM" panose="020B0600000000000000" pitchFamily="50" charset="-128"/>
              <a:ea typeface="HGPｺﾞｼｯｸM" panose="020B0600000000000000" pitchFamily="50" charset="-128"/>
            </a:endParaRPr>
          </a:p>
          <a:p>
            <a:pPr marL="85725" indent="-85725" algn="l"/>
            <a:endParaRPr lang="en-US" altLang="ja-JP" sz="600" dirty="0">
              <a:latin typeface="HGPｺﾞｼｯｸM" panose="020B0600000000000000" pitchFamily="50" charset="-128"/>
              <a:ea typeface="HGPｺﾞｼｯｸM" panose="020B0600000000000000" pitchFamily="50" charset="-128"/>
            </a:endParaRPr>
          </a:p>
          <a:p>
            <a:pPr marL="85725" indent="-85725" algn="l"/>
            <a:r>
              <a:rPr lang="en-US" altLang="ja-JP" sz="1800" b="1" u="sng" dirty="0">
                <a:latin typeface="HGPｺﾞｼｯｸM" panose="020B0600000000000000" pitchFamily="50" charset="-128"/>
                <a:ea typeface="HGPｺﾞｼｯｸM" panose="020B0600000000000000" pitchFamily="50" charset="-128"/>
              </a:rPr>
              <a:t>【</a:t>
            </a:r>
            <a:r>
              <a:rPr lang="ja-JP" altLang="en-US" sz="1800" b="1" u="sng" dirty="0">
                <a:latin typeface="HGPｺﾞｼｯｸM" panose="020B0600000000000000" pitchFamily="50" charset="-128"/>
                <a:ea typeface="HGPｺﾞｼｯｸM" panose="020B0600000000000000" pitchFamily="50" charset="-128"/>
              </a:rPr>
              <a:t>成果目標（案）</a:t>
            </a:r>
            <a:r>
              <a:rPr lang="en-US" altLang="ja-JP" sz="1800" b="1" u="sng" dirty="0">
                <a:latin typeface="HGPｺﾞｼｯｸM" panose="020B0600000000000000" pitchFamily="50" charset="-128"/>
                <a:ea typeface="HGPｺﾞｼｯｸM" panose="020B0600000000000000" pitchFamily="50" charset="-128"/>
              </a:rPr>
              <a:t>】</a:t>
            </a:r>
          </a:p>
          <a:p>
            <a:pPr lvl="0" algn="l">
              <a:spcBef>
                <a:spcPts val="0"/>
              </a:spcBef>
            </a:pPr>
            <a:r>
              <a:rPr lang="ja-JP" altLang="en-US" sz="1800" b="1" dirty="0">
                <a:latin typeface="HGPｺﾞｼｯｸM" panose="020B0600000000000000" pitchFamily="50" charset="-128"/>
                <a:ea typeface="HGPｺﾞｼｯｸM" panose="020B0600000000000000" pitchFamily="50" charset="-128"/>
              </a:rPr>
              <a:t>平成</a:t>
            </a:r>
            <a:r>
              <a:rPr lang="en-US" altLang="ja-JP" sz="1800" b="1" dirty="0">
                <a:latin typeface="HGPｺﾞｼｯｸM" panose="020B0600000000000000" pitchFamily="50" charset="-128"/>
                <a:ea typeface="HGPｺﾞｼｯｸM" panose="020B0600000000000000" pitchFamily="50" charset="-128"/>
              </a:rPr>
              <a:t>32</a:t>
            </a:r>
            <a:r>
              <a:rPr lang="ja-JP" altLang="en-US" sz="1800" b="1" dirty="0">
                <a:latin typeface="HGPｺﾞｼｯｸM" panose="020B0600000000000000" pitchFamily="50" charset="-128"/>
                <a:ea typeface="HGPｺﾞｼｯｸM" panose="020B0600000000000000" pitchFamily="50" charset="-128"/>
              </a:rPr>
              <a:t>年度末時点で、平成</a:t>
            </a:r>
            <a:r>
              <a:rPr lang="en-US" altLang="ja-JP" sz="1800" b="1" dirty="0">
                <a:latin typeface="HGPｺﾞｼｯｸM" panose="020B0600000000000000" pitchFamily="50" charset="-128"/>
                <a:ea typeface="HGPｺﾞｼｯｸM" panose="020B0600000000000000" pitchFamily="50" charset="-128"/>
              </a:rPr>
              <a:t>28</a:t>
            </a:r>
            <a:r>
              <a:rPr lang="ja-JP" altLang="en-US" sz="1800" b="1" dirty="0">
                <a:latin typeface="HGPｺﾞｼｯｸM" panose="020B0600000000000000" pitchFamily="50" charset="-128"/>
                <a:ea typeface="HGPｺﾞｼｯｸM" panose="020B0600000000000000" pitchFamily="50" charset="-128"/>
              </a:rPr>
              <a:t>年度末の施設入所者数の</a:t>
            </a:r>
            <a:r>
              <a:rPr lang="ja-JP" altLang="en-US" sz="1800" b="1" u="sng" dirty="0">
                <a:latin typeface="HGPｺﾞｼｯｸM" panose="020B0600000000000000" pitchFamily="50" charset="-128"/>
                <a:ea typeface="HGPｺﾞｼｯｸM" panose="020B0600000000000000" pitchFamily="50" charset="-128"/>
              </a:rPr>
              <a:t>９</a:t>
            </a:r>
            <a:r>
              <a:rPr lang="en-US" altLang="ja-JP" sz="1800" b="1" u="sng" dirty="0">
                <a:latin typeface="HGPｺﾞｼｯｸM" panose="020B0600000000000000" pitchFamily="50" charset="-128"/>
                <a:ea typeface="HGPｺﾞｼｯｸM" panose="020B0600000000000000" pitchFamily="50" charset="-128"/>
              </a:rPr>
              <a:t>%</a:t>
            </a:r>
            <a:r>
              <a:rPr lang="ja-JP" altLang="en-US" sz="1800" b="1" u="sng" dirty="0">
                <a:latin typeface="HGPｺﾞｼｯｸM" panose="020B0600000000000000" pitchFamily="50" charset="-128"/>
                <a:ea typeface="HGPｺﾞｼｯｸM" panose="020B0600000000000000" pitchFamily="50" charset="-128"/>
              </a:rPr>
              <a:t>以上</a:t>
            </a:r>
            <a:r>
              <a:rPr lang="ja-JP" altLang="en-US" sz="1800" b="1" dirty="0">
                <a:latin typeface="HGPｺﾞｼｯｸM" panose="020B0600000000000000" pitchFamily="50" charset="-128"/>
                <a:ea typeface="HGPｺﾞｼｯｸM" panose="020B0600000000000000" pitchFamily="50" charset="-128"/>
              </a:rPr>
              <a:t>が地域生活へ移行することを基本とする。</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ただし、各市町村及び都道府県において、現在の障害福祉計画で定めた平成</a:t>
            </a:r>
            <a:r>
              <a:rPr lang="en-US" altLang="ja-JP" sz="12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年度末までの移行実績が達成されないと見込まれる場合は、新しい計画を定める際には、平成</a:t>
            </a:r>
            <a:r>
              <a:rPr lang="en-US" altLang="ja-JP" sz="12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年度末時点で未達成と見込まれる人数を加味して成果目標を設定するものとする。</a:t>
            </a:r>
            <a:endParaRPr lang="en-US" altLang="ja-JP" sz="1800" b="1" dirty="0">
              <a:latin typeface="HGPｺﾞｼｯｸM" panose="020B0600000000000000" pitchFamily="50" charset="-128"/>
              <a:ea typeface="HGPｺﾞｼｯｸM" panose="020B0600000000000000" pitchFamily="50" charset="-128"/>
            </a:endParaRPr>
          </a:p>
        </p:txBody>
      </p:sp>
      <p:sp>
        <p:nvSpPr>
          <p:cNvPr id="67" name="正方形/長方形 66"/>
          <p:cNvSpPr/>
          <p:nvPr/>
        </p:nvSpPr>
        <p:spPr>
          <a:xfrm>
            <a:off x="56456" y="2196000"/>
            <a:ext cx="1691226" cy="41056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成果目標（案）</a:t>
            </a:r>
          </a:p>
        </p:txBody>
      </p:sp>
      <p:sp>
        <p:nvSpPr>
          <p:cNvPr id="2" name="スライド番号プレースホルダー 1"/>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35</a:t>
            </a:fld>
            <a:endParaRPr lang="ja-JP" altLang="en-US">
              <a:solidFill>
                <a:prstClr val="black">
                  <a:tint val="75000"/>
                </a:prstClr>
              </a:solidFill>
            </a:endParaRPr>
          </a:p>
        </p:txBody>
      </p:sp>
    </p:spTree>
    <p:extLst>
      <p:ext uri="{BB962C8B-B14F-4D97-AF65-F5344CB8AC3E}">
        <p14:creationId xmlns:p14="http://schemas.microsoft.com/office/powerpoint/2010/main" val="2752263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タイトル 1"/>
          <p:cNvSpPr txBox="1">
            <a:spLocks/>
          </p:cNvSpPr>
          <p:nvPr/>
        </p:nvSpPr>
        <p:spPr>
          <a:xfrm>
            <a:off x="122818" y="2340000"/>
            <a:ext cx="9663814" cy="2664296"/>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just">
              <a:spcAft>
                <a:spcPts val="0"/>
              </a:spcAft>
            </a:pPr>
            <a:r>
              <a:rPr lang="ja-JP" altLang="ja-JP" sz="1400" kern="100" dirty="0">
                <a:latin typeface="HGPｺﾞｼｯｸM" panose="020B0600000000000000" pitchFamily="50" charset="-128"/>
                <a:ea typeface="HGPｺﾞｼｯｸM" panose="020B0600000000000000" pitchFamily="50" charset="-128"/>
                <a:cs typeface="Times New Roman"/>
              </a:rPr>
              <a:t>○　施設入所者の現状をみると、障害支援区分５以下の利用者は減少または横ばいである一方、区分６の利用者が増加しており、</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400" kern="100" dirty="0">
                <a:latin typeface="HGPｺﾞｼｯｸM" panose="020B0600000000000000" pitchFamily="50" charset="-128"/>
                <a:ea typeface="HGPｺﾞｼｯｸM" panose="020B0600000000000000" pitchFamily="50" charset="-128"/>
                <a:cs typeface="Times New Roman"/>
              </a:rPr>
              <a:t>　</a:t>
            </a:r>
            <a:r>
              <a:rPr lang="ja-JP" altLang="ja-JP" sz="1400" kern="100" dirty="0">
                <a:latin typeface="HGPｺﾞｼｯｸM" panose="020B0600000000000000" pitchFamily="50" charset="-128"/>
                <a:ea typeface="HGPｺﾞｼｯｸM" panose="020B0600000000000000" pitchFamily="50" charset="-128"/>
                <a:cs typeface="Times New Roman"/>
              </a:rPr>
              <a:t>全体として施設入所者の重度化が進んでいる。また、</a:t>
            </a:r>
            <a:r>
              <a:rPr lang="en-US" altLang="ja-JP" sz="1400" kern="100" dirty="0">
                <a:latin typeface="HGPｺﾞｼｯｸM" panose="020B0600000000000000" pitchFamily="50" charset="-128"/>
                <a:ea typeface="HGPｺﾞｼｯｸM" panose="020B0600000000000000" pitchFamily="50" charset="-128"/>
                <a:cs typeface="Times New Roman"/>
              </a:rPr>
              <a:t>65</a:t>
            </a:r>
            <a:r>
              <a:rPr lang="ja-JP" altLang="ja-JP" sz="1400" kern="100" dirty="0">
                <a:latin typeface="HGPｺﾞｼｯｸM" panose="020B0600000000000000" pitchFamily="50" charset="-128"/>
                <a:ea typeface="HGPｺﾞｼｯｸM" panose="020B0600000000000000" pitchFamily="50" charset="-128"/>
                <a:cs typeface="Times New Roman"/>
              </a:rPr>
              <a:t>歳以上の利用者の割合が増加しているなど、高齢化も進みつつある。</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ja-JP" altLang="ja-JP" sz="8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ja-JP" sz="1400" kern="100" dirty="0">
                <a:latin typeface="HGPｺﾞｼｯｸM" panose="020B0600000000000000" pitchFamily="50" charset="-128"/>
                <a:ea typeface="HGPｺﾞｼｯｸM" panose="020B0600000000000000" pitchFamily="50" charset="-128"/>
                <a:cs typeface="Times New Roman"/>
              </a:rPr>
              <a:t>○　このような状況を踏まえると、障害支援区分が比較的軽度で地域生活への移行が可能な者については、グループホーム等の</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400" kern="100" dirty="0">
                <a:latin typeface="HGPｺﾞｼｯｸM" panose="020B0600000000000000" pitchFamily="50" charset="-128"/>
                <a:ea typeface="HGPｺﾞｼｯｸM" panose="020B0600000000000000" pitchFamily="50" charset="-128"/>
                <a:cs typeface="Times New Roman"/>
              </a:rPr>
              <a:t>　</a:t>
            </a:r>
            <a:r>
              <a:rPr lang="ja-JP" altLang="ja-JP" sz="1400" kern="100" dirty="0">
                <a:latin typeface="HGPｺﾞｼｯｸM" panose="020B0600000000000000" pitchFamily="50" charset="-128"/>
                <a:ea typeface="HGPｺﾞｼｯｸM" panose="020B0600000000000000" pitchFamily="50" charset="-128"/>
                <a:cs typeface="Times New Roman"/>
              </a:rPr>
              <a:t>地域生活への移行を促しつつ、この間の削減実績の推移を踏まえた目標設定とすべきではないか。</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ja-JP" altLang="ja-JP" sz="8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ja-JP" sz="1400" kern="100" dirty="0">
                <a:latin typeface="HGPｺﾞｼｯｸM" panose="020B0600000000000000" pitchFamily="50" charset="-128"/>
                <a:ea typeface="HGPｺﾞｼｯｸM" panose="020B0600000000000000" pitchFamily="50" charset="-128"/>
                <a:cs typeface="Times New Roman"/>
              </a:rPr>
              <a:t>○　一方で、重度化に対応したグループホームの新たな類型の創設や、市町村等における地域生活支援拠点等の整備にかかる</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r>
              <a:rPr lang="ja-JP" altLang="en-US" sz="1400" kern="100" dirty="0">
                <a:latin typeface="HGPｺﾞｼｯｸM" panose="020B0600000000000000" pitchFamily="50" charset="-128"/>
                <a:ea typeface="HGPｺﾞｼｯｸM" panose="020B0600000000000000" pitchFamily="50" charset="-128"/>
                <a:cs typeface="Times New Roman"/>
              </a:rPr>
              <a:t>　</a:t>
            </a:r>
            <a:r>
              <a:rPr lang="ja-JP" altLang="ja-JP" sz="1400" kern="100" dirty="0">
                <a:latin typeface="HGPｺﾞｼｯｸM" panose="020B0600000000000000" pitchFamily="50" charset="-128"/>
                <a:ea typeface="HGPｺﾞｼｯｸM" panose="020B0600000000000000" pitchFamily="50" charset="-128"/>
                <a:cs typeface="Times New Roman"/>
              </a:rPr>
              <a:t>取組を踏まえ、第５期障害福祉計画の基本指針においては、成果目標を以下のように設定してはどうか。</a:t>
            </a:r>
            <a:endParaRPr lang="en-US" altLang="ja-JP" sz="1400" kern="100" dirty="0">
              <a:latin typeface="HGPｺﾞｼｯｸM" panose="020B0600000000000000" pitchFamily="50" charset="-128"/>
              <a:ea typeface="HGPｺﾞｼｯｸM" panose="020B0600000000000000" pitchFamily="50" charset="-128"/>
              <a:cs typeface="Times New Roman"/>
            </a:endParaRPr>
          </a:p>
          <a:p>
            <a:pPr algn="just">
              <a:spcAft>
                <a:spcPts val="0"/>
              </a:spcAft>
            </a:pPr>
            <a:endParaRPr lang="en-US" altLang="ja-JP" sz="800" b="1" u="sng" dirty="0">
              <a:latin typeface="HGPｺﾞｼｯｸM" panose="020B0600000000000000" pitchFamily="50" charset="-128"/>
              <a:ea typeface="HGPｺﾞｼｯｸM" panose="020B0600000000000000" pitchFamily="50" charset="-128"/>
            </a:endParaRPr>
          </a:p>
          <a:p>
            <a:pPr marL="85725" indent="-85725" algn="l"/>
            <a:r>
              <a:rPr lang="en-US" altLang="ja-JP" sz="1600" b="1" u="sng" dirty="0">
                <a:latin typeface="HGPｺﾞｼｯｸM" panose="020B0600000000000000" pitchFamily="50" charset="-128"/>
                <a:ea typeface="HGPｺﾞｼｯｸM" panose="020B0600000000000000" pitchFamily="50" charset="-128"/>
              </a:rPr>
              <a:t>【</a:t>
            </a:r>
            <a:r>
              <a:rPr lang="ja-JP" altLang="en-US" sz="1600" b="1" u="sng" dirty="0">
                <a:latin typeface="HGPｺﾞｼｯｸM" panose="020B0600000000000000" pitchFamily="50" charset="-128"/>
                <a:ea typeface="HGPｺﾞｼｯｸM" panose="020B0600000000000000" pitchFamily="50" charset="-128"/>
              </a:rPr>
              <a:t>成果目標（案）</a:t>
            </a:r>
            <a:r>
              <a:rPr lang="en-US" altLang="ja-JP" sz="1600" b="1" u="sng" dirty="0">
                <a:latin typeface="HGPｺﾞｼｯｸM" panose="020B0600000000000000" pitchFamily="50" charset="-128"/>
                <a:ea typeface="HGPｺﾞｼｯｸM" panose="020B0600000000000000" pitchFamily="50" charset="-128"/>
              </a:rPr>
              <a:t>】</a:t>
            </a:r>
          </a:p>
          <a:p>
            <a:pPr lvl="0" algn="l">
              <a:spcBef>
                <a:spcPts val="0"/>
              </a:spcBef>
            </a:pPr>
            <a:r>
              <a:rPr lang="ja-JP" altLang="en-US" sz="1600" b="1" dirty="0">
                <a:latin typeface="HGPｺﾞｼｯｸM" panose="020B0600000000000000" pitchFamily="50" charset="-128"/>
                <a:ea typeface="HGPｺﾞｼｯｸM" panose="020B0600000000000000" pitchFamily="50" charset="-128"/>
              </a:rPr>
              <a:t>　平成</a:t>
            </a:r>
            <a:r>
              <a:rPr lang="en-US" altLang="ja-JP" sz="1600" b="1" dirty="0">
                <a:latin typeface="HGPｺﾞｼｯｸM" panose="020B0600000000000000" pitchFamily="50" charset="-128"/>
                <a:ea typeface="HGPｺﾞｼｯｸM" panose="020B0600000000000000" pitchFamily="50" charset="-128"/>
              </a:rPr>
              <a:t>32</a:t>
            </a:r>
            <a:r>
              <a:rPr lang="ja-JP" altLang="en-US" sz="1600" b="1" dirty="0">
                <a:latin typeface="HGPｺﾞｼｯｸM" panose="020B0600000000000000" pitchFamily="50" charset="-128"/>
                <a:ea typeface="HGPｺﾞｼｯｸM" panose="020B0600000000000000" pitchFamily="50" charset="-128"/>
              </a:rPr>
              <a:t>年度末時点の施設入所者数を平成</a:t>
            </a:r>
            <a:r>
              <a:rPr lang="en-US" altLang="ja-JP" sz="1600" b="1" dirty="0">
                <a:latin typeface="HGPｺﾞｼｯｸM" panose="020B0600000000000000" pitchFamily="50" charset="-128"/>
                <a:ea typeface="HGPｺﾞｼｯｸM" panose="020B0600000000000000" pitchFamily="50" charset="-128"/>
              </a:rPr>
              <a:t>28</a:t>
            </a:r>
            <a:r>
              <a:rPr lang="ja-JP" altLang="en-US" sz="1600" b="1" dirty="0">
                <a:latin typeface="HGPｺﾞｼｯｸM" panose="020B0600000000000000" pitchFamily="50" charset="-128"/>
                <a:ea typeface="HGPｺﾞｼｯｸM" panose="020B0600000000000000" pitchFamily="50" charset="-128"/>
              </a:rPr>
              <a:t>年度末時点の施設入所者数から</a:t>
            </a:r>
            <a:r>
              <a:rPr lang="ja-JP" altLang="en-US" sz="1600" b="1" u="sng" dirty="0">
                <a:latin typeface="HGPｺﾞｼｯｸM" panose="020B0600000000000000" pitchFamily="50" charset="-128"/>
                <a:ea typeface="HGPｺﾞｼｯｸM" panose="020B0600000000000000" pitchFamily="50" charset="-128"/>
              </a:rPr>
              <a:t>２％以上</a:t>
            </a:r>
            <a:r>
              <a:rPr lang="ja-JP" altLang="en-US" sz="1600" b="1" dirty="0">
                <a:latin typeface="HGPｺﾞｼｯｸM" panose="020B0600000000000000" pitchFamily="50" charset="-128"/>
                <a:ea typeface="HGPｺﾞｼｯｸM" panose="020B0600000000000000" pitchFamily="50" charset="-128"/>
              </a:rPr>
              <a:t>削減することを基本とする。</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ただし、各市町村及び都道府県において、現在の障害福祉計画で定めた平成</a:t>
            </a:r>
            <a:r>
              <a:rPr lang="en-US" altLang="ja-JP" sz="12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年度末までの実績が達成されないと見込まれる場合は、新しい計画を定める際には、平成</a:t>
            </a:r>
            <a:r>
              <a:rPr lang="en-US" altLang="ja-JP" sz="12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200" dirty="0">
                <a:solidFill>
                  <a:prstClr val="black"/>
                </a:solidFill>
                <a:latin typeface="HGPｺﾞｼｯｸM" panose="020B0600000000000000" pitchFamily="50" charset="-128"/>
                <a:ea typeface="HGPｺﾞｼｯｸM" panose="020B0600000000000000" pitchFamily="50" charset="-128"/>
                <a:cs typeface="+mn-cs"/>
              </a:rPr>
              <a:t>年度末時点で未達成と見込まれる人数を加味して成果目標を設定するものとする。</a:t>
            </a:r>
            <a:endParaRPr lang="en-US" altLang="ja-JP" sz="1600" b="1" dirty="0">
              <a:latin typeface="HGPｺﾞｼｯｸM" panose="020B0600000000000000" pitchFamily="50" charset="-128"/>
              <a:ea typeface="HGPｺﾞｼｯｸM" panose="020B0600000000000000" pitchFamily="50" charset="-128"/>
            </a:endParaRPr>
          </a:p>
        </p:txBody>
      </p:sp>
      <p:sp>
        <p:nvSpPr>
          <p:cNvPr id="41" name="正方形/長方形 40"/>
          <p:cNvSpPr/>
          <p:nvPr/>
        </p:nvSpPr>
        <p:spPr>
          <a:xfrm>
            <a:off x="0" y="-27384"/>
            <a:ext cx="9906000" cy="461665"/>
          </a:xfrm>
          <a:prstGeom prst="rect">
            <a:avLst/>
          </a:prstGeom>
        </p:spPr>
        <p:txBody>
          <a:bodyPr wrap="square">
            <a:spAutoFit/>
          </a:bodyPr>
          <a:lstStyle/>
          <a:p>
            <a:pPr algn="ctr" fontAlgn="auto">
              <a:spcBef>
                <a:spcPts val="0"/>
              </a:spcBef>
              <a:spcAft>
                <a:spcPts val="0"/>
              </a:spcAft>
            </a:pPr>
            <a:r>
              <a:rPr lang="ja-JP" altLang="en-US" sz="2400" b="1" dirty="0">
                <a:solidFill>
                  <a:prstClr val="black"/>
                </a:solidFill>
                <a:latin typeface="HGP創英角ｺﾞｼｯｸUB" panose="020B0900000000000000" pitchFamily="50" charset="-128"/>
                <a:ea typeface="HGP創英角ｺﾞｼｯｸUB" panose="020B0900000000000000" pitchFamily="50" charset="-128"/>
              </a:rPr>
              <a:t>施設入所者数の削減に関する目標について</a:t>
            </a:r>
          </a:p>
        </p:txBody>
      </p:sp>
      <p:sp>
        <p:nvSpPr>
          <p:cNvPr id="42" name="タイトル 1"/>
          <p:cNvSpPr txBox="1">
            <a:spLocks/>
          </p:cNvSpPr>
          <p:nvPr/>
        </p:nvSpPr>
        <p:spPr>
          <a:xfrm>
            <a:off x="122818" y="792000"/>
            <a:ext cx="9632920" cy="1188000"/>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lvl="0" indent="-85725" algn="l">
              <a:spcBef>
                <a:spcPts val="0"/>
              </a:spcBef>
            </a:pP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〇　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25</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年度末の施設入所者数を母数とした施設入所者数の削減の割合は、平成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27</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年度末時点で</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0.6</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％であり、引き続き、現状の水準で推移した場合、平成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29</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年度末の目標値である４％を下回る状況。</a:t>
            </a:r>
            <a:endParaRPr lang="en-US" altLang="ja-JP" sz="1600" dirty="0">
              <a:solidFill>
                <a:prstClr val="black"/>
              </a:solidFill>
              <a:latin typeface="HGPｺﾞｼｯｸM" panose="020B0600000000000000" pitchFamily="50" charset="-128"/>
              <a:ea typeface="HGPｺﾞｼｯｸM" panose="020B0600000000000000" pitchFamily="50" charset="-128"/>
              <a:cs typeface="+mn-cs"/>
            </a:endParaRPr>
          </a:p>
          <a:p>
            <a:pPr marL="85725" lvl="0" indent="-85725" algn="l">
              <a:spcBef>
                <a:spcPts val="0"/>
              </a:spcBef>
            </a:pPr>
            <a:endParaRPr lang="en-US" altLang="ja-JP" sz="800" dirty="0">
              <a:solidFill>
                <a:prstClr val="black"/>
              </a:solidFill>
              <a:latin typeface="HGPｺﾞｼｯｸM" panose="020B0600000000000000" pitchFamily="50" charset="-128"/>
              <a:ea typeface="HGPｺﾞｼｯｸM" panose="020B0600000000000000" pitchFamily="50" charset="-128"/>
              <a:cs typeface="+mn-cs"/>
            </a:endParaRPr>
          </a:p>
          <a:p>
            <a:pPr marL="85725" lvl="0" indent="-85725" algn="l">
              <a:spcBef>
                <a:spcPts val="0"/>
              </a:spcBef>
            </a:pP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〇　また、直近３カ年（平成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25</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27</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年）の施設入所者数削減の状況を踏まえると、平成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28</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年度末の施設入所者数を母数とした削減の割合は平成</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32</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年度末までに</a:t>
            </a:r>
            <a:r>
              <a:rPr lang="en-US" altLang="ja-JP" sz="1600" dirty="0">
                <a:solidFill>
                  <a:prstClr val="black"/>
                </a:solidFill>
                <a:latin typeface="HGPｺﾞｼｯｸM" panose="020B0600000000000000" pitchFamily="50" charset="-128"/>
                <a:ea typeface="HGPｺﾞｼｯｸM" panose="020B0600000000000000" pitchFamily="50" charset="-128"/>
                <a:cs typeface="+mn-cs"/>
              </a:rPr>
              <a:t>1.2</a:t>
            </a:r>
            <a:r>
              <a:rPr lang="ja-JP" altLang="en-US" sz="1600" dirty="0">
                <a:solidFill>
                  <a:prstClr val="black"/>
                </a:solidFill>
                <a:latin typeface="HGPｺﾞｼｯｸM" panose="020B0600000000000000" pitchFamily="50" charset="-128"/>
                <a:ea typeface="HGPｺﾞｼｯｸM" panose="020B0600000000000000" pitchFamily="50" charset="-128"/>
                <a:cs typeface="+mn-cs"/>
              </a:rPr>
              <a:t>％となる見込み。</a:t>
            </a:r>
            <a:endParaRPr lang="en-US" altLang="ja-JP" sz="1600" dirty="0">
              <a:solidFill>
                <a:prstClr val="black"/>
              </a:solidFill>
              <a:latin typeface="HGPｺﾞｼｯｸM" panose="020B0600000000000000" pitchFamily="50" charset="-128"/>
              <a:ea typeface="HGPｺﾞｼｯｸM" panose="020B0600000000000000" pitchFamily="50" charset="-128"/>
            </a:endParaRPr>
          </a:p>
        </p:txBody>
      </p:sp>
      <p:grpSp>
        <p:nvGrpSpPr>
          <p:cNvPr id="43" name="グループ化 10"/>
          <p:cNvGrpSpPr>
            <a:grpSpLocks/>
          </p:cNvGrpSpPr>
          <p:nvPr/>
        </p:nvGrpSpPr>
        <p:grpSpPr bwMode="auto">
          <a:xfrm>
            <a:off x="80" y="360000"/>
            <a:ext cx="9906000" cy="71438"/>
            <a:chOff x="0" y="188640"/>
            <a:chExt cx="9144000" cy="72008"/>
          </a:xfrm>
        </p:grpSpPr>
        <p:cxnSp>
          <p:nvCxnSpPr>
            <p:cNvPr id="44" name="直線コネクタ 43"/>
            <p:cNvCxnSpPr/>
            <p:nvPr/>
          </p:nvCxnSpPr>
          <p:spPr>
            <a:xfrm>
              <a:off x="0" y="188640"/>
              <a:ext cx="9144000" cy="0"/>
            </a:xfrm>
            <a:prstGeom prst="line">
              <a:avLst/>
            </a:prstGeom>
            <a:noFill/>
            <a:ln w="9525" cap="flat" cmpd="sng" algn="ctr">
              <a:solidFill>
                <a:srgbClr val="99CCFF"/>
              </a:solidFill>
              <a:prstDash val="solid"/>
            </a:ln>
            <a:effectLst/>
          </p:spPr>
        </p:cxnSp>
        <p:cxnSp>
          <p:nvCxnSpPr>
            <p:cNvPr id="45" name="直線コネクタ 44"/>
            <p:cNvCxnSpPr/>
            <p:nvPr/>
          </p:nvCxnSpPr>
          <p:spPr>
            <a:xfrm>
              <a:off x="0" y="260648"/>
              <a:ext cx="9144000" cy="0"/>
            </a:xfrm>
            <a:prstGeom prst="line">
              <a:avLst/>
            </a:prstGeom>
            <a:noFill/>
            <a:ln w="57150" cap="flat" cmpd="sng" algn="ctr">
              <a:solidFill>
                <a:srgbClr val="99CCFF"/>
              </a:solidFill>
              <a:prstDash val="solid"/>
            </a:ln>
            <a:effectLst/>
          </p:spPr>
        </p:cxnSp>
      </p:grpSp>
      <p:graphicFrame>
        <p:nvGraphicFramePr>
          <p:cNvPr id="48" name="表 47"/>
          <p:cNvGraphicFramePr>
            <a:graphicFrameLocks noGrp="1"/>
          </p:cNvGraphicFramePr>
          <p:nvPr>
            <p:extLst>
              <p:ext uri="{D42A27DB-BD31-4B8C-83A1-F6EECF244321}">
                <p14:modId xmlns:p14="http://schemas.microsoft.com/office/powerpoint/2010/main" val="646741026"/>
              </p:ext>
            </p:extLst>
          </p:nvPr>
        </p:nvGraphicFramePr>
        <p:xfrm>
          <a:off x="992561" y="5220054"/>
          <a:ext cx="8257954" cy="1339215"/>
        </p:xfrm>
        <a:graphic>
          <a:graphicData uri="http://schemas.openxmlformats.org/drawingml/2006/table">
            <a:tbl>
              <a:tblPr/>
              <a:tblGrid>
                <a:gridCol w="1163660">
                  <a:extLst>
                    <a:ext uri="{9D8B030D-6E8A-4147-A177-3AD203B41FA5}">
                      <a16:colId xmlns="" xmlns:a16="http://schemas.microsoft.com/office/drawing/2014/main" val="20000"/>
                    </a:ext>
                  </a:extLst>
                </a:gridCol>
                <a:gridCol w="1692565">
                  <a:extLst>
                    <a:ext uri="{9D8B030D-6E8A-4147-A177-3AD203B41FA5}">
                      <a16:colId xmlns="" xmlns:a16="http://schemas.microsoft.com/office/drawing/2014/main" val="20001"/>
                    </a:ext>
                  </a:extLst>
                </a:gridCol>
                <a:gridCol w="1927015">
                  <a:extLst>
                    <a:ext uri="{9D8B030D-6E8A-4147-A177-3AD203B41FA5}">
                      <a16:colId xmlns="" xmlns:a16="http://schemas.microsoft.com/office/drawing/2014/main" val="20002"/>
                    </a:ext>
                  </a:extLst>
                </a:gridCol>
                <a:gridCol w="1737357">
                  <a:extLst>
                    <a:ext uri="{9D8B030D-6E8A-4147-A177-3AD203B41FA5}">
                      <a16:colId xmlns="" xmlns:a16="http://schemas.microsoft.com/office/drawing/2014/main" val="20003"/>
                    </a:ext>
                  </a:extLst>
                </a:gridCol>
                <a:gridCol w="1737357">
                  <a:extLst>
                    <a:ext uri="{9D8B030D-6E8A-4147-A177-3AD203B41FA5}">
                      <a16:colId xmlns="" xmlns:a16="http://schemas.microsoft.com/office/drawing/2014/main" val="20004"/>
                    </a:ext>
                  </a:extLst>
                </a:gridCol>
              </a:tblGrid>
              <a:tr h="311845">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目標値</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第１～２期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第３期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第４期</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rPr>
                        <a:t>第５期</a:t>
                      </a:r>
                      <a:endPar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（平成</a:t>
                      </a: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FF0000"/>
                          </a:solidFill>
                          <a:effectLst/>
                          <a:latin typeface="ＭＳ Ｐゴシック" panose="020B0600070205080204" pitchFamily="50" charset="-128"/>
                          <a:ea typeface="ＭＳ Ｐゴシック" panose="020B0600070205080204" pitchFamily="50" charset="-128"/>
                        </a:rPr>
                        <a:t>32</a:t>
                      </a:r>
                      <a:r>
                        <a:rPr lang="ja-JP" altLang="en-US" sz="1000" b="0" i="0" u="none" strike="noStrike" dirty="0">
                          <a:solidFill>
                            <a:srgbClr val="FF0000"/>
                          </a:solidFill>
                          <a:effectLst/>
                          <a:latin typeface="ＭＳ Ｐゴシック" panose="020B0600070205080204" pitchFamily="50" charset="-128"/>
                          <a:ea typeface="ＭＳ Ｐゴシック" panose="020B0600070205080204" pitchFamily="50" charset="-128"/>
                        </a:rPr>
                        <a:t>年度）</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 xmlns:a16="http://schemas.microsoft.com/office/drawing/2014/main" val="10000"/>
                  </a:ext>
                </a:extLst>
              </a:tr>
              <a:tr h="484891">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基本指針</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▲７％</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▲４％</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年度末（４年間））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▲２％</a:t>
                      </a:r>
                      <a:endPar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28</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32</a:t>
                      </a:r>
                      <a:r>
                        <a:rPr kumimoji="1" lang="zh-TW"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年度末（４年間））</a:t>
                      </a: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70471">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都道府県</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障害福祉計画</a:t>
                      </a:r>
                    </a:p>
                  </a:txBody>
                  <a:tcPr marL="11179" marR="1117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8.4%</a:t>
                      </a:r>
                      <a:b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15.4%</a:t>
                      </a:r>
                      <a:b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月１日～</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年度末（</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9.5</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年間））</a:t>
                      </a: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kumimoji="1" lang="zh-TW"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zh-TW"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3.8</a:t>
                      </a:r>
                      <a:r>
                        <a:rPr kumimoji="1" lang="zh-TW"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r>
                      <a:br>
                        <a:rPr kumimoji="1" lang="zh-TW" altLang="en-US"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zh-TW"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年度末～</a:t>
                      </a:r>
                      <a:b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en-US" altLang="zh-TW"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29</a:t>
                      </a:r>
                      <a:r>
                        <a:rPr kumimoji="1" lang="zh-TW"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年度末（４年間）</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1179" marR="1117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1" lang="en-US" altLang="ja-JP" sz="1200" dirty="0">
                          <a:latin typeface="+mn-ea"/>
                          <a:ea typeface="+mn-ea"/>
                        </a:rPr>
                        <a:t>―</a:t>
                      </a:r>
                      <a:endParaRPr kumimoji="1" lang="ja-JP" altLang="en-US" sz="1200" dirty="0">
                        <a:latin typeface="+mn-ea"/>
                        <a:ea typeface="+mn-ea"/>
                      </a:endParaRPr>
                    </a:p>
                  </a:txBody>
                  <a:tcPr marL="11179" marR="11179"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49" name="正方形/長方形 48"/>
          <p:cNvSpPr/>
          <p:nvPr/>
        </p:nvSpPr>
        <p:spPr>
          <a:xfrm>
            <a:off x="2864768" y="6516000"/>
            <a:ext cx="6504234" cy="37906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・平成</a:t>
            </a:r>
            <a:r>
              <a:rPr lang="en-US" altLang="ja-JP" sz="1000" dirty="0">
                <a:solidFill>
                  <a:prstClr val="black"/>
                </a:solidFill>
                <a:latin typeface="HGPｺﾞｼｯｸM" panose="020B0600000000000000" pitchFamily="50" charset="-128"/>
                <a:ea typeface="HGPｺﾞｼｯｸM" panose="020B0600000000000000" pitchFamily="50" charset="-128"/>
              </a:rPr>
              <a:t>17</a:t>
            </a:r>
            <a:r>
              <a:rPr lang="ja-JP" altLang="en-US" sz="1000" dirty="0">
                <a:solidFill>
                  <a:prstClr val="black"/>
                </a:solidFill>
                <a:latin typeface="HGPｺﾞｼｯｸM" panose="020B0600000000000000" pitchFamily="50" charset="-128"/>
                <a:ea typeface="HGPｺﾞｼｯｸM" panose="020B0600000000000000" pitchFamily="50" charset="-128"/>
              </a:rPr>
              <a:t>年度、平成</a:t>
            </a:r>
            <a:r>
              <a:rPr lang="en-US" altLang="ja-JP" sz="1000" dirty="0">
                <a:solidFill>
                  <a:prstClr val="black"/>
                </a:solidFill>
                <a:latin typeface="HGPｺﾞｼｯｸM" panose="020B0600000000000000" pitchFamily="50" charset="-128"/>
                <a:ea typeface="HGPｺﾞｼｯｸM" panose="020B0600000000000000" pitchFamily="50" charset="-128"/>
              </a:rPr>
              <a:t>20</a:t>
            </a:r>
            <a:r>
              <a:rPr lang="ja-JP" altLang="en-US" sz="1000" dirty="0">
                <a:solidFill>
                  <a:prstClr val="black"/>
                </a:solidFill>
                <a:latin typeface="HGPｺﾞｼｯｸM" panose="020B0600000000000000" pitchFamily="50" charset="-128"/>
                <a:ea typeface="HGPｺﾞｼｯｸM" panose="020B0600000000000000" pitchFamily="50" charset="-128"/>
              </a:rPr>
              <a:t>～</a:t>
            </a:r>
            <a:r>
              <a:rPr lang="en-US" altLang="ja-JP" sz="1000" dirty="0">
                <a:solidFill>
                  <a:prstClr val="black"/>
                </a:solidFill>
                <a:latin typeface="HGPｺﾞｼｯｸM" panose="020B0600000000000000" pitchFamily="50" charset="-128"/>
                <a:ea typeface="HGPｺﾞｼｯｸM" panose="020B0600000000000000" pitchFamily="50" charset="-128"/>
              </a:rPr>
              <a:t>23</a:t>
            </a:r>
            <a:r>
              <a:rPr lang="ja-JP" altLang="en-US" sz="1000" dirty="0">
                <a:solidFill>
                  <a:prstClr val="black"/>
                </a:solidFill>
                <a:latin typeface="HGPｺﾞｼｯｸM" panose="020B0600000000000000" pitchFamily="50" charset="-128"/>
                <a:ea typeface="HGPｺﾞｼｯｸM" panose="020B0600000000000000" pitchFamily="50" charset="-128"/>
              </a:rPr>
              <a:t>年度は</a:t>
            </a:r>
            <a:r>
              <a:rPr lang="en-US" altLang="ja-JP" sz="1000" dirty="0">
                <a:solidFill>
                  <a:prstClr val="black"/>
                </a:solidFill>
                <a:latin typeface="HGPｺﾞｼｯｸM" panose="020B0600000000000000" pitchFamily="50" charset="-128"/>
                <a:ea typeface="HGPｺﾞｼｯｸM" panose="020B0600000000000000" pitchFamily="50" charset="-128"/>
              </a:rPr>
              <a:t>10</a:t>
            </a:r>
            <a:r>
              <a:rPr lang="ja-JP" altLang="en-US" sz="1000" dirty="0">
                <a:solidFill>
                  <a:prstClr val="black"/>
                </a:solidFill>
                <a:latin typeface="HGPｺﾞｼｯｸM" panose="020B0600000000000000" pitchFamily="50" charset="-128"/>
                <a:ea typeface="HGPｺﾞｼｯｸM" panose="020B0600000000000000" pitchFamily="50" charset="-128"/>
              </a:rPr>
              <a:t>月１日数値。</a:t>
            </a:r>
            <a:r>
              <a:rPr lang="en-US" altLang="ja-JP" sz="1000" dirty="0">
                <a:solidFill>
                  <a:prstClr val="black"/>
                </a:solidFill>
                <a:latin typeface="HGPｺﾞｼｯｸM" panose="020B0600000000000000" pitchFamily="50" charset="-128"/>
                <a:ea typeface="HGPｺﾞｼｯｸM" panose="020B0600000000000000" pitchFamily="50" charset="-128"/>
              </a:rPr>
              <a:t>24</a:t>
            </a:r>
            <a:r>
              <a:rPr lang="ja-JP" altLang="en-US" sz="1000" dirty="0">
                <a:solidFill>
                  <a:prstClr val="black"/>
                </a:solidFill>
                <a:latin typeface="HGPｺﾞｼｯｸM" panose="020B0600000000000000" pitchFamily="50" charset="-128"/>
                <a:ea typeface="HGPｺﾞｼｯｸM" panose="020B0600000000000000" pitchFamily="50" charset="-128"/>
              </a:rPr>
              <a:t>年度～</a:t>
            </a:r>
            <a:r>
              <a:rPr lang="en-US" altLang="ja-JP" sz="1000" dirty="0">
                <a:solidFill>
                  <a:prstClr val="black"/>
                </a:solidFill>
                <a:latin typeface="HGPｺﾞｼｯｸM" panose="020B0600000000000000" pitchFamily="50" charset="-128"/>
                <a:ea typeface="HGPｺﾞｼｯｸM" panose="020B0600000000000000" pitchFamily="50" charset="-128"/>
              </a:rPr>
              <a:t>27</a:t>
            </a:r>
            <a:r>
              <a:rPr lang="ja-JP" altLang="en-US" sz="1000" dirty="0">
                <a:solidFill>
                  <a:prstClr val="black"/>
                </a:solidFill>
                <a:latin typeface="HGPｺﾞｼｯｸM" panose="020B0600000000000000" pitchFamily="50" charset="-128"/>
                <a:ea typeface="HGPｺﾞｼｯｸM" panose="020B0600000000000000" pitchFamily="50" charset="-128"/>
              </a:rPr>
              <a:t>年度は３月末数値。</a:t>
            </a:r>
            <a:r>
              <a:rPr lang="en-US" altLang="ja-JP" sz="1000" dirty="0">
                <a:solidFill>
                  <a:prstClr val="black"/>
                </a:solidFill>
                <a:latin typeface="HGPｺﾞｼｯｸM" panose="020B0600000000000000" pitchFamily="50" charset="-128"/>
                <a:ea typeface="HGPｺﾞｼｯｸM" panose="020B0600000000000000" pitchFamily="50" charset="-128"/>
              </a:rPr>
              <a:t>28</a:t>
            </a:r>
            <a:r>
              <a:rPr lang="ja-JP" altLang="en-US" sz="1000" dirty="0">
                <a:solidFill>
                  <a:prstClr val="black"/>
                </a:solidFill>
                <a:latin typeface="HGPｺﾞｼｯｸM" panose="020B0600000000000000" pitchFamily="50" charset="-128"/>
                <a:ea typeface="HGPｺﾞｼｯｸM" panose="020B0600000000000000" pitchFamily="50" charset="-128"/>
              </a:rPr>
              <a:t>年度以降（括弧書き）は推計。</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　　（出典：　国保連データ、社会福祉施設等調査、施設入所者の地域生活の移行に関する状況調査）</a:t>
            </a:r>
          </a:p>
        </p:txBody>
      </p:sp>
      <p:sp>
        <p:nvSpPr>
          <p:cNvPr id="50" name="正方形/長方形 49"/>
          <p:cNvSpPr/>
          <p:nvPr/>
        </p:nvSpPr>
        <p:spPr>
          <a:xfrm>
            <a:off x="-423605" y="4968000"/>
            <a:ext cx="6717801" cy="28803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200" dirty="0">
                <a:solidFill>
                  <a:prstClr val="black"/>
                </a:solidFill>
                <a:latin typeface="HGPｺﾞｼｯｸM" panose="020B0600000000000000" pitchFamily="50" charset="-128"/>
                <a:ea typeface="HGPｺﾞｼｯｸM" panose="020B0600000000000000" pitchFamily="50" charset="-128"/>
              </a:rPr>
              <a:t>（参考）基本指針及び都道府県障害福祉計画における目標値</a:t>
            </a:r>
          </a:p>
        </p:txBody>
      </p:sp>
      <p:sp>
        <p:nvSpPr>
          <p:cNvPr id="51" name="下矢印 50"/>
          <p:cNvSpPr/>
          <p:nvPr/>
        </p:nvSpPr>
        <p:spPr>
          <a:xfrm>
            <a:off x="4160912" y="2016000"/>
            <a:ext cx="1584176" cy="288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36000" y="468000"/>
            <a:ext cx="4770530" cy="360040"/>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施設入所者数の削減に関する現状について</a:t>
            </a:r>
          </a:p>
        </p:txBody>
      </p:sp>
      <p:sp>
        <p:nvSpPr>
          <p:cNvPr id="54" name="正方形/長方形 53"/>
          <p:cNvSpPr/>
          <p:nvPr/>
        </p:nvSpPr>
        <p:spPr>
          <a:xfrm>
            <a:off x="56456" y="2052001"/>
            <a:ext cx="1709228" cy="338551"/>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成果目標（案）</a:t>
            </a:r>
          </a:p>
        </p:txBody>
      </p:sp>
      <p:sp>
        <p:nvSpPr>
          <p:cNvPr id="3" name="スライド番号プレースホルダー 2"/>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36</a:t>
            </a:fld>
            <a:endParaRPr lang="ja-JP" altLang="en-US">
              <a:solidFill>
                <a:prstClr val="black">
                  <a:tint val="75000"/>
                </a:prstClr>
              </a:solidFill>
            </a:endParaRPr>
          </a:p>
        </p:txBody>
      </p:sp>
    </p:spTree>
    <p:extLst>
      <p:ext uri="{BB962C8B-B14F-4D97-AF65-F5344CB8AC3E}">
        <p14:creationId xmlns:p14="http://schemas.microsoft.com/office/powerpoint/2010/main" val="15184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89652" y="3689648"/>
            <a:ext cx="9720960" cy="3123728"/>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第５期障害福祉計画の基本指針においては、現在、地域生活支援拠点等の整備が必ずしも進んでいない状況に鑑み、まずは</a:t>
            </a:r>
            <a:r>
              <a:rPr lang="ja-JP" altLang="en-US" sz="1300" b="1" u="sng" dirty="0">
                <a:solidFill>
                  <a:prstClr val="black"/>
                </a:solidFill>
                <a:latin typeface="HGPｺﾞｼｯｸM" panose="020B0600000000000000" pitchFamily="50" charset="-128"/>
                <a:ea typeface="HGPｺﾞｼｯｸM" panose="020B0600000000000000" pitchFamily="50" charset="-128"/>
              </a:rPr>
              <a:t>現行の成果目標を維持する</a:t>
            </a:r>
            <a:r>
              <a:rPr lang="ja-JP" altLang="en-US" sz="1300" dirty="0">
                <a:solidFill>
                  <a:prstClr val="black"/>
                </a:solidFill>
                <a:latin typeface="HGPｺﾞｼｯｸM" panose="020B0600000000000000" pitchFamily="50" charset="-128"/>
                <a:ea typeface="HGPｺﾞｼｯｸM" panose="020B0600000000000000" pitchFamily="50" charset="-128"/>
              </a:rPr>
              <a:t>こととしてはどうか。</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その上で、</a:t>
            </a:r>
            <a:r>
              <a:rPr lang="ja-JP" altLang="en-US" sz="1300" b="1" u="sng" dirty="0">
                <a:solidFill>
                  <a:prstClr val="black"/>
                </a:solidFill>
                <a:latin typeface="HGPｺﾞｼｯｸM" panose="020B0600000000000000" pitchFamily="50" charset="-128"/>
                <a:ea typeface="HGPｺﾞｼｯｸM" panose="020B0600000000000000" pitchFamily="50" charset="-128"/>
              </a:rPr>
              <a:t>平成</a:t>
            </a:r>
            <a:r>
              <a:rPr lang="en-US" altLang="ja-JP" sz="1300" b="1" u="sng" dirty="0">
                <a:solidFill>
                  <a:prstClr val="black"/>
                </a:solidFill>
                <a:latin typeface="HGPｺﾞｼｯｸM" panose="020B0600000000000000" pitchFamily="50" charset="-128"/>
                <a:ea typeface="HGPｺﾞｼｯｸM" panose="020B0600000000000000" pitchFamily="50" charset="-128"/>
              </a:rPr>
              <a:t>30</a:t>
            </a:r>
            <a:r>
              <a:rPr lang="ja-JP" altLang="en-US" sz="1300" b="1" u="sng" dirty="0">
                <a:solidFill>
                  <a:prstClr val="black"/>
                </a:solidFill>
                <a:latin typeface="HGPｺﾞｼｯｸM" panose="020B0600000000000000" pitchFamily="50" charset="-128"/>
                <a:ea typeface="HGPｺﾞｼｯｸM" panose="020B0600000000000000" pitchFamily="50" charset="-128"/>
              </a:rPr>
              <a:t>年度以降の更なる整備促進を図るため、今後、以下のような取組を実施する</a:t>
            </a:r>
            <a:r>
              <a:rPr lang="ja-JP" altLang="en-US" sz="1300" dirty="0">
                <a:solidFill>
                  <a:prstClr val="black"/>
                </a:solidFill>
                <a:latin typeface="HGPｺﾞｼｯｸM" panose="020B0600000000000000" pitchFamily="50" charset="-128"/>
                <a:ea typeface="HGPｺﾞｼｯｸM" panose="020B0600000000000000" pitchFamily="50" charset="-128"/>
              </a:rPr>
              <a:t>こととしてはどうか。</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266700" indent="-266700" algn="just"/>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a:latin typeface="HGPｺﾞｼｯｸM" panose="020B0600000000000000" pitchFamily="50" charset="-128"/>
                <a:ea typeface="HGPｺﾞｼｯｸM" panose="020B0600000000000000" pitchFamily="50" charset="-128"/>
              </a:rPr>
              <a:t>□</a:t>
            </a:r>
            <a:r>
              <a:rPr lang="ja-JP" altLang="en-US" sz="1300" b="1" dirty="0">
                <a:latin typeface="HGPｺﾞｼｯｸM" panose="020B0600000000000000" pitchFamily="50" charset="-128"/>
                <a:ea typeface="HGPｺﾞｼｯｸM" panose="020B0600000000000000" pitchFamily="50" charset="-128"/>
              </a:rPr>
              <a:t>　</a:t>
            </a:r>
            <a:r>
              <a:rPr lang="ja-JP" altLang="en-US" sz="1300" b="1" u="sng" dirty="0">
                <a:latin typeface="HGPｺﾞｼｯｸM" panose="020B0600000000000000" pitchFamily="50" charset="-128"/>
                <a:ea typeface="HGPｺﾞｼｯｸM" panose="020B0600000000000000" pitchFamily="50" charset="-128"/>
              </a:rPr>
              <a:t>基本指針（第三　障害福祉計画の作成に関する事項）を見直し、以下のような視点を盛り込む。</a:t>
            </a:r>
            <a:endParaRPr lang="en-US" altLang="ja-JP" sz="1300" b="1" u="sng" dirty="0">
              <a:latin typeface="HGPｺﾞｼｯｸM" panose="020B0600000000000000" pitchFamily="50" charset="-128"/>
              <a:ea typeface="HGPｺﾞｼｯｸM" panose="020B0600000000000000" pitchFamily="50" charset="-128"/>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①　</a:t>
            </a:r>
            <a:r>
              <a:rPr lang="ja-JP" altLang="ja-JP" sz="1200" kern="100" dirty="0">
                <a:latin typeface="HGPｺﾞｼｯｸM" panose="020B0600000000000000" pitchFamily="50" charset="-128"/>
                <a:ea typeface="HGPｺﾞｼｯｸM" panose="020B0600000000000000" pitchFamily="50" charset="-128"/>
                <a:cs typeface="Times New Roman"/>
              </a:rPr>
              <a:t>各地域</a:t>
            </a:r>
            <a:r>
              <a:rPr lang="ja-JP" altLang="en-US" sz="1200" kern="100" dirty="0">
                <a:latin typeface="HGPｺﾞｼｯｸM" panose="020B0600000000000000" pitchFamily="50" charset="-128"/>
                <a:ea typeface="HGPｺﾞｼｯｸM" panose="020B0600000000000000" pitchFamily="50" charset="-128"/>
                <a:cs typeface="Times New Roman"/>
              </a:rPr>
              <a:t>においてどのような体制を構築するか、目指すべき地域生活支援</a:t>
            </a:r>
            <a:r>
              <a:rPr lang="ja-JP" altLang="ja-JP" sz="1200" kern="100" dirty="0">
                <a:latin typeface="HGPｺﾞｼｯｸM" panose="020B0600000000000000" pitchFamily="50" charset="-128"/>
                <a:ea typeface="HGPｺﾞｼｯｸM" panose="020B0600000000000000" pitchFamily="50" charset="-128"/>
                <a:cs typeface="Times New Roman"/>
              </a:rPr>
              <a:t>拠点等の整備方針を検討するため、協議会</a:t>
            </a:r>
            <a:r>
              <a:rPr lang="ja-JP" altLang="en-US" sz="1200" kern="100" dirty="0">
                <a:latin typeface="HGPｺﾞｼｯｸM" panose="020B0600000000000000" pitchFamily="50" charset="-128"/>
                <a:ea typeface="HGPｺﾞｼｯｸM" panose="020B0600000000000000" pitchFamily="50" charset="-128"/>
                <a:cs typeface="Times New Roman"/>
              </a:rPr>
              <a:t>（障害者総合支援法第</a:t>
            </a:r>
            <a:r>
              <a:rPr lang="en-US" altLang="ja-JP" sz="1200" kern="100" dirty="0">
                <a:latin typeface="HGPｺﾞｼｯｸM" panose="020B0600000000000000" pitchFamily="50" charset="-128"/>
                <a:ea typeface="HGPｺﾞｼｯｸM" panose="020B0600000000000000" pitchFamily="50" charset="-128"/>
                <a:cs typeface="Times New Roman"/>
              </a:rPr>
              <a:t>89</a:t>
            </a: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条の３に規定する協議会をいう。）</a:t>
            </a:r>
            <a:r>
              <a:rPr lang="ja-JP" altLang="ja-JP" sz="1200" kern="100" dirty="0">
                <a:latin typeface="HGPｺﾞｼｯｸM" panose="020B0600000000000000" pitchFamily="50" charset="-128"/>
                <a:ea typeface="HGPｺﾞｼｯｸM" panose="020B0600000000000000" pitchFamily="50" charset="-128"/>
                <a:cs typeface="Times New Roman"/>
              </a:rPr>
              <a:t>等を十分に活用すること</a:t>
            </a:r>
            <a:r>
              <a:rPr lang="ja-JP" altLang="en-US" sz="1200" kern="100" dirty="0">
                <a:latin typeface="HGPｺﾞｼｯｸM" panose="020B0600000000000000" pitchFamily="50" charset="-128"/>
                <a:ea typeface="HGPｺﾞｼｯｸM" panose="020B0600000000000000" pitchFamily="50" charset="-128"/>
                <a:cs typeface="Times New Roman"/>
              </a:rPr>
              <a:t>。</a:t>
            </a:r>
            <a:endParaRPr lang="en-US" altLang="ja-JP" sz="1200" kern="100" dirty="0">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②　</a:t>
            </a:r>
            <a:r>
              <a:rPr lang="ja-JP" altLang="ja-JP" sz="1200" kern="100" dirty="0">
                <a:latin typeface="HGPｺﾞｼｯｸM" panose="020B0600000000000000" pitchFamily="50" charset="-128"/>
                <a:ea typeface="HGPｺﾞｼｯｸM" panose="020B0600000000000000" pitchFamily="50" charset="-128"/>
                <a:cs typeface="Times New Roman"/>
              </a:rPr>
              <a:t>整備方針を踏まえ、</a:t>
            </a:r>
            <a:r>
              <a:rPr lang="ja-JP" altLang="en-US" sz="1200" kern="100" dirty="0">
                <a:latin typeface="HGPｺﾞｼｯｸM" panose="020B0600000000000000" pitchFamily="50" charset="-128"/>
                <a:ea typeface="HGPｺﾞｼｯｸM" panose="020B0600000000000000" pitchFamily="50" charset="-128"/>
                <a:cs typeface="Times New Roman"/>
              </a:rPr>
              <a:t>地域生活支援</a:t>
            </a:r>
            <a:r>
              <a:rPr lang="ja-JP" altLang="ja-JP" sz="1200" kern="100" dirty="0">
                <a:latin typeface="HGPｺﾞｼｯｸM" panose="020B0600000000000000" pitchFamily="50" charset="-128"/>
                <a:ea typeface="HGPｺﾞｼｯｸM" panose="020B0600000000000000" pitchFamily="50" charset="-128"/>
                <a:cs typeface="Times New Roman"/>
              </a:rPr>
              <a:t>拠点等を</a:t>
            </a:r>
            <a:r>
              <a:rPr lang="ja-JP" altLang="en-US" sz="1200" kern="100" dirty="0">
                <a:latin typeface="HGPｺﾞｼｯｸM" panose="020B0600000000000000" pitchFamily="50" charset="-128"/>
                <a:ea typeface="HGPｺﾞｼｯｸM" panose="020B0600000000000000" pitchFamily="50" charset="-128"/>
                <a:cs typeface="Times New Roman"/>
              </a:rPr>
              <a:t>障害児者の生活を地域全体で支える核として機能させるためには、</a:t>
            </a:r>
            <a:r>
              <a:rPr lang="ja-JP" altLang="ja-JP" sz="1200" kern="100" dirty="0">
                <a:latin typeface="HGPｺﾞｼｯｸM" panose="020B0600000000000000" pitchFamily="50" charset="-128"/>
                <a:ea typeface="HGPｺﾞｼｯｸM" panose="020B0600000000000000" pitchFamily="50" charset="-128"/>
                <a:cs typeface="Times New Roman"/>
              </a:rPr>
              <a:t>運営する上での</a:t>
            </a:r>
            <a:r>
              <a:rPr lang="ja-JP" altLang="en-US" sz="1200" kern="100" dirty="0">
                <a:latin typeface="HGPｺﾞｼｯｸM" panose="020B0600000000000000" pitchFamily="50" charset="-128"/>
                <a:ea typeface="HGPｺﾞｼｯｸM" panose="020B0600000000000000" pitchFamily="50" charset="-128"/>
                <a:cs typeface="Times New Roman"/>
              </a:rPr>
              <a:t>課題を</a:t>
            </a:r>
            <a:r>
              <a:rPr lang="ja-JP" altLang="ja-JP" sz="1200" kern="100" dirty="0">
                <a:latin typeface="HGPｺﾞｼｯｸM" panose="020B0600000000000000" pitchFamily="50" charset="-128"/>
                <a:ea typeface="HGPｺﾞｼｯｸM" panose="020B0600000000000000" pitchFamily="50" charset="-128"/>
                <a:cs typeface="Times New Roman"/>
              </a:rPr>
              <a:t>共有</a:t>
            </a:r>
            <a:r>
              <a:rPr lang="ja-JP" altLang="en-US" sz="1200" kern="100" dirty="0">
                <a:latin typeface="HGPｺﾞｼｯｸM" panose="020B0600000000000000" pitchFamily="50" charset="-128"/>
                <a:ea typeface="HGPｺﾞｼｯｸM" panose="020B0600000000000000" pitchFamily="50" charset="-128"/>
                <a:cs typeface="Times New Roman"/>
              </a:rPr>
              <a:t>し、　　　</a:t>
            </a:r>
            <a:endParaRPr lang="en-US" altLang="ja-JP" sz="1200" kern="100" dirty="0">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関係者への研修を行い、拠点等に関与する全ての機関、人材の有機的な結びつきを強化すること。</a:t>
            </a:r>
            <a:endParaRPr lang="en-US" altLang="ja-JP" sz="1200" kern="100" dirty="0">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③　</a:t>
            </a:r>
            <a:r>
              <a:rPr lang="ja-JP" altLang="ja-JP" sz="1200" kern="100" dirty="0">
                <a:latin typeface="HGPｺﾞｼｯｸM" panose="020B0600000000000000" pitchFamily="50" charset="-128"/>
                <a:ea typeface="HGPｺﾞｼｯｸM" panose="020B0600000000000000" pitchFamily="50" charset="-128"/>
                <a:cs typeface="Times New Roman"/>
              </a:rPr>
              <a:t>整備方針</a:t>
            </a:r>
            <a:r>
              <a:rPr lang="ja-JP" altLang="en-US" sz="1200" kern="100" dirty="0">
                <a:latin typeface="HGPｺﾞｼｯｸM" panose="020B0600000000000000" pitchFamily="50" charset="-128"/>
                <a:ea typeface="HGPｺﾞｼｯｸM" panose="020B0600000000000000" pitchFamily="50" charset="-128"/>
                <a:cs typeface="Times New Roman"/>
              </a:rPr>
              <a:t>や</a:t>
            </a:r>
            <a:r>
              <a:rPr lang="ja-JP" altLang="ja-JP" sz="1200" kern="100" dirty="0">
                <a:latin typeface="HGPｺﾞｼｯｸM" panose="020B0600000000000000" pitchFamily="50" charset="-128"/>
                <a:ea typeface="HGPｺﾞｼｯｸM" panose="020B0600000000000000" pitchFamily="50" charset="-128"/>
                <a:cs typeface="Times New Roman"/>
              </a:rPr>
              <a:t>必要な機能が各地域の実情に適しているか、</a:t>
            </a:r>
            <a:r>
              <a:rPr lang="ja-JP" altLang="en-US" sz="1200" kern="100" dirty="0">
                <a:latin typeface="HGPｺﾞｼｯｸM" panose="020B0600000000000000" pitchFamily="50" charset="-128"/>
                <a:ea typeface="HGPｺﾞｼｯｸM" panose="020B0600000000000000" pitchFamily="50" charset="-128"/>
                <a:cs typeface="Times New Roman"/>
              </a:rPr>
              <a:t>あるいは</a:t>
            </a:r>
            <a:r>
              <a:rPr lang="ja-JP" altLang="ja-JP" sz="1200" kern="100" dirty="0">
                <a:latin typeface="HGPｺﾞｼｯｸM" panose="020B0600000000000000" pitchFamily="50" charset="-128"/>
                <a:ea typeface="HGPｺﾞｼｯｸM" panose="020B0600000000000000" pitchFamily="50" charset="-128"/>
                <a:cs typeface="Times New Roman"/>
              </a:rPr>
              <a:t>課題に対応できるか</a:t>
            </a:r>
            <a:r>
              <a:rPr lang="ja-JP" altLang="en-US" sz="1200" kern="100" dirty="0">
                <a:latin typeface="HGPｺﾞｼｯｸM" panose="020B0600000000000000" pitchFamily="50" charset="-128"/>
                <a:ea typeface="HGPｺﾞｼｯｸM" panose="020B0600000000000000" pitchFamily="50" charset="-128"/>
                <a:cs typeface="Times New Roman"/>
              </a:rPr>
              <a:t>について</a:t>
            </a:r>
            <a:r>
              <a:rPr lang="ja-JP" altLang="ja-JP" sz="1200" kern="100" dirty="0">
                <a:latin typeface="HGPｺﾞｼｯｸM" panose="020B0600000000000000" pitchFamily="50" charset="-128"/>
                <a:ea typeface="HGPｺﾞｼｯｸM" panose="020B0600000000000000" pitchFamily="50" charset="-128"/>
                <a:cs typeface="Times New Roman"/>
              </a:rPr>
              <a:t>、</a:t>
            </a:r>
            <a:r>
              <a:rPr lang="ja-JP" altLang="en-US" sz="1200" kern="100" dirty="0">
                <a:latin typeface="HGPｺﾞｼｯｸM" panose="020B0600000000000000" pitchFamily="50" charset="-128"/>
                <a:ea typeface="HGPｺﾞｼｯｸM" panose="020B0600000000000000" pitchFamily="50" charset="-128"/>
                <a:cs typeface="Times New Roman"/>
              </a:rPr>
              <a:t>中長期的に必要な機能を見直し、強化を図る　　</a:t>
            </a:r>
            <a:endParaRPr lang="en-US" altLang="ja-JP" sz="1200" kern="100" dirty="0">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200" kern="100" dirty="0">
                <a:latin typeface="HGPｺﾞｼｯｸM" panose="020B0600000000000000" pitchFamily="50" charset="-128"/>
                <a:ea typeface="HGPｺﾞｼｯｸM" panose="020B0600000000000000" pitchFamily="50" charset="-128"/>
                <a:cs typeface="Times New Roman"/>
              </a:rPr>
              <a:t>　　　　　ため、</a:t>
            </a:r>
            <a:r>
              <a:rPr lang="ja-JP" altLang="ja-JP" sz="1200" kern="100" dirty="0">
                <a:latin typeface="HGPｺﾞｼｯｸM" panose="020B0600000000000000" pitchFamily="50" charset="-128"/>
                <a:ea typeface="HGPｺﾞｼｯｸM" panose="020B0600000000000000" pitchFamily="50" charset="-128"/>
                <a:cs typeface="Times New Roman"/>
              </a:rPr>
              <a:t>十分に検討・検証すること</a:t>
            </a:r>
            <a:r>
              <a:rPr lang="ja-JP" altLang="en-US" sz="1200" kern="100" dirty="0">
                <a:latin typeface="HGPｺﾞｼｯｸM" panose="020B0600000000000000" pitchFamily="50" charset="-128"/>
                <a:ea typeface="HGPｺﾞｼｯｸM" panose="020B0600000000000000" pitchFamily="50" charset="-128"/>
                <a:cs typeface="Times New Roman"/>
              </a:rPr>
              <a:t>。</a:t>
            </a:r>
            <a:endParaRPr lang="en-US" altLang="ja-JP" sz="1200" dirty="0">
              <a:latin typeface="HGPｺﾞｼｯｸM" panose="020B0600000000000000" pitchFamily="50" charset="-128"/>
              <a:ea typeface="HGPｺﾞｼｯｸM" panose="020B0600000000000000" pitchFamily="50" charset="-128"/>
            </a:endParaRPr>
          </a:p>
          <a:p>
            <a:pPr marL="266700" indent="-266700" algn="just"/>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kern="100" dirty="0">
                <a:solidFill>
                  <a:prstClr val="black"/>
                </a:solidFill>
                <a:latin typeface="HGPｺﾞｼｯｸM" panose="020B0600000000000000" pitchFamily="50" charset="-128"/>
                <a:ea typeface="HGPｺﾞｼｯｸM" panose="020B0600000000000000" pitchFamily="50" charset="-128"/>
                <a:cs typeface="Times New Roman"/>
              </a:rPr>
              <a:t>　地域生活支援拠点等の</a:t>
            </a:r>
            <a:r>
              <a:rPr lang="ja-JP" altLang="ja-JP" sz="1300" kern="100" dirty="0">
                <a:solidFill>
                  <a:prstClr val="black"/>
                </a:solidFill>
                <a:latin typeface="HGPｺﾞｼｯｸM" panose="020B0600000000000000" pitchFamily="50" charset="-128"/>
                <a:ea typeface="HGPｺﾞｼｯｸM" panose="020B0600000000000000" pitchFamily="50" charset="-128"/>
                <a:cs typeface="Times New Roman"/>
              </a:rPr>
              <a:t>意義の徹底</a:t>
            </a:r>
            <a:r>
              <a:rPr lang="ja-JP" altLang="en-US" sz="1300" kern="100" dirty="0">
                <a:solidFill>
                  <a:prstClr val="black"/>
                </a:solidFill>
                <a:latin typeface="HGPｺﾞｼｯｸM" panose="020B0600000000000000" pitchFamily="50" charset="-128"/>
                <a:ea typeface="HGPｺﾞｼｯｸM" panose="020B0600000000000000" pitchFamily="50" charset="-128"/>
                <a:cs typeface="Times New Roman"/>
              </a:rPr>
              <a:t>や、運営方法等について記載した</a:t>
            </a:r>
            <a:r>
              <a:rPr lang="ja-JP" altLang="ja-JP" sz="1300" b="1" u="sng" kern="100" dirty="0">
                <a:solidFill>
                  <a:prstClr val="black"/>
                </a:solidFill>
                <a:latin typeface="HGPｺﾞｼｯｸM" panose="020B0600000000000000" pitchFamily="50" charset="-128"/>
                <a:ea typeface="HGPｺﾞｼｯｸM" panose="020B0600000000000000" pitchFamily="50" charset="-128"/>
                <a:cs typeface="Times New Roman"/>
              </a:rPr>
              <a:t>通知を</a:t>
            </a:r>
            <a:r>
              <a:rPr lang="ja-JP" altLang="en-US" sz="1300" b="1" u="sng" kern="100" dirty="0">
                <a:solidFill>
                  <a:prstClr val="black"/>
                </a:solidFill>
                <a:latin typeface="HGPｺﾞｼｯｸM" panose="020B0600000000000000" pitchFamily="50" charset="-128"/>
                <a:ea typeface="HGPｺﾞｼｯｸM" panose="020B0600000000000000" pitchFamily="50" charset="-128"/>
                <a:cs typeface="Times New Roman"/>
              </a:rPr>
              <a:t>改めて</a:t>
            </a:r>
            <a:r>
              <a:rPr lang="ja-JP" altLang="ja-JP" sz="1300" b="1" u="sng" kern="100" dirty="0">
                <a:solidFill>
                  <a:prstClr val="black"/>
                </a:solidFill>
                <a:latin typeface="HGPｺﾞｼｯｸM" panose="020B0600000000000000" pitchFamily="50" charset="-128"/>
                <a:ea typeface="HGPｺﾞｼｯｸM" panose="020B0600000000000000" pitchFamily="50" charset="-128"/>
                <a:cs typeface="Times New Roman"/>
              </a:rPr>
              <a:t>発出</a:t>
            </a:r>
            <a:r>
              <a:rPr lang="ja-JP" altLang="en-US" sz="1300" b="1" u="sng" kern="100" dirty="0">
                <a:solidFill>
                  <a:prstClr val="black"/>
                </a:solidFill>
                <a:latin typeface="HGPｺﾞｼｯｸM" panose="020B0600000000000000" pitchFamily="50" charset="-128"/>
                <a:ea typeface="HGPｺﾞｼｯｸM" panose="020B0600000000000000" pitchFamily="50" charset="-128"/>
                <a:cs typeface="Times New Roman"/>
              </a:rPr>
              <a:t>。</a:t>
            </a:r>
            <a:endParaRPr lang="en-US" altLang="ja-JP" sz="1300" b="1" u="sng" kern="100" dirty="0">
              <a:solidFill>
                <a:prstClr val="black"/>
              </a:solidFill>
              <a:latin typeface="HGPｺﾞｼｯｸM" panose="020B0600000000000000" pitchFamily="50" charset="-128"/>
              <a:ea typeface="HGPｺﾞｼｯｸM" panose="020B0600000000000000" pitchFamily="50" charset="-128"/>
              <a:cs typeface="Times New Roman"/>
            </a:endParaRPr>
          </a:p>
          <a:p>
            <a:pPr marL="266700" indent="-266700" algn="just"/>
            <a:r>
              <a:rPr lang="ja-JP" altLang="en-US" sz="1300" dirty="0">
                <a:solidFill>
                  <a:prstClr val="black"/>
                </a:solidFill>
                <a:latin typeface="HGPｺﾞｼｯｸM" panose="020B0600000000000000" pitchFamily="50" charset="-128"/>
                <a:ea typeface="HGPｺﾞｼｯｸM" panose="020B0600000000000000" pitchFamily="50" charset="-128"/>
              </a:rPr>
              <a:t>　　□　地域生活支援拠点等の整備の状況を踏まえた</a:t>
            </a:r>
            <a:r>
              <a:rPr lang="ja-JP" altLang="en-US" sz="1300" b="1" u="sng" dirty="0">
                <a:solidFill>
                  <a:prstClr val="black"/>
                </a:solidFill>
                <a:latin typeface="HGPｺﾞｼｯｸM" panose="020B0600000000000000" pitchFamily="50" charset="-128"/>
                <a:ea typeface="HGPｺﾞｼｯｸM" panose="020B0600000000000000" pitchFamily="50" charset="-128"/>
              </a:rPr>
              <a:t>好事例（優良事例）集の作成、周知。</a:t>
            </a:r>
            <a:endParaRPr lang="en-US" altLang="ja-JP" sz="1300" b="1" u="sng" dirty="0">
              <a:solidFill>
                <a:prstClr val="black"/>
              </a:solidFill>
              <a:latin typeface="HGPｺﾞｼｯｸM" panose="020B0600000000000000" pitchFamily="50" charset="-128"/>
              <a:ea typeface="HGPｺﾞｼｯｸM" panose="020B0600000000000000" pitchFamily="50" charset="-128"/>
            </a:endParaRPr>
          </a:p>
          <a:p>
            <a:pPr marL="85725" indent="-85725" algn="l">
              <a:spcBef>
                <a:spcPts val="0"/>
              </a:spcBef>
            </a:pPr>
            <a:endParaRPr lang="en-US" altLang="ja-JP" sz="1400" b="1" u="sng" dirty="0">
              <a:solidFill>
                <a:prstClr val="black"/>
              </a:solidFill>
              <a:latin typeface="HGPｺﾞｼｯｸM" panose="020B0600000000000000" pitchFamily="50" charset="-128"/>
              <a:ea typeface="HGPｺﾞｼｯｸM" panose="020B0600000000000000" pitchFamily="50" charset="-128"/>
            </a:endParaRPr>
          </a:p>
          <a:p>
            <a:pPr marL="85725" indent="-85725" algn="l">
              <a:spcBef>
                <a:spcPts val="0"/>
              </a:spcBef>
            </a:pPr>
            <a:r>
              <a:rPr lang="en-US" altLang="ja-JP" sz="1600" b="1" u="sng" dirty="0">
                <a:solidFill>
                  <a:prstClr val="black"/>
                </a:solidFill>
                <a:latin typeface="HGPｺﾞｼｯｸM" panose="020B0600000000000000" pitchFamily="50" charset="-128"/>
                <a:ea typeface="HGPｺﾞｼｯｸM" panose="020B0600000000000000" pitchFamily="50" charset="-128"/>
              </a:rPr>
              <a:t>【</a:t>
            </a:r>
            <a:r>
              <a:rPr lang="ja-JP" altLang="en-US" sz="1600" b="1" u="sng" dirty="0">
                <a:solidFill>
                  <a:prstClr val="black"/>
                </a:solidFill>
                <a:latin typeface="HGPｺﾞｼｯｸM" panose="020B0600000000000000" pitchFamily="50" charset="-128"/>
                <a:ea typeface="HGPｺﾞｼｯｸM" panose="020B0600000000000000" pitchFamily="50" charset="-128"/>
              </a:rPr>
              <a:t>成果目標（案）</a:t>
            </a:r>
            <a:r>
              <a:rPr lang="en-US" altLang="ja-JP" sz="1600" b="1" u="sng" dirty="0">
                <a:solidFill>
                  <a:prstClr val="black"/>
                </a:solidFill>
                <a:latin typeface="HGPｺﾞｼｯｸM" panose="020B0600000000000000" pitchFamily="50" charset="-128"/>
                <a:ea typeface="HGPｺﾞｼｯｸM" panose="020B0600000000000000" pitchFamily="50" charset="-128"/>
              </a:rPr>
              <a:t>】</a:t>
            </a:r>
            <a:r>
              <a:rPr lang="ja-JP" altLang="en-US" sz="1600" b="1" u="sng" dirty="0">
                <a:solidFill>
                  <a:prstClr val="black"/>
                </a:solidFill>
                <a:latin typeface="HGPｺﾞｼｯｸM" panose="020B0600000000000000" pitchFamily="50" charset="-128"/>
                <a:ea typeface="HGPｺﾞｼｯｸM" panose="020B0600000000000000" pitchFamily="50" charset="-128"/>
              </a:rPr>
              <a:t>　</a:t>
            </a:r>
            <a:r>
              <a:rPr lang="ja-JP" altLang="en-US" sz="1600" b="1" dirty="0">
                <a:solidFill>
                  <a:prstClr val="black"/>
                </a:solidFill>
                <a:latin typeface="HGPｺﾞｼｯｸM" panose="020B0600000000000000" pitchFamily="50" charset="-128"/>
                <a:ea typeface="HGPｺﾞｼｯｸM" panose="020B0600000000000000" pitchFamily="50" charset="-128"/>
              </a:rPr>
              <a:t>平成</a:t>
            </a:r>
            <a:r>
              <a:rPr lang="en-US" altLang="ja-JP" sz="1600" b="1" dirty="0">
                <a:solidFill>
                  <a:prstClr val="black"/>
                </a:solidFill>
                <a:latin typeface="HGPｺﾞｼｯｸM" panose="020B0600000000000000" pitchFamily="50" charset="-128"/>
                <a:ea typeface="HGPｺﾞｼｯｸM" panose="020B0600000000000000" pitchFamily="50" charset="-128"/>
              </a:rPr>
              <a:t>32</a:t>
            </a:r>
            <a:r>
              <a:rPr lang="ja-JP" altLang="en-US" sz="1600" b="1" dirty="0">
                <a:solidFill>
                  <a:prstClr val="black"/>
                </a:solidFill>
                <a:latin typeface="HGPｺﾞｼｯｸM" panose="020B0600000000000000" pitchFamily="50" charset="-128"/>
                <a:ea typeface="HGPｺﾞｼｯｸM" panose="020B0600000000000000" pitchFamily="50" charset="-128"/>
              </a:rPr>
              <a:t>年度末までに各市町村又は各圏域に少なくとも一つを整備することを基本とする。</a:t>
            </a:r>
            <a:endParaRPr lang="en-US" altLang="ja-JP" sz="1600" b="1" dirty="0">
              <a:solidFill>
                <a:prstClr val="black"/>
              </a:solidFill>
              <a:latin typeface="HGPｺﾞｼｯｸM" panose="020B0600000000000000" pitchFamily="50" charset="-128"/>
              <a:ea typeface="HGPｺﾞｼｯｸM" panose="020B0600000000000000" pitchFamily="50" charset="-128"/>
            </a:endParaRPr>
          </a:p>
        </p:txBody>
      </p:sp>
      <p:sp>
        <p:nvSpPr>
          <p:cNvPr id="16" name="タイトル 1"/>
          <p:cNvSpPr txBox="1">
            <a:spLocks/>
          </p:cNvSpPr>
          <p:nvPr/>
        </p:nvSpPr>
        <p:spPr>
          <a:xfrm>
            <a:off x="92540" y="908720"/>
            <a:ext cx="9721080" cy="2384092"/>
          </a:xfrm>
          <a:prstGeom prst="rect">
            <a:avLst/>
          </a:prstGeom>
          <a:solidFill>
            <a:schemeClr val="accent6">
              <a:lumMod val="20000"/>
              <a:lumOff val="80000"/>
            </a:schemeClr>
          </a:solidFill>
          <a:ln>
            <a:solidFill>
              <a:schemeClr val="tx1"/>
            </a:solidFill>
            <a:prstDash val="dash"/>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　地域には、障害児者を支える様々な資源が存在し、これまでも各地域の障害福祉計画に基づき整備が進められているところであるが、それらの間の有機的な結びつきが必ずしも十分でないことから、今後、障害者の重度化・高齢化や「親亡き後」を見据え、地域が抱える課題に向き合い、地域で障害児者やその家族が安心して生活するため、緊急時にすぐに相談でき、必要に応じて緊急的な対応が図られる体制として、地域生活支援拠点等の積極的な整備を推進していくことが必要。 </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地域生活支援拠点等については、第４期障害福祉計画の基本指針において、成果目標として、平成</a:t>
            </a:r>
            <a:r>
              <a:rPr lang="en-US" altLang="ja-JP" sz="1300" dirty="0">
                <a:solidFill>
                  <a:prstClr val="black"/>
                </a:solidFill>
                <a:latin typeface="HGPｺﾞｼｯｸM" panose="020B0600000000000000" pitchFamily="50" charset="-128"/>
                <a:ea typeface="HGPｺﾞｼｯｸM" panose="020B0600000000000000" pitchFamily="50" charset="-128"/>
              </a:rPr>
              <a:t>29</a:t>
            </a:r>
            <a:r>
              <a:rPr lang="ja-JP" altLang="en-US" sz="1300" dirty="0">
                <a:solidFill>
                  <a:prstClr val="black"/>
                </a:solidFill>
                <a:latin typeface="HGPｺﾞｼｯｸM" panose="020B0600000000000000" pitchFamily="50" charset="-128"/>
                <a:ea typeface="HGPｺﾞｼｯｸM" panose="020B0600000000000000" pitchFamily="50" charset="-128"/>
              </a:rPr>
              <a:t>年度末までに各市町村又は各圏域に少なくとも一つを整備することを基本。</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この間、各市町村等における拠点等の整備の取組を進めるため、「地域生活支援拠点等の整備推進モデル事業」を実施し、その報告書を全ての自治体に周知するとともに、モデル事業の成果を踏まえた、地域生活支援拠点等の整備に際しての留意点等を通知。また、全国担当者会議を開催し、モデル事業実施自治体の事例発表、意見交換等を実施。</a:t>
            </a:r>
            <a:endParaRPr lang="en-US" altLang="ja-JP" sz="1300" dirty="0">
              <a:solidFill>
                <a:prstClr val="black"/>
              </a:solidFill>
              <a:latin typeface="HGPｺﾞｼｯｸM" panose="020B0600000000000000" pitchFamily="50" charset="-128"/>
              <a:ea typeface="HGPｺﾞｼｯｸM" panose="020B0600000000000000" pitchFamily="50" charset="-128"/>
            </a:endParaRPr>
          </a:p>
          <a:p>
            <a:pPr marL="85725" indent="-85725" algn="l"/>
            <a:endParaRPr lang="en-US" altLang="ja-JP" sz="600" dirty="0">
              <a:solidFill>
                <a:prstClr val="black"/>
              </a:solidFill>
              <a:latin typeface="HGPｺﾞｼｯｸM" panose="020B0600000000000000" pitchFamily="50" charset="-128"/>
              <a:ea typeface="HGPｺﾞｼｯｸM" panose="020B0600000000000000" pitchFamily="50" charset="-128"/>
            </a:endParaRPr>
          </a:p>
          <a:p>
            <a:pPr marL="85725" indent="-85725" algn="l"/>
            <a:r>
              <a:rPr lang="ja-JP" altLang="en-US" sz="1300" dirty="0">
                <a:solidFill>
                  <a:prstClr val="black"/>
                </a:solidFill>
                <a:latin typeface="HGPｺﾞｼｯｸM" panose="020B0600000000000000" pitchFamily="50" charset="-128"/>
                <a:ea typeface="HGPｺﾞｼｯｸM" panose="020B0600000000000000" pitchFamily="50" charset="-128"/>
              </a:rPr>
              <a:t>〇　本年９月時点における拠点等の整備状況をみると、整備済が２０市町村、２圏域。</a:t>
            </a:r>
            <a:endParaRPr lang="en-US" altLang="ja-JP" sz="1300" dirty="0">
              <a:solidFill>
                <a:prstClr val="black"/>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0" y="0"/>
            <a:ext cx="9906000" cy="461665"/>
          </a:xfrm>
          <a:prstGeom prst="rect">
            <a:avLst/>
          </a:prstGeom>
        </p:spPr>
        <p:txBody>
          <a:bodyPr wrap="square">
            <a:spAutoFit/>
          </a:bodyPr>
          <a:lstStyle/>
          <a:p>
            <a:pPr algn="ctr"/>
            <a:r>
              <a:rPr lang="ja-JP" altLang="en-US" sz="2400" b="1" dirty="0">
                <a:solidFill>
                  <a:prstClr val="black"/>
                </a:solidFill>
                <a:latin typeface="HGP創英角ｺﾞｼｯｸUB" panose="020B0900000000000000" pitchFamily="50" charset="-128"/>
                <a:ea typeface="HGP創英角ｺﾞｼｯｸUB" panose="020B0900000000000000" pitchFamily="50" charset="-128"/>
              </a:rPr>
              <a:t>地域生活支援拠点等の整備に向けた取組について</a:t>
            </a:r>
          </a:p>
        </p:txBody>
      </p:sp>
      <p:grpSp>
        <p:nvGrpSpPr>
          <p:cNvPr id="11" name="グループ化 10"/>
          <p:cNvGrpSpPr>
            <a:grpSpLocks/>
          </p:cNvGrpSpPr>
          <p:nvPr/>
        </p:nvGrpSpPr>
        <p:grpSpPr bwMode="auto">
          <a:xfrm>
            <a:off x="80" y="419674"/>
            <a:ext cx="9906000" cy="129009"/>
            <a:chOff x="0" y="188640"/>
            <a:chExt cx="9144000" cy="145165"/>
          </a:xfrm>
        </p:grpSpPr>
        <p:cxnSp>
          <p:nvCxnSpPr>
            <p:cNvPr id="12" name="直線コネクタ 11"/>
            <p:cNvCxnSpPr/>
            <p:nvPr/>
          </p:nvCxnSpPr>
          <p:spPr>
            <a:xfrm>
              <a:off x="0" y="188640"/>
              <a:ext cx="9144000" cy="0"/>
            </a:xfrm>
            <a:prstGeom prst="line">
              <a:avLst/>
            </a:prstGeom>
            <a:noFill/>
            <a:ln w="9525" cap="flat" cmpd="sng" algn="ctr">
              <a:solidFill>
                <a:srgbClr val="99CCFF"/>
              </a:solidFill>
              <a:prstDash val="solid"/>
            </a:ln>
            <a:effectLst/>
          </p:spPr>
        </p:cxnSp>
        <p:cxnSp>
          <p:nvCxnSpPr>
            <p:cNvPr id="14" name="直線コネクタ 13"/>
            <p:cNvCxnSpPr/>
            <p:nvPr/>
          </p:nvCxnSpPr>
          <p:spPr>
            <a:xfrm>
              <a:off x="0" y="333805"/>
              <a:ext cx="9144000" cy="0"/>
            </a:xfrm>
            <a:prstGeom prst="line">
              <a:avLst/>
            </a:prstGeom>
            <a:noFill/>
            <a:ln w="57150" cap="flat" cmpd="sng" algn="ctr">
              <a:solidFill>
                <a:srgbClr val="99CCFF"/>
              </a:solidFill>
              <a:prstDash val="solid"/>
            </a:ln>
            <a:effectLst/>
          </p:spPr>
        </p:cxnSp>
      </p:grpSp>
      <p:sp>
        <p:nvSpPr>
          <p:cNvPr id="15" name="正方形/長方形 14"/>
          <p:cNvSpPr/>
          <p:nvPr/>
        </p:nvSpPr>
        <p:spPr>
          <a:xfrm>
            <a:off x="38460" y="620742"/>
            <a:ext cx="5130570" cy="299601"/>
          </a:xfrm>
          <a:prstGeom prst="rect">
            <a:avLst/>
          </a:prstGeom>
          <a:solidFill>
            <a:srgbClr val="B2EE9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地域生活支援拠点等の整備に関する基本的考え方等</a:t>
            </a:r>
          </a:p>
        </p:txBody>
      </p:sp>
      <p:sp>
        <p:nvSpPr>
          <p:cNvPr id="17" name="下矢印 16"/>
          <p:cNvSpPr/>
          <p:nvPr/>
        </p:nvSpPr>
        <p:spPr>
          <a:xfrm>
            <a:off x="3944968" y="3292816"/>
            <a:ext cx="2016224" cy="35221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56456" y="3412084"/>
            <a:ext cx="1709228" cy="304953"/>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PｺﾞｼｯｸM" panose="020B0600000000000000" pitchFamily="50" charset="-128"/>
                <a:ea typeface="HGPｺﾞｼｯｸM" panose="020B0600000000000000" pitchFamily="50" charset="-128"/>
              </a:rPr>
              <a:t>成果目標等（案）</a:t>
            </a:r>
          </a:p>
        </p:txBody>
      </p:sp>
      <p:sp>
        <p:nvSpPr>
          <p:cNvPr id="3" name="スライド番号プレースホルダー 2"/>
          <p:cNvSpPr>
            <a:spLocks noGrp="1"/>
          </p:cNvSpPr>
          <p:nvPr>
            <p:ph type="sldNum" sz="quarter" idx="12"/>
          </p:nvPr>
        </p:nvSpPr>
        <p:spPr/>
        <p:txBody>
          <a:bodyPr/>
          <a:lstStyle/>
          <a:p>
            <a:pPr>
              <a:defRPr/>
            </a:pPr>
            <a:fld id="{C0D1272D-BA75-4345-8628-E1D217C642E8}" type="slidenum">
              <a:rPr lang="ja-JP" altLang="en-US" smtClean="0">
                <a:solidFill>
                  <a:prstClr val="black">
                    <a:tint val="75000"/>
                  </a:prstClr>
                </a:solidFill>
              </a:rPr>
              <a:pPr>
                <a:defRPr/>
              </a:pPr>
              <a:t>37</a:t>
            </a:fld>
            <a:endParaRPr lang="ja-JP" altLang="en-US">
              <a:solidFill>
                <a:prstClr val="black">
                  <a:tint val="75000"/>
                </a:prstClr>
              </a:solidFill>
            </a:endParaRPr>
          </a:p>
        </p:txBody>
      </p:sp>
    </p:spTree>
    <p:extLst>
      <p:ext uri="{BB962C8B-B14F-4D97-AF65-F5344CB8AC3E}">
        <p14:creationId xmlns:p14="http://schemas.microsoft.com/office/powerpoint/2010/main" val="1311145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36076" y="2797895"/>
            <a:ext cx="4776824"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1" name="角丸四角形 100"/>
          <p:cNvSpPr/>
          <p:nvPr/>
        </p:nvSpPr>
        <p:spPr>
          <a:xfrm>
            <a:off x="5034295" y="2797895"/>
            <a:ext cx="4773096"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3" name="フローチャート : 判断 12"/>
          <p:cNvSpPr/>
          <p:nvPr/>
        </p:nvSpPr>
        <p:spPr>
          <a:xfrm>
            <a:off x="5524983" y="3591853"/>
            <a:ext cx="3728592" cy="2526274"/>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56" name="角丸四角形 55"/>
          <p:cNvSpPr/>
          <p:nvPr/>
        </p:nvSpPr>
        <p:spPr>
          <a:xfrm>
            <a:off x="56473" y="692696"/>
            <a:ext cx="9750921" cy="1008112"/>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anchor="t"/>
          <a:lstStyle/>
          <a:p>
            <a:pPr indent="165100" eaLnBrk="0" fontAlgn="auto" hangingPunct="0">
              <a:spcBef>
                <a:spcPts val="0"/>
              </a:spcBef>
              <a:spcAft>
                <a:spcPts val="0"/>
              </a:spcAft>
              <a:defRPr/>
            </a:pPr>
            <a:r>
              <a:rPr kumimoji="0" lang="ja-JP" altLang="en-US" kern="0" dirty="0" smtClean="0">
                <a:solidFill>
                  <a:srgbClr val="333399">
                    <a:lumMod val="50000"/>
                  </a:srgbClr>
                </a:solidFill>
                <a:latin typeface="HGPｺﾞｼｯｸM" pitchFamily="50" charset="-128"/>
                <a:ea typeface="HGPｺﾞｼｯｸM" pitchFamily="50" charset="-128"/>
              </a:rPr>
              <a:t>障害者の重度化・高齢化や「親亡き後」を見据え、</a:t>
            </a:r>
            <a:r>
              <a:rPr kumimoji="0" lang="ja-JP" altLang="en-US" kern="0" dirty="0" smtClean="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kumimoji="0" lang="ja-JP" altLang="en-US" kern="0" dirty="0" smtClean="0">
                <a:solidFill>
                  <a:srgbClr val="333399">
                    <a:lumMod val="50000"/>
                  </a:srgbClr>
                </a:solidFill>
                <a:latin typeface="HGPｺﾞｼｯｸM" pitchFamily="50" charset="-128"/>
                <a:ea typeface="HGPｺﾞｼｯｸM" pitchFamily="50" charset="-128"/>
              </a:rPr>
              <a:t>を、</a:t>
            </a:r>
            <a:r>
              <a:rPr kumimoji="0" lang="ja-JP" altLang="en-US" kern="0" dirty="0">
                <a:solidFill>
                  <a:srgbClr val="333399">
                    <a:lumMod val="50000"/>
                  </a:srgbClr>
                </a:solidFill>
                <a:latin typeface="HGPｺﾞｼｯｸM" pitchFamily="50" charset="-128"/>
                <a:ea typeface="HGPｺﾞｼｯｸM" pitchFamily="50" charset="-128"/>
              </a:rPr>
              <a:t>地域の実情に応じた創意工夫に</a:t>
            </a:r>
            <a:r>
              <a:rPr kumimoji="0" lang="ja-JP" altLang="en-US" kern="0" dirty="0" smtClean="0">
                <a:solidFill>
                  <a:srgbClr val="333399">
                    <a:lumMod val="50000"/>
                  </a:srgbClr>
                </a:solidFill>
                <a:latin typeface="HGPｺﾞｼｯｸM" pitchFamily="50" charset="-128"/>
                <a:ea typeface="HGPｺﾞｼｯｸM" pitchFamily="50" charset="-128"/>
              </a:rPr>
              <a:t>より整備</a:t>
            </a:r>
            <a:r>
              <a:rPr kumimoji="0" lang="ja-JP" altLang="en-US" kern="0" dirty="0">
                <a:solidFill>
                  <a:srgbClr val="333399">
                    <a:lumMod val="50000"/>
                  </a:srgbClr>
                </a:solidFill>
                <a:latin typeface="HGPｺﾞｼｯｸM" pitchFamily="50" charset="-128"/>
                <a:ea typeface="HGPｺﾞｼｯｸM" pitchFamily="50" charset="-128"/>
              </a:rPr>
              <a:t>し、障害者の生活を地域全体で支えるサービス提供体制を</a:t>
            </a:r>
            <a:r>
              <a:rPr kumimoji="0" lang="ja-JP" altLang="en-US" kern="0" dirty="0" smtClean="0">
                <a:solidFill>
                  <a:srgbClr val="333399">
                    <a:lumMod val="50000"/>
                  </a:srgbClr>
                </a:solidFill>
                <a:latin typeface="HGPｺﾞｼｯｸM" pitchFamily="50" charset="-128"/>
                <a:ea typeface="HGPｺﾞｼｯｸM" pitchFamily="50" charset="-128"/>
              </a:rPr>
              <a:t>構築。</a:t>
            </a:r>
            <a:endParaRPr kumimoji="0" lang="en-US" altLang="ja-JP" sz="2000" kern="0" dirty="0" smtClean="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6897216" y="4054746"/>
            <a:ext cx="1230515"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0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pic>
        <p:nvPicPr>
          <p:cNvPr id="121" name="Picture 24" descr="老人ホーム"/>
          <p:cNvPicPr>
            <a:picLocks noChangeAspect="1" noChangeArrowheads="1"/>
          </p:cNvPicPr>
          <p:nvPr/>
        </p:nvPicPr>
        <p:blipFill>
          <a:blip r:embed="rId2" cstate="print"/>
          <a:srcRect/>
          <a:stretch>
            <a:fillRect/>
          </a:stretch>
        </p:blipFill>
        <p:spPr bwMode="auto">
          <a:xfrm>
            <a:off x="6897282" y="3029758"/>
            <a:ext cx="1143381" cy="1055430"/>
          </a:xfrm>
          <a:prstGeom prst="rect">
            <a:avLst/>
          </a:prstGeom>
          <a:noFill/>
        </p:spPr>
      </p:pic>
      <p:sp>
        <p:nvSpPr>
          <p:cNvPr id="63" name="テキスト ボックス 221"/>
          <p:cNvSpPr>
            <a:spLocks noChangeArrowheads="1"/>
          </p:cNvSpPr>
          <p:nvPr/>
        </p:nvSpPr>
        <p:spPr bwMode="auto">
          <a:xfrm>
            <a:off x="74299" y="1750698"/>
            <a:ext cx="9775248" cy="310150"/>
          </a:xfrm>
          <a:prstGeom prst="bevel">
            <a:avLst>
              <a:gd name="adj" fmla="val 12500"/>
            </a:avLst>
          </a:prstGeom>
          <a:noFill/>
          <a:ln w="9525">
            <a:noFill/>
            <a:miter lim="800000"/>
            <a:headEnd/>
            <a:tailEnd/>
          </a:ln>
        </p:spPr>
        <p:txBody>
          <a:bodyPr wrap="none" lIns="0" tIns="0" rIns="0" bIns="0" anchor="ctr"/>
          <a:lstStyle/>
          <a:p>
            <a:pPr defTabSz="1348098" fontAlgn="auto">
              <a:spcBef>
                <a:spcPts val="0"/>
              </a:spcBef>
              <a:spcAft>
                <a:spcPts val="0"/>
              </a:spcAft>
              <a:defRPr/>
            </a:pPr>
            <a:r>
              <a:rPr kumimoji="0" lang="ja-JP" altLang="en-US" sz="1600" kern="0" dirty="0" smtClean="0">
                <a:solidFill>
                  <a:srgbClr val="333399">
                    <a:lumMod val="50000"/>
                  </a:srgbClr>
                </a:solidFill>
                <a:ea typeface="ＤＨＰ特太ゴシック体" pitchFamily="2" charset="-128"/>
              </a:rPr>
              <a:t>●地域生活支援拠点等の整備手法（イメージ）</a:t>
            </a:r>
            <a:r>
              <a:rPr kumimoji="0" lang="en-US" altLang="ja-JP" sz="1200" u="sng" kern="0" dirty="0" smtClean="0">
                <a:solidFill>
                  <a:srgbClr val="FF0000"/>
                </a:solidFill>
                <a:latin typeface="ＭＳ Ｐゴシック"/>
                <a:ea typeface="ＭＳ Ｐゴシック"/>
              </a:rPr>
              <a:t>※</a:t>
            </a:r>
            <a:r>
              <a:rPr kumimoji="0" lang="ja-JP" altLang="en-US" sz="1200" u="sng" kern="0" dirty="0" smtClean="0">
                <a:solidFill>
                  <a:srgbClr val="FF0000"/>
                </a:solidFill>
                <a:latin typeface="ＭＳ Ｐゴシック"/>
                <a:ea typeface="ＭＳ Ｐゴシック"/>
              </a:rPr>
              <a:t>あくまで参考例であり、これにとらわれず地域の実情に応じた整備を行うものとする。</a:t>
            </a:r>
            <a:endParaRPr kumimoji="0" lang="ja-JP" altLang="en-US" sz="1200" u="sng" kern="0" dirty="0">
              <a:solidFill>
                <a:srgbClr val="FF0000"/>
              </a:solidFill>
              <a:latin typeface="ＭＳ Ｐゴシック"/>
              <a:ea typeface="ＭＳ Ｐゴシック"/>
            </a:endParaRPr>
          </a:p>
        </p:txBody>
      </p:sp>
      <p:sp>
        <p:nvSpPr>
          <p:cNvPr id="64" name="コンテンツ プレースホルダ 2"/>
          <p:cNvSpPr txBox="1">
            <a:spLocks/>
          </p:cNvSpPr>
          <p:nvPr/>
        </p:nvSpPr>
        <p:spPr bwMode="auto">
          <a:xfrm>
            <a:off x="74304" y="2132988"/>
            <a:ext cx="9677208" cy="412251"/>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1600" dirty="0" smtClean="0">
                <a:solidFill>
                  <a:srgbClr val="1F497D">
                    <a:lumMod val="75000"/>
                  </a:srgbClr>
                </a:solidFill>
                <a:latin typeface="ＭＳ Ｐゴシック" panose="020B0600070205080204" pitchFamily="50" charset="-128"/>
              </a:rPr>
              <a:t>各地域のニーズ、既存のサービスの整備状況など各地域の個別の状況に応じ、協議会等を活用して検討。</a:t>
            </a:r>
            <a:endParaRPr lang="en-US" altLang="ja-JP" sz="1600" dirty="0">
              <a:solidFill>
                <a:srgbClr val="1F497D">
                  <a:lumMod val="75000"/>
                </a:srgbClr>
              </a:solidFill>
              <a:latin typeface="ＭＳ Ｐゴシック" panose="020B0600070205080204" pitchFamily="50" charset="-128"/>
            </a:endParaRPr>
          </a:p>
        </p:txBody>
      </p:sp>
      <p:sp>
        <p:nvSpPr>
          <p:cNvPr id="79" name="コンテンツ プレースホルダ 2"/>
          <p:cNvSpPr txBox="1">
            <a:spLocks/>
          </p:cNvSpPr>
          <p:nvPr/>
        </p:nvSpPr>
        <p:spPr bwMode="auto">
          <a:xfrm>
            <a:off x="1064575" y="2658268"/>
            <a:ext cx="2941519" cy="338684"/>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1400" dirty="0" smtClean="0">
                <a:solidFill>
                  <a:prstClr val="white"/>
                </a:solidFill>
                <a:latin typeface="メイリオ" pitchFamily="50" charset="-128"/>
                <a:ea typeface="メイリオ" pitchFamily="50" charset="-128"/>
              </a:rPr>
              <a:t>多機能拠点整備型</a:t>
            </a:r>
            <a:endParaRPr lang="en-US" altLang="ja-JP" sz="1400" dirty="0">
              <a:solidFill>
                <a:prstClr val="white"/>
              </a:solidFill>
              <a:latin typeface="メイリオ" pitchFamily="50" charset="-128"/>
              <a:ea typeface="メイリオ" pitchFamily="50" charset="-128"/>
            </a:endParaRPr>
          </a:p>
        </p:txBody>
      </p:sp>
      <p:sp>
        <p:nvSpPr>
          <p:cNvPr id="52" name="コンテンツ プレースホルダ 2"/>
          <p:cNvSpPr txBox="1">
            <a:spLocks/>
          </p:cNvSpPr>
          <p:nvPr/>
        </p:nvSpPr>
        <p:spPr bwMode="auto">
          <a:xfrm>
            <a:off x="6609192" y="2637044"/>
            <a:ext cx="1560174" cy="367197"/>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1400" dirty="0" smtClean="0">
                <a:solidFill>
                  <a:prstClr val="white"/>
                </a:solidFill>
                <a:latin typeface="メイリオ" pitchFamily="50" charset="-128"/>
                <a:ea typeface="メイリオ" pitchFamily="50" charset="-128"/>
              </a:rPr>
              <a:t>面的整備</a:t>
            </a:r>
            <a:r>
              <a:rPr lang="ja-JP" altLang="en-US" sz="1400" dirty="0">
                <a:solidFill>
                  <a:prstClr val="white"/>
                </a:solidFill>
                <a:latin typeface="メイリオ" pitchFamily="50" charset="-128"/>
                <a:ea typeface="メイリオ" pitchFamily="50" charset="-128"/>
              </a:rPr>
              <a:t>型</a:t>
            </a:r>
            <a:endParaRPr lang="en-US" altLang="ja-JP" sz="1400" dirty="0">
              <a:solidFill>
                <a:prstClr val="white"/>
              </a:solidFill>
              <a:latin typeface="メイリオ" pitchFamily="50" charset="-128"/>
              <a:ea typeface="メイリオ" pitchFamily="50" charset="-128"/>
            </a:endParaRPr>
          </a:p>
        </p:txBody>
      </p:sp>
      <p:sp>
        <p:nvSpPr>
          <p:cNvPr id="40" name="円/楕円 39"/>
          <p:cNvSpPr/>
          <p:nvPr/>
        </p:nvSpPr>
        <p:spPr>
          <a:xfrm rot="16200000">
            <a:off x="1500968" y="2409768"/>
            <a:ext cx="2151536" cy="4032451"/>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4" name="角丸四角形 93"/>
          <p:cNvSpPr/>
          <p:nvPr/>
        </p:nvSpPr>
        <p:spPr>
          <a:xfrm>
            <a:off x="190434" y="3647737"/>
            <a:ext cx="1306167"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1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sp>
        <p:nvSpPr>
          <p:cNvPr id="95" name="角丸四角形 94"/>
          <p:cNvSpPr/>
          <p:nvPr/>
        </p:nvSpPr>
        <p:spPr>
          <a:xfrm>
            <a:off x="1701105" y="3128811"/>
            <a:ext cx="1546221"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a:t>
            </a:r>
            <a:r>
              <a:rPr kumimoji="0" lang="ja-JP" altLang="en-US" sz="11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時の受け入れ</a:t>
            </a:r>
          </a:p>
        </p:txBody>
      </p:sp>
      <p:sp>
        <p:nvSpPr>
          <p:cNvPr id="96" name="角丸四角形 95"/>
          <p:cNvSpPr/>
          <p:nvPr/>
        </p:nvSpPr>
        <p:spPr>
          <a:xfrm>
            <a:off x="3760381" y="3600046"/>
            <a:ext cx="976599"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1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sp>
        <p:nvSpPr>
          <p:cNvPr id="66" name="テキスト ボックス 65"/>
          <p:cNvSpPr txBox="1"/>
          <p:nvPr/>
        </p:nvSpPr>
        <p:spPr>
          <a:xfrm>
            <a:off x="136078" y="116632"/>
            <a:ext cx="9597588" cy="432048"/>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rtlCol="0" anchor="ctr" anchorCtr="0">
            <a:noAutofit/>
          </a:bodyPr>
          <a:lstStyle/>
          <a:p>
            <a:pPr algn="ctr" defTabSz="914274" fontAlgn="auto">
              <a:spcBef>
                <a:spcPts val="0"/>
              </a:spcBef>
              <a:spcAft>
                <a:spcPts val="0"/>
              </a:spcAft>
            </a:pPr>
            <a:r>
              <a:rPr lang="ja-JP" altLang="en-US" sz="2400" b="1" dirty="0">
                <a:solidFill>
                  <a:srgbClr val="1F497D"/>
                </a:solidFill>
                <a:latin typeface="HG丸ｺﾞｼｯｸM-PRO" pitchFamily="50" charset="-128"/>
                <a:ea typeface="HG丸ｺﾞｼｯｸM-PRO" pitchFamily="50" charset="-128"/>
              </a:rPr>
              <a:t>地域生活支援</a:t>
            </a:r>
            <a:r>
              <a:rPr lang="ja-JP" altLang="en-US" sz="2400" b="1" dirty="0" smtClean="0">
                <a:solidFill>
                  <a:srgbClr val="1F497D"/>
                </a:solidFill>
                <a:latin typeface="HG丸ｺﾞｼｯｸM-PRO" pitchFamily="50" charset="-128"/>
                <a:ea typeface="HG丸ｺﾞｼｯｸM-PRO" pitchFamily="50" charset="-128"/>
              </a:rPr>
              <a:t>拠点</a:t>
            </a:r>
            <a:r>
              <a:rPr lang="ja-JP" altLang="en-US" sz="2400" b="1" dirty="0">
                <a:solidFill>
                  <a:srgbClr val="1F497D"/>
                </a:solidFill>
                <a:latin typeface="HG丸ｺﾞｼｯｸM-PRO" pitchFamily="50" charset="-128"/>
                <a:ea typeface="HG丸ｺﾞｼｯｸM-PRO" pitchFamily="50" charset="-128"/>
              </a:rPr>
              <a:t>等</a:t>
            </a:r>
            <a:r>
              <a:rPr lang="ja-JP" altLang="en-US" sz="2400" b="1" dirty="0" smtClean="0">
                <a:solidFill>
                  <a:srgbClr val="1F497D"/>
                </a:solidFill>
                <a:latin typeface="HG丸ｺﾞｼｯｸM-PRO" pitchFamily="50" charset="-128"/>
                <a:ea typeface="HG丸ｺﾞｼｯｸM-PRO" pitchFamily="50" charset="-128"/>
              </a:rPr>
              <a:t>の整備について</a:t>
            </a:r>
            <a:endParaRPr lang="ja-JP" altLang="en-US" sz="2400" b="1" dirty="0">
              <a:solidFill>
                <a:srgbClr val="1F497D"/>
              </a:solidFill>
              <a:latin typeface="HG丸ｺﾞｼｯｸM-PRO" pitchFamily="50" charset="-128"/>
              <a:ea typeface="HG丸ｺﾞｼｯｸM-PRO" pitchFamily="50" charset="-128"/>
            </a:endParaRPr>
          </a:p>
        </p:txBody>
      </p:sp>
      <p:pic>
        <p:nvPicPr>
          <p:cNvPr id="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775" y="3796330"/>
            <a:ext cx="1411638" cy="102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1666507" y="4618831"/>
            <a:ext cx="1656184"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100" dirty="0" smtClean="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障害者支援</a:t>
            </a: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施設</a:t>
            </a:r>
            <a:endParaRPr lang="en-US" altLang="ja-JP" sz="1100" dirty="0" smtClean="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基幹</a:t>
            </a: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相談</a:t>
            </a:r>
            <a:r>
              <a:rPr lang="ja-JP" altLang="en-US" sz="1100" dirty="0">
                <a:solidFill>
                  <a:srgbClr val="EEECE1">
                    <a:lumMod val="10000"/>
                  </a:srgbClr>
                </a:solidFill>
                <a:latin typeface="メイリオ" pitchFamily="50" charset="-128"/>
                <a:ea typeface="メイリオ" pitchFamily="50" charset="-128"/>
                <a:cs typeface="メイリオ" pitchFamily="50" charset="-128"/>
              </a:rPr>
              <a:t>支援</a:t>
            </a: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センター　</a:t>
            </a:r>
            <a:endParaRPr lang="ja-JP" altLang="en-US" sz="1100" dirty="0">
              <a:solidFill>
                <a:srgbClr val="EEECE1">
                  <a:lumMod val="10000"/>
                </a:srgbClr>
              </a:solidFill>
              <a:latin typeface="メイリオ" pitchFamily="50" charset="-128"/>
              <a:ea typeface="メイリオ" pitchFamily="50" charset="-128"/>
              <a:cs typeface="メイリオ" pitchFamily="50" charset="-128"/>
            </a:endParaRPr>
          </a:p>
        </p:txBody>
      </p:sp>
      <p:sp>
        <p:nvSpPr>
          <p:cNvPr id="84" name="正方形/長方形 83"/>
          <p:cNvSpPr/>
          <p:nvPr/>
        </p:nvSpPr>
        <p:spPr>
          <a:xfrm>
            <a:off x="3224808" y="4863646"/>
            <a:ext cx="288032" cy="332711"/>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00" dirty="0" smtClean="0">
                <a:solidFill>
                  <a:srgbClr val="1F497D">
                    <a:lumMod val="50000"/>
                  </a:srgbClr>
                </a:solidFill>
                <a:latin typeface="HGPｺﾞｼｯｸM" pitchFamily="50" charset="-128"/>
                <a:ea typeface="HGPｺﾞｼｯｸM" pitchFamily="50" charset="-128"/>
              </a:rPr>
              <a:t>等</a:t>
            </a:r>
          </a:p>
        </p:txBody>
      </p:sp>
      <p:sp>
        <p:nvSpPr>
          <p:cNvPr id="85" name="角丸四角形 84"/>
          <p:cNvSpPr/>
          <p:nvPr/>
        </p:nvSpPr>
        <p:spPr>
          <a:xfrm>
            <a:off x="430196" y="5155249"/>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endParaRPr kumimoji="0" lang="ja-JP" altLang="en-US" sz="11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6" name="角丸四角形 85"/>
          <p:cNvSpPr/>
          <p:nvPr/>
        </p:nvSpPr>
        <p:spPr>
          <a:xfrm>
            <a:off x="3190178" y="5250702"/>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a:t>
            </a:r>
            <a:r>
              <a:rPr kumimoji="0" lang="ja-JP" altLang="en-US" sz="11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741" y="3068960"/>
            <a:ext cx="365053" cy="38107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3760379" y="3832691"/>
            <a:ext cx="334650" cy="548610"/>
          </a:xfrm>
          <a:prstGeom prst="rect">
            <a:avLst/>
          </a:prstGeom>
          <a:noFill/>
        </p:spPr>
      </p:pic>
      <p:grpSp>
        <p:nvGrpSpPr>
          <p:cNvPr id="126" name="グループ化 125"/>
          <p:cNvGrpSpPr/>
          <p:nvPr/>
        </p:nvGrpSpPr>
        <p:grpSpPr>
          <a:xfrm>
            <a:off x="920622" y="6118133"/>
            <a:ext cx="3405191" cy="453770"/>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196906"/>
            </a:xfrm>
            <a:prstGeom prst="rect">
              <a:avLst/>
            </a:prstGeom>
            <a:noFill/>
          </p:spPr>
          <p:txBody>
            <a:bodyPr wrap="square" rtlCol="0">
              <a:spAutoFit/>
            </a:bodyPr>
            <a:lstStyle/>
            <a:p>
              <a:pPr algn="ctr"/>
              <a:r>
                <a:rPr lang="ja-JP" altLang="en-US" sz="1400" dirty="0" smtClean="0">
                  <a:solidFill>
                    <a:srgbClr val="000000"/>
                  </a:solidFill>
                  <a:latin typeface="HGPｺﾞｼｯｸM" panose="020B0600000000000000" pitchFamily="50" charset="-128"/>
                  <a:ea typeface="HGPｺﾞｼｯｸM" panose="020B0600000000000000" pitchFamily="50" charset="-128"/>
                </a:rPr>
                <a:t>障害福祉サービス・在宅医療等</a:t>
              </a:r>
              <a:endParaRPr lang="en-US" altLang="ja-JP" sz="1400" dirty="0" smtClean="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2275176" y="5332020"/>
            <a:ext cx="397944" cy="873071"/>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tIns="0" bIns="0" rtlCol="0" anchor="ctr"/>
          <a:lstStyle/>
          <a:p>
            <a:pPr algn="ctr">
              <a:lnSpc>
                <a:spcPts val="1400"/>
              </a:lnSpc>
            </a:pPr>
            <a:endParaRPr lang="ja-JP" altLang="en-US" sz="1200"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2494604" y="5673414"/>
            <a:ext cx="1463942" cy="27586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prstClr val="black"/>
                </a:solidFill>
                <a:latin typeface="HGPｺﾞｼｯｸM" pitchFamily="50" charset="-128"/>
                <a:ea typeface="HGPｺﾞｼｯｸM" pitchFamily="50" charset="-128"/>
              </a:rPr>
              <a:t>必要</a:t>
            </a:r>
            <a:r>
              <a:rPr lang="ja-JP" altLang="en-US" sz="1200" dirty="0" smtClean="0">
                <a:solidFill>
                  <a:prstClr val="black"/>
                </a:solidFill>
                <a:latin typeface="HGPｺﾞｼｯｸM" pitchFamily="50" charset="-128"/>
                <a:ea typeface="HGPｺﾞｼｯｸM" pitchFamily="50" charset="-128"/>
              </a:rPr>
              <a:t>に応じて連携</a:t>
            </a:r>
          </a:p>
        </p:txBody>
      </p:sp>
      <p:pic>
        <p:nvPicPr>
          <p:cNvPr id="1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943" y="4347633"/>
            <a:ext cx="1161763" cy="92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6"/>
          <a:srcRect/>
          <a:stretch>
            <a:fillRect/>
          </a:stretch>
        </p:blipFill>
        <p:spPr bwMode="auto">
          <a:xfrm>
            <a:off x="920552" y="3937700"/>
            <a:ext cx="400748" cy="536507"/>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5"/>
          <a:srcRect/>
          <a:stretch>
            <a:fillRect/>
          </a:stretch>
        </p:blipFill>
        <p:spPr bwMode="auto">
          <a:xfrm>
            <a:off x="8769493" y="3933056"/>
            <a:ext cx="660197" cy="1082298"/>
          </a:xfrm>
          <a:prstGeom prst="rect">
            <a:avLst/>
          </a:prstGeom>
          <a:noFill/>
        </p:spPr>
      </p:pic>
      <p:sp>
        <p:nvSpPr>
          <p:cNvPr id="109" name="角丸四角形 108"/>
          <p:cNvSpPr/>
          <p:nvPr/>
        </p:nvSpPr>
        <p:spPr>
          <a:xfrm>
            <a:off x="8652579" y="4885390"/>
            <a:ext cx="893900" cy="35590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0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pic>
        <p:nvPicPr>
          <p:cNvPr id="1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4812" y="5377550"/>
            <a:ext cx="1083672" cy="74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6836885" y="6027592"/>
            <a:ext cx="1230515"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000" b="1" kern="0" spc="-10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143" name="正方形/長方形 142"/>
          <p:cNvSpPr/>
          <p:nvPr/>
        </p:nvSpPr>
        <p:spPr>
          <a:xfrm>
            <a:off x="5034285" y="5131339"/>
            <a:ext cx="1656184"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100" dirty="0" smtClean="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障害者支援</a:t>
            </a: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施設</a:t>
            </a:r>
            <a:endParaRPr lang="en-US" altLang="ja-JP" sz="1100" dirty="0" smtClean="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基幹</a:t>
            </a: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相談</a:t>
            </a:r>
            <a:r>
              <a:rPr lang="ja-JP" altLang="en-US" sz="1100" dirty="0">
                <a:solidFill>
                  <a:srgbClr val="EEECE1">
                    <a:lumMod val="10000"/>
                  </a:srgbClr>
                </a:solidFill>
                <a:latin typeface="メイリオ" pitchFamily="50" charset="-128"/>
                <a:ea typeface="メイリオ" pitchFamily="50" charset="-128"/>
                <a:cs typeface="メイリオ" pitchFamily="50" charset="-128"/>
              </a:rPr>
              <a:t>支援</a:t>
            </a: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センター　</a:t>
            </a:r>
            <a:endParaRPr lang="ja-JP" altLang="en-US" sz="1100" dirty="0">
              <a:solidFill>
                <a:srgbClr val="EEECE1">
                  <a:lumMod val="10000"/>
                </a:srgbClr>
              </a:solidFill>
              <a:latin typeface="メイリオ" pitchFamily="50" charset="-128"/>
              <a:ea typeface="メイリオ" pitchFamily="50" charset="-128"/>
              <a:cs typeface="メイリオ" pitchFamily="50" charset="-128"/>
            </a:endParaRPr>
          </a:p>
        </p:txBody>
      </p:sp>
      <p:sp>
        <p:nvSpPr>
          <p:cNvPr id="144" name="正方形/長方形 143"/>
          <p:cNvSpPr/>
          <p:nvPr/>
        </p:nvSpPr>
        <p:spPr>
          <a:xfrm>
            <a:off x="7978677" y="5698221"/>
            <a:ext cx="82809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短期入所　</a:t>
            </a:r>
            <a:endParaRPr lang="ja-JP" altLang="en-US" sz="1100" dirty="0">
              <a:solidFill>
                <a:srgbClr val="EEECE1">
                  <a:lumMod val="10000"/>
                </a:srgbClr>
              </a:solidFill>
              <a:latin typeface="メイリオ" pitchFamily="50" charset="-128"/>
              <a:ea typeface="メイリオ" pitchFamily="50" charset="-128"/>
              <a:cs typeface="メイリオ" pitchFamily="50" charset="-128"/>
            </a:endParaRPr>
          </a:p>
        </p:txBody>
      </p:sp>
      <p:sp>
        <p:nvSpPr>
          <p:cNvPr id="145" name="正方形/長方形 144"/>
          <p:cNvSpPr/>
          <p:nvPr/>
        </p:nvSpPr>
        <p:spPr>
          <a:xfrm>
            <a:off x="8290225" y="3707099"/>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相談</a:t>
            </a: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支援事業所　</a:t>
            </a:r>
            <a:endParaRPr lang="ja-JP" altLang="en-US" sz="1100" dirty="0">
              <a:solidFill>
                <a:srgbClr val="EEECE1">
                  <a:lumMod val="10000"/>
                </a:srgbClr>
              </a:solidFill>
              <a:latin typeface="メイリオ" pitchFamily="50" charset="-128"/>
              <a:ea typeface="メイリオ" pitchFamily="50" charset="-128"/>
              <a:cs typeface="メイリオ" pitchFamily="50" charset="-128"/>
            </a:endParaRPr>
          </a:p>
        </p:txBody>
      </p:sp>
      <p:sp>
        <p:nvSpPr>
          <p:cNvPr id="146" name="正方形/長方形 145"/>
          <p:cNvSpPr/>
          <p:nvPr/>
        </p:nvSpPr>
        <p:spPr>
          <a:xfrm>
            <a:off x="5572120" y="3474447"/>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日中活動サービス</a:t>
            </a:r>
            <a:endParaRPr lang="en-US" altLang="ja-JP" sz="1100" dirty="0" smtClean="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事業所　</a:t>
            </a:r>
            <a:endParaRPr lang="ja-JP" altLang="en-US" sz="1100" dirty="0">
              <a:solidFill>
                <a:srgbClr val="EEECE1">
                  <a:lumMod val="10000"/>
                </a:srgbClr>
              </a:solidFill>
              <a:latin typeface="メイリオ" pitchFamily="50" charset="-128"/>
              <a:ea typeface="メイリオ" pitchFamily="50" charset="-128"/>
              <a:cs typeface="メイリオ" pitchFamily="50" charset="-128"/>
            </a:endParaRPr>
          </a:p>
        </p:txBody>
      </p:sp>
      <p:sp>
        <p:nvSpPr>
          <p:cNvPr id="147" name="角丸四角形 146"/>
          <p:cNvSpPr/>
          <p:nvPr/>
        </p:nvSpPr>
        <p:spPr>
          <a:xfrm>
            <a:off x="6610447" y="4623551"/>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a:t>
            </a:r>
            <a:r>
              <a:rPr kumimoji="0" lang="ja-JP" altLang="en-US" sz="11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の体制づくり</a:t>
            </a:r>
          </a:p>
        </p:txBody>
      </p:sp>
      <p:sp>
        <p:nvSpPr>
          <p:cNvPr id="148" name="角丸四角形 147"/>
          <p:cNvSpPr/>
          <p:nvPr/>
        </p:nvSpPr>
        <p:spPr>
          <a:xfrm>
            <a:off x="5105342" y="3971829"/>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430" tIns="45715" rIns="91430" bIns="45715"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endParaRPr kumimoji="0" lang="ja-JP" altLang="en-US" sz="1100" b="1" kern="0" dirty="0" smtClean="0">
              <a:solidFill>
                <a:prstClr val="white"/>
              </a:solidFill>
              <a:effectLst>
                <a:outerShdw blurRad="38100" dist="38100" dir="2700000" algn="tl">
                  <a:srgbClr val="000000">
                    <a:alpha val="43137"/>
                  </a:srgbClr>
                </a:outerShdw>
              </a:effectLst>
              <a:latin typeface="メイリオ" pitchFamily="50" charset="-128"/>
              <a:ea typeface="メイリオ" pitchFamily="50" charset="-128"/>
            </a:endParaRPr>
          </a:p>
        </p:txBody>
      </p:sp>
      <p:pic>
        <p:nvPicPr>
          <p:cNvPr id="41" name="Picture 8" descr="C:\Users\MMVLP\AppData\Local\Microsoft\Windows\Temporary Internet Files\Content.IE5\J4T2SE5U\MC9004371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5313" y="4497569"/>
            <a:ext cx="589833" cy="548310"/>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7331088" y="5015486"/>
            <a:ext cx="1321553" cy="24294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コーディネーター</a:t>
            </a:r>
            <a:r>
              <a:rPr lang="ja-JP" altLang="en-US" sz="1100" dirty="0" smtClean="0">
                <a:solidFill>
                  <a:srgbClr val="EEECE1">
                    <a:lumMod val="10000"/>
                  </a:srgbClr>
                </a:solidFill>
                <a:latin typeface="メイリオ" pitchFamily="50" charset="-128"/>
                <a:ea typeface="メイリオ" pitchFamily="50" charset="-128"/>
                <a:cs typeface="メイリオ" pitchFamily="50" charset="-128"/>
              </a:rPr>
              <a:t>　</a:t>
            </a:r>
            <a:endParaRPr lang="ja-JP" altLang="en-US" sz="1100" dirty="0">
              <a:solidFill>
                <a:srgbClr val="EEECE1">
                  <a:lumMod val="10000"/>
                </a:srgbClr>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p:txBody>
          <a:bodyPr/>
          <a:lstStyle/>
          <a:p>
            <a:pPr>
              <a:defRPr/>
            </a:pPr>
            <a:fld id="{F731BB40-9287-45E6-9B55-7AC0E7723B49}" type="slidenum">
              <a:rPr lang="ja-JP" altLang="en-US" smtClean="0">
                <a:solidFill>
                  <a:prstClr val="black">
                    <a:tint val="75000"/>
                  </a:prstClr>
                </a:solidFill>
              </a:rPr>
              <a:pPr>
                <a:defRPr/>
              </a:pPr>
              <a:t>38</a:t>
            </a:fld>
            <a:endParaRPr lang="ja-JP" altLang="en-US">
              <a:solidFill>
                <a:prstClr val="black">
                  <a:tint val="75000"/>
                </a:prstClr>
              </a:solidFill>
            </a:endParaRPr>
          </a:p>
        </p:txBody>
      </p:sp>
    </p:spTree>
    <p:extLst>
      <p:ext uri="{BB962C8B-B14F-4D97-AF65-F5344CB8AC3E}">
        <p14:creationId xmlns:p14="http://schemas.microsoft.com/office/powerpoint/2010/main" val="468377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0"/>
            <a:ext cx="9906000" cy="6858000"/>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en-US" altLang="ja-JP" sz="1600" dirty="0" smtClean="0">
              <a:solidFill>
                <a:prstClr val="black"/>
              </a:solidFill>
            </a:endParaRPr>
          </a:p>
          <a:p>
            <a:pPr marL="119063" indent="-119063" algn="ctr" defTabSz="873125" fontAlgn="base">
              <a:spcBef>
                <a:spcPct val="0"/>
              </a:spcBef>
              <a:spcAft>
                <a:spcPct val="0"/>
              </a:spcAft>
            </a:pPr>
            <a:endParaRPr lang="en-US" altLang="ja-JP" sz="1600" dirty="0" smtClean="0">
              <a:solidFill>
                <a:prstClr val="black"/>
              </a:solidFill>
            </a:endParaRPr>
          </a:p>
          <a:p>
            <a:pPr marL="119063" indent="-119063" defTabSz="873125" fontAlgn="base">
              <a:spcBef>
                <a:spcPct val="0"/>
              </a:spcBef>
              <a:spcAft>
                <a:spcPct val="0"/>
              </a:spcAft>
            </a:pPr>
            <a:endParaRPr lang="en-US" altLang="ja-JP" sz="1600" dirty="0" smtClean="0">
              <a:solidFill>
                <a:prstClr val="black"/>
              </a:solidFill>
            </a:endParaRPr>
          </a:p>
          <a:p>
            <a:pPr algn="just" fontAlgn="base">
              <a:spcBef>
                <a:spcPct val="0"/>
              </a:spcBef>
            </a:pPr>
            <a:endParaRPr lang="en-US" altLang="ja-JP" sz="1600" kern="100" dirty="0" smtClean="0">
              <a:solidFill>
                <a:prstClr val="black"/>
              </a:solidFill>
              <a:ea typeface="ＭＳ ゴシック"/>
              <a:cs typeface="Times New Roman"/>
            </a:endParaRPr>
          </a:p>
          <a:p>
            <a:pPr algn="just" fontAlgn="base">
              <a:spcBef>
                <a:spcPct val="0"/>
              </a:spcBef>
            </a:pPr>
            <a:endParaRPr lang="en-US" altLang="ja-JP" sz="1600" kern="100" dirty="0" smtClean="0">
              <a:solidFill>
                <a:prstClr val="black"/>
              </a:solidFill>
              <a:ea typeface="ＭＳ ゴシック"/>
              <a:cs typeface="Times New Roman"/>
            </a:endParaRPr>
          </a:p>
          <a:p>
            <a:pPr algn="just" fontAlgn="base">
              <a:spcBef>
                <a:spcPct val="0"/>
              </a:spcBef>
            </a:pPr>
            <a:endParaRPr lang="en-US" altLang="ja-JP" sz="1600" kern="100" dirty="0">
              <a:solidFill>
                <a:prstClr val="black"/>
              </a:solidFill>
              <a:ea typeface="ＭＳ ゴシック"/>
              <a:cs typeface="Times New Roman"/>
            </a:endParaRPr>
          </a:p>
          <a:p>
            <a:pPr algn="just" fontAlgn="base">
              <a:spcBef>
                <a:spcPct val="0"/>
              </a:spcBef>
            </a:pPr>
            <a:endParaRPr lang="en-US" altLang="ja-JP" sz="1600" kern="100" dirty="0" smtClean="0">
              <a:solidFill>
                <a:prstClr val="black"/>
              </a:solidFill>
              <a:ea typeface="ＭＳ ゴシック"/>
              <a:cs typeface="Times New Roman"/>
            </a:endParaRPr>
          </a:p>
          <a:p>
            <a:pPr algn="just" fontAlgn="base">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endParaRPr lang="en-US" altLang="ja-JP" sz="1600" kern="100" dirty="0" smtClean="0">
              <a:solidFill>
                <a:prstClr val="black"/>
              </a:solidFill>
              <a:ea typeface="ＭＳ ゴシック"/>
              <a:cs typeface="Times New Roman"/>
            </a:endParaRPr>
          </a:p>
          <a:p>
            <a:pPr algn="just" fontAlgn="base">
              <a:lnSpc>
                <a:spcPct val="150000"/>
              </a:lnSpc>
              <a:spcBef>
                <a:spcPct val="0"/>
              </a:spcBef>
            </a:pPr>
            <a:r>
              <a:rPr lang="ja-JP" altLang="en-US" sz="1600" kern="100" dirty="0" smtClean="0">
                <a:solidFill>
                  <a:prstClr val="black"/>
                </a:solidFill>
                <a:ea typeface="ＭＳ ゴシック"/>
                <a:cs typeface="Times New Roman"/>
              </a:rPr>
              <a:t>　</a:t>
            </a:r>
            <a:endParaRPr lang="en-US" altLang="ja-JP" sz="1600" kern="100" dirty="0" smtClean="0">
              <a:solidFill>
                <a:prstClr val="black"/>
              </a:solidFill>
              <a:ea typeface="ＭＳ ゴシック"/>
              <a:cs typeface="Times New Roman"/>
            </a:endParaRPr>
          </a:p>
          <a:p>
            <a:pPr algn="just" fontAlgn="base">
              <a:lnSpc>
                <a:spcPct val="150000"/>
              </a:lnSpc>
              <a:spcBef>
                <a:spcPct val="0"/>
              </a:spcBef>
            </a:pPr>
            <a:endParaRPr lang="en-US" altLang="ja-JP" sz="1600" kern="100" dirty="0" smtClean="0">
              <a:solidFill>
                <a:prstClr val="black"/>
              </a:solidFill>
              <a:ea typeface="ＭＳ ゴシック"/>
              <a:cs typeface="Times New Roman"/>
            </a:endParaRPr>
          </a:p>
          <a:p>
            <a:pPr algn="just" fontAlgn="base">
              <a:lnSpc>
                <a:spcPct val="150000"/>
              </a:lnSpc>
              <a:spcBef>
                <a:spcPct val="0"/>
              </a:spcBef>
            </a:pPr>
            <a:r>
              <a:rPr lang="ja-JP" altLang="en-US" sz="1600" kern="100" dirty="0">
                <a:solidFill>
                  <a:prstClr val="black"/>
                </a:solidFill>
                <a:ea typeface="ＭＳ ゴシック"/>
                <a:cs typeface="Times New Roman"/>
              </a:rPr>
              <a:t>　　</a:t>
            </a:r>
            <a:endParaRPr lang="en-US" altLang="ja-JP" sz="1600" kern="100" dirty="0" smtClean="0">
              <a:solidFill>
                <a:prstClr val="black"/>
              </a:solidFill>
              <a:ea typeface="ＭＳ ゴシック"/>
              <a:cs typeface="Times New Roman"/>
            </a:endParaRPr>
          </a:p>
          <a:p>
            <a:pPr algn="just" fontAlgn="base">
              <a:lnSpc>
                <a:spcPct val="150000"/>
              </a:lnSpc>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endParaRPr lang="en-US" altLang="ja-JP" sz="1600" kern="100" dirty="0" smtClean="0">
              <a:solidFill>
                <a:prstClr val="black"/>
              </a:solidFill>
              <a:ea typeface="ＭＳ ゴシック"/>
              <a:cs typeface="Times New Roman"/>
            </a:endParaRPr>
          </a:p>
          <a:p>
            <a:pPr algn="just" fontAlgn="base">
              <a:lnSpc>
                <a:spcPct val="150000"/>
              </a:lnSpc>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r>
              <a:rPr lang="ja-JP" altLang="en-US" sz="1600" kern="100" dirty="0">
                <a:solidFill>
                  <a:prstClr val="black"/>
                </a:solidFill>
                <a:ea typeface="ＭＳ ゴシック"/>
                <a:cs typeface="Times New Roman"/>
              </a:rPr>
              <a:t>　</a:t>
            </a:r>
            <a:endParaRPr lang="en-US" altLang="ja-JP" sz="1600" kern="100" dirty="0">
              <a:solidFill>
                <a:prstClr val="black"/>
              </a:solidFill>
              <a:ea typeface="ＭＳ ゴシック"/>
              <a:cs typeface="Times New Roman"/>
            </a:endParaRPr>
          </a:p>
          <a:p>
            <a:pPr algn="just" fontAlgn="base">
              <a:lnSpc>
                <a:spcPct val="150000"/>
              </a:lnSpc>
              <a:spcBef>
                <a:spcPct val="0"/>
              </a:spcBef>
            </a:pPr>
            <a:r>
              <a:rPr lang="ja-JP" altLang="en-US" sz="1600" kern="100" dirty="0" smtClean="0">
                <a:solidFill>
                  <a:prstClr val="black"/>
                </a:solidFill>
                <a:ea typeface="ＭＳ ゴシック"/>
                <a:cs typeface="Times New Roman"/>
              </a:rPr>
              <a:t>　</a:t>
            </a:r>
            <a:endParaRPr lang="en-US" altLang="ja-JP" sz="1600" kern="100" dirty="0" smtClean="0">
              <a:solidFill>
                <a:prstClr val="black"/>
              </a:solidFill>
              <a:ea typeface="ＭＳ ゴシック"/>
              <a:cs typeface="Times New Roman"/>
            </a:endParaRPr>
          </a:p>
        </p:txBody>
      </p:sp>
      <p:sp>
        <p:nvSpPr>
          <p:cNvPr id="3" name="メモ 2"/>
          <p:cNvSpPr/>
          <p:nvPr/>
        </p:nvSpPr>
        <p:spPr bwMode="auto">
          <a:xfrm>
            <a:off x="135590" y="3140968"/>
            <a:ext cx="9641946" cy="3312368"/>
          </a:xfrm>
          <a:prstGeom prst="foldedCorner">
            <a:avLst>
              <a:gd name="adj" fmla="val 6133"/>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defTabSz="873125" fontAlgn="base">
              <a:lnSpc>
                <a:spcPct val="150000"/>
              </a:lnSpc>
              <a:spcBef>
                <a:spcPct val="0"/>
              </a:spcBef>
            </a:pPr>
            <a:r>
              <a:rPr lang="ja-JP" altLang="en-US" sz="1400" dirty="0" smtClean="0">
                <a:solidFill>
                  <a:prstClr val="black"/>
                </a:solidFill>
                <a:latin typeface="ＭＳ Ｐゴシック" panose="020B0600070205080204" pitchFamily="50" charset="-128"/>
              </a:rPr>
              <a:t>　</a:t>
            </a:r>
            <a:r>
              <a:rPr lang="ja-JP" altLang="en-US" sz="1600" u="sng" dirty="0" smtClean="0">
                <a:solidFill>
                  <a:srgbClr val="1F497D"/>
                </a:solidFill>
                <a:latin typeface="ＤＨＰ特太ゴシック体" panose="020B0500000000000000" pitchFamily="50" charset="-128"/>
                <a:ea typeface="ＤＨＰ特太ゴシック体" panose="020B0500000000000000" pitchFamily="50" charset="-128"/>
              </a:rPr>
              <a:t>１　協議会等の</a:t>
            </a:r>
            <a:r>
              <a:rPr lang="ja-JP" altLang="en-US" sz="1600" u="sng" dirty="0">
                <a:solidFill>
                  <a:srgbClr val="1F497D"/>
                </a:solidFill>
                <a:latin typeface="ＤＨＰ特太ゴシック体" panose="020B0500000000000000" pitchFamily="50" charset="-128"/>
                <a:ea typeface="ＤＨＰ特太ゴシック体" panose="020B0500000000000000" pitchFamily="50" charset="-128"/>
              </a:rPr>
              <a:t>活用</a:t>
            </a:r>
            <a:endParaRPr lang="en-US" altLang="ja-JP" sz="1600" u="sng" dirty="0" smtClean="0">
              <a:solidFill>
                <a:srgbClr val="1F497D"/>
              </a:solidFill>
              <a:latin typeface="ＤＨＰ特太ゴシック体" panose="020B0500000000000000" pitchFamily="50" charset="-128"/>
              <a:ea typeface="ＤＨＰ特太ゴシック体" panose="020B0500000000000000" pitchFamily="50" charset="-128"/>
            </a:endParaRPr>
          </a:p>
          <a:p>
            <a:pPr defTabSz="873125" fontAlgn="base">
              <a:lnSpc>
                <a:spcPct val="150000"/>
              </a:lnSpc>
              <a:spcBef>
                <a:spcPct val="0"/>
              </a:spcBef>
            </a:pPr>
            <a:r>
              <a:rPr lang="ja-JP" altLang="en-US" sz="1400" dirty="0" smtClean="0">
                <a:solidFill>
                  <a:prstClr val="black"/>
                </a:solidFill>
                <a:latin typeface="ＭＳ Ｐゴシック" panose="020B0600070205080204" pitchFamily="50" charset="-128"/>
              </a:rPr>
              <a:t>　○　協議会等を十分に活用し、どのような支援の拠点等を整備するかの整備方針を検討することが</a:t>
            </a:r>
            <a:r>
              <a:rPr lang="ja-JP" altLang="en-US" sz="1400" dirty="0">
                <a:solidFill>
                  <a:prstClr val="black"/>
                </a:solidFill>
                <a:latin typeface="ＭＳ Ｐゴシック" panose="020B0600070205080204" pitchFamily="50" charset="-128"/>
              </a:rPr>
              <a:t>重要</a:t>
            </a:r>
            <a:r>
              <a:rPr lang="ja-JP" altLang="en-US" sz="1400" dirty="0" smtClean="0">
                <a:solidFill>
                  <a:prstClr val="black"/>
                </a:solidFill>
                <a:latin typeface="ＭＳ Ｐゴシック" panose="020B0600070205080204" pitchFamily="50" charset="-128"/>
              </a:rPr>
              <a:t>です。　　</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a:t>
            </a: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ポイント</a:t>
            </a:r>
            <a:r>
              <a:rPr lang="en-US" altLang="ja-JP" sz="1400" dirty="0" smtClean="0">
                <a:solidFill>
                  <a:prstClr val="black"/>
                </a:solidFill>
                <a:latin typeface="ＭＳ Ｐゴシック" panose="020B0600070205080204" pitchFamily="50" charset="-128"/>
              </a:rPr>
              <a:t>】</a:t>
            </a:r>
          </a:p>
          <a:p>
            <a:pPr defTabSz="873125" fontAlgn="base">
              <a:lnSpc>
                <a:spcPct val="150000"/>
              </a:lnSpc>
              <a:spcBef>
                <a:spcPct val="0"/>
              </a:spcBef>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（１）地域の実情に応じたニーズを把握し、課題を共有する。</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pPr>
            <a:r>
              <a:rPr lang="ja-JP" altLang="en-US" sz="1400" dirty="0" smtClean="0">
                <a:solidFill>
                  <a:prstClr val="black"/>
                </a:solidFill>
                <a:latin typeface="ＭＳ Ｐゴシック" panose="020B0600070205080204" pitchFamily="50" charset="-128"/>
              </a:rPr>
              <a:t>　</a:t>
            </a: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（２）地域分析（アセスメント）にあたって、関係者からのヒアリング、調査等の方法を検討する。</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（３）関係機関等の連携・緊密化を図るため、事業所間・職種間の信頼関係構築の手法を検討する。</a:t>
            </a:r>
            <a:endParaRPr lang="en-US" altLang="ja-JP" sz="1400" dirty="0" smtClean="0">
              <a:solidFill>
                <a:prstClr val="black"/>
              </a:solidFill>
              <a:latin typeface="ＭＳ Ｐゴシック" panose="020B0600070205080204" pitchFamily="50" charset="-128"/>
            </a:endParaRPr>
          </a:p>
          <a:p>
            <a:pPr fontAlgn="base">
              <a:lnSpc>
                <a:spcPct val="150000"/>
              </a:lnSpc>
              <a:spcBef>
                <a:spcPct val="0"/>
              </a:spcBef>
            </a:pPr>
            <a:r>
              <a:rPr lang="ja-JP" altLang="en-US" sz="1400" kern="100" dirty="0" smtClean="0">
                <a:solidFill>
                  <a:prstClr val="black"/>
                </a:solidFill>
                <a:latin typeface="ＭＳ Ｐゴシック" panose="020B0600070205080204" pitchFamily="50" charset="-128"/>
                <a:cs typeface="Times New Roman"/>
              </a:rPr>
              <a:t>　　</a:t>
            </a:r>
            <a:r>
              <a:rPr lang="en-US" altLang="ja-JP"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必要</a:t>
            </a:r>
            <a:r>
              <a:rPr lang="ja-JP" altLang="en-US" sz="1400" kern="100" dirty="0" smtClean="0">
                <a:solidFill>
                  <a:prstClr val="black"/>
                </a:solidFill>
                <a:latin typeface="ＭＳ Ｐゴシック" panose="020B0600070205080204" pitchFamily="50" charset="-128"/>
                <a:cs typeface="Times New Roman"/>
              </a:rPr>
              <a:t>な視点</a:t>
            </a:r>
            <a:r>
              <a:rPr lang="en-US" altLang="ja-JP" sz="1400" kern="100" dirty="0" smtClean="0">
                <a:solidFill>
                  <a:prstClr val="black"/>
                </a:solidFill>
                <a:latin typeface="ＭＳ Ｐゴシック" panose="020B0600070205080204" pitchFamily="50" charset="-128"/>
                <a:cs typeface="Times New Roman"/>
              </a:rPr>
              <a:t>】</a:t>
            </a:r>
            <a:r>
              <a:rPr lang="ja-JP" altLang="en-US" sz="1400" kern="100" dirty="0" smtClean="0">
                <a:solidFill>
                  <a:prstClr val="black"/>
                </a:solidFill>
                <a:latin typeface="ＭＳ Ｐゴシック" panose="020B0600070205080204" pitchFamily="50" charset="-128"/>
                <a:cs typeface="Times New Roman"/>
              </a:rPr>
              <a:t>　</a:t>
            </a:r>
            <a:endParaRPr lang="en-US" altLang="ja-JP" sz="1400" kern="100" dirty="0" smtClean="0">
              <a:solidFill>
                <a:prstClr val="black"/>
              </a:solidFill>
              <a:latin typeface="ＭＳ Ｐゴシック" panose="020B0600070205080204" pitchFamily="50" charset="-128"/>
              <a:cs typeface="Times New Roman"/>
            </a:endParaRPr>
          </a:p>
          <a:p>
            <a:pPr fontAlgn="base">
              <a:lnSpc>
                <a:spcPct val="150000"/>
              </a:lnSpc>
              <a:spcBef>
                <a:spcPct val="0"/>
              </a:spcBef>
            </a:pPr>
            <a:r>
              <a:rPr lang="ja-JP" altLang="en-US" sz="1400" kern="100" dirty="0" smtClean="0">
                <a:solidFill>
                  <a:prstClr val="black"/>
                </a:solidFill>
                <a:latin typeface="ＭＳ Ｐゴシック" panose="020B0600070205080204" pitchFamily="50" charset="-128"/>
                <a:cs typeface="Times New Roman"/>
              </a:rPr>
              <a:t>　○　地域</a:t>
            </a:r>
            <a:r>
              <a:rPr lang="ja-JP" altLang="en-US" sz="1400" kern="100" dirty="0">
                <a:solidFill>
                  <a:prstClr val="black"/>
                </a:solidFill>
                <a:latin typeface="ＭＳ Ｐゴシック" panose="020B0600070205080204" pitchFamily="50" charset="-128"/>
                <a:cs typeface="Times New Roman"/>
              </a:rPr>
              <a:t>生活支援拠点等が担う必要な機能（①相談、②体験の機会・場、③緊急時の受け入れ・対応、④</a:t>
            </a:r>
            <a:r>
              <a:rPr lang="ja-JP" altLang="en-US" sz="1400" kern="100" dirty="0" smtClean="0">
                <a:solidFill>
                  <a:prstClr val="black"/>
                </a:solidFill>
                <a:latin typeface="ＭＳ Ｐゴシック" panose="020B0600070205080204" pitchFamily="50" charset="-128"/>
                <a:cs typeface="Times New Roman"/>
              </a:rPr>
              <a:t>専門的</a:t>
            </a:r>
            <a:r>
              <a:rPr lang="ja-JP" altLang="en-US" sz="1400" kern="100" dirty="0">
                <a:solidFill>
                  <a:prstClr val="black"/>
                </a:solidFill>
                <a:latin typeface="ＭＳ Ｐゴシック" panose="020B0600070205080204" pitchFamily="50" charset="-128"/>
                <a:cs typeface="Times New Roman"/>
              </a:rPr>
              <a:t>人材の確保</a:t>
            </a:r>
            <a:r>
              <a:rPr lang="ja-JP" altLang="en-US" sz="1400" kern="100" dirty="0" smtClean="0">
                <a:solidFill>
                  <a:prstClr val="black"/>
                </a:solidFill>
                <a:latin typeface="ＭＳ Ｐゴシック" panose="020B0600070205080204" pitchFamily="50" charset="-128"/>
                <a:cs typeface="Times New Roman"/>
              </a:rPr>
              <a:t>・</a:t>
            </a:r>
            <a:endParaRPr lang="en-US" altLang="ja-JP" sz="1400" kern="100" dirty="0" smtClean="0">
              <a:solidFill>
                <a:prstClr val="black"/>
              </a:solidFill>
              <a:latin typeface="ＭＳ Ｐゴシック" panose="020B0600070205080204" pitchFamily="50" charset="-128"/>
              <a:cs typeface="Times New Roman"/>
            </a:endParaRPr>
          </a:p>
          <a:p>
            <a:pPr fontAlgn="base">
              <a:lnSpc>
                <a:spcPct val="150000"/>
              </a:lnSpc>
              <a:spcBef>
                <a:spcPct val="0"/>
              </a:spcBef>
            </a:pPr>
            <a:r>
              <a:rPr lang="ja-JP" altLang="en-US" sz="1400" kern="100" dirty="0">
                <a:solidFill>
                  <a:prstClr val="black"/>
                </a:solidFill>
                <a:latin typeface="ＭＳ Ｐゴシック" panose="020B0600070205080204" pitchFamily="50" charset="-128"/>
                <a:cs typeface="Times New Roman"/>
              </a:rPr>
              <a:t>　</a:t>
            </a:r>
            <a:r>
              <a:rPr lang="ja-JP" altLang="en-US" sz="1400" kern="100" dirty="0" smtClean="0">
                <a:solidFill>
                  <a:prstClr val="black"/>
                </a:solidFill>
                <a:latin typeface="ＭＳ Ｐゴシック" panose="020B0600070205080204" pitchFamily="50" charset="-128"/>
                <a:cs typeface="Times New Roman"/>
              </a:rPr>
              <a:t>　養成</a:t>
            </a:r>
            <a:r>
              <a:rPr lang="ja-JP" altLang="en-US" sz="1400" kern="100" dirty="0">
                <a:solidFill>
                  <a:prstClr val="black"/>
                </a:solidFill>
                <a:latin typeface="ＭＳ Ｐゴシック" panose="020B0600070205080204" pitchFamily="50" charset="-128"/>
                <a:cs typeface="Times New Roman"/>
              </a:rPr>
              <a:t>、⑤地域の体制づくり）の５つの必要な機能をどのように組み合わせ、どの機能を充実</a:t>
            </a:r>
            <a:r>
              <a:rPr lang="ja-JP" altLang="en-US" sz="1400" kern="100" dirty="0" smtClean="0">
                <a:solidFill>
                  <a:prstClr val="black"/>
                </a:solidFill>
                <a:latin typeface="ＭＳ Ｐゴシック" panose="020B0600070205080204" pitchFamily="50" charset="-128"/>
                <a:cs typeface="Times New Roman"/>
              </a:rPr>
              <a:t>・強化</a:t>
            </a:r>
            <a:r>
              <a:rPr lang="ja-JP" altLang="en-US" sz="1400" kern="100" dirty="0">
                <a:solidFill>
                  <a:prstClr val="black"/>
                </a:solidFill>
                <a:latin typeface="ＭＳ Ｐゴシック" panose="020B0600070205080204" pitchFamily="50" charset="-128"/>
                <a:cs typeface="Times New Roman"/>
              </a:rPr>
              <a:t>するか、付加する機能の</a:t>
            </a:r>
            <a:r>
              <a:rPr lang="ja-JP" altLang="en-US" sz="1400" kern="100" dirty="0" smtClean="0">
                <a:solidFill>
                  <a:prstClr val="black"/>
                </a:solidFill>
                <a:latin typeface="ＭＳ Ｐゴシック" panose="020B0600070205080204" pitchFamily="50" charset="-128"/>
                <a:cs typeface="Times New Roman"/>
              </a:rPr>
              <a:t>検討</a:t>
            </a:r>
            <a:endParaRPr lang="en-US" altLang="ja-JP" sz="1400" kern="100" dirty="0" smtClean="0">
              <a:solidFill>
                <a:prstClr val="black"/>
              </a:solidFill>
              <a:latin typeface="ＭＳ Ｐゴシック" panose="020B0600070205080204" pitchFamily="50" charset="-128"/>
              <a:cs typeface="Times New Roman"/>
            </a:endParaRPr>
          </a:p>
          <a:p>
            <a:pPr fontAlgn="base">
              <a:lnSpc>
                <a:spcPct val="150000"/>
              </a:lnSpc>
              <a:spcBef>
                <a:spcPct val="0"/>
              </a:spcBef>
            </a:pPr>
            <a:r>
              <a:rPr lang="ja-JP" altLang="en-US" sz="1400" kern="100" dirty="0">
                <a:solidFill>
                  <a:prstClr val="black"/>
                </a:solidFill>
                <a:latin typeface="ＭＳ Ｐゴシック" panose="020B0600070205080204" pitchFamily="50" charset="-128"/>
                <a:cs typeface="Times New Roman"/>
              </a:rPr>
              <a:t>　</a:t>
            </a:r>
            <a:r>
              <a:rPr lang="ja-JP" altLang="en-US" sz="1400" kern="100" dirty="0" smtClean="0">
                <a:solidFill>
                  <a:prstClr val="black"/>
                </a:solidFill>
                <a:latin typeface="ＭＳ Ｐゴシック" panose="020B0600070205080204" pitchFamily="50" charset="-128"/>
                <a:cs typeface="Times New Roman"/>
              </a:rPr>
              <a:t>　も踏まえ</a:t>
            </a:r>
            <a:r>
              <a:rPr lang="ja-JP" altLang="en-US" sz="1400" kern="100" dirty="0">
                <a:solidFill>
                  <a:prstClr val="black"/>
                </a:solidFill>
                <a:latin typeface="ＭＳ Ｐゴシック" panose="020B0600070205080204" pitchFamily="50" charset="-128"/>
                <a:cs typeface="Times New Roman"/>
              </a:rPr>
              <a:t>、地域に</a:t>
            </a:r>
            <a:r>
              <a:rPr lang="ja-JP" altLang="en-US" sz="1400" kern="100" dirty="0" smtClean="0">
                <a:solidFill>
                  <a:prstClr val="black"/>
                </a:solidFill>
                <a:latin typeface="ＭＳ Ｐゴシック" panose="020B0600070205080204" pitchFamily="50" charset="-128"/>
                <a:cs typeface="Times New Roman"/>
              </a:rPr>
              <a:t>おいてどの</a:t>
            </a:r>
            <a:r>
              <a:rPr lang="ja-JP" altLang="en-US" sz="1400" kern="100" dirty="0">
                <a:solidFill>
                  <a:prstClr val="black"/>
                </a:solidFill>
                <a:latin typeface="ＭＳ Ｐゴシック" panose="020B0600070205080204" pitchFamily="50" charset="-128"/>
                <a:cs typeface="Times New Roman"/>
              </a:rPr>
              <a:t>よう</a:t>
            </a:r>
            <a:r>
              <a:rPr lang="ja-JP" altLang="en-US" sz="1400" kern="100" dirty="0" smtClean="0">
                <a:solidFill>
                  <a:prstClr val="black"/>
                </a:solidFill>
                <a:latin typeface="ＭＳ Ｐゴシック" panose="020B0600070205080204" pitchFamily="50" charset="-128"/>
                <a:cs typeface="Times New Roman"/>
              </a:rPr>
              <a:t>な体制</a:t>
            </a:r>
            <a:r>
              <a:rPr lang="ja-JP" altLang="en-US" sz="1400" kern="100" dirty="0">
                <a:solidFill>
                  <a:prstClr val="black"/>
                </a:solidFill>
                <a:latin typeface="ＭＳ Ｐゴシック" panose="020B0600070205080204" pitchFamily="50" charset="-128"/>
                <a:cs typeface="Times New Roman"/>
              </a:rPr>
              <a:t>を構築するか、</a:t>
            </a:r>
            <a:r>
              <a:rPr lang="ja-JP" altLang="en-US" sz="1400" kern="100" dirty="0" smtClean="0">
                <a:solidFill>
                  <a:prstClr val="black"/>
                </a:solidFill>
                <a:latin typeface="ＭＳ Ｐゴシック" panose="020B0600070205080204" pitchFamily="50" charset="-128"/>
                <a:cs typeface="Times New Roman"/>
              </a:rPr>
              <a:t>目指すべき拠点</a:t>
            </a:r>
            <a:r>
              <a:rPr lang="ja-JP" altLang="en-US" sz="1400" kern="100" dirty="0">
                <a:solidFill>
                  <a:prstClr val="black"/>
                </a:solidFill>
                <a:latin typeface="ＭＳ Ｐゴシック" panose="020B0600070205080204" pitchFamily="50" charset="-128"/>
                <a:cs typeface="Times New Roman"/>
              </a:rPr>
              <a:t>等</a:t>
            </a:r>
            <a:r>
              <a:rPr lang="ja-JP" altLang="en-US" sz="1400" kern="100" dirty="0" smtClean="0">
                <a:solidFill>
                  <a:prstClr val="black"/>
                </a:solidFill>
                <a:latin typeface="ＭＳ Ｐゴシック" panose="020B0600070205080204" pitchFamily="50" charset="-128"/>
                <a:cs typeface="Times New Roman"/>
              </a:rPr>
              <a:t>の整備方針</a:t>
            </a:r>
            <a:r>
              <a:rPr lang="ja-JP" altLang="en-US" sz="1400" kern="100" dirty="0">
                <a:solidFill>
                  <a:prstClr val="black"/>
                </a:solidFill>
                <a:latin typeface="ＭＳ Ｐゴシック" panose="020B0600070205080204" pitchFamily="50" charset="-128"/>
                <a:cs typeface="Times New Roman"/>
              </a:rPr>
              <a:t>を掲げることが必要です</a:t>
            </a:r>
            <a:r>
              <a:rPr lang="ja-JP" altLang="en-US" sz="1400" kern="100" dirty="0" smtClean="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p:txBody>
      </p:sp>
      <p:sp>
        <p:nvSpPr>
          <p:cNvPr id="2" name="横巻き 1"/>
          <p:cNvSpPr/>
          <p:nvPr/>
        </p:nvSpPr>
        <p:spPr bwMode="auto">
          <a:xfrm>
            <a:off x="128464" y="116632"/>
            <a:ext cx="9649072" cy="720080"/>
          </a:xfrm>
          <a:prstGeom prst="horizontalScroll">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dirty="0" smtClean="0">
                <a:solidFill>
                  <a:prstClr val="black"/>
                </a:solidFill>
              </a:rPr>
              <a:t>地域生活支援拠点等の整備に際しての留意点等について</a:t>
            </a:r>
          </a:p>
        </p:txBody>
      </p:sp>
      <p:sp>
        <p:nvSpPr>
          <p:cNvPr id="7" name="角丸四角形 6"/>
          <p:cNvSpPr/>
          <p:nvPr/>
        </p:nvSpPr>
        <p:spPr bwMode="auto">
          <a:xfrm>
            <a:off x="128464" y="980728"/>
            <a:ext cx="9641946" cy="2016224"/>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lnSpc>
                <a:spcPct val="150000"/>
              </a:lnSpc>
              <a:spcBef>
                <a:spcPct val="0"/>
              </a:spcBef>
              <a:spcAft>
                <a:spcPct val="0"/>
              </a:spcAft>
            </a:pPr>
            <a:r>
              <a:rPr lang="ja-JP" altLang="en-US" sz="1600" dirty="0" smtClean="0">
                <a:solidFill>
                  <a:prstClr val="black"/>
                </a:solidFill>
              </a:rPr>
              <a:t>○</a:t>
            </a:r>
            <a:r>
              <a:rPr lang="ja-JP" altLang="en-US" sz="1600" dirty="0">
                <a:solidFill>
                  <a:prstClr val="black"/>
                </a:solidFill>
              </a:rPr>
              <a:t>　</a:t>
            </a:r>
            <a:r>
              <a:rPr lang="ja-JP" altLang="en-US" sz="1600" dirty="0" smtClean="0">
                <a:solidFill>
                  <a:prstClr val="black"/>
                </a:solidFill>
              </a:rPr>
              <a:t>平成２７年度地域生活支援拠点等整備推進モデル事業（９自治体において実施）の成果を踏まえ、地域生活支援拠点等を整備する上で必要不可欠な観点、留意すべき点等をまとめましたので、参考としていただき、地域の実情に応じた積極的な体制整備をお願いします。（</a:t>
            </a:r>
            <a:r>
              <a:rPr lang="en-US" altLang="ja-JP" sz="1600" dirty="0" smtClean="0">
                <a:solidFill>
                  <a:prstClr val="black"/>
                </a:solidFill>
              </a:rPr>
              <a:t>※</a:t>
            </a:r>
            <a:r>
              <a:rPr lang="ja-JP" altLang="en-US" sz="1600" dirty="0">
                <a:solidFill>
                  <a:prstClr val="black"/>
                </a:solidFill>
              </a:rPr>
              <a:t>　</a:t>
            </a:r>
            <a:r>
              <a:rPr lang="ja-JP" altLang="en-US" sz="1600" dirty="0" smtClean="0">
                <a:solidFill>
                  <a:prstClr val="black"/>
                </a:solidFill>
              </a:rPr>
              <a:t>地域の実情により必ずしも全ての事項を網羅する必要はありません。）</a:t>
            </a:r>
            <a:endParaRPr lang="en-US" altLang="ja-JP" sz="1600" dirty="0" smtClean="0">
              <a:solidFill>
                <a:prstClr val="black"/>
              </a:solidFill>
            </a:endParaRPr>
          </a:p>
          <a:p>
            <a:pPr marL="119063" indent="-119063" defTabSz="873125" fontAlgn="base">
              <a:lnSpc>
                <a:spcPct val="150000"/>
              </a:lnSpc>
              <a:spcBef>
                <a:spcPct val="0"/>
              </a:spcBef>
              <a:spcAft>
                <a:spcPct val="0"/>
              </a:spcAft>
            </a:pPr>
            <a:r>
              <a:rPr lang="ja-JP" altLang="en-US" sz="1600" dirty="0" smtClean="0">
                <a:solidFill>
                  <a:prstClr val="black"/>
                </a:solidFill>
              </a:rPr>
              <a:t>○</a:t>
            </a:r>
            <a:r>
              <a:rPr lang="ja-JP" altLang="en-US" sz="1600" dirty="0">
                <a:solidFill>
                  <a:prstClr val="black"/>
                </a:solidFill>
              </a:rPr>
              <a:t>　</a:t>
            </a:r>
            <a:r>
              <a:rPr lang="ja-JP" altLang="en-US" sz="1600" dirty="0" smtClean="0">
                <a:solidFill>
                  <a:prstClr val="black"/>
                </a:solidFill>
              </a:rPr>
              <a:t>各自治体における取組の具体例を別紙にお示ししますので、併せて参照ください。</a:t>
            </a:r>
          </a:p>
        </p:txBody>
      </p:sp>
      <p:sp>
        <p:nvSpPr>
          <p:cNvPr id="6" name="正方形/長方形 5"/>
          <p:cNvSpPr/>
          <p:nvPr/>
        </p:nvSpPr>
        <p:spPr bwMode="auto">
          <a:xfrm>
            <a:off x="4088904" y="764705"/>
            <a:ext cx="5688632" cy="216023"/>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lang="en-US" altLang="ja-JP" sz="1200" dirty="0" smtClean="0">
                <a:latin typeface="Arial" charset="0"/>
                <a:ea typeface="ＭＳ Ｐゴシック" pitchFamily="50" charset="-128"/>
              </a:rPr>
              <a:t>※</a:t>
            </a:r>
            <a:r>
              <a:rPr lang="ja-JP" altLang="en-US" sz="1200" dirty="0" smtClean="0">
                <a:latin typeface="Arial" charset="0"/>
                <a:ea typeface="ＭＳ Ｐゴシック" pitchFamily="50" charset="-128"/>
              </a:rPr>
              <a:t>　平成２８年８月２６日厚生労働省社会・援護局障害保健福祉部障害福祉課事務連絡</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8" name="スライド番号プレースホルダー 7"/>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39</a:t>
            </a:fld>
            <a:endParaRPr lang="ja-JP" altLang="en-US">
              <a:solidFill>
                <a:prstClr val="black">
                  <a:tint val="75000"/>
                </a:prstClr>
              </a:solidFill>
            </a:endParaRPr>
          </a:p>
        </p:txBody>
      </p:sp>
    </p:spTree>
    <p:extLst>
      <p:ext uri="{BB962C8B-B14F-4D97-AF65-F5344CB8AC3E}">
        <p14:creationId xmlns:p14="http://schemas.microsoft.com/office/powerpoint/2010/main" val="338095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75" y="274639"/>
            <a:ext cx="9518650" cy="6323012"/>
          </a:xfrm>
        </p:spPr>
        <p:txBody>
          <a:bodyPr/>
          <a:lstStyle/>
          <a:p>
            <a:r>
              <a:rPr lang="ja-JP" altLang="en-US" sz="3600" dirty="0">
                <a:latin typeface="+mj-ea"/>
              </a:rPr>
              <a:t>（１</a:t>
            </a:r>
            <a:r>
              <a:rPr lang="ja-JP" altLang="en-US" sz="3600" dirty="0" smtClean="0">
                <a:latin typeface="+mj-ea"/>
              </a:rPr>
              <a:t>）障害福祉施策の動向</a:t>
            </a: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solidFill>
                  <a:srgbClr val="000000"/>
                </a:solidFill>
              </a:rPr>
              <a:pPr>
                <a:defRPr/>
              </a:pPr>
              <a:t>4</a:t>
            </a:fld>
            <a:endParaRPr lang="en-US" altLang="ja-JP">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0"/>
            <a:ext cx="9906000" cy="6858000"/>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en-US" altLang="ja-JP" sz="1600" dirty="0" smtClean="0">
              <a:solidFill>
                <a:prstClr val="black"/>
              </a:solidFill>
            </a:endParaRPr>
          </a:p>
          <a:p>
            <a:pPr marL="119063" indent="-119063" algn="ctr" defTabSz="873125" fontAlgn="base">
              <a:spcBef>
                <a:spcPct val="0"/>
              </a:spcBef>
              <a:spcAft>
                <a:spcPct val="0"/>
              </a:spcAft>
            </a:pPr>
            <a:endParaRPr lang="en-US" altLang="ja-JP" sz="1600" dirty="0" smtClean="0">
              <a:solidFill>
                <a:prstClr val="black"/>
              </a:solidFill>
            </a:endParaRPr>
          </a:p>
          <a:p>
            <a:pPr marL="119063" indent="-119063" defTabSz="873125" fontAlgn="base">
              <a:spcBef>
                <a:spcPct val="0"/>
              </a:spcBef>
              <a:spcAft>
                <a:spcPct val="0"/>
              </a:spcAft>
            </a:pPr>
            <a:endParaRPr lang="en-US" altLang="ja-JP" sz="1600" dirty="0" smtClean="0">
              <a:solidFill>
                <a:prstClr val="black"/>
              </a:solidFill>
            </a:endParaRPr>
          </a:p>
          <a:p>
            <a:pPr algn="just" fontAlgn="base">
              <a:spcBef>
                <a:spcPct val="0"/>
              </a:spcBef>
            </a:pPr>
            <a:endParaRPr lang="en-US" altLang="ja-JP" sz="1600" kern="100" dirty="0" smtClean="0">
              <a:solidFill>
                <a:prstClr val="black"/>
              </a:solidFill>
              <a:ea typeface="ＭＳ ゴシック"/>
              <a:cs typeface="Times New Roman"/>
            </a:endParaRPr>
          </a:p>
          <a:p>
            <a:pPr algn="just" fontAlgn="base">
              <a:spcBef>
                <a:spcPct val="0"/>
              </a:spcBef>
            </a:pPr>
            <a:endParaRPr lang="en-US" altLang="ja-JP" sz="1600" kern="100" dirty="0" smtClean="0">
              <a:solidFill>
                <a:prstClr val="black"/>
              </a:solidFill>
              <a:ea typeface="ＭＳ ゴシック"/>
              <a:cs typeface="Times New Roman"/>
            </a:endParaRPr>
          </a:p>
          <a:p>
            <a:pPr algn="just" fontAlgn="base">
              <a:spcBef>
                <a:spcPct val="0"/>
              </a:spcBef>
            </a:pPr>
            <a:endParaRPr lang="en-US" altLang="ja-JP" sz="1600" kern="100" dirty="0">
              <a:solidFill>
                <a:prstClr val="black"/>
              </a:solidFill>
              <a:ea typeface="ＭＳ ゴシック"/>
              <a:cs typeface="Times New Roman"/>
            </a:endParaRPr>
          </a:p>
          <a:p>
            <a:pPr algn="just" fontAlgn="base">
              <a:spcBef>
                <a:spcPct val="0"/>
              </a:spcBef>
            </a:pPr>
            <a:endParaRPr lang="en-US" altLang="ja-JP" sz="1600" kern="100" dirty="0" smtClean="0">
              <a:solidFill>
                <a:prstClr val="black"/>
              </a:solidFill>
              <a:ea typeface="ＭＳ ゴシック"/>
              <a:cs typeface="Times New Roman"/>
            </a:endParaRPr>
          </a:p>
          <a:p>
            <a:pPr algn="just" fontAlgn="base">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endParaRPr lang="en-US" altLang="ja-JP" sz="1600" kern="100" dirty="0" smtClean="0">
              <a:solidFill>
                <a:prstClr val="black"/>
              </a:solidFill>
              <a:ea typeface="ＭＳ ゴシック"/>
              <a:cs typeface="Times New Roman"/>
            </a:endParaRPr>
          </a:p>
          <a:p>
            <a:pPr algn="just" fontAlgn="base">
              <a:lnSpc>
                <a:spcPct val="150000"/>
              </a:lnSpc>
              <a:spcBef>
                <a:spcPct val="0"/>
              </a:spcBef>
            </a:pPr>
            <a:r>
              <a:rPr lang="ja-JP" altLang="en-US" sz="1600" kern="100" dirty="0" smtClean="0">
                <a:solidFill>
                  <a:prstClr val="black"/>
                </a:solidFill>
                <a:ea typeface="ＭＳ ゴシック"/>
                <a:cs typeface="Times New Roman"/>
              </a:rPr>
              <a:t>　</a:t>
            </a:r>
            <a:endParaRPr lang="en-US" altLang="ja-JP" sz="1600" kern="100" dirty="0" smtClean="0">
              <a:solidFill>
                <a:prstClr val="black"/>
              </a:solidFill>
              <a:ea typeface="ＭＳ ゴシック"/>
              <a:cs typeface="Times New Roman"/>
            </a:endParaRPr>
          </a:p>
          <a:p>
            <a:pPr algn="just" fontAlgn="base">
              <a:lnSpc>
                <a:spcPct val="150000"/>
              </a:lnSpc>
              <a:spcBef>
                <a:spcPct val="0"/>
              </a:spcBef>
            </a:pPr>
            <a:r>
              <a:rPr lang="ja-JP" altLang="en-US" sz="1600" kern="100" dirty="0">
                <a:solidFill>
                  <a:prstClr val="black"/>
                </a:solidFill>
                <a:ea typeface="ＭＳ ゴシック"/>
                <a:cs typeface="Times New Roman"/>
              </a:rPr>
              <a:t>　</a:t>
            </a:r>
            <a:endParaRPr lang="en-US" altLang="ja-JP" sz="1600" kern="100" dirty="0" smtClean="0">
              <a:solidFill>
                <a:prstClr val="black"/>
              </a:solidFill>
              <a:ea typeface="ＭＳ ゴシック"/>
              <a:cs typeface="Times New Roman"/>
            </a:endParaRPr>
          </a:p>
          <a:p>
            <a:pPr algn="just" fontAlgn="base">
              <a:lnSpc>
                <a:spcPct val="150000"/>
              </a:lnSpc>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endParaRPr lang="en-US" altLang="ja-JP" sz="1600" kern="100" dirty="0" smtClean="0">
              <a:solidFill>
                <a:prstClr val="black"/>
              </a:solidFill>
              <a:ea typeface="ＭＳ ゴシック"/>
              <a:cs typeface="Times New Roman"/>
            </a:endParaRPr>
          </a:p>
          <a:p>
            <a:pPr algn="just" fontAlgn="base">
              <a:lnSpc>
                <a:spcPct val="150000"/>
              </a:lnSpc>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endParaRPr lang="en-US" altLang="ja-JP" sz="1600" kern="100" dirty="0" smtClean="0">
              <a:solidFill>
                <a:prstClr val="black"/>
              </a:solidFill>
              <a:ea typeface="ＭＳ ゴシック"/>
              <a:cs typeface="Times New Roman"/>
            </a:endParaRPr>
          </a:p>
          <a:p>
            <a:pPr algn="just" fontAlgn="base">
              <a:lnSpc>
                <a:spcPct val="150000"/>
              </a:lnSpc>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endParaRPr lang="en-US" altLang="ja-JP" sz="1600" kern="100" dirty="0" smtClean="0">
              <a:solidFill>
                <a:prstClr val="black"/>
              </a:solidFill>
              <a:ea typeface="ＭＳ ゴシック"/>
              <a:cs typeface="Times New Roman"/>
            </a:endParaRPr>
          </a:p>
          <a:p>
            <a:pPr algn="just" fontAlgn="base">
              <a:lnSpc>
                <a:spcPct val="150000"/>
              </a:lnSpc>
              <a:spcBef>
                <a:spcPct val="0"/>
              </a:spcBef>
            </a:pPr>
            <a:endParaRPr lang="en-US" altLang="ja-JP" sz="1600" kern="100" dirty="0">
              <a:solidFill>
                <a:prstClr val="black"/>
              </a:solidFill>
              <a:ea typeface="ＭＳ ゴシック"/>
              <a:cs typeface="Times New Roman"/>
            </a:endParaRPr>
          </a:p>
          <a:p>
            <a:pPr algn="just" fontAlgn="base">
              <a:lnSpc>
                <a:spcPct val="150000"/>
              </a:lnSpc>
              <a:spcBef>
                <a:spcPct val="0"/>
              </a:spcBef>
            </a:pPr>
            <a:endParaRPr lang="en-US" altLang="ja-JP" sz="1600" kern="100" dirty="0" smtClean="0">
              <a:solidFill>
                <a:prstClr val="black"/>
              </a:solidFill>
              <a:ea typeface="ＭＳ ゴシック"/>
              <a:cs typeface="Times New Roman"/>
            </a:endParaRPr>
          </a:p>
          <a:p>
            <a:pPr algn="just" fontAlgn="base">
              <a:lnSpc>
                <a:spcPct val="150000"/>
              </a:lnSpc>
              <a:spcBef>
                <a:spcPct val="0"/>
              </a:spcBef>
            </a:pPr>
            <a:endParaRPr lang="ja-JP" altLang="ja-JP" sz="1600" kern="100" dirty="0">
              <a:solidFill>
                <a:prstClr val="black"/>
              </a:solidFill>
              <a:ea typeface="ＭＳ ゴシック"/>
              <a:cs typeface="Times New Roman"/>
            </a:endParaRPr>
          </a:p>
          <a:p>
            <a:pPr algn="just" fontAlgn="base">
              <a:lnSpc>
                <a:spcPct val="150000"/>
              </a:lnSpc>
              <a:spcBef>
                <a:spcPct val="0"/>
              </a:spcBef>
            </a:pPr>
            <a:endParaRPr lang="ja-JP" altLang="ja-JP" sz="1600" kern="100" dirty="0" smtClean="0">
              <a:solidFill>
                <a:prstClr val="black"/>
              </a:solidFill>
              <a:ea typeface="ＭＳ ゴシック"/>
              <a:cs typeface="Times New Roman"/>
            </a:endParaRPr>
          </a:p>
          <a:p>
            <a:pPr fontAlgn="base">
              <a:lnSpc>
                <a:spcPct val="150000"/>
              </a:lnSpc>
              <a:spcBef>
                <a:spcPct val="0"/>
              </a:spcBef>
            </a:pPr>
            <a:r>
              <a:rPr lang="en-US" altLang="ja-JP" sz="1600" kern="100" dirty="0">
                <a:solidFill>
                  <a:prstClr val="black"/>
                </a:solidFill>
                <a:ea typeface="ＭＳ ゴシック"/>
                <a:cs typeface="Times New Roman"/>
              </a:rPr>
              <a:t> </a:t>
            </a:r>
            <a:endParaRPr lang="ja-JP" altLang="ja-JP" sz="1600" kern="100" dirty="0">
              <a:solidFill>
                <a:prstClr val="black"/>
              </a:solidFill>
              <a:ea typeface="ＭＳ ゴシック"/>
              <a:cs typeface="Times New Roman"/>
            </a:endParaRPr>
          </a:p>
          <a:p>
            <a:pPr fontAlgn="base">
              <a:lnSpc>
                <a:spcPct val="150000"/>
              </a:lnSpc>
              <a:spcBef>
                <a:spcPct val="0"/>
              </a:spcBef>
            </a:pPr>
            <a:r>
              <a:rPr lang="en-US" altLang="ja-JP" sz="1600" kern="100" dirty="0">
                <a:solidFill>
                  <a:prstClr val="black"/>
                </a:solidFill>
                <a:ea typeface="ＭＳ ゴシック"/>
                <a:cs typeface="Times New Roman"/>
              </a:rPr>
              <a:t> </a:t>
            </a:r>
            <a:endParaRPr lang="ja-JP" altLang="ja-JP" sz="1600" kern="100" dirty="0">
              <a:solidFill>
                <a:prstClr val="black"/>
              </a:solidFill>
              <a:ea typeface="ＭＳ ゴシック"/>
              <a:cs typeface="Times New Roman"/>
            </a:endParaRPr>
          </a:p>
          <a:p>
            <a:pPr fontAlgn="base">
              <a:lnSpc>
                <a:spcPct val="150000"/>
              </a:lnSpc>
              <a:spcBef>
                <a:spcPct val="0"/>
              </a:spcBef>
            </a:pPr>
            <a:endParaRPr lang="en-US" altLang="ja-JP" sz="1600" kern="100" dirty="0" smtClean="0">
              <a:solidFill>
                <a:prstClr val="black"/>
              </a:solidFill>
              <a:ea typeface="ＭＳ ゴシック"/>
              <a:cs typeface="Times New Roman"/>
            </a:endParaRPr>
          </a:p>
          <a:p>
            <a:pPr fontAlgn="base">
              <a:lnSpc>
                <a:spcPct val="150000"/>
              </a:lnSpc>
              <a:spcBef>
                <a:spcPct val="0"/>
              </a:spcBef>
            </a:pPr>
            <a:r>
              <a:rPr lang="en-US" altLang="ja-JP" sz="1600" kern="100" dirty="0">
                <a:solidFill>
                  <a:prstClr val="black"/>
                </a:solidFill>
                <a:ea typeface="ＭＳ ゴシック"/>
                <a:cs typeface="Times New Roman"/>
              </a:rPr>
              <a:t> </a:t>
            </a:r>
            <a:endParaRPr lang="ja-JP" altLang="ja-JP" sz="1600" kern="100" dirty="0">
              <a:solidFill>
                <a:prstClr val="black"/>
              </a:solidFill>
              <a:ea typeface="ＭＳ ゴシック"/>
              <a:cs typeface="Times New Roman"/>
            </a:endParaRPr>
          </a:p>
          <a:p>
            <a:pPr fontAlgn="base">
              <a:lnSpc>
                <a:spcPct val="150000"/>
              </a:lnSpc>
              <a:spcBef>
                <a:spcPct val="0"/>
              </a:spcBef>
            </a:pPr>
            <a:r>
              <a:rPr lang="en-US" altLang="ja-JP" sz="1600" kern="100" dirty="0">
                <a:solidFill>
                  <a:prstClr val="black"/>
                </a:solidFill>
                <a:ea typeface="ＭＳ ゴシック"/>
                <a:cs typeface="Times New Roman"/>
              </a:rPr>
              <a:t> </a:t>
            </a:r>
            <a:endParaRPr lang="ja-JP" altLang="ja-JP" sz="1600" kern="100" dirty="0">
              <a:solidFill>
                <a:prstClr val="black"/>
              </a:solidFill>
              <a:ea typeface="ＭＳ ゴシック"/>
              <a:cs typeface="Times New Roman"/>
            </a:endParaRPr>
          </a:p>
          <a:p>
            <a:pPr fontAlgn="base">
              <a:lnSpc>
                <a:spcPct val="150000"/>
              </a:lnSpc>
              <a:spcBef>
                <a:spcPct val="0"/>
              </a:spcBef>
            </a:pPr>
            <a:r>
              <a:rPr lang="en-US" altLang="ja-JP" sz="1600" kern="100" dirty="0">
                <a:solidFill>
                  <a:prstClr val="black"/>
                </a:solidFill>
                <a:ea typeface="ＭＳ ゴシック"/>
                <a:cs typeface="Times New Roman"/>
              </a:rPr>
              <a:t> </a:t>
            </a:r>
            <a:endParaRPr lang="ja-JP" altLang="ja-JP" sz="1600" kern="100" dirty="0">
              <a:solidFill>
                <a:prstClr val="black"/>
              </a:solidFill>
              <a:ea typeface="ＭＳ ゴシック"/>
              <a:cs typeface="Times New Roman"/>
            </a:endParaRPr>
          </a:p>
          <a:p>
            <a:pPr marL="119063" indent="-119063" defTabSz="873125" fontAlgn="base">
              <a:lnSpc>
                <a:spcPct val="150000"/>
              </a:lnSpc>
              <a:spcBef>
                <a:spcPct val="0"/>
              </a:spcBef>
              <a:spcAft>
                <a:spcPct val="0"/>
              </a:spcAft>
            </a:pPr>
            <a:endParaRPr lang="ja-JP" altLang="en-US" sz="1600" dirty="0" smtClean="0">
              <a:solidFill>
                <a:prstClr val="black"/>
              </a:solidFill>
            </a:endParaRPr>
          </a:p>
        </p:txBody>
      </p:sp>
      <p:sp>
        <p:nvSpPr>
          <p:cNvPr id="3" name="メモ 2"/>
          <p:cNvSpPr/>
          <p:nvPr/>
        </p:nvSpPr>
        <p:spPr bwMode="auto">
          <a:xfrm>
            <a:off x="135590" y="116632"/>
            <a:ext cx="9641946" cy="6624736"/>
          </a:xfrm>
          <a:prstGeom prst="foldedCorner">
            <a:avLst>
              <a:gd name="adj" fmla="val 6134"/>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defTabSz="873125" fontAlgn="base">
              <a:lnSpc>
                <a:spcPct val="150000"/>
              </a:lnSpc>
              <a:spcBef>
                <a:spcPct val="0"/>
              </a:spcBef>
            </a:pPr>
            <a:r>
              <a:rPr lang="ja-JP" altLang="en-US" sz="1400" dirty="0" smtClean="0">
                <a:solidFill>
                  <a:prstClr val="black"/>
                </a:solidFill>
                <a:latin typeface="ＭＳ Ｐゴシック" panose="020B0600070205080204" pitchFamily="50" charset="-128"/>
              </a:rPr>
              <a:t>　</a:t>
            </a:r>
            <a:r>
              <a:rPr lang="ja-JP" altLang="en-US" sz="1600" u="sng" dirty="0" smtClean="0">
                <a:solidFill>
                  <a:srgbClr val="1F497D"/>
                </a:solidFill>
                <a:latin typeface="ＤＨＰ特太ゴシック体" panose="020B0500000000000000" pitchFamily="50" charset="-128"/>
                <a:ea typeface="ＤＨＰ特太ゴシック体" panose="020B0500000000000000" pitchFamily="50" charset="-128"/>
              </a:rPr>
              <a:t>２　関係者への研修・説明会の開催</a:t>
            </a:r>
            <a:endParaRPr lang="en-US" altLang="ja-JP" sz="1600" u="sng" dirty="0" smtClean="0">
              <a:solidFill>
                <a:srgbClr val="1F497D"/>
              </a:solidFill>
              <a:latin typeface="ＤＨＰ特太ゴシック体" panose="020B0500000000000000" pitchFamily="50" charset="-128"/>
              <a:ea typeface="ＤＨＰ特太ゴシック体" panose="020B0500000000000000" pitchFamily="50" charset="-128"/>
            </a:endParaRPr>
          </a:p>
          <a:p>
            <a:pPr defTabSz="873125" fontAlgn="base">
              <a:lnSpc>
                <a:spcPct val="150000"/>
              </a:lnSpc>
              <a:spcBef>
                <a:spcPct val="0"/>
              </a:spcBef>
            </a:pPr>
            <a:r>
              <a:rPr lang="ja-JP" altLang="en-US" sz="1400" dirty="0" smtClean="0">
                <a:solidFill>
                  <a:prstClr val="black"/>
                </a:solidFill>
                <a:latin typeface="ＭＳ Ｐゴシック" panose="020B0600070205080204" pitchFamily="50" charset="-128"/>
              </a:rPr>
              <a:t>　○　整備方針を踏まえ、拠点等を運営する上での課題を共有することが重要です。</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pPr>
            <a:r>
              <a:rPr lang="ja-JP" altLang="en-US" sz="1400" dirty="0" smtClean="0">
                <a:solidFill>
                  <a:prstClr val="black"/>
                </a:solidFill>
                <a:latin typeface="ＭＳ Ｐゴシック" panose="020B0600070205080204" pitchFamily="50" charset="-128"/>
              </a:rPr>
              <a:t>　</a:t>
            </a:r>
            <a:r>
              <a:rPr lang="ja-JP" altLang="en-US" sz="1400" dirty="0">
                <a:solidFill>
                  <a:prstClr val="black"/>
                </a:solidFill>
                <a:latin typeface="ＭＳ Ｐゴシック" panose="020B0600070205080204" pitchFamily="50" charset="-128"/>
              </a:rPr>
              <a:t>　</a:t>
            </a: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ポイント</a:t>
            </a:r>
            <a:r>
              <a:rPr lang="en-US" altLang="ja-JP" sz="1400" dirty="0" smtClean="0">
                <a:solidFill>
                  <a:prstClr val="black"/>
                </a:solidFill>
                <a:latin typeface="ＭＳ Ｐゴシック" panose="020B0600070205080204" pitchFamily="50" charset="-128"/>
              </a:rPr>
              <a:t>】</a:t>
            </a:r>
          </a:p>
          <a:p>
            <a:pPr defTabSz="873125" fontAlgn="base">
              <a:lnSpc>
                <a:spcPct val="150000"/>
              </a:lnSpc>
              <a:spcBef>
                <a:spcPct val="0"/>
              </a:spcBef>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（１）利用者・家族を取り巻く専門職や地域住民に対して拠点等の意義の説明を行い、課題の共有を行いながら、解決策の提</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案を受ける。</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pPr>
            <a:r>
              <a:rPr lang="ja-JP" altLang="en-US" sz="1400" dirty="0" smtClean="0">
                <a:solidFill>
                  <a:prstClr val="black"/>
                </a:solidFill>
                <a:latin typeface="ＭＳ Ｐゴシック" panose="020B0600070205080204" pitchFamily="50" charset="-128"/>
              </a:rPr>
              <a:t>　</a:t>
            </a: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（２）研修会等を通じ、地域</a:t>
            </a:r>
            <a:r>
              <a:rPr lang="ja-JP" altLang="en-US" sz="1400" dirty="0">
                <a:solidFill>
                  <a:prstClr val="black"/>
                </a:solidFill>
                <a:latin typeface="ＭＳ Ｐゴシック" panose="020B0600070205080204" pitchFamily="50" charset="-128"/>
              </a:rPr>
              <a:t>の社会資源等の</a:t>
            </a:r>
            <a:r>
              <a:rPr lang="ja-JP" altLang="en-US" sz="1400" dirty="0" smtClean="0">
                <a:solidFill>
                  <a:prstClr val="black"/>
                </a:solidFill>
                <a:latin typeface="ＭＳ Ｐゴシック" panose="020B0600070205080204" pitchFamily="50" charset="-128"/>
              </a:rPr>
              <a:t>情報共有を図ると</a:t>
            </a:r>
            <a:r>
              <a:rPr lang="ja-JP" altLang="en-US" sz="1400" dirty="0">
                <a:solidFill>
                  <a:prstClr val="black"/>
                </a:solidFill>
                <a:latin typeface="ＭＳ Ｐゴシック" panose="020B0600070205080204" pitchFamily="50" charset="-128"/>
              </a:rPr>
              <a:t>とも</a:t>
            </a:r>
            <a:r>
              <a:rPr lang="ja-JP" altLang="en-US" sz="1400" dirty="0" smtClean="0">
                <a:solidFill>
                  <a:prstClr val="black"/>
                </a:solidFill>
                <a:latin typeface="ＭＳ Ｐゴシック" panose="020B0600070205080204" pitchFamily="50" charset="-128"/>
              </a:rPr>
              <a:t>に、関係機関、専門職の役割を認識する。</a:t>
            </a:r>
            <a:r>
              <a:rPr lang="ja-JP" altLang="en-US" sz="1400" kern="100" dirty="0" smtClean="0">
                <a:solidFill>
                  <a:prstClr val="black"/>
                </a:solidFill>
                <a:latin typeface="ＭＳ Ｐゴシック" panose="020B0600070205080204" pitchFamily="50" charset="-128"/>
                <a:cs typeface="Times New Roman"/>
              </a:rPr>
              <a:t>　</a:t>
            </a:r>
            <a:endParaRPr lang="en-US" altLang="ja-JP" sz="1400" kern="100" dirty="0" smtClean="0">
              <a:solidFill>
                <a:prstClr val="black"/>
              </a:solidFill>
              <a:latin typeface="ＭＳ Ｐゴシック" panose="020B0600070205080204" pitchFamily="50" charset="-128"/>
              <a:cs typeface="Times New Roman"/>
            </a:endParaRPr>
          </a:p>
          <a:p>
            <a:pPr fontAlgn="base">
              <a:lnSpc>
                <a:spcPct val="150000"/>
              </a:lnSpc>
              <a:spcBef>
                <a:spcPct val="0"/>
              </a:spcBef>
            </a:pPr>
            <a:r>
              <a:rPr lang="ja-JP" altLang="en-US" sz="1400" kern="100" dirty="0" smtClean="0">
                <a:solidFill>
                  <a:prstClr val="black"/>
                </a:solidFill>
                <a:latin typeface="ＭＳ Ｐゴシック" panose="020B0600070205080204" pitchFamily="50" charset="-128"/>
                <a:cs typeface="Times New Roman"/>
              </a:rPr>
              <a:t>　　</a:t>
            </a:r>
            <a:r>
              <a:rPr lang="en-US" altLang="ja-JP"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必要</a:t>
            </a:r>
            <a:r>
              <a:rPr lang="ja-JP" altLang="en-US" sz="1400" kern="100" dirty="0" smtClean="0">
                <a:solidFill>
                  <a:prstClr val="black"/>
                </a:solidFill>
                <a:latin typeface="ＭＳ Ｐゴシック" panose="020B0600070205080204" pitchFamily="50" charset="-128"/>
                <a:cs typeface="Times New Roman"/>
              </a:rPr>
              <a:t>な視点</a:t>
            </a:r>
            <a:r>
              <a:rPr lang="en-US" altLang="ja-JP"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a:t>
            </a:r>
            <a:endParaRPr lang="en-US" altLang="ja-JP" sz="1400" kern="100" dirty="0" smtClean="0">
              <a:solidFill>
                <a:prstClr val="black"/>
              </a:solidFill>
              <a:latin typeface="ＭＳ Ｐゴシック" panose="020B0600070205080204" pitchFamily="50" charset="-128"/>
              <a:cs typeface="Times New Roman"/>
            </a:endParaRPr>
          </a:p>
          <a:p>
            <a:pPr fontAlgn="base">
              <a:lnSpc>
                <a:spcPct val="150000"/>
              </a:lnSpc>
              <a:spcBef>
                <a:spcPct val="0"/>
              </a:spcBef>
            </a:pPr>
            <a:r>
              <a:rPr lang="ja-JP" altLang="en-US" sz="1400" kern="100" dirty="0" smtClean="0">
                <a:solidFill>
                  <a:prstClr val="black"/>
                </a:solidFill>
                <a:latin typeface="ＭＳ Ｐゴシック" panose="020B0600070205080204" pitchFamily="50" charset="-128"/>
                <a:cs typeface="Times New Roman"/>
              </a:rPr>
              <a:t>　○　障害児者</a:t>
            </a:r>
            <a:r>
              <a:rPr lang="ja-JP" altLang="en-US" sz="1400" kern="100" dirty="0">
                <a:solidFill>
                  <a:prstClr val="black"/>
                </a:solidFill>
                <a:latin typeface="ＭＳ Ｐゴシック" panose="020B0600070205080204" pitchFamily="50" charset="-128"/>
                <a:cs typeface="Times New Roman"/>
              </a:rPr>
              <a:t>の生活を地域全体で支える核として機能させるためには、拠点等</a:t>
            </a:r>
            <a:r>
              <a:rPr lang="ja-JP" altLang="en-US" sz="1400" kern="100" dirty="0" smtClean="0">
                <a:solidFill>
                  <a:prstClr val="black"/>
                </a:solidFill>
                <a:latin typeface="ＭＳ Ｐゴシック" panose="020B0600070205080204" pitchFamily="50" charset="-128"/>
                <a:cs typeface="Times New Roman"/>
              </a:rPr>
              <a:t>の理解促進</a:t>
            </a:r>
            <a:r>
              <a:rPr lang="ja-JP" altLang="en-US" sz="1400" kern="100" dirty="0">
                <a:solidFill>
                  <a:prstClr val="black"/>
                </a:solidFill>
                <a:latin typeface="ＭＳ Ｐゴシック" panose="020B0600070205080204" pitchFamily="50" charset="-128"/>
                <a:cs typeface="Times New Roman"/>
              </a:rPr>
              <a:t>・</a:t>
            </a:r>
            <a:r>
              <a:rPr lang="ja-JP" altLang="en-US" sz="1400" kern="100" dirty="0" smtClean="0">
                <a:solidFill>
                  <a:prstClr val="black"/>
                </a:solidFill>
                <a:latin typeface="ＭＳ Ｐゴシック" panose="020B0600070205080204" pitchFamily="50" charset="-128"/>
                <a:cs typeface="Times New Roman"/>
              </a:rPr>
              <a:t>普及啓発を進めるとともに、</a:t>
            </a:r>
            <a:endParaRPr lang="en-US" altLang="ja-JP" sz="1400" kern="100" dirty="0" smtClean="0">
              <a:solidFill>
                <a:prstClr val="black"/>
              </a:solidFill>
              <a:latin typeface="ＭＳ Ｐゴシック" panose="020B0600070205080204" pitchFamily="50" charset="-128"/>
              <a:cs typeface="Times New Roman"/>
            </a:endParaRPr>
          </a:p>
          <a:p>
            <a:pPr fontAlgn="base">
              <a:lnSpc>
                <a:spcPct val="150000"/>
              </a:lnSpc>
              <a:spcBef>
                <a:spcPct val="0"/>
              </a:spcBef>
            </a:pPr>
            <a:r>
              <a:rPr lang="ja-JP" altLang="en-US" sz="1400" kern="100" dirty="0">
                <a:solidFill>
                  <a:prstClr val="black"/>
                </a:solidFill>
                <a:latin typeface="ＭＳ Ｐゴシック" panose="020B0600070205080204" pitchFamily="50" charset="-128"/>
                <a:cs typeface="Times New Roman"/>
              </a:rPr>
              <a:t>　</a:t>
            </a:r>
            <a:r>
              <a:rPr lang="ja-JP" altLang="en-US" sz="1400" kern="100" dirty="0" smtClean="0">
                <a:solidFill>
                  <a:prstClr val="black"/>
                </a:solidFill>
                <a:latin typeface="ＭＳ Ｐゴシック" panose="020B0600070205080204" pitchFamily="50" charset="-128"/>
                <a:cs typeface="Times New Roman"/>
              </a:rPr>
              <a:t>　　拠点</a:t>
            </a:r>
            <a:r>
              <a:rPr lang="ja-JP" altLang="en-US" sz="1400" kern="100" dirty="0">
                <a:solidFill>
                  <a:prstClr val="black"/>
                </a:solidFill>
                <a:latin typeface="ＭＳ Ｐゴシック" panose="020B0600070205080204" pitchFamily="50" charset="-128"/>
                <a:cs typeface="Times New Roman"/>
              </a:rPr>
              <a:t>等に関与する全ての機関、人材の有機的な結びつきを強化する</a:t>
            </a:r>
            <a:r>
              <a:rPr lang="ja-JP" altLang="en-US" sz="1400" kern="100" dirty="0" smtClean="0">
                <a:solidFill>
                  <a:prstClr val="black"/>
                </a:solidFill>
                <a:latin typeface="ＭＳ Ｐゴシック" panose="020B0600070205080204" pitchFamily="50" charset="-128"/>
                <a:cs typeface="Times New Roman"/>
              </a:rPr>
              <a:t>ことが必要</a:t>
            </a:r>
            <a:r>
              <a:rPr lang="ja-JP" altLang="en-US" sz="1400" kern="100" dirty="0">
                <a:solidFill>
                  <a:prstClr val="black"/>
                </a:solidFill>
                <a:latin typeface="ＭＳ Ｐゴシック" panose="020B0600070205080204" pitchFamily="50" charset="-128"/>
                <a:cs typeface="Times New Roman"/>
              </a:rPr>
              <a:t>です</a:t>
            </a:r>
            <a:r>
              <a:rPr lang="ja-JP" altLang="en-US" sz="1400" kern="100" dirty="0" smtClean="0">
                <a:solidFill>
                  <a:prstClr val="black"/>
                </a:solidFill>
                <a:latin typeface="ＭＳ Ｐゴシック" panose="020B0600070205080204" pitchFamily="50" charset="-128"/>
                <a:cs typeface="Times New Roman"/>
              </a:rPr>
              <a:t>。</a:t>
            </a:r>
            <a:endParaRPr lang="en-US" altLang="ja-JP" sz="1400" kern="100" dirty="0" smtClean="0">
              <a:solidFill>
                <a:prstClr val="black"/>
              </a:solidFill>
              <a:latin typeface="ＭＳ Ｐゴシック" panose="020B0600070205080204" pitchFamily="50" charset="-128"/>
              <a:cs typeface="Times New Roman"/>
            </a:endParaRPr>
          </a:p>
          <a:p>
            <a:pPr defTabSz="873125" fontAlgn="base">
              <a:lnSpc>
                <a:spcPct val="150000"/>
              </a:lnSpc>
              <a:spcBef>
                <a:spcPct val="0"/>
              </a:spcBef>
              <a:spcAft>
                <a:spcPct val="0"/>
              </a:spcAft>
            </a:pPr>
            <a:r>
              <a:rPr lang="ja-JP" altLang="en-US" sz="1400" kern="100" dirty="0" smtClean="0">
                <a:solidFill>
                  <a:prstClr val="black"/>
                </a:solidFill>
                <a:latin typeface="ＭＳ Ｐゴシック" panose="020B0600070205080204" pitchFamily="50" charset="-128"/>
                <a:cs typeface="Times New Roman"/>
              </a:rPr>
              <a:t>　</a:t>
            </a:r>
            <a:r>
              <a:rPr lang="ja-JP" altLang="en-US" sz="1600" u="sng" dirty="0" smtClean="0">
                <a:solidFill>
                  <a:srgbClr val="1F497D"/>
                </a:solidFill>
                <a:latin typeface="ＤＨＰ特太ゴシック体" panose="020B0500000000000000" pitchFamily="50" charset="-128"/>
                <a:ea typeface="ＤＨＰ特太ゴシック体" panose="020B0500000000000000" pitchFamily="50" charset="-128"/>
              </a:rPr>
              <a:t>３</a:t>
            </a:r>
            <a:r>
              <a:rPr lang="ja-JP" altLang="en-US" sz="1600" u="sng" dirty="0">
                <a:solidFill>
                  <a:srgbClr val="1F497D"/>
                </a:solidFill>
                <a:latin typeface="ＤＨＰ特太ゴシック体" panose="020B0500000000000000" pitchFamily="50" charset="-128"/>
                <a:ea typeface="ＤＨＰ特太ゴシック体" panose="020B0500000000000000" pitchFamily="50" charset="-128"/>
              </a:rPr>
              <a:t>　地域生活支援拠点等の整備類型、必要な機能</a:t>
            </a:r>
            <a:r>
              <a:rPr lang="ja-JP" altLang="en-US" sz="1600" u="sng" dirty="0" smtClean="0">
                <a:solidFill>
                  <a:srgbClr val="1F497D"/>
                </a:solidFill>
                <a:latin typeface="ＤＨＰ特太ゴシック体" panose="020B0500000000000000" pitchFamily="50" charset="-128"/>
                <a:ea typeface="ＤＨＰ特太ゴシック体" panose="020B0500000000000000" pitchFamily="50" charset="-128"/>
              </a:rPr>
              <a:t>の</a:t>
            </a:r>
            <a:r>
              <a:rPr lang="ja-JP" altLang="en-US" sz="1600" u="sng" dirty="0">
                <a:solidFill>
                  <a:srgbClr val="1F497D"/>
                </a:solidFill>
                <a:latin typeface="ＤＨＰ特太ゴシック体" panose="020B0500000000000000" pitchFamily="50" charset="-128"/>
                <a:ea typeface="ＤＨＰ特太ゴシック体" panose="020B0500000000000000" pitchFamily="50" charset="-128"/>
              </a:rPr>
              <a:t>検討</a:t>
            </a:r>
            <a:r>
              <a:rPr lang="ja-JP" altLang="en-US" sz="1600" u="sng" dirty="0" smtClean="0">
                <a:solidFill>
                  <a:srgbClr val="1F497D"/>
                </a:solidFill>
                <a:latin typeface="ＤＨＰ特太ゴシック体" panose="020B0500000000000000" pitchFamily="50" charset="-128"/>
                <a:ea typeface="ＤＨＰ特太ゴシック体" panose="020B0500000000000000" pitchFamily="50" charset="-128"/>
              </a:rPr>
              <a:t>・</a:t>
            </a:r>
            <a:r>
              <a:rPr lang="ja-JP" altLang="en-US" sz="1600" u="sng" dirty="0">
                <a:solidFill>
                  <a:srgbClr val="1F497D"/>
                </a:solidFill>
                <a:latin typeface="ＤＨＰ特太ゴシック体" panose="020B0500000000000000" pitchFamily="50" charset="-128"/>
                <a:ea typeface="ＤＨＰ特太ゴシック体" panose="020B0500000000000000" pitchFamily="50" charset="-128"/>
              </a:rPr>
              <a:t>検証</a:t>
            </a:r>
            <a:endParaRPr lang="en-US" altLang="ja-JP" sz="1600" u="sng" dirty="0">
              <a:solidFill>
                <a:srgbClr val="1F497D"/>
              </a:solidFill>
              <a:latin typeface="ＤＨＰ特太ゴシック体" panose="020B0500000000000000" pitchFamily="50" charset="-128"/>
              <a:ea typeface="ＤＨＰ特太ゴシック体" panose="020B0500000000000000" pitchFamily="50" charset="-128"/>
            </a:endParaRP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　拠点等の整備方針、機能が地域</a:t>
            </a:r>
            <a:r>
              <a:rPr lang="ja-JP" altLang="en-US" sz="1400" dirty="0" smtClean="0">
                <a:solidFill>
                  <a:prstClr val="black"/>
                </a:solidFill>
                <a:latin typeface="ＭＳ Ｐゴシック" panose="020B0600070205080204" pitchFamily="50" charset="-128"/>
              </a:rPr>
              <a:t>の</a:t>
            </a:r>
            <a:r>
              <a:rPr lang="ja-JP" altLang="en-US" sz="1400" dirty="0">
                <a:solidFill>
                  <a:prstClr val="black"/>
                </a:solidFill>
                <a:latin typeface="ＭＳ Ｐゴシック" panose="020B0600070205080204" pitchFamily="50" charset="-128"/>
              </a:rPr>
              <a:t>実情</a:t>
            </a:r>
            <a:r>
              <a:rPr lang="ja-JP" altLang="en-US" sz="1400" dirty="0" smtClean="0">
                <a:solidFill>
                  <a:prstClr val="black"/>
                </a:solidFill>
                <a:latin typeface="ＭＳ Ｐゴシック" panose="020B0600070205080204" pitchFamily="50" charset="-128"/>
              </a:rPr>
              <a:t>に</a:t>
            </a:r>
            <a:r>
              <a:rPr lang="ja-JP" altLang="en-US" sz="1400" dirty="0">
                <a:solidFill>
                  <a:prstClr val="black"/>
                </a:solidFill>
                <a:latin typeface="ＭＳ Ｐゴシック" panose="020B0600070205080204" pitchFamily="50" charset="-128"/>
              </a:rPr>
              <a:t>適しているか、課題に対応できる</a:t>
            </a:r>
            <a:r>
              <a:rPr lang="ja-JP" altLang="en-US" sz="1400" dirty="0" smtClean="0">
                <a:solidFill>
                  <a:prstClr val="black"/>
                </a:solidFill>
                <a:latin typeface="ＭＳ Ｐゴシック" panose="020B0600070205080204" pitchFamily="50" charset="-128"/>
              </a:rPr>
              <a:t>か、十分に検討・検証することが重要です</a:t>
            </a:r>
            <a:r>
              <a:rPr lang="ja-JP" altLang="en-US" sz="1400" dirty="0">
                <a:solidFill>
                  <a:prstClr val="black"/>
                </a:solidFill>
                <a:latin typeface="ＭＳ Ｐゴシック" panose="020B0600070205080204" pitchFamily="50" charset="-128"/>
              </a:rPr>
              <a:t>。</a:t>
            </a:r>
            <a:endParaRPr lang="en-US" altLang="ja-JP" sz="1400" dirty="0">
              <a:solidFill>
                <a:prstClr val="black"/>
              </a:solidFill>
              <a:latin typeface="ＭＳ Ｐゴシック" panose="020B0600070205080204" pitchFamily="50" charset="-128"/>
            </a:endParaRP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a:t>
            </a:r>
            <a:r>
              <a:rPr lang="en-US" altLang="ja-JP" sz="1400" dirty="0">
                <a:solidFill>
                  <a:prstClr val="black"/>
                </a:solidFill>
                <a:latin typeface="ＭＳ Ｐゴシック" panose="020B0600070205080204" pitchFamily="50" charset="-128"/>
              </a:rPr>
              <a:t>【</a:t>
            </a:r>
            <a:r>
              <a:rPr lang="ja-JP" altLang="en-US" sz="1400" dirty="0">
                <a:solidFill>
                  <a:prstClr val="black"/>
                </a:solidFill>
                <a:latin typeface="ＭＳ Ｐゴシック" panose="020B0600070205080204" pitchFamily="50" charset="-128"/>
              </a:rPr>
              <a:t>ポイント</a:t>
            </a:r>
            <a:r>
              <a:rPr lang="en-US" altLang="ja-JP" sz="1400" dirty="0">
                <a:solidFill>
                  <a:prstClr val="black"/>
                </a:solidFill>
                <a:latin typeface="ＭＳ Ｐゴシック" panose="020B0600070205080204" pitchFamily="50" charset="-128"/>
              </a:rPr>
              <a:t>】</a:t>
            </a: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（１）多機能拠点型・面的整備型等の整備</a:t>
            </a:r>
            <a:r>
              <a:rPr lang="ja-JP" altLang="en-US" sz="1400" dirty="0" smtClean="0">
                <a:solidFill>
                  <a:prstClr val="black"/>
                </a:solidFill>
                <a:latin typeface="ＭＳ Ｐゴシック" panose="020B0600070205080204" pitchFamily="50" charset="-128"/>
              </a:rPr>
              <a:t>類型について、地域</a:t>
            </a:r>
            <a:r>
              <a:rPr lang="ja-JP" altLang="en-US" sz="1400" dirty="0">
                <a:solidFill>
                  <a:prstClr val="black"/>
                </a:solidFill>
                <a:latin typeface="ＭＳ Ｐゴシック" panose="020B0600070205080204" pitchFamily="50" charset="-128"/>
              </a:rPr>
              <a:t>定着支援等を十分に活用し、地域</a:t>
            </a:r>
            <a:r>
              <a:rPr lang="ja-JP" altLang="en-US" sz="1400" dirty="0" smtClean="0">
                <a:solidFill>
                  <a:prstClr val="black"/>
                </a:solidFill>
                <a:latin typeface="ＭＳ Ｐゴシック" panose="020B0600070205080204" pitchFamily="50" charset="-128"/>
              </a:rPr>
              <a:t>の実情に</a:t>
            </a:r>
            <a:r>
              <a:rPr lang="ja-JP" altLang="en-US" sz="1400" dirty="0">
                <a:solidFill>
                  <a:prstClr val="black"/>
                </a:solidFill>
                <a:latin typeface="ＭＳ Ｐゴシック" panose="020B0600070205080204" pitchFamily="50" charset="-128"/>
              </a:rPr>
              <a:t>応じた機動的な</a:t>
            </a:r>
            <a:r>
              <a:rPr lang="ja-JP" altLang="en-US" sz="1400" dirty="0" smtClean="0">
                <a:solidFill>
                  <a:prstClr val="black"/>
                </a:solidFill>
                <a:latin typeface="ＭＳ Ｐゴシック" panose="020B0600070205080204" pitchFamily="50" charset="-128"/>
              </a:rPr>
              <a:t>運営</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a:t>
            </a:r>
            <a:r>
              <a:rPr lang="ja-JP" altLang="en-US" sz="1400" dirty="0">
                <a:solidFill>
                  <a:prstClr val="black"/>
                </a:solidFill>
                <a:latin typeface="ＭＳ Ｐゴシック" panose="020B0600070205080204" pitchFamily="50" charset="-128"/>
              </a:rPr>
              <a:t>が</a:t>
            </a:r>
            <a:r>
              <a:rPr lang="ja-JP" altLang="en-US" sz="1400" dirty="0" smtClean="0">
                <a:solidFill>
                  <a:prstClr val="black"/>
                </a:solidFill>
                <a:latin typeface="ＭＳ Ｐゴシック" panose="020B0600070205080204" pitchFamily="50" charset="-128"/>
              </a:rPr>
              <a:t>図れる</a:t>
            </a:r>
            <a:r>
              <a:rPr lang="ja-JP" altLang="en-US" sz="1400" dirty="0">
                <a:solidFill>
                  <a:prstClr val="black"/>
                </a:solidFill>
                <a:latin typeface="ＭＳ Ｐゴシック" panose="020B0600070205080204" pitchFamily="50" charset="-128"/>
              </a:rPr>
              <a:t>体制か</a:t>
            </a:r>
            <a:r>
              <a:rPr lang="ja-JP" altLang="en-US" sz="1400" dirty="0" smtClean="0">
                <a:solidFill>
                  <a:prstClr val="black"/>
                </a:solidFill>
                <a:latin typeface="ＭＳ Ｐゴシック" panose="020B0600070205080204" pitchFamily="50" charset="-128"/>
              </a:rPr>
              <a:t>どうか検証する。</a:t>
            </a:r>
            <a:endParaRPr lang="en-US" altLang="ja-JP" sz="1400" dirty="0">
              <a:solidFill>
                <a:prstClr val="black"/>
              </a:solidFill>
              <a:latin typeface="ＭＳ Ｐゴシック" panose="020B0600070205080204" pitchFamily="50" charset="-128"/>
            </a:endParaRP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（２）相談機能の現状、体験の機会・場、緊急時の受け入れ・対応</a:t>
            </a:r>
            <a:r>
              <a:rPr lang="ja-JP" altLang="en-US" sz="1400" dirty="0" smtClean="0">
                <a:solidFill>
                  <a:prstClr val="black"/>
                </a:solidFill>
                <a:latin typeface="ＭＳ Ｐゴシック" panose="020B0600070205080204" pitchFamily="50" charset="-128"/>
              </a:rPr>
              <a:t>を</a:t>
            </a:r>
            <a:r>
              <a:rPr lang="ja-JP" altLang="en-US" sz="1400" dirty="0">
                <a:solidFill>
                  <a:prstClr val="black"/>
                </a:solidFill>
                <a:latin typeface="ＭＳ Ｐゴシック" panose="020B0600070205080204" pitchFamily="50" charset="-128"/>
              </a:rPr>
              <a:t>行う</a:t>
            </a:r>
            <a:r>
              <a:rPr lang="ja-JP" altLang="en-US" sz="1400" dirty="0" smtClean="0">
                <a:solidFill>
                  <a:prstClr val="black"/>
                </a:solidFill>
                <a:latin typeface="ＭＳ Ｐゴシック" panose="020B0600070205080204" pitchFamily="50" charset="-128"/>
              </a:rPr>
              <a:t>体制</a:t>
            </a:r>
            <a:r>
              <a:rPr lang="ja-JP" altLang="en-US" sz="1400" dirty="0">
                <a:solidFill>
                  <a:prstClr val="black"/>
                </a:solidFill>
                <a:latin typeface="ＭＳ Ｐゴシック" panose="020B0600070205080204" pitchFamily="50" charset="-128"/>
              </a:rPr>
              <a:t>が十分</a:t>
            </a:r>
            <a:r>
              <a:rPr lang="ja-JP" altLang="en-US" sz="1400" dirty="0" smtClean="0">
                <a:solidFill>
                  <a:prstClr val="black"/>
                </a:solidFill>
                <a:latin typeface="ＭＳ Ｐゴシック" panose="020B0600070205080204" pitchFamily="50" charset="-128"/>
              </a:rPr>
              <a:t>か、</a:t>
            </a:r>
            <a:r>
              <a:rPr lang="ja-JP" altLang="en-US" sz="1400" dirty="0">
                <a:solidFill>
                  <a:prstClr val="black"/>
                </a:solidFill>
                <a:latin typeface="ＭＳ Ｐゴシック" panose="020B0600070205080204" pitchFamily="50" charset="-128"/>
              </a:rPr>
              <a:t>また、</a:t>
            </a:r>
            <a:r>
              <a:rPr lang="ja-JP" altLang="en-US" sz="1400" dirty="0" smtClean="0">
                <a:solidFill>
                  <a:prstClr val="black"/>
                </a:solidFill>
                <a:latin typeface="ＭＳ Ｐゴシック" panose="020B0600070205080204" pitchFamily="50" charset="-128"/>
              </a:rPr>
              <a:t>専門的な人材の</a:t>
            </a:r>
            <a:r>
              <a:rPr lang="ja-JP" altLang="en-US" sz="1400" dirty="0">
                <a:solidFill>
                  <a:prstClr val="black"/>
                </a:solidFill>
                <a:latin typeface="ＭＳ Ｐゴシック" panose="020B0600070205080204" pitchFamily="50" charset="-128"/>
              </a:rPr>
              <a:t>養成</a:t>
            </a:r>
            <a:r>
              <a:rPr lang="ja-JP" altLang="en-US" sz="1400" dirty="0" smtClean="0">
                <a:solidFill>
                  <a:prstClr val="black"/>
                </a:solidFill>
                <a:latin typeface="ＭＳ Ｐゴシック" panose="020B0600070205080204" pitchFamily="50" charset="-128"/>
              </a:rPr>
              <a:t>・確保の</a:t>
            </a:r>
            <a:r>
              <a:rPr lang="ja-JP" altLang="en-US" sz="1400" dirty="0" err="1" smtClean="0">
                <a:solidFill>
                  <a:prstClr val="black"/>
                </a:solidFill>
                <a:latin typeface="ＭＳ Ｐゴシック" panose="020B0600070205080204" pitchFamily="50" charset="-128"/>
              </a:rPr>
              <a:t>た</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a:t>
            </a:r>
            <a:r>
              <a:rPr lang="ja-JP" altLang="en-US" sz="1400" dirty="0" err="1" smtClean="0">
                <a:solidFill>
                  <a:prstClr val="black"/>
                </a:solidFill>
                <a:latin typeface="ＭＳ Ｐゴシック" panose="020B0600070205080204" pitchFamily="50" charset="-128"/>
              </a:rPr>
              <a:t>めの</a:t>
            </a:r>
            <a:r>
              <a:rPr lang="ja-JP" altLang="en-US" sz="1400" dirty="0">
                <a:solidFill>
                  <a:prstClr val="black"/>
                </a:solidFill>
                <a:latin typeface="ＭＳ Ｐゴシック" panose="020B0600070205080204" pitchFamily="50" charset="-128"/>
              </a:rPr>
              <a:t>対策を講じているか、地域の体制づくり</a:t>
            </a:r>
            <a:r>
              <a:rPr lang="ja-JP" altLang="en-US" sz="1400" dirty="0" smtClean="0">
                <a:solidFill>
                  <a:prstClr val="black"/>
                </a:solidFill>
                <a:latin typeface="ＭＳ Ｐゴシック" panose="020B0600070205080204" pitchFamily="50" charset="-128"/>
              </a:rPr>
              <a:t>のために必要</a:t>
            </a:r>
            <a:r>
              <a:rPr lang="ja-JP" altLang="en-US" sz="1400" dirty="0">
                <a:solidFill>
                  <a:prstClr val="black"/>
                </a:solidFill>
                <a:latin typeface="ＭＳ Ｐゴシック" panose="020B0600070205080204" pitchFamily="50" charset="-128"/>
              </a:rPr>
              <a:t>な機能を満たしている</a:t>
            </a:r>
            <a:r>
              <a:rPr lang="ja-JP" altLang="en-US" sz="1400" dirty="0" smtClean="0">
                <a:solidFill>
                  <a:prstClr val="black"/>
                </a:solidFill>
                <a:latin typeface="ＭＳ Ｐゴシック" panose="020B0600070205080204" pitchFamily="50" charset="-128"/>
              </a:rPr>
              <a:t>か等、</a:t>
            </a:r>
            <a:r>
              <a:rPr lang="ja-JP" altLang="en-US" sz="1400" dirty="0">
                <a:solidFill>
                  <a:prstClr val="black"/>
                </a:solidFill>
                <a:latin typeface="ＭＳ Ｐゴシック" panose="020B0600070205080204" pitchFamily="50" charset="-128"/>
              </a:rPr>
              <a:t>随時見直し</a:t>
            </a:r>
            <a:r>
              <a:rPr lang="ja-JP" altLang="en-US" sz="1400" dirty="0" smtClean="0">
                <a:solidFill>
                  <a:prstClr val="black"/>
                </a:solidFill>
                <a:latin typeface="ＭＳ Ｐゴシック" panose="020B0600070205080204" pitchFamily="50" charset="-128"/>
              </a:rPr>
              <a:t>を</a:t>
            </a:r>
            <a:r>
              <a:rPr lang="ja-JP" altLang="en-US" sz="1400" dirty="0">
                <a:solidFill>
                  <a:prstClr val="black"/>
                </a:solidFill>
                <a:latin typeface="ＭＳ Ｐゴシック" panose="020B0600070205080204" pitchFamily="50" charset="-128"/>
              </a:rPr>
              <a:t>行い</a:t>
            </a:r>
            <a:r>
              <a:rPr lang="ja-JP" altLang="en-US" sz="1400" dirty="0" smtClean="0">
                <a:solidFill>
                  <a:prstClr val="black"/>
                </a:solidFill>
                <a:latin typeface="ＭＳ Ｐゴシック" panose="020B0600070205080204" pitchFamily="50" charset="-128"/>
              </a:rPr>
              <a:t>、拠点としての機能</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の充実</a:t>
            </a:r>
            <a:r>
              <a:rPr lang="ja-JP" altLang="en-US" sz="1400" dirty="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発展を図る。</a:t>
            </a:r>
            <a:endParaRPr lang="en-US" altLang="ja-JP" sz="1400" dirty="0">
              <a:solidFill>
                <a:prstClr val="black"/>
              </a:solidFill>
              <a:latin typeface="ＭＳ Ｐゴシック" panose="020B0600070205080204" pitchFamily="50" charset="-128"/>
            </a:endParaRP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a:t>
            </a: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必要な</a:t>
            </a:r>
            <a:r>
              <a:rPr lang="ja-JP" altLang="en-US" sz="1400" dirty="0">
                <a:solidFill>
                  <a:prstClr val="black"/>
                </a:solidFill>
                <a:latin typeface="ＭＳ Ｐゴシック" panose="020B0600070205080204" pitchFamily="50" charset="-128"/>
              </a:rPr>
              <a:t>視点</a:t>
            </a:r>
            <a:r>
              <a:rPr lang="en-US" altLang="ja-JP" sz="1400" dirty="0">
                <a:solidFill>
                  <a:prstClr val="black"/>
                </a:solidFill>
                <a:latin typeface="ＭＳ Ｐゴシック" panose="020B0600070205080204" pitchFamily="50" charset="-128"/>
              </a:rPr>
              <a:t>】</a:t>
            </a: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　</a:t>
            </a:r>
            <a:r>
              <a:rPr lang="ja-JP" altLang="en-US" sz="1400" dirty="0" smtClean="0">
                <a:solidFill>
                  <a:prstClr val="black"/>
                </a:solidFill>
                <a:latin typeface="ＭＳ Ｐゴシック" panose="020B0600070205080204" pitchFamily="50" charset="-128"/>
              </a:rPr>
              <a:t>地域</a:t>
            </a:r>
            <a:r>
              <a:rPr lang="ja-JP" altLang="en-US" sz="1400" dirty="0">
                <a:solidFill>
                  <a:prstClr val="black"/>
                </a:solidFill>
                <a:latin typeface="ＭＳ Ｐゴシック" panose="020B0600070205080204" pitchFamily="50" charset="-128"/>
              </a:rPr>
              <a:t>の社会資源等を十分に活用し、緊急時の対応を含めた安定的な連絡体制の確保を図る</a:t>
            </a:r>
            <a:r>
              <a:rPr lang="ja-JP" altLang="en-US" sz="1400" dirty="0" smtClean="0">
                <a:solidFill>
                  <a:prstClr val="black"/>
                </a:solidFill>
                <a:latin typeface="ＭＳ Ｐゴシック" panose="020B0600070205080204" pitchFamily="50" charset="-128"/>
              </a:rPr>
              <a:t>ため、</a:t>
            </a:r>
            <a:r>
              <a:rPr lang="ja-JP" altLang="en-US" sz="1400" dirty="0">
                <a:solidFill>
                  <a:prstClr val="black"/>
                </a:solidFill>
                <a:latin typeface="ＭＳ Ｐゴシック" panose="020B0600070205080204" pitchFamily="50" charset="-128"/>
              </a:rPr>
              <a:t>中長期的に</a:t>
            </a:r>
            <a:r>
              <a:rPr lang="ja-JP" altLang="en-US" sz="1400" dirty="0" smtClean="0">
                <a:solidFill>
                  <a:prstClr val="black"/>
                </a:solidFill>
                <a:latin typeface="ＭＳ Ｐゴシック" panose="020B0600070205080204" pitchFamily="50" charset="-128"/>
              </a:rPr>
              <a:t>相談機能を</a:t>
            </a:r>
            <a:endParaRPr lang="en-US" altLang="ja-JP" sz="1400" dirty="0" smtClean="0">
              <a:solidFill>
                <a:prstClr val="black"/>
              </a:solidFill>
              <a:latin typeface="ＭＳ Ｐゴシック" panose="020B0600070205080204" pitchFamily="50" charset="-128"/>
            </a:endParaRPr>
          </a:p>
          <a:p>
            <a:pPr defTabSz="873125" fontAlgn="base">
              <a:lnSpc>
                <a:spcPct val="150000"/>
              </a:lnSpc>
              <a:spcBef>
                <a:spcPct val="0"/>
              </a:spcBef>
              <a:spcAft>
                <a:spcPct val="0"/>
              </a:spcAft>
            </a:pPr>
            <a:r>
              <a:rPr lang="ja-JP" altLang="en-US" sz="1400" dirty="0">
                <a:solidFill>
                  <a:prstClr val="black"/>
                </a:solidFill>
                <a:latin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rPr>
              <a:t>　　はじめ</a:t>
            </a:r>
            <a:r>
              <a:rPr lang="ja-JP" altLang="en-US" sz="1400" dirty="0">
                <a:solidFill>
                  <a:prstClr val="black"/>
                </a:solidFill>
                <a:latin typeface="ＭＳ Ｐゴシック" panose="020B0600070205080204" pitchFamily="50" charset="-128"/>
              </a:rPr>
              <a:t>とした必要な機能の見直し、強化</a:t>
            </a:r>
            <a:r>
              <a:rPr lang="ja-JP" altLang="en-US" sz="1400" dirty="0" smtClean="0">
                <a:solidFill>
                  <a:prstClr val="black"/>
                </a:solidFill>
                <a:latin typeface="ＭＳ Ｐゴシック" panose="020B0600070205080204" pitchFamily="50" charset="-128"/>
              </a:rPr>
              <a:t>を</a:t>
            </a:r>
            <a:r>
              <a:rPr lang="ja-JP" altLang="en-US" sz="1400" dirty="0">
                <a:solidFill>
                  <a:prstClr val="black"/>
                </a:solidFill>
                <a:latin typeface="ＭＳ Ｐゴシック" panose="020B0600070205080204" pitchFamily="50" charset="-128"/>
              </a:rPr>
              <a:t>図って</a:t>
            </a:r>
            <a:r>
              <a:rPr lang="ja-JP" altLang="en-US" sz="1400" dirty="0" smtClean="0">
                <a:solidFill>
                  <a:prstClr val="black"/>
                </a:solidFill>
                <a:latin typeface="ＭＳ Ｐゴシック" panose="020B0600070205080204" pitchFamily="50" charset="-128"/>
              </a:rPr>
              <a:t>いく</a:t>
            </a:r>
            <a:r>
              <a:rPr lang="ja-JP" altLang="en-US" sz="1400" dirty="0">
                <a:solidFill>
                  <a:prstClr val="black"/>
                </a:solidFill>
                <a:latin typeface="ＭＳ Ｐゴシック" panose="020B0600070205080204" pitchFamily="50" charset="-128"/>
              </a:rPr>
              <a:t>ことが求められます</a:t>
            </a:r>
            <a:r>
              <a:rPr lang="ja-JP" altLang="en-US" sz="1400" dirty="0" smtClean="0">
                <a:solidFill>
                  <a:prstClr val="black"/>
                </a:solidFill>
                <a:latin typeface="ＭＳ Ｐゴシック" panose="020B0600070205080204" pitchFamily="50" charset="-128"/>
              </a:rPr>
              <a:t>。</a:t>
            </a:r>
            <a:endParaRPr lang="en-US" altLang="ja-JP" sz="1400" dirty="0">
              <a:solidFill>
                <a:prstClr val="black"/>
              </a:solidFill>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40</a:t>
            </a:fld>
            <a:endParaRPr lang="ja-JP" altLang="en-US">
              <a:solidFill>
                <a:prstClr val="black">
                  <a:tint val="75000"/>
                </a:prstClr>
              </a:solidFill>
            </a:endParaRPr>
          </a:p>
        </p:txBody>
      </p:sp>
    </p:spTree>
    <p:extLst>
      <p:ext uri="{BB962C8B-B14F-4D97-AF65-F5344CB8AC3E}">
        <p14:creationId xmlns:p14="http://schemas.microsoft.com/office/powerpoint/2010/main" val="4124206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16632"/>
            <a:ext cx="9906000" cy="404664"/>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algn="ctr" defTabSz="873125"/>
            <a:r>
              <a:rPr lang="ja-JP" altLang="en-US" sz="2400" b="1" kern="0" dirty="0" smtClean="0">
                <a:solidFill>
                  <a:prstClr val="black"/>
                </a:solidFill>
                <a:latin typeface="ＤＨＰ特太ゴシック体" panose="020B0500000000000000" pitchFamily="50" charset="-128"/>
                <a:ea typeface="ＤＨＰ特太ゴシック体" panose="020B0500000000000000" pitchFamily="50" charset="-128"/>
              </a:rPr>
              <a:t>地域</a:t>
            </a:r>
            <a:r>
              <a:rPr lang="ja-JP" altLang="en-US" sz="2400" b="1" kern="0" dirty="0">
                <a:solidFill>
                  <a:prstClr val="black"/>
                </a:solidFill>
                <a:latin typeface="ＤＨＰ特太ゴシック体" panose="020B0500000000000000" pitchFamily="50" charset="-128"/>
                <a:ea typeface="ＤＨＰ特太ゴシック体" panose="020B0500000000000000" pitchFamily="50" charset="-128"/>
              </a:rPr>
              <a:t>生活支援拠点等整備推進モデル</a:t>
            </a:r>
            <a:r>
              <a:rPr lang="ja-JP" altLang="en-US" sz="2400" b="1" kern="0" dirty="0" smtClean="0">
                <a:solidFill>
                  <a:prstClr val="black"/>
                </a:solidFill>
                <a:latin typeface="ＤＨＰ特太ゴシック体" panose="020B0500000000000000" pitchFamily="50" charset="-128"/>
                <a:ea typeface="ＤＨＰ特太ゴシック体" panose="020B0500000000000000" pitchFamily="50" charset="-128"/>
              </a:rPr>
              <a:t>事業一覧</a:t>
            </a:r>
            <a:endParaRPr lang="en-US" altLang="ja-JP" sz="2400" b="1" kern="0" dirty="0" smtClean="0">
              <a:solidFill>
                <a:prstClr val="black"/>
              </a:solidFill>
              <a:latin typeface="ＤＨＰ特太ゴシック体" panose="020B0500000000000000" pitchFamily="50" charset="-128"/>
              <a:ea typeface="ＤＨＰ特太ゴシック体" panose="020B0500000000000000" pitchFamily="50" charset="-128"/>
            </a:endParaRPr>
          </a:p>
        </p:txBody>
      </p:sp>
      <p:grpSp>
        <p:nvGrpSpPr>
          <p:cNvPr id="2" name="Group 4"/>
          <p:cNvGrpSpPr>
            <a:grpSpLocks noChangeAspect="1"/>
          </p:cNvGrpSpPr>
          <p:nvPr/>
        </p:nvGrpSpPr>
        <p:grpSpPr bwMode="auto">
          <a:xfrm>
            <a:off x="128590" y="692155"/>
            <a:ext cx="9658350" cy="5986463"/>
            <a:chOff x="81" y="436"/>
            <a:chExt cx="6084" cy="3771"/>
          </a:xfrm>
        </p:grpSpPr>
        <p:sp>
          <p:nvSpPr>
            <p:cNvPr id="3" name="AutoShape 3"/>
            <p:cNvSpPr>
              <a:spLocks noChangeAspect="1" noChangeArrowheads="1" noTextEdit="1"/>
            </p:cNvSpPr>
            <p:nvPr/>
          </p:nvSpPr>
          <p:spPr bwMode="auto">
            <a:xfrm>
              <a:off x="81" y="436"/>
              <a:ext cx="6078" cy="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4" name="Rectangle 5"/>
            <p:cNvSpPr>
              <a:spLocks noChangeArrowheads="1"/>
            </p:cNvSpPr>
            <p:nvPr/>
          </p:nvSpPr>
          <p:spPr bwMode="auto">
            <a:xfrm>
              <a:off x="81" y="436"/>
              <a:ext cx="6078" cy="2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5" name="Rectangle 6"/>
            <p:cNvSpPr>
              <a:spLocks noChangeArrowheads="1"/>
            </p:cNvSpPr>
            <p:nvPr/>
          </p:nvSpPr>
          <p:spPr bwMode="auto">
            <a:xfrm>
              <a:off x="98" y="513"/>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番号</a:t>
              </a:r>
              <a:endParaRPr lang="ja-JP" altLang="ja-JP" smtClean="0">
                <a:solidFill>
                  <a:prstClr val="black"/>
                </a:solidFill>
              </a:endParaRPr>
            </a:p>
          </p:txBody>
        </p:sp>
        <p:sp>
          <p:nvSpPr>
            <p:cNvPr id="6" name="Rectangle 7"/>
            <p:cNvSpPr>
              <a:spLocks noChangeArrowheads="1"/>
            </p:cNvSpPr>
            <p:nvPr/>
          </p:nvSpPr>
          <p:spPr bwMode="auto">
            <a:xfrm>
              <a:off x="358" y="513"/>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都道府県</a:t>
              </a:r>
              <a:endParaRPr lang="ja-JP" altLang="ja-JP" smtClean="0">
                <a:solidFill>
                  <a:prstClr val="black"/>
                </a:solidFill>
              </a:endParaRPr>
            </a:p>
          </p:txBody>
        </p:sp>
        <p:sp>
          <p:nvSpPr>
            <p:cNvPr id="8" name="Rectangle 8"/>
            <p:cNvSpPr>
              <a:spLocks noChangeArrowheads="1"/>
            </p:cNvSpPr>
            <p:nvPr/>
          </p:nvSpPr>
          <p:spPr bwMode="auto">
            <a:xfrm>
              <a:off x="895" y="513"/>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自治体</a:t>
              </a:r>
              <a:endParaRPr lang="ja-JP" altLang="ja-JP" smtClean="0">
                <a:solidFill>
                  <a:prstClr val="black"/>
                </a:solidFill>
              </a:endParaRPr>
            </a:p>
          </p:txBody>
        </p:sp>
        <p:sp>
          <p:nvSpPr>
            <p:cNvPr id="9" name="Rectangle 9"/>
            <p:cNvSpPr>
              <a:spLocks noChangeArrowheads="1"/>
            </p:cNvSpPr>
            <p:nvPr/>
          </p:nvSpPr>
          <p:spPr bwMode="auto">
            <a:xfrm>
              <a:off x="3533" y="513"/>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事業概要</a:t>
              </a:r>
              <a:endParaRPr lang="ja-JP" altLang="ja-JP" smtClean="0">
                <a:solidFill>
                  <a:prstClr val="black"/>
                </a:solidFill>
              </a:endParaRPr>
            </a:p>
          </p:txBody>
        </p:sp>
        <p:sp>
          <p:nvSpPr>
            <p:cNvPr id="10" name="Rectangle 10"/>
            <p:cNvSpPr>
              <a:spLocks noChangeArrowheads="1"/>
            </p:cNvSpPr>
            <p:nvPr/>
          </p:nvSpPr>
          <p:spPr bwMode="auto">
            <a:xfrm>
              <a:off x="168" y="827"/>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1</a:t>
              </a:r>
              <a:endParaRPr lang="ja-JP" altLang="ja-JP" smtClean="0">
                <a:solidFill>
                  <a:prstClr val="black"/>
                </a:solidFill>
              </a:endParaRPr>
            </a:p>
          </p:txBody>
        </p:sp>
        <p:sp>
          <p:nvSpPr>
            <p:cNvPr id="11" name="Rectangle 11"/>
            <p:cNvSpPr>
              <a:spLocks noChangeArrowheads="1"/>
            </p:cNvSpPr>
            <p:nvPr/>
          </p:nvSpPr>
          <p:spPr bwMode="auto">
            <a:xfrm>
              <a:off x="895" y="827"/>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栃木市</a:t>
              </a:r>
              <a:endParaRPr lang="ja-JP" altLang="ja-JP" smtClean="0">
                <a:solidFill>
                  <a:prstClr val="black"/>
                </a:solidFill>
              </a:endParaRPr>
            </a:p>
          </p:txBody>
        </p:sp>
        <p:sp>
          <p:nvSpPr>
            <p:cNvPr id="12" name="Rectangle 12"/>
            <p:cNvSpPr>
              <a:spLocks noChangeArrowheads="1"/>
            </p:cNvSpPr>
            <p:nvPr/>
          </p:nvSpPr>
          <p:spPr bwMode="auto">
            <a:xfrm>
              <a:off x="1293" y="774"/>
              <a:ext cx="390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地域一体となった支援体制を構築するために、複数の法人を運営主体とした拠点モデルを整備。</a:t>
              </a:r>
              <a:endParaRPr lang="ja-JP" altLang="ja-JP" smtClean="0">
                <a:solidFill>
                  <a:prstClr val="black"/>
                </a:solidFill>
              </a:endParaRPr>
            </a:p>
          </p:txBody>
        </p:sp>
        <p:sp>
          <p:nvSpPr>
            <p:cNvPr id="13" name="Rectangle 13"/>
            <p:cNvSpPr>
              <a:spLocks noChangeArrowheads="1"/>
            </p:cNvSpPr>
            <p:nvPr/>
          </p:nvSpPr>
          <p:spPr bwMode="auto">
            <a:xfrm>
              <a:off x="1293" y="887"/>
              <a:ext cx="45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ＭＳ Ｐゴシック" pitchFamily="50" charset="-128"/>
                </a:rPr>
                <a:t>特に</a:t>
              </a:r>
              <a:r>
                <a:rPr lang="ja-JP" altLang="en-US" sz="1200" dirty="0" smtClean="0">
                  <a:solidFill>
                    <a:srgbClr val="000000"/>
                  </a:solidFill>
                  <a:latin typeface="ＭＳ Ｐゴシック" pitchFamily="50" charset="-128"/>
                </a:rPr>
                <a:t>、</a:t>
              </a:r>
              <a:r>
                <a:rPr lang="ja-JP" altLang="ja-JP" sz="1200" dirty="0" smtClean="0">
                  <a:solidFill>
                    <a:srgbClr val="000000"/>
                  </a:solidFill>
                  <a:latin typeface="ＭＳ Ｐゴシック" pitchFamily="50" charset="-128"/>
                </a:rPr>
                <a:t>拠点における体験の機会・場の提供や緊急時の受入体制の整備にあたってニーズや地域の課題を検証。</a:t>
              </a:r>
              <a:endParaRPr lang="ja-JP" altLang="ja-JP" dirty="0" smtClean="0">
                <a:solidFill>
                  <a:prstClr val="black"/>
                </a:solidFill>
              </a:endParaRPr>
            </a:p>
          </p:txBody>
        </p:sp>
        <p:sp>
          <p:nvSpPr>
            <p:cNvPr id="14" name="Rectangle 14"/>
            <p:cNvSpPr>
              <a:spLocks noChangeArrowheads="1"/>
            </p:cNvSpPr>
            <p:nvPr/>
          </p:nvSpPr>
          <p:spPr bwMode="auto">
            <a:xfrm>
              <a:off x="168" y="1219"/>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2</a:t>
              </a:r>
              <a:endParaRPr lang="ja-JP" altLang="ja-JP" smtClean="0">
                <a:solidFill>
                  <a:prstClr val="black"/>
                </a:solidFill>
              </a:endParaRPr>
            </a:p>
          </p:txBody>
        </p:sp>
        <p:sp>
          <p:nvSpPr>
            <p:cNvPr id="15" name="Rectangle 15"/>
            <p:cNvSpPr>
              <a:spLocks noChangeArrowheads="1"/>
            </p:cNvSpPr>
            <p:nvPr/>
          </p:nvSpPr>
          <p:spPr bwMode="auto">
            <a:xfrm>
              <a:off x="895" y="1219"/>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佐野市</a:t>
              </a:r>
              <a:endParaRPr lang="ja-JP" altLang="ja-JP" smtClean="0">
                <a:solidFill>
                  <a:prstClr val="black"/>
                </a:solidFill>
              </a:endParaRPr>
            </a:p>
          </p:txBody>
        </p:sp>
        <p:sp>
          <p:nvSpPr>
            <p:cNvPr id="16" name="Rectangle 16"/>
            <p:cNvSpPr>
              <a:spLocks noChangeArrowheads="1"/>
            </p:cNvSpPr>
            <p:nvPr/>
          </p:nvSpPr>
          <p:spPr bwMode="auto">
            <a:xfrm>
              <a:off x="1293" y="1219"/>
              <a:ext cx="47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smtClean="0">
                  <a:solidFill>
                    <a:srgbClr val="000000"/>
                  </a:solidFill>
                  <a:latin typeface="ＭＳ Ｐゴシック" pitchFamily="50" charset="-128"/>
                </a:rPr>
                <a:t>拠点</a:t>
              </a:r>
              <a:r>
                <a:rPr lang="ja-JP" altLang="en-US" sz="1200" dirty="0">
                  <a:solidFill>
                    <a:srgbClr val="000000"/>
                  </a:solidFill>
                  <a:latin typeface="ＭＳ Ｐゴシック" pitchFamily="50" charset="-128"/>
                </a:rPr>
                <a:t>を担う１つの社会福祉法人と、居住機能や地域支援機能等を持つ３つの社会福祉法人を中心に連携体制を</a:t>
              </a:r>
              <a:r>
                <a:rPr lang="ja-JP" altLang="en-US" sz="1200" dirty="0" smtClean="0">
                  <a:solidFill>
                    <a:srgbClr val="000000"/>
                  </a:solidFill>
                  <a:latin typeface="ＭＳ Ｐゴシック" pitchFamily="50" charset="-128"/>
                </a:rPr>
                <a:t>構築。</a:t>
              </a:r>
              <a:endParaRPr lang="ja-JP" altLang="ja-JP" dirty="0" smtClean="0">
                <a:solidFill>
                  <a:prstClr val="black"/>
                </a:solidFill>
              </a:endParaRPr>
            </a:p>
          </p:txBody>
        </p:sp>
        <p:sp>
          <p:nvSpPr>
            <p:cNvPr id="17" name="Rectangle 17"/>
            <p:cNvSpPr>
              <a:spLocks noChangeArrowheads="1"/>
            </p:cNvSpPr>
            <p:nvPr/>
          </p:nvSpPr>
          <p:spPr bwMode="auto">
            <a:xfrm>
              <a:off x="168" y="1610"/>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3</a:t>
              </a:r>
              <a:endParaRPr lang="ja-JP" altLang="ja-JP" smtClean="0">
                <a:solidFill>
                  <a:prstClr val="black"/>
                </a:solidFill>
              </a:endParaRPr>
            </a:p>
          </p:txBody>
        </p:sp>
        <p:sp>
          <p:nvSpPr>
            <p:cNvPr id="18" name="Rectangle 18"/>
            <p:cNvSpPr>
              <a:spLocks noChangeArrowheads="1"/>
            </p:cNvSpPr>
            <p:nvPr/>
          </p:nvSpPr>
          <p:spPr bwMode="auto">
            <a:xfrm>
              <a:off x="404" y="1610"/>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千葉県</a:t>
              </a:r>
              <a:endParaRPr lang="ja-JP" altLang="ja-JP" smtClean="0">
                <a:solidFill>
                  <a:prstClr val="black"/>
                </a:solidFill>
              </a:endParaRPr>
            </a:p>
          </p:txBody>
        </p:sp>
        <p:sp>
          <p:nvSpPr>
            <p:cNvPr id="19" name="Rectangle 19"/>
            <p:cNvSpPr>
              <a:spLocks noChangeArrowheads="1"/>
            </p:cNvSpPr>
            <p:nvPr/>
          </p:nvSpPr>
          <p:spPr bwMode="auto">
            <a:xfrm>
              <a:off x="895" y="1610"/>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野田市</a:t>
              </a:r>
              <a:endParaRPr lang="ja-JP" altLang="ja-JP" smtClean="0">
                <a:solidFill>
                  <a:prstClr val="black"/>
                </a:solidFill>
              </a:endParaRPr>
            </a:p>
          </p:txBody>
        </p:sp>
        <p:sp>
          <p:nvSpPr>
            <p:cNvPr id="20" name="Rectangle 20"/>
            <p:cNvSpPr>
              <a:spLocks noChangeArrowheads="1"/>
            </p:cNvSpPr>
            <p:nvPr/>
          </p:nvSpPr>
          <p:spPr bwMode="auto">
            <a:xfrm>
              <a:off x="1293" y="1610"/>
              <a:ext cx="40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ＭＳ Ｐゴシック" pitchFamily="50" charset="-128"/>
                </a:rPr>
                <a:t>特別養護老人ホームとグループホーム（共同生活援助）を基幹施設とした地域生活支援拠点</a:t>
              </a:r>
              <a:r>
                <a:rPr lang="ja-JP" altLang="en-US" sz="1200" dirty="0" smtClean="0">
                  <a:solidFill>
                    <a:srgbClr val="000000"/>
                  </a:solidFill>
                  <a:latin typeface="ＭＳ Ｐゴシック" pitchFamily="50" charset="-128"/>
                </a:rPr>
                <a:t>を</a:t>
              </a:r>
              <a:r>
                <a:rPr lang="ja-JP" altLang="ja-JP" sz="1200" dirty="0" smtClean="0">
                  <a:solidFill>
                    <a:srgbClr val="000000"/>
                  </a:solidFill>
                  <a:latin typeface="ＭＳ Ｐゴシック" pitchFamily="50" charset="-128"/>
                </a:rPr>
                <a:t>整備。</a:t>
              </a:r>
              <a:endParaRPr lang="ja-JP" altLang="ja-JP" dirty="0" smtClean="0">
                <a:solidFill>
                  <a:prstClr val="black"/>
                </a:solidFill>
              </a:endParaRPr>
            </a:p>
          </p:txBody>
        </p:sp>
        <p:sp>
          <p:nvSpPr>
            <p:cNvPr id="21" name="Rectangle 21"/>
            <p:cNvSpPr>
              <a:spLocks noChangeArrowheads="1"/>
            </p:cNvSpPr>
            <p:nvPr/>
          </p:nvSpPr>
          <p:spPr bwMode="auto">
            <a:xfrm>
              <a:off x="168" y="2001"/>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4</a:t>
              </a:r>
              <a:endParaRPr lang="ja-JP" altLang="ja-JP" smtClean="0">
                <a:solidFill>
                  <a:prstClr val="black"/>
                </a:solidFill>
              </a:endParaRPr>
            </a:p>
          </p:txBody>
        </p:sp>
        <p:sp>
          <p:nvSpPr>
            <p:cNvPr id="22" name="Rectangle 22"/>
            <p:cNvSpPr>
              <a:spLocks noChangeArrowheads="1"/>
            </p:cNvSpPr>
            <p:nvPr/>
          </p:nvSpPr>
          <p:spPr bwMode="auto">
            <a:xfrm>
              <a:off x="895" y="2001"/>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大田区</a:t>
              </a:r>
              <a:endParaRPr lang="ja-JP" altLang="ja-JP" smtClean="0">
                <a:solidFill>
                  <a:prstClr val="black"/>
                </a:solidFill>
              </a:endParaRPr>
            </a:p>
          </p:txBody>
        </p:sp>
        <p:sp>
          <p:nvSpPr>
            <p:cNvPr id="23" name="Rectangle 23"/>
            <p:cNvSpPr>
              <a:spLocks noChangeArrowheads="1"/>
            </p:cNvSpPr>
            <p:nvPr/>
          </p:nvSpPr>
          <p:spPr bwMode="auto">
            <a:xfrm>
              <a:off x="1293" y="2001"/>
              <a:ext cx="44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ＭＳ Ｐゴシック" pitchFamily="50" charset="-128"/>
                </a:rPr>
                <a:t>基幹相談支援センターを中心に、通所施設や緊急一時保護施設等で機能を分担した面的な整備体制を構築。</a:t>
              </a:r>
              <a:endParaRPr lang="ja-JP" altLang="ja-JP" dirty="0" smtClean="0">
                <a:solidFill>
                  <a:prstClr val="black"/>
                </a:solidFill>
              </a:endParaRPr>
            </a:p>
          </p:txBody>
        </p:sp>
        <p:sp>
          <p:nvSpPr>
            <p:cNvPr id="24" name="Rectangle 24"/>
            <p:cNvSpPr>
              <a:spLocks noChangeArrowheads="1"/>
            </p:cNvSpPr>
            <p:nvPr/>
          </p:nvSpPr>
          <p:spPr bwMode="auto">
            <a:xfrm>
              <a:off x="168" y="2393"/>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5</a:t>
              </a:r>
              <a:endParaRPr lang="ja-JP" altLang="ja-JP" smtClean="0">
                <a:solidFill>
                  <a:prstClr val="black"/>
                </a:solidFill>
              </a:endParaRPr>
            </a:p>
          </p:txBody>
        </p:sp>
        <p:sp>
          <p:nvSpPr>
            <p:cNvPr id="25" name="Rectangle 25"/>
            <p:cNvSpPr>
              <a:spLocks noChangeArrowheads="1"/>
            </p:cNvSpPr>
            <p:nvPr/>
          </p:nvSpPr>
          <p:spPr bwMode="auto">
            <a:xfrm>
              <a:off x="849" y="2393"/>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八王子市</a:t>
              </a:r>
              <a:endParaRPr lang="ja-JP" altLang="ja-JP" smtClean="0">
                <a:solidFill>
                  <a:prstClr val="black"/>
                </a:solidFill>
              </a:endParaRPr>
            </a:p>
          </p:txBody>
        </p:sp>
        <p:sp>
          <p:nvSpPr>
            <p:cNvPr id="26" name="Rectangle 26"/>
            <p:cNvSpPr>
              <a:spLocks noChangeArrowheads="1"/>
            </p:cNvSpPr>
            <p:nvPr/>
          </p:nvSpPr>
          <p:spPr bwMode="auto">
            <a:xfrm>
              <a:off x="1293" y="2280"/>
              <a:ext cx="48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ＭＳ Ｐゴシック" pitchFamily="50" charset="-128"/>
                </a:rPr>
                <a:t>市内の障害者支援団体と連携し、地域で生活するために支援を必要とする障害者のニーズを</a:t>
              </a:r>
              <a:r>
                <a:rPr lang="ja-JP" altLang="en-US" sz="1200" dirty="0" smtClean="0">
                  <a:solidFill>
                    <a:srgbClr val="000000"/>
                  </a:solidFill>
                  <a:latin typeface="ＭＳ Ｐゴシック" pitchFamily="50" charset="-128"/>
                </a:rPr>
                <a:t>把握し</a:t>
              </a:r>
              <a:r>
                <a:rPr lang="ja-JP" altLang="ja-JP" sz="1200" dirty="0" smtClean="0">
                  <a:solidFill>
                    <a:srgbClr val="000000"/>
                  </a:solidFill>
                  <a:latin typeface="ＭＳ Ｐゴシック" pitchFamily="50" charset="-128"/>
                </a:rPr>
                <a:t>、支援を実施・検討</a:t>
              </a:r>
              <a:endParaRPr lang="en-US" altLang="ja-JP" sz="1200" dirty="0" smtClean="0">
                <a:solidFill>
                  <a:srgbClr val="000000"/>
                </a:solidFill>
                <a:latin typeface="ＭＳ Ｐゴシック" pitchFamily="50" charset="-128"/>
              </a:endParaRPr>
            </a:p>
            <a:p>
              <a:r>
                <a:rPr lang="ja-JP" altLang="ja-JP" sz="1200" dirty="0" smtClean="0">
                  <a:solidFill>
                    <a:srgbClr val="000000"/>
                  </a:solidFill>
                  <a:latin typeface="ＭＳ Ｐゴシック" pitchFamily="50" charset="-128"/>
                </a:rPr>
                <a:t>しながら</a:t>
              </a:r>
              <a:endParaRPr lang="ja-JP" altLang="ja-JP" dirty="0" smtClean="0">
                <a:solidFill>
                  <a:prstClr val="black"/>
                </a:solidFill>
              </a:endParaRPr>
            </a:p>
          </p:txBody>
        </p:sp>
        <p:sp>
          <p:nvSpPr>
            <p:cNvPr id="27" name="Rectangle 27"/>
            <p:cNvSpPr>
              <a:spLocks noChangeArrowheads="1"/>
            </p:cNvSpPr>
            <p:nvPr/>
          </p:nvSpPr>
          <p:spPr bwMode="auto">
            <a:xfrm>
              <a:off x="1293" y="2393"/>
              <a:ext cx="14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smtClean="0">
                  <a:solidFill>
                    <a:srgbClr val="000000"/>
                  </a:solidFill>
                  <a:latin typeface="ＭＳ Ｐゴシック" pitchFamily="50" charset="-128"/>
                </a:rPr>
                <a:t>　　　　　</a:t>
              </a:r>
              <a:r>
                <a:rPr lang="ja-JP" altLang="ja-JP" sz="1200" dirty="0" smtClean="0">
                  <a:solidFill>
                    <a:srgbClr val="000000"/>
                  </a:solidFill>
                  <a:latin typeface="ＭＳ Ｐゴシック" pitchFamily="50" charset="-128"/>
                </a:rPr>
                <a:t>拠点の面的整備を進める。</a:t>
              </a:r>
              <a:endParaRPr lang="ja-JP" altLang="ja-JP" dirty="0" smtClean="0">
                <a:solidFill>
                  <a:prstClr val="black"/>
                </a:solidFill>
              </a:endParaRPr>
            </a:p>
          </p:txBody>
        </p:sp>
        <p:sp>
          <p:nvSpPr>
            <p:cNvPr id="28" name="Rectangle 28"/>
            <p:cNvSpPr>
              <a:spLocks noChangeArrowheads="1"/>
            </p:cNvSpPr>
            <p:nvPr/>
          </p:nvSpPr>
          <p:spPr bwMode="auto">
            <a:xfrm>
              <a:off x="1293" y="2505"/>
              <a:ext cx="32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地域の様々なニーズを調査・検証するとともに、地域生活支援の在り方を研究。</a:t>
              </a:r>
              <a:endParaRPr lang="ja-JP" altLang="ja-JP" smtClean="0">
                <a:solidFill>
                  <a:prstClr val="black"/>
                </a:solidFill>
              </a:endParaRPr>
            </a:p>
          </p:txBody>
        </p:sp>
        <p:sp>
          <p:nvSpPr>
            <p:cNvPr id="29" name="Rectangle 29"/>
            <p:cNvSpPr>
              <a:spLocks noChangeArrowheads="1"/>
            </p:cNvSpPr>
            <p:nvPr/>
          </p:nvSpPr>
          <p:spPr bwMode="auto">
            <a:xfrm>
              <a:off x="168" y="2784"/>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6</a:t>
              </a:r>
              <a:endParaRPr lang="ja-JP" altLang="ja-JP" smtClean="0">
                <a:solidFill>
                  <a:prstClr val="black"/>
                </a:solidFill>
              </a:endParaRPr>
            </a:p>
          </p:txBody>
        </p:sp>
        <p:sp>
          <p:nvSpPr>
            <p:cNvPr id="30" name="Rectangle 30"/>
            <p:cNvSpPr>
              <a:spLocks noChangeArrowheads="1"/>
            </p:cNvSpPr>
            <p:nvPr/>
          </p:nvSpPr>
          <p:spPr bwMode="auto">
            <a:xfrm>
              <a:off x="404" y="2784"/>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新潟県</a:t>
              </a:r>
              <a:endParaRPr lang="ja-JP" altLang="ja-JP" smtClean="0">
                <a:solidFill>
                  <a:prstClr val="black"/>
                </a:solidFill>
              </a:endParaRPr>
            </a:p>
          </p:txBody>
        </p:sp>
        <p:sp>
          <p:nvSpPr>
            <p:cNvPr id="31" name="Rectangle 31"/>
            <p:cNvSpPr>
              <a:spLocks noChangeArrowheads="1"/>
            </p:cNvSpPr>
            <p:nvPr/>
          </p:nvSpPr>
          <p:spPr bwMode="auto">
            <a:xfrm>
              <a:off x="895" y="2784"/>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上越市</a:t>
              </a:r>
              <a:endParaRPr lang="ja-JP" altLang="ja-JP" smtClean="0">
                <a:solidFill>
                  <a:prstClr val="black"/>
                </a:solidFill>
              </a:endParaRPr>
            </a:p>
          </p:txBody>
        </p:sp>
        <p:sp>
          <p:nvSpPr>
            <p:cNvPr id="1024" name="Rectangle 32"/>
            <p:cNvSpPr>
              <a:spLocks noChangeArrowheads="1"/>
            </p:cNvSpPr>
            <p:nvPr/>
          </p:nvSpPr>
          <p:spPr bwMode="auto">
            <a:xfrm>
              <a:off x="1293" y="2784"/>
              <a:ext cx="4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ＭＳ Ｐゴシック" pitchFamily="50" charset="-128"/>
                </a:rPr>
                <a:t>緊急時における速やかな相談支援体制の整備と「重度かつ高齢」になった障害者に対する支援のあり方を検討。</a:t>
              </a:r>
              <a:endParaRPr lang="ja-JP" altLang="ja-JP" dirty="0" smtClean="0">
                <a:solidFill>
                  <a:prstClr val="black"/>
                </a:solidFill>
              </a:endParaRPr>
            </a:p>
          </p:txBody>
        </p:sp>
        <p:sp>
          <p:nvSpPr>
            <p:cNvPr id="1025" name="Rectangle 33"/>
            <p:cNvSpPr>
              <a:spLocks noChangeArrowheads="1"/>
            </p:cNvSpPr>
            <p:nvPr/>
          </p:nvSpPr>
          <p:spPr bwMode="auto">
            <a:xfrm>
              <a:off x="168" y="3175"/>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7</a:t>
              </a:r>
              <a:endParaRPr lang="ja-JP" altLang="ja-JP" smtClean="0">
                <a:solidFill>
                  <a:prstClr val="black"/>
                </a:solidFill>
              </a:endParaRPr>
            </a:p>
          </p:txBody>
        </p:sp>
        <p:sp>
          <p:nvSpPr>
            <p:cNvPr id="1026" name="Rectangle 34"/>
            <p:cNvSpPr>
              <a:spLocks noChangeArrowheads="1"/>
            </p:cNvSpPr>
            <p:nvPr/>
          </p:nvSpPr>
          <p:spPr bwMode="auto">
            <a:xfrm>
              <a:off x="404" y="3175"/>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京都府</a:t>
              </a:r>
              <a:endParaRPr lang="ja-JP" altLang="ja-JP" smtClean="0">
                <a:solidFill>
                  <a:prstClr val="black"/>
                </a:solidFill>
              </a:endParaRPr>
            </a:p>
          </p:txBody>
        </p:sp>
        <p:sp>
          <p:nvSpPr>
            <p:cNvPr id="1027" name="Rectangle 35"/>
            <p:cNvSpPr>
              <a:spLocks noChangeArrowheads="1"/>
            </p:cNvSpPr>
            <p:nvPr/>
          </p:nvSpPr>
          <p:spPr bwMode="auto">
            <a:xfrm>
              <a:off x="895" y="3175"/>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京都市</a:t>
              </a:r>
              <a:endParaRPr lang="ja-JP" altLang="ja-JP" smtClean="0">
                <a:solidFill>
                  <a:prstClr val="black"/>
                </a:solidFill>
              </a:endParaRPr>
            </a:p>
          </p:txBody>
        </p:sp>
        <p:sp>
          <p:nvSpPr>
            <p:cNvPr id="1030" name="Rectangle 37"/>
            <p:cNvSpPr>
              <a:spLocks noChangeArrowheads="1"/>
            </p:cNvSpPr>
            <p:nvPr/>
          </p:nvSpPr>
          <p:spPr bwMode="auto">
            <a:xfrm>
              <a:off x="168" y="3567"/>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8</a:t>
              </a:r>
              <a:endParaRPr lang="ja-JP" altLang="ja-JP" smtClean="0">
                <a:solidFill>
                  <a:prstClr val="black"/>
                </a:solidFill>
              </a:endParaRPr>
            </a:p>
          </p:txBody>
        </p:sp>
        <p:sp>
          <p:nvSpPr>
            <p:cNvPr id="1031" name="Rectangle 38"/>
            <p:cNvSpPr>
              <a:spLocks noChangeArrowheads="1"/>
            </p:cNvSpPr>
            <p:nvPr/>
          </p:nvSpPr>
          <p:spPr bwMode="auto">
            <a:xfrm>
              <a:off x="404" y="3567"/>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山口県</a:t>
              </a:r>
              <a:endParaRPr lang="ja-JP" altLang="ja-JP" smtClean="0">
                <a:solidFill>
                  <a:prstClr val="black"/>
                </a:solidFill>
              </a:endParaRPr>
            </a:p>
          </p:txBody>
        </p:sp>
        <p:sp>
          <p:nvSpPr>
            <p:cNvPr id="1032" name="Rectangle 39"/>
            <p:cNvSpPr>
              <a:spLocks noChangeArrowheads="1"/>
            </p:cNvSpPr>
            <p:nvPr/>
          </p:nvSpPr>
          <p:spPr bwMode="auto">
            <a:xfrm>
              <a:off x="895" y="3567"/>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宇部市</a:t>
              </a:r>
              <a:endParaRPr lang="ja-JP" altLang="ja-JP" smtClean="0">
                <a:solidFill>
                  <a:prstClr val="black"/>
                </a:solidFill>
              </a:endParaRPr>
            </a:p>
          </p:txBody>
        </p:sp>
        <p:sp>
          <p:nvSpPr>
            <p:cNvPr id="1035" name="Rectangle 42"/>
            <p:cNvSpPr>
              <a:spLocks noChangeArrowheads="1"/>
            </p:cNvSpPr>
            <p:nvPr/>
          </p:nvSpPr>
          <p:spPr bwMode="auto">
            <a:xfrm>
              <a:off x="168" y="3958"/>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9</a:t>
              </a:r>
              <a:endParaRPr lang="ja-JP" altLang="ja-JP" smtClean="0">
                <a:solidFill>
                  <a:prstClr val="black"/>
                </a:solidFill>
              </a:endParaRPr>
            </a:p>
          </p:txBody>
        </p:sp>
        <p:sp>
          <p:nvSpPr>
            <p:cNvPr id="1036" name="Rectangle 43"/>
            <p:cNvSpPr>
              <a:spLocks noChangeArrowheads="1"/>
            </p:cNvSpPr>
            <p:nvPr/>
          </p:nvSpPr>
          <p:spPr bwMode="auto">
            <a:xfrm>
              <a:off x="404" y="3958"/>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大分県</a:t>
              </a:r>
              <a:endParaRPr lang="ja-JP" altLang="ja-JP" smtClean="0">
                <a:solidFill>
                  <a:prstClr val="black"/>
                </a:solidFill>
              </a:endParaRPr>
            </a:p>
          </p:txBody>
        </p:sp>
        <p:sp>
          <p:nvSpPr>
            <p:cNvPr id="1037" name="Rectangle 44"/>
            <p:cNvSpPr>
              <a:spLocks noChangeArrowheads="1"/>
            </p:cNvSpPr>
            <p:nvPr/>
          </p:nvSpPr>
          <p:spPr bwMode="auto">
            <a:xfrm>
              <a:off x="895" y="3958"/>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大分市</a:t>
              </a:r>
              <a:endParaRPr lang="ja-JP" altLang="ja-JP" smtClean="0">
                <a:solidFill>
                  <a:prstClr val="black"/>
                </a:solidFill>
              </a:endParaRPr>
            </a:p>
          </p:txBody>
        </p:sp>
        <p:sp>
          <p:nvSpPr>
            <p:cNvPr id="1041" name="Rectangle 48"/>
            <p:cNvSpPr>
              <a:spLocks noChangeArrowheads="1"/>
            </p:cNvSpPr>
            <p:nvPr/>
          </p:nvSpPr>
          <p:spPr bwMode="auto">
            <a:xfrm>
              <a:off x="404" y="1023"/>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栃木県</a:t>
              </a:r>
              <a:endParaRPr lang="ja-JP" altLang="ja-JP" smtClean="0">
                <a:solidFill>
                  <a:prstClr val="black"/>
                </a:solidFill>
              </a:endParaRPr>
            </a:p>
          </p:txBody>
        </p:sp>
        <p:sp>
          <p:nvSpPr>
            <p:cNvPr id="1042" name="Rectangle 49"/>
            <p:cNvSpPr>
              <a:spLocks noChangeArrowheads="1"/>
            </p:cNvSpPr>
            <p:nvPr/>
          </p:nvSpPr>
          <p:spPr bwMode="auto">
            <a:xfrm>
              <a:off x="404" y="2197"/>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smtClean="0">
                  <a:solidFill>
                    <a:srgbClr val="000000"/>
                  </a:solidFill>
                  <a:latin typeface="ＭＳ Ｐゴシック" pitchFamily="50" charset="-128"/>
                </a:rPr>
                <a:t>東京都</a:t>
              </a:r>
              <a:endParaRPr lang="ja-JP" altLang="ja-JP" smtClean="0">
                <a:solidFill>
                  <a:prstClr val="black"/>
                </a:solidFill>
              </a:endParaRPr>
            </a:p>
          </p:txBody>
        </p:sp>
        <p:sp>
          <p:nvSpPr>
            <p:cNvPr id="1043" name="Rectangle 50"/>
            <p:cNvSpPr>
              <a:spLocks noChangeArrowheads="1"/>
            </p:cNvSpPr>
            <p:nvPr/>
          </p:nvSpPr>
          <p:spPr bwMode="auto">
            <a:xfrm>
              <a:off x="81" y="436"/>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44" name="Rectangle 51"/>
            <p:cNvSpPr>
              <a:spLocks noChangeArrowheads="1"/>
            </p:cNvSpPr>
            <p:nvPr/>
          </p:nvSpPr>
          <p:spPr bwMode="auto">
            <a:xfrm>
              <a:off x="295" y="436"/>
              <a:ext cx="5"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45" name="Rectangle 52"/>
            <p:cNvSpPr>
              <a:spLocks noChangeArrowheads="1"/>
            </p:cNvSpPr>
            <p:nvPr/>
          </p:nvSpPr>
          <p:spPr bwMode="auto">
            <a:xfrm>
              <a:off x="785" y="436"/>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46" name="Rectangle 53"/>
            <p:cNvSpPr>
              <a:spLocks noChangeArrowheads="1"/>
            </p:cNvSpPr>
            <p:nvPr/>
          </p:nvSpPr>
          <p:spPr bwMode="auto">
            <a:xfrm>
              <a:off x="1276" y="436"/>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47" name="Line 54"/>
            <p:cNvSpPr>
              <a:spLocks noChangeShapeType="1"/>
            </p:cNvSpPr>
            <p:nvPr/>
          </p:nvSpPr>
          <p:spPr bwMode="auto">
            <a:xfrm>
              <a:off x="87" y="436"/>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48" name="Rectangle 55"/>
            <p:cNvSpPr>
              <a:spLocks noChangeArrowheads="1"/>
            </p:cNvSpPr>
            <p:nvPr/>
          </p:nvSpPr>
          <p:spPr bwMode="auto">
            <a:xfrm>
              <a:off x="87" y="436"/>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49" name="Rectangle 56"/>
            <p:cNvSpPr>
              <a:spLocks noChangeArrowheads="1"/>
            </p:cNvSpPr>
            <p:nvPr/>
          </p:nvSpPr>
          <p:spPr bwMode="auto">
            <a:xfrm>
              <a:off x="6153" y="436"/>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0" name="Line 57"/>
            <p:cNvSpPr>
              <a:spLocks noChangeShapeType="1"/>
            </p:cNvSpPr>
            <p:nvPr/>
          </p:nvSpPr>
          <p:spPr bwMode="auto">
            <a:xfrm>
              <a:off x="87" y="673"/>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1" name="Rectangle 58"/>
            <p:cNvSpPr>
              <a:spLocks noChangeArrowheads="1"/>
            </p:cNvSpPr>
            <p:nvPr/>
          </p:nvSpPr>
          <p:spPr bwMode="auto">
            <a:xfrm>
              <a:off x="87" y="673"/>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2" name="Line 59"/>
            <p:cNvSpPr>
              <a:spLocks noChangeShapeType="1"/>
            </p:cNvSpPr>
            <p:nvPr/>
          </p:nvSpPr>
          <p:spPr bwMode="auto">
            <a:xfrm>
              <a:off x="87" y="1064"/>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3" name="Rectangle 60"/>
            <p:cNvSpPr>
              <a:spLocks noChangeArrowheads="1"/>
            </p:cNvSpPr>
            <p:nvPr/>
          </p:nvSpPr>
          <p:spPr bwMode="auto">
            <a:xfrm>
              <a:off x="87" y="1064"/>
              <a:ext cx="2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4" name="Line 61"/>
            <p:cNvSpPr>
              <a:spLocks noChangeShapeType="1"/>
            </p:cNvSpPr>
            <p:nvPr/>
          </p:nvSpPr>
          <p:spPr bwMode="auto">
            <a:xfrm>
              <a:off x="791" y="1064"/>
              <a:ext cx="536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5" name="Rectangle 62"/>
            <p:cNvSpPr>
              <a:spLocks noChangeArrowheads="1"/>
            </p:cNvSpPr>
            <p:nvPr/>
          </p:nvSpPr>
          <p:spPr bwMode="auto">
            <a:xfrm>
              <a:off x="791" y="1064"/>
              <a:ext cx="536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6" name="Line 63"/>
            <p:cNvSpPr>
              <a:spLocks noChangeShapeType="1"/>
            </p:cNvSpPr>
            <p:nvPr/>
          </p:nvSpPr>
          <p:spPr bwMode="auto">
            <a:xfrm>
              <a:off x="87" y="1456"/>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7" name="Rectangle 64"/>
            <p:cNvSpPr>
              <a:spLocks noChangeArrowheads="1"/>
            </p:cNvSpPr>
            <p:nvPr/>
          </p:nvSpPr>
          <p:spPr bwMode="auto">
            <a:xfrm>
              <a:off x="87" y="1456"/>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8" name="Line 65"/>
            <p:cNvSpPr>
              <a:spLocks noChangeShapeType="1"/>
            </p:cNvSpPr>
            <p:nvPr/>
          </p:nvSpPr>
          <p:spPr bwMode="auto">
            <a:xfrm>
              <a:off x="87" y="1847"/>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59" name="Rectangle 66"/>
            <p:cNvSpPr>
              <a:spLocks noChangeArrowheads="1"/>
            </p:cNvSpPr>
            <p:nvPr/>
          </p:nvSpPr>
          <p:spPr bwMode="auto">
            <a:xfrm>
              <a:off x="87" y="1847"/>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0" name="Line 67"/>
            <p:cNvSpPr>
              <a:spLocks noChangeShapeType="1"/>
            </p:cNvSpPr>
            <p:nvPr/>
          </p:nvSpPr>
          <p:spPr bwMode="auto">
            <a:xfrm>
              <a:off x="87" y="2238"/>
              <a:ext cx="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1" name="Rectangle 68"/>
            <p:cNvSpPr>
              <a:spLocks noChangeArrowheads="1"/>
            </p:cNvSpPr>
            <p:nvPr/>
          </p:nvSpPr>
          <p:spPr bwMode="auto">
            <a:xfrm>
              <a:off x="87" y="2238"/>
              <a:ext cx="2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2" name="Line 69"/>
            <p:cNvSpPr>
              <a:spLocks noChangeShapeType="1"/>
            </p:cNvSpPr>
            <p:nvPr/>
          </p:nvSpPr>
          <p:spPr bwMode="auto">
            <a:xfrm>
              <a:off x="791" y="2238"/>
              <a:ext cx="536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3" name="Rectangle 70"/>
            <p:cNvSpPr>
              <a:spLocks noChangeArrowheads="1"/>
            </p:cNvSpPr>
            <p:nvPr/>
          </p:nvSpPr>
          <p:spPr bwMode="auto">
            <a:xfrm>
              <a:off x="791" y="2238"/>
              <a:ext cx="536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4" name="Line 71"/>
            <p:cNvSpPr>
              <a:spLocks noChangeShapeType="1"/>
            </p:cNvSpPr>
            <p:nvPr/>
          </p:nvSpPr>
          <p:spPr bwMode="auto">
            <a:xfrm>
              <a:off x="87" y="2630"/>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5" name="Rectangle 72"/>
            <p:cNvSpPr>
              <a:spLocks noChangeArrowheads="1"/>
            </p:cNvSpPr>
            <p:nvPr/>
          </p:nvSpPr>
          <p:spPr bwMode="auto">
            <a:xfrm>
              <a:off x="87" y="2630"/>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6" name="Line 73"/>
            <p:cNvSpPr>
              <a:spLocks noChangeShapeType="1"/>
            </p:cNvSpPr>
            <p:nvPr/>
          </p:nvSpPr>
          <p:spPr bwMode="auto">
            <a:xfrm>
              <a:off x="87" y="3021"/>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7" name="Rectangle 74"/>
            <p:cNvSpPr>
              <a:spLocks noChangeArrowheads="1"/>
            </p:cNvSpPr>
            <p:nvPr/>
          </p:nvSpPr>
          <p:spPr bwMode="auto">
            <a:xfrm>
              <a:off x="87" y="3021"/>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8" name="Line 75"/>
            <p:cNvSpPr>
              <a:spLocks noChangeShapeType="1"/>
            </p:cNvSpPr>
            <p:nvPr/>
          </p:nvSpPr>
          <p:spPr bwMode="auto">
            <a:xfrm>
              <a:off x="87" y="3412"/>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69" name="Rectangle 76"/>
            <p:cNvSpPr>
              <a:spLocks noChangeArrowheads="1"/>
            </p:cNvSpPr>
            <p:nvPr/>
          </p:nvSpPr>
          <p:spPr bwMode="auto">
            <a:xfrm>
              <a:off x="87" y="3412"/>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0" name="Line 77"/>
            <p:cNvSpPr>
              <a:spLocks noChangeShapeType="1"/>
            </p:cNvSpPr>
            <p:nvPr/>
          </p:nvSpPr>
          <p:spPr bwMode="auto">
            <a:xfrm>
              <a:off x="87" y="3804"/>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1" name="Rectangle 78"/>
            <p:cNvSpPr>
              <a:spLocks noChangeArrowheads="1"/>
            </p:cNvSpPr>
            <p:nvPr/>
          </p:nvSpPr>
          <p:spPr bwMode="auto">
            <a:xfrm>
              <a:off x="87" y="3804"/>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2" name="Line 79"/>
            <p:cNvSpPr>
              <a:spLocks noChangeShapeType="1"/>
            </p:cNvSpPr>
            <p:nvPr/>
          </p:nvSpPr>
          <p:spPr bwMode="auto">
            <a:xfrm>
              <a:off x="81" y="436"/>
              <a:ext cx="0" cy="376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3" name="Rectangle 80"/>
            <p:cNvSpPr>
              <a:spLocks noChangeArrowheads="1"/>
            </p:cNvSpPr>
            <p:nvPr/>
          </p:nvSpPr>
          <p:spPr bwMode="auto">
            <a:xfrm>
              <a:off x="81" y="436"/>
              <a:ext cx="6" cy="3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4" name="Line 81"/>
            <p:cNvSpPr>
              <a:spLocks noChangeShapeType="1"/>
            </p:cNvSpPr>
            <p:nvPr/>
          </p:nvSpPr>
          <p:spPr bwMode="auto">
            <a:xfrm>
              <a:off x="295" y="442"/>
              <a:ext cx="0" cy="37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5" name="Rectangle 82"/>
            <p:cNvSpPr>
              <a:spLocks noChangeArrowheads="1"/>
            </p:cNvSpPr>
            <p:nvPr/>
          </p:nvSpPr>
          <p:spPr bwMode="auto">
            <a:xfrm>
              <a:off x="295" y="442"/>
              <a:ext cx="5" cy="37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6" name="Line 83"/>
            <p:cNvSpPr>
              <a:spLocks noChangeShapeType="1"/>
            </p:cNvSpPr>
            <p:nvPr/>
          </p:nvSpPr>
          <p:spPr bwMode="auto">
            <a:xfrm>
              <a:off x="785" y="442"/>
              <a:ext cx="0" cy="37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7" name="Rectangle 84"/>
            <p:cNvSpPr>
              <a:spLocks noChangeArrowheads="1"/>
            </p:cNvSpPr>
            <p:nvPr/>
          </p:nvSpPr>
          <p:spPr bwMode="auto">
            <a:xfrm>
              <a:off x="785" y="442"/>
              <a:ext cx="6" cy="37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8" name="Line 85"/>
            <p:cNvSpPr>
              <a:spLocks noChangeShapeType="1"/>
            </p:cNvSpPr>
            <p:nvPr/>
          </p:nvSpPr>
          <p:spPr bwMode="auto">
            <a:xfrm>
              <a:off x="1276" y="442"/>
              <a:ext cx="0" cy="37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79" name="Rectangle 86"/>
            <p:cNvSpPr>
              <a:spLocks noChangeArrowheads="1"/>
            </p:cNvSpPr>
            <p:nvPr/>
          </p:nvSpPr>
          <p:spPr bwMode="auto">
            <a:xfrm>
              <a:off x="1276" y="442"/>
              <a:ext cx="6" cy="37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0" name="Line 87"/>
            <p:cNvSpPr>
              <a:spLocks noChangeShapeType="1"/>
            </p:cNvSpPr>
            <p:nvPr/>
          </p:nvSpPr>
          <p:spPr bwMode="auto">
            <a:xfrm>
              <a:off x="87" y="4195"/>
              <a:ext cx="60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1" name="Rectangle 88"/>
            <p:cNvSpPr>
              <a:spLocks noChangeArrowheads="1"/>
            </p:cNvSpPr>
            <p:nvPr/>
          </p:nvSpPr>
          <p:spPr bwMode="auto">
            <a:xfrm>
              <a:off x="87" y="4195"/>
              <a:ext cx="607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2" name="Line 89"/>
            <p:cNvSpPr>
              <a:spLocks noChangeShapeType="1"/>
            </p:cNvSpPr>
            <p:nvPr/>
          </p:nvSpPr>
          <p:spPr bwMode="auto">
            <a:xfrm>
              <a:off x="6153" y="442"/>
              <a:ext cx="0" cy="375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3" name="Rectangle 90"/>
            <p:cNvSpPr>
              <a:spLocks noChangeArrowheads="1"/>
            </p:cNvSpPr>
            <p:nvPr/>
          </p:nvSpPr>
          <p:spPr bwMode="auto">
            <a:xfrm>
              <a:off x="6153" y="442"/>
              <a:ext cx="6" cy="375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4" name="Line 91"/>
            <p:cNvSpPr>
              <a:spLocks noChangeShapeType="1"/>
            </p:cNvSpPr>
            <p:nvPr/>
          </p:nvSpPr>
          <p:spPr bwMode="auto">
            <a:xfrm>
              <a:off x="81" y="420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5" name="Rectangle 92"/>
            <p:cNvSpPr>
              <a:spLocks noChangeArrowheads="1"/>
            </p:cNvSpPr>
            <p:nvPr/>
          </p:nvSpPr>
          <p:spPr bwMode="auto">
            <a:xfrm>
              <a:off x="81" y="420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6" name="Line 93"/>
            <p:cNvSpPr>
              <a:spLocks noChangeShapeType="1"/>
            </p:cNvSpPr>
            <p:nvPr/>
          </p:nvSpPr>
          <p:spPr bwMode="auto">
            <a:xfrm>
              <a:off x="295" y="420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7" name="Rectangle 94"/>
            <p:cNvSpPr>
              <a:spLocks noChangeArrowheads="1"/>
            </p:cNvSpPr>
            <p:nvPr/>
          </p:nvSpPr>
          <p:spPr bwMode="auto">
            <a:xfrm>
              <a:off x="295" y="4201"/>
              <a:ext cx="5"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8" name="Line 95"/>
            <p:cNvSpPr>
              <a:spLocks noChangeShapeType="1"/>
            </p:cNvSpPr>
            <p:nvPr/>
          </p:nvSpPr>
          <p:spPr bwMode="auto">
            <a:xfrm>
              <a:off x="785" y="420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89" name="Rectangle 96"/>
            <p:cNvSpPr>
              <a:spLocks noChangeArrowheads="1"/>
            </p:cNvSpPr>
            <p:nvPr/>
          </p:nvSpPr>
          <p:spPr bwMode="auto">
            <a:xfrm>
              <a:off x="785" y="420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0" name="Line 97"/>
            <p:cNvSpPr>
              <a:spLocks noChangeShapeType="1"/>
            </p:cNvSpPr>
            <p:nvPr/>
          </p:nvSpPr>
          <p:spPr bwMode="auto">
            <a:xfrm>
              <a:off x="1276" y="420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1" name="Rectangle 98"/>
            <p:cNvSpPr>
              <a:spLocks noChangeArrowheads="1"/>
            </p:cNvSpPr>
            <p:nvPr/>
          </p:nvSpPr>
          <p:spPr bwMode="auto">
            <a:xfrm>
              <a:off x="1276" y="420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2" name="Line 99"/>
            <p:cNvSpPr>
              <a:spLocks noChangeShapeType="1"/>
            </p:cNvSpPr>
            <p:nvPr/>
          </p:nvSpPr>
          <p:spPr bwMode="auto">
            <a:xfrm>
              <a:off x="6153" y="420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3" name="Rectangle 100"/>
            <p:cNvSpPr>
              <a:spLocks noChangeArrowheads="1"/>
            </p:cNvSpPr>
            <p:nvPr/>
          </p:nvSpPr>
          <p:spPr bwMode="auto">
            <a:xfrm>
              <a:off x="6153" y="420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4" name="Line 101"/>
            <p:cNvSpPr>
              <a:spLocks noChangeShapeType="1"/>
            </p:cNvSpPr>
            <p:nvPr/>
          </p:nvSpPr>
          <p:spPr bwMode="auto">
            <a:xfrm>
              <a:off x="6159" y="43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5" name="Rectangle 102"/>
            <p:cNvSpPr>
              <a:spLocks noChangeArrowheads="1"/>
            </p:cNvSpPr>
            <p:nvPr/>
          </p:nvSpPr>
          <p:spPr bwMode="auto">
            <a:xfrm>
              <a:off x="6159" y="436"/>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6" name="Line 103"/>
            <p:cNvSpPr>
              <a:spLocks noChangeShapeType="1"/>
            </p:cNvSpPr>
            <p:nvPr/>
          </p:nvSpPr>
          <p:spPr bwMode="auto">
            <a:xfrm>
              <a:off x="6159" y="67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7" name="Rectangle 104"/>
            <p:cNvSpPr>
              <a:spLocks noChangeArrowheads="1"/>
            </p:cNvSpPr>
            <p:nvPr/>
          </p:nvSpPr>
          <p:spPr bwMode="auto">
            <a:xfrm>
              <a:off x="6159" y="673"/>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8" name="Line 105"/>
            <p:cNvSpPr>
              <a:spLocks noChangeShapeType="1"/>
            </p:cNvSpPr>
            <p:nvPr/>
          </p:nvSpPr>
          <p:spPr bwMode="auto">
            <a:xfrm>
              <a:off x="6159" y="106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099" name="Rectangle 106"/>
            <p:cNvSpPr>
              <a:spLocks noChangeArrowheads="1"/>
            </p:cNvSpPr>
            <p:nvPr/>
          </p:nvSpPr>
          <p:spPr bwMode="auto">
            <a:xfrm>
              <a:off x="6159" y="106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0" name="Line 107"/>
            <p:cNvSpPr>
              <a:spLocks noChangeShapeType="1"/>
            </p:cNvSpPr>
            <p:nvPr/>
          </p:nvSpPr>
          <p:spPr bwMode="auto">
            <a:xfrm>
              <a:off x="6159" y="14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1" name="Rectangle 108"/>
            <p:cNvSpPr>
              <a:spLocks noChangeArrowheads="1"/>
            </p:cNvSpPr>
            <p:nvPr/>
          </p:nvSpPr>
          <p:spPr bwMode="auto">
            <a:xfrm>
              <a:off x="6159" y="1456"/>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2" name="Line 109"/>
            <p:cNvSpPr>
              <a:spLocks noChangeShapeType="1"/>
            </p:cNvSpPr>
            <p:nvPr/>
          </p:nvSpPr>
          <p:spPr bwMode="auto">
            <a:xfrm>
              <a:off x="6159" y="184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3" name="Rectangle 110"/>
            <p:cNvSpPr>
              <a:spLocks noChangeArrowheads="1"/>
            </p:cNvSpPr>
            <p:nvPr/>
          </p:nvSpPr>
          <p:spPr bwMode="auto">
            <a:xfrm>
              <a:off x="6159" y="1847"/>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4" name="Line 111"/>
            <p:cNvSpPr>
              <a:spLocks noChangeShapeType="1"/>
            </p:cNvSpPr>
            <p:nvPr/>
          </p:nvSpPr>
          <p:spPr bwMode="auto">
            <a:xfrm>
              <a:off x="6159" y="223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5" name="Rectangle 112"/>
            <p:cNvSpPr>
              <a:spLocks noChangeArrowheads="1"/>
            </p:cNvSpPr>
            <p:nvPr/>
          </p:nvSpPr>
          <p:spPr bwMode="auto">
            <a:xfrm>
              <a:off x="6159" y="2238"/>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6" name="Line 113"/>
            <p:cNvSpPr>
              <a:spLocks noChangeShapeType="1"/>
            </p:cNvSpPr>
            <p:nvPr/>
          </p:nvSpPr>
          <p:spPr bwMode="auto">
            <a:xfrm>
              <a:off x="6159" y="26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7" name="Rectangle 114"/>
            <p:cNvSpPr>
              <a:spLocks noChangeArrowheads="1"/>
            </p:cNvSpPr>
            <p:nvPr/>
          </p:nvSpPr>
          <p:spPr bwMode="auto">
            <a:xfrm>
              <a:off x="6159" y="2630"/>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8" name="Line 115"/>
            <p:cNvSpPr>
              <a:spLocks noChangeShapeType="1"/>
            </p:cNvSpPr>
            <p:nvPr/>
          </p:nvSpPr>
          <p:spPr bwMode="auto">
            <a:xfrm>
              <a:off x="6159" y="302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09" name="Rectangle 116"/>
            <p:cNvSpPr>
              <a:spLocks noChangeArrowheads="1"/>
            </p:cNvSpPr>
            <p:nvPr/>
          </p:nvSpPr>
          <p:spPr bwMode="auto">
            <a:xfrm>
              <a:off x="6159" y="3021"/>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10" name="Line 117"/>
            <p:cNvSpPr>
              <a:spLocks noChangeShapeType="1"/>
            </p:cNvSpPr>
            <p:nvPr/>
          </p:nvSpPr>
          <p:spPr bwMode="auto">
            <a:xfrm>
              <a:off x="6159"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11" name="Rectangle 118"/>
            <p:cNvSpPr>
              <a:spLocks noChangeArrowheads="1"/>
            </p:cNvSpPr>
            <p:nvPr/>
          </p:nvSpPr>
          <p:spPr bwMode="auto">
            <a:xfrm>
              <a:off x="6159" y="3412"/>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12" name="Line 119"/>
            <p:cNvSpPr>
              <a:spLocks noChangeShapeType="1"/>
            </p:cNvSpPr>
            <p:nvPr/>
          </p:nvSpPr>
          <p:spPr bwMode="auto">
            <a:xfrm>
              <a:off x="6159" y="380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13" name="Rectangle 120"/>
            <p:cNvSpPr>
              <a:spLocks noChangeArrowheads="1"/>
            </p:cNvSpPr>
            <p:nvPr/>
          </p:nvSpPr>
          <p:spPr bwMode="auto">
            <a:xfrm>
              <a:off x="6159" y="3804"/>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14" name="Line 121"/>
            <p:cNvSpPr>
              <a:spLocks noChangeShapeType="1"/>
            </p:cNvSpPr>
            <p:nvPr/>
          </p:nvSpPr>
          <p:spPr bwMode="auto">
            <a:xfrm>
              <a:off x="6159" y="419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sp>
          <p:nvSpPr>
            <p:cNvPr id="1115" name="Rectangle 122"/>
            <p:cNvSpPr>
              <a:spLocks noChangeArrowheads="1"/>
            </p:cNvSpPr>
            <p:nvPr/>
          </p:nvSpPr>
          <p:spPr bwMode="auto">
            <a:xfrm>
              <a:off x="6159" y="4195"/>
              <a:ext cx="6"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solidFill>
                  <a:prstClr val="black"/>
                </a:solidFill>
              </a:endParaRPr>
            </a:p>
          </p:txBody>
        </p:sp>
      </p:grpSp>
      <p:sp>
        <p:nvSpPr>
          <p:cNvPr id="123" name="Rectangle 47"/>
          <p:cNvSpPr>
            <a:spLocks noChangeArrowheads="1"/>
          </p:cNvSpPr>
          <p:nvPr/>
        </p:nvSpPr>
        <p:spPr bwMode="auto">
          <a:xfrm>
            <a:off x="2076452" y="6191250"/>
            <a:ext cx="74406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solidFill>
                  <a:srgbClr val="000000"/>
                </a:solidFill>
                <a:latin typeface="ＭＳ Ｐゴシック" pitchFamily="50" charset="-128"/>
              </a:rPr>
              <a:t>複数法人によ</a:t>
            </a:r>
            <a:r>
              <a:rPr lang="ja-JP" altLang="en-US" sz="1200" dirty="0" smtClean="0">
                <a:solidFill>
                  <a:srgbClr val="000000"/>
                </a:solidFill>
                <a:latin typeface="ＭＳ Ｐゴシック" pitchFamily="50" charset="-128"/>
              </a:rPr>
              <a:t>り</a:t>
            </a:r>
            <a:r>
              <a:rPr lang="ja-JP" altLang="ja-JP" sz="1200" dirty="0" smtClean="0">
                <a:solidFill>
                  <a:srgbClr val="000000"/>
                </a:solidFill>
                <a:latin typeface="ＭＳ Ｐゴシック" pitchFamily="50" charset="-128"/>
              </a:rPr>
              <a:t>地域連携型で各事業所が有するサービスをコーディネートするため、安心コールセンターを設置</a:t>
            </a:r>
            <a:r>
              <a:rPr lang="ja-JP" altLang="en-US" sz="1200" dirty="0" smtClean="0">
                <a:solidFill>
                  <a:prstClr val="black"/>
                </a:solidFill>
                <a:latin typeface="ＭＳ Ｐゴシック" pitchFamily="50" charset="-128"/>
              </a:rPr>
              <a:t>し、</a:t>
            </a:r>
            <a:endParaRPr lang="ja-JP" altLang="ja-JP" dirty="0" smtClean="0">
              <a:solidFill>
                <a:prstClr val="black"/>
              </a:solidFill>
            </a:endParaRPr>
          </a:p>
        </p:txBody>
      </p:sp>
      <p:sp>
        <p:nvSpPr>
          <p:cNvPr id="124" name="Rectangle 47"/>
          <p:cNvSpPr>
            <a:spLocks noChangeArrowheads="1"/>
          </p:cNvSpPr>
          <p:nvPr/>
        </p:nvSpPr>
        <p:spPr bwMode="auto">
          <a:xfrm>
            <a:off x="2052638" y="6375400"/>
            <a:ext cx="74406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smtClean="0">
                <a:solidFill>
                  <a:prstClr val="black"/>
                </a:solidFill>
                <a:latin typeface="ＭＳ Ｐゴシック" pitchFamily="50" charset="-128"/>
              </a:rPr>
              <a:t>緊急事態に直接的なケアを行うための人的体制を構築する。</a:t>
            </a:r>
            <a:endParaRPr lang="ja-JP" altLang="ja-JP" dirty="0" smtClean="0">
              <a:solidFill>
                <a:prstClr val="black"/>
              </a:solidFill>
            </a:endParaRPr>
          </a:p>
        </p:txBody>
      </p:sp>
      <p:sp>
        <p:nvSpPr>
          <p:cNvPr id="122" name="Rectangle 36"/>
          <p:cNvSpPr>
            <a:spLocks noChangeArrowheads="1"/>
          </p:cNvSpPr>
          <p:nvPr/>
        </p:nvSpPr>
        <p:spPr bwMode="auto">
          <a:xfrm>
            <a:off x="2090742" y="4830823"/>
            <a:ext cx="761206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a:solidFill>
                  <a:prstClr val="black"/>
                </a:solidFill>
              </a:rPr>
              <a:t>地域における障害者（児）の生活支援を図るため，１箇所の障害者地域生活支援センターにおいて地域生活支援拠点を設置</a:t>
            </a:r>
            <a:r>
              <a:rPr lang="ja-JP" altLang="en-US" sz="1200" dirty="0" smtClean="0">
                <a:solidFill>
                  <a:prstClr val="black"/>
                </a:solidFill>
              </a:rPr>
              <a:t>し，</a:t>
            </a:r>
            <a:r>
              <a:rPr lang="ja-JP" altLang="ja-JP" sz="1200" dirty="0" smtClean="0">
                <a:solidFill>
                  <a:prstClr val="black"/>
                </a:solidFill>
              </a:rPr>
              <a:t>土日</a:t>
            </a:r>
            <a:r>
              <a:rPr lang="ja-JP" altLang="ja-JP" sz="1200" dirty="0">
                <a:solidFill>
                  <a:prstClr val="black"/>
                </a:solidFill>
              </a:rPr>
              <a:t>祝日・年末年始における相談対応を行うとともに，特に緊急時</a:t>
            </a:r>
            <a:r>
              <a:rPr lang="ja-JP" altLang="ja-JP" sz="1200" dirty="0" smtClean="0">
                <a:solidFill>
                  <a:prstClr val="black"/>
                </a:solidFill>
              </a:rPr>
              <a:t>に</a:t>
            </a:r>
            <a:r>
              <a:rPr lang="ja-JP" altLang="en-US" sz="1200" dirty="0" smtClean="0">
                <a:solidFill>
                  <a:prstClr val="black"/>
                </a:solidFill>
              </a:rPr>
              <a:t>障害</a:t>
            </a:r>
            <a:r>
              <a:rPr lang="ja-JP" altLang="ja-JP" sz="1200" dirty="0" smtClean="0">
                <a:solidFill>
                  <a:prstClr val="black"/>
                </a:solidFill>
              </a:rPr>
              <a:t>福祉</a:t>
            </a:r>
            <a:r>
              <a:rPr lang="ja-JP" altLang="ja-JP" sz="1200" dirty="0">
                <a:solidFill>
                  <a:prstClr val="black"/>
                </a:solidFill>
              </a:rPr>
              <a:t>サービスの利用調整の必要の高い方に対して，あらかじめ関係機関の役割分担等を記載した「緊急対応プラン</a:t>
            </a:r>
            <a:r>
              <a:rPr lang="ja-JP" altLang="ja-JP" sz="1200" dirty="0" smtClean="0">
                <a:solidFill>
                  <a:prstClr val="black"/>
                </a:solidFill>
              </a:rPr>
              <a:t>」</a:t>
            </a:r>
            <a:r>
              <a:rPr lang="ja-JP" altLang="en-US" sz="1200" dirty="0" smtClean="0">
                <a:solidFill>
                  <a:prstClr val="black"/>
                </a:solidFill>
              </a:rPr>
              <a:t>を</a:t>
            </a:r>
            <a:r>
              <a:rPr lang="ja-JP" altLang="ja-JP" sz="1200" dirty="0" smtClean="0">
                <a:solidFill>
                  <a:prstClr val="black"/>
                </a:solidFill>
              </a:rPr>
              <a:t>作成。 </a:t>
            </a:r>
            <a:endParaRPr lang="ja-JP" altLang="ja-JP" sz="1200" dirty="0">
              <a:solidFill>
                <a:prstClr val="black"/>
              </a:solidFill>
            </a:endParaRPr>
          </a:p>
          <a:p>
            <a:endParaRPr lang="ja-JP" altLang="ja-JP" dirty="0" smtClean="0">
              <a:solidFill>
                <a:prstClr val="black"/>
              </a:solidFill>
            </a:endParaRPr>
          </a:p>
        </p:txBody>
      </p:sp>
      <p:sp>
        <p:nvSpPr>
          <p:cNvPr id="125" name="Rectangle 40"/>
          <p:cNvSpPr>
            <a:spLocks noChangeArrowheads="1"/>
          </p:cNvSpPr>
          <p:nvPr/>
        </p:nvSpPr>
        <p:spPr bwMode="auto">
          <a:xfrm>
            <a:off x="2052639" y="5576888"/>
            <a:ext cx="64344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err="1" smtClean="0">
                <a:solidFill>
                  <a:srgbClr val="000000"/>
                </a:solidFill>
                <a:latin typeface="ＭＳ Ｐゴシック" pitchFamily="50" charset="-128"/>
              </a:rPr>
              <a:t>ぷれ</a:t>
            </a:r>
            <a:r>
              <a:rPr lang="ja-JP" altLang="en-US" sz="1200" dirty="0" smtClean="0">
                <a:solidFill>
                  <a:srgbClr val="000000"/>
                </a:solidFill>
                <a:latin typeface="ＭＳ Ｐゴシック" pitchFamily="50" charset="-128"/>
              </a:rPr>
              <a:t>グループホーム、おたすけショートステイ、とりあえず相談窓口を活動の中心とする拠点を整備。</a:t>
            </a:r>
            <a:endParaRPr lang="ja-JP" altLang="ja-JP" dirty="0" smtClean="0">
              <a:solidFill>
                <a:prstClr val="black"/>
              </a:solidFill>
            </a:endParaRPr>
          </a:p>
        </p:txBody>
      </p:sp>
      <p:sp>
        <p:nvSpPr>
          <p:cNvPr id="126" name="Rectangle 41"/>
          <p:cNvSpPr>
            <a:spLocks noChangeArrowheads="1"/>
          </p:cNvSpPr>
          <p:nvPr/>
        </p:nvSpPr>
        <p:spPr bwMode="auto">
          <a:xfrm>
            <a:off x="2052675" y="5756275"/>
            <a:ext cx="64617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smtClean="0">
                <a:solidFill>
                  <a:srgbClr val="000000"/>
                </a:solidFill>
                <a:latin typeface="ＭＳ Ｐゴシック" pitchFamily="50" charset="-128"/>
              </a:rPr>
              <a:t>拠点も含め、既存の機関、地域支え合い包括それぞれの特徴を活かした面的なネットワークの充実。</a:t>
            </a:r>
            <a:endParaRPr lang="ja-JP" altLang="ja-JP" dirty="0" smtClean="0">
              <a:solidFill>
                <a:prstClr val="black"/>
              </a:solidFill>
            </a:endParaRPr>
          </a:p>
        </p:txBody>
      </p:sp>
      <p:sp>
        <p:nvSpPr>
          <p:cNvPr id="96" name="スライド番号プレースホルダー 95"/>
          <p:cNvSpPr>
            <a:spLocks noGrp="1"/>
          </p:cNvSpPr>
          <p:nvPr>
            <p:ph type="sldNum" sz="quarter" idx="12"/>
          </p:nvPr>
        </p:nvSpPr>
        <p:spPr/>
        <p:txBody>
          <a:bodyPr/>
          <a:lstStyle/>
          <a:p>
            <a:pPr>
              <a:defRPr/>
            </a:pPr>
            <a:fld id="{89E32103-5BE0-4781-9897-3DE67B5D8560}" type="slidenum">
              <a:rPr lang="ja-JP" altLang="en-US" smtClean="0">
                <a:solidFill>
                  <a:prstClr val="black">
                    <a:tint val="75000"/>
                  </a:prstClr>
                </a:solidFill>
              </a:rPr>
              <a:pPr>
                <a:defRPr/>
              </a:pPr>
              <a:t>41</a:t>
            </a:fld>
            <a:endParaRPr lang="ja-JP" altLang="en-US">
              <a:solidFill>
                <a:prstClr val="black">
                  <a:tint val="75000"/>
                </a:prstClr>
              </a:solidFill>
            </a:endParaRPr>
          </a:p>
        </p:txBody>
      </p:sp>
    </p:spTree>
    <p:extLst>
      <p:ext uri="{BB962C8B-B14F-4D97-AF65-F5344CB8AC3E}">
        <p14:creationId xmlns:p14="http://schemas.microsoft.com/office/powerpoint/2010/main" val="3603076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2"/>
          <p:cNvSpPr>
            <a:spLocks noChangeArrowheads="1"/>
          </p:cNvSpPr>
          <p:nvPr/>
        </p:nvSpPr>
        <p:spPr bwMode="auto">
          <a:xfrm>
            <a:off x="488422" y="2348880"/>
            <a:ext cx="9001390" cy="1803400"/>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81" tIns="8888" rIns="74281" bIns="8888" anchor="ctr"/>
          <a:lstStyle/>
          <a:p>
            <a:endParaRPr lang="ja-JP" altLang="en-US" sz="2400" dirty="0">
              <a:solidFill>
                <a:srgbClr val="000000"/>
              </a:solidFill>
              <a:latin typeface="Times New Roman" pitchFamily="18" charset="0"/>
            </a:endParaRPr>
          </a:p>
        </p:txBody>
      </p:sp>
      <p:sp>
        <p:nvSpPr>
          <p:cNvPr id="50180" name="Rectangle 3"/>
          <p:cNvSpPr>
            <a:spLocks noChangeArrowheads="1"/>
          </p:cNvSpPr>
          <p:nvPr/>
        </p:nvSpPr>
        <p:spPr bwMode="auto">
          <a:xfrm>
            <a:off x="120091" y="1772834"/>
            <a:ext cx="9362546" cy="1791229"/>
          </a:xfrm>
          <a:prstGeom prst="rect">
            <a:avLst/>
          </a:prstGeom>
          <a:noFill/>
          <a:ln w="9525">
            <a:noFill/>
            <a:miter lim="800000"/>
            <a:headEnd/>
            <a:tailEnd/>
          </a:ln>
        </p:spPr>
        <p:txBody>
          <a:bodyPr lIns="91412" tIns="45705" rIns="91412" bIns="45705">
            <a:spAutoFit/>
          </a:bodyPr>
          <a:lstStyle/>
          <a:p>
            <a:pPr marL="609483" indent="-609483" algn="ctr">
              <a:spcBef>
                <a:spcPct val="20000"/>
              </a:spcBef>
            </a:pPr>
            <a:endParaRPr lang="en-US" altLang="ja-JP" sz="2400" b="1" dirty="0">
              <a:solidFill>
                <a:srgbClr val="000000"/>
              </a:solidFill>
              <a:latin typeface="Times New Roman" pitchFamily="18" charset="0"/>
            </a:endParaRPr>
          </a:p>
          <a:p>
            <a:pPr marL="1524000" indent="-1524000">
              <a:spcBef>
                <a:spcPct val="20000"/>
              </a:spcBef>
            </a:pPr>
            <a:r>
              <a:rPr lang="ja-JP" altLang="en-US" sz="2400" b="1" dirty="0">
                <a:solidFill>
                  <a:srgbClr val="000000"/>
                </a:solidFill>
                <a:latin typeface="Times New Roman" pitchFamily="18" charset="0"/>
              </a:rPr>
              <a:t>　</a:t>
            </a:r>
            <a:r>
              <a:rPr lang="ja-JP" altLang="en-US" sz="2400" b="1" dirty="0" smtClean="0">
                <a:solidFill>
                  <a:srgbClr val="000000"/>
                </a:solidFill>
                <a:latin typeface="Times New Roman" pitchFamily="18" charset="0"/>
              </a:rPr>
              <a:t>　</a:t>
            </a:r>
            <a:r>
              <a:rPr lang="ja-JP" altLang="en-US" sz="3600" b="1" dirty="0" smtClean="0">
                <a:solidFill>
                  <a:srgbClr val="000000"/>
                </a:solidFill>
                <a:latin typeface="+mj-ea"/>
                <a:ea typeface="+mj-ea"/>
              </a:rPr>
              <a:t>２</a:t>
            </a:r>
            <a:r>
              <a:rPr lang="ja-JP" altLang="en-US" sz="3600" b="1" dirty="0">
                <a:solidFill>
                  <a:srgbClr val="000000"/>
                </a:solidFill>
                <a:latin typeface="+mj-ea"/>
                <a:ea typeface="+mj-ea"/>
              </a:rPr>
              <a:t>．</a:t>
            </a:r>
            <a:r>
              <a:rPr lang="ja-JP" altLang="en-US" sz="3600" b="1" dirty="0" smtClean="0">
                <a:solidFill>
                  <a:srgbClr val="000000"/>
                </a:solidFill>
                <a:latin typeface="+mj-ea"/>
                <a:ea typeface="+mj-ea"/>
              </a:rPr>
              <a:t>障害者総合支援法</a:t>
            </a:r>
            <a:r>
              <a:rPr lang="ja-JP" altLang="en-US" sz="3600" b="1" dirty="0">
                <a:solidFill>
                  <a:srgbClr val="000000"/>
                </a:solidFill>
                <a:latin typeface="+mj-ea"/>
                <a:ea typeface="+mj-ea"/>
              </a:rPr>
              <a:t>におけるサービス</a:t>
            </a:r>
            <a:r>
              <a:rPr lang="ja-JP" altLang="en-US" sz="3600" b="1" dirty="0" smtClean="0">
                <a:solidFill>
                  <a:srgbClr val="000000"/>
                </a:solidFill>
                <a:latin typeface="+mj-ea"/>
                <a:ea typeface="+mj-ea"/>
              </a:rPr>
              <a:t>提供</a:t>
            </a:r>
            <a:endParaRPr lang="en-US" altLang="ja-JP" sz="3600" b="1" dirty="0" smtClean="0">
              <a:solidFill>
                <a:srgbClr val="000000"/>
              </a:solidFill>
              <a:latin typeface="+mj-ea"/>
              <a:ea typeface="+mj-ea"/>
            </a:endParaRPr>
          </a:p>
          <a:p>
            <a:pPr marL="1524000" indent="-266700">
              <a:spcBef>
                <a:spcPct val="20000"/>
              </a:spcBef>
            </a:pPr>
            <a:r>
              <a:rPr lang="ja-JP" altLang="en-US" sz="3600" b="1" dirty="0" smtClean="0">
                <a:solidFill>
                  <a:srgbClr val="000000"/>
                </a:solidFill>
                <a:latin typeface="+mj-ea"/>
                <a:ea typeface="+mj-ea"/>
              </a:rPr>
              <a:t>　及び児童福祉法における支援提供</a:t>
            </a:r>
            <a:endParaRPr lang="en-US" altLang="ja-JP" sz="3600" b="1" dirty="0">
              <a:solidFill>
                <a:srgbClr val="000000"/>
              </a:solidFill>
              <a:latin typeface="+mj-ea"/>
              <a:ea typeface="+mj-ea"/>
            </a:endParaRPr>
          </a:p>
        </p:txBody>
      </p:sp>
      <p:sp>
        <p:nvSpPr>
          <p:cNvPr id="50181" name="Text Box 4"/>
          <p:cNvSpPr txBox="1">
            <a:spLocks noChangeArrowheads="1"/>
          </p:cNvSpPr>
          <p:nvPr/>
        </p:nvSpPr>
        <p:spPr bwMode="auto">
          <a:xfrm>
            <a:off x="7040831" y="2276475"/>
            <a:ext cx="1800622" cy="202620"/>
          </a:xfrm>
          <a:prstGeom prst="rect">
            <a:avLst/>
          </a:prstGeom>
          <a:noFill/>
          <a:ln w="12700" algn="ctr">
            <a:noFill/>
            <a:miter lim="800000"/>
            <a:headEnd/>
            <a:tailEnd/>
          </a:ln>
        </p:spPr>
        <p:txBody>
          <a:bodyPr lIns="74281" tIns="8888" rIns="74281" bIns="8888">
            <a:spAutoFit/>
          </a:bodyPr>
          <a:lstStyle/>
          <a:p>
            <a:pPr algn="ctr">
              <a:spcBef>
                <a:spcPct val="50000"/>
              </a:spcBef>
            </a:pPr>
            <a:endParaRPr lang="ja-JP" altLang="ja-JP" sz="1200" b="1"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42</a:t>
            </a:fld>
            <a:endParaRPr lang="en-US" altLang="ja-JP" dirty="0">
              <a:solidFill>
                <a:srgbClr val="000000"/>
              </a:solidFill>
            </a:endParaRPr>
          </a:p>
        </p:txBody>
      </p:sp>
    </p:spTree>
    <p:extLst>
      <p:ext uri="{BB962C8B-B14F-4D97-AF65-F5344CB8AC3E}">
        <p14:creationId xmlns:p14="http://schemas.microsoft.com/office/powerpoint/2010/main" val="471151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75" y="274639"/>
            <a:ext cx="9518650" cy="6323012"/>
          </a:xfrm>
        </p:spPr>
        <p:txBody>
          <a:bodyPr/>
          <a:lstStyle/>
          <a:p>
            <a:r>
              <a:rPr lang="ja-JP" altLang="en-US" sz="3600" dirty="0" smtClean="0">
                <a:latin typeface="+mj-ea"/>
              </a:rPr>
              <a:t>　（１）サービス提供等のポイント</a:t>
            </a:r>
          </a:p>
        </p:txBody>
      </p:sp>
      <p:sp>
        <p:nvSpPr>
          <p:cNvPr id="2" name="スライド番号プレースホルダー 1"/>
          <p:cNvSpPr>
            <a:spLocks noGrp="1"/>
          </p:cNvSpPr>
          <p:nvPr>
            <p:ph type="sldNum" sz="quarter" idx="12"/>
          </p:nvPr>
        </p:nvSpPr>
        <p:spPr/>
        <p:txBody>
          <a:bodyPr/>
          <a:lstStyle/>
          <a:p>
            <a:pPr>
              <a:defRPr/>
            </a:pPr>
            <a:fld id="{5FB230FA-7F7D-42EF-9995-5BF2BCA922B9}" type="slidenum">
              <a:rPr lang="en-US" altLang="ja-JP" smtClean="0">
                <a:solidFill>
                  <a:srgbClr val="000000"/>
                </a:solidFill>
              </a:rPr>
              <a:pPr>
                <a:defRPr/>
              </a:pPr>
              <a:t>43</a:t>
            </a:fld>
            <a:endParaRPr lang="en-US" altLang="ja-JP">
              <a:solidFill>
                <a:srgbClr val="000000"/>
              </a:solidFill>
            </a:endParaRPr>
          </a:p>
        </p:txBody>
      </p:sp>
    </p:spTree>
    <p:extLst>
      <p:ext uri="{BB962C8B-B14F-4D97-AF65-F5344CB8AC3E}">
        <p14:creationId xmlns:p14="http://schemas.microsoft.com/office/powerpoint/2010/main" val="3040952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AutoShape 2"/>
          <p:cNvSpPr>
            <a:spLocks noChangeArrowheads="1"/>
          </p:cNvSpPr>
          <p:nvPr/>
        </p:nvSpPr>
        <p:spPr bwMode="auto">
          <a:xfrm>
            <a:off x="428230" y="836617"/>
            <a:ext cx="900139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itchFamily="50" charset="-128"/>
            </a:endParaRPr>
          </a:p>
        </p:txBody>
      </p:sp>
      <p:sp>
        <p:nvSpPr>
          <p:cNvPr id="43014" name="Rectangle 5"/>
          <p:cNvSpPr>
            <a:spLocks noGrp="1" noChangeArrowheads="1"/>
          </p:cNvSpPr>
          <p:nvPr>
            <p:ph type="body" sz="half" idx="2"/>
          </p:nvPr>
        </p:nvSpPr>
        <p:spPr>
          <a:xfrm>
            <a:off x="428230" y="2348880"/>
            <a:ext cx="9001390" cy="3747120"/>
          </a:xfrm>
          <a:solidFill>
            <a:srgbClr val="FFE6CD"/>
          </a:solidFill>
          <a:ln>
            <a:solidFill>
              <a:schemeClr val="tx1"/>
            </a:solidFill>
          </a:ln>
        </p:spPr>
        <p:txBody>
          <a:bodyPr/>
          <a:lstStyle/>
          <a:p>
            <a:pPr marL="92057" indent="1588" algn="ctr" eaLnBrk="1" hangingPunct="1">
              <a:buNone/>
            </a:pPr>
            <a:r>
              <a:rPr lang="ja-JP" altLang="en-US" sz="3200" dirty="0" smtClean="0">
                <a:latin typeface="HG創英角ｺﾞｼｯｸUB" pitchFamily="49" charset="-128"/>
                <a:ea typeface="HG創英角ｺﾞｼｯｸUB" pitchFamily="49" charset="-128"/>
              </a:rPr>
              <a:t>利用者のニーズに合ったサービスを提供する</a:t>
            </a:r>
          </a:p>
          <a:p>
            <a:pPr marL="92057" indent="1588" eaLnBrk="1" hangingPunct="1">
              <a:buNone/>
            </a:pPr>
            <a:r>
              <a:rPr lang="ja-JP" altLang="en-US" sz="1400" dirty="0" smtClean="0"/>
              <a:t>　</a:t>
            </a:r>
          </a:p>
          <a:p>
            <a:pPr marL="92057" indent="1588" eaLnBrk="1" hangingPunct="1">
              <a:buNone/>
            </a:pPr>
            <a:endParaRPr lang="en-US" altLang="ja-JP" b="1" dirty="0" smtClean="0"/>
          </a:p>
          <a:p>
            <a:pPr marL="92057" indent="1588" eaLnBrk="1" hangingPunct="1">
              <a:buNone/>
            </a:pPr>
            <a:r>
              <a:rPr lang="ja-JP" altLang="en-US" dirty="0" smtClean="0"/>
              <a:t>　日中活動と居住に係るサービスの分離により、複数のサービスの組み合わせが可能となった。</a:t>
            </a:r>
            <a:endParaRPr lang="en-US" altLang="ja-JP" dirty="0" smtClean="0"/>
          </a:p>
          <a:p>
            <a:pPr marL="92057" indent="1588" eaLnBrk="1" hangingPunct="1">
              <a:buNone/>
            </a:pPr>
            <a:r>
              <a:rPr lang="ja-JP" altLang="en-US" dirty="0" smtClean="0"/>
              <a:t>　利用者の選択に基づく多様なライフスタイルの選択ができる。</a:t>
            </a:r>
            <a:endParaRPr lang="en-US" altLang="ja-JP" dirty="0" smtClean="0"/>
          </a:p>
        </p:txBody>
      </p:sp>
      <p:sp>
        <p:nvSpPr>
          <p:cNvPr id="8" name="Rectangle 3"/>
          <p:cNvSpPr>
            <a:spLocks noChangeArrowheads="1"/>
          </p:cNvSpPr>
          <p:nvPr/>
        </p:nvSpPr>
        <p:spPr bwMode="auto">
          <a:xfrm>
            <a:off x="632522" y="404677"/>
            <a:ext cx="8435579" cy="646305"/>
          </a:xfrm>
          <a:prstGeom prst="rect">
            <a:avLst/>
          </a:prstGeom>
          <a:noFill/>
          <a:ln w="9525" algn="ctr">
            <a:noFill/>
            <a:miter lim="800000"/>
            <a:headEnd/>
            <a:tailEnd/>
          </a:ln>
          <a:effectLst/>
        </p:spPr>
        <p:txBody>
          <a:bodyPr lIns="91414" tIns="45707" rIns="91414" bIns="45707">
            <a:spAutoFit/>
          </a:bodyPr>
          <a:lstStyle/>
          <a:p>
            <a:pPr algn="ctr">
              <a:spcBef>
                <a:spcPct val="50000"/>
              </a:spcBef>
              <a:defRPr/>
            </a:pPr>
            <a:r>
              <a:rPr lang="ja-JP" altLang="en-US" sz="36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①</a:t>
            </a:r>
            <a:r>
              <a:rPr lang="ja-JP" altLang="en-US" sz="36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サービス</a:t>
            </a:r>
            <a:r>
              <a:rPr lang="ja-JP" altLang="en-US" sz="36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中心からニーズ中心へ</a:t>
            </a:r>
          </a:p>
        </p:txBody>
      </p:sp>
      <p:sp>
        <p:nvSpPr>
          <p:cNvPr id="2" name="スライド番号プレースホルダー 1"/>
          <p:cNvSpPr>
            <a:spLocks noGrp="1"/>
          </p:cNvSpPr>
          <p:nvPr>
            <p:ph type="sldNum" sz="quarter" idx="12"/>
          </p:nvPr>
        </p:nvSpPr>
        <p:spPr/>
        <p:txBody>
          <a:bodyPr/>
          <a:lstStyle/>
          <a:p>
            <a:pPr>
              <a:defRPr/>
            </a:pPr>
            <a:fld id="{749F46C3-8D9C-4133-B0C6-BB6084F2925A}" type="slidenum">
              <a:rPr lang="en-US" altLang="ja-JP" smtClean="0">
                <a:solidFill>
                  <a:srgbClr val="000000"/>
                </a:solidFill>
              </a:rPr>
              <a:pPr>
                <a:defRPr/>
              </a:pPr>
              <a:t>44</a:t>
            </a:fld>
            <a:endParaRPr lang="en-US" altLang="ja-JP" dirty="0">
              <a:solidFill>
                <a:srgbClr val="000000"/>
              </a:solidFill>
            </a:endParaRPr>
          </a:p>
        </p:txBody>
      </p:sp>
    </p:spTree>
    <p:extLst>
      <p:ext uri="{BB962C8B-B14F-4D97-AF65-F5344CB8AC3E}">
        <p14:creationId xmlns:p14="http://schemas.microsoft.com/office/powerpoint/2010/main" val="3747084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AutoShape 2"/>
          <p:cNvSpPr>
            <a:spLocks noChangeArrowheads="1"/>
          </p:cNvSpPr>
          <p:nvPr/>
        </p:nvSpPr>
        <p:spPr bwMode="auto">
          <a:xfrm>
            <a:off x="452306" y="908728"/>
            <a:ext cx="900139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itchFamily="50" charset="-128"/>
            </a:endParaRPr>
          </a:p>
        </p:txBody>
      </p:sp>
      <p:sp>
        <p:nvSpPr>
          <p:cNvPr id="44038" name="Rectangle 5"/>
          <p:cNvSpPr>
            <a:spLocks noGrp="1" noChangeArrowheads="1"/>
          </p:cNvSpPr>
          <p:nvPr>
            <p:ph type="body" sz="half" idx="2"/>
          </p:nvPr>
        </p:nvSpPr>
        <p:spPr>
          <a:xfrm>
            <a:off x="619129" y="2197225"/>
            <a:ext cx="8654351" cy="3464024"/>
          </a:xfrm>
          <a:solidFill>
            <a:srgbClr val="FFE6CD"/>
          </a:solidFill>
          <a:ln>
            <a:solidFill>
              <a:schemeClr val="tx1"/>
            </a:solidFill>
          </a:ln>
        </p:spPr>
        <p:txBody>
          <a:bodyPr/>
          <a:lstStyle/>
          <a:p>
            <a:pPr marL="92057" indent="-4762" eaLnBrk="1" hangingPunct="1">
              <a:buNone/>
            </a:pPr>
            <a:r>
              <a:rPr lang="en-US" altLang="ja-JP" sz="3200" b="1" dirty="0" smtClean="0">
                <a:latin typeface="HG創英角ｺﾞｼｯｸUB" pitchFamily="49" charset="-128"/>
                <a:ea typeface="HG創英角ｺﾞｼｯｸUB" pitchFamily="49" charset="-128"/>
              </a:rPr>
              <a:t>  </a:t>
            </a:r>
            <a:r>
              <a:rPr lang="ja-JP" altLang="en-US" sz="3200" dirty="0" smtClean="0">
                <a:latin typeface="HG創英角ｺﾞｼｯｸUB" pitchFamily="49" charset="-128"/>
                <a:ea typeface="HG創英角ｺﾞｼｯｸUB" pitchFamily="49" charset="-128"/>
              </a:rPr>
              <a:t>利用者の希望する生活を目指して、段階的に進める支援</a:t>
            </a:r>
          </a:p>
          <a:p>
            <a:pPr marL="92057" indent="-79359" eaLnBrk="1" hangingPunct="1">
              <a:buNone/>
            </a:pPr>
            <a:r>
              <a:rPr lang="ja-JP" altLang="en-US" sz="1400" dirty="0" smtClean="0"/>
              <a:t>　</a:t>
            </a:r>
          </a:p>
          <a:p>
            <a:pPr marL="92057" indent="-79359" eaLnBrk="1" hangingPunct="1">
              <a:buNone/>
            </a:pPr>
            <a:r>
              <a:rPr lang="ja-JP" altLang="en-US" dirty="0" smtClean="0"/>
              <a:t> </a:t>
            </a:r>
            <a:endParaRPr lang="en-US" altLang="ja-JP" dirty="0" smtClean="0"/>
          </a:p>
          <a:p>
            <a:pPr marL="92057" indent="-79359" eaLnBrk="1" hangingPunct="1">
              <a:buNone/>
            </a:pPr>
            <a:r>
              <a:rPr lang="ja-JP" altLang="en-US" dirty="0" smtClean="0"/>
              <a:t>　地域移行や就労移行など、目標実現のために個別支援計画を作成し、段階を踏みながら着実に目標を達成する支援を目指す。</a:t>
            </a:r>
          </a:p>
          <a:p>
            <a:pPr marL="92057" indent="-79359" eaLnBrk="1" hangingPunct="1">
              <a:buNone/>
            </a:pPr>
            <a:endParaRPr lang="ja-JP" altLang="en-US" dirty="0" smtClean="0"/>
          </a:p>
          <a:p>
            <a:pPr marL="92057" indent="-79359" eaLnBrk="1" hangingPunct="1">
              <a:buNone/>
            </a:pPr>
            <a:endParaRPr lang="ja-JP" altLang="en-US" sz="1400" dirty="0" smtClean="0"/>
          </a:p>
          <a:p>
            <a:pPr marL="92057" indent="-79359" eaLnBrk="1" hangingPunct="1">
              <a:buNone/>
            </a:pPr>
            <a:endParaRPr lang="en-US" altLang="ja-JP" dirty="0" smtClean="0"/>
          </a:p>
        </p:txBody>
      </p:sp>
      <p:sp>
        <p:nvSpPr>
          <p:cNvPr id="8" name="Rectangle 3"/>
          <p:cNvSpPr>
            <a:spLocks noChangeArrowheads="1"/>
          </p:cNvSpPr>
          <p:nvPr/>
        </p:nvSpPr>
        <p:spPr bwMode="auto">
          <a:xfrm>
            <a:off x="619129" y="478435"/>
            <a:ext cx="8435579" cy="646305"/>
          </a:xfrm>
          <a:prstGeom prst="rect">
            <a:avLst/>
          </a:prstGeom>
          <a:noFill/>
          <a:ln w="9525" algn="ctr">
            <a:noFill/>
            <a:miter lim="800000"/>
            <a:headEnd/>
            <a:tailEnd/>
          </a:ln>
          <a:effectLst/>
        </p:spPr>
        <p:txBody>
          <a:bodyPr lIns="91414" tIns="45707" rIns="91414" bIns="45707">
            <a:spAutoFit/>
          </a:bodyPr>
          <a:lstStyle/>
          <a:p>
            <a:pPr algn="ctr">
              <a:spcBef>
                <a:spcPct val="50000"/>
              </a:spcBef>
              <a:defRPr/>
            </a:pPr>
            <a:r>
              <a:rPr lang="ja-JP" altLang="en-US" sz="36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②</a:t>
            </a:r>
            <a:r>
              <a:rPr lang="ja-JP" altLang="en-US" sz="36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将来</a:t>
            </a:r>
            <a:r>
              <a:rPr lang="ja-JP" altLang="en-US" sz="36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目標を目指す支援</a:t>
            </a:r>
          </a:p>
        </p:txBody>
      </p:sp>
      <p:sp>
        <p:nvSpPr>
          <p:cNvPr id="2" name="スライド番号プレースホルダー 1"/>
          <p:cNvSpPr>
            <a:spLocks noGrp="1"/>
          </p:cNvSpPr>
          <p:nvPr>
            <p:ph type="sldNum" sz="quarter" idx="12"/>
          </p:nvPr>
        </p:nvSpPr>
        <p:spPr/>
        <p:txBody>
          <a:bodyPr/>
          <a:lstStyle/>
          <a:p>
            <a:pPr>
              <a:defRPr/>
            </a:pPr>
            <a:fld id="{749F46C3-8D9C-4133-B0C6-BB6084F2925A}" type="slidenum">
              <a:rPr lang="en-US" altLang="ja-JP" smtClean="0">
                <a:solidFill>
                  <a:srgbClr val="000000"/>
                </a:solidFill>
              </a:rPr>
              <a:pPr>
                <a:defRPr/>
              </a:pPr>
              <a:t>45</a:t>
            </a:fld>
            <a:endParaRPr lang="en-US" altLang="ja-JP" dirty="0">
              <a:solidFill>
                <a:srgbClr val="000000"/>
              </a:solidFill>
            </a:endParaRPr>
          </a:p>
        </p:txBody>
      </p:sp>
    </p:spTree>
    <p:extLst>
      <p:ext uri="{BB962C8B-B14F-4D97-AF65-F5344CB8AC3E}">
        <p14:creationId xmlns:p14="http://schemas.microsoft.com/office/powerpoint/2010/main" val="331865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2"/>
          <p:cNvSpPr>
            <a:spLocks noChangeArrowheads="1"/>
          </p:cNvSpPr>
          <p:nvPr/>
        </p:nvSpPr>
        <p:spPr bwMode="auto">
          <a:xfrm>
            <a:off x="584729" y="333375"/>
            <a:ext cx="9001390" cy="1079500"/>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81" tIns="8888" rIns="74281" bIns="8888" anchor="ctr"/>
          <a:lstStyle/>
          <a:p>
            <a:endParaRPr lang="ja-JP" altLang="en-US" sz="2400" dirty="0">
              <a:solidFill>
                <a:srgbClr val="000000"/>
              </a:solidFill>
              <a:latin typeface="Times New Roman" pitchFamily="18" charset="0"/>
            </a:endParaRPr>
          </a:p>
        </p:txBody>
      </p:sp>
      <p:sp>
        <p:nvSpPr>
          <p:cNvPr id="45060" name="Line 3"/>
          <p:cNvSpPr>
            <a:spLocks noChangeShapeType="1"/>
          </p:cNvSpPr>
          <p:nvPr/>
        </p:nvSpPr>
        <p:spPr bwMode="auto">
          <a:xfrm flipV="1">
            <a:off x="2988998" y="2606742"/>
            <a:ext cx="3240088" cy="1058863"/>
          </a:xfrm>
          <a:prstGeom prst="line">
            <a:avLst/>
          </a:prstGeom>
          <a:noFill/>
          <a:ln w="9525">
            <a:solidFill>
              <a:schemeClr val="tx1"/>
            </a:solidFill>
            <a:round/>
            <a:headEnd/>
            <a:tailEnd/>
          </a:ln>
        </p:spPr>
        <p:txBody>
          <a:bodyPr lIns="91422" tIns="45712" rIns="91422" bIns="45712"/>
          <a:lstStyle/>
          <a:p>
            <a:endParaRPr lang="ja-JP" altLang="en-US" sz="2400" dirty="0">
              <a:solidFill>
                <a:srgbClr val="000000"/>
              </a:solidFill>
              <a:latin typeface="Times New Roman" pitchFamily="18" charset="0"/>
            </a:endParaRPr>
          </a:p>
        </p:txBody>
      </p:sp>
      <p:sp>
        <p:nvSpPr>
          <p:cNvPr id="45061" name="Text Box 4"/>
          <p:cNvSpPr txBox="1">
            <a:spLocks noChangeArrowheads="1"/>
          </p:cNvSpPr>
          <p:nvPr/>
        </p:nvSpPr>
        <p:spPr bwMode="auto">
          <a:xfrm>
            <a:off x="662122" y="476250"/>
            <a:ext cx="8151813" cy="641350"/>
          </a:xfrm>
          <a:prstGeom prst="rect">
            <a:avLst/>
          </a:prstGeom>
          <a:noFill/>
          <a:ln w="9525">
            <a:noFill/>
            <a:miter lim="800000"/>
            <a:headEnd/>
            <a:tailEnd/>
          </a:ln>
        </p:spPr>
        <p:txBody>
          <a:bodyPr lIns="91422" tIns="45712" rIns="91422" bIns="45712">
            <a:spAutoFit/>
          </a:bodyPr>
          <a:lstStyle/>
          <a:p>
            <a:pPr algn="ctr">
              <a:spcBef>
                <a:spcPct val="50000"/>
              </a:spcBef>
            </a:pPr>
            <a:r>
              <a:rPr lang="ja-JP" altLang="en-US" sz="3600" b="1" dirty="0">
                <a:solidFill>
                  <a:srgbClr val="000000"/>
                </a:solidFill>
                <a:latin typeface="Times New Roman" pitchFamily="18" charset="0"/>
              </a:rPr>
              <a:t>達成すべき状態の明確化</a:t>
            </a:r>
          </a:p>
        </p:txBody>
      </p:sp>
      <p:sp>
        <p:nvSpPr>
          <p:cNvPr id="45062" name="Rectangle 5"/>
          <p:cNvSpPr>
            <a:spLocks noChangeArrowheads="1"/>
          </p:cNvSpPr>
          <p:nvPr/>
        </p:nvSpPr>
        <p:spPr bwMode="auto">
          <a:xfrm>
            <a:off x="1372430" y="3668713"/>
            <a:ext cx="1592527" cy="2133600"/>
          </a:xfrm>
          <a:prstGeom prst="rect">
            <a:avLst/>
          </a:prstGeom>
          <a:solidFill>
            <a:srgbClr val="FFFF99"/>
          </a:solidFill>
          <a:ln w="9525">
            <a:solidFill>
              <a:schemeClr val="tx1"/>
            </a:solidFill>
            <a:miter lim="800000"/>
            <a:headEnd/>
            <a:tailEnd/>
          </a:ln>
        </p:spPr>
        <p:txBody>
          <a:bodyPr wrap="none" lIns="91422" tIns="45712" rIns="91422" bIns="45712" anchor="ctr"/>
          <a:lstStyle/>
          <a:p>
            <a:endParaRPr lang="ja-JP" altLang="en-US" sz="2400" dirty="0">
              <a:solidFill>
                <a:srgbClr val="000000"/>
              </a:solidFill>
              <a:latin typeface="Times New Roman" pitchFamily="18" charset="0"/>
            </a:endParaRPr>
          </a:p>
        </p:txBody>
      </p:sp>
      <p:sp>
        <p:nvSpPr>
          <p:cNvPr id="45063" name="Rectangle 6"/>
          <p:cNvSpPr>
            <a:spLocks noChangeArrowheads="1"/>
          </p:cNvSpPr>
          <p:nvPr/>
        </p:nvSpPr>
        <p:spPr bwMode="auto">
          <a:xfrm>
            <a:off x="6237689" y="2595563"/>
            <a:ext cx="2056871" cy="3211512"/>
          </a:xfrm>
          <a:prstGeom prst="rect">
            <a:avLst/>
          </a:prstGeom>
          <a:solidFill>
            <a:srgbClr val="FFFF99"/>
          </a:solidFill>
          <a:ln w="9525">
            <a:solidFill>
              <a:schemeClr val="tx1"/>
            </a:solidFill>
            <a:miter lim="800000"/>
            <a:headEnd/>
            <a:tailEnd/>
          </a:ln>
        </p:spPr>
        <p:txBody>
          <a:bodyPr wrap="none" lIns="91422" tIns="45712" rIns="91422" bIns="45712" anchor="ctr"/>
          <a:lstStyle/>
          <a:p>
            <a:endParaRPr lang="ja-JP" altLang="en-US" sz="2400" dirty="0">
              <a:solidFill>
                <a:srgbClr val="000000"/>
              </a:solidFill>
              <a:latin typeface="Times New Roman" pitchFamily="18" charset="0"/>
            </a:endParaRPr>
          </a:p>
        </p:txBody>
      </p:sp>
      <p:sp>
        <p:nvSpPr>
          <p:cNvPr id="45064" name="Text Box 7"/>
          <p:cNvSpPr txBox="1">
            <a:spLocks noChangeArrowheads="1"/>
          </p:cNvSpPr>
          <p:nvPr/>
        </p:nvSpPr>
        <p:spPr bwMode="auto">
          <a:xfrm>
            <a:off x="1564644" y="3933825"/>
            <a:ext cx="523184" cy="1600200"/>
          </a:xfrm>
          <a:prstGeom prst="rect">
            <a:avLst/>
          </a:prstGeom>
          <a:noFill/>
          <a:ln w="9525">
            <a:noFill/>
            <a:miter lim="800000"/>
            <a:headEnd/>
            <a:tailEnd/>
          </a:ln>
        </p:spPr>
        <p:txBody>
          <a:bodyPr vert="eaVert" lIns="91422" tIns="45712" rIns="91422" bIns="45712">
            <a:spAutoFit/>
          </a:bodyPr>
          <a:lstStyle/>
          <a:p>
            <a:pPr>
              <a:spcBef>
                <a:spcPct val="50000"/>
              </a:spcBef>
            </a:pPr>
            <a:r>
              <a:rPr lang="ja-JP" altLang="en-US" sz="2200" b="1" dirty="0">
                <a:solidFill>
                  <a:srgbClr val="000000"/>
                </a:solidFill>
                <a:latin typeface="Times New Roman" pitchFamily="18" charset="0"/>
              </a:rPr>
              <a:t>初期状態</a:t>
            </a:r>
          </a:p>
        </p:txBody>
      </p:sp>
      <p:sp>
        <p:nvSpPr>
          <p:cNvPr id="45065" name="Text Box 8"/>
          <p:cNvSpPr txBox="1">
            <a:spLocks noChangeArrowheads="1"/>
          </p:cNvSpPr>
          <p:nvPr/>
        </p:nvSpPr>
        <p:spPr bwMode="auto">
          <a:xfrm>
            <a:off x="6603859" y="3141663"/>
            <a:ext cx="553961" cy="2209800"/>
          </a:xfrm>
          <a:prstGeom prst="rect">
            <a:avLst/>
          </a:prstGeom>
          <a:noFill/>
          <a:ln w="9525">
            <a:noFill/>
            <a:miter lim="800000"/>
            <a:headEnd/>
            <a:tailEnd/>
          </a:ln>
        </p:spPr>
        <p:txBody>
          <a:bodyPr vert="eaVert" lIns="91422" tIns="45712" rIns="91422" bIns="45712">
            <a:spAutoFit/>
          </a:bodyPr>
          <a:lstStyle/>
          <a:p>
            <a:pPr>
              <a:spcBef>
                <a:spcPct val="50000"/>
              </a:spcBef>
            </a:pPr>
            <a:r>
              <a:rPr lang="ja-JP" altLang="en-US" sz="2400" b="1" dirty="0">
                <a:solidFill>
                  <a:srgbClr val="000000"/>
                </a:solidFill>
                <a:latin typeface="Times New Roman" pitchFamily="18" charset="0"/>
              </a:rPr>
              <a:t>達成すべき状態</a:t>
            </a:r>
          </a:p>
        </p:txBody>
      </p:sp>
      <p:sp>
        <p:nvSpPr>
          <p:cNvPr id="45066" name="Line 9"/>
          <p:cNvSpPr>
            <a:spLocks noChangeShapeType="1"/>
          </p:cNvSpPr>
          <p:nvPr/>
        </p:nvSpPr>
        <p:spPr bwMode="auto">
          <a:xfrm flipH="1" flipV="1">
            <a:off x="1160866" y="2586105"/>
            <a:ext cx="7107898" cy="14287"/>
          </a:xfrm>
          <a:prstGeom prst="line">
            <a:avLst/>
          </a:prstGeom>
          <a:noFill/>
          <a:ln w="9525">
            <a:solidFill>
              <a:schemeClr val="tx1"/>
            </a:solidFill>
            <a:round/>
            <a:headEnd/>
            <a:tailEnd/>
          </a:ln>
        </p:spPr>
        <p:txBody>
          <a:bodyPr lIns="91422" tIns="45712" rIns="91422" bIns="45712"/>
          <a:lstStyle/>
          <a:p>
            <a:endParaRPr lang="ja-JP" altLang="en-US" sz="2400" dirty="0">
              <a:solidFill>
                <a:srgbClr val="000000"/>
              </a:solidFill>
              <a:latin typeface="Times New Roman" pitchFamily="18" charset="0"/>
            </a:endParaRPr>
          </a:p>
        </p:txBody>
      </p:sp>
      <p:sp>
        <p:nvSpPr>
          <p:cNvPr id="45067" name="Text Box 10"/>
          <p:cNvSpPr txBox="1">
            <a:spLocks noChangeArrowheads="1"/>
          </p:cNvSpPr>
          <p:nvPr/>
        </p:nvSpPr>
        <p:spPr bwMode="auto">
          <a:xfrm>
            <a:off x="896049" y="2636902"/>
            <a:ext cx="1969161" cy="461665"/>
          </a:xfrm>
          <a:prstGeom prst="rect">
            <a:avLst/>
          </a:prstGeom>
          <a:noFill/>
          <a:ln w="9525">
            <a:noFill/>
            <a:miter lim="800000"/>
            <a:headEnd/>
            <a:tailEnd/>
          </a:ln>
        </p:spPr>
        <p:txBody>
          <a:bodyPr lIns="91422" tIns="45712" rIns="91422" bIns="45712">
            <a:spAutoFit/>
          </a:bodyPr>
          <a:lstStyle/>
          <a:p>
            <a:pPr>
              <a:spcBef>
                <a:spcPct val="50000"/>
              </a:spcBef>
            </a:pPr>
            <a:r>
              <a:rPr lang="ja-JP" altLang="en-US" sz="1200" b="1" dirty="0">
                <a:solidFill>
                  <a:srgbClr val="000000"/>
                </a:solidFill>
                <a:latin typeface="Times New Roman" pitchFamily="18" charset="0"/>
              </a:rPr>
              <a:t>どのような支援があれば達成できるかの分析</a:t>
            </a:r>
          </a:p>
        </p:txBody>
      </p:sp>
      <p:sp>
        <p:nvSpPr>
          <p:cNvPr id="45068" name="AutoShape 11"/>
          <p:cNvSpPr>
            <a:spLocks noChangeArrowheads="1"/>
          </p:cNvSpPr>
          <p:nvPr/>
        </p:nvSpPr>
        <p:spPr bwMode="auto">
          <a:xfrm rot="5400000">
            <a:off x="3940344" y="3782364"/>
            <a:ext cx="1306513" cy="1730110"/>
          </a:xfrm>
          <a:prstGeom prst="rightArrow">
            <a:avLst>
              <a:gd name="adj1" fmla="val 59417"/>
              <a:gd name="adj2" fmla="val 29042"/>
            </a:avLst>
          </a:prstGeom>
          <a:solidFill>
            <a:srgbClr val="CCECFF">
              <a:alpha val="39999"/>
            </a:srgbClr>
          </a:solidFill>
          <a:ln w="3175">
            <a:solidFill>
              <a:schemeClr val="tx1"/>
            </a:solidFill>
            <a:miter lim="800000"/>
            <a:headEnd/>
            <a:tailEnd/>
          </a:ln>
        </p:spPr>
        <p:txBody>
          <a:bodyPr wrap="none" lIns="91422" tIns="45712" rIns="91422" bIns="45712" anchor="ctr"/>
          <a:lstStyle/>
          <a:p>
            <a:endParaRPr lang="ja-JP" altLang="en-US" sz="2400" dirty="0">
              <a:solidFill>
                <a:srgbClr val="000000"/>
              </a:solidFill>
              <a:latin typeface="Times New Roman" pitchFamily="18" charset="0"/>
            </a:endParaRPr>
          </a:p>
        </p:txBody>
      </p:sp>
      <p:sp>
        <p:nvSpPr>
          <p:cNvPr id="45069" name="Line 12"/>
          <p:cNvSpPr>
            <a:spLocks noChangeShapeType="1"/>
          </p:cNvSpPr>
          <p:nvPr/>
        </p:nvSpPr>
        <p:spPr bwMode="auto">
          <a:xfrm>
            <a:off x="1136783" y="5805488"/>
            <a:ext cx="7345230" cy="0"/>
          </a:xfrm>
          <a:prstGeom prst="line">
            <a:avLst/>
          </a:prstGeom>
          <a:noFill/>
          <a:ln w="19050">
            <a:solidFill>
              <a:schemeClr val="tx1"/>
            </a:solidFill>
            <a:round/>
            <a:headEnd/>
            <a:tailEnd type="triangle" w="med" len="med"/>
          </a:ln>
        </p:spPr>
        <p:txBody>
          <a:bodyPr lIns="91422" tIns="45712" rIns="91422" bIns="45712"/>
          <a:lstStyle/>
          <a:p>
            <a:endParaRPr lang="ja-JP" altLang="en-US" sz="2400" dirty="0">
              <a:solidFill>
                <a:srgbClr val="000000"/>
              </a:solidFill>
              <a:latin typeface="Times New Roman" pitchFamily="18" charset="0"/>
            </a:endParaRPr>
          </a:p>
        </p:txBody>
      </p:sp>
      <p:sp>
        <p:nvSpPr>
          <p:cNvPr id="45070" name="Text Box 13"/>
          <p:cNvSpPr txBox="1">
            <a:spLocks noChangeArrowheads="1"/>
          </p:cNvSpPr>
          <p:nvPr/>
        </p:nvSpPr>
        <p:spPr bwMode="auto">
          <a:xfrm>
            <a:off x="7324452" y="3141663"/>
            <a:ext cx="553961" cy="2438400"/>
          </a:xfrm>
          <a:prstGeom prst="rect">
            <a:avLst/>
          </a:prstGeom>
          <a:noFill/>
          <a:ln w="9525">
            <a:noFill/>
            <a:miter lim="800000"/>
            <a:headEnd/>
            <a:tailEnd/>
          </a:ln>
        </p:spPr>
        <p:txBody>
          <a:bodyPr vert="eaVert" lIns="91422" tIns="45712" rIns="91422" bIns="45712">
            <a:spAutoFit/>
          </a:bodyPr>
          <a:lstStyle/>
          <a:p>
            <a:pPr>
              <a:spcBef>
                <a:spcPct val="50000"/>
              </a:spcBef>
            </a:pPr>
            <a:r>
              <a:rPr lang="ja-JP" altLang="en-US" sz="2400" b="1" dirty="0">
                <a:solidFill>
                  <a:srgbClr val="CC0066"/>
                </a:solidFill>
                <a:latin typeface="Times New Roman" pitchFamily="18" charset="0"/>
              </a:rPr>
              <a:t>（実現したい状況）</a:t>
            </a:r>
          </a:p>
        </p:txBody>
      </p:sp>
      <p:sp>
        <p:nvSpPr>
          <p:cNvPr id="45071" name="Text Box 14"/>
          <p:cNvSpPr txBox="1">
            <a:spLocks noChangeArrowheads="1"/>
          </p:cNvSpPr>
          <p:nvPr/>
        </p:nvSpPr>
        <p:spPr bwMode="auto">
          <a:xfrm>
            <a:off x="2128735" y="3962400"/>
            <a:ext cx="523184" cy="2209800"/>
          </a:xfrm>
          <a:prstGeom prst="rect">
            <a:avLst/>
          </a:prstGeom>
          <a:noFill/>
          <a:ln w="9525">
            <a:noFill/>
            <a:miter lim="800000"/>
            <a:headEnd/>
            <a:tailEnd/>
          </a:ln>
        </p:spPr>
        <p:txBody>
          <a:bodyPr vert="eaVert" lIns="91422" tIns="45712" rIns="91422" bIns="45712">
            <a:spAutoFit/>
          </a:bodyPr>
          <a:lstStyle/>
          <a:p>
            <a:pPr>
              <a:spcBef>
                <a:spcPct val="50000"/>
              </a:spcBef>
            </a:pPr>
            <a:r>
              <a:rPr lang="ja-JP" altLang="en-US" sz="2200" b="1" dirty="0">
                <a:solidFill>
                  <a:srgbClr val="CC0066"/>
                </a:solidFill>
                <a:latin typeface="Times New Roman" pitchFamily="18" charset="0"/>
              </a:rPr>
              <a:t>（現在の状況）</a:t>
            </a:r>
          </a:p>
        </p:txBody>
      </p:sp>
      <p:sp>
        <p:nvSpPr>
          <p:cNvPr id="45072" name="Text Box 15"/>
          <p:cNvSpPr txBox="1">
            <a:spLocks noChangeArrowheads="1"/>
          </p:cNvSpPr>
          <p:nvPr/>
        </p:nvSpPr>
        <p:spPr bwMode="auto">
          <a:xfrm>
            <a:off x="3728512" y="4365691"/>
            <a:ext cx="1656160" cy="396875"/>
          </a:xfrm>
          <a:prstGeom prst="rect">
            <a:avLst/>
          </a:prstGeom>
          <a:noFill/>
          <a:ln w="9525">
            <a:noFill/>
            <a:miter lim="800000"/>
            <a:headEnd/>
            <a:tailEnd/>
          </a:ln>
        </p:spPr>
        <p:txBody>
          <a:bodyPr lIns="91422" tIns="45712" rIns="91422" bIns="45712">
            <a:spAutoFit/>
          </a:bodyPr>
          <a:lstStyle/>
          <a:p>
            <a:pPr algn="ctr">
              <a:spcBef>
                <a:spcPct val="50000"/>
              </a:spcBef>
            </a:pPr>
            <a:r>
              <a:rPr lang="ja-JP" altLang="en-US" sz="2000" b="1" dirty="0">
                <a:solidFill>
                  <a:srgbClr val="000000"/>
                </a:solidFill>
                <a:latin typeface="Times New Roman" pitchFamily="18" charset="0"/>
              </a:rPr>
              <a:t>反　映</a:t>
            </a:r>
          </a:p>
        </p:txBody>
      </p:sp>
      <p:sp>
        <p:nvSpPr>
          <p:cNvPr id="45073" name="Text Box 16"/>
          <p:cNvSpPr txBox="1">
            <a:spLocks noChangeArrowheads="1"/>
          </p:cNvSpPr>
          <p:nvPr/>
        </p:nvSpPr>
        <p:spPr bwMode="auto">
          <a:xfrm>
            <a:off x="3513535" y="3573469"/>
            <a:ext cx="2297642" cy="396875"/>
          </a:xfrm>
          <a:prstGeom prst="rect">
            <a:avLst/>
          </a:prstGeom>
          <a:noFill/>
          <a:ln w="12700">
            <a:solidFill>
              <a:schemeClr val="tx1"/>
            </a:solidFill>
            <a:miter lim="800000"/>
            <a:headEnd/>
            <a:tailEnd/>
          </a:ln>
        </p:spPr>
        <p:txBody>
          <a:bodyPr lIns="74281" tIns="8888" rIns="74281" bIns="8888">
            <a:spAutoFit/>
          </a:bodyPr>
          <a:lstStyle/>
          <a:p>
            <a:pPr algn="ctr">
              <a:spcBef>
                <a:spcPct val="50000"/>
              </a:spcBef>
            </a:pPr>
            <a:r>
              <a:rPr lang="ja-JP" altLang="en-US" sz="2400" b="1" dirty="0">
                <a:solidFill>
                  <a:srgbClr val="000000"/>
                </a:solidFill>
              </a:rPr>
              <a:t>利用者の意向</a:t>
            </a:r>
          </a:p>
        </p:txBody>
      </p:sp>
      <p:sp>
        <p:nvSpPr>
          <p:cNvPr id="45074" name="AutoShape 17"/>
          <p:cNvSpPr>
            <a:spLocks noChangeArrowheads="1"/>
          </p:cNvSpPr>
          <p:nvPr/>
        </p:nvSpPr>
        <p:spPr bwMode="auto">
          <a:xfrm>
            <a:off x="2822187" y="2595629"/>
            <a:ext cx="287205" cy="1049337"/>
          </a:xfrm>
          <a:prstGeom prst="upDownArrow">
            <a:avLst>
              <a:gd name="adj1" fmla="val 50000"/>
              <a:gd name="adj2" fmla="val 79162"/>
            </a:avLst>
          </a:prstGeom>
          <a:solidFill>
            <a:schemeClr val="accent1"/>
          </a:solidFill>
          <a:ln w="12700" algn="ctr">
            <a:solidFill>
              <a:srgbClr val="FF9900"/>
            </a:solidFill>
            <a:miter lim="800000"/>
            <a:headEnd/>
            <a:tailEnd/>
          </a:ln>
        </p:spPr>
        <p:txBody>
          <a:bodyPr wrap="none" lIns="74281" tIns="8888" rIns="74281" bIns="8888" anchor="ctr"/>
          <a:lstStyle/>
          <a:p>
            <a:endParaRPr lang="ja-JP" altLang="en-US" sz="2400" dirty="0">
              <a:solidFill>
                <a:srgbClr val="000000"/>
              </a:solidFill>
              <a:latin typeface="Times New Roman" pitchFamily="18" charset="0"/>
            </a:endParaRPr>
          </a:p>
        </p:txBody>
      </p:sp>
      <p:sp>
        <p:nvSpPr>
          <p:cNvPr id="45075" name="Rectangle 18"/>
          <p:cNvSpPr>
            <a:spLocks noChangeArrowheads="1"/>
          </p:cNvSpPr>
          <p:nvPr/>
        </p:nvSpPr>
        <p:spPr bwMode="auto">
          <a:xfrm>
            <a:off x="3081871" y="5313429"/>
            <a:ext cx="3095625" cy="396875"/>
          </a:xfrm>
          <a:prstGeom prst="rect">
            <a:avLst/>
          </a:prstGeom>
          <a:noFill/>
          <a:ln w="12700" algn="ctr">
            <a:solidFill>
              <a:schemeClr val="tx1"/>
            </a:solidFill>
            <a:miter lim="800000"/>
            <a:headEnd/>
            <a:tailEnd/>
          </a:ln>
        </p:spPr>
        <p:txBody>
          <a:bodyPr wrap="none" lIns="74281" tIns="8888" rIns="74281" bIns="8888"/>
          <a:lstStyle/>
          <a:p>
            <a:pPr algn="ctr"/>
            <a:r>
              <a:rPr lang="ja-JP" altLang="en-US" sz="2400" b="1" dirty="0">
                <a:solidFill>
                  <a:srgbClr val="000000"/>
                </a:solidFill>
              </a:rPr>
              <a:t>個別支援計画</a:t>
            </a:r>
          </a:p>
        </p:txBody>
      </p:sp>
      <p:sp>
        <p:nvSpPr>
          <p:cNvPr id="45076" name="Rectangle 19"/>
          <p:cNvSpPr>
            <a:spLocks noChangeArrowheads="1"/>
          </p:cNvSpPr>
          <p:nvPr/>
        </p:nvSpPr>
        <p:spPr bwMode="auto">
          <a:xfrm>
            <a:off x="1362096" y="5876926"/>
            <a:ext cx="1626378" cy="325726"/>
          </a:xfrm>
          <a:prstGeom prst="rect">
            <a:avLst/>
          </a:prstGeom>
          <a:noFill/>
          <a:ln w="12700" algn="ctr">
            <a:noFill/>
            <a:miter lim="800000"/>
            <a:headEnd/>
            <a:tailEnd/>
          </a:ln>
        </p:spPr>
        <p:txBody>
          <a:bodyPr wrap="none" lIns="74281" tIns="8888" rIns="74281" bIns="8888">
            <a:spAutoFit/>
          </a:bodyPr>
          <a:lstStyle/>
          <a:p>
            <a:pPr algn="ctr"/>
            <a:r>
              <a:rPr lang="ja-JP" altLang="en-US" sz="2000" b="1" dirty="0">
                <a:solidFill>
                  <a:srgbClr val="000000"/>
                </a:solidFill>
              </a:rPr>
              <a:t>サービス開始</a:t>
            </a:r>
          </a:p>
        </p:txBody>
      </p:sp>
      <p:sp>
        <p:nvSpPr>
          <p:cNvPr id="45077" name="Rectangle 20"/>
          <p:cNvSpPr>
            <a:spLocks noChangeArrowheads="1"/>
          </p:cNvSpPr>
          <p:nvPr/>
        </p:nvSpPr>
        <p:spPr bwMode="auto">
          <a:xfrm>
            <a:off x="6691731" y="5876926"/>
            <a:ext cx="1626378" cy="325726"/>
          </a:xfrm>
          <a:prstGeom prst="rect">
            <a:avLst/>
          </a:prstGeom>
          <a:noFill/>
          <a:ln w="12700" algn="ctr">
            <a:noFill/>
            <a:miter lim="800000"/>
            <a:headEnd/>
            <a:tailEnd/>
          </a:ln>
        </p:spPr>
        <p:txBody>
          <a:bodyPr wrap="none" lIns="74281" tIns="8888" rIns="74281" bIns="8888">
            <a:spAutoFit/>
          </a:bodyPr>
          <a:lstStyle/>
          <a:p>
            <a:pPr algn="ctr"/>
            <a:r>
              <a:rPr lang="ja-JP" altLang="en-US" sz="2000" b="1" dirty="0">
                <a:solidFill>
                  <a:srgbClr val="000000"/>
                </a:solidFill>
              </a:rPr>
              <a:t>サービス終了</a:t>
            </a:r>
          </a:p>
        </p:txBody>
      </p:sp>
      <p:sp>
        <p:nvSpPr>
          <p:cNvPr id="45078" name="Rectangle 21"/>
          <p:cNvSpPr>
            <a:spLocks noChangeArrowheads="1"/>
          </p:cNvSpPr>
          <p:nvPr/>
        </p:nvSpPr>
        <p:spPr bwMode="auto">
          <a:xfrm>
            <a:off x="3805914" y="5876926"/>
            <a:ext cx="1626378" cy="325726"/>
          </a:xfrm>
          <a:prstGeom prst="rect">
            <a:avLst/>
          </a:prstGeom>
          <a:noFill/>
          <a:ln w="12700" algn="ctr">
            <a:noFill/>
            <a:miter lim="800000"/>
            <a:headEnd/>
            <a:tailEnd/>
          </a:ln>
        </p:spPr>
        <p:txBody>
          <a:bodyPr wrap="none" lIns="74281" tIns="8888" rIns="74281" bIns="8888">
            <a:spAutoFit/>
          </a:bodyPr>
          <a:lstStyle/>
          <a:p>
            <a:pPr algn="ctr"/>
            <a:r>
              <a:rPr lang="ja-JP" altLang="en-US" sz="2000" b="1" dirty="0">
                <a:solidFill>
                  <a:srgbClr val="000000"/>
                </a:solidFill>
              </a:rPr>
              <a:t>サービス提供</a:t>
            </a:r>
          </a:p>
        </p:txBody>
      </p:sp>
      <p:sp>
        <p:nvSpPr>
          <p:cNvPr id="45079" name="Rectangle 22"/>
          <p:cNvSpPr>
            <a:spLocks noChangeArrowheads="1"/>
          </p:cNvSpPr>
          <p:nvPr/>
        </p:nvSpPr>
        <p:spPr bwMode="auto">
          <a:xfrm>
            <a:off x="1129904" y="1412883"/>
            <a:ext cx="7333192" cy="830981"/>
          </a:xfrm>
          <a:prstGeom prst="rect">
            <a:avLst/>
          </a:prstGeom>
          <a:noFill/>
          <a:ln w="9525">
            <a:noFill/>
            <a:miter lim="800000"/>
            <a:headEnd/>
            <a:tailEnd/>
          </a:ln>
        </p:spPr>
        <p:txBody>
          <a:bodyPr lIns="91422" tIns="45712" rIns="91422" bIns="45712">
            <a:spAutoFit/>
          </a:bodyPr>
          <a:lstStyle/>
          <a:p>
            <a:r>
              <a:rPr lang="ja-JP" altLang="en-US" sz="2400" b="1" dirty="0">
                <a:solidFill>
                  <a:srgbClr val="CC0066"/>
                </a:solidFill>
                <a:latin typeface="Times New Roman" pitchFamily="18" charset="0"/>
              </a:rPr>
              <a:t>　　　　　　サービス管理</a:t>
            </a:r>
            <a:r>
              <a:rPr lang="ja-JP" altLang="en-US" sz="2400" b="1" dirty="0" smtClean="0">
                <a:solidFill>
                  <a:srgbClr val="CC0066"/>
                </a:solidFill>
                <a:latin typeface="Times New Roman" pitchFamily="18" charset="0"/>
              </a:rPr>
              <a:t>責任者等の</a:t>
            </a:r>
            <a:r>
              <a:rPr lang="ja-JP" altLang="en-US" sz="2400" b="1" dirty="0">
                <a:solidFill>
                  <a:srgbClr val="CC0066"/>
                </a:solidFill>
                <a:latin typeface="Times New Roman" pitchFamily="18" charset="0"/>
              </a:rPr>
              <a:t>役割</a:t>
            </a:r>
            <a:endParaRPr lang="ja-JP" altLang="en-US" sz="2400" b="1" dirty="0">
              <a:solidFill>
                <a:srgbClr val="000000"/>
              </a:solidFill>
              <a:latin typeface="Times New Roman" pitchFamily="18" charset="0"/>
            </a:endParaRPr>
          </a:p>
          <a:p>
            <a:r>
              <a:rPr lang="ja-JP" altLang="en-US" sz="2400" b="1" dirty="0">
                <a:solidFill>
                  <a:srgbClr val="000000"/>
                </a:solidFill>
                <a:latin typeface="Times New Roman" pitchFamily="18" charset="0"/>
              </a:rPr>
              <a:t>　　ニーズに基づいて利用者の望みを実現</a:t>
            </a:r>
          </a:p>
        </p:txBody>
      </p:sp>
      <p:sp>
        <p:nvSpPr>
          <p:cNvPr id="2" name="スライド番号プレースホルダー 1"/>
          <p:cNvSpPr>
            <a:spLocks noGrp="1"/>
          </p:cNvSpPr>
          <p:nvPr>
            <p:ph type="sldNum" sz="quarter" idx="12"/>
          </p:nvPr>
        </p:nvSpPr>
        <p:spPr/>
        <p:txBody>
          <a:bodyPr/>
          <a:lstStyle/>
          <a:p>
            <a:pPr>
              <a:defRPr/>
            </a:pPr>
            <a:fld id="{9A5DBC96-1DB8-4B93-B21F-95C4ECA2D59D}" type="slidenum">
              <a:rPr lang="en-US" altLang="ja-JP" smtClean="0">
                <a:solidFill>
                  <a:srgbClr val="000000"/>
                </a:solidFill>
              </a:rPr>
              <a:pPr>
                <a:defRPr/>
              </a:pPr>
              <a:t>46</a:t>
            </a:fld>
            <a:endParaRPr lang="en-US" altLang="ja-JP" dirty="0">
              <a:solidFill>
                <a:srgbClr val="000000"/>
              </a:solidFill>
            </a:endParaRPr>
          </a:p>
        </p:txBody>
      </p:sp>
    </p:spTree>
    <p:extLst>
      <p:ext uri="{BB962C8B-B14F-4D97-AF65-F5344CB8AC3E}">
        <p14:creationId xmlns:p14="http://schemas.microsoft.com/office/powerpoint/2010/main" val="6592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2"/>
          <p:cNvSpPr>
            <a:spLocks noChangeArrowheads="1"/>
          </p:cNvSpPr>
          <p:nvPr/>
        </p:nvSpPr>
        <p:spPr bwMode="auto">
          <a:xfrm>
            <a:off x="428230" y="836617"/>
            <a:ext cx="900139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itchFamily="50" charset="-128"/>
            </a:endParaRPr>
          </a:p>
        </p:txBody>
      </p:sp>
      <p:sp>
        <p:nvSpPr>
          <p:cNvPr id="46086" name="Rectangle 5"/>
          <p:cNvSpPr>
            <a:spLocks noGrp="1" noChangeArrowheads="1"/>
          </p:cNvSpPr>
          <p:nvPr>
            <p:ph type="body" sz="half" idx="2"/>
          </p:nvPr>
        </p:nvSpPr>
        <p:spPr>
          <a:xfrm>
            <a:off x="619131" y="1981201"/>
            <a:ext cx="8654350" cy="4114800"/>
          </a:xfrm>
          <a:solidFill>
            <a:srgbClr val="FFE6CD"/>
          </a:solidFill>
          <a:ln>
            <a:solidFill>
              <a:schemeClr val="tx1"/>
            </a:solidFill>
          </a:ln>
        </p:spPr>
        <p:txBody>
          <a:bodyPr/>
          <a:lstStyle/>
          <a:p>
            <a:pPr marL="92057" indent="-79359" eaLnBrk="1" hangingPunct="1">
              <a:buNone/>
            </a:pPr>
            <a:r>
              <a:rPr lang="ja-JP" altLang="en-US" b="1" dirty="0" smtClean="0"/>
              <a:t>　</a:t>
            </a:r>
          </a:p>
          <a:p>
            <a:pPr marL="92057" indent="1588" eaLnBrk="1" hangingPunct="1">
              <a:buNone/>
            </a:pPr>
            <a:r>
              <a:rPr lang="ja-JP" altLang="en-US" b="1" dirty="0" smtClean="0"/>
              <a:t>　　</a:t>
            </a:r>
            <a:r>
              <a:rPr lang="ja-JP" altLang="en-US" sz="3200" dirty="0" smtClean="0">
                <a:latin typeface="HG創英角ｺﾞｼｯｸUB" pitchFamily="49" charset="-128"/>
                <a:ea typeface="HG創英角ｺﾞｼｯｸUB" pitchFamily="49" charset="-128"/>
              </a:rPr>
              <a:t>本人中心の支援</a:t>
            </a:r>
          </a:p>
          <a:p>
            <a:pPr marL="92057" indent="-79359" eaLnBrk="1" hangingPunct="1">
              <a:buNone/>
            </a:pPr>
            <a:r>
              <a:rPr lang="ja-JP" altLang="en-US" sz="1200" dirty="0" smtClean="0"/>
              <a:t>　</a:t>
            </a:r>
          </a:p>
          <a:p>
            <a:pPr marL="92057" indent="-79359" eaLnBrk="1" hangingPunct="1">
              <a:buNone/>
            </a:pPr>
            <a:endParaRPr lang="ja-JP" altLang="en-US" sz="2400" dirty="0" smtClean="0"/>
          </a:p>
          <a:p>
            <a:pPr marL="92057" indent="1588" eaLnBrk="1" hangingPunct="1">
              <a:buNone/>
            </a:pPr>
            <a:r>
              <a:rPr lang="ja-JP" altLang="en-US" sz="2400" dirty="0" smtClean="0"/>
              <a:t> 　</a:t>
            </a:r>
            <a:r>
              <a:rPr lang="ja-JP" altLang="en-US" sz="2400" b="1" dirty="0" smtClean="0"/>
              <a:t>本人の表現能力の低さや遠慮などにより意向が把握しにくいことがあるが、本人の意向を丁寧に把握し、個別支援計画の作成やサービス提供等を本人の了解を得ながら進める。</a:t>
            </a:r>
            <a:endParaRPr lang="en-US" altLang="ja-JP" sz="2400" b="1" dirty="0" smtClean="0"/>
          </a:p>
          <a:p>
            <a:pPr marL="92057" indent="1588" eaLnBrk="1" hangingPunct="1">
              <a:buNone/>
            </a:pPr>
            <a:r>
              <a:rPr lang="en-US" altLang="ja-JP" sz="2400" b="1" dirty="0" smtClean="0">
                <a:solidFill>
                  <a:srgbClr val="FF0000"/>
                </a:solidFill>
              </a:rPr>
              <a:t>※</a:t>
            </a:r>
            <a:r>
              <a:rPr lang="ja-JP" altLang="en-US" sz="2400" b="1" dirty="0" smtClean="0">
                <a:solidFill>
                  <a:srgbClr val="FF0000"/>
                </a:solidFill>
              </a:rPr>
              <a:t>意思決定支援</a:t>
            </a:r>
          </a:p>
          <a:p>
            <a:pPr marL="92057" indent="-79359" eaLnBrk="1" hangingPunct="1">
              <a:buNone/>
            </a:pPr>
            <a:endParaRPr lang="ja-JP" altLang="en-US" sz="2400" dirty="0" smtClean="0"/>
          </a:p>
          <a:p>
            <a:pPr marL="92057" indent="-79359" eaLnBrk="1" hangingPunct="1">
              <a:buNone/>
            </a:pPr>
            <a:endParaRPr lang="ja-JP" altLang="en-US" sz="1200" dirty="0" smtClean="0"/>
          </a:p>
          <a:p>
            <a:pPr marL="92057" indent="-79359" eaLnBrk="1" hangingPunct="1">
              <a:buNone/>
            </a:pPr>
            <a:endParaRPr lang="en-US" altLang="ja-JP" sz="2400" dirty="0" smtClean="0"/>
          </a:p>
        </p:txBody>
      </p:sp>
      <p:sp>
        <p:nvSpPr>
          <p:cNvPr id="8" name="Rectangle 3"/>
          <p:cNvSpPr>
            <a:spLocks noChangeArrowheads="1"/>
          </p:cNvSpPr>
          <p:nvPr/>
        </p:nvSpPr>
        <p:spPr bwMode="auto">
          <a:xfrm>
            <a:off x="619129" y="406426"/>
            <a:ext cx="8435579" cy="646305"/>
          </a:xfrm>
          <a:prstGeom prst="rect">
            <a:avLst/>
          </a:prstGeom>
          <a:noFill/>
          <a:ln w="9525" algn="ctr">
            <a:noFill/>
            <a:miter lim="800000"/>
            <a:headEnd/>
            <a:tailEnd/>
          </a:ln>
          <a:effectLst/>
        </p:spPr>
        <p:txBody>
          <a:bodyPr lIns="91414" tIns="45707" rIns="91414" bIns="45707">
            <a:spAutoFit/>
          </a:bodyPr>
          <a:lstStyle/>
          <a:p>
            <a:pPr algn="ctr">
              <a:spcBef>
                <a:spcPct val="50000"/>
              </a:spcBef>
              <a:defRPr/>
            </a:pPr>
            <a:r>
              <a:rPr lang="ja-JP" altLang="en-US" sz="36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③</a:t>
            </a:r>
            <a:r>
              <a:rPr lang="ja-JP" altLang="en-US" sz="36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本人</a:t>
            </a:r>
            <a:r>
              <a:rPr lang="ja-JP" altLang="en-US" sz="36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中心の支援</a:t>
            </a:r>
            <a:endParaRPr lang="ja-JP" altLang="en-US" sz="28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2" name="スライド番号プレースホルダー 1"/>
          <p:cNvSpPr>
            <a:spLocks noGrp="1"/>
          </p:cNvSpPr>
          <p:nvPr>
            <p:ph type="sldNum" sz="quarter" idx="12"/>
          </p:nvPr>
        </p:nvSpPr>
        <p:spPr/>
        <p:txBody>
          <a:bodyPr/>
          <a:lstStyle/>
          <a:p>
            <a:pPr>
              <a:defRPr/>
            </a:pPr>
            <a:fld id="{749F46C3-8D9C-4133-B0C6-BB6084F2925A}" type="slidenum">
              <a:rPr lang="en-US" altLang="ja-JP" smtClean="0">
                <a:solidFill>
                  <a:srgbClr val="000000"/>
                </a:solidFill>
              </a:rPr>
              <a:pPr>
                <a:defRPr/>
              </a:pPr>
              <a:t>47</a:t>
            </a:fld>
            <a:endParaRPr lang="en-US" altLang="ja-JP" dirty="0">
              <a:solidFill>
                <a:srgbClr val="000000"/>
              </a:solidFill>
            </a:endParaRPr>
          </a:p>
        </p:txBody>
      </p:sp>
    </p:spTree>
    <p:extLst>
      <p:ext uri="{BB962C8B-B14F-4D97-AF65-F5344CB8AC3E}">
        <p14:creationId xmlns:p14="http://schemas.microsoft.com/office/powerpoint/2010/main" val="4164150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AutoShape 2"/>
          <p:cNvSpPr>
            <a:spLocks noChangeArrowheads="1"/>
          </p:cNvSpPr>
          <p:nvPr/>
        </p:nvSpPr>
        <p:spPr bwMode="auto">
          <a:xfrm>
            <a:off x="428230" y="836617"/>
            <a:ext cx="900139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itchFamily="50" charset="-128"/>
            </a:endParaRPr>
          </a:p>
        </p:txBody>
      </p:sp>
      <p:sp>
        <p:nvSpPr>
          <p:cNvPr id="47110" name="Rectangle 5"/>
          <p:cNvSpPr>
            <a:spLocks noGrp="1" noChangeArrowheads="1"/>
          </p:cNvSpPr>
          <p:nvPr>
            <p:ph type="body" sz="half" idx="2"/>
          </p:nvPr>
        </p:nvSpPr>
        <p:spPr>
          <a:xfrm>
            <a:off x="632527" y="2482552"/>
            <a:ext cx="8568951" cy="3250704"/>
          </a:xfrm>
          <a:solidFill>
            <a:srgbClr val="FFE6CD"/>
          </a:solidFill>
          <a:ln>
            <a:solidFill>
              <a:schemeClr val="tx1"/>
            </a:solidFill>
          </a:ln>
        </p:spPr>
        <p:txBody>
          <a:bodyPr/>
          <a:lstStyle/>
          <a:p>
            <a:pPr marL="179354" indent="-4762" eaLnBrk="1" hangingPunct="1">
              <a:buNone/>
            </a:pPr>
            <a:endParaRPr lang="en-US" altLang="ja-JP" sz="3200" dirty="0" smtClean="0">
              <a:latin typeface="HG創英角ｺﾞｼｯｸUB" pitchFamily="49" charset="-128"/>
              <a:ea typeface="HG創英角ｺﾞｼｯｸUB" pitchFamily="49" charset="-128"/>
            </a:endParaRPr>
          </a:p>
          <a:p>
            <a:pPr marL="179354" indent="-4762" eaLnBrk="1" hangingPunct="1">
              <a:buNone/>
            </a:pPr>
            <a:r>
              <a:rPr lang="ja-JP" altLang="en-US" sz="3200" dirty="0" smtClean="0">
                <a:latin typeface="HG創英角ｺﾞｼｯｸUB" pitchFamily="49" charset="-128"/>
                <a:ea typeface="HG創英角ｺﾞｼｯｸUB" pitchFamily="49" charset="-128"/>
              </a:rPr>
              <a:t>　サービス提供の結果が明確に</a:t>
            </a:r>
          </a:p>
          <a:p>
            <a:pPr marL="179354" indent="-4762" eaLnBrk="1" hangingPunct="1">
              <a:buNone/>
            </a:pPr>
            <a:endParaRPr lang="en-US" altLang="ja-JP" sz="2600" dirty="0" smtClean="0">
              <a:latin typeface="MS UI Gothic" pitchFamily="50" charset="-128"/>
              <a:ea typeface="MS UI Gothic" pitchFamily="50" charset="-128"/>
            </a:endParaRPr>
          </a:p>
          <a:p>
            <a:pPr marL="179354" indent="-4762" eaLnBrk="1" hangingPunct="1">
              <a:buNone/>
            </a:pPr>
            <a:r>
              <a:rPr lang="ja-JP" altLang="en-US" sz="2400" dirty="0" smtClean="0">
                <a:latin typeface="MS UI Gothic" pitchFamily="50" charset="-128"/>
                <a:ea typeface="MS UI Gothic" pitchFamily="50" charset="-128"/>
              </a:rPr>
              <a:t>　</a:t>
            </a:r>
            <a:r>
              <a:rPr lang="ja-JP" altLang="en-US" sz="2400" dirty="0" smtClean="0">
                <a:latin typeface="ＭＳ Ｐゴシック" pitchFamily="50" charset="-128"/>
                <a:ea typeface="ＭＳ Ｐゴシック" pitchFamily="50" charset="-128"/>
              </a:rPr>
              <a:t>個別支援計画に従ってサービスを提供することで、サービスの内容や到達度が利用者や関係者に明確になる。</a:t>
            </a:r>
          </a:p>
          <a:p>
            <a:pPr marL="92057" indent="-79359" eaLnBrk="1" hangingPunct="1">
              <a:buNone/>
            </a:pPr>
            <a:endParaRPr lang="ja-JP" altLang="en-US" sz="1400" dirty="0" smtClean="0"/>
          </a:p>
          <a:p>
            <a:pPr marL="92057" indent="-79359" eaLnBrk="1" hangingPunct="1">
              <a:buNone/>
            </a:pPr>
            <a:endParaRPr lang="en-US" altLang="ja-JP" dirty="0" smtClean="0"/>
          </a:p>
        </p:txBody>
      </p:sp>
      <p:sp>
        <p:nvSpPr>
          <p:cNvPr id="8" name="Rectangle 3"/>
          <p:cNvSpPr>
            <a:spLocks noChangeArrowheads="1"/>
          </p:cNvSpPr>
          <p:nvPr/>
        </p:nvSpPr>
        <p:spPr bwMode="auto">
          <a:xfrm>
            <a:off x="488506" y="425464"/>
            <a:ext cx="8435579" cy="646305"/>
          </a:xfrm>
          <a:prstGeom prst="rect">
            <a:avLst/>
          </a:prstGeom>
          <a:noFill/>
          <a:ln w="9525" algn="ctr">
            <a:noFill/>
            <a:miter lim="800000"/>
            <a:headEnd/>
            <a:tailEnd/>
          </a:ln>
          <a:effectLst/>
        </p:spPr>
        <p:txBody>
          <a:bodyPr lIns="91414" tIns="45707" rIns="91414" bIns="45707">
            <a:spAutoFit/>
          </a:bodyPr>
          <a:lstStyle/>
          <a:p>
            <a:pPr algn="ctr">
              <a:spcBef>
                <a:spcPct val="50000"/>
              </a:spcBef>
              <a:defRPr/>
            </a:pPr>
            <a:r>
              <a:rPr lang="ja-JP" altLang="en-US" sz="36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④</a:t>
            </a:r>
            <a:r>
              <a:rPr lang="ja-JP" altLang="en-US" sz="36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責任</a:t>
            </a:r>
            <a:r>
              <a:rPr lang="ja-JP" altLang="en-US" sz="36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の明確化</a:t>
            </a:r>
            <a:endParaRPr lang="ja-JP" altLang="en-US" sz="28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2" name="スライド番号プレースホルダー 1"/>
          <p:cNvSpPr>
            <a:spLocks noGrp="1"/>
          </p:cNvSpPr>
          <p:nvPr>
            <p:ph type="sldNum" sz="quarter" idx="12"/>
          </p:nvPr>
        </p:nvSpPr>
        <p:spPr/>
        <p:txBody>
          <a:bodyPr/>
          <a:lstStyle/>
          <a:p>
            <a:pPr>
              <a:defRPr/>
            </a:pPr>
            <a:fld id="{749F46C3-8D9C-4133-B0C6-BB6084F2925A}" type="slidenum">
              <a:rPr lang="en-US" altLang="ja-JP" smtClean="0">
                <a:solidFill>
                  <a:srgbClr val="000000"/>
                </a:solidFill>
              </a:rPr>
              <a:pPr>
                <a:defRPr/>
              </a:pPr>
              <a:t>48</a:t>
            </a:fld>
            <a:endParaRPr lang="en-US" altLang="ja-JP" dirty="0">
              <a:solidFill>
                <a:srgbClr val="000000"/>
              </a:solidFill>
            </a:endParaRPr>
          </a:p>
        </p:txBody>
      </p:sp>
    </p:spTree>
    <p:extLst>
      <p:ext uri="{BB962C8B-B14F-4D97-AF65-F5344CB8AC3E}">
        <p14:creationId xmlns:p14="http://schemas.microsoft.com/office/powerpoint/2010/main" val="2948488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2"/>
          <p:cNvSpPr>
            <a:spLocks noChangeArrowheads="1"/>
          </p:cNvSpPr>
          <p:nvPr/>
        </p:nvSpPr>
        <p:spPr bwMode="auto">
          <a:xfrm>
            <a:off x="232172" y="214321"/>
            <a:ext cx="9197446" cy="928687"/>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81" tIns="8888" rIns="74281" bIns="8888" anchor="ctr"/>
          <a:lstStyle/>
          <a:p>
            <a:endParaRPr lang="ja-JP" altLang="en-US" sz="2400" dirty="0">
              <a:solidFill>
                <a:srgbClr val="000000"/>
              </a:solidFill>
              <a:latin typeface="Times New Roman" pitchFamily="18" charset="0"/>
            </a:endParaRPr>
          </a:p>
        </p:txBody>
      </p:sp>
      <p:sp>
        <p:nvSpPr>
          <p:cNvPr id="48132" name="Rectangle 3"/>
          <p:cNvSpPr>
            <a:spLocks noGrp="1" noChangeArrowheads="1"/>
          </p:cNvSpPr>
          <p:nvPr>
            <p:ph type="title"/>
          </p:nvPr>
        </p:nvSpPr>
        <p:spPr>
          <a:xfrm>
            <a:off x="154781" y="285750"/>
            <a:ext cx="9596438" cy="928688"/>
          </a:xfrm>
        </p:spPr>
        <p:txBody>
          <a:bodyPr/>
          <a:lstStyle/>
          <a:p>
            <a:pPr eaLnBrk="1" hangingPunct="1"/>
            <a:r>
              <a:rPr lang="ja-JP" altLang="en-US" sz="3200" b="1" dirty="0" smtClean="0"/>
              <a:t>サービス管理責任者等は、仕事の結果が問われる</a:t>
            </a:r>
          </a:p>
        </p:txBody>
      </p:sp>
      <p:sp>
        <p:nvSpPr>
          <p:cNvPr id="48133" name="Rectangle 4"/>
          <p:cNvSpPr>
            <a:spLocks noGrp="1" noChangeArrowheads="1"/>
          </p:cNvSpPr>
          <p:nvPr>
            <p:ph type="body" idx="1"/>
          </p:nvPr>
        </p:nvSpPr>
        <p:spPr>
          <a:xfrm>
            <a:off x="507339" y="1700217"/>
            <a:ext cx="8915400" cy="4537075"/>
          </a:xfrm>
        </p:spPr>
        <p:txBody>
          <a:bodyPr/>
          <a:lstStyle/>
          <a:p>
            <a:pPr eaLnBrk="1" hangingPunct="1">
              <a:buFontTx/>
              <a:buNone/>
            </a:pPr>
            <a:r>
              <a:rPr lang="ja-JP" altLang="en-US" b="1" dirty="0" smtClean="0">
                <a:solidFill>
                  <a:schemeClr val="accent2"/>
                </a:solidFill>
              </a:rPr>
              <a:t>例えば、</a:t>
            </a:r>
          </a:p>
          <a:p>
            <a:pPr eaLnBrk="1" hangingPunct="1">
              <a:buFontTx/>
              <a:buNone/>
            </a:pPr>
            <a:r>
              <a:rPr lang="ja-JP" altLang="en-US" sz="2800" b="1" dirty="0" smtClean="0">
                <a:solidFill>
                  <a:srgbClr val="0000FF"/>
                </a:solidFill>
              </a:rPr>
              <a:t>○個別支援計画の作成など、利用者のニーズに基づいたサービス提供の仕組みを作ったか</a:t>
            </a:r>
            <a:endParaRPr lang="ja-JP" altLang="en-US" sz="2000" b="1" dirty="0" smtClean="0">
              <a:solidFill>
                <a:srgbClr val="0000FF"/>
              </a:solidFill>
            </a:endParaRPr>
          </a:p>
          <a:p>
            <a:pPr eaLnBrk="1" hangingPunct="1">
              <a:spcBef>
                <a:spcPct val="0"/>
              </a:spcBef>
              <a:buFontTx/>
              <a:buNone/>
            </a:pPr>
            <a:r>
              <a:rPr lang="ja-JP" altLang="en-US" sz="2800" b="1" dirty="0" smtClean="0">
                <a:solidFill>
                  <a:srgbClr val="0000FF"/>
                </a:solidFill>
              </a:rPr>
              <a:t>○適切な個別支援計画の作成やサービス提供ができるよう、サービス提供職員を適切に支援したか</a:t>
            </a:r>
          </a:p>
          <a:p>
            <a:pPr eaLnBrk="1" hangingPunct="1">
              <a:spcBef>
                <a:spcPct val="0"/>
              </a:spcBef>
              <a:buFontTx/>
              <a:buNone/>
            </a:pPr>
            <a:r>
              <a:rPr lang="ja-JP" altLang="en-US" sz="2800" b="1" dirty="0" smtClean="0">
                <a:solidFill>
                  <a:srgbClr val="0000FF"/>
                </a:solidFill>
              </a:rPr>
              <a:t>○利用者に対して質の高いサービスを提供したか</a:t>
            </a:r>
          </a:p>
          <a:p>
            <a:pPr eaLnBrk="1" hangingPunct="1">
              <a:spcBef>
                <a:spcPct val="0"/>
              </a:spcBef>
              <a:buFontTx/>
              <a:buNone/>
            </a:pPr>
            <a:r>
              <a:rPr lang="ja-JP" altLang="en-US" sz="2800" b="1" dirty="0" smtClean="0">
                <a:solidFill>
                  <a:srgbClr val="0000FF"/>
                </a:solidFill>
              </a:rPr>
              <a:t>　 などが評価される。</a:t>
            </a:r>
            <a:endParaRPr lang="en-US" altLang="ja-JP" sz="2800" b="1" dirty="0" smtClean="0">
              <a:solidFill>
                <a:srgbClr val="0000FF"/>
              </a:solidFill>
            </a:endParaRPr>
          </a:p>
          <a:p>
            <a:pPr eaLnBrk="1" hangingPunct="1">
              <a:spcBef>
                <a:spcPct val="0"/>
              </a:spcBef>
              <a:buFontTx/>
              <a:buNone/>
            </a:pPr>
            <a:endParaRPr lang="ja-JP" altLang="en-US" sz="2800" b="1" dirty="0" smtClean="0">
              <a:solidFill>
                <a:srgbClr val="0000FF"/>
              </a:solidFill>
            </a:endParaRPr>
          </a:p>
          <a:p>
            <a:pPr marL="0" indent="269823" eaLnBrk="1" hangingPunct="1">
              <a:spcBef>
                <a:spcPct val="0"/>
              </a:spcBef>
              <a:buNone/>
            </a:pPr>
            <a:r>
              <a:rPr lang="ja-JP" altLang="en-US" sz="2800" b="1" dirty="0" smtClean="0">
                <a:solidFill>
                  <a:srgbClr val="FF3300"/>
                </a:solidFill>
              </a:rPr>
              <a:t>サービス管理責任者等は</a:t>
            </a:r>
            <a:r>
              <a:rPr lang="ja-JP" altLang="en-US" sz="2800" b="1" dirty="0" smtClean="0">
                <a:solidFill>
                  <a:srgbClr val="0000FF"/>
                </a:solidFill>
              </a:rPr>
              <a:t>自分自身の役割を常に意識して責任を果たすべき。</a:t>
            </a:r>
          </a:p>
          <a:p>
            <a:pPr eaLnBrk="1" hangingPunct="1">
              <a:spcBef>
                <a:spcPct val="15000"/>
              </a:spcBef>
              <a:buFontTx/>
              <a:buNone/>
            </a:pPr>
            <a:r>
              <a:rPr lang="ja-JP" altLang="en-US" sz="2000" b="1" dirty="0" smtClean="0">
                <a:solidFill>
                  <a:srgbClr val="0000FF"/>
                </a:solidFill>
              </a:rPr>
              <a:t>　　　　</a:t>
            </a:r>
            <a:endParaRPr lang="ja-JP" altLang="en-US" sz="2800" b="1" dirty="0" smtClean="0">
              <a:solidFill>
                <a:srgbClr val="CC0066"/>
              </a:solidFill>
            </a:endParaRPr>
          </a:p>
        </p:txBody>
      </p:sp>
      <p:sp>
        <p:nvSpPr>
          <p:cNvPr id="48134" name="Text Box 5"/>
          <p:cNvSpPr txBox="1">
            <a:spLocks noChangeArrowheads="1"/>
          </p:cNvSpPr>
          <p:nvPr/>
        </p:nvSpPr>
        <p:spPr bwMode="auto">
          <a:xfrm>
            <a:off x="3224610" y="4149739"/>
            <a:ext cx="1153980" cy="384175"/>
          </a:xfrm>
          <a:prstGeom prst="rect">
            <a:avLst/>
          </a:prstGeom>
          <a:noFill/>
          <a:ln w="12700" algn="ctr">
            <a:noFill/>
            <a:miter lim="800000"/>
            <a:headEnd/>
            <a:tailEnd/>
          </a:ln>
        </p:spPr>
        <p:txBody>
          <a:bodyPr lIns="74281" tIns="8888" rIns="74281" bIns="8888">
            <a:spAutoFit/>
          </a:bodyPr>
          <a:lstStyle/>
          <a:p>
            <a:pPr algn="ctr">
              <a:spcBef>
                <a:spcPct val="50000"/>
              </a:spcBef>
            </a:pPr>
            <a:endParaRPr lang="ja-JP" altLang="ja-JP" sz="2400" b="1" dirty="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49</a:t>
            </a:fld>
            <a:endParaRPr lang="en-US" altLang="ja-JP" dirty="0">
              <a:solidFill>
                <a:srgbClr val="000000"/>
              </a:solidFill>
            </a:endParaRPr>
          </a:p>
        </p:txBody>
      </p:sp>
    </p:spTree>
    <p:extLst>
      <p:ext uri="{BB962C8B-B14F-4D97-AF65-F5344CB8AC3E}">
        <p14:creationId xmlns:p14="http://schemas.microsoft.com/office/powerpoint/2010/main" val="1837362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44043" y="1106489"/>
            <a:ext cx="3376439" cy="782960"/>
          </a:xfrm>
        </p:spPr>
        <p:txBody>
          <a:bodyPr/>
          <a:lstStyle/>
          <a:p>
            <a:pPr eaLnBrk="1" hangingPunct="1"/>
            <a:r>
              <a:rPr lang="ja-JP" altLang="en-US" sz="2400" b="1" dirty="0" smtClean="0">
                <a:solidFill>
                  <a:schemeClr val="tx1"/>
                </a:solidFill>
              </a:rPr>
              <a:t>（在宅・施設別）</a:t>
            </a:r>
          </a:p>
        </p:txBody>
      </p:sp>
      <p:sp>
        <p:nvSpPr>
          <p:cNvPr id="1028" name="Rectangle 3"/>
          <p:cNvSpPr>
            <a:spLocks noGrp="1" noChangeArrowheads="1"/>
          </p:cNvSpPr>
          <p:nvPr>
            <p:ph type="body" idx="1"/>
          </p:nvPr>
        </p:nvSpPr>
        <p:spPr>
          <a:xfrm>
            <a:off x="1584178" y="1652414"/>
            <a:ext cx="2891942" cy="552450"/>
          </a:xfrm>
        </p:spPr>
        <p:txBody>
          <a:bodyPr/>
          <a:lstStyle/>
          <a:p>
            <a:pPr algn="just" eaLnBrk="1" hangingPunct="1">
              <a:buFontTx/>
              <a:buNone/>
            </a:pPr>
            <a:r>
              <a:rPr lang="ja-JP" altLang="en-US" sz="900" dirty="0" smtClean="0">
                <a:latin typeface="Century" pitchFamily="18" charset="0"/>
                <a:ea typeface="HGPｺﾞｼｯｸM" pitchFamily="50" charset="-128"/>
              </a:rPr>
              <a:t>障害者総数　７８７．９万人（人口の約６．２％）</a:t>
            </a:r>
            <a:endParaRPr lang="en-US" altLang="ja-JP" sz="900" dirty="0" smtClean="0">
              <a:latin typeface="Century" pitchFamily="18" charset="0"/>
              <a:ea typeface="HGPｺﾞｼｯｸM" pitchFamily="50" charset="-128"/>
            </a:endParaRPr>
          </a:p>
          <a:p>
            <a:pPr algn="just" eaLnBrk="1" hangingPunct="1">
              <a:buFontTx/>
              <a:buNone/>
            </a:pPr>
            <a:r>
              <a:rPr lang="ja-JP" altLang="en-US" sz="900" dirty="0" smtClean="0">
                <a:latin typeface="Century" pitchFamily="18" charset="0"/>
                <a:ea typeface="HGPｺﾞｼｯｸM" pitchFamily="50" charset="-128"/>
              </a:rPr>
              <a:t>　　　うち在宅　　　　　７３６．４万人（９３．５％）</a:t>
            </a:r>
          </a:p>
          <a:p>
            <a:pPr algn="just" eaLnBrk="1" hangingPunct="1">
              <a:buFontTx/>
              <a:buNone/>
            </a:pPr>
            <a:r>
              <a:rPr lang="ja-JP" altLang="en-US" sz="900" dirty="0" smtClean="0">
                <a:latin typeface="Century" pitchFamily="18" charset="0"/>
                <a:ea typeface="HGPｺﾞｼｯｸM" pitchFamily="50" charset="-128"/>
              </a:rPr>
              <a:t>　　　うち施設入所　　　５１．５万人（　６．５％）</a:t>
            </a:r>
            <a:endParaRPr lang="ja-JP" altLang="en-US" sz="900" dirty="0" smtClean="0"/>
          </a:p>
        </p:txBody>
      </p:sp>
      <p:graphicFrame>
        <p:nvGraphicFramePr>
          <p:cNvPr id="1026" name="Object 4"/>
          <p:cNvGraphicFramePr>
            <a:graphicFrameLocks noChangeAspect="1"/>
          </p:cNvGraphicFramePr>
          <p:nvPr>
            <p:extLst>
              <p:ext uri="{D42A27DB-BD31-4B8C-83A1-F6EECF244321}">
                <p14:modId xmlns:p14="http://schemas.microsoft.com/office/powerpoint/2010/main" val="1776964486"/>
              </p:ext>
            </p:extLst>
          </p:nvPr>
        </p:nvGraphicFramePr>
        <p:xfrm>
          <a:off x="201613" y="2208213"/>
          <a:ext cx="4513262" cy="4533155"/>
        </p:xfrm>
        <a:graphic>
          <a:graphicData uri="http://schemas.openxmlformats.org/presentationml/2006/ole">
            <mc:AlternateContent xmlns:mc="http://schemas.openxmlformats.org/markup-compatibility/2006">
              <mc:Choice xmlns:v="urn:schemas-microsoft-com:vml" Requires="v">
                <p:oleObj spid="_x0000_s10250" name="Document" r:id="rId5" imgW="8427806" imgH="5845911" progId="Word.Document.8">
                  <p:embed/>
                </p:oleObj>
              </mc:Choice>
              <mc:Fallback>
                <p:oleObj name="Document" r:id="rId5" imgW="8427806" imgH="5845911" progId="Word.Document.8">
                  <p:embed/>
                  <p:pic>
                    <p:nvPicPr>
                      <p:cNvPr id="0" name=""/>
                      <p:cNvPicPr>
                        <a:picLocks noChangeAspect="1" noChangeArrowheads="1"/>
                      </p:cNvPicPr>
                      <p:nvPr/>
                    </p:nvPicPr>
                    <p:blipFill>
                      <a:blip r:embed="rId6"/>
                      <a:srcRect/>
                      <a:stretch>
                        <a:fillRect/>
                      </a:stretch>
                    </p:blipFill>
                    <p:spPr bwMode="auto">
                      <a:xfrm>
                        <a:off x="201613" y="2208213"/>
                        <a:ext cx="4513262" cy="4533155"/>
                      </a:xfrm>
                      <a:prstGeom prst="rect">
                        <a:avLst/>
                      </a:prstGeom>
                      <a:noFill/>
                      <a:extLst/>
                    </p:spPr>
                  </p:pic>
                </p:oleObj>
              </mc:Fallback>
            </mc:AlternateContent>
          </a:graphicData>
        </a:graphic>
      </p:graphicFrame>
      <p:sp>
        <p:nvSpPr>
          <p:cNvPr id="6" name="Rectangle 2"/>
          <p:cNvSpPr txBox="1">
            <a:spLocks noChangeArrowheads="1"/>
          </p:cNvSpPr>
          <p:nvPr/>
        </p:nvSpPr>
        <p:spPr bwMode="auto">
          <a:xfrm>
            <a:off x="6325935" y="1206963"/>
            <a:ext cx="2171011" cy="602879"/>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smtClean="0">
                <a:ln>
                  <a:noFill/>
                </a:ln>
                <a:effectLst/>
                <a:uLnTx/>
                <a:uFillTx/>
                <a:latin typeface="+mj-lt"/>
                <a:ea typeface="+mj-ea"/>
                <a:cs typeface="+mj-cs"/>
              </a:rPr>
              <a:t>（年齢別）</a:t>
            </a:r>
          </a:p>
        </p:txBody>
      </p:sp>
      <p:graphicFrame>
        <p:nvGraphicFramePr>
          <p:cNvPr id="8" name="Object 3"/>
          <p:cNvGraphicFramePr>
            <a:graphicFrameLocks noChangeAspect="1"/>
          </p:cNvGraphicFramePr>
          <p:nvPr>
            <p:extLst>
              <p:ext uri="{D42A27DB-BD31-4B8C-83A1-F6EECF244321}">
                <p14:modId xmlns:p14="http://schemas.microsoft.com/office/powerpoint/2010/main" val="562158770"/>
              </p:ext>
            </p:extLst>
          </p:nvPr>
        </p:nvGraphicFramePr>
        <p:xfrm>
          <a:off x="5165725" y="2208213"/>
          <a:ext cx="4500563" cy="4649787"/>
        </p:xfrm>
        <a:graphic>
          <a:graphicData uri="http://schemas.openxmlformats.org/presentationml/2006/ole">
            <mc:AlternateContent xmlns:mc="http://schemas.openxmlformats.org/markup-compatibility/2006">
              <mc:Choice xmlns:v="urn:schemas-microsoft-com:vml" Requires="v">
                <p:oleObj spid="_x0000_s10251" name="Document" r:id="rId8" imgW="8393069" imgH="5898075" progId="Word.Document.8">
                  <p:embed/>
                </p:oleObj>
              </mc:Choice>
              <mc:Fallback>
                <p:oleObj name="Document" r:id="rId8" imgW="8393069" imgH="5898075" progId="Word.Document.8">
                  <p:embed/>
                  <p:pic>
                    <p:nvPicPr>
                      <p:cNvPr id="0" name=""/>
                      <p:cNvPicPr>
                        <a:picLocks noChangeAspect="1" noChangeArrowheads="1"/>
                      </p:cNvPicPr>
                      <p:nvPr/>
                    </p:nvPicPr>
                    <p:blipFill>
                      <a:blip r:embed="rId9"/>
                      <a:srcRect/>
                      <a:stretch>
                        <a:fillRect/>
                      </a:stretch>
                    </p:blipFill>
                    <p:spPr bwMode="auto">
                      <a:xfrm>
                        <a:off x="5165725" y="2208213"/>
                        <a:ext cx="4500563" cy="4649787"/>
                      </a:xfrm>
                      <a:prstGeom prst="rect">
                        <a:avLst/>
                      </a:prstGeom>
                      <a:noFill/>
                      <a:extLst/>
                    </p:spPr>
                  </p:pic>
                </p:oleObj>
              </mc:Fallback>
            </mc:AlternateContent>
          </a:graphicData>
        </a:graphic>
      </p:graphicFrame>
      <p:sp>
        <p:nvSpPr>
          <p:cNvPr id="9" name="Rectangle 4"/>
          <p:cNvSpPr txBox="1">
            <a:spLocks noChangeArrowheads="1"/>
          </p:cNvSpPr>
          <p:nvPr/>
        </p:nvSpPr>
        <p:spPr bwMode="auto">
          <a:xfrm>
            <a:off x="6249361" y="1666394"/>
            <a:ext cx="2679633" cy="500466"/>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障害者総数　７８７．９万人（人口の約６．２％）</a:t>
            </a:r>
            <a:endParaRPr kumimoji="1" lang="en-US" altLang="ja-JP"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　　　　　　うち６５歳未満　　　５０％</a:t>
            </a:r>
            <a:endParaRPr kumimoji="1" lang="ja-JP" altLang="en-US" sz="900" b="0" i="0" u="none" strike="noStrike" kern="0" cap="none" spc="0" normalizeH="0" baseline="0" noProof="0" dirty="0" smtClean="0">
              <a:ln>
                <a:noFill/>
              </a:ln>
              <a:solidFill>
                <a:schemeClr val="tx1"/>
              </a:solidFill>
              <a:effectLst/>
              <a:uLnTx/>
              <a:uFillTx/>
              <a:latin typeface="Century" pitchFamily="18" charset="0"/>
              <a:ea typeface="ＭＳ ゴシック" pitchFamily="49" charset="-128"/>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lang="ja-JP" altLang="en-US" sz="900" kern="0" dirty="0" smtClean="0">
                <a:latin typeface="Century" pitchFamily="18" charset="0"/>
                <a:ea typeface="HGPｺﾞｼｯｸM" pitchFamily="50" charset="-128"/>
              </a:rPr>
              <a:t> </a:t>
            </a: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  　　  　　うち６５歳以上　　　</a:t>
            </a:r>
            <a:r>
              <a:rPr lang="ja-JP" altLang="en-US" sz="900" kern="0" dirty="0" smtClean="0">
                <a:latin typeface="Century" pitchFamily="18" charset="0"/>
                <a:ea typeface="HGPｺﾞｼｯｸM" pitchFamily="50" charset="-128"/>
              </a:rPr>
              <a:t>５０</a:t>
            </a:r>
            <a:r>
              <a:rPr kumimoji="1" lang="ja-JP" altLang="en-US" sz="900" b="0" i="0" u="none" strike="noStrike" kern="0" cap="none" spc="0" normalizeH="0" baseline="0" noProof="0" dirty="0" smtClean="0">
                <a:ln>
                  <a:noFill/>
                </a:ln>
                <a:solidFill>
                  <a:schemeClr val="tx1"/>
                </a:solidFill>
                <a:effectLst/>
                <a:uLnTx/>
                <a:uFillTx/>
                <a:latin typeface="Century" pitchFamily="18" charset="0"/>
                <a:ea typeface="HGPｺﾞｼｯｸM" pitchFamily="50" charset="-128"/>
                <a:cs typeface="+mn-cs"/>
              </a:rPr>
              <a:t>％</a:t>
            </a:r>
          </a:p>
        </p:txBody>
      </p:sp>
      <p:sp>
        <p:nvSpPr>
          <p:cNvPr id="10" name="テキスト ボックス 9"/>
          <p:cNvSpPr txBox="1"/>
          <p:nvPr/>
        </p:nvSpPr>
        <p:spPr>
          <a:xfrm>
            <a:off x="692784" y="486883"/>
            <a:ext cx="8496944" cy="830997"/>
          </a:xfrm>
          <a:prstGeom prst="rect">
            <a:avLst/>
          </a:prstGeom>
          <a:solidFill>
            <a:srgbClr val="F9F9F9"/>
          </a:solidFill>
          <a:ln w="38100">
            <a:solidFill>
              <a:schemeClr val="bg1">
                <a:lumMod val="65000"/>
              </a:schemeClr>
            </a:solidFill>
          </a:ln>
        </p:spPr>
        <p:txBody>
          <a:bodyPr wrap="square" rtlCol="0">
            <a:spAutoFit/>
          </a:bodyPr>
          <a:lstStyle/>
          <a:p>
            <a:r>
              <a:rPr lang="ja-JP" altLang="en-US" sz="1600" dirty="0" smtClean="0"/>
              <a:t>○ </a:t>
            </a:r>
            <a:r>
              <a:rPr kumimoji="1" lang="ja-JP" altLang="en-US" sz="1600" dirty="0" smtClean="0"/>
              <a:t>障害者の総数は７８７</a:t>
            </a:r>
            <a:r>
              <a:rPr lang="ja-JP" altLang="en-US" sz="1600" dirty="0" smtClean="0"/>
              <a:t>．９</a:t>
            </a:r>
            <a:r>
              <a:rPr kumimoji="1" lang="ja-JP" altLang="en-US" sz="1600" dirty="0" smtClean="0"/>
              <a:t>万人であり、人口の約６．２％に相当。</a:t>
            </a:r>
            <a:endParaRPr kumimoji="1" lang="en-US" altLang="ja-JP" sz="1600" dirty="0" smtClean="0"/>
          </a:p>
          <a:p>
            <a:r>
              <a:rPr lang="ja-JP" altLang="en-US" sz="1600" dirty="0" smtClean="0"/>
              <a:t>○ そのうち身体障害者は３９３．７万人、知的障害者は７４．１万人、精神障害者は３２０．１万人。</a:t>
            </a:r>
            <a:endParaRPr kumimoji="1" lang="en-US" altLang="ja-JP" sz="1600" dirty="0" smtClean="0"/>
          </a:p>
          <a:p>
            <a:r>
              <a:rPr lang="ja-JP" altLang="en-US" sz="1600" dirty="0" smtClean="0"/>
              <a:t>○ 障害者数全体は増加傾向にあり、また、在宅・通所の障害者は増加傾向となっている。</a:t>
            </a:r>
            <a:endParaRPr lang="en-US" altLang="ja-JP" sz="1600" dirty="0" smtClean="0"/>
          </a:p>
        </p:txBody>
      </p:sp>
      <p:sp>
        <p:nvSpPr>
          <p:cNvPr id="12" name="正方形/長方形 11"/>
          <p:cNvSpPr/>
          <p:nvPr/>
        </p:nvSpPr>
        <p:spPr>
          <a:xfrm>
            <a:off x="2448272" y="-61797"/>
            <a:ext cx="4824536" cy="476672"/>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tx1"/>
                </a:solidFill>
              </a:rPr>
              <a:t>障害者の数</a:t>
            </a:r>
            <a:endParaRPr lang="ja-JP" altLang="en-US" sz="2800" dirty="0">
              <a:solidFill>
                <a:schemeClr val="tx1"/>
              </a:solidFill>
            </a:endParaRPr>
          </a:p>
        </p:txBody>
      </p:sp>
      <p:cxnSp>
        <p:nvCxnSpPr>
          <p:cNvPr id="14" name="直線コネクタ 13"/>
          <p:cNvCxnSpPr/>
          <p:nvPr/>
        </p:nvCxnSpPr>
        <p:spPr>
          <a:xfrm>
            <a:off x="15552" y="414875"/>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152214" y="5637362"/>
            <a:ext cx="9793088" cy="1220638"/>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800" dirty="0" smtClean="0">
                <a:latin typeface="HGPｺﾞｼｯｸM" pitchFamily="50" charset="-128"/>
                <a:ea typeface="HGPｺﾞｼｯｸM" pitchFamily="50" charset="-128"/>
              </a:rPr>
              <a:t>※</a:t>
            </a:r>
            <a:r>
              <a:rPr lang="ja-JP" altLang="ja-JP" sz="800" dirty="0" smtClean="0">
                <a:latin typeface="HGPｺﾞｼｯｸM" pitchFamily="50" charset="-128"/>
                <a:ea typeface="HGPｺﾞｼｯｸM" pitchFamily="50" charset="-128"/>
              </a:rPr>
              <a:t>身体</a:t>
            </a:r>
            <a:r>
              <a:rPr lang="ja-JP" altLang="ja-JP" sz="800" dirty="0">
                <a:latin typeface="HGPｺﾞｼｯｸM" pitchFamily="50" charset="-128"/>
                <a:ea typeface="HGPｺﾞｼｯｸM" pitchFamily="50" charset="-128"/>
              </a:rPr>
              <a:t>障害者（児）数は</a:t>
            </a:r>
            <a:r>
              <a:rPr lang="ja-JP" altLang="ja-JP" sz="800" dirty="0" smtClean="0">
                <a:latin typeface="HGPｺﾞｼｯｸM" pitchFamily="50" charset="-128"/>
                <a:ea typeface="HGPｺﾞｼｯｸM" pitchFamily="50" charset="-128"/>
              </a:rPr>
              <a:t>平成</a:t>
            </a:r>
            <a:r>
              <a:rPr lang="en-US" altLang="ja-JP" sz="800" dirty="0" smtClean="0">
                <a:latin typeface="HGPｺﾞｼｯｸM" pitchFamily="50" charset="-128"/>
                <a:ea typeface="HGPｺﾞｼｯｸM" pitchFamily="50" charset="-128"/>
              </a:rPr>
              <a:t>23</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（在宅）、</a:t>
            </a:r>
            <a:r>
              <a:rPr lang="ja-JP" altLang="ja-JP" sz="800" dirty="0" smtClean="0">
                <a:latin typeface="HGPｺﾞｼｯｸM" pitchFamily="50" charset="-128"/>
                <a:ea typeface="HGPｺﾞｼｯｸM" pitchFamily="50" charset="-128"/>
              </a:rPr>
              <a:t>平成</a:t>
            </a:r>
            <a:r>
              <a:rPr lang="en-US" altLang="ja-JP" sz="800" dirty="0" smtClean="0">
                <a:latin typeface="HGPｺﾞｼｯｸM" pitchFamily="50" charset="-128"/>
                <a:ea typeface="HGPｺﾞｼｯｸM" pitchFamily="50" charset="-128"/>
              </a:rPr>
              <a:t>21</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（施設）の調査等、知的障害者（児）数は</a:t>
            </a:r>
            <a:r>
              <a:rPr lang="ja-JP" altLang="ja-JP" sz="800" dirty="0" smtClean="0">
                <a:latin typeface="HGPｺﾞｼｯｸM" pitchFamily="50" charset="-128"/>
                <a:ea typeface="HGPｺﾞｼｯｸM" pitchFamily="50" charset="-128"/>
              </a:rPr>
              <a:t>平成</a:t>
            </a:r>
            <a:r>
              <a:rPr lang="en-US" altLang="ja-JP" sz="800" dirty="0" smtClean="0">
                <a:latin typeface="HGPｺﾞｼｯｸM" pitchFamily="50" charset="-128"/>
                <a:ea typeface="HGPｺﾞｼｯｸM" pitchFamily="50" charset="-128"/>
              </a:rPr>
              <a:t>23</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の</a:t>
            </a:r>
            <a:r>
              <a:rPr lang="ja-JP" altLang="ja-JP" sz="800" dirty="0" smtClean="0">
                <a:latin typeface="HGPｺﾞｼｯｸM" pitchFamily="50" charset="-128"/>
                <a:ea typeface="HGPｺﾞｼｯｸM" pitchFamily="50" charset="-128"/>
              </a:rPr>
              <a:t>調査、</a:t>
            </a:r>
            <a:r>
              <a:rPr lang="ja-JP" altLang="ja-JP" sz="800" dirty="0">
                <a:latin typeface="HGPｺﾞｼｯｸM" pitchFamily="50" charset="-128"/>
                <a:ea typeface="HGPｺﾞｼｯｸM" pitchFamily="50" charset="-128"/>
              </a:rPr>
              <a:t>精神障害者数は</a:t>
            </a:r>
            <a:r>
              <a:rPr lang="ja-JP" altLang="ja-JP" sz="800" dirty="0" smtClean="0">
                <a:latin typeface="HGPｺﾞｼｯｸM" pitchFamily="50" charset="-128"/>
                <a:ea typeface="HGPｺﾞｼｯｸM" pitchFamily="50" charset="-128"/>
              </a:rPr>
              <a:t>平成</a:t>
            </a:r>
            <a:r>
              <a:rPr lang="en-US" altLang="ja-JP" sz="800" dirty="0" smtClean="0">
                <a:latin typeface="HGPｺﾞｼｯｸM" pitchFamily="50" charset="-128"/>
                <a:ea typeface="HGPｺﾞｼｯｸM" pitchFamily="50" charset="-128"/>
              </a:rPr>
              <a:t>23</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の</a:t>
            </a:r>
            <a:r>
              <a:rPr lang="ja-JP" altLang="ja-JP" sz="800" dirty="0" smtClean="0">
                <a:latin typeface="HGPｺﾞｼｯｸM" pitchFamily="50" charset="-128"/>
                <a:ea typeface="HGPｺﾞｼｯｸM" pitchFamily="50" charset="-128"/>
              </a:rPr>
              <a:t>調査に</a:t>
            </a:r>
            <a:r>
              <a:rPr lang="ja-JP" altLang="ja-JP" sz="800" dirty="0">
                <a:latin typeface="HGPｺﾞｼｯｸM" pitchFamily="50" charset="-128"/>
                <a:ea typeface="HGPｺﾞｼｯｸM" pitchFamily="50" charset="-128"/>
              </a:rPr>
              <a:t>よる推計</a:t>
            </a:r>
            <a:r>
              <a:rPr lang="ja-JP" altLang="ja-JP" sz="800" dirty="0" smtClean="0">
                <a:latin typeface="HGPｺﾞｼｯｸM" pitchFamily="50" charset="-128"/>
                <a:ea typeface="HGPｺﾞｼｯｸM" pitchFamily="50" charset="-128"/>
              </a:rPr>
              <a:t>。なお</a:t>
            </a:r>
            <a:r>
              <a:rPr lang="ja-JP" altLang="ja-JP" sz="800" dirty="0">
                <a:latin typeface="HGPｺﾞｼｯｸM" pitchFamily="50" charset="-128"/>
                <a:ea typeface="HGPｺﾞｼｯｸM" pitchFamily="50" charset="-128"/>
              </a:rPr>
              <a:t>、身体障害者（児）には高齢者施設に入所している身体障害者</a:t>
            </a:r>
            <a:r>
              <a:rPr lang="ja-JP" altLang="ja-JP" sz="800" dirty="0" smtClean="0">
                <a:latin typeface="HGPｺﾞｼｯｸM" pitchFamily="50" charset="-128"/>
                <a:ea typeface="HGPｺﾞｼｯｸM" pitchFamily="50" charset="-128"/>
              </a:rPr>
              <a:t>は</a:t>
            </a:r>
            <a:endParaRPr lang="en-US" altLang="ja-JP" sz="800" dirty="0" smtClean="0">
              <a:latin typeface="HGPｺﾞｼｯｸM" pitchFamily="50" charset="-128"/>
              <a:ea typeface="HGPｺﾞｼｯｸM" pitchFamily="50" charset="-128"/>
            </a:endParaRPr>
          </a:p>
          <a:p>
            <a:pPr marL="0" indent="0">
              <a:buNone/>
            </a:pPr>
            <a:r>
              <a:rPr lang="ja-JP" altLang="en-US" sz="800" dirty="0" smtClean="0">
                <a:latin typeface="HGPｺﾞｼｯｸM" pitchFamily="50" charset="-128"/>
                <a:ea typeface="HGPｺﾞｼｯｸM" pitchFamily="50" charset="-128"/>
              </a:rPr>
              <a:t>　</a:t>
            </a:r>
            <a:r>
              <a:rPr lang="ja-JP" altLang="ja-JP" sz="800" dirty="0" smtClean="0">
                <a:latin typeface="HGPｺﾞｼｯｸM" pitchFamily="50" charset="-128"/>
                <a:ea typeface="HGPｺﾞｼｯｸM" pitchFamily="50" charset="-128"/>
              </a:rPr>
              <a:t>含まれて</a:t>
            </a:r>
            <a:r>
              <a:rPr lang="ja-JP" altLang="ja-JP" sz="800" dirty="0">
                <a:latin typeface="HGPｺﾞｼｯｸM" pitchFamily="50" charset="-128"/>
                <a:ea typeface="HGPｺﾞｼｯｸM" pitchFamily="50" charset="-128"/>
              </a:rPr>
              <a:t>いない</a:t>
            </a:r>
            <a:r>
              <a:rPr lang="ja-JP" altLang="ja-JP" sz="800" dirty="0" smtClean="0">
                <a:latin typeface="HGPｺﾞｼｯｸM" pitchFamily="50" charset="-128"/>
                <a:ea typeface="HGPｺﾞｼｯｸM" pitchFamily="50" charset="-128"/>
              </a:rPr>
              <a:t>。</a:t>
            </a:r>
            <a:endParaRPr lang="ja-JP" altLang="ja-JP" sz="800" dirty="0">
              <a:latin typeface="HGPｺﾞｼｯｸM" pitchFamily="50" charset="-128"/>
              <a:ea typeface="HGPｺﾞｼｯｸM" pitchFamily="50" charset="-128"/>
            </a:endParaRPr>
          </a:p>
          <a:p>
            <a:pPr marL="0" indent="0">
              <a:buNone/>
            </a:pPr>
            <a:r>
              <a:rPr lang="ja-JP" altLang="ja-JP" sz="800" dirty="0">
                <a:latin typeface="HGPｺﾞｼｯｸM" pitchFamily="50" charset="-128"/>
                <a:ea typeface="HGPｺﾞｼｯｸM" pitchFamily="50" charset="-128"/>
              </a:rPr>
              <a:t>※</a:t>
            </a:r>
            <a:r>
              <a:rPr lang="ja-JP" altLang="ja-JP" sz="800" dirty="0" smtClean="0">
                <a:latin typeface="HGPｺﾞｼｯｸM" pitchFamily="50" charset="-128"/>
                <a:ea typeface="HGPｺﾞｼｯｸM" pitchFamily="50" charset="-128"/>
              </a:rPr>
              <a:t>平成</a:t>
            </a:r>
            <a:r>
              <a:rPr lang="en-US" altLang="ja-JP" sz="800" dirty="0" smtClean="0">
                <a:latin typeface="HGPｺﾞｼｯｸM" pitchFamily="50" charset="-128"/>
                <a:ea typeface="HGPｺﾞｼｯｸM" pitchFamily="50" charset="-128"/>
              </a:rPr>
              <a:t>23</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の</a:t>
            </a:r>
            <a:r>
              <a:rPr lang="ja-JP" altLang="ja-JP" sz="800" dirty="0" smtClean="0">
                <a:latin typeface="HGPｺﾞｼｯｸM" pitchFamily="50" charset="-128"/>
                <a:ea typeface="HGPｺﾞｼｯｸM" pitchFamily="50" charset="-128"/>
              </a:rPr>
              <a:t>調査に</a:t>
            </a:r>
            <a:r>
              <a:rPr lang="ja-JP" altLang="ja-JP" sz="800" dirty="0">
                <a:latin typeface="HGPｺﾞｼｯｸM" pitchFamily="50" charset="-128"/>
                <a:ea typeface="HGPｺﾞｼｯｸM" pitchFamily="50" charset="-128"/>
              </a:rPr>
              <a:t>おける身体障害者（児）数（在宅）及び知的障害者（児）数（在宅）は岩手県、宮城県、福島県、仙台市、盛岡市、郡山市、いわき市及び大阪市を除いた数値である</a:t>
            </a:r>
            <a:r>
              <a:rPr lang="ja-JP" altLang="ja-JP" sz="800" dirty="0" smtClean="0">
                <a:latin typeface="HGPｺﾞｼｯｸM" pitchFamily="50" charset="-128"/>
                <a:ea typeface="HGPｺﾞｼｯｸM" pitchFamily="50" charset="-128"/>
              </a:rPr>
              <a:t>。知的</a:t>
            </a:r>
            <a:r>
              <a:rPr lang="ja-JP" altLang="ja-JP" sz="800" dirty="0">
                <a:latin typeface="HGPｺﾞｼｯｸM" pitchFamily="50" charset="-128"/>
                <a:ea typeface="HGPｺﾞｼｯｸM" pitchFamily="50" charset="-128"/>
              </a:rPr>
              <a:t>障害者（児）数（施設）は、宮城県</a:t>
            </a:r>
            <a:r>
              <a:rPr lang="ja-JP" altLang="ja-JP" sz="800" dirty="0" smtClean="0">
                <a:latin typeface="HGPｺﾞｼｯｸM" pitchFamily="50" charset="-128"/>
                <a:ea typeface="HGPｺﾞｼｯｸM" pitchFamily="50" charset="-128"/>
              </a:rPr>
              <a:t>、</a:t>
            </a:r>
            <a:endParaRPr lang="en-US" altLang="ja-JP" sz="800" dirty="0" smtClean="0">
              <a:latin typeface="HGPｺﾞｼｯｸM" pitchFamily="50" charset="-128"/>
              <a:ea typeface="HGPｺﾞｼｯｸM" pitchFamily="50" charset="-128"/>
            </a:endParaRPr>
          </a:p>
          <a:p>
            <a:pPr marL="0" indent="0">
              <a:buNone/>
            </a:pPr>
            <a:r>
              <a:rPr lang="ja-JP" altLang="en-US" sz="800" dirty="0">
                <a:latin typeface="HGPｺﾞｼｯｸM" pitchFamily="50" charset="-128"/>
                <a:ea typeface="HGPｺﾞｼｯｸM" pitchFamily="50" charset="-128"/>
              </a:rPr>
              <a:t>　</a:t>
            </a:r>
            <a:r>
              <a:rPr lang="ja-JP" altLang="ja-JP" sz="800" dirty="0" smtClean="0">
                <a:latin typeface="HGPｺﾞｼｯｸM" pitchFamily="50" charset="-128"/>
                <a:ea typeface="HGPｺﾞｼｯｸM" pitchFamily="50" charset="-128"/>
              </a:rPr>
              <a:t>福島県</a:t>
            </a:r>
            <a:r>
              <a:rPr lang="ja-JP" altLang="ja-JP" sz="800" dirty="0">
                <a:latin typeface="HGPｺﾞｼｯｸM" pitchFamily="50" charset="-128"/>
                <a:ea typeface="HGPｺﾞｼｯｸM" pitchFamily="50" charset="-128"/>
              </a:rPr>
              <a:t>の一部市町村を除いた数値である。</a:t>
            </a:r>
          </a:p>
          <a:p>
            <a:pPr marL="0" indent="0">
              <a:buNone/>
            </a:pPr>
            <a:r>
              <a:rPr lang="ja-JP" altLang="ja-JP" sz="800" dirty="0">
                <a:latin typeface="HGPｺﾞｼｯｸM" pitchFamily="50" charset="-128"/>
                <a:ea typeface="HGPｺﾞｼｯｸM" pitchFamily="50" charset="-128"/>
              </a:rPr>
              <a:t>※</a:t>
            </a:r>
            <a:r>
              <a:rPr lang="ja-JP" altLang="ja-JP" sz="800" dirty="0" smtClean="0">
                <a:latin typeface="HGPｺﾞｼｯｸM" pitchFamily="50" charset="-128"/>
                <a:ea typeface="HGPｺﾞｼｯｸM" pitchFamily="50" charset="-128"/>
              </a:rPr>
              <a:t>平成</a:t>
            </a:r>
            <a:r>
              <a:rPr lang="en-US" altLang="ja-JP" sz="800" dirty="0" smtClean="0">
                <a:latin typeface="HGPｺﾞｼｯｸM" pitchFamily="50" charset="-128"/>
                <a:ea typeface="HGPｺﾞｼｯｸM" pitchFamily="50" charset="-128"/>
              </a:rPr>
              <a:t>23</a:t>
            </a:r>
            <a:r>
              <a:rPr lang="ja-JP" altLang="ja-JP" sz="800" dirty="0" smtClean="0">
                <a:latin typeface="HGPｺﾞｼｯｸM" pitchFamily="50" charset="-128"/>
                <a:ea typeface="HGPｺﾞｼｯｸM" pitchFamily="50" charset="-128"/>
              </a:rPr>
              <a:t>年</a:t>
            </a:r>
            <a:r>
              <a:rPr lang="ja-JP" altLang="ja-JP" sz="800" dirty="0">
                <a:latin typeface="HGPｺﾞｼｯｸM" pitchFamily="50" charset="-128"/>
                <a:ea typeface="HGPｺﾞｼｯｸM" pitchFamily="50" charset="-128"/>
              </a:rPr>
              <a:t>の</a:t>
            </a:r>
            <a:r>
              <a:rPr lang="ja-JP" altLang="ja-JP" sz="800" dirty="0" smtClean="0">
                <a:latin typeface="HGPｺﾞｼｯｸM" pitchFamily="50" charset="-128"/>
                <a:ea typeface="HGPｺﾞｼｯｸM" pitchFamily="50" charset="-128"/>
              </a:rPr>
              <a:t>調査に</a:t>
            </a:r>
            <a:r>
              <a:rPr lang="ja-JP" altLang="ja-JP" sz="800" dirty="0">
                <a:latin typeface="HGPｺﾞｼｯｸM" pitchFamily="50" charset="-128"/>
                <a:ea typeface="HGPｺﾞｼｯｸM" pitchFamily="50" charset="-128"/>
              </a:rPr>
              <a:t>おける精神障害者数は宮城県の石巻医療圏及び気仙沼医療圏並びに福島県を除いた数値である。</a:t>
            </a:r>
          </a:p>
          <a:p>
            <a:pPr marL="0" indent="0">
              <a:buNone/>
            </a:pPr>
            <a:r>
              <a:rPr lang="ja-JP" altLang="ja-JP" sz="800" dirty="0">
                <a:latin typeface="HGPｺﾞｼｯｸM" pitchFamily="50" charset="-128"/>
                <a:ea typeface="HGPｺﾞｼｯｸM" pitchFamily="50" charset="-128"/>
              </a:rPr>
              <a:t>※在宅身体障害者（児）、在宅知的障害者（児）は、障害者手帳</a:t>
            </a:r>
            <a:r>
              <a:rPr lang="ja-JP" altLang="ja-JP" sz="800" dirty="0" smtClean="0">
                <a:latin typeface="HGPｺﾞｼｯｸM" pitchFamily="50" charset="-128"/>
                <a:ea typeface="HGPｺﾞｼｯｸM" pitchFamily="50" charset="-128"/>
              </a:rPr>
              <a:t>所持者数</a:t>
            </a:r>
            <a:r>
              <a:rPr lang="ja-JP" altLang="en-US" sz="800" dirty="0" smtClean="0">
                <a:latin typeface="HGPｺﾞｼｯｸM" pitchFamily="50" charset="-128"/>
                <a:ea typeface="HGPｺﾞｼｯｸM" pitchFamily="50" charset="-128"/>
              </a:rPr>
              <a:t>の推計</a:t>
            </a:r>
            <a:r>
              <a:rPr lang="ja-JP" altLang="ja-JP" sz="800" dirty="0" smtClean="0">
                <a:latin typeface="HGPｺﾞｼｯｸM" pitchFamily="50" charset="-128"/>
                <a:ea typeface="HGPｺﾞｼｯｸM" pitchFamily="50" charset="-128"/>
              </a:rPr>
              <a:t>。</a:t>
            </a:r>
            <a:r>
              <a:rPr lang="ja-JP" altLang="ja-JP" sz="800" dirty="0">
                <a:latin typeface="HGPｺﾞｼｯｸM" pitchFamily="50" charset="-128"/>
                <a:ea typeface="HGPｺﾞｼｯｸM" pitchFamily="50" charset="-128"/>
              </a:rPr>
              <a:t>障害者手帳非所持で、自立支援給付等（精神通院医療を除く。）を受けている者</a:t>
            </a:r>
            <a:r>
              <a:rPr lang="ja-JP" altLang="ja-JP" sz="800" dirty="0" smtClean="0">
                <a:latin typeface="HGPｺﾞｼｯｸM" pitchFamily="50" charset="-128"/>
                <a:ea typeface="HGPｺﾞｼｯｸM" pitchFamily="50" charset="-128"/>
              </a:rPr>
              <a:t>は</a:t>
            </a:r>
            <a:r>
              <a:rPr lang="en-US" altLang="ja-JP" sz="800" dirty="0" smtClean="0">
                <a:latin typeface="HGPｺﾞｼｯｸM" pitchFamily="50" charset="-128"/>
                <a:ea typeface="HGPｺﾞｼｯｸM" pitchFamily="50" charset="-128"/>
              </a:rPr>
              <a:t>19.5</a:t>
            </a:r>
            <a:r>
              <a:rPr lang="ja-JP" altLang="ja-JP" sz="800" dirty="0" smtClean="0">
                <a:latin typeface="HGPｺﾞｼｯｸM" pitchFamily="50" charset="-128"/>
                <a:ea typeface="HGPｺﾞｼｯｸM" pitchFamily="50" charset="-128"/>
              </a:rPr>
              <a:t>万人</a:t>
            </a:r>
            <a:r>
              <a:rPr lang="ja-JP" altLang="en-US" sz="800" dirty="0" smtClean="0">
                <a:latin typeface="HGPｺﾞｼｯｸM" pitchFamily="50" charset="-128"/>
                <a:ea typeface="HGPｺﾞｼｯｸM" pitchFamily="50" charset="-128"/>
              </a:rPr>
              <a:t>と推計される</a:t>
            </a:r>
            <a:r>
              <a:rPr lang="ja-JP" altLang="ja-JP" sz="800" dirty="0" smtClean="0">
                <a:latin typeface="HGPｺﾞｼｯｸM" pitchFamily="50" charset="-128"/>
                <a:ea typeface="HGPｺﾞｼｯｸM" pitchFamily="50" charset="-128"/>
              </a:rPr>
              <a:t>が</a:t>
            </a:r>
            <a:r>
              <a:rPr lang="ja-JP" altLang="ja-JP" sz="800" dirty="0">
                <a:latin typeface="HGPｺﾞｼｯｸM" pitchFamily="50" charset="-128"/>
                <a:ea typeface="HGPｺﾞｼｯｸM" pitchFamily="50" charset="-128"/>
              </a:rPr>
              <a:t>、障害種別が不明のため、上記</a:t>
            </a:r>
            <a:r>
              <a:rPr lang="ja-JP" altLang="ja-JP" sz="800" dirty="0" smtClean="0">
                <a:latin typeface="HGPｺﾞｼｯｸM" pitchFamily="50" charset="-128"/>
                <a:ea typeface="HGPｺﾞｼｯｸM" pitchFamily="50" charset="-128"/>
              </a:rPr>
              <a:t>には</a:t>
            </a:r>
            <a:endParaRPr lang="en-US" altLang="ja-JP" sz="800" dirty="0" smtClean="0">
              <a:latin typeface="HGPｺﾞｼｯｸM" pitchFamily="50" charset="-128"/>
              <a:ea typeface="HGPｺﾞｼｯｸM" pitchFamily="50" charset="-128"/>
            </a:endParaRPr>
          </a:p>
          <a:p>
            <a:pPr marL="0" indent="0">
              <a:buNone/>
            </a:pPr>
            <a:r>
              <a:rPr lang="ja-JP" altLang="en-US" sz="800" dirty="0">
                <a:latin typeface="HGPｺﾞｼｯｸM" pitchFamily="50" charset="-128"/>
                <a:ea typeface="HGPｺﾞｼｯｸM" pitchFamily="50" charset="-128"/>
              </a:rPr>
              <a:t>　</a:t>
            </a:r>
            <a:r>
              <a:rPr lang="ja-JP" altLang="ja-JP" sz="800" dirty="0" smtClean="0">
                <a:latin typeface="HGPｺﾞｼｯｸM" pitchFamily="50" charset="-128"/>
                <a:ea typeface="HGPｺﾞｼｯｸM" pitchFamily="50" charset="-128"/>
              </a:rPr>
              <a:t>含まれて</a:t>
            </a:r>
            <a:r>
              <a:rPr lang="ja-JP" altLang="ja-JP" sz="800" dirty="0">
                <a:latin typeface="HGPｺﾞｼｯｸM" pitchFamily="50" charset="-128"/>
                <a:ea typeface="HGPｺﾞｼｯｸM" pitchFamily="50" charset="-128"/>
              </a:rPr>
              <a:t>いない。</a:t>
            </a:r>
          </a:p>
          <a:p>
            <a:pPr marL="0" indent="0">
              <a:buNone/>
            </a:pPr>
            <a:r>
              <a:rPr lang="ja-JP" altLang="ja-JP" sz="800" dirty="0">
                <a:latin typeface="HGPｺﾞｼｯｸM" pitchFamily="50" charset="-128"/>
                <a:ea typeface="HGPｺﾞｼｯｸM" pitchFamily="50" charset="-128"/>
              </a:rPr>
              <a:t>※複数の障害種別に該当する</a:t>
            </a:r>
            <a:r>
              <a:rPr lang="ja-JP" altLang="ja-JP" sz="800" dirty="0" smtClean="0">
                <a:latin typeface="HGPｺﾞｼｯｸM" pitchFamily="50" charset="-128"/>
                <a:ea typeface="HGPｺﾞｼｯｸM" pitchFamily="50" charset="-128"/>
              </a:rPr>
              <a:t>者</a:t>
            </a:r>
            <a:r>
              <a:rPr lang="ja-JP" altLang="en-US" sz="800" dirty="0" smtClean="0">
                <a:latin typeface="HGPｺﾞｼｯｸM" pitchFamily="50" charset="-128"/>
                <a:ea typeface="HGPｺﾞｼｯｸM" pitchFamily="50" charset="-128"/>
              </a:rPr>
              <a:t>の</a:t>
            </a:r>
            <a:r>
              <a:rPr lang="ja-JP" altLang="ja-JP" sz="800" dirty="0" smtClean="0">
                <a:latin typeface="HGPｺﾞｼｯｸM" pitchFamily="50" charset="-128"/>
                <a:ea typeface="HGPｺﾞｼｯｸM" pitchFamily="50" charset="-128"/>
              </a:rPr>
              <a:t>重複が</a:t>
            </a:r>
            <a:r>
              <a:rPr lang="ja-JP" altLang="ja-JP" sz="800" dirty="0">
                <a:latin typeface="HGPｺﾞｼｯｸM" pitchFamily="50" charset="-128"/>
                <a:ea typeface="HGPｺﾞｼｯｸM" pitchFamily="50" charset="-128"/>
              </a:rPr>
              <a:t>あることから、障害者の総数は粗い</a:t>
            </a:r>
            <a:r>
              <a:rPr lang="ja-JP" altLang="ja-JP" sz="800" dirty="0" smtClean="0">
                <a:latin typeface="HGPｺﾞｼｯｸM" pitchFamily="50" charset="-128"/>
                <a:ea typeface="HGPｺﾞｼｯｸM" pitchFamily="50" charset="-128"/>
              </a:rPr>
              <a:t>推計で</a:t>
            </a:r>
            <a:r>
              <a:rPr lang="ja-JP" altLang="ja-JP" sz="800" dirty="0">
                <a:latin typeface="HGPｺﾞｼｯｸM" pitchFamily="50" charset="-128"/>
                <a:ea typeface="HGPｺﾞｼｯｸM" pitchFamily="50" charset="-128"/>
              </a:rPr>
              <a:t>ある</a:t>
            </a:r>
            <a:r>
              <a:rPr lang="ja-JP" altLang="ja-JP" sz="800" dirty="0" smtClean="0">
                <a:latin typeface="HGPｺﾞｼｯｸM" pitchFamily="50" charset="-128"/>
                <a:ea typeface="HGPｺﾞｼｯｸM" pitchFamily="50" charset="-128"/>
              </a:rPr>
              <a:t>。</a:t>
            </a:r>
            <a:endParaRPr lang="ja-JP" altLang="ja-JP" sz="800" dirty="0">
              <a:latin typeface="HGPｺﾞｼｯｸM" pitchFamily="50" charset="-128"/>
              <a:ea typeface="HGPｺﾞｼｯｸM" pitchFamily="50" charset="-128"/>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solidFill>
                  <a:srgbClr val="000000"/>
                </a:solidFill>
              </a:rPr>
              <a:pPr>
                <a:defRPr/>
              </a:pPr>
              <a:t>5</a:t>
            </a:fld>
            <a:endParaRPr lang="en-US" altLang="ja-JP" dirty="0">
              <a:solidFill>
                <a:srgbClr val="000000"/>
              </a:solidFill>
            </a:endParaRPr>
          </a:p>
        </p:txBody>
      </p:sp>
    </p:spTree>
    <p:extLst>
      <p:ext uri="{BB962C8B-B14F-4D97-AF65-F5344CB8AC3E}">
        <p14:creationId xmlns:p14="http://schemas.microsoft.com/office/powerpoint/2010/main" val="3369466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AutoShape 2"/>
          <p:cNvSpPr>
            <a:spLocks noChangeArrowheads="1"/>
          </p:cNvSpPr>
          <p:nvPr/>
        </p:nvSpPr>
        <p:spPr bwMode="auto">
          <a:xfrm>
            <a:off x="517658" y="352430"/>
            <a:ext cx="9001390" cy="790575"/>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81" tIns="8888" rIns="74281" bIns="8888" anchor="ctr"/>
          <a:lstStyle/>
          <a:p>
            <a:endParaRPr lang="ja-JP" altLang="en-US" sz="2400" dirty="0">
              <a:solidFill>
                <a:srgbClr val="000000"/>
              </a:solidFill>
              <a:latin typeface="Times New Roman" pitchFamily="18" charset="0"/>
            </a:endParaRPr>
          </a:p>
        </p:txBody>
      </p:sp>
      <p:sp>
        <p:nvSpPr>
          <p:cNvPr id="49156" name="Rectangle 3"/>
          <p:cNvSpPr>
            <a:spLocks noChangeArrowheads="1"/>
          </p:cNvSpPr>
          <p:nvPr/>
        </p:nvSpPr>
        <p:spPr bwMode="auto">
          <a:xfrm>
            <a:off x="584764" y="476262"/>
            <a:ext cx="8330137" cy="571947"/>
          </a:xfrm>
          <a:prstGeom prst="rect">
            <a:avLst/>
          </a:prstGeom>
          <a:noFill/>
          <a:ln w="12700" algn="ctr">
            <a:noFill/>
            <a:miter lim="800000"/>
            <a:headEnd/>
            <a:tailEnd/>
          </a:ln>
        </p:spPr>
        <p:txBody>
          <a:bodyPr wrap="none" lIns="74281" tIns="8888" rIns="74281" bIns="8888" anchor="ctr">
            <a:spAutoFit/>
          </a:bodyPr>
          <a:lstStyle/>
          <a:p>
            <a:r>
              <a:rPr lang="ja-JP" altLang="en-US" sz="3600" dirty="0">
                <a:solidFill>
                  <a:srgbClr val="000000"/>
                </a:solidFill>
              </a:rPr>
              <a:t>　　サービス管理</a:t>
            </a:r>
            <a:r>
              <a:rPr lang="ja-JP" altLang="en-US" sz="3600" dirty="0" smtClean="0">
                <a:solidFill>
                  <a:srgbClr val="000000"/>
                </a:solidFill>
              </a:rPr>
              <a:t>責任者等評価</a:t>
            </a:r>
            <a:r>
              <a:rPr lang="ja-JP" altLang="en-US" sz="3600" dirty="0">
                <a:solidFill>
                  <a:srgbClr val="000000"/>
                </a:solidFill>
              </a:rPr>
              <a:t>の基準例　</a:t>
            </a:r>
          </a:p>
        </p:txBody>
      </p:sp>
      <p:sp>
        <p:nvSpPr>
          <p:cNvPr id="49157" name="Rectangle 5"/>
          <p:cNvSpPr>
            <a:spLocks noChangeArrowheads="1"/>
          </p:cNvSpPr>
          <p:nvPr/>
        </p:nvSpPr>
        <p:spPr bwMode="auto">
          <a:xfrm>
            <a:off x="507339" y="1778216"/>
            <a:ext cx="4228967" cy="448837"/>
          </a:xfrm>
          <a:prstGeom prst="rect">
            <a:avLst/>
          </a:prstGeom>
          <a:solidFill>
            <a:srgbClr val="CCECFF"/>
          </a:solidFill>
          <a:ln w="12700" algn="ctr">
            <a:solidFill>
              <a:schemeClr val="tx1"/>
            </a:solidFill>
            <a:miter lim="800000"/>
            <a:headEnd/>
            <a:tailEnd/>
          </a:ln>
        </p:spPr>
        <p:txBody>
          <a:bodyPr lIns="74281" tIns="8888" rIns="74281" bIns="8888" anchor="ctr">
            <a:spAutoFit/>
          </a:bodyPr>
          <a:lstStyle/>
          <a:p>
            <a:pPr algn="ctr"/>
            <a:r>
              <a:rPr lang="ja-JP" altLang="en-US" sz="2800" dirty="0">
                <a:solidFill>
                  <a:srgbClr val="000000"/>
                </a:solidFill>
              </a:rPr>
              <a:t>評価の項目</a:t>
            </a:r>
            <a:r>
              <a:rPr lang="ja-JP" altLang="en-US" sz="2800" b="1" dirty="0">
                <a:solidFill>
                  <a:srgbClr val="000000"/>
                </a:solidFill>
              </a:rPr>
              <a:t> </a:t>
            </a:r>
          </a:p>
        </p:txBody>
      </p:sp>
      <p:sp>
        <p:nvSpPr>
          <p:cNvPr id="49158" name="Rectangle 6"/>
          <p:cNvSpPr>
            <a:spLocks noChangeArrowheads="1"/>
          </p:cNvSpPr>
          <p:nvPr/>
        </p:nvSpPr>
        <p:spPr bwMode="auto">
          <a:xfrm>
            <a:off x="5025238" y="1773241"/>
            <a:ext cx="4296040" cy="458787"/>
          </a:xfrm>
          <a:prstGeom prst="rect">
            <a:avLst/>
          </a:prstGeom>
          <a:solidFill>
            <a:srgbClr val="CCECFF"/>
          </a:solidFill>
          <a:ln w="12700" algn="ctr">
            <a:solidFill>
              <a:schemeClr val="tx1"/>
            </a:solidFill>
            <a:miter lim="800000"/>
            <a:headEnd/>
            <a:tailEnd/>
          </a:ln>
        </p:spPr>
        <p:txBody>
          <a:bodyPr lIns="74281" tIns="8888" rIns="74281" bIns="8888" anchor="ctr">
            <a:spAutoFit/>
          </a:bodyPr>
          <a:lstStyle/>
          <a:p>
            <a:pPr algn="ctr"/>
            <a:r>
              <a:rPr lang="ja-JP" altLang="en-US" sz="2800" b="1" dirty="0">
                <a:solidFill>
                  <a:srgbClr val="000000"/>
                </a:solidFill>
              </a:rPr>
              <a:t>評価の基準 </a:t>
            </a:r>
          </a:p>
        </p:txBody>
      </p:sp>
      <p:sp>
        <p:nvSpPr>
          <p:cNvPr id="49159" name="Rectangle 7"/>
          <p:cNvSpPr>
            <a:spLocks noChangeArrowheads="1"/>
          </p:cNvSpPr>
          <p:nvPr/>
        </p:nvSpPr>
        <p:spPr bwMode="auto">
          <a:xfrm>
            <a:off x="507339" y="2420939"/>
            <a:ext cx="4228967" cy="1079500"/>
          </a:xfrm>
          <a:prstGeom prst="rect">
            <a:avLst/>
          </a:prstGeom>
          <a:noFill/>
          <a:ln w="12700" algn="ctr">
            <a:solidFill>
              <a:schemeClr val="tx1"/>
            </a:solidFill>
            <a:miter lim="800000"/>
            <a:headEnd/>
            <a:tailEnd/>
          </a:ln>
        </p:spPr>
        <p:txBody>
          <a:bodyPr lIns="74281" tIns="8888" rIns="74281" bIns="8888" anchor="ctr"/>
          <a:lstStyle/>
          <a:p>
            <a:endParaRPr lang="en-US" altLang="ja-JP" sz="2400" b="1" dirty="0">
              <a:solidFill>
                <a:srgbClr val="000000"/>
              </a:solidFill>
            </a:endParaRPr>
          </a:p>
          <a:p>
            <a:r>
              <a:rPr lang="ja-JP" altLang="en-US" sz="2400" b="1" dirty="0">
                <a:solidFill>
                  <a:srgbClr val="000000"/>
                </a:solidFill>
              </a:rPr>
              <a:t>１．質の高いサービスの提供</a:t>
            </a:r>
          </a:p>
          <a:p>
            <a:endParaRPr lang="en-US" altLang="ja-JP" sz="2400" dirty="0">
              <a:solidFill>
                <a:srgbClr val="000000"/>
              </a:solidFill>
            </a:endParaRPr>
          </a:p>
        </p:txBody>
      </p:sp>
      <p:sp>
        <p:nvSpPr>
          <p:cNvPr id="49160" name="Rectangle 8"/>
          <p:cNvSpPr>
            <a:spLocks noChangeArrowheads="1"/>
          </p:cNvSpPr>
          <p:nvPr/>
        </p:nvSpPr>
        <p:spPr bwMode="auto">
          <a:xfrm>
            <a:off x="5097464" y="2420939"/>
            <a:ext cx="4223808" cy="1079500"/>
          </a:xfrm>
          <a:prstGeom prst="rect">
            <a:avLst/>
          </a:prstGeom>
          <a:noFill/>
          <a:ln w="12700" algn="ctr">
            <a:solidFill>
              <a:schemeClr val="tx1"/>
            </a:solidFill>
            <a:miter lim="800000"/>
            <a:headEnd/>
            <a:tailEnd/>
          </a:ln>
        </p:spPr>
        <p:txBody>
          <a:bodyPr lIns="74281" tIns="8888" rIns="74281" bIns="8888" anchor="ctr"/>
          <a:lstStyle/>
          <a:p>
            <a:r>
              <a:rPr lang="en-US" altLang="ja-JP" b="1" dirty="0">
                <a:solidFill>
                  <a:srgbClr val="000000"/>
                </a:solidFill>
              </a:rPr>
              <a:t>①</a:t>
            </a:r>
            <a:r>
              <a:rPr lang="ja-JP" altLang="en-US" b="1" dirty="0">
                <a:solidFill>
                  <a:srgbClr val="000000"/>
                </a:solidFill>
              </a:rPr>
              <a:t>苦情解決の</a:t>
            </a:r>
            <a:r>
              <a:rPr lang="ja-JP" altLang="en-US" b="1" dirty="0" smtClean="0">
                <a:solidFill>
                  <a:srgbClr val="000000"/>
                </a:solidFill>
              </a:rPr>
              <a:t>推移</a:t>
            </a:r>
            <a:endParaRPr lang="en-US" altLang="ja-JP" b="1" dirty="0" smtClean="0">
              <a:solidFill>
                <a:srgbClr val="000000"/>
              </a:solidFill>
            </a:endParaRPr>
          </a:p>
          <a:p>
            <a:r>
              <a:rPr lang="ja-JP" altLang="en-US" b="1" dirty="0" smtClean="0">
                <a:solidFill>
                  <a:srgbClr val="000000"/>
                </a:solidFill>
              </a:rPr>
              <a:t>②</a:t>
            </a:r>
            <a:r>
              <a:rPr lang="ja-JP" altLang="en-US" b="1" dirty="0">
                <a:solidFill>
                  <a:srgbClr val="000000"/>
                </a:solidFill>
              </a:rPr>
              <a:t>利用者や家族の満足度</a:t>
            </a:r>
          </a:p>
          <a:p>
            <a:r>
              <a:rPr lang="ja-JP" altLang="en-US" b="1" dirty="0">
                <a:solidFill>
                  <a:srgbClr val="000000"/>
                </a:solidFill>
              </a:rPr>
              <a:t>③福祉サービスの第三者</a:t>
            </a:r>
            <a:r>
              <a:rPr lang="ja-JP" altLang="en-US" b="1" dirty="0" smtClean="0">
                <a:solidFill>
                  <a:srgbClr val="000000"/>
                </a:solidFill>
              </a:rPr>
              <a:t>評価</a:t>
            </a:r>
            <a:endParaRPr lang="ja-JP" altLang="en-US" b="1" dirty="0">
              <a:solidFill>
                <a:srgbClr val="000000"/>
              </a:solidFill>
            </a:endParaRPr>
          </a:p>
        </p:txBody>
      </p:sp>
      <p:sp>
        <p:nvSpPr>
          <p:cNvPr id="49161" name="Rectangle 9"/>
          <p:cNvSpPr>
            <a:spLocks noChangeArrowheads="1"/>
          </p:cNvSpPr>
          <p:nvPr/>
        </p:nvSpPr>
        <p:spPr bwMode="auto">
          <a:xfrm>
            <a:off x="507339" y="3644911"/>
            <a:ext cx="4228967" cy="1223963"/>
          </a:xfrm>
          <a:prstGeom prst="rect">
            <a:avLst/>
          </a:prstGeom>
          <a:noFill/>
          <a:ln w="12700" algn="ctr">
            <a:solidFill>
              <a:schemeClr val="tx1"/>
            </a:solidFill>
            <a:miter lim="800000"/>
            <a:headEnd/>
            <a:tailEnd/>
          </a:ln>
        </p:spPr>
        <p:txBody>
          <a:bodyPr lIns="74281" tIns="8888" rIns="74281" bIns="8888" anchor="ctr"/>
          <a:lstStyle/>
          <a:p>
            <a:endParaRPr lang="en-US" altLang="ja-JP" sz="2400" b="1" dirty="0">
              <a:solidFill>
                <a:srgbClr val="000000"/>
              </a:solidFill>
            </a:endParaRPr>
          </a:p>
          <a:p>
            <a:r>
              <a:rPr lang="ja-JP" altLang="en-US" sz="2400" b="1" dirty="0">
                <a:solidFill>
                  <a:srgbClr val="000000"/>
                </a:solidFill>
              </a:rPr>
              <a:t>２．事業の推進・効率化</a:t>
            </a:r>
          </a:p>
          <a:p>
            <a:endParaRPr lang="ja-JP" altLang="en-US" sz="2400" dirty="0">
              <a:solidFill>
                <a:srgbClr val="000000"/>
              </a:solidFill>
            </a:endParaRPr>
          </a:p>
          <a:p>
            <a:endParaRPr lang="en-US" altLang="ja-JP" sz="1600" dirty="0">
              <a:solidFill>
                <a:srgbClr val="000000"/>
              </a:solidFill>
            </a:endParaRPr>
          </a:p>
        </p:txBody>
      </p:sp>
      <p:sp>
        <p:nvSpPr>
          <p:cNvPr id="49162" name="Rectangle 10"/>
          <p:cNvSpPr>
            <a:spLocks noChangeArrowheads="1"/>
          </p:cNvSpPr>
          <p:nvPr/>
        </p:nvSpPr>
        <p:spPr bwMode="auto">
          <a:xfrm>
            <a:off x="5097464" y="3644900"/>
            <a:ext cx="4223808" cy="1295400"/>
          </a:xfrm>
          <a:prstGeom prst="rect">
            <a:avLst/>
          </a:prstGeom>
          <a:noFill/>
          <a:ln w="12700" algn="ctr">
            <a:solidFill>
              <a:schemeClr val="tx1"/>
            </a:solidFill>
            <a:miter lim="800000"/>
            <a:headEnd/>
            <a:tailEnd/>
          </a:ln>
        </p:spPr>
        <p:txBody>
          <a:bodyPr lIns="74281" tIns="8888" rIns="74281" bIns="8888" anchor="ctr"/>
          <a:lstStyle/>
          <a:p>
            <a:endParaRPr lang="en-US" altLang="ja-JP" sz="1600" b="1" dirty="0">
              <a:solidFill>
                <a:srgbClr val="000000"/>
              </a:solidFill>
              <a:latin typeface="ＭＳ Ｐゴシック" charset="-128"/>
            </a:endParaRPr>
          </a:p>
          <a:p>
            <a:r>
              <a:rPr lang="ja-JP" altLang="en-US" sz="1600" dirty="0">
                <a:solidFill>
                  <a:srgbClr val="000000"/>
                </a:solidFill>
                <a:latin typeface="ＭＳ Ｐゴシック" charset="-128"/>
              </a:rPr>
              <a:t>　</a:t>
            </a:r>
            <a:r>
              <a:rPr lang="ja-JP" altLang="en-US" sz="1600" b="1" dirty="0">
                <a:solidFill>
                  <a:srgbClr val="000000"/>
                </a:solidFill>
                <a:latin typeface="ＭＳ Ｐゴシック" charset="-128"/>
              </a:rPr>
              <a:t> </a:t>
            </a:r>
            <a:endParaRPr lang="ja-JP" altLang="en-US" sz="1600" dirty="0">
              <a:solidFill>
                <a:srgbClr val="000000"/>
              </a:solidFill>
              <a:latin typeface="ＭＳ Ｐゴシック" charset="-128"/>
            </a:endParaRPr>
          </a:p>
        </p:txBody>
      </p:sp>
      <p:sp>
        <p:nvSpPr>
          <p:cNvPr id="49163" name="Rectangle 11"/>
          <p:cNvSpPr>
            <a:spLocks noChangeArrowheads="1"/>
          </p:cNvSpPr>
          <p:nvPr/>
        </p:nvSpPr>
        <p:spPr bwMode="auto">
          <a:xfrm>
            <a:off x="507339" y="5084830"/>
            <a:ext cx="4228967" cy="1296987"/>
          </a:xfrm>
          <a:prstGeom prst="rect">
            <a:avLst/>
          </a:prstGeom>
          <a:noFill/>
          <a:ln w="12700" algn="ctr">
            <a:solidFill>
              <a:schemeClr val="tx1"/>
            </a:solidFill>
            <a:miter lim="800000"/>
            <a:headEnd/>
            <a:tailEnd/>
          </a:ln>
        </p:spPr>
        <p:txBody>
          <a:bodyPr lIns="74281" tIns="8888" rIns="74281" bIns="8888" anchor="ctr"/>
          <a:lstStyle/>
          <a:p>
            <a:r>
              <a:rPr lang="ja-JP" altLang="en-US" sz="2400" b="1" dirty="0">
                <a:solidFill>
                  <a:srgbClr val="000000"/>
                </a:solidFill>
                <a:latin typeface="ＭＳ Ｐゴシック" charset="-128"/>
              </a:rPr>
              <a:t>３．人材の育成・強化</a:t>
            </a:r>
            <a:endParaRPr lang="ja-JP" altLang="en-US" sz="2400" dirty="0">
              <a:solidFill>
                <a:srgbClr val="000000"/>
              </a:solidFill>
              <a:latin typeface="ＭＳ Ｐゴシック" charset="-128"/>
            </a:endParaRPr>
          </a:p>
        </p:txBody>
      </p:sp>
      <p:sp>
        <p:nvSpPr>
          <p:cNvPr id="49164" name="Rectangle 12"/>
          <p:cNvSpPr>
            <a:spLocks noChangeArrowheads="1"/>
          </p:cNvSpPr>
          <p:nvPr/>
        </p:nvSpPr>
        <p:spPr bwMode="auto">
          <a:xfrm>
            <a:off x="5095751" y="5057842"/>
            <a:ext cx="4225528" cy="1323975"/>
          </a:xfrm>
          <a:prstGeom prst="rect">
            <a:avLst/>
          </a:prstGeom>
          <a:noFill/>
          <a:ln w="12700" algn="ctr">
            <a:solidFill>
              <a:schemeClr val="tx1"/>
            </a:solidFill>
            <a:miter lim="800000"/>
            <a:headEnd/>
            <a:tailEnd/>
          </a:ln>
        </p:spPr>
        <p:txBody>
          <a:bodyPr lIns="74281" tIns="8888" rIns="74281" bIns="8888" anchor="ctr"/>
          <a:lstStyle/>
          <a:p>
            <a:r>
              <a:rPr lang="en-US" altLang="ja-JP" b="1" dirty="0">
                <a:solidFill>
                  <a:srgbClr val="000000"/>
                </a:solidFill>
              </a:rPr>
              <a:t>①</a:t>
            </a:r>
            <a:r>
              <a:rPr lang="ja-JP" altLang="en-US" b="1" dirty="0">
                <a:solidFill>
                  <a:srgbClr val="000000"/>
                </a:solidFill>
              </a:rPr>
              <a:t>ＯＪＴ、ＯＦＦ　ＪＴの実施</a:t>
            </a:r>
            <a:r>
              <a:rPr lang="ja-JP" altLang="en-US" b="1" dirty="0" smtClean="0">
                <a:solidFill>
                  <a:srgbClr val="000000"/>
                </a:solidFill>
              </a:rPr>
              <a:t>件数</a:t>
            </a:r>
            <a:endParaRPr lang="en-US" altLang="ja-JP" b="1" dirty="0" smtClean="0">
              <a:solidFill>
                <a:srgbClr val="000000"/>
              </a:solidFill>
            </a:endParaRPr>
          </a:p>
          <a:p>
            <a:r>
              <a:rPr lang="ja-JP" altLang="en-US" b="1" dirty="0" smtClean="0">
                <a:solidFill>
                  <a:srgbClr val="000000"/>
                </a:solidFill>
              </a:rPr>
              <a:t>②</a:t>
            </a:r>
            <a:r>
              <a:rPr lang="ja-JP" altLang="en-US" b="1" dirty="0">
                <a:solidFill>
                  <a:srgbClr val="000000"/>
                </a:solidFill>
              </a:rPr>
              <a:t>資格取得などキャリアアップ</a:t>
            </a:r>
          </a:p>
          <a:p>
            <a:r>
              <a:rPr lang="ja-JP" altLang="en-US" b="1" dirty="0">
                <a:solidFill>
                  <a:srgbClr val="000000"/>
                </a:solidFill>
              </a:rPr>
              <a:t>③研究発表など専門性・スキルの</a:t>
            </a:r>
            <a:r>
              <a:rPr lang="ja-JP" altLang="en-US" b="1" dirty="0" smtClean="0">
                <a:solidFill>
                  <a:srgbClr val="000000"/>
                </a:solidFill>
              </a:rPr>
              <a:t>向上</a:t>
            </a:r>
            <a:endParaRPr lang="ja-JP" altLang="en-US" b="1" dirty="0">
              <a:solidFill>
                <a:srgbClr val="000000"/>
              </a:solidFill>
              <a:latin typeface="ＭＳ Ｐゴシック" charset="-128"/>
            </a:endParaRPr>
          </a:p>
        </p:txBody>
      </p:sp>
      <p:sp>
        <p:nvSpPr>
          <p:cNvPr id="49165" name="Rectangle 13"/>
          <p:cNvSpPr>
            <a:spLocks noChangeArrowheads="1"/>
          </p:cNvSpPr>
          <p:nvPr/>
        </p:nvSpPr>
        <p:spPr bwMode="auto">
          <a:xfrm>
            <a:off x="5109502" y="3789363"/>
            <a:ext cx="3743986" cy="848946"/>
          </a:xfrm>
          <a:prstGeom prst="rect">
            <a:avLst/>
          </a:prstGeom>
          <a:noFill/>
          <a:ln w="12700" algn="ctr">
            <a:noFill/>
            <a:miter lim="800000"/>
            <a:headEnd/>
            <a:tailEnd/>
          </a:ln>
        </p:spPr>
        <p:txBody>
          <a:bodyPr lIns="74281" tIns="8888" rIns="74281" bIns="8888">
            <a:spAutoFit/>
          </a:bodyPr>
          <a:lstStyle/>
          <a:p>
            <a:r>
              <a:rPr lang="en-US" altLang="ja-JP" b="1" dirty="0" smtClean="0">
                <a:solidFill>
                  <a:srgbClr val="000000"/>
                </a:solidFill>
              </a:rPr>
              <a:t>①</a:t>
            </a:r>
            <a:r>
              <a:rPr lang="ja-JP" altLang="en-US" b="1" dirty="0" smtClean="0">
                <a:solidFill>
                  <a:srgbClr val="000000"/>
                </a:solidFill>
              </a:rPr>
              <a:t>地域移行者</a:t>
            </a:r>
            <a:r>
              <a:rPr lang="ja-JP" altLang="en-US" b="1" dirty="0">
                <a:solidFill>
                  <a:srgbClr val="000000"/>
                </a:solidFill>
              </a:rPr>
              <a:t>の</a:t>
            </a:r>
            <a:r>
              <a:rPr lang="ja-JP" altLang="en-US" b="1" dirty="0" smtClean="0">
                <a:solidFill>
                  <a:srgbClr val="000000"/>
                </a:solidFill>
              </a:rPr>
              <a:t>推移</a:t>
            </a:r>
            <a:endParaRPr lang="en-US" altLang="ja-JP" b="1" dirty="0" smtClean="0">
              <a:solidFill>
                <a:srgbClr val="000000"/>
              </a:solidFill>
            </a:endParaRPr>
          </a:p>
          <a:p>
            <a:r>
              <a:rPr lang="ja-JP" altLang="en-US" b="1" dirty="0" smtClean="0">
                <a:solidFill>
                  <a:srgbClr val="000000"/>
                </a:solidFill>
              </a:rPr>
              <a:t>②</a:t>
            </a:r>
            <a:r>
              <a:rPr lang="ja-JP" altLang="en-US" b="1" dirty="0">
                <a:solidFill>
                  <a:srgbClr val="000000"/>
                </a:solidFill>
              </a:rPr>
              <a:t>利用者の推移</a:t>
            </a:r>
          </a:p>
          <a:p>
            <a:r>
              <a:rPr lang="ja-JP" altLang="en-US" b="1" dirty="0">
                <a:solidFill>
                  <a:srgbClr val="000000"/>
                </a:solidFill>
              </a:rPr>
              <a:t>③支援会議の効率化　</a:t>
            </a:r>
          </a:p>
        </p:txBody>
      </p:sp>
      <p:sp>
        <p:nvSpPr>
          <p:cNvPr id="2" name="スライド番号プレースホルダー 1"/>
          <p:cNvSpPr>
            <a:spLocks noGrp="1"/>
          </p:cNvSpPr>
          <p:nvPr>
            <p:ph type="sldNum" sz="quarter" idx="12"/>
          </p:nvPr>
        </p:nvSpPr>
        <p:spPr/>
        <p:txBody>
          <a:bodyPr/>
          <a:lstStyle/>
          <a:p>
            <a:pPr>
              <a:defRPr/>
            </a:pPr>
            <a:fld id="{9A5DBC96-1DB8-4B93-B21F-95C4ECA2D59D}" type="slidenum">
              <a:rPr lang="en-US" altLang="ja-JP" smtClean="0">
                <a:solidFill>
                  <a:srgbClr val="000000"/>
                </a:solidFill>
              </a:rPr>
              <a:pPr>
                <a:defRPr/>
              </a:pPr>
              <a:t>50</a:t>
            </a:fld>
            <a:endParaRPr lang="en-US" altLang="ja-JP" dirty="0">
              <a:solidFill>
                <a:srgbClr val="000000"/>
              </a:solidFill>
            </a:endParaRPr>
          </a:p>
        </p:txBody>
      </p:sp>
    </p:spTree>
    <p:extLst>
      <p:ext uri="{BB962C8B-B14F-4D97-AF65-F5344CB8AC3E}">
        <p14:creationId xmlns:p14="http://schemas.microsoft.com/office/powerpoint/2010/main" val="2907016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1702601" y="116639"/>
            <a:ext cx="6241125" cy="1538867"/>
          </a:xfrm>
          <a:prstGeom prst="rect">
            <a:avLst/>
          </a:prstGeom>
          <a:noFill/>
          <a:ln w="57150" cmpd="thickThin">
            <a:solidFill>
              <a:schemeClr val="tx1"/>
            </a:solidFill>
            <a:miter lim="800000"/>
            <a:headEnd/>
            <a:tailEnd/>
          </a:ln>
        </p:spPr>
        <p:txBody>
          <a:bodyPr lIns="91422" tIns="45712" rIns="91422" bIns="45712">
            <a:spAutoFit/>
          </a:bodyPr>
          <a:lstStyle/>
          <a:p>
            <a:pPr algn="ctr">
              <a:spcBef>
                <a:spcPct val="50000"/>
              </a:spcBef>
            </a:pPr>
            <a:r>
              <a:rPr lang="ja-JP" altLang="en-US" sz="4000" b="1" dirty="0">
                <a:solidFill>
                  <a:srgbClr val="000000"/>
                </a:solidFill>
              </a:rPr>
              <a:t>個別支援計画による</a:t>
            </a:r>
            <a:r>
              <a:rPr lang="ja-JP" altLang="en-US" sz="4000" b="1" dirty="0" smtClean="0">
                <a:solidFill>
                  <a:srgbClr val="000000"/>
                </a:solidFill>
              </a:rPr>
              <a:t>支援</a:t>
            </a:r>
            <a:endParaRPr lang="en-US" altLang="ja-JP" sz="4000" b="1" dirty="0" smtClean="0">
              <a:solidFill>
                <a:srgbClr val="000000"/>
              </a:solidFill>
            </a:endParaRPr>
          </a:p>
          <a:p>
            <a:pPr algn="ctr">
              <a:spcBef>
                <a:spcPct val="50000"/>
              </a:spcBef>
            </a:pPr>
            <a:r>
              <a:rPr lang="ja-JP" altLang="en-US" sz="3600" b="1" dirty="0" smtClean="0">
                <a:solidFill>
                  <a:srgbClr val="FF0000"/>
                </a:solidFill>
              </a:rPr>
              <a:t>（</a:t>
            </a:r>
            <a:r>
              <a:rPr lang="ja-JP" altLang="en-US" sz="3600" b="1" dirty="0">
                <a:solidFill>
                  <a:srgbClr val="FF0000"/>
                </a:solidFill>
              </a:rPr>
              <a:t>ＰＤＣＡサイクル）</a:t>
            </a:r>
          </a:p>
        </p:txBody>
      </p:sp>
      <p:sp>
        <p:nvSpPr>
          <p:cNvPr id="40964" name="AutoShape 3"/>
          <p:cNvSpPr>
            <a:spLocks noChangeArrowheads="1"/>
          </p:cNvSpPr>
          <p:nvPr/>
        </p:nvSpPr>
        <p:spPr bwMode="auto">
          <a:xfrm>
            <a:off x="3470540" y="1916124"/>
            <a:ext cx="2724150" cy="1152525"/>
          </a:xfrm>
          <a:prstGeom prst="bevel">
            <a:avLst>
              <a:gd name="adj" fmla="val 12500"/>
            </a:avLst>
          </a:prstGeom>
          <a:solidFill>
            <a:schemeClr val="bg1"/>
          </a:solidFill>
          <a:ln w="19050">
            <a:solidFill>
              <a:schemeClr val="tx1"/>
            </a:solidFill>
            <a:miter lim="800000"/>
            <a:headEnd/>
            <a:tailEnd/>
          </a:ln>
        </p:spPr>
        <p:txBody>
          <a:bodyPr wrap="none" lIns="91422" tIns="45712" rIns="91422" bIns="45712" anchor="ctr"/>
          <a:lstStyle/>
          <a:p>
            <a:pPr algn="ctr"/>
            <a:r>
              <a:rPr lang="en-US" altLang="ja-JP" sz="2400" b="1" dirty="0">
                <a:solidFill>
                  <a:srgbClr val="000000"/>
                </a:solidFill>
              </a:rPr>
              <a:t>PLAN</a:t>
            </a:r>
          </a:p>
          <a:p>
            <a:pPr algn="ctr"/>
            <a:r>
              <a:rPr lang="ja-JP" altLang="en-US" sz="2400" b="1" dirty="0">
                <a:solidFill>
                  <a:srgbClr val="000000"/>
                </a:solidFill>
              </a:rPr>
              <a:t>計　画</a:t>
            </a:r>
          </a:p>
        </p:txBody>
      </p:sp>
      <p:sp>
        <p:nvSpPr>
          <p:cNvPr id="40965" name="AutoShape 4"/>
          <p:cNvSpPr>
            <a:spLocks noChangeArrowheads="1"/>
          </p:cNvSpPr>
          <p:nvPr/>
        </p:nvSpPr>
        <p:spPr bwMode="auto">
          <a:xfrm>
            <a:off x="741231" y="3500442"/>
            <a:ext cx="2724150" cy="1081087"/>
          </a:xfrm>
          <a:prstGeom prst="bevel">
            <a:avLst>
              <a:gd name="adj" fmla="val 12500"/>
            </a:avLst>
          </a:prstGeom>
          <a:solidFill>
            <a:schemeClr val="bg1"/>
          </a:solidFill>
          <a:ln w="19050">
            <a:solidFill>
              <a:schemeClr val="tx1"/>
            </a:solidFill>
            <a:miter lim="800000"/>
            <a:headEnd/>
            <a:tailEnd/>
          </a:ln>
        </p:spPr>
        <p:txBody>
          <a:bodyPr wrap="none" lIns="91422" tIns="45712" rIns="91422" bIns="45712" anchor="ctr"/>
          <a:lstStyle/>
          <a:p>
            <a:pPr algn="ctr"/>
            <a:r>
              <a:rPr lang="en-US" altLang="ja-JP" sz="2400" b="1" dirty="0">
                <a:solidFill>
                  <a:srgbClr val="000000"/>
                </a:solidFill>
              </a:rPr>
              <a:t>ACTION</a:t>
            </a:r>
          </a:p>
          <a:p>
            <a:pPr algn="ctr"/>
            <a:r>
              <a:rPr lang="ja-JP" altLang="en-US" sz="2400" b="1" dirty="0">
                <a:solidFill>
                  <a:srgbClr val="000000"/>
                </a:solidFill>
              </a:rPr>
              <a:t>対　応</a:t>
            </a:r>
          </a:p>
        </p:txBody>
      </p:sp>
      <p:sp>
        <p:nvSpPr>
          <p:cNvPr id="40966" name="AutoShape 5"/>
          <p:cNvSpPr>
            <a:spLocks noChangeArrowheads="1"/>
          </p:cNvSpPr>
          <p:nvPr/>
        </p:nvSpPr>
        <p:spPr bwMode="auto">
          <a:xfrm>
            <a:off x="6201569" y="3500438"/>
            <a:ext cx="2724150" cy="1008062"/>
          </a:xfrm>
          <a:prstGeom prst="bevel">
            <a:avLst>
              <a:gd name="adj" fmla="val 12500"/>
            </a:avLst>
          </a:prstGeom>
          <a:solidFill>
            <a:schemeClr val="bg1"/>
          </a:solidFill>
          <a:ln w="19050">
            <a:solidFill>
              <a:schemeClr val="tx1"/>
            </a:solidFill>
            <a:miter lim="800000"/>
            <a:headEnd/>
            <a:tailEnd/>
          </a:ln>
        </p:spPr>
        <p:txBody>
          <a:bodyPr wrap="none" lIns="91422" tIns="45712" rIns="91422" bIns="45712" anchor="ctr"/>
          <a:lstStyle/>
          <a:p>
            <a:pPr algn="ctr"/>
            <a:r>
              <a:rPr lang="en-US" altLang="ja-JP" sz="2400" b="1" dirty="0">
                <a:solidFill>
                  <a:srgbClr val="000000"/>
                </a:solidFill>
              </a:rPr>
              <a:t>DO</a:t>
            </a:r>
          </a:p>
          <a:p>
            <a:pPr algn="ctr"/>
            <a:r>
              <a:rPr lang="ja-JP" altLang="en-US" sz="2400" b="1" dirty="0">
                <a:solidFill>
                  <a:srgbClr val="000000"/>
                </a:solidFill>
              </a:rPr>
              <a:t>　実　行　</a:t>
            </a:r>
          </a:p>
        </p:txBody>
      </p:sp>
      <p:sp>
        <p:nvSpPr>
          <p:cNvPr id="40967" name="AutoShape 6"/>
          <p:cNvSpPr>
            <a:spLocks noChangeArrowheads="1"/>
          </p:cNvSpPr>
          <p:nvPr/>
        </p:nvSpPr>
        <p:spPr bwMode="auto">
          <a:xfrm>
            <a:off x="3549650" y="5229292"/>
            <a:ext cx="2724150" cy="1008063"/>
          </a:xfrm>
          <a:prstGeom prst="bevel">
            <a:avLst>
              <a:gd name="adj" fmla="val 12500"/>
            </a:avLst>
          </a:prstGeom>
          <a:solidFill>
            <a:schemeClr val="bg1"/>
          </a:solidFill>
          <a:ln w="19050">
            <a:solidFill>
              <a:schemeClr val="tx1"/>
            </a:solidFill>
            <a:miter lim="800000"/>
            <a:headEnd/>
            <a:tailEnd/>
          </a:ln>
        </p:spPr>
        <p:txBody>
          <a:bodyPr wrap="none" lIns="91422" tIns="45712" rIns="91422" bIns="45712" anchor="ctr"/>
          <a:lstStyle/>
          <a:p>
            <a:pPr algn="ctr"/>
            <a:r>
              <a:rPr lang="en-US" altLang="ja-JP" sz="2400" b="1" dirty="0">
                <a:solidFill>
                  <a:srgbClr val="000000"/>
                </a:solidFill>
              </a:rPr>
              <a:t>CHECK</a:t>
            </a:r>
          </a:p>
          <a:p>
            <a:pPr algn="ctr"/>
            <a:r>
              <a:rPr lang="ja-JP" altLang="en-US" sz="2400" b="1" dirty="0">
                <a:solidFill>
                  <a:srgbClr val="000000"/>
                </a:solidFill>
              </a:rPr>
              <a:t>チェック</a:t>
            </a:r>
          </a:p>
        </p:txBody>
      </p:sp>
      <p:sp>
        <p:nvSpPr>
          <p:cNvPr id="40968" name="AutoShape 7"/>
          <p:cNvSpPr>
            <a:spLocks noChangeArrowheads="1"/>
          </p:cNvSpPr>
          <p:nvPr/>
        </p:nvSpPr>
        <p:spPr bwMode="auto">
          <a:xfrm rot="21064165">
            <a:off x="6122459" y="2421005"/>
            <a:ext cx="1482460" cy="15700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422" tIns="45712" rIns="91422" bIns="45712" anchor="ctr"/>
          <a:lstStyle/>
          <a:p>
            <a:endParaRPr lang="ja-JP" altLang="en-US" sz="2400" dirty="0">
              <a:solidFill>
                <a:srgbClr val="000000"/>
              </a:solidFill>
              <a:latin typeface="Times New Roman" pitchFamily="18" charset="0"/>
            </a:endParaRPr>
          </a:p>
        </p:txBody>
      </p:sp>
      <p:sp>
        <p:nvSpPr>
          <p:cNvPr id="40969" name="AutoShape 8"/>
          <p:cNvSpPr>
            <a:spLocks noChangeArrowheads="1"/>
          </p:cNvSpPr>
          <p:nvPr/>
        </p:nvSpPr>
        <p:spPr bwMode="auto">
          <a:xfrm rot="5086445">
            <a:off x="6211328" y="4054952"/>
            <a:ext cx="1368425" cy="170087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422" tIns="45712" rIns="91422" bIns="45712" anchor="ctr"/>
          <a:lstStyle/>
          <a:p>
            <a:endParaRPr lang="ja-JP" altLang="en-US" sz="2400" dirty="0">
              <a:solidFill>
                <a:srgbClr val="000000"/>
              </a:solidFill>
              <a:latin typeface="Times New Roman" pitchFamily="18" charset="0"/>
            </a:endParaRPr>
          </a:p>
        </p:txBody>
      </p:sp>
      <p:sp>
        <p:nvSpPr>
          <p:cNvPr id="40970" name="AutoShape 9"/>
          <p:cNvSpPr>
            <a:spLocks noChangeArrowheads="1"/>
          </p:cNvSpPr>
          <p:nvPr/>
        </p:nvSpPr>
        <p:spPr bwMode="auto">
          <a:xfrm rot="16200000">
            <a:off x="2233450" y="2326185"/>
            <a:ext cx="1368425" cy="1700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422" tIns="45712" rIns="91422" bIns="45712" anchor="ctr"/>
          <a:lstStyle/>
          <a:p>
            <a:endParaRPr lang="ja-JP" altLang="en-US" sz="2400" dirty="0">
              <a:solidFill>
                <a:srgbClr val="000000"/>
              </a:solidFill>
              <a:latin typeface="Times New Roman" pitchFamily="18" charset="0"/>
            </a:endParaRPr>
          </a:p>
        </p:txBody>
      </p:sp>
      <p:sp>
        <p:nvSpPr>
          <p:cNvPr id="40971" name="AutoShape 10"/>
          <p:cNvSpPr>
            <a:spLocks noChangeArrowheads="1"/>
          </p:cNvSpPr>
          <p:nvPr/>
        </p:nvSpPr>
        <p:spPr bwMode="auto">
          <a:xfrm rot="10284457">
            <a:off x="2144589" y="4149725"/>
            <a:ext cx="1482460" cy="15700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422" tIns="45712" rIns="91422" bIns="45712" anchor="ctr"/>
          <a:lstStyle/>
          <a:p>
            <a:endParaRPr lang="ja-JP" altLang="en-US" sz="2400" dirty="0">
              <a:solidFill>
                <a:srgbClr val="000000"/>
              </a:solidFill>
              <a:latin typeface="Times New Roman" pitchFamily="18" charset="0"/>
            </a:endParaRPr>
          </a:p>
        </p:txBody>
      </p:sp>
      <p:sp>
        <p:nvSpPr>
          <p:cNvPr id="40972" name="Text Box 11"/>
          <p:cNvSpPr txBox="1">
            <a:spLocks noChangeArrowheads="1"/>
          </p:cNvSpPr>
          <p:nvPr/>
        </p:nvSpPr>
        <p:spPr bwMode="auto">
          <a:xfrm>
            <a:off x="3860933" y="3644909"/>
            <a:ext cx="1950244" cy="1015647"/>
          </a:xfrm>
          <a:prstGeom prst="rect">
            <a:avLst/>
          </a:prstGeom>
          <a:noFill/>
          <a:ln w="9525">
            <a:noFill/>
            <a:miter lim="800000"/>
            <a:headEnd/>
            <a:tailEnd/>
          </a:ln>
        </p:spPr>
        <p:txBody>
          <a:bodyPr lIns="91422" tIns="45712" rIns="91422" bIns="45712">
            <a:spAutoFit/>
          </a:bodyPr>
          <a:lstStyle/>
          <a:p>
            <a:pPr>
              <a:spcBef>
                <a:spcPct val="50000"/>
              </a:spcBef>
            </a:pPr>
            <a:r>
              <a:rPr lang="ja-JP" altLang="en-US" sz="2400" b="1" dirty="0">
                <a:solidFill>
                  <a:srgbClr val="000000"/>
                </a:solidFill>
              </a:rPr>
              <a:t>マネジメント</a:t>
            </a:r>
          </a:p>
          <a:p>
            <a:pPr>
              <a:spcBef>
                <a:spcPct val="50000"/>
              </a:spcBef>
            </a:pPr>
            <a:r>
              <a:rPr lang="ja-JP" altLang="en-US" sz="2400" b="1" dirty="0">
                <a:solidFill>
                  <a:srgbClr val="000000"/>
                </a:solidFill>
              </a:rPr>
              <a:t>　サイクル</a:t>
            </a: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51</a:t>
            </a:fld>
            <a:endParaRPr lang="en-US" altLang="ja-JP" dirty="0">
              <a:solidFill>
                <a:srgbClr val="000000"/>
              </a:solidFill>
            </a:endParaRPr>
          </a:p>
        </p:txBody>
      </p:sp>
    </p:spTree>
    <p:extLst>
      <p:ext uri="{BB962C8B-B14F-4D97-AF65-F5344CB8AC3E}">
        <p14:creationId xmlns:p14="http://schemas.microsoft.com/office/powerpoint/2010/main" val="1865321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75" y="274639"/>
            <a:ext cx="9518650" cy="6323012"/>
          </a:xfrm>
        </p:spPr>
        <p:txBody>
          <a:bodyPr/>
          <a:lstStyle/>
          <a:p>
            <a:r>
              <a:rPr lang="ja-JP" altLang="en-US" sz="3600" dirty="0" smtClean="0">
                <a:latin typeface="+mj-ea"/>
              </a:rPr>
              <a:t>　（２）個別支援計画とサービス等利用計画等</a:t>
            </a:r>
            <a:r>
              <a:rPr lang="en-US" altLang="ja-JP" sz="3600" dirty="0" smtClean="0">
                <a:latin typeface="+mj-ea"/>
              </a:rPr>
              <a:t/>
            </a:r>
            <a:br>
              <a:rPr lang="en-US" altLang="ja-JP" sz="3600" dirty="0" smtClean="0">
                <a:latin typeface="+mj-ea"/>
              </a:rPr>
            </a:br>
            <a:r>
              <a:rPr lang="ja-JP" altLang="en-US" sz="3600" dirty="0" smtClean="0">
                <a:latin typeface="+mj-ea"/>
              </a:rPr>
              <a:t>の関係性</a:t>
            </a:r>
          </a:p>
        </p:txBody>
      </p:sp>
      <p:sp>
        <p:nvSpPr>
          <p:cNvPr id="2" name="スライド番号プレースホルダー 1"/>
          <p:cNvSpPr>
            <a:spLocks noGrp="1"/>
          </p:cNvSpPr>
          <p:nvPr>
            <p:ph type="sldNum" sz="quarter" idx="12"/>
          </p:nvPr>
        </p:nvSpPr>
        <p:spPr/>
        <p:txBody>
          <a:bodyPr/>
          <a:lstStyle/>
          <a:p>
            <a:pPr>
              <a:defRPr/>
            </a:pPr>
            <a:fld id="{5FB230FA-7F7D-42EF-9995-5BF2BCA922B9}" type="slidenum">
              <a:rPr lang="en-US" altLang="ja-JP" smtClean="0">
                <a:solidFill>
                  <a:srgbClr val="000000"/>
                </a:solidFill>
              </a:rPr>
              <a:pPr>
                <a:defRPr/>
              </a:pPr>
              <a:t>52</a:t>
            </a:fld>
            <a:endParaRPr lang="en-US" altLang="ja-JP">
              <a:solidFill>
                <a:srgbClr val="000000"/>
              </a:solidFill>
            </a:endParaRPr>
          </a:p>
        </p:txBody>
      </p:sp>
    </p:spTree>
    <p:extLst>
      <p:ext uri="{BB962C8B-B14F-4D97-AF65-F5344CB8AC3E}">
        <p14:creationId xmlns:p14="http://schemas.microsoft.com/office/powerpoint/2010/main" val="23523324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30" name="AutoShape 54"/>
          <p:cNvSpPr>
            <a:spLocks noGrp="1" noChangeArrowheads="1"/>
          </p:cNvSpPr>
          <p:nvPr>
            <p:ph type="title" idx="4294967295"/>
          </p:nvPr>
        </p:nvSpPr>
        <p:spPr>
          <a:xfrm>
            <a:off x="848545" y="116458"/>
            <a:ext cx="8208912" cy="360214"/>
          </a:xfrm>
          <a:prstGeom prst="roundRect">
            <a:avLst>
              <a:gd name="adj" fmla="val 26537"/>
            </a:avLst>
          </a:prstGeom>
          <a:solidFill>
            <a:srgbClr val="FFFFCC"/>
          </a:solidFill>
          <a:ln w="38100" cmpd="thickThin">
            <a:solidFill>
              <a:srgbClr val="FF6600"/>
            </a:solidFill>
            <a:round/>
          </a:ln>
          <a:effectLst>
            <a:outerShdw dist="107763" dir="2700000" algn="ctr" rotWithShape="0">
              <a:schemeClr val="bg2">
                <a:alpha val="50000"/>
              </a:schemeClr>
            </a:outerShdw>
          </a:effectLst>
        </p:spPr>
        <p:txBody>
          <a:bodyPr rtlCol="0">
            <a:noAutofit/>
          </a:bodyPr>
          <a:lstStyle/>
          <a:p>
            <a:pPr eaLnBrk="1" fontAlgn="auto" hangingPunct="1">
              <a:spcAft>
                <a:spcPts val="0"/>
              </a:spcAft>
              <a:defRPr/>
            </a:pPr>
            <a:r>
              <a:rPr lang="ja-JP" altLang="en-US" sz="1800" b="1" dirty="0" smtClean="0">
                <a:latin typeface="+mn-ea"/>
                <a:ea typeface="+mn-ea"/>
              </a:rPr>
              <a:t>サービス等利用計画及び障害児支援利用計画と個別支援計画の関係</a:t>
            </a:r>
          </a:p>
        </p:txBody>
      </p:sp>
      <p:sp>
        <p:nvSpPr>
          <p:cNvPr id="24" name="右矢印 23"/>
          <p:cNvSpPr/>
          <p:nvPr/>
        </p:nvSpPr>
        <p:spPr>
          <a:xfrm>
            <a:off x="3511554" y="2635251"/>
            <a:ext cx="433388" cy="1081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algn="ctr" defTabSz="913067">
              <a:defRPr/>
            </a:pPr>
            <a:endParaRPr lang="ja-JP" altLang="en-US" b="1" dirty="0">
              <a:solidFill>
                <a:prstClr val="white"/>
              </a:solidFill>
            </a:endParaRPr>
          </a:p>
        </p:txBody>
      </p:sp>
      <p:sp>
        <p:nvSpPr>
          <p:cNvPr id="33" name="角丸四角形 32"/>
          <p:cNvSpPr/>
          <p:nvPr/>
        </p:nvSpPr>
        <p:spPr>
          <a:xfrm>
            <a:off x="128615" y="2060575"/>
            <a:ext cx="9432925" cy="2160588"/>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lstStyle/>
          <a:p>
            <a:pPr defTabSz="913067">
              <a:defRPr/>
            </a:pPr>
            <a:endParaRPr lang="en-US" altLang="ja-JP" sz="1400" b="1" dirty="0">
              <a:solidFill>
                <a:prstClr val="black"/>
              </a:solidFill>
            </a:endParaRPr>
          </a:p>
        </p:txBody>
      </p:sp>
      <p:sp>
        <p:nvSpPr>
          <p:cNvPr id="42" name="角丸四角形 41"/>
          <p:cNvSpPr/>
          <p:nvPr/>
        </p:nvSpPr>
        <p:spPr>
          <a:xfrm>
            <a:off x="344494" y="1684338"/>
            <a:ext cx="2952322" cy="565150"/>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algn="ctr" defTabSz="913067">
              <a:defRPr/>
            </a:pPr>
            <a:r>
              <a:rPr lang="ja-JP" altLang="en-US" sz="1600" b="1" dirty="0">
                <a:solidFill>
                  <a:prstClr val="white"/>
                </a:solidFill>
              </a:rPr>
              <a:t>指定特定相談支援事</a:t>
            </a:r>
            <a:r>
              <a:rPr lang="ja-JP" altLang="en-US" sz="1600" b="1" dirty="0" smtClean="0">
                <a:solidFill>
                  <a:prstClr val="white"/>
                </a:solidFill>
              </a:rPr>
              <a:t>業者等（</a:t>
            </a:r>
            <a:r>
              <a:rPr lang="ja-JP" altLang="en-US" sz="1600" b="1" dirty="0">
                <a:solidFill>
                  <a:prstClr val="white"/>
                </a:solidFill>
              </a:rPr>
              <a:t>計画作成担当）</a:t>
            </a:r>
          </a:p>
        </p:txBody>
      </p:sp>
      <p:sp>
        <p:nvSpPr>
          <p:cNvPr id="10" name="角丸四角形 9"/>
          <p:cNvSpPr/>
          <p:nvPr/>
        </p:nvSpPr>
        <p:spPr>
          <a:xfrm>
            <a:off x="2216150" y="5084823"/>
            <a:ext cx="7632700" cy="1728787"/>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algn="ctr" defTabSz="913067">
              <a:defRPr/>
            </a:pPr>
            <a:endParaRPr lang="ja-JP" altLang="en-US" b="1" dirty="0">
              <a:solidFill>
                <a:prstClr val="white"/>
              </a:solidFill>
            </a:endParaRPr>
          </a:p>
        </p:txBody>
      </p:sp>
      <p:sp>
        <p:nvSpPr>
          <p:cNvPr id="11" name="角丸四角形 10"/>
          <p:cNvSpPr/>
          <p:nvPr/>
        </p:nvSpPr>
        <p:spPr>
          <a:xfrm>
            <a:off x="2360613" y="4868864"/>
            <a:ext cx="201612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algn="ctr" defTabSz="913067">
              <a:defRPr/>
            </a:pPr>
            <a:r>
              <a:rPr lang="ja-JP" altLang="en-US" sz="1600" b="1" dirty="0">
                <a:solidFill>
                  <a:prstClr val="white"/>
                </a:solidFill>
              </a:rPr>
              <a:t>サービス事</a:t>
            </a:r>
            <a:r>
              <a:rPr lang="ja-JP" altLang="en-US" sz="1600" b="1" dirty="0" smtClean="0">
                <a:solidFill>
                  <a:prstClr val="white"/>
                </a:solidFill>
              </a:rPr>
              <a:t>業者等</a:t>
            </a:r>
            <a:endParaRPr lang="ja-JP" altLang="en-US" sz="1600" b="1" dirty="0">
              <a:solidFill>
                <a:prstClr val="white"/>
              </a:solidFill>
            </a:endParaRPr>
          </a:p>
        </p:txBody>
      </p:sp>
      <p:sp>
        <p:nvSpPr>
          <p:cNvPr id="13" name="角丸四角形 12"/>
          <p:cNvSpPr/>
          <p:nvPr/>
        </p:nvSpPr>
        <p:spPr>
          <a:xfrm>
            <a:off x="784229" y="2349544"/>
            <a:ext cx="2439987"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defTabSz="913067">
              <a:defRPr/>
            </a:pPr>
            <a:r>
              <a:rPr lang="ja-JP" altLang="en-US" sz="1400" b="1" dirty="0">
                <a:solidFill>
                  <a:prstClr val="black"/>
                </a:solidFill>
              </a:rPr>
              <a:t>　・障害者の心身の状況</a:t>
            </a:r>
            <a:endParaRPr lang="en-US" altLang="ja-JP" sz="1400" b="1" dirty="0">
              <a:solidFill>
                <a:prstClr val="black"/>
              </a:solidFill>
            </a:endParaRPr>
          </a:p>
          <a:p>
            <a:pPr defTabSz="913067">
              <a:defRPr/>
            </a:pPr>
            <a:r>
              <a:rPr lang="ja-JP" altLang="en-US" sz="1400" b="1" dirty="0">
                <a:solidFill>
                  <a:prstClr val="black"/>
                </a:solidFill>
              </a:rPr>
              <a:t>　・その置かれている環境</a:t>
            </a:r>
            <a:endParaRPr lang="en-US" altLang="ja-JP" sz="1400" b="1" dirty="0">
              <a:solidFill>
                <a:prstClr val="black"/>
              </a:solidFill>
            </a:endParaRPr>
          </a:p>
          <a:p>
            <a:pPr defTabSz="913067">
              <a:defRPr/>
            </a:pPr>
            <a:r>
              <a:rPr lang="ja-JP" altLang="en-US" sz="1400" b="1" dirty="0">
                <a:solidFill>
                  <a:prstClr val="black"/>
                </a:solidFill>
              </a:rPr>
              <a:t>　・日常生活の状況</a:t>
            </a:r>
            <a:endParaRPr lang="en-US" altLang="ja-JP" sz="1400" b="1" dirty="0">
              <a:solidFill>
                <a:prstClr val="black"/>
              </a:solidFill>
            </a:endParaRPr>
          </a:p>
          <a:p>
            <a:pPr defTabSz="913067">
              <a:defRPr/>
            </a:pPr>
            <a:r>
              <a:rPr lang="ja-JP" altLang="en-US" sz="1400" b="1" dirty="0">
                <a:solidFill>
                  <a:prstClr val="black"/>
                </a:solidFill>
              </a:rPr>
              <a:t>　・現に受けているサービス</a:t>
            </a:r>
            <a:endParaRPr lang="en-US" altLang="ja-JP" sz="1400" b="1" dirty="0">
              <a:solidFill>
                <a:prstClr val="black"/>
              </a:solidFill>
            </a:endParaRPr>
          </a:p>
          <a:p>
            <a:pPr defTabSz="913067">
              <a:defRPr/>
            </a:pPr>
            <a:r>
              <a:rPr lang="ja-JP" altLang="en-US" sz="1400" b="1" dirty="0">
                <a:solidFill>
                  <a:prstClr val="black"/>
                </a:solidFill>
              </a:rPr>
              <a:t>　・サービス利用の意向</a:t>
            </a:r>
            <a:endParaRPr lang="en-US" altLang="ja-JP" sz="1400" b="1" dirty="0">
              <a:solidFill>
                <a:prstClr val="black"/>
              </a:solidFill>
            </a:endParaRPr>
          </a:p>
          <a:p>
            <a:pPr defTabSz="913067">
              <a:defRPr/>
            </a:pPr>
            <a:r>
              <a:rPr lang="ja-JP" altLang="en-US" sz="1400" b="1" dirty="0">
                <a:solidFill>
                  <a:prstClr val="black"/>
                </a:solidFill>
              </a:rPr>
              <a:t>　・支援する上で解決すべ</a:t>
            </a:r>
            <a:endParaRPr lang="en-US" altLang="ja-JP" sz="1400" b="1" dirty="0">
              <a:solidFill>
                <a:prstClr val="black"/>
              </a:solidFill>
            </a:endParaRPr>
          </a:p>
          <a:p>
            <a:pPr defTabSz="913067">
              <a:defRPr/>
            </a:pPr>
            <a:r>
              <a:rPr lang="ja-JP" altLang="en-US" sz="1400" b="1" dirty="0">
                <a:solidFill>
                  <a:prstClr val="black"/>
                </a:solidFill>
              </a:rPr>
              <a:t>　　き課題</a:t>
            </a:r>
            <a:endParaRPr lang="en-US" altLang="ja-JP" sz="1400" b="1" dirty="0">
              <a:solidFill>
                <a:prstClr val="black"/>
              </a:solidFill>
            </a:endParaRPr>
          </a:p>
          <a:p>
            <a:pPr defTabSz="913067">
              <a:defRPr/>
            </a:pPr>
            <a:r>
              <a:rPr lang="ja-JP" altLang="en-US" sz="1400" b="1" dirty="0">
                <a:solidFill>
                  <a:prstClr val="black"/>
                </a:solidFill>
              </a:rPr>
              <a:t>　・その他</a:t>
            </a:r>
            <a:endParaRPr lang="ja-JP" altLang="en-US" b="1" dirty="0">
              <a:solidFill>
                <a:prstClr val="white"/>
              </a:solidFill>
            </a:endParaRPr>
          </a:p>
        </p:txBody>
      </p:sp>
      <p:sp>
        <p:nvSpPr>
          <p:cNvPr id="15" name="角丸四角形 14"/>
          <p:cNvSpPr/>
          <p:nvPr/>
        </p:nvSpPr>
        <p:spPr>
          <a:xfrm>
            <a:off x="4457740" y="2349544"/>
            <a:ext cx="2727325"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defTabSz="913067">
              <a:defRPr/>
            </a:pPr>
            <a:r>
              <a:rPr lang="ja-JP" altLang="en-US" sz="1400" b="1" dirty="0">
                <a:solidFill>
                  <a:prstClr val="black"/>
                </a:solidFill>
              </a:rPr>
              <a:t>　・生活に対する意向</a:t>
            </a:r>
            <a:endParaRPr lang="en-US" altLang="ja-JP" sz="1400" b="1" dirty="0">
              <a:solidFill>
                <a:prstClr val="black"/>
              </a:solidFill>
            </a:endParaRPr>
          </a:p>
          <a:p>
            <a:pPr defTabSz="913067">
              <a:defRPr/>
            </a:pPr>
            <a:r>
              <a:rPr lang="ja-JP" altLang="en-US" sz="1400" b="1" dirty="0">
                <a:solidFill>
                  <a:prstClr val="black"/>
                </a:solidFill>
              </a:rPr>
              <a:t>　・総合的な援助の方針</a:t>
            </a:r>
            <a:endParaRPr lang="en-US" altLang="ja-JP" sz="1400" b="1" dirty="0">
              <a:solidFill>
                <a:prstClr val="black"/>
              </a:solidFill>
            </a:endParaRPr>
          </a:p>
          <a:p>
            <a:pPr defTabSz="913067">
              <a:defRPr/>
            </a:pPr>
            <a:r>
              <a:rPr lang="ja-JP" altLang="en-US" sz="1400" b="1" dirty="0">
                <a:solidFill>
                  <a:prstClr val="black"/>
                </a:solidFill>
              </a:rPr>
              <a:t>　・解決すべき課題</a:t>
            </a:r>
            <a:endParaRPr lang="en-US" altLang="ja-JP" sz="1400" b="1" dirty="0">
              <a:solidFill>
                <a:prstClr val="black"/>
              </a:solidFill>
            </a:endParaRPr>
          </a:p>
          <a:p>
            <a:pPr defTabSz="913067">
              <a:defRPr/>
            </a:pPr>
            <a:r>
              <a:rPr lang="ja-JP" altLang="en-US" sz="1400" b="1" dirty="0">
                <a:solidFill>
                  <a:prstClr val="black"/>
                </a:solidFill>
              </a:rPr>
              <a:t>　・サービスの目的（長期・短期）</a:t>
            </a:r>
            <a:endParaRPr lang="en-US" altLang="ja-JP" sz="1400" b="1" dirty="0">
              <a:solidFill>
                <a:prstClr val="black"/>
              </a:solidFill>
            </a:endParaRPr>
          </a:p>
          <a:p>
            <a:pPr defTabSz="913067">
              <a:defRPr/>
            </a:pPr>
            <a:r>
              <a:rPr lang="ja-JP" altLang="en-US" sz="1400" b="1" dirty="0">
                <a:solidFill>
                  <a:prstClr val="black"/>
                </a:solidFill>
              </a:rPr>
              <a:t>　・その達成時期</a:t>
            </a:r>
            <a:endParaRPr lang="en-US" altLang="ja-JP" sz="1400" b="1" dirty="0">
              <a:solidFill>
                <a:prstClr val="black"/>
              </a:solidFill>
            </a:endParaRPr>
          </a:p>
          <a:p>
            <a:pPr defTabSz="913067">
              <a:defRPr/>
            </a:pPr>
            <a:r>
              <a:rPr lang="ja-JP" altLang="en-US" sz="1400" b="1" dirty="0">
                <a:solidFill>
                  <a:prstClr val="black"/>
                </a:solidFill>
              </a:rPr>
              <a:t>　・サービスの種類・内容・量</a:t>
            </a:r>
            <a:endParaRPr lang="en-US" altLang="ja-JP" sz="1400" b="1" dirty="0">
              <a:solidFill>
                <a:prstClr val="black"/>
              </a:solidFill>
            </a:endParaRPr>
          </a:p>
          <a:p>
            <a:pPr defTabSz="913067">
              <a:defRPr/>
            </a:pPr>
            <a:r>
              <a:rPr lang="ja-JP" altLang="en-US" sz="1400" b="1" dirty="0">
                <a:solidFill>
                  <a:prstClr val="black"/>
                </a:solidFill>
              </a:rPr>
              <a:t>　・サービス提供の留意事項</a:t>
            </a:r>
            <a:endParaRPr lang="ja-JP" altLang="en-US" b="1" dirty="0">
              <a:solidFill>
                <a:prstClr val="white"/>
              </a:solidFill>
            </a:endParaRPr>
          </a:p>
        </p:txBody>
      </p:sp>
      <p:sp>
        <p:nvSpPr>
          <p:cNvPr id="46090" name="Rectangle 52"/>
          <p:cNvSpPr>
            <a:spLocks noChangeArrowheads="1"/>
          </p:cNvSpPr>
          <p:nvPr/>
        </p:nvSpPr>
        <p:spPr bwMode="auto">
          <a:xfrm>
            <a:off x="4111665" y="2379723"/>
            <a:ext cx="409575" cy="1728787"/>
          </a:xfrm>
          <a:prstGeom prst="roundRect">
            <a:avLst>
              <a:gd name="adj" fmla="val 24727"/>
            </a:avLst>
          </a:prstGeom>
          <a:solidFill>
            <a:schemeClr val="bg1"/>
          </a:solidFill>
          <a:ln w="9525" algn="ctr">
            <a:solidFill>
              <a:schemeClr val="tx1"/>
            </a:solidFill>
            <a:miter lim="800000"/>
            <a:headEnd/>
            <a:tailEnd/>
          </a:ln>
        </p:spPr>
        <p:txBody>
          <a:bodyPr vert="eaVert" wrap="none" lIns="35942" tIns="45650" rIns="35942" bIns="45650" anchor="ctr"/>
          <a:lstStyle/>
          <a:p>
            <a:pPr algn="ctr" defTabSz="913067">
              <a:lnSpc>
                <a:spcPts val="1699"/>
              </a:lnSpc>
            </a:pPr>
            <a:r>
              <a:rPr lang="ja-JP" altLang="en-US" sz="1200" b="1" dirty="0">
                <a:solidFill>
                  <a:srgbClr val="000000"/>
                </a:solidFill>
                <a:latin typeface="ＭＳ Ｐゴシック" charset="-128"/>
                <a:ea typeface="ＭＳ Ｐゴシック"/>
              </a:rPr>
              <a:t>サービス等利用</a:t>
            </a:r>
            <a:r>
              <a:rPr lang="ja-JP" altLang="en-US" sz="1200" b="1" dirty="0" smtClean="0">
                <a:solidFill>
                  <a:srgbClr val="000000"/>
                </a:solidFill>
                <a:latin typeface="ＭＳ Ｐゴシック" charset="-128"/>
                <a:ea typeface="ＭＳ Ｐゴシック"/>
              </a:rPr>
              <a:t>計画等</a:t>
            </a:r>
            <a:endParaRPr lang="ja-JP" altLang="en-US" sz="1200" b="1" dirty="0">
              <a:solidFill>
                <a:srgbClr val="000000"/>
              </a:solidFill>
              <a:latin typeface="ＭＳ Ｐゴシック" charset="-128"/>
              <a:ea typeface="ＭＳ Ｐゴシック"/>
            </a:endParaRPr>
          </a:p>
        </p:txBody>
      </p:sp>
      <p:cxnSp>
        <p:nvCxnSpPr>
          <p:cNvPr id="18" name="カギ線コネクタ 17"/>
          <p:cNvCxnSpPr>
            <a:stCxn id="15" idx="2"/>
            <a:endCxn id="11" idx="0"/>
          </p:cNvCxnSpPr>
          <p:nvPr/>
        </p:nvCxnSpPr>
        <p:spPr>
          <a:xfrm rot="5400000">
            <a:off x="4235450" y="3282959"/>
            <a:ext cx="719138" cy="2452687"/>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6681797" y="5300707"/>
            <a:ext cx="3024186"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79722" tIns="45650" rIns="91297" bIns="45650" anchor="ctr"/>
          <a:lstStyle/>
          <a:p>
            <a:pPr defTabSz="913067">
              <a:defRPr/>
            </a:pPr>
            <a:r>
              <a:rPr lang="ja-JP" altLang="en-US" sz="1400" b="1" dirty="0">
                <a:solidFill>
                  <a:srgbClr val="FF0000"/>
                </a:solidFill>
              </a:rPr>
              <a:t>　</a:t>
            </a:r>
            <a:r>
              <a:rPr lang="ja-JP" altLang="en-US" sz="1400" b="1" u="sng" spc="100" dirty="0">
                <a:solidFill>
                  <a:srgbClr val="FF0000"/>
                </a:solidFill>
              </a:rPr>
              <a:t>サービス等利用計画を受けて、</a:t>
            </a:r>
            <a:r>
              <a:rPr lang="ja-JP" altLang="en-US" sz="1400" b="1" spc="100" dirty="0">
                <a:solidFill>
                  <a:srgbClr val="FF0000"/>
                </a:solidFill>
              </a:rPr>
              <a:t>自らの障害福祉サービス事業所の中での取組について具体的に掘り下げて計画を作成するよう努める。</a:t>
            </a:r>
            <a:endParaRPr lang="ja-JP" altLang="en-US" sz="1400" b="1" spc="100" dirty="0">
              <a:solidFill>
                <a:prstClr val="white"/>
              </a:solidFill>
            </a:endParaRPr>
          </a:p>
        </p:txBody>
      </p:sp>
      <p:sp>
        <p:nvSpPr>
          <p:cNvPr id="46093" name="Rectangle 52"/>
          <p:cNvSpPr>
            <a:spLocks noChangeArrowheads="1"/>
          </p:cNvSpPr>
          <p:nvPr/>
        </p:nvSpPr>
        <p:spPr bwMode="auto">
          <a:xfrm>
            <a:off x="6343691" y="5229226"/>
            <a:ext cx="409575" cy="1511300"/>
          </a:xfrm>
          <a:prstGeom prst="roundRect">
            <a:avLst>
              <a:gd name="adj" fmla="val 24727"/>
            </a:avLst>
          </a:prstGeom>
          <a:solidFill>
            <a:schemeClr val="bg1"/>
          </a:solidFill>
          <a:ln w="9525" algn="ctr">
            <a:solidFill>
              <a:schemeClr val="tx1"/>
            </a:solidFill>
            <a:miter lim="800000"/>
            <a:headEnd/>
            <a:tailEnd/>
          </a:ln>
        </p:spPr>
        <p:txBody>
          <a:bodyPr vert="eaVert" wrap="none" lIns="35942" tIns="45650" rIns="35942" bIns="45650" anchor="ctr"/>
          <a:lstStyle/>
          <a:p>
            <a:pPr algn="ctr" defTabSz="913067">
              <a:lnSpc>
                <a:spcPts val="1699"/>
              </a:lnSpc>
            </a:pPr>
            <a:r>
              <a:rPr lang="ja-JP" altLang="en-US" sz="1600" b="1" dirty="0">
                <a:solidFill>
                  <a:srgbClr val="000000"/>
                </a:solidFill>
                <a:latin typeface="ＭＳ Ｐゴシック" charset="-128"/>
                <a:ea typeface="ＭＳ Ｐゴシック"/>
              </a:rPr>
              <a:t>個別支援計画</a:t>
            </a:r>
          </a:p>
        </p:txBody>
      </p:sp>
      <p:sp>
        <p:nvSpPr>
          <p:cNvPr id="35" name="角丸四角形 34"/>
          <p:cNvSpPr/>
          <p:nvPr/>
        </p:nvSpPr>
        <p:spPr>
          <a:xfrm>
            <a:off x="2873379" y="5300707"/>
            <a:ext cx="2439987"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defTabSz="913067">
              <a:defRPr/>
            </a:pPr>
            <a:r>
              <a:rPr lang="ja-JP" altLang="en-US" sz="1400" b="1" dirty="0">
                <a:solidFill>
                  <a:prstClr val="black"/>
                </a:solidFill>
              </a:rPr>
              <a:t>　・置かれている環境</a:t>
            </a:r>
            <a:endParaRPr lang="en-US" altLang="ja-JP" sz="1400" b="1" dirty="0">
              <a:solidFill>
                <a:prstClr val="black"/>
              </a:solidFill>
            </a:endParaRPr>
          </a:p>
          <a:p>
            <a:pPr defTabSz="913067">
              <a:defRPr/>
            </a:pPr>
            <a:r>
              <a:rPr lang="ja-JP" altLang="en-US" sz="1400" b="1" dirty="0">
                <a:solidFill>
                  <a:prstClr val="black"/>
                </a:solidFill>
              </a:rPr>
              <a:t>　・日常生活の状況</a:t>
            </a:r>
            <a:endParaRPr lang="en-US" altLang="ja-JP" sz="1400" b="1" dirty="0">
              <a:solidFill>
                <a:prstClr val="black"/>
              </a:solidFill>
            </a:endParaRPr>
          </a:p>
          <a:p>
            <a:pPr defTabSz="913067">
              <a:defRPr/>
            </a:pPr>
            <a:r>
              <a:rPr lang="ja-JP" altLang="en-US" sz="1400" b="1" dirty="0">
                <a:solidFill>
                  <a:prstClr val="black"/>
                </a:solidFill>
              </a:rPr>
              <a:t>　・利用者の希望する生活</a:t>
            </a:r>
            <a:endParaRPr lang="en-US" altLang="ja-JP" sz="1400" b="1" dirty="0">
              <a:solidFill>
                <a:prstClr val="black"/>
              </a:solidFill>
            </a:endParaRPr>
          </a:p>
          <a:p>
            <a:pPr defTabSz="913067">
              <a:defRPr/>
            </a:pPr>
            <a:r>
              <a:rPr lang="ja-JP" altLang="en-US" sz="1400" b="1" dirty="0">
                <a:solidFill>
                  <a:prstClr val="black"/>
                </a:solidFill>
              </a:rPr>
              <a:t>　・課題</a:t>
            </a:r>
            <a:endParaRPr lang="en-US" altLang="ja-JP" sz="1400" b="1" dirty="0">
              <a:solidFill>
                <a:prstClr val="black"/>
              </a:solidFill>
            </a:endParaRPr>
          </a:p>
          <a:p>
            <a:pPr defTabSz="913067">
              <a:defRPr/>
            </a:pPr>
            <a:r>
              <a:rPr lang="ja-JP" altLang="en-US" sz="1400" b="1" dirty="0">
                <a:solidFill>
                  <a:prstClr val="black"/>
                </a:solidFill>
              </a:rPr>
              <a:t>　・その他</a:t>
            </a:r>
            <a:endParaRPr lang="ja-JP" altLang="en-US" b="1" dirty="0">
              <a:solidFill>
                <a:prstClr val="white"/>
              </a:solidFill>
            </a:endParaRPr>
          </a:p>
        </p:txBody>
      </p:sp>
      <p:sp>
        <p:nvSpPr>
          <p:cNvPr id="46095" name="Rectangle 52"/>
          <p:cNvSpPr>
            <a:spLocks noChangeArrowheads="1"/>
          </p:cNvSpPr>
          <p:nvPr/>
        </p:nvSpPr>
        <p:spPr bwMode="auto">
          <a:xfrm>
            <a:off x="2538453" y="5332413"/>
            <a:ext cx="409575" cy="1295400"/>
          </a:xfrm>
          <a:prstGeom prst="roundRect">
            <a:avLst>
              <a:gd name="adj" fmla="val 24727"/>
            </a:avLst>
          </a:prstGeom>
          <a:solidFill>
            <a:schemeClr val="bg1"/>
          </a:solidFill>
          <a:ln w="9525" algn="ctr">
            <a:solidFill>
              <a:schemeClr val="tx1"/>
            </a:solidFill>
            <a:miter lim="800000"/>
            <a:headEnd/>
            <a:tailEnd/>
          </a:ln>
        </p:spPr>
        <p:txBody>
          <a:bodyPr vert="eaVert" wrap="none" lIns="35942" tIns="45650" rIns="35942" bIns="45650" anchor="ctr"/>
          <a:lstStyle/>
          <a:p>
            <a:pPr algn="ctr" defTabSz="913067">
              <a:lnSpc>
                <a:spcPts val="1699"/>
              </a:lnSpc>
            </a:pPr>
            <a:r>
              <a:rPr lang="ja-JP" altLang="en-US" sz="1600" b="1" dirty="0">
                <a:solidFill>
                  <a:srgbClr val="000000"/>
                </a:solidFill>
                <a:latin typeface="ＭＳ Ｐゴシック" charset="-128"/>
                <a:ea typeface="ＭＳ Ｐゴシック"/>
              </a:rPr>
              <a:t>アセスメント</a:t>
            </a:r>
          </a:p>
        </p:txBody>
      </p:sp>
      <p:sp>
        <p:nvSpPr>
          <p:cNvPr id="46096" name="Rectangle 52"/>
          <p:cNvSpPr>
            <a:spLocks noChangeArrowheads="1"/>
          </p:cNvSpPr>
          <p:nvPr/>
        </p:nvSpPr>
        <p:spPr bwMode="auto">
          <a:xfrm>
            <a:off x="438190" y="2420938"/>
            <a:ext cx="411163" cy="1439862"/>
          </a:xfrm>
          <a:prstGeom prst="roundRect">
            <a:avLst>
              <a:gd name="adj" fmla="val 24727"/>
            </a:avLst>
          </a:prstGeom>
          <a:solidFill>
            <a:schemeClr val="bg1"/>
          </a:solidFill>
          <a:ln w="9525" algn="ctr">
            <a:solidFill>
              <a:schemeClr val="tx1"/>
            </a:solidFill>
            <a:miter lim="800000"/>
            <a:headEnd/>
            <a:tailEnd/>
          </a:ln>
        </p:spPr>
        <p:txBody>
          <a:bodyPr vert="eaVert" wrap="none" lIns="35942" tIns="45650" rIns="35942" bIns="45650" anchor="ctr"/>
          <a:lstStyle/>
          <a:p>
            <a:pPr algn="ctr" defTabSz="913067">
              <a:lnSpc>
                <a:spcPts val="1699"/>
              </a:lnSpc>
            </a:pPr>
            <a:r>
              <a:rPr lang="ja-JP" altLang="en-US" sz="1600" b="1" dirty="0">
                <a:solidFill>
                  <a:srgbClr val="000000"/>
                </a:solidFill>
                <a:latin typeface="ＭＳ Ｐゴシック" charset="-128"/>
                <a:ea typeface="ＭＳ Ｐゴシック"/>
              </a:rPr>
              <a:t>アセスメント</a:t>
            </a:r>
          </a:p>
        </p:txBody>
      </p:sp>
      <p:sp>
        <p:nvSpPr>
          <p:cNvPr id="37" name="右矢印 36"/>
          <p:cNvSpPr/>
          <p:nvPr/>
        </p:nvSpPr>
        <p:spPr>
          <a:xfrm>
            <a:off x="5600707" y="5445126"/>
            <a:ext cx="431800"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algn="ctr" defTabSz="913067">
              <a:defRPr/>
            </a:pPr>
            <a:endParaRPr lang="ja-JP" altLang="en-US" b="1" dirty="0">
              <a:solidFill>
                <a:prstClr val="white"/>
              </a:solidFill>
            </a:endParaRPr>
          </a:p>
        </p:txBody>
      </p:sp>
      <p:sp>
        <p:nvSpPr>
          <p:cNvPr id="44" name="角丸四角形 43"/>
          <p:cNvSpPr/>
          <p:nvPr/>
        </p:nvSpPr>
        <p:spPr>
          <a:xfrm>
            <a:off x="7040563" y="2276535"/>
            <a:ext cx="2449512" cy="1008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defTabSz="913067">
              <a:defRPr/>
            </a:pPr>
            <a:r>
              <a:rPr lang="ja-JP" altLang="en-US" sz="1200" dirty="0">
                <a:solidFill>
                  <a:prstClr val="black"/>
                </a:solidFill>
              </a:rPr>
              <a:t>　障害福祉</a:t>
            </a:r>
            <a:r>
              <a:rPr lang="ja-JP" altLang="en-US" sz="1200" dirty="0" smtClean="0">
                <a:solidFill>
                  <a:prstClr val="black"/>
                </a:solidFill>
              </a:rPr>
              <a:t>サービス等に</a:t>
            </a:r>
            <a:r>
              <a:rPr lang="ja-JP" altLang="en-US" sz="1200" dirty="0">
                <a:solidFill>
                  <a:prstClr val="black"/>
                </a:solidFill>
              </a:rPr>
              <a:t>加え、保健医療サービス、その他の福祉サービスや地域住民の自発的活動なども計画に位置づけるよう努める。</a:t>
            </a:r>
          </a:p>
        </p:txBody>
      </p:sp>
      <p:sp>
        <p:nvSpPr>
          <p:cNvPr id="48" name="角丸四角形吹き出し 47"/>
          <p:cNvSpPr/>
          <p:nvPr/>
        </p:nvSpPr>
        <p:spPr>
          <a:xfrm>
            <a:off x="7473950" y="3500440"/>
            <a:ext cx="2016125" cy="1368425"/>
          </a:xfrm>
          <a:prstGeom prst="wedgeRoundRectCallout">
            <a:avLst>
              <a:gd name="adj1" fmla="val -64550"/>
              <a:gd name="adj2" fmla="val -4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defTabSz="913067">
              <a:defRPr/>
            </a:pPr>
            <a:r>
              <a:rPr lang="ja-JP" altLang="en-US" sz="1400" dirty="0">
                <a:solidFill>
                  <a:prstClr val="black"/>
                </a:solidFill>
              </a:rPr>
              <a:t>　</a:t>
            </a:r>
            <a:r>
              <a:rPr lang="ja-JP" altLang="en-US" sz="1400" dirty="0">
                <a:solidFill>
                  <a:srgbClr val="FF0000"/>
                </a:solidFill>
              </a:rPr>
              <a:t>複数サービスに共通の支援目標、複数サービスの役割分担、利用者の環境調整等、総合的な支援計画を作る。</a:t>
            </a:r>
          </a:p>
        </p:txBody>
      </p:sp>
      <p:sp>
        <p:nvSpPr>
          <p:cNvPr id="23" name="角丸四角形 22"/>
          <p:cNvSpPr/>
          <p:nvPr/>
        </p:nvSpPr>
        <p:spPr>
          <a:xfrm>
            <a:off x="128589" y="4437064"/>
            <a:ext cx="201612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algn="ctr" defTabSz="913067">
              <a:defRPr/>
            </a:pPr>
            <a:r>
              <a:rPr lang="ja-JP" altLang="en-US" sz="1600" b="1" dirty="0">
                <a:solidFill>
                  <a:prstClr val="white"/>
                </a:solidFill>
              </a:rPr>
              <a:t>サービス事業者</a:t>
            </a:r>
          </a:p>
        </p:txBody>
      </p:sp>
      <p:cxnSp>
        <p:nvCxnSpPr>
          <p:cNvPr id="25" name="カギ線コネクタ 24"/>
          <p:cNvCxnSpPr>
            <a:endCxn id="23" idx="3"/>
          </p:cNvCxnSpPr>
          <p:nvPr/>
        </p:nvCxnSpPr>
        <p:spPr>
          <a:xfrm rot="10800000" flipV="1">
            <a:off x="2144714" y="4508500"/>
            <a:ext cx="1223962" cy="1079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344505" y="684221"/>
            <a:ext cx="9072562" cy="9350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97" tIns="45650" rIns="91297" bIns="45650" anchor="ctr"/>
          <a:lstStyle/>
          <a:p>
            <a:pPr marL="175938" indent="-175938" defTabSz="913067">
              <a:defRPr/>
            </a:pPr>
            <a:r>
              <a:rPr lang="ja-JP" altLang="en-US" sz="1400" b="1" dirty="0">
                <a:solidFill>
                  <a:prstClr val="black"/>
                </a:solidFill>
              </a:rPr>
              <a:t>○　サービス等</a:t>
            </a:r>
            <a:r>
              <a:rPr lang="ja-JP" altLang="en-US" sz="1400" b="1" dirty="0" smtClean="0">
                <a:solidFill>
                  <a:prstClr val="black"/>
                </a:solidFill>
              </a:rPr>
              <a:t>利用計画等に</a:t>
            </a:r>
            <a:r>
              <a:rPr lang="ja-JP" altLang="en-US" sz="1400" b="1" dirty="0">
                <a:solidFill>
                  <a:prstClr val="black"/>
                </a:solidFill>
              </a:rPr>
              <a:t>ついては、相談支援専門員が、総合的な援助方針や解決すべき課題を踏まえ、最も適切なサービスの組み合わせ等について検討し、作成。</a:t>
            </a:r>
            <a:endParaRPr lang="en-US" altLang="ja-JP" sz="1400" b="1" dirty="0">
              <a:solidFill>
                <a:prstClr val="black"/>
              </a:solidFill>
            </a:endParaRPr>
          </a:p>
          <a:p>
            <a:pPr marL="175938" indent="-175938" defTabSz="913067">
              <a:defRPr/>
            </a:pPr>
            <a:r>
              <a:rPr lang="ja-JP" altLang="en-US" sz="1400" b="1" dirty="0">
                <a:solidFill>
                  <a:prstClr val="black"/>
                </a:solidFill>
              </a:rPr>
              <a:t>○　個別支援計画については、サービス管理</a:t>
            </a:r>
            <a:r>
              <a:rPr lang="ja-JP" altLang="en-US" sz="1400" b="1" dirty="0" smtClean="0">
                <a:solidFill>
                  <a:prstClr val="black"/>
                </a:solidFill>
              </a:rPr>
              <a:t>責任者等が</a:t>
            </a:r>
            <a:r>
              <a:rPr lang="ja-JP" altLang="en-US" sz="1400" b="1" dirty="0">
                <a:solidFill>
                  <a:prstClr val="black"/>
                </a:solidFill>
              </a:rPr>
              <a:t>、サービス等利用</a:t>
            </a:r>
            <a:r>
              <a:rPr lang="ja-JP" altLang="en-US" sz="1400" b="1" dirty="0" smtClean="0">
                <a:solidFill>
                  <a:prstClr val="black"/>
                </a:solidFill>
              </a:rPr>
              <a:t>計画等に</a:t>
            </a:r>
            <a:r>
              <a:rPr lang="ja-JP" altLang="en-US" sz="1400" b="1" dirty="0">
                <a:solidFill>
                  <a:prstClr val="black"/>
                </a:solidFill>
              </a:rPr>
              <a:t>おける総合的な援助方針等を踏まえ、当該事業所が提供するサービスの適切な支援内容等について検討し、作成。</a:t>
            </a:r>
          </a:p>
        </p:txBody>
      </p:sp>
      <p:sp>
        <p:nvSpPr>
          <p:cNvPr id="2" name="スライド番号プレースホルダー 1"/>
          <p:cNvSpPr>
            <a:spLocks noGrp="1"/>
          </p:cNvSpPr>
          <p:nvPr>
            <p:ph type="sldNum" sz="quarter" idx="12"/>
          </p:nvPr>
        </p:nvSpPr>
        <p:spPr>
          <a:xfrm>
            <a:off x="7832078" y="4711727"/>
            <a:ext cx="2063750" cy="314325"/>
          </a:xfrm>
        </p:spPr>
        <p:txBody>
          <a:bodyPr/>
          <a:lstStyle/>
          <a:p>
            <a:pPr>
              <a:defRPr/>
            </a:pPr>
            <a:fld id="{9A5DBC96-1DB8-4B93-B21F-95C4ECA2D59D}" type="slidenum">
              <a:rPr lang="en-US" altLang="ja-JP" smtClean="0">
                <a:solidFill>
                  <a:srgbClr val="000000"/>
                </a:solidFill>
              </a:rPr>
              <a:pPr>
                <a:defRPr/>
              </a:pPr>
              <a:t>53</a:t>
            </a:fld>
            <a:endParaRPr lang="en-US" altLang="ja-JP" dirty="0">
              <a:solidFill>
                <a:srgbClr val="000000"/>
              </a:solidFill>
            </a:endParaRPr>
          </a:p>
        </p:txBody>
      </p:sp>
    </p:spTree>
    <p:extLst>
      <p:ext uri="{BB962C8B-B14F-4D97-AF65-F5344CB8AC3E}">
        <p14:creationId xmlns:p14="http://schemas.microsoft.com/office/powerpoint/2010/main" val="3413156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1076232" y="1484788"/>
            <a:ext cx="682749" cy="1800225"/>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91315" tIns="45659" rIns="91315" bIns="45659" anchor="ctr"/>
          <a:lstStyle/>
          <a:p>
            <a:pPr defTabSz="913242"/>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rPr>
              <a:t>　　　　　　</a:t>
            </a:r>
          </a:p>
        </p:txBody>
      </p:sp>
      <p:sp>
        <p:nvSpPr>
          <p:cNvPr id="34" name="Rectangle 6"/>
          <p:cNvSpPr>
            <a:spLocks noChangeArrowheads="1"/>
          </p:cNvSpPr>
          <p:nvPr/>
        </p:nvSpPr>
        <p:spPr bwMode="auto">
          <a:xfrm>
            <a:off x="1065824" y="1484788"/>
            <a:ext cx="466725" cy="1800225"/>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91315" tIns="45659" rIns="91315" bIns="45659" anchor="ctr"/>
          <a:lstStyle/>
          <a:p>
            <a:pPr defTabSz="913242"/>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rPr>
              <a:t>　　　　　　</a:t>
            </a:r>
          </a:p>
        </p:txBody>
      </p:sp>
      <p:cxnSp>
        <p:nvCxnSpPr>
          <p:cNvPr id="28" name="直線コネクタ 27"/>
          <p:cNvCxnSpPr/>
          <p:nvPr/>
        </p:nvCxnSpPr>
        <p:spPr>
          <a:xfrm>
            <a:off x="273062" y="3644900"/>
            <a:ext cx="9144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7" name="Rectangle 6"/>
          <p:cNvSpPr>
            <a:spLocks noChangeArrowheads="1"/>
          </p:cNvSpPr>
          <p:nvPr/>
        </p:nvSpPr>
        <p:spPr bwMode="auto">
          <a:xfrm>
            <a:off x="776323" y="1484321"/>
            <a:ext cx="466725" cy="1800225"/>
          </a:xfrm>
          <a:prstGeom prst="rect">
            <a:avLst/>
          </a:prstGeom>
          <a:solidFill>
            <a:srgbClr val="FFFF99"/>
          </a:solidFill>
          <a:ln w="9525">
            <a:solidFill>
              <a:schemeClr val="tx1"/>
            </a:solidFill>
            <a:miter lim="800000"/>
            <a:headEnd/>
            <a:tailEnd/>
          </a:ln>
        </p:spPr>
        <p:txBody>
          <a:bodyPr vert="eaVert" wrap="none" lIns="91315" tIns="45659" rIns="91315" bIns="45659" anchor="ctr"/>
          <a:lstStyle/>
          <a:p>
            <a:pPr defTabSz="913242"/>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rPr>
              <a:t>　　　　　　</a:t>
            </a:r>
          </a:p>
        </p:txBody>
      </p:sp>
      <p:sp>
        <p:nvSpPr>
          <p:cNvPr id="47108" name="Rectangle 7"/>
          <p:cNvSpPr>
            <a:spLocks noChangeArrowheads="1"/>
          </p:cNvSpPr>
          <p:nvPr/>
        </p:nvSpPr>
        <p:spPr bwMode="auto">
          <a:xfrm>
            <a:off x="2066700" y="1196755"/>
            <a:ext cx="466725" cy="2376263"/>
          </a:xfrm>
          <a:prstGeom prst="rect">
            <a:avLst/>
          </a:prstGeom>
          <a:solidFill>
            <a:srgbClr val="FFFF99"/>
          </a:solidFill>
          <a:ln w="9525">
            <a:solidFill>
              <a:schemeClr val="tx1"/>
            </a:solidFill>
            <a:miter lim="800000"/>
            <a:headEnd/>
            <a:tailEnd/>
          </a:ln>
        </p:spPr>
        <p:txBody>
          <a:bodyPr vert="eaVert" wrap="none" lIns="91315" tIns="45659" rIns="91315" bIns="45659" anchor="ctr"/>
          <a:lstStyle/>
          <a:p>
            <a:pPr defTabSz="913242"/>
            <a:r>
              <a:rPr lang="ja-JP" altLang="en-US" sz="1600" dirty="0" smtClean="0">
                <a:solidFill>
                  <a:srgbClr val="000000"/>
                </a:solidFill>
                <a:latin typeface="HG創英角ﾎﾟｯﾌﾟ体" pitchFamily="49" charset="-128"/>
                <a:ea typeface="HG創英角ﾎﾟｯﾌﾟ体" pitchFamily="49" charset="-128"/>
              </a:rPr>
              <a:t>サービス</a:t>
            </a:r>
            <a:r>
              <a:rPr lang="ja-JP" altLang="en-US" sz="1600" dirty="0">
                <a:solidFill>
                  <a:srgbClr val="000000"/>
                </a:solidFill>
                <a:latin typeface="HG創英角ﾎﾟｯﾌﾟ体" pitchFamily="49" charset="-128"/>
                <a:ea typeface="HG創英角ﾎﾟｯﾌﾟ体" pitchFamily="49" charset="-128"/>
              </a:rPr>
              <a:t>等利用計画</a:t>
            </a:r>
            <a:r>
              <a:rPr lang="ja-JP" altLang="en-US" sz="1600" dirty="0" smtClean="0">
                <a:solidFill>
                  <a:srgbClr val="000000"/>
                </a:solidFill>
                <a:latin typeface="HG創英角ﾎﾟｯﾌﾟ体" pitchFamily="49" charset="-128"/>
                <a:ea typeface="HG創英角ﾎﾟｯﾌﾟ体" pitchFamily="49" charset="-128"/>
              </a:rPr>
              <a:t>案等</a:t>
            </a:r>
            <a:endParaRPr lang="ja-JP" altLang="en-US" sz="1600" dirty="0">
              <a:solidFill>
                <a:srgbClr val="000000"/>
              </a:solidFill>
            </a:endParaRPr>
          </a:p>
        </p:txBody>
      </p:sp>
      <p:sp>
        <p:nvSpPr>
          <p:cNvPr id="47109" name="Rectangle 38"/>
          <p:cNvSpPr>
            <a:spLocks noChangeArrowheads="1"/>
          </p:cNvSpPr>
          <p:nvPr/>
        </p:nvSpPr>
        <p:spPr bwMode="auto">
          <a:xfrm>
            <a:off x="6640240" y="3820905"/>
            <a:ext cx="466725" cy="1727200"/>
          </a:xfrm>
          <a:prstGeom prst="rect">
            <a:avLst/>
          </a:prstGeom>
          <a:solidFill>
            <a:srgbClr val="FFFF99"/>
          </a:solidFill>
          <a:ln w="9525">
            <a:solidFill>
              <a:schemeClr val="tx1"/>
            </a:solidFill>
            <a:miter lim="800000"/>
            <a:headEnd/>
            <a:tailEnd/>
          </a:ln>
        </p:spPr>
        <p:txBody>
          <a:bodyPr vert="eaVert" wrap="none" lIns="91315" tIns="0" rIns="91315" bIns="0" anchor="ctr"/>
          <a:lstStyle/>
          <a:p>
            <a:pPr algn="ctr" defTabSz="913242">
              <a:spcBef>
                <a:spcPct val="50000"/>
              </a:spcBef>
            </a:pPr>
            <a:r>
              <a:rPr lang="ja-JP" altLang="en-US" sz="2000" dirty="0">
                <a:solidFill>
                  <a:srgbClr val="000000"/>
                </a:solidFill>
                <a:latin typeface="HG創英角ﾎﾟｯﾌﾟ体" pitchFamily="49" charset="-128"/>
                <a:ea typeface="HG創英角ﾎﾟｯﾌﾟ体" pitchFamily="49" charset="-128"/>
              </a:rPr>
              <a:t>個別支援</a:t>
            </a:r>
            <a:r>
              <a:rPr lang="ja-JP" altLang="en-US" sz="2000" dirty="0" smtClean="0">
                <a:solidFill>
                  <a:srgbClr val="000000"/>
                </a:solidFill>
                <a:latin typeface="HG創英角ﾎﾟｯﾌﾟ体" pitchFamily="49" charset="-128"/>
                <a:ea typeface="HG創英角ﾎﾟｯﾌﾟ体" pitchFamily="49" charset="-128"/>
              </a:rPr>
              <a:t>計画</a:t>
            </a:r>
            <a:endParaRPr lang="ja-JP" altLang="en-US" sz="2000" dirty="0">
              <a:solidFill>
                <a:srgbClr val="000000"/>
              </a:solidFill>
            </a:endParaRPr>
          </a:p>
        </p:txBody>
      </p:sp>
      <p:sp>
        <p:nvSpPr>
          <p:cNvPr id="47110" name="Line 40"/>
          <p:cNvSpPr>
            <a:spLocks noChangeShapeType="1"/>
          </p:cNvSpPr>
          <p:nvPr/>
        </p:nvSpPr>
        <p:spPr bwMode="auto">
          <a:xfrm>
            <a:off x="4016896" y="3356992"/>
            <a:ext cx="234026" cy="432048"/>
          </a:xfrm>
          <a:prstGeom prst="line">
            <a:avLst/>
          </a:prstGeom>
          <a:noFill/>
          <a:ln w="50800">
            <a:solidFill>
              <a:schemeClr val="tx1"/>
            </a:solidFill>
            <a:round/>
            <a:headEnd/>
            <a:tailEnd type="triangle" w="med" len="med"/>
          </a:ln>
        </p:spPr>
        <p:txBody>
          <a:bodyPr lIns="91315" tIns="45659" rIns="91315" bIns="45659"/>
          <a:lstStyle/>
          <a:p>
            <a:pPr defTabSz="913242"/>
            <a:endParaRPr lang="ja-JP" altLang="en-US" sz="1200" dirty="0">
              <a:solidFill>
                <a:prstClr val="black"/>
              </a:solidFill>
            </a:endParaRPr>
          </a:p>
        </p:txBody>
      </p:sp>
      <p:sp>
        <p:nvSpPr>
          <p:cNvPr id="47111" name="Rectangle 49"/>
          <p:cNvSpPr>
            <a:spLocks noChangeArrowheads="1"/>
          </p:cNvSpPr>
          <p:nvPr/>
        </p:nvSpPr>
        <p:spPr bwMode="auto">
          <a:xfrm>
            <a:off x="8088922" y="3766782"/>
            <a:ext cx="466725" cy="2110490"/>
          </a:xfrm>
          <a:prstGeom prst="rect">
            <a:avLst/>
          </a:prstGeom>
          <a:solidFill>
            <a:srgbClr val="FFFF99"/>
          </a:solidFill>
          <a:ln w="9525">
            <a:solidFill>
              <a:schemeClr val="tx1"/>
            </a:solidFill>
            <a:miter lim="800000"/>
            <a:headEnd/>
            <a:tailEnd/>
          </a:ln>
        </p:spPr>
        <p:txBody>
          <a:bodyPr vert="eaVert" wrap="none" lIns="91315" tIns="45659" rIns="91315" bIns="45659" anchor="ctr"/>
          <a:lstStyle/>
          <a:p>
            <a:pPr algn="ctr" defTabSz="913242">
              <a:spcBef>
                <a:spcPct val="50000"/>
              </a:spcBef>
            </a:pPr>
            <a:r>
              <a:rPr lang="ja-JP" altLang="en-US" sz="2000" dirty="0">
                <a:solidFill>
                  <a:srgbClr val="000000"/>
                </a:solidFill>
                <a:latin typeface="HG創英角ﾎﾟｯﾌﾟ体" pitchFamily="49" charset="-128"/>
                <a:ea typeface="HG創英角ﾎﾟｯﾌﾟ体" pitchFamily="49" charset="-128"/>
              </a:rPr>
              <a:t>モニタリング</a:t>
            </a:r>
            <a:endParaRPr lang="ja-JP" altLang="en-US" sz="2000" dirty="0">
              <a:solidFill>
                <a:srgbClr val="000000"/>
              </a:solidFill>
            </a:endParaRPr>
          </a:p>
        </p:txBody>
      </p:sp>
      <p:sp>
        <p:nvSpPr>
          <p:cNvPr id="23" name="Rectangle 50"/>
          <p:cNvSpPr>
            <a:spLocks noChangeArrowheads="1"/>
          </p:cNvSpPr>
          <p:nvPr/>
        </p:nvSpPr>
        <p:spPr bwMode="auto">
          <a:xfrm>
            <a:off x="128589" y="1196975"/>
            <a:ext cx="503237" cy="2159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315" tIns="45659" rIns="91315" bIns="45659" anchor="ctr"/>
          <a:lstStyle/>
          <a:p>
            <a:pPr algn="ctr" defTabSz="913242">
              <a:defRPr/>
            </a:pPr>
            <a:r>
              <a:rPr lang="ja-JP" altLang="en-US" sz="2000" dirty="0">
                <a:solidFill>
                  <a:prstClr val="black"/>
                </a:solidFill>
                <a:latin typeface="HG創英角ﾎﾟｯﾌﾟ体" pitchFamily="49" charset="-128"/>
                <a:ea typeface="HG創英角ﾎﾟｯﾌﾟ体" pitchFamily="49" charset="-128"/>
              </a:rPr>
              <a:t>相談支援事業者</a:t>
            </a:r>
          </a:p>
        </p:txBody>
      </p:sp>
      <p:sp>
        <p:nvSpPr>
          <p:cNvPr id="47114" name="Rectangle 52"/>
          <p:cNvSpPr>
            <a:spLocks noChangeArrowheads="1"/>
          </p:cNvSpPr>
          <p:nvPr/>
        </p:nvSpPr>
        <p:spPr bwMode="auto">
          <a:xfrm>
            <a:off x="2612761" y="2492904"/>
            <a:ext cx="360363" cy="2087563"/>
          </a:xfrm>
          <a:prstGeom prst="roundRect">
            <a:avLst>
              <a:gd name="adj" fmla="val 0"/>
            </a:avLst>
          </a:prstGeom>
          <a:solidFill>
            <a:srgbClr val="FF9999"/>
          </a:solidFill>
          <a:ln w="9525" algn="ctr">
            <a:solidFill>
              <a:schemeClr val="tx1"/>
            </a:solidFill>
            <a:miter lim="800000"/>
            <a:headEnd/>
            <a:tailEnd/>
          </a:ln>
        </p:spPr>
        <p:txBody>
          <a:bodyPr vert="eaVert" wrap="none" lIns="35949" tIns="45659" rIns="35949" bIns="45659" anchor="ctr"/>
          <a:lstStyle/>
          <a:p>
            <a:pPr algn="ctr" defTabSz="913242">
              <a:lnSpc>
                <a:spcPts val="1699"/>
              </a:lnSpc>
            </a:pPr>
            <a:r>
              <a:rPr lang="ja-JP" altLang="en-US" sz="1200" b="1" dirty="0">
                <a:solidFill>
                  <a:srgbClr val="000000"/>
                </a:solidFill>
                <a:latin typeface="ＭＳ Ｐゴシック" charset="-128"/>
              </a:rPr>
              <a:t>支給決定（市町村）</a:t>
            </a:r>
            <a:endParaRPr lang="en-US" altLang="ja-JP" sz="1200" b="1" dirty="0">
              <a:solidFill>
                <a:srgbClr val="000000"/>
              </a:solidFill>
              <a:latin typeface="ＭＳ Ｐゴシック" charset="-128"/>
            </a:endParaRPr>
          </a:p>
        </p:txBody>
      </p:sp>
      <p:sp>
        <p:nvSpPr>
          <p:cNvPr id="33" name="Rectangle 50"/>
          <p:cNvSpPr>
            <a:spLocks noChangeArrowheads="1"/>
          </p:cNvSpPr>
          <p:nvPr/>
        </p:nvSpPr>
        <p:spPr bwMode="auto">
          <a:xfrm>
            <a:off x="128589" y="4076700"/>
            <a:ext cx="503237" cy="21605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315" tIns="45659" rIns="91315" bIns="45659" anchor="ctr"/>
          <a:lstStyle/>
          <a:p>
            <a:pPr algn="ctr" defTabSz="913242">
              <a:defRPr/>
            </a:pPr>
            <a:r>
              <a:rPr lang="ja-JP" altLang="en-US" sz="2000" dirty="0">
                <a:solidFill>
                  <a:prstClr val="black"/>
                </a:solidFill>
                <a:latin typeface="HG創英角ﾎﾟｯﾌﾟ体" pitchFamily="49" charset="-128"/>
                <a:ea typeface="HG創英角ﾎﾟｯﾌﾟ体" pitchFamily="49" charset="-128"/>
              </a:rPr>
              <a:t>サービス事業者</a:t>
            </a:r>
          </a:p>
        </p:txBody>
      </p:sp>
      <p:sp>
        <p:nvSpPr>
          <p:cNvPr id="47116" name="Rectangle 6"/>
          <p:cNvSpPr>
            <a:spLocks noChangeArrowheads="1"/>
          </p:cNvSpPr>
          <p:nvPr/>
        </p:nvSpPr>
        <p:spPr bwMode="auto">
          <a:xfrm>
            <a:off x="4847489" y="3918886"/>
            <a:ext cx="466725" cy="1800225"/>
          </a:xfrm>
          <a:prstGeom prst="rect">
            <a:avLst/>
          </a:prstGeom>
          <a:solidFill>
            <a:srgbClr val="FFFF99"/>
          </a:solidFill>
          <a:ln w="9525">
            <a:solidFill>
              <a:schemeClr val="tx1"/>
            </a:solidFill>
            <a:miter lim="800000"/>
            <a:headEnd/>
            <a:tailEnd/>
          </a:ln>
        </p:spPr>
        <p:txBody>
          <a:bodyPr vert="eaVert" wrap="none" lIns="91315" tIns="45659" rIns="91315" bIns="45659" anchor="ctr"/>
          <a:lstStyle/>
          <a:p>
            <a:pPr defTabSz="913242"/>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rPr>
              <a:t>　　　　　　</a:t>
            </a:r>
          </a:p>
        </p:txBody>
      </p:sp>
      <p:sp>
        <p:nvSpPr>
          <p:cNvPr id="47117" name="Rectangle 7"/>
          <p:cNvSpPr>
            <a:spLocks noChangeArrowheads="1"/>
          </p:cNvSpPr>
          <p:nvPr/>
        </p:nvSpPr>
        <p:spPr bwMode="auto">
          <a:xfrm>
            <a:off x="3548865" y="1268763"/>
            <a:ext cx="466725" cy="2232247"/>
          </a:xfrm>
          <a:prstGeom prst="rect">
            <a:avLst/>
          </a:prstGeom>
          <a:solidFill>
            <a:srgbClr val="FFFF99"/>
          </a:solidFill>
          <a:ln w="9525">
            <a:solidFill>
              <a:schemeClr val="tx1"/>
            </a:solidFill>
            <a:miter lim="800000"/>
            <a:headEnd/>
            <a:tailEnd/>
          </a:ln>
        </p:spPr>
        <p:txBody>
          <a:bodyPr vert="eaVert" wrap="none" lIns="91315" tIns="45659" rIns="91315" bIns="45659" anchor="ctr"/>
          <a:lstStyle/>
          <a:p>
            <a:pPr defTabSz="913242"/>
            <a:r>
              <a:rPr lang="ja-JP" altLang="en-US" sz="1600" dirty="0" smtClean="0">
                <a:solidFill>
                  <a:srgbClr val="000000"/>
                </a:solidFill>
                <a:latin typeface="HG創英角ﾎﾟｯﾌﾟ体" pitchFamily="49" charset="-128"/>
                <a:ea typeface="HG創英角ﾎﾟｯﾌﾟ体" pitchFamily="49" charset="-128"/>
              </a:rPr>
              <a:t>サービス</a:t>
            </a:r>
            <a:r>
              <a:rPr lang="ja-JP" altLang="en-US" sz="1600" dirty="0">
                <a:solidFill>
                  <a:srgbClr val="000000"/>
                </a:solidFill>
                <a:latin typeface="HG創英角ﾎﾟｯﾌﾟ体" pitchFamily="49" charset="-128"/>
                <a:ea typeface="HG創英角ﾎﾟｯﾌﾟ体" pitchFamily="49" charset="-128"/>
              </a:rPr>
              <a:t>等利用</a:t>
            </a:r>
            <a:r>
              <a:rPr lang="ja-JP" altLang="en-US" sz="1600" dirty="0" smtClean="0">
                <a:solidFill>
                  <a:srgbClr val="000000"/>
                </a:solidFill>
                <a:latin typeface="HG創英角ﾎﾟｯﾌﾟ体" pitchFamily="49" charset="-128"/>
                <a:ea typeface="HG創英角ﾎﾟｯﾌﾟ体" pitchFamily="49" charset="-128"/>
              </a:rPr>
              <a:t>計画等</a:t>
            </a:r>
            <a:endParaRPr lang="ja-JP" altLang="en-US" sz="1600" dirty="0">
              <a:solidFill>
                <a:srgbClr val="000000"/>
              </a:solidFill>
            </a:endParaRPr>
          </a:p>
        </p:txBody>
      </p:sp>
      <p:sp>
        <p:nvSpPr>
          <p:cNvPr id="43" name="右矢印 42"/>
          <p:cNvSpPr/>
          <p:nvPr/>
        </p:nvSpPr>
        <p:spPr>
          <a:xfrm>
            <a:off x="5367533" y="4359814"/>
            <a:ext cx="288925"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a:defRPr/>
            </a:pPr>
            <a:endParaRPr lang="ja-JP" altLang="en-US" sz="1200" b="1" dirty="0">
              <a:solidFill>
                <a:prstClr val="white"/>
              </a:solidFill>
            </a:endParaRPr>
          </a:p>
        </p:txBody>
      </p:sp>
      <p:sp>
        <p:nvSpPr>
          <p:cNvPr id="47119" name="Rectangle 52"/>
          <p:cNvSpPr>
            <a:spLocks noChangeArrowheads="1"/>
          </p:cNvSpPr>
          <p:nvPr/>
        </p:nvSpPr>
        <p:spPr bwMode="auto">
          <a:xfrm>
            <a:off x="6247181" y="3429003"/>
            <a:ext cx="287337" cy="1837395"/>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p>
            <a:pPr algn="ctr" defTabSz="913242">
              <a:lnSpc>
                <a:spcPts val="1699"/>
              </a:lnSpc>
            </a:pPr>
            <a:r>
              <a:rPr lang="ja-JP" altLang="en-US" sz="1200" b="1" dirty="0" smtClean="0">
                <a:solidFill>
                  <a:srgbClr val="000000"/>
                </a:solidFill>
                <a:latin typeface="ＭＳ Ｐゴシック" charset="-128"/>
              </a:rPr>
              <a:t>支援</a:t>
            </a:r>
            <a:r>
              <a:rPr lang="ja-JP" altLang="en-US" sz="1200" b="1" dirty="0">
                <a:solidFill>
                  <a:srgbClr val="000000"/>
                </a:solidFill>
                <a:latin typeface="ＭＳ Ｐゴシック" charset="-128"/>
              </a:rPr>
              <a:t>会議</a:t>
            </a:r>
            <a:endParaRPr lang="en-US" altLang="ja-JP" sz="1200" b="1" dirty="0">
              <a:solidFill>
                <a:srgbClr val="000000"/>
              </a:solidFill>
              <a:latin typeface="ＭＳ Ｐゴシック" charset="-128"/>
            </a:endParaRPr>
          </a:p>
        </p:txBody>
      </p:sp>
      <p:sp>
        <p:nvSpPr>
          <p:cNvPr id="47120" name="Rectangle 7"/>
          <p:cNvSpPr>
            <a:spLocks noChangeArrowheads="1"/>
          </p:cNvSpPr>
          <p:nvPr/>
        </p:nvSpPr>
        <p:spPr bwMode="auto">
          <a:xfrm>
            <a:off x="7995345" y="1196754"/>
            <a:ext cx="560288" cy="2303463"/>
          </a:xfrm>
          <a:prstGeom prst="rect">
            <a:avLst/>
          </a:prstGeom>
          <a:solidFill>
            <a:srgbClr val="FFFF99"/>
          </a:solidFill>
          <a:ln w="9525">
            <a:solidFill>
              <a:schemeClr val="tx1"/>
            </a:solidFill>
            <a:miter lim="800000"/>
            <a:headEnd/>
            <a:tailEnd/>
          </a:ln>
        </p:spPr>
        <p:txBody>
          <a:bodyPr vert="eaVert" wrap="none" lIns="91315" tIns="45659" rIns="91315" bIns="45659" anchor="ctr"/>
          <a:lstStyle/>
          <a:p>
            <a:pPr algn="ctr" defTabSz="913242"/>
            <a:r>
              <a:rPr lang="ja-JP" altLang="en-US" sz="1600" dirty="0">
                <a:solidFill>
                  <a:srgbClr val="000000"/>
                </a:solidFill>
                <a:latin typeface="HG創英角ﾎﾟｯﾌﾟ体" pitchFamily="49" charset="-128"/>
                <a:ea typeface="HG創英角ﾎﾟｯﾌﾟ体" pitchFamily="49" charset="-128"/>
              </a:rPr>
              <a:t>継続サービス利用</a:t>
            </a:r>
            <a:r>
              <a:rPr lang="ja-JP" altLang="en-US" sz="1600" dirty="0" smtClean="0">
                <a:solidFill>
                  <a:srgbClr val="000000"/>
                </a:solidFill>
                <a:latin typeface="HG創英角ﾎﾟｯﾌﾟ体" pitchFamily="49" charset="-128"/>
                <a:ea typeface="HG創英角ﾎﾟｯﾌﾟ体" pitchFamily="49" charset="-128"/>
              </a:rPr>
              <a:t>支援等</a:t>
            </a:r>
            <a:endParaRPr lang="en-US" altLang="ja-JP" sz="1600" dirty="0">
              <a:solidFill>
                <a:srgbClr val="000000"/>
              </a:solidFill>
              <a:latin typeface="HG創英角ﾎﾟｯﾌﾟ体" pitchFamily="49" charset="-128"/>
              <a:ea typeface="HG創英角ﾎﾟｯﾌﾟ体" pitchFamily="49" charset="-128"/>
            </a:endParaRPr>
          </a:p>
          <a:p>
            <a:pPr algn="ctr" defTabSz="913242"/>
            <a:r>
              <a:rPr lang="ja-JP" altLang="en-US" sz="1600" dirty="0">
                <a:solidFill>
                  <a:srgbClr val="000000"/>
                </a:solidFill>
                <a:latin typeface="HG創英角ﾎﾟｯﾌﾟ体" pitchFamily="49" charset="-128"/>
                <a:ea typeface="HG創英角ﾎﾟｯﾌﾟ体" pitchFamily="49" charset="-128"/>
              </a:rPr>
              <a:t>（モニタリング）</a:t>
            </a:r>
            <a:endParaRPr lang="ja-JP" altLang="en-US" sz="1600" dirty="0">
              <a:solidFill>
                <a:srgbClr val="000000"/>
              </a:solidFill>
            </a:endParaRPr>
          </a:p>
        </p:txBody>
      </p:sp>
      <p:sp>
        <p:nvSpPr>
          <p:cNvPr id="47121" name="Rectangle 7"/>
          <p:cNvSpPr>
            <a:spLocks noChangeArrowheads="1"/>
          </p:cNvSpPr>
          <p:nvPr/>
        </p:nvSpPr>
        <p:spPr bwMode="auto">
          <a:xfrm>
            <a:off x="7447798" y="3771917"/>
            <a:ext cx="547548" cy="2374900"/>
          </a:xfrm>
          <a:prstGeom prst="rect">
            <a:avLst/>
          </a:prstGeom>
          <a:solidFill>
            <a:srgbClr val="FFFF99"/>
          </a:solidFill>
          <a:ln w="9525">
            <a:solidFill>
              <a:schemeClr val="tx1"/>
            </a:solidFill>
            <a:miter lim="800000"/>
            <a:headEnd/>
            <a:tailEnd/>
          </a:ln>
        </p:spPr>
        <p:txBody>
          <a:bodyPr vert="eaVert" wrap="none" lIns="91315" tIns="45659" rIns="91315" bIns="45659" anchor="ctr"/>
          <a:lstStyle/>
          <a:p>
            <a:pPr algn="ctr" defTabSz="913242"/>
            <a:r>
              <a:rPr lang="ja-JP" altLang="en-US" sz="1600" dirty="0">
                <a:solidFill>
                  <a:srgbClr val="000000"/>
                </a:solidFill>
                <a:latin typeface="HG創英角ﾎﾟｯﾌﾟ体" pitchFamily="49" charset="-128"/>
                <a:ea typeface="HG創英角ﾎﾟｯﾌﾟ体" pitchFamily="49" charset="-128"/>
              </a:rPr>
              <a:t>個別支援計画の実施</a:t>
            </a:r>
            <a:endParaRPr lang="en-US" altLang="ja-JP" sz="1600" dirty="0">
              <a:solidFill>
                <a:srgbClr val="000000"/>
              </a:solidFill>
              <a:latin typeface="HG創英角ﾎﾟｯﾌﾟ体" pitchFamily="49" charset="-128"/>
              <a:ea typeface="HG創英角ﾎﾟｯﾌﾟ体" pitchFamily="49" charset="-128"/>
            </a:endParaRPr>
          </a:p>
          <a:p>
            <a:pPr algn="ctr" defTabSz="913242"/>
            <a:r>
              <a:rPr lang="ja-JP" altLang="en-US" sz="1600" dirty="0">
                <a:solidFill>
                  <a:srgbClr val="000000"/>
                </a:solidFill>
                <a:latin typeface="HG創英角ﾎﾟｯﾌﾟ体" pitchFamily="49" charset="-128"/>
                <a:ea typeface="HG創英角ﾎﾟｯﾌﾟ体" pitchFamily="49" charset="-128"/>
              </a:rPr>
              <a:t>（サービスの提供）</a:t>
            </a:r>
            <a:endParaRPr lang="ja-JP" altLang="en-US" sz="1600" dirty="0">
              <a:solidFill>
                <a:srgbClr val="000000"/>
              </a:solidFill>
            </a:endParaRPr>
          </a:p>
        </p:txBody>
      </p:sp>
      <p:sp>
        <p:nvSpPr>
          <p:cNvPr id="50" name="右矢印 49"/>
          <p:cNvSpPr/>
          <p:nvPr/>
        </p:nvSpPr>
        <p:spPr>
          <a:xfrm>
            <a:off x="7182586" y="4359814"/>
            <a:ext cx="202434"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a:defRPr/>
            </a:pPr>
            <a:endParaRPr lang="ja-JP" altLang="en-US" sz="1200" b="1" dirty="0">
              <a:solidFill>
                <a:prstClr val="white"/>
              </a:solidFill>
            </a:endParaRPr>
          </a:p>
        </p:txBody>
      </p:sp>
      <p:sp>
        <p:nvSpPr>
          <p:cNvPr id="47123" name="Rectangle 7"/>
          <p:cNvSpPr>
            <a:spLocks noChangeArrowheads="1"/>
          </p:cNvSpPr>
          <p:nvPr/>
        </p:nvSpPr>
        <p:spPr bwMode="auto">
          <a:xfrm>
            <a:off x="9382162" y="3789363"/>
            <a:ext cx="466725" cy="2374900"/>
          </a:xfrm>
          <a:prstGeom prst="rect">
            <a:avLst/>
          </a:prstGeom>
          <a:solidFill>
            <a:srgbClr val="FFFF99"/>
          </a:solidFill>
          <a:ln w="15875">
            <a:solidFill>
              <a:schemeClr val="tx1"/>
            </a:solidFill>
            <a:prstDash val="dash"/>
            <a:miter lim="800000"/>
            <a:headEnd/>
            <a:tailEnd/>
          </a:ln>
        </p:spPr>
        <p:txBody>
          <a:bodyPr vert="eaVert" wrap="none" lIns="91315" tIns="45659" rIns="91315" bIns="45659" anchor="ctr"/>
          <a:lstStyle/>
          <a:p>
            <a:pPr algn="ctr" defTabSz="913242"/>
            <a:r>
              <a:rPr lang="ja-JP" altLang="en-US" sz="1600" dirty="0">
                <a:solidFill>
                  <a:srgbClr val="000000"/>
                </a:solidFill>
                <a:latin typeface="HG創英角ﾎﾟｯﾌﾟ体" pitchFamily="49" charset="-128"/>
                <a:ea typeface="HG創英角ﾎﾟｯﾌﾟ体" pitchFamily="49" charset="-128"/>
              </a:rPr>
              <a:t>個別支援計画の変更</a:t>
            </a:r>
            <a:endParaRPr lang="ja-JP" altLang="en-US" sz="1600" dirty="0">
              <a:solidFill>
                <a:srgbClr val="000000"/>
              </a:solidFill>
            </a:endParaRPr>
          </a:p>
        </p:txBody>
      </p:sp>
      <p:sp>
        <p:nvSpPr>
          <p:cNvPr id="52" name="右矢印 51"/>
          <p:cNvSpPr/>
          <p:nvPr/>
        </p:nvSpPr>
        <p:spPr>
          <a:xfrm>
            <a:off x="8586664" y="4383290"/>
            <a:ext cx="287338"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a:defRPr/>
            </a:pPr>
            <a:endParaRPr lang="ja-JP" altLang="en-US" sz="1200" b="1" dirty="0">
              <a:solidFill>
                <a:prstClr val="white"/>
              </a:solidFill>
            </a:endParaRPr>
          </a:p>
        </p:txBody>
      </p:sp>
      <p:sp>
        <p:nvSpPr>
          <p:cNvPr id="47125" name="Rectangle 52"/>
          <p:cNvSpPr>
            <a:spLocks noChangeArrowheads="1"/>
          </p:cNvSpPr>
          <p:nvPr/>
        </p:nvSpPr>
        <p:spPr bwMode="auto">
          <a:xfrm>
            <a:off x="3080813" y="1844824"/>
            <a:ext cx="358775" cy="3384550"/>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p>
            <a:pPr algn="ctr" defTabSz="913242">
              <a:lnSpc>
                <a:spcPts val="1699"/>
              </a:lnSpc>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47126" name="Rectangle 38"/>
          <p:cNvSpPr>
            <a:spLocks noChangeArrowheads="1"/>
          </p:cNvSpPr>
          <p:nvPr/>
        </p:nvSpPr>
        <p:spPr bwMode="auto">
          <a:xfrm>
            <a:off x="5688513" y="3771920"/>
            <a:ext cx="466725" cy="2592387"/>
          </a:xfrm>
          <a:prstGeom prst="rect">
            <a:avLst/>
          </a:prstGeom>
          <a:solidFill>
            <a:srgbClr val="FFFF99"/>
          </a:solidFill>
          <a:ln w="9525">
            <a:solidFill>
              <a:schemeClr val="tx1"/>
            </a:solidFill>
            <a:miter lim="800000"/>
            <a:headEnd/>
            <a:tailEnd/>
          </a:ln>
        </p:spPr>
        <p:txBody>
          <a:bodyPr vert="eaVert" wrap="none" lIns="91315" tIns="45659" rIns="91315" bIns="45659" anchor="ctr"/>
          <a:lstStyle/>
          <a:p>
            <a:pPr defTabSz="913242">
              <a:spcBef>
                <a:spcPct val="50000"/>
              </a:spcBef>
            </a:pPr>
            <a:r>
              <a:rPr lang="ja-JP" altLang="en-US" sz="2000" dirty="0">
                <a:solidFill>
                  <a:srgbClr val="000000"/>
                </a:solidFill>
                <a:latin typeface="HG創英角ﾎﾟｯﾌﾟ体" pitchFamily="49" charset="-128"/>
                <a:ea typeface="HG創英角ﾎﾟｯﾌﾟ体" pitchFamily="49" charset="-128"/>
              </a:rPr>
              <a:t> 個別支援計画の原案</a:t>
            </a:r>
            <a:r>
              <a:rPr lang="ja-JP" altLang="en-US" sz="2000" dirty="0">
                <a:solidFill>
                  <a:srgbClr val="000000"/>
                </a:solidFill>
              </a:rPr>
              <a:t>　</a:t>
            </a:r>
          </a:p>
        </p:txBody>
      </p:sp>
      <p:cxnSp>
        <p:nvCxnSpPr>
          <p:cNvPr id="31" name="直線コネクタ 30"/>
          <p:cNvCxnSpPr/>
          <p:nvPr/>
        </p:nvCxnSpPr>
        <p:spPr>
          <a:xfrm>
            <a:off x="4172913" y="1268760"/>
            <a:ext cx="0" cy="5040312"/>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8" name="Rectangle 7"/>
          <p:cNvSpPr>
            <a:spLocks noChangeArrowheads="1"/>
          </p:cNvSpPr>
          <p:nvPr/>
        </p:nvSpPr>
        <p:spPr bwMode="auto">
          <a:xfrm>
            <a:off x="9366288" y="981081"/>
            <a:ext cx="466725" cy="2519363"/>
          </a:xfrm>
          <a:prstGeom prst="rect">
            <a:avLst/>
          </a:prstGeom>
          <a:solidFill>
            <a:srgbClr val="FFFF99"/>
          </a:solidFill>
          <a:ln w="15875">
            <a:solidFill>
              <a:schemeClr val="tx1"/>
            </a:solidFill>
            <a:prstDash val="dash"/>
            <a:miter lim="800000"/>
            <a:headEnd/>
            <a:tailEnd/>
          </a:ln>
        </p:spPr>
        <p:txBody>
          <a:bodyPr vert="eaVert" wrap="none" lIns="91315" tIns="45659" rIns="91315" bIns="45659" anchor="ctr"/>
          <a:lstStyle/>
          <a:p>
            <a:pPr algn="ctr" defTabSz="913242"/>
            <a:r>
              <a:rPr lang="ja-JP" altLang="en-US" sz="1400" dirty="0">
                <a:solidFill>
                  <a:srgbClr val="000000"/>
                </a:solidFill>
                <a:latin typeface="HG創英角ﾎﾟｯﾌﾟ体" pitchFamily="49" charset="-128"/>
                <a:ea typeface="HG創英角ﾎﾟｯﾌﾟ体" pitchFamily="49" charset="-128"/>
              </a:rPr>
              <a:t>サービス等利用</a:t>
            </a:r>
            <a:r>
              <a:rPr lang="ja-JP" altLang="en-US" sz="1400" dirty="0" smtClean="0">
                <a:solidFill>
                  <a:srgbClr val="000000"/>
                </a:solidFill>
                <a:latin typeface="HG創英角ﾎﾟｯﾌﾟ体" pitchFamily="49" charset="-128"/>
                <a:ea typeface="HG創英角ﾎﾟｯﾌﾟ体" pitchFamily="49" charset="-128"/>
              </a:rPr>
              <a:t>計画等の</a:t>
            </a:r>
            <a:r>
              <a:rPr lang="ja-JP" altLang="en-US" sz="1400" dirty="0">
                <a:solidFill>
                  <a:srgbClr val="000000"/>
                </a:solidFill>
                <a:latin typeface="HG創英角ﾎﾟｯﾌﾟ体" pitchFamily="49" charset="-128"/>
                <a:ea typeface="HG創英角ﾎﾟｯﾌﾟ体" pitchFamily="49" charset="-128"/>
              </a:rPr>
              <a:t>変更</a:t>
            </a:r>
            <a:endParaRPr lang="ja-JP" altLang="en-US" sz="1400" dirty="0">
              <a:solidFill>
                <a:srgbClr val="000000"/>
              </a:solidFill>
            </a:endParaRPr>
          </a:p>
        </p:txBody>
      </p:sp>
      <p:sp>
        <p:nvSpPr>
          <p:cNvPr id="27" name="右矢印 26"/>
          <p:cNvSpPr/>
          <p:nvPr/>
        </p:nvSpPr>
        <p:spPr>
          <a:xfrm>
            <a:off x="8586664" y="2008345"/>
            <a:ext cx="287338"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a:defRPr/>
            </a:pPr>
            <a:endParaRPr lang="ja-JP" altLang="en-US" sz="1200" b="1" dirty="0">
              <a:solidFill>
                <a:prstClr val="white"/>
              </a:solidFill>
            </a:endParaRPr>
          </a:p>
        </p:txBody>
      </p:sp>
      <p:sp>
        <p:nvSpPr>
          <p:cNvPr id="47130" name="Rectangle 52"/>
          <p:cNvSpPr>
            <a:spLocks noChangeArrowheads="1"/>
          </p:cNvSpPr>
          <p:nvPr/>
        </p:nvSpPr>
        <p:spPr bwMode="auto">
          <a:xfrm>
            <a:off x="8885342" y="1910368"/>
            <a:ext cx="358775" cy="33845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49" tIns="45659" rIns="35949" bIns="45659" anchor="ctr"/>
          <a:lstStyle/>
          <a:p>
            <a:pPr algn="ctr" defTabSz="913242">
              <a:lnSpc>
                <a:spcPts val="1699"/>
              </a:lnSpc>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37" name="右矢印 36"/>
          <p:cNvSpPr/>
          <p:nvPr/>
        </p:nvSpPr>
        <p:spPr>
          <a:xfrm>
            <a:off x="1364607" y="1916832"/>
            <a:ext cx="576064"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a:defRPr/>
            </a:pPr>
            <a:endParaRPr lang="ja-JP" altLang="en-US" sz="1200" b="1" dirty="0">
              <a:solidFill>
                <a:prstClr val="white"/>
              </a:solidFill>
            </a:endParaRPr>
          </a:p>
        </p:txBody>
      </p:sp>
      <p:sp>
        <p:nvSpPr>
          <p:cNvPr id="38" name="テキスト ボックス 37"/>
          <p:cNvSpPr txBox="1"/>
          <p:nvPr/>
        </p:nvSpPr>
        <p:spPr>
          <a:xfrm>
            <a:off x="1052567" y="6021327"/>
            <a:ext cx="2687916" cy="248071"/>
          </a:xfrm>
          <a:prstGeom prst="rect">
            <a:avLst/>
          </a:prstGeom>
          <a:noFill/>
        </p:spPr>
        <p:txBody>
          <a:bodyPr wrap="square" lIns="62792" tIns="31396" rIns="62792" bIns="31396" rtlCol="0">
            <a:spAutoFit/>
          </a:bodyPr>
          <a:lstStyle/>
          <a:p>
            <a:r>
              <a:rPr lang="en-US" altLang="ja-JP" sz="1200" dirty="0" smtClean="0">
                <a:solidFill>
                  <a:srgbClr val="000000"/>
                </a:solidFill>
              </a:rPr>
              <a:t>※</a:t>
            </a:r>
            <a:r>
              <a:rPr lang="ja-JP" altLang="en-US" sz="1200" dirty="0" smtClean="0">
                <a:solidFill>
                  <a:srgbClr val="000000"/>
                </a:solidFill>
              </a:rPr>
              <a:t>点線枠部分は、必要により実施</a:t>
            </a:r>
            <a:endParaRPr lang="ja-JP" altLang="en-US" sz="1200" dirty="0">
              <a:solidFill>
                <a:srgbClr val="000000"/>
              </a:solidFill>
            </a:endParaRPr>
          </a:p>
        </p:txBody>
      </p:sp>
      <p:sp>
        <p:nvSpPr>
          <p:cNvPr id="39" name="AutoShape 54"/>
          <p:cNvSpPr txBox="1">
            <a:spLocks noChangeArrowheads="1"/>
          </p:cNvSpPr>
          <p:nvPr/>
        </p:nvSpPr>
        <p:spPr bwMode="auto">
          <a:xfrm>
            <a:off x="182221" y="147108"/>
            <a:ext cx="9517057" cy="83362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15" tIns="45659" rIns="91315" bIns="45659" anchor="ctr"/>
          <a:lstStyle/>
          <a:p>
            <a:pPr algn="ctr" defTabSz="913242">
              <a:defRPr/>
            </a:pPr>
            <a:r>
              <a:rPr lang="ja-JP" altLang="en-US" sz="2000" b="1" dirty="0">
                <a:solidFill>
                  <a:prstClr val="black"/>
                </a:solidFill>
                <a:latin typeface="ＭＳ Ｐゴシック"/>
              </a:rPr>
              <a:t>指定特定相談支援事業者（計画作成担当</a:t>
            </a:r>
            <a:r>
              <a:rPr lang="ja-JP" altLang="en-US" sz="2000" b="1" dirty="0" smtClean="0">
                <a:solidFill>
                  <a:prstClr val="black"/>
                </a:solidFill>
                <a:latin typeface="ＭＳ Ｐゴシック"/>
              </a:rPr>
              <a:t>）及び障害児相談支援事業者と</a:t>
            </a:r>
            <a:endParaRPr lang="en-US" altLang="ja-JP" sz="2000" b="1" dirty="0" smtClean="0">
              <a:solidFill>
                <a:prstClr val="black"/>
              </a:solidFill>
              <a:latin typeface="ＭＳ Ｐゴシック"/>
            </a:endParaRPr>
          </a:p>
          <a:p>
            <a:pPr algn="ctr" defTabSz="913242">
              <a:defRPr/>
            </a:pPr>
            <a:r>
              <a:rPr lang="ja-JP" altLang="en-US" sz="2000" b="1" dirty="0" smtClean="0">
                <a:solidFill>
                  <a:prstClr val="black"/>
                </a:solidFill>
                <a:latin typeface="ＭＳ Ｐゴシック"/>
              </a:rPr>
              <a:t>障害</a:t>
            </a:r>
            <a:r>
              <a:rPr lang="ja-JP" altLang="en-US" sz="2000" b="1" dirty="0">
                <a:solidFill>
                  <a:prstClr val="black"/>
                </a:solidFill>
                <a:latin typeface="ＭＳ Ｐゴシック"/>
              </a:rPr>
              <a:t>福祉サービス事業者の関係</a:t>
            </a:r>
          </a:p>
        </p:txBody>
      </p:sp>
      <p:sp>
        <p:nvSpPr>
          <p:cNvPr id="41" name="Rectangle 52"/>
          <p:cNvSpPr>
            <a:spLocks noChangeArrowheads="1"/>
          </p:cNvSpPr>
          <p:nvPr/>
        </p:nvSpPr>
        <p:spPr bwMode="auto">
          <a:xfrm>
            <a:off x="1532712" y="2708920"/>
            <a:ext cx="358775" cy="1656358"/>
          </a:xfrm>
          <a:prstGeom prst="roundRect">
            <a:avLst>
              <a:gd name="adj" fmla="val 50000"/>
            </a:avLst>
          </a:prstGeom>
          <a:solidFill>
            <a:srgbClr val="FFFF00"/>
          </a:solidFill>
          <a:ln w="9525" algn="ctr">
            <a:solidFill>
              <a:schemeClr val="tx1"/>
            </a:solidFill>
            <a:prstDash val="solid"/>
            <a:miter lim="800000"/>
            <a:headEnd/>
            <a:tailEnd/>
          </a:ln>
        </p:spPr>
        <p:txBody>
          <a:bodyPr vert="eaVert" wrap="none" lIns="35949" tIns="45659" rIns="35949" bIns="45659" anchor="ctr"/>
          <a:lstStyle/>
          <a:p>
            <a:pPr algn="ctr" defTabSz="913242">
              <a:lnSpc>
                <a:spcPts val="1699"/>
              </a:lnSpc>
            </a:pPr>
            <a:r>
              <a:rPr lang="ja-JP" altLang="en-US" sz="1400" b="1" dirty="0" smtClean="0">
                <a:solidFill>
                  <a:srgbClr val="000000"/>
                </a:solidFill>
                <a:latin typeface="ＭＳ Ｐゴシック" charset="-128"/>
              </a:rPr>
              <a:t>資源アセスメント</a:t>
            </a:r>
            <a:endParaRPr lang="en-US" altLang="ja-JP" sz="1400" b="1" dirty="0">
              <a:solidFill>
                <a:srgbClr val="000000"/>
              </a:solidFill>
              <a:latin typeface="ＭＳ Ｐゴシック" charset="-128"/>
            </a:endParaRPr>
          </a:p>
        </p:txBody>
      </p:sp>
      <p:sp>
        <p:nvSpPr>
          <p:cNvPr id="42" name="Rectangle 52"/>
          <p:cNvSpPr>
            <a:spLocks noChangeArrowheads="1"/>
          </p:cNvSpPr>
          <p:nvPr/>
        </p:nvSpPr>
        <p:spPr bwMode="auto">
          <a:xfrm>
            <a:off x="1172693" y="2708920"/>
            <a:ext cx="358775" cy="1656358"/>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49" tIns="45659" rIns="35949" bIns="45659" anchor="ctr"/>
          <a:lstStyle/>
          <a:p>
            <a:pPr algn="ctr" defTabSz="913242">
              <a:lnSpc>
                <a:spcPts val="1699"/>
              </a:lnSpc>
            </a:pPr>
            <a:r>
              <a:rPr lang="ja-JP" altLang="en-US" sz="1400" b="1" dirty="0" smtClean="0">
                <a:solidFill>
                  <a:srgbClr val="000000">
                    <a:lumMod val="65000"/>
                    <a:lumOff val="35000"/>
                  </a:srgbClr>
                </a:solidFill>
                <a:latin typeface="ＭＳ Ｐゴシック" charset="-128"/>
              </a:rPr>
              <a:t>二次アセスメント</a:t>
            </a:r>
            <a:endParaRPr lang="en-US" altLang="ja-JP" sz="1400" b="1" dirty="0">
              <a:solidFill>
                <a:srgbClr val="000000">
                  <a:lumMod val="65000"/>
                  <a:lumOff val="35000"/>
                </a:srgbClr>
              </a:solidFill>
              <a:latin typeface="ＭＳ Ｐゴシック" charset="-128"/>
            </a:endParaRPr>
          </a:p>
        </p:txBody>
      </p:sp>
      <p:sp>
        <p:nvSpPr>
          <p:cNvPr id="32" name="テキスト ボックス 15"/>
          <p:cNvSpPr txBox="1">
            <a:spLocks noChangeArrowheads="1"/>
          </p:cNvSpPr>
          <p:nvPr/>
        </p:nvSpPr>
        <p:spPr bwMode="auto">
          <a:xfrm>
            <a:off x="4250922" y="3789040"/>
            <a:ext cx="390043" cy="2448272"/>
          </a:xfrm>
          <a:prstGeom prst="rect">
            <a:avLst/>
          </a:prstGeom>
          <a:solidFill>
            <a:srgbClr val="00B0F0"/>
          </a:solidFill>
          <a:ln w="9525">
            <a:solidFill>
              <a:schemeClr val="tx1"/>
            </a:solidFill>
            <a:miter lim="800000"/>
            <a:headEnd/>
            <a:tailEnd/>
          </a:ln>
        </p:spPr>
        <p:txBody>
          <a:bodyPr vert="eaVert" wrap="square" lIns="36000" rIns="36000" anchor="ctr" anchorCtr="0">
            <a:noAutofit/>
          </a:bodyPr>
          <a:lstStyle/>
          <a:p>
            <a:pPr algn="ctr"/>
            <a:r>
              <a:rPr lang="ja-JP" altLang="en-US" sz="1200" b="1" dirty="0" smtClean="0">
                <a:solidFill>
                  <a:srgbClr val="000000"/>
                </a:solidFill>
              </a:rPr>
              <a:t>利用契約（</a:t>
            </a:r>
            <a:r>
              <a:rPr lang="ja-JP" altLang="en-US" sz="1200" b="1" dirty="0">
                <a:solidFill>
                  <a:srgbClr val="000000"/>
                </a:solidFill>
              </a:rPr>
              <a:t>利用</a:t>
            </a:r>
            <a:r>
              <a:rPr lang="ja-JP" altLang="en-US" sz="1200" b="1" dirty="0" smtClean="0">
                <a:solidFill>
                  <a:srgbClr val="000000"/>
                </a:solidFill>
              </a:rPr>
              <a:t>開始）</a:t>
            </a:r>
          </a:p>
        </p:txBody>
      </p:sp>
      <p:sp>
        <p:nvSpPr>
          <p:cNvPr id="36" name="角丸四角形吹き出し 35"/>
          <p:cNvSpPr/>
          <p:nvPr/>
        </p:nvSpPr>
        <p:spPr>
          <a:xfrm>
            <a:off x="848543" y="4581128"/>
            <a:ext cx="1728192" cy="864096"/>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rgbClr val="000000">
                    <a:lumMod val="75000"/>
                  </a:srgbClr>
                </a:solidFill>
                <a:latin typeface="メイリオ" pitchFamily="50" charset="-128"/>
                <a:ea typeface="メイリオ" pitchFamily="50" charset="-128"/>
              </a:rPr>
              <a:t>必要に応じて、医療の必要性や職業能力の程度などについて、</a:t>
            </a:r>
            <a:r>
              <a:rPr lang="ja-JP" altLang="en-US" sz="1000" b="1" dirty="0" smtClean="0">
                <a:solidFill>
                  <a:srgbClr val="000000">
                    <a:lumMod val="75000"/>
                  </a:srgbClr>
                </a:solidFill>
                <a:latin typeface="メイリオ" pitchFamily="50" charset="-128"/>
                <a:ea typeface="メイリオ" pitchFamily="50" charset="-128"/>
              </a:rPr>
              <a:t>外部の専門機関等に状況照会</a:t>
            </a:r>
            <a:r>
              <a:rPr lang="ja-JP" altLang="en-US" sz="1000" dirty="0" smtClean="0">
                <a:solidFill>
                  <a:srgbClr val="000000">
                    <a:lumMod val="75000"/>
                  </a:srgbClr>
                </a:solidFill>
                <a:latin typeface="メイリオ" pitchFamily="50" charset="-128"/>
                <a:ea typeface="メイリオ" pitchFamily="50" charset="-128"/>
              </a:rPr>
              <a:t>。</a:t>
            </a:r>
            <a:endParaRPr lang="ja-JP" altLang="en-US" sz="1000" dirty="0">
              <a:solidFill>
                <a:srgbClr val="000000">
                  <a:lumMod val="75000"/>
                </a:srgbClr>
              </a:solidFill>
              <a:latin typeface="メイリオ" pitchFamily="50" charset="-128"/>
              <a:ea typeface="メイリオ" pitchFamily="50" charset="-128"/>
            </a:endParaRPr>
          </a:p>
        </p:txBody>
      </p:sp>
      <p:sp>
        <p:nvSpPr>
          <p:cNvPr id="2" name="スライド番号プレースホルダー 1"/>
          <p:cNvSpPr>
            <a:spLocks noGrp="1"/>
          </p:cNvSpPr>
          <p:nvPr>
            <p:ph type="sldNum" sz="quarter" idx="12"/>
          </p:nvPr>
        </p:nvSpPr>
        <p:spPr/>
        <p:txBody>
          <a:bodyPr/>
          <a:lstStyle/>
          <a:p>
            <a:pPr>
              <a:defRPr/>
            </a:pPr>
            <a:fld id="{9A5DBC96-1DB8-4B93-B21F-95C4ECA2D59D}" type="slidenum">
              <a:rPr lang="en-US" altLang="ja-JP" smtClean="0">
                <a:solidFill>
                  <a:srgbClr val="000000"/>
                </a:solidFill>
              </a:rPr>
              <a:pPr>
                <a:defRPr/>
              </a:pPr>
              <a:t>54</a:t>
            </a:fld>
            <a:endParaRPr lang="en-US" altLang="ja-JP" dirty="0">
              <a:solidFill>
                <a:srgbClr val="000000"/>
              </a:solidFill>
            </a:endParaRPr>
          </a:p>
        </p:txBody>
      </p:sp>
    </p:spTree>
    <p:extLst>
      <p:ext uri="{BB962C8B-B14F-4D97-AF65-F5344CB8AC3E}">
        <p14:creationId xmlns:p14="http://schemas.microsoft.com/office/powerpoint/2010/main" val="11394498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2"/>
          <p:cNvSpPr>
            <a:spLocks noChangeArrowheads="1"/>
          </p:cNvSpPr>
          <p:nvPr/>
        </p:nvSpPr>
        <p:spPr bwMode="auto">
          <a:xfrm>
            <a:off x="488422" y="1643063"/>
            <a:ext cx="9001390" cy="1803400"/>
          </a:xfrm>
          <a:prstGeom prst="rtTriangle">
            <a:avLst/>
          </a:prstGeom>
          <a:gradFill rotWithShape="1">
            <a:gsLst>
              <a:gs pos="0">
                <a:srgbClr val="FFFFE9"/>
              </a:gs>
              <a:gs pos="100000">
                <a:srgbClr val="FFFFB9"/>
              </a:gs>
            </a:gsLst>
            <a:lin ang="5400000" scaled="1"/>
          </a:gradFill>
          <a:ln w="12700" algn="ctr">
            <a:noFill/>
            <a:miter lim="800000"/>
            <a:headEnd/>
            <a:tailEnd/>
          </a:ln>
        </p:spPr>
        <p:txBody>
          <a:bodyPr wrap="none" lIns="74281" tIns="8888" rIns="74281" bIns="8888" anchor="ctr"/>
          <a:lstStyle/>
          <a:p>
            <a:endParaRPr lang="ja-JP" altLang="en-US" sz="2400" dirty="0">
              <a:solidFill>
                <a:srgbClr val="000000"/>
              </a:solidFill>
              <a:latin typeface="Times New Roman" pitchFamily="18" charset="0"/>
            </a:endParaRPr>
          </a:p>
        </p:txBody>
      </p:sp>
      <p:sp>
        <p:nvSpPr>
          <p:cNvPr id="50180" name="Rectangle 3"/>
          <p:cNvSpPr>
            <a:spLocks noChangeArrowheads="1"/>
          </p:cNvSpPr>
          <p:nvPr/>
        </p:nvSpPr>
        <p:spPr bwMode="auto">
          <a:xfrm>
            <a:off x="271727" y="1268415"/>
            <a:ext cx="9362546" cy="3120824"/>
          </a:xfrm>
          <a:prstGeom prst="rect">
            <a:avLst/>
          </a:prstGeom>
          <a:noFill/>
          <a:ln w="9525">
            <a:noFill/>
            <a:miter lim="800000"/>
            <a:headEnd/>
            <a:tailEnd/>
          </a:ln>
        </p:spPr>
        <p:txBody>
          <a:bodyPr lIns="91412" tIns="45705" rIns="91412" bIns="45705">
            <a:spAutoFit/>
          </a:bodyPr>
          <a:lstStyle/>
          <a:p>
            <a:pPr marL="609483" indent="-609483" algn="ctr">
              <a:spcBef>
                <a:spcPct val="20000"/>
              </a:spcBef>
            </a:pPr>
            <a:endParaRPr lang="en-US" altLang="ja-JP" sz="2400" b="1" dirty="0">
              <a:solidFill>
                <a:srgbClr val="000000"/>
              </a:solidFill>
              <a:latin typeface="Times New Roman" pitchFamily="18" charset="0"/>
            </a:endParaRPr>
          </a:p>
          <a:p>
            <a:pPr marL="609483" indent="-609483" algn="ctr">
              <a:spcBef>
                <a:spcPct val="20000"/>
              </a:spcBef>
            </a:pPr>
            <a:endParaRPr lang="en-US" altLang="ja-JP" sz="2400" b="1" dirty="0">
              <a:solidFill>
                <a:srgbClr val="000000"/>
              </a:solidFill>
              <a:latin typeface="Times New Roman" pitchFamily="18" charset="0"/>
            </a:endParaRPr>
          </a:p>
          <a:p>
            <a:pPr marL="609483" indent="-609483">
              <a:spcBef>
                <a:spcPct val="20000"/>
              </a:spcBef>
            </a:pPr>
            <a:r>
              <a:rPr lang="ja-JP" altLang="en-US" sz="4000" dirty="0">
                <a:solidFill>
                  <a:srgbClr val="000000"/>
                </a:solidFill>
                <a:latin typeface="Times New Roman" pitchFamily="18" charset="0"/>
              </a:rPr>
              <a:t>　　</a:t>
            </a:r>
            <a:r>
              <a:rPr lang="ja-JP" altLang="en-US" sz="3600" dirty="0">
                <a:solidFill>
                  <a:srgbClr val="000000"/>
                </a:solidFill>
                <a:latin typeface="Times New Roman" pitchFamily="18" charset="0"/>
                <a:ea typeface="ＤＨＰ特太ゴシック体" pitchFamily="2" charset="-128"/>
              </a:rPr>
              <a:t>３．サービス管理</a:t>
            </a:r>
            <a:r>
              <a:rPr lang="ja-JP" altLang="en-US" sz="3600" dirty="0" smtClean="0">
                <a:solidFill>
                  <a:srgbClr val="000000"/>
                </a:solidFill>
                <a:latin typeface="Times New Roman" pitchFamily="18" charset="0"/>
                <a:ea typeface="ＤＨＰ特太ゴシック体" pitchFamily="2" charset="-128"/>
              </a:rPr>
              <a:t>責任者及び</a:t>
            </a:r>
            <a:endParaRPr lang="en-US" altLang="ja-JP" sz="3600" dirty="0" smtClean="0">
              <a:solidFill>
                <a:srgbClr val="000000"/>
              </a:solidFill>
              <a:latin typeface="Times New Roman" pitchFamily="18" charset="0"/>
              <a:ea typeface="ＤＨＰ特太ゴシック体" pitchFamily="2" charset="-128"/>
            </a:endParaRPr>
          </a:p>
          <a:p>
            <a:pPr indent="1524000">
              <a:spcBef>
                <a:spcPct val="20000"/>
              </a:spcBef>
            </a:pPr>
            <a:r>
              <a:rPr lang="ja-JP" altLang="en-US" sz="3600" dirty="0" smtClean="0">
                <a:solidFill>
                  <a:srgbClr val="000000"/>
                </a:solidFill>
                <a:latin typeface="Times New Roman" pitchFamily="18" charset="0"/>
                <a:ea typeface="ＤＨＰ特太ゴシック体" pitchFamily="2" charset="-128"/>
              </a:rPr>
              <a:t>児童発達支援管理責任者について</a:t>
            </a:r>
            <a:endParaRPr lang="ja-JP" altLang="en-US" sz="3600" dirty="0">
              <a:solidFill>
                <a:srgbClr val="000000"/>
              </a:solidFill>
              <a:latin typeface="Times New Roman" pitchFamily="18" charset="0"/>
              <a:ea typeface="ＤＨＰ特太ゴシック体" pitchFamily="2" charset="-128"/>
            </a:endParaRPr>
          </a:p>
          <a:p>
            <a:pPr marL="609483" indent="-609483" algn="ctr">
              <a:spcBef>
                <a:spcPct val="20000"/>
              </a:spcBef>
            </a:pPr>
            <a:endParaRPr lang="en-US" altLang="ja-JP" sz="4000" b="1" dirty="0">
              <a:solidFill>
                <a:srgbClr val="000000"/>
              </a:solidFill>
              <a:latin typeface="Times New Roman" pitchFamily="18" charset="0"/>
            </a:endParaRPr>
          </a:p>
        </p:txBody>
      </p:sp>
      <p:sp>
        <p:nvSpPr>
          <p:cNvPr id="50181" name="Text Box 4"/>
          <p:cNvSpPr txBox="1">
            <a:spLocks noChangeArrowheads="1"/>
          </p:cNvSpPr>
          <p:nvPr/>
        </p:nvSpPr>
        <p:spPr bwMode="auto">
          <a:xfrm>
            <a:off x="7040831" y="2276475"/>
            <a:ext cx="1800622" cy="202620"/>
          </a:xfrm>
          <a:prstGeom prst="rect">
            <a:avLst/>
          </a:prstGeom>
          <a:noFill/>
          <a:ln w="12700" algn="ctr">
            <a:noFill/>
            <a:miter lim="800000"/>
            <a:headEnd/>
            <a:tailEnd/>
          </a:ln>
        </p:spPr>
        <p:txBody>
          <a:bodyPr lIns="74281" tIns="8888" rIns="74281" bIns="8888">
            <a:spAutoFit/>
          </a:bodyPr>
          <a:lstStyle/>
          <a:p>
            <a:pPr algn="ctr">
              <a:spcBef>
                <a:spcPct val="50000"/>
              </a:spcBef>
            </a:pPr>
            <a:endParaRPr lang="ja-JP" altLang="ja-JP" sz="1200" b="1">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55</a:t>
            </a:fld>
            <a:endParaRPr lang="en-US" altLang="ja-JP" dirty="0">
              <a:solidFill>
                <a:srgbClr val="000000"/>
              </a:solidFill>
            </a:endParaRPr>
          </a:p>
        </p:txBody>
      </p:sp>
    </p:spTree>
    <p:extLst>
      <p:ext uri="{BB962C8B-B14F-4D97-AF65-F5344CB8AC3E}">
        <p14:creationId xmlns:p14="http://schemas.microsoft.com/office/powerpoint/2010/main" val="38075134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ChangeArrowheads="1"/>
          </p:cNvSpPr>
          <p:nvPr/>
        </p:nvSpPr>
        <p:spPr bwMode="auto">
          <a:xfrm>
            <a:off x="3081867" y="690567"/>
            <a:ext cx="4523052" cy="1873250"/>
          </a:xfrm>
          <a:prstGeom prst="rect">
            <a:avLst/>
          </a:prstGeom>
          <a:noFill/>
          <a:ln w="15875" algn="ctr">
            <a:solidFill>
              <a:schemeClr val="tx1"/>
            </a:solidFill>
            <a:miter lim="800000"/>
            <a:headEnd/>
            <a:tailEnd/>
          </a:ln>
        </p:spPr>
        <p:txBody>
          <a:bodyPr wrap="none" lIns="91422" tIns="45712" rIns="91422" bIns="45712"/>
          <a:lstStyle/>
          <a:p>
            <a:pPr algn="ctr" fontAlgn="base">
              <a:spcBef>
                <a:spcPct val="0"/>
              </a:spcBef>
              <a:spcAft>
                <a:spcPct val="0"/>
              </a:spcAft>
            </a:pPr>
            <a:r>
              <a:rPr lang="ja-JP" altLang="en-US" sz="1400" b="1" dirty="0" smtClean="0">
                <a:solidFill>
                  <a:srgbClr val="000000"/>
                </a:solidFill>
                <a:latin typeface="Arial" charset="0"/>
              </a:rPr>
              <a:t>研 </a:t>
            </a:r>
            <a:r>
              <a:rPr lang="ja-JP" altLang="en-US" sz="1400" b="1" dirty="0">
                <a:solidFill>
                  <a:srgbClr val="000000"/>
                </a:solidFill>
                <a:latin typeface="Arial" charset="0"/>
              </a:rPr>
              <a:t>修 の 修 了</a:t>
            </a:r>
          </a:p>
        </p:txBody>
      </p:sp>
      <p:sp>
        <p:nvSpPr>
          <p:cNvPr id="51205" name="AutoShape 4"/>
          <p:cNvSpPr>
            <a:spLocks noChangeArrowheads="1"/>
          </p:cNvSpPr>
          <p:nvPr/>
        </p:nvSpPr>
        <p:spPr bwMode="auto">
          <a:xfrm>
            <a:off x="5022926" y="1628788"/>
            <a:ext cx="390392" cy="360363"/>
          </a:xfrm>
          <a:prstGeom prst="plus">
            <a:avLst>
              <a:gd name="adj" fmla="val 34907"/>
            </a:avLst>
          </a:prstGeom>
          <a:solidFill>
            <a:srgbClr val="99CCFF"/>
          </a:solidFill>
          <a:ln w="9525" algn="ctr">
            <a:solidFill>
              <a:srgbClr val="3366FF"/>
            </a:solidFill>
            <a:miter lim="800000"/>
            <a:headEnd/>
            <a:tailEnd/>
          </a:ln>
        </p:spPr>
        <p:txBody>
          <a:bodyPr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51206" name="AutoShape 5"/>
          <p:cNvSpPr>
            <a:spLocks noChangeArrowheads="1"/>
          </p:cNvSpPr>
          <p:nvPr/>
        </p:nvSpPr>
        <p:spPr bwMode="auto">
          <a:xfrm>
            <a:off x="2540400" y="1625615"/>
            <a:ext cx="390393" cy="360363"/>
          </a:xfrm>
          <a:prstGeom prst="plus">
            <a:avLst>
              <a:gd name="adj" fmla="val 34907"/>
            </a:avLst>
          </a:prstGeom>
          <a:solidFill>
            <a:srgbClr val="99CCFF"/>
          </a:solidFill>
          <a:ln w="9525" algn="ctr">
            <a:solidFill>
              <a:srgbClr val="3366FF"/>
            </a:solidFill>
            <a:miter lim="800000"/>
            <a:headEnd/>
            <a:tailEnd/>
          </a:ln>
        </p:spPr>
        <p:txBody>
          <a:bodyPr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51207" name="Rectangle 6"/>
          <p:cNvSpPr>
            <a:spLocks noChangeArrowheads="1"/>
          </p:cNvSpPr>
          <p:nvPr/>
        </p:nvSpPr>
        <p:spPr bwMode="auto">
          <a:xfrm>
            <a:off x="5475828" y="1122373"/>
            <a:ext cx="1993267" cy="1295400"/>
          </a:xfrm>
          <a:prstGeom prst="rect">
            <a:avLst/>
          </a:prstGeom>
          <a:noFill/>
          <a:ln w="9525">
            <a:solidFill>
              <a:schemeClr val="tx1"/>
            </a:solidFill>
            <a:miter lim="800000"/>
            <a:headEnd/>
            <a:tailEnd/>
          </a:ln>
        </p:spPr>
        <p:txBody>
          <a:bodyPr lIns="91422" tIns="45712" rIns="91422" bIns="45712" anchor="ctr"/>
          <a:lstStyle/>
          <a:p>
            <a:pPr fontAlgn="base">
              <a:lnSpc>
                <a:spcPct val="110000"/>
              </a:lnSpc>
              <a:spcBef>
                <a:spcPct val="0"/>
              </a:spcBef>
              <a:spcAft>
                <a:spcPct val="0"/>
              </a:spcAft>
            </a:pPr>
            <a:r>
              <a:rPr lang="ja-JP" altLang="en-US" sz="1400" dirty="0">
                <a:solidFill>
                  <a:srgbClr val="000000"/>
                </a:solidFill>
                <a:latin typeface="Arial" charset="0"/>
              </a:rPr>
              <a:t>「サービス管理責任者研修</a:t>
            </a:r>
            <a:r>
              <a:rPr lang="ja-JP" altLang="en-US" sz="1400" dirty="0" smtClean="0">
                <a:solidFill>
                  <a:srgbClr val="000000"/>
                </a:solidFill>
                <a:latin typeface="Arial" charset="0"/>
              </a:rPr>
              <a:t>」「児童発達支援管理責任者研修」を修了</a:t>
            </a:r>
            <a:endParaRPr lang="ja-JP" altLang="en-US" sz="1400" dirty="0">
              <a:solidFill>
                <a:srgbClr val="000000"/>
              </a:solidFill>
              <a:latin typeface="Arial" charset="0"/>
            </a:endParaRPr>
          </a:p>
        </p:txBody>
      </p:sp>
      <p:sp>
        <p:nvSpPr>
          <p:cNvPr id="51208" name="Rectangle 7"/>
          <p:cNvSpPr>
            <a:spLocks noChangeArrowheads="1"/>
          </p:cNvSpPr>
          <p:nvPr/>
        </p:nvSpPr>
        <p:spPr bwMode="auto">
          <a:xfrm>
            <a:off x="8299526" y="1124757"/>
            <a:ext cx="1343383" cy="1368425"/>
          </a:xfrm>
          <a:prstGeom prst="rect">
            <a:avLst/>
          </a:prstGeom>
          <a:noFill/>
          <a:ln w="12700">
            <a:solidFill>
              <a:schemeClr val="tx1"/>
            </a:solidFill>
            <a:miter lim="800000"/>
            <a:headEnd/>
            <a:tailEnd/>
          </a:ln>
        </p:spPr>
        <p:txBody>
          <a:bodyPr lIns="91422" tIns="45712" rIns="91422" bIns="45712" anchor="ctr"/>
          <a:lstStyle/>
          <a:p>
            <a:pPr fontAlgn="base">
              <a:spcBef>
                <a:spcPct val="0"/>
              </a:spcBef>
              <a:spcAft>
                <a:spcPct val="0"/>
              </a:spcAft>
            </a:pPr>
            <a:r>
              <a:rPr lang="ja-JP" altLang="en-US" sz="1400" dirty="0">
                <a:solidFill>
                  <a:srgbClr val="000000"/>
                </a:solidFill>
                <a:latin typeface="Arial" charset="0"/>
              </a:rPr>
              <a:t>サービス管理</a:t>
            </a:r>
            <a:r>
              <a:rPr lang="ja-JP" altLang="en-US" sz="1400" dirty="0" smtClean="0">
                <a:solidFill>
                  <a:srgbClr val="000000"/>
                </a:solidFill>
                <a:latin typeface="Arial" charset="0"/>
              </a:rPr>
              <a:t>責任者・児童発達支援管理責任者と</a:t>
            </a:r>
            <a:r>
              <a:rPr lang="ja-JP" altLang="en-US" sz="1400" dirty="0">
                <a:solidFill>
                  <a:srgbClr val="000000"/>
                </a:solidFill>
                <a:latin typeface="Arial" charset="0"/>
              </a:rPr>
              <a:t>して配置</a:t>
            </a:r>
          </a:p>
        </p:txBody>
      </p:sp>
      <p:sp>
        <p:nvSpPr>
          <p:cNvPr id="51209" name="Rectangle 8"/>
          <p:cNvSpPr>
            <a:spLocks noChangeArrowheads="1"/>
          </p:cNvSpPr>
          <p:nvPr/>
        </p:nvSpPr>
        <p:spPr bwMode="auto">
          <a:xfrm>
            <a:off x="273478" y="688979"/>
            <a:ext cx="2184135" cy="1873250"/>
          </a:xfrm>
          <a:prstGeom prst="rect">
            <a:avLst/>
          </a:prstGeom>
          <a:noFill/>
          <a:ln w="12700">
            <a:solidFill>
              <a:schemeClr val="tx1"/>
            </a:solidFill>
            <a:miter lim="800000"/>
            <a:headEnd/>
            <a:tailEnd/>
          </a:ln>
        </p:spPr>
        <p:txBody>
          <a:bodyPr lIns="91422" tIns="45712" rIns="91422" bIns="45712" anchor="ctr"/>
          <a:lstStyle/>
          <a:p>
            <a:pPr algn="ctr" fontAlgn="base">
              <a:spcBef>
                <a:spcPct val="0"/>
              </a:spcBef>
              <a:spcAft>
                <a:spcPct val="0"/>
              </a:spcAft>
            </a:pPr>
            <a:r>
              <a:rPr lang="ja-JP" altLang="en-US" sz="1400" b="1" dirty="0" smtClean="0">
                <a:solidFill>
                  <a:srgbClr val="000000"/>
                </a:solidFill>
                <a:latin typeface="Arial" charset="0"/>
              </a:rPr>
              <a:t>実 </a:t>
            </a:r>
            <a:r>
              <a:rPr lang="ja-JP" altLang="en-US" sz="1400" b="1" dirty="0">
                <a:solidFill>
                  <a:srgbClr val="000000"/>
                </a:solidFill>
                <a:latin typeface="Arial" charset="0"/>
              </a:rPr>
              <a:t>務 経 験</a:t>
            </a:r>
          </a:p>
          <a:p>
            <a:pPr fontAlgn="base">
              <a:spcBef>
                <a:spcPct val="0"/>
              </a:spcBef>
              <a:spcAft>
                <a:spcPct val="0"/>
              </a:spcAft>
            </a:pPr>
            <a:endParaRPr lang="ja-JP" altLang="en-US" sz="1400" dirty="0">
              <a:solidFill>
                <a:srgbClr val="000000"/>
              </a:solidFill>
              <a:latin typeface="Arial" charset="0"/>
            </a:endParaRPr>
          </a:p>
          <a:p>
            <a:pPr fontAlgn="base">
              <a:spcBef>
                <a:spcPct val="0"/>
              </a:spcBef>
              <a:spcAft>
                <a:spcPct val="0"/>
              </a:spcAft>
            </a:pPr>
            <a:r>
              <a:rPr lang="ja-JP" altLang="en-US" sz="1400" dirty="0" smtClean="0">
                <a:solidFill>
                  <a:srgbClr val="000000"/>
                </a:solidFill>
                <a:latin typeface="Arial" charset="0"/>
              </a:rPr>
              <a:t>障害児者</a:t>
            </a:r>
            <a:r>
              <a:rPr lang="ja-JP" altLang="en-US" sz="1400" dirty="0">
                <a:solidFill>
                  <a:srgbClr val="000000"/>
                </a:solidFill>
                <a:latin typeface="Arial" charset="0"/>
              </a:rPr>
              <a:t>の保健・医療・福祉・就労・教育の分野における直接支援・相談支援などの業務における実務経験（３～１０年</a:t>
            </a:r>
            <a:r>
              <a:rPr lang="ja-JP" altLang="en-US" sz="1400" dirty="0" smtClean="0">
                <a:solidFill>
                  <a:srgbClr val="000000"/>
                </a:solidFill>
                <a:latin typeface="Arial" charset="0"/>
              </a:rPr>
              <a:t>）</a:t>
            </a:r>
            <a:r>
              <a:rPr lang="ja-JP" altLang="en-US" sz="1400" dirty="0">
                <a:solidFill>
                  <a:srgbClr val="000000"/>
                </a:solidFill>
                <a:latin typeface="Arial" charset="0"/>
              </a:rPr>
              <a:t>。</a:t>
            </a:r>
          </a:p>
        </p:txBody>
      </p:sp>
      <p:sp>
        <p:nvSpPr>
          <p:cNvPr id="51211" name="AutoShape 10"/>
          <p:cNvSpPr>
            <a:spLocks noChangeArrowheads="1"/>
          </p:cNvSpPr>
          <p:nvPr/>
        </p:nvSpPr>
        <p:spPr bwMode="auto">
          <a:xfrm rot="5400000">
            <a:off x="7711877" y="1598021"/>
            <a:ext cx="503238" cy="469504"/>
          </a:xfrm>
          <a:prstGeom prst="upArrow">
            <a:avLst>
              <a:gd name="adj1" fmla="val 48352"/>
              <a:gd name="adj2" fmla="val 45699"/>
            </a:avLst>
          </a:prstGeom>
          <a:solidFill>
            <a:srgbClr val="99CCFF"/>
          </a:solidFill>
          <a:ln w="9525">
            <a:solidFill>
              <a:srgbClr val="0000FF"/>
            </a:solidFill>
            <a:miter lim="800000"/>
            <a:headEnd/>
            <a:tailEnd/>
          </a:ln>
        </p:spPr>
        <p:txBody>
          <a:bodyPr vert="eaVert"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51213" name="Rectangle 12"/>
          <p:cNvSpPr>
            <a:spLocks noChangeArrowheads="1"/>
          </p:cNvSpPr>
          <p:nvPr/>
        </p:nvSpPr>
        <p:spPr bwMode="auto">
          <a:xfrm>
            <a:off x="3238401" y="1123960"/>
            <a:ext cx="1714604" cy="1293813"/>
          </a:xfrm>
          <a:prstGeom prst="rect">
            <a:avLst/>
          </a:prstGeom>
          <a:noFill/>
          <a:ln w="9525">
            <a:solidFill>
              <a:schemeClr val="tx1"/>
            </a:solidFill>
            <a:miter lim="800000"/>
            <a:headEnd/>
            <a:tailEnd/>
          </a:ln>
        </p:spPr>
        <p:txBody>
          <a:bodyPr lIns="91422" tIns="45712" rIns="91422" bIns="45712" anchor="ctr"/>
          <a:lstStyle/>
          <a:p>
            <a:pPr fontAlgn="base">
              <a:lnSpc>
                <a:spcPct val="110000"/>
              </a:lnSpc>
              <a:spcBef>
                <a:spcPct val="0"/>
              </a:spcBef>
              <a:spcAft>
                <a:spcPct val="0"/>
              </a:spcAft>
            </a:pPr>
            <a:r>
              <a:rPr lang="ja-JP" altLang="en-US" sz="1400" dirty="0" smtClean="0">
                <a:solidFill>
                  <a:srgbClr val="000000"/>
                </a:solidFill>
                <a:latin typeface="Arial" charset="0"/>
              </a:rPr>
              <a:t>「</a:t>
            </a:r>
            <a:r>
              <a:rPr lang="ja-JP" altLang="en-US" sz="1400" dirty="0">
                <a:solidFill>
                  <a:srgbClr val="000000"/>
                </a:solidFill>
                <a:latin typeface="Arial" charset="0"/>
              </a:rPr>
              <a:t>相談支援</a:t>
            </a:r>
            <a:r>
              <a:rPr lang="ja-JP" altLang="en-US" sz="1400" dirty="0" smtClean="0">
                <a:solidFill>
                  <a:srgbClr val="000000"/>
                </a:solidFill>
                <a:latin typeface="Arial" charset="0"/>
              </a:rPr>
              <a:t>従事者初任者研修（</a:t>
            </a:r>
            <a:r>
              <a:rPr lang="ja-JP" altLang="en-US" sz="1400" dirty="0">
                <a:solidFill>
                  <a:srgbClr val="000000"/>
                </a:solidFill>
                <a:latin typeface="Arial" charset="0"/>
              </a:rPr>
              <a:t>講義部分）」を</a:t>
            </a:r>
            <a:r>
              <a:rPr lang="ja-JP" altLang="en-US" sz="1400" dirty="0" smtClean="0">
                <a:solidFill>
                  <a:srgbClr val="000000"/>
                </a:solidFill>
                <a:latin typeface="Arial" charset="0"/>
              </a:rPr>
              <a:t>修了</a:t>
            </a:r>
            <a:endParaRPr lang="en-US" altLang="ja-JP" sz="1400" dirty="0" smtClean="0">
              <a:solidFill>
                <a:srgbClr val="000000"/>
              </a:solidFill>
              <a:latin typeface="Arial" charset="0"/>
            </a:endParaRPr>
          </a:p>
        </p:txBody>
      </p:sp>
      <p:sp>
        <p:nvSpPr>
          <p:cNvPr id="51214" name="AutoShape 13"/>
          <p:cNvSpPr>
            <a:spLocks/>
          </p:cNvSpPr>
          <p:nvPr/>
        </p:nvSpPr>
        <p:spPr bwMode="auto">
          <a:xfrm rot="16200000">
            <a:off x="5163249" y="331442"/>
            <a:ext cx="360363" cy="4681273"/>
          </a:xfrm>
          <a:prstGeom prst="leftBrace">
            <a:avLst>
              <a:gd name="adj1" fmla="val 54737"/>
              <a:gd name="adj2" fmla="val 50000"/>
            </a:avLst>
          </a:prstGeom>
          <a:noFill/>
          <a:ln w="19050">
            <a:solidFill>
              <a:srgbClr val="000000"/>
            </a:solidFill>
            <a:round/>
            <a:headEnd/>
            <a:tailEnd/>
          </a:ln>
        </p:spPr>
        <p:txBody>
          <a:bodyPr wrap="none" lIns="91422" tIns="45712" rIns="91422" bIns="45712" anchor="ctr"/>
          <a:lstStyle/>
          <a:p>
            <a:pPr fontAlgn="base">
              <a:spcBef>
                <a:spcPct val="0"/>
              </a:spcBef>
              <a:spcAft>
                <a:spcPct val="0"/>
              </a:spcAft>
            </a:pPr>
            <a:endParaRPr lang="ja-JP" altLang="en-US" sz="2400" dirty="0">
              <a:solidFill>
                <a:srgbClr val="000000"/>
              </a:solidFill>
            </a:endParaRPr>
          </a:p>
        </p:txBody>
      </p:sp>
      <p:grpSp>
        <p:nvGrpSpPr>
          <p:cNvPr id="19" name="グループ化 18"/>
          <p:cNvGrpSpPr/>
          <p:nvPr/>
        </p:nvGrpSpPr>
        <p:grpSpPr>
          <a:xfrm>
            <a:off x="0" y="548680"/>
            <a:ext cx="9906000" cy="72008"/>
            <a:chOff x="0" y="188640"/>
            <a:chExt cx="9144000" cy="72008"/>
          </a:xfrm>
        </p:grpSpPr>
        <p:cxnSp>
          <p:nvCxnSpPr>
            <p:cNvPr id="20" name="直線コネクタ 19"/>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2" name="正方形/長方形 21"/>
          <p:cNvSpPr/>
          <p:nvPr/>
        </p:nvSpPr>
        <p:spPr>
          <a:xfrm>
            <a:off x="242988" y="2908528"/>
            <a:ext cx="9399921" cy="3898672"/>
          </a:xfrm>
          <a:prstGeom prst="rect">
            <a:avLst/>
          </a:prstGeom>
          <a:noFill/>
          <a:ln w="31750" cap="flat" cmpd="sng" algn="ctr">
            <a:solidFill>
              <a:sysClr val="windowText" lastClr="000000"/>
            </a:solidFill>
            <a:prstDash val="sysDash"/>
          </a:ln>
          <a:effectLst/>
        </p:spPr>
        <p:txBody>
          <a:bodyPr rtlCol="0" anchor="t"/>
          <a:lstStyle/>
          <a:p>
            <a:pPr marL="0" marR="0" lvl="0" indent="0" defTabSz="914400" eaLnBrk="1" fontAlgn="base" latinLnBrk="0" hangingPunct="1">
              <a:lnSpc>
                <a:spcPts val="2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a:ea typeface="ＭＳ Ｐゴシック"/>
              </a:rPr>
              <a:t>　</a:t>
            </a:r>
            <a:r>
              <a:rPr kumimoji="0" lang="ja-JP" altLang="en-US" sz="1200" kern="0" dirty="0" smtClean="0">
                <a:solidFill>
                  <a:prstClr val="black"/>
                </a:solidFill>
                <a:latin typeface="Calibri"/>
                <a:ea typeface="ＭＳ Ｐゴシック"/>
              </a:rPr>
              <a:t>＜研修の修了にかかる</a:t>
            </a:r>
            <a:r>
              <a:rPr kumimoji="0" lang="ja-JP" altLang="en-US" sz="1200" b="0" i="0" u="none" strike="noStrike" kern="0" cap="none" spc="0" normalizeH="0" baseline="0" noProof="0" dirty="0" smtClean="0">
                <a:ln>
                  <a:noFill/>
                </a:ln>
                <a:solidFill>
                  <a:prstClr val="black"/>
                </a:solidFill>
                <a:effectLst/>
                <a:uLnTx/>
                <a:uFillTx/>
                <a:latin typeface="Calibri"/>
                <a:ea typeface="ＭＳ Ｐゴシック"/>
              </a:rPr>
              <a:t>経過措置等について</a:t>
            </a:r>
            <a:r>
              <a:rPr kumimoji="0" lang="ja-JP" altLang="en-US" sz="1200" kern="0" dirty="0" smtClean="0">
                <a:solidFill>
                  <a:prstClr val="black"/>
                </a:solidFill>
                <a:latin typeface="Calibri"/>
                <a:ea typeface="ＭＳ Ｐゴシック"/>
              </a:rPr>
              <a:t>＞　</a:t>
            </a:r>
            <a:r>
              <a:rPr kumimoji="0" lang="en-US" altLang="ja-JP" sz="1200" kern="0" dirty="0" smtClean="0">
                <a:solidFill>
                  <a:prstClr val="black"/>
                </a:solidFill>
                <a:latin typeface="Calibri"/>
                <a:ea typeface="ＭＳ Ｐゴシック"/>
              </a:rPr>
              <a:t>※</a:t>
            </a:r>
            <a:r>
              <a:rPr kumimoji="0" lang="ja-JP" altLang="en-US" sz="1200" kern="0" dirty="0" smtClean="0">
                <a:solidFill>
                  <a:prstClr val="black"/>
                </a:solidFill>
                <a:latin typeface="Calibri"/>
                <a:ea typeface="ＭＳ Ｐゴシック"/>
              </a:rPr>
              <a:t>　下線部は平成</a:t>
            </a:r>
            <a:r>
              <a:rPr kumimoji="0" lang="en-US" altLang="ja-JP" sz="1200" kern="0" dirty="0" smtClean="0">
                <a:solidFill>
                  <a:prstClr val="black"/>
                </a:solidFill>
                <a:latin typeface="Calibri"/>
                <a:ea typeface="ＭＳ Ｐゴシック"/>
              </a:rPr>
              <a:t>27</a:t>
            </a:r>
            <a:r>
              <a:rPr kumimoji="0" lang="ja-JP" altLang="en-US" sz="1200" kern="0" dirty="0" smtClean="0">
                <a:solidFill>
                  <a:prstClr val="black"/>
                </a:solidFill>
                <a:latin typeface="Calibri"/>
                <a:ea typeface="ＭＳ Ｐゴシック"/>
              </a:rPr>
              <a:t>年度</a:t>
            </a:r>
            <a:r>
              <a:rPr kumimoji="0" lang="en-US" altLang="ja-JP" sz="1200" kern="0" dirty="0">
                <a:solidFill>
                  <a:prstClr val="black"/>
                </a:solidFill>
                <a:latin typeface="Calibri"/>
                <a:ea typeface="ＭＳ Ｐゴシック"/>
              </a:rPr>
              <a:t>3</a:t>
            </a:r>
            <a:r>
              <a:rPr kumimoji="0" lang="ja-JP" altLang="en-US" sz="1200" kern="0" dirty="0" smtClean="0">
                <a:solidFill>
                  <a:prstClr val="black"/>
                </a:solidFill>
                <a:latin typeface="Calibri"/>
                <a:ea typeface="ＭＳ Ｐゴシック"/>
              </a:rPr>
              <a:t>月末に改正</a:t>
            </a:r>
            <a:endParaRPr kumimoji="0" lang="en-US" altLang="ja-JP" sz="1200" kern="0" dirty="0">
              <a:solidFill>
                <a:prstClr val="black"/>
              </a:solidFill>
              <a:latin typeface="Calibri"/>
              <a:ea typeface="ＭＳ Ｐゴシック"/>
            </a:endParaRPr>
          </a:p>
          <a:p>
            <a:pPr marL="0" marR="0" lvl="0" indent="0" defTabSz="914400" eaLnBrk="1" fontAlgn="base" latinLnBrk="0" hangingPunct="1">
              <a:lnSpc>
                <a:spcPts val="2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a:ea typeface="ＭＳ Ｐゴシック"/>
              </a:rPr>
              <a:t>○　サービス管理責任者</a:t>
            </a:r>
            <a:endParaRPr kumimoji="0" lang="en-US" altLang="ja-JP" sz="1200" b="0" i="0" u="none" strike="noStrike" kern="0" cap="none" spc="0" normalizeH="0" baseline="0" noProof="0" dirty="0" smtClean="0">
              <a:ln>
                <a:noFill/>
              </a:ln>
              <a:solidFill>
                <a:prstClr val="black"/>
              </a:solidFill>
              <a:effectLst/>
              <a:uLnTx/>
              <a:uFillTx/>
              <a:latin typeface="Calibri"/>
              <a:ea typeface="ＭＳ Ｐゴシック"/>
            </a:endParaRPr>
          </a:p>
          <a:p>
            <a:pPr lvl="0" fontAlgn="base">
              <a:lnSpc>
                <a:spcPts val="2000"/>
              </a:lnSpc>
              <a:spcBef>
                <a:spcPct val="0"/>
              </a:spcBef>
              <a:spcAft>
                <a:spcPct val="0"/>
              </a:spcAft>
            </a:pPr>
            <a:r>
              <a:rPr kumimoji="0" lang="ja-JP" altLang="en-US" sz="1200" kern="0" dirty="0" smtClean="0">
                <a:solidFill>
                  <a:prstClr val="black"/>
                </a:solidFill>
                <a:latin typeface="Calibri"/>
              </a:rPr>
              <a:t>　・　サービス</a:t>
            </a:r>
            <a:r>
              <a:rPr kumimoji="0" lang="ja-JP" altLang="en-US" sz="1200" kern="0" dirty="0">
                <a:solidFill>
                  <a:prstClr val="black"/>
                </a:solidFill>
                <a:latin typeface="Calibri"/>
              </a:rPr>
              <a:t>管理責任者については、事業の開始後１年間は、実務経験者であるものについては、研修を修了しているものとみなす</a:t>
            </a:r>
            <a:r>
              <a:rPr kumimoji="0" lang="ja-JP" altLang="en-US" sz="1200" kern="0" dirty="0" smtClean="0">
                <a:solidFill>
                  <a:prstClr val="black"/>
                </a:solidFill>
                <a:latin typeface="Calibri"/>
              </a:rPr>
              <a:t>。</a:t>
            </a:r>
            <a:endParaRPr kumimoji="0" lang="en-US" altLang="ja-JP" sz="1200" kern="0" dirty="0" smtClean="0">
              <a:solidFill>
                <a:prstClr val="black"/>
              </a:solidFill>
              <a:latin typeface="Calibri"/>
            </a:endParaRPr>
          </a:p>
          <a:p>
            <a:pPr lvl="0" fontAlgn="base">
              <a:lnSpc>
                <a:spcPts val="2000"/>
              </a:lnSpc>
              <a:spcBef>
                <a:spcPct val="0"/>
              </a:spcBef>
              <a:spcAft>
                <a:spcPct val="0"/>
              </a:spcAft>
            </a:pPr>
            <a:r>
              <a:rPr kumimoji="0" lang="ja-JP" altLang="en-US" sz="1200" kern="0" dirty="0">
                <a:solidFill>
                  <a:prstClr val="black"/>
                </a:solidFill>
                <a:latin typeface="Calibri"/>
              </a:rPr>
              <a:t>　</a:t>
            </a:r>
            <a:r>
              <a:rPr kumimoji="0" lang="ja-JP" altLang="en-US" sz="1200" kern="0" dirty="0" smtClean="0">
                <a:solidFill>
                  <a:prstClr val="black"/>
                </a:solidFill>
                <a:latin typeface="Calibri"/>
              </a:rPr>
              <a:t>・　やむを得ない</a:t>
            </a:r>
            <a:r>
              <a:rPr kumimoji="0" lang="ja-JP" altLang="en-US" sz="1200" kern="0" dirty="0">
                <a:solidFill>
                  <a:prstClr val="black"/>
                </a:solidFill>
                <a:latin typeface="Calibri"/>
              </a:rPr>
              <a:t>事由によりサービス管理責任者が欠けた場合は、１年間は実務経験者であるものについては、研修を修了して</a:t>
            </a:r>
            <a:r>
              <a:rPr kumimoji="0" lang="ja-JP" altLang="en-US" sz="1200" kern="0" dirty="0" smtClean="0">
                <a:solidFill>
                  <a:prstClr val="black"/>
                </a:solidFill>
                <a:latin typeface="Calibri"/>
              </a:rPr>
              <a:t>いる　　</a:t>
            </a:r>
            <a:endParaRPr kumimoji="0" lang="en-US" altLang="ja-JP" sz="1200" kern="0" dirty="0" smtClean="0">
              <a:solidFill>
                <a:prstClr val="black"/>
              </a:solidFill>
              <a:latin typeface="Calibri"/>
            </a:endParaRPr>
          </a:p>
          <a:p>
            <a:pPr lvl="0" fontAlgn="base">
              <a:lnSpc>
                <a:spcPts val="2000"/>
              </a:lnSpc>
              <a:spcBef>
                <a:spcPct val="0"/>
              </a:spcBef>
              <a:spcAft>
                <a:spcPct val="0"/>
              </a:spcAft>
            </a:pPr>
            <a:r>
              <a:rPr kumimoji="0" lang="ja-JP" altLang="en-US" sz="1200" kern="0" dirty="0">
                <a:solidFill>
                  <a:prstClr val="black"/>
                </a:solidFill>
                <a:latin typeface="Calibri"/>
              </a:rPr>
              <a:t>　 </a:t>
            </a:r>
            <a:r>
              <a:rPr kumimoji="0" lang="ja-JP" altLang="en-US" sz="1200" kern="0" dirty="0" smtClean="0">
                <a:solidFill>
                  <a:prstClr val="black"/>
                </a:solidFill>
                <a:latin typeface="Calibri"/>
              </a:rPr>
              <a:t>もの</a:t>
            </a:r>
            <a:r>
              <a:rPr kumimoji="0" lang="ja-JP" altLang="en-US" sz="1200" kern="0" dirty="0">
                <a:solidFill>
                  <a:prstClr val="black"/>
                </a:solidFill>
                <a:latin typeface="Calibri"/>
              </a:rPr>
              <a:t>とみなす</a:t>
            </a:r>
            <a:r>
              <a:rPr kumimoji="0" lang="ja-JP" altLang="en-US" sz="1200" kern="0" dirty="0" smtClean="0">
                <a:solidFill>
                  <a:prstClr val="black"/>
                </a:solidFill>
                <a:latin typeface="Calibri"/>
              </a:rPr>
              <a:t>。</a:t>
            </a:r>
            <a:endParaRPr kumimoji="0" lang="en-US" altLang="ja-JP" sz="1200" kern="0" dirty="0">
              <a:solidFill>
                <a:prstClr val="black"/>
              </a:solidFill>
              <a:latin typeface="Calibri"/>
            </a:endParaRPr>
          </a:p>
          <a:p>
            <a:pPr lvl="0" fontAlgn="base">
              <a:lnSpc>
                <a:spcPts val="2000"/>
              </a:lnSpc>
              <a:spcBef>
                <a:spcPct val="0"/>
              </a:spcBef>
              <a:spcAft>
                <a:spcPct val="0"/>
              </a:spcAft>
            </a:pPr>
            <a:r>
              <a:rPr kumimoji="0" lang="ja-JP" altLang="en-US" sz="1200" kern="0" dirty="0" smtClean="0">
                <a:solidFill>
                  <a:prstClr val="black"/>
                </a:solidFill>
                <a:latin typeface="Calibri"/>
              </a:rPr>
              <a:t>  ・</a:t>
            </a:r>
            <a:r>
              <a:rPr kumimoji="0" lang="ja-JP" altLang="en-US" sz="1200" kern="0" dirty="0">
                <a:solidFill>
                  <a:prstClr val="black"/>
                </a:solidFill>
                <a:latin typeface="Calibri"/>
              </a:rPr>
              <a:t>　多機能型の運営において複数種類の事業のサービス管理責任者を兼務する</a:t>
            </a:r>
            <a:r>
              <a:rPr kumimoji="0" lang="ja-JP" altLang="en-US" sz="1200" kern="0" dirty="0" smtClean="0">
                <a:solidFill>
                  <a:prstClr val="black"/>
                </a:solidFill>
                <a:latin typeface="Calibri"/>
              </a:rPr>
              <a:t>場合、</a:t>
            </a:r>
            <a:r>
              <a:rPr kumimoji="0" lang="ja-JP" altLang="en-US" sz="1200" kern="0" dirty="0">
                <a:solidFill>
                  <a:prstClr val="black"/>
                </a:solidFill>
                <a:latin typeface="Calibri"/>
              </a:rPr>
              <a:t>「サービス管理責任者研修」のうち</a:t>
            </a:r>
            <a:r>
              <a:rPr kumimoji="0" lang="ja-JP" altLang="en-US" sz="1200" kern="0" dirty="0" smtClean="0">
                <a:solidFill>
                  <a:prstClr val="black"/>
                </a:solidFill>
                <a:latin typeface="Calibri"/>
              </a:rPr>
              <a:t>、</a:t>
            </a:r>
            <a:r>
              <a:rPr kumimoji="0" lang="ja-JP" altLang="en-US" sz="1200" kern="0" dirty="0">
                <a:solidFill>
                  <a:prstClr val="black"/>
                </a:solidFill>
                <a:latin typeface="Calibri"/>
              </a:rPr>
              <a:t>該当</a:t>
            </a:r>
            <a:r>
              <a:rPr kumimoji="0" lang="ja-JP" altLang="en-US" sz="1200" kern="0" dirty="0" smtClean="0">
                <a:solidFill>
                  <a:prstClr val="black"/>
                </a:solidFill>
                <a:latin typeface="Calibri"/>
              </a:rPr>
              <a:t>する</a:t>
            </a:r>
            <a:endParaRPr kumimoji="0" lang="en-US" altLang="ja-JP" sz="1200" kern="0" dirty="0" smtClean="0">
              <a:solidFill>
                <a:prstClr val="black"/>
              </a:solidFill>
              <a:latin typeface="Calibri"/>
            </a:endParaRPr>
          </a:p>
          <a:p>
            <a:pPr lvl="0" fontAlgn="base">
              <a:lnSpc>
                <a:spcPts val="2000"/>
              </a:lnSpc>
              <a:spcBef>
                <a:spcPct val="0"/>
              </a:spcBef>
              <a:spcAft>
                <a:spcPct val="0"/>
              </a:spcAft>
            </a:pPr>
            <a:r>
              <a:rPr kumimoji="0" lang="ja-JP" altLang="en-US" sz="1200" kern="0" dirty="0">
                <a:solidFill>
                  <a:prstClr val="black"/>
                </a:solidFill>
                <a:latin typeface="Calibri"/>
              </a:rPr>
              <a:t>　</a:t>
            </a:r>
            <a:r>
              <a:rPr kumimoji="0" lang="ja-JP" altLang="en-US" sz="1200" kern="0" dirty="0" smtClean="0">
                <a:solidFill>
                  <a:prstClr val="black"/>
                </a:solidFill>
                <a:latin typeface="Calibri"/>
              </a:rPr>
              <a:t>種類</a:t>
            </a:r>
            <a:r>
              <a:rPr kumimoji="0" lang="ja-JP" altLang="en-US" sz="1200" kern="0" dirty="0">
                <a:solidFill>
                  <a:prstClr val="black"/>
                </a:solidFill>
                <a:latin typeface="Calibri"/>
              </a:rPr>
              <a:t>の事業に係るすべてのカリキュラムを修了することが必要。ただし、事業開始後３年間は、少なくとも一つの種類の事業に</a:t>
            </a:r>
            <a:r>
              <a:rPr kumimoji="0" lang="ja-JP" altLang="en-US" sz="1200" kern="0" dirty="0" smtClean="0">
                <a:solidFill>
                  <a:prstClr val="black"/>
                </a:solidFill>
                <a:latin typeface="Calibri"/>
              </a:rPr>
              <a:t>係る</a:t>
            </a:r>
            <a:endParaRPr kumimoji="0" lang="en-US" altLang="ja-JP" sz="1200" kern="0" dirty="0" smtClean="0">
              <a:solidFill>
                <a:prstClr val="black"/>
              </a:solidFill>
              <a:latin typeface="Calibri"/>
            </a:endParaRPr>
          </a:p>
          <a:p>
            <a:pPr lvl="0" fontAlgn="base">
              <a:lnSpc>
                <a:spcPts val="2000"/>
              </a:lnSpc>
              <a:spcBef>
                <a:spcPct val="0"/>
              </a:spcBef>
              <a:spcAft>
                <a:spcPct val="0"/>
              </a:spcAft>
            </a:pPr>
            <a:r>
              <a:rPr kumimoji="0" lang="ja-JP" altLang="en-US" sz="1200" kern="0" dirty="0">
                <a:solidFill>
                  <a:prstClr val="black"/>
                </a:solidFill>
                <a:latin typeface="Calibri"/>
              </a:rPr>
              <a:t>　</a:t>
            </a:r>
            <a:r>
              <a:rPr kumimoji="0" lang="ja-JP" altLang="en-US" sz="1200" kern="0" dirty="0" smtClean="0">
                <a:solidFill>
                  <a:prstClr val="black"/>
                </a:solidFill>
                <a:latin typeface="Calibri"/>
              </a:rPr>
              <a:t>研修</a:t>
            </a:r>
            <a:r>
              <a:rPr kumimoji="0" lang="ja-JP" altLang="en-US" sz="1200" kern="0" dirty="0">
                <a:solidFill>
                  <a:prstClr val="black"/>
                </a:solidFill>
                <a:latin typeface="Calibri"/>
              </a:rPr>
              <a:t>を修了していればよいこととする</a:t>
            </a:r>
            <a:r>
              <a:rPr kumimoji="0" lang="ja-JP" altLang="en-US" sz="1200" kern="0" dirty="0" smtClean="0">
                <a:solidFill>
                  <a:prstClr val="black"/>
                </a:solidFill>
                <a:latin typeface="Calibri"/>
              </a:rPr>
              <a:t>。</a:t>
            </a:r>
            <a:endParaRPr kumimoji="0" lang="ja-JP" altLang="en-US" sz="1200" kern="0" dirty="0">
              <a:solidFill>
                <a:prstClr val="black"/>
              </a:solidFill>
              <a:latin typeface="Calibri"/>
            </a:endParaRPr>
          </a:p>
          <a:p>
            <a:pPr marL="0" marR="0" lvl="0" indent="0" defTabSz="914400" eaLnBrk="1" fontAlgn="base" latinLnBrk="0" hangingPunct="1">
              <a:lnSpc>
                <a:spcPts val="2000"/>
              </a:lnSpc>
              <a:spcBef>
                <a:spcPct val="0"/>
              </a:spcBef>
              <a:spcAft>
                <a:spcPct val="0"/>
              </a:spcAft>
              <a:buClrTx/>
              <a:buSzTx/>
              <a:buFontTx/>
              <a:buNone/>
              <a:tabLst/>
              <a:defRPr/>
            </a:pPr>
            <a:r>
              <a:rPr kumimoji="0" lang="ja-JP" altLang="en-US" sz="1200" kern="0" dirty="0">
                <a:solidFill>
                  <a:prstClr val="black"/>
                </a:solidFill>
                <a:latin typeface="Calibri"/>
                <a:ea typeface="ＭＳ Ｐゴシック"/>
              </a:rPr>
              <a:t> </a:t>
            </a:r>
            <a:r>
              <a:rPr kumimoji="0" lang="ja-JP" altLang="en-US" sz="1200" kern="0" dirty="0" smtClean="0">
                <a:solidFill>
                  <a:prstClr val="black"/>
                </a:solidFill>
                <a:latin typeface="Calibri"/>
                <a:ea typeface="ＭＳ Ｐゴシック"/>
              </a:rPr>
              <a:t> </a:t>
            </a:r>
            <a:r>
              <a:rPr kumimoji="0" lang="ja-JP" altLang="en-US" sz="1200" b="0" i="0" u="sng" strike="noStrike" kern="0" cap="none" spc="0" normalizeH="0" baseline="0" noProof="0" dirty="0" smtClean="0">
                <a:ln>
                  <a:noFill/>
                </a:ln>
                <a:solidFill>
                  <a:prstClr val="black"/>
                </a:solidFill>
                <a:effectLst/>
                <a:uLnTx/>
                <a:uFillTx/>
                <a:latin typeface="Calibri"/>
                <a:ea typeface="ＭＳ Ｐゴシック"/>
              </a:rPr>
              <a:t>・　平成２７年３月３１日までとなっている「平成２４年４月１日前までに事業を開始した多機能型事業所等に配置される際の経過</a:t>
            </a:r>
            <a:endParaRPr kumimoji="0" lang="en-US" altLang="ja-JP" sz="1200" b="0" i="0" u="sng" strike="noStrike" kern="0" cap="none" spc="0" normalizeH="0" baseline="0" noProof="0" dirty="0" smtClean="0">
              <a:ln>
                <a:noFill/>
              </a:ln>
              <a:solidFill>
                <a:prstClr val="black"/>
              </a:solidFill>
              <a:effectLst/>
              <a:uLnTx/>
              <a:uFillTx/>
              <a:latin typeface="Calibri"/>
              <a:ea typeface="ＭＳ Ｐゴシック"/>
            </a:endParaRPr>
          </a:p>
          <a:p>
            <a:pPr marL="0" marR="0" lvl="0" indent="0" defTabSz="914400" eaLnBrk="1" fontAlgn="base" latinLnBrk="0" hangingPunct="1">
              <a:lnSpc>
                <a:spcPts val="2000"/>
              </a:lnSpc>
              <a:spcBef>
                <a:spcPct val="0"/>
              </a:spcBef>
              <a:spcAft>
                <a:spcPct val="0"/>
              </a:spcAft>
              <a:buClrTx/>
              <a:buSzTx/>
              <a:buFontTx/>
              <a:buNone/>
              <a:tabLst/>
              <a:defRPr/>
            </a:pPr>
            <a:r>
              <a:rPr kumimoji="0" lang="ja-JP" altLang="en-US" sz="1200" kern="0" dirty="0">
                <a:solidFill>
                  <a:prstClr val="black"/>
                </a:solidFill>
                <a:latin typeface="Calibri"/>
                <a:ea typeface="ＭＳ Ｐゴシック"/>
              </a:rPr>
              <a:t>　</a:t>
            </a:r>
            <a:r>
              <a:rPr kumimoji="0" lang="ja-JP" altLang="en-US" sz="1200" b="0" i="0" u="sng" strike="noStrike" kern="0" cap="none" spc="0" normalizeH="0" baseline="0" noProof="0" dirty="0" smtClean="0">
                <a:ln>
                  <a:noFill/>
                </a:ln>
                <a:solidFill>
                  <a:prstClr val="black"/>
                </a:solidFill>
                <a:effectLst/>
                <a:uLnTx/>
                <a:uFillTx/>
                <a:latin typeface="Calibri"/>
                <a:ea typeface="ＭＳ Ｐゴシック"/>
              </a:rPr>
              <a:t>措置」を廃止。</a:t>
            </a:r>
            <a:endParaRPr kumimoji="0" lang="en-US" altLang="ja-JP" sz="1200" b="0" i="0" u="sng" strike="noStrike" kern="0" cap="none" spc="0" normalizeH="0" baseline="0" noProof="0" dirty="0" smtClean="0">
              <a:ln>
                <a:noFill/>
              </a:ln>
              <a:solidFill>
                <a:prstClr val="black"/>
              </a:solidFill>
              <a:effectLst/>
              <a:uLnTx/>
              <a:uFillTx/>
              <a:latin typeface="Calibri"/>
              <a:ea typeface="ＭＳ Ｐゴシック"/>
            </a:endParaRPr>
          </a:p>
          <a:p>
            <a:pPr lvl="0">
              <a:lnSpc>
                <a:spcPts val="2000"/>
              </a:lnSpc>
              <a:defRPr/>
            </a:pPr>
            <a:r>
              <a:rPr kumimoji="0" lang="ja-JP" altLang="en-US" sz="1200" kern="0" dirty="0">
                <a:solidFill>
                  <a:prstClr val="black"/>
                </a:solidFill>
                <a:latin typeface="Calibri"/>
                <a:ea typeface="ＭＳ Ｐゴシック"/>
              </a:rPr>
              <a:t> </a:t>
            </a:r>
            <a:r>
              <a:rPr kumimoji="0" lang="ja-JP" altLang="en-US" sz="1200" b="0" i="0" u="sng" strike="noStrike" kern="0" cap="none" spc="0" normalizeH="0" baseline="0" noProof="0" dirty="0" smtClean="0">
                <a:ln>
                  <a:noFill/>
                </a:ln>
                <a:solidFill>
                  <a:prstClr val="black"/>
                </a:solidFill>
                <a:effectLst/>
                <a:uLnTx/>
                <a:uFillTx/>
                <a:latin typeface="Calibri"/>
                <a:ea typeface="ＭＳ Ｐゴシック"/>
              </a:rPr>
              <a:t> ・　指定障害福祉サービス事業所等の開始日を起点とした１年間の猶予</a:t>
            </a:r>
            <a:r>
              <a:rPr kumimoji="0" lang="ja-JP" altLang="en-US" sz="1200" b="0" i="0" u="sng" strike="noStrike" kern="0" cap="none" spc="0" normalizeH="0" baseline="0" noProof="0" smtClean="0">
                <a:ln>
                  <a:noFill/>
                </a:ln>
                <a:solidFill>
                  <a:prstClr val="black"/>
                </a:solidFill>
                <a:effectLst/>
                <a:uLnTx/>
                <a:uFillTx/>
                <a:latin typeface="Calibri"/>
                <a:ea typeface="ＭＳ Ｐゴシック"/>
              </a:rPr>
              <a:t>措置は、</a:t>
            </a:r>
            <a:r>
              <a:rPr kumimoji="0" lang="ja-JP" altLang="en-US" sz="1200" u="sng" kern="0" smtClean="0">
                <a:solidFill>
                  <a:prstClr val="black"/>
                </a:solidFill>
                <a:latin typeface="Calibri"/>
                <a:ea typeface="ＭＳ Ｐゴシック"/>
              </a:rPr>
              <a:t>平成</a:t>
            </a:r>
            <a:r>
              <a:rPr kumimoji="0" lang="ja-JP" altLang="en-US" sz="1200" u="sng" kern="0" dirty="0" smtClean="0">
                <a:solidFill>
                  <a:prstClr val="black"/>
                </a:solidFill>
                <a:latin typeface="Calibri"/>
                <a:ea typeface="ＭＳ Ｐゴシック"/>
              </a:rPr>
              <a:t>３０年</a:t>
            </a:r>
            <a:r>
              <a:rPr kumimoji="0" lang="ja-JP" altLang="en-US" sz="1200" u="sng" kern="0" dirty="0">
                <a:solidFill>
                  <a:prstClr val="black"/>
                </a:solidFill>
                <a:latin typeface="Calibri"/>
                <a:ea typeface="ＭＳ Ｐゴシック"/>
              </a:rPr>
              <a:t>３月</a:t>
            </a:r>
            <a:r>
              <a:rPr kumimoji="0" lang="ja-JP" altLang="en-US" sz="1200" u="sng" kern="0">
                <a:solidFill>
                  <a:prstClr val="black"/>
                </a:solidFill>
                <a:latin typeface="Calibri"/>
                <a:ea typeface="ＭＳ Ｐゴシック"/>
              </a:rPr>
              <a:t>３１日</a:t>
            </a:r>
            <a:r>
              <a:rPr kumimoji="0" lang="ja-JP" altLang="en-US" sz="1200" u="sng" kern="0" smtClean="0">
                <a:solidFill>
                  <a:prstClr val="black"/>
                </a:solidFill>
                <a:latin typeface="Calibri"/>
                <a:ea typeface="ＭＳ Ｐゴシック"/>
              </a:rPr>
              <a:t>までで</a:t>
            </a:r>
            <a:r>
              <a:rPr kumimoji="0" lang="ja-JP" altLang="en-US" sz="1200" b="0" i="0" u="sng" strike="noStrike" kern="0" cap="none" spc="0" normalizeH="0" baseline="0" noProof="0" dirty="0" smtClean="0">
                <a:ln>
                  <a:noFill/>
                </a:ln>
                <a:solidFill>
                  <a:prstClr val="black"/>
                </a:solidFill>
                <a:effectLst/>
                <a:uLnTx/>
                <a:uFillTx/>
                <a:latin typeface="Calibri"/>
                <a:ea typeface="ＭＳ Ｐゴシック"/>
              </a:rPr>
              <a:t>廃止。</a:t>
            </a:r>
            <a:endParaRPr kumimoji="0" lang="en-US" altLang="ja-JP" sz="1200" b="0" i="0" u="sng" strike="noStrike" kern="0" cap="none" spc="0" normalizeH="0" baseline="0" noProof="0" dirty="0" smtClean="0">
              <a:ln>
                <a:noFill/>
              </a:ln>
              <a:solidFill>
                <a:prstClr val="black"/>
              </a:solidFill>
              <a:effectLst/>
              <a:uLnTx/>
              <a:uFillTx/>
              <a:latin typeface="Calibri"/>
              <a:ea typeface="ＭＳ Ｐゴシック"/>
            </a:endParaRPr>
          </a:p>
          <a:p>
            <a:pPr marL="0" marR="0" lvl="0" indent="0" defTabSz="914400" eaLnBrk="1" fontAlgn="base" latinLnBrk="0" hangingPunct="1">
              <a:lnSpc>
                <a:spcPts val="2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Calibri"/>
                <a:ea typeface="ＭＳ Ｐゴシック"/>
              </a:rPr>
              <a:t>○　</a:t>
            </a:r>
            <a:r>
              <a:rPr kumimoji="0" lang="ja-JP" altLang="ja-JP" sz="1200" b="0" i="0" u="none" strike="noStrike" kern="0" cap="none" spc="0" normalizeH="0" baseline="0" noProof="0" dirty="0" smtClean="0">
                <a:ln>
                  <a:noFill/>
                </a:ln>
                <a:solidFill>
                  <a:prstClr val="black"/>
                </a:solidFill>
                <a:effectLst/>
                <a:uLnTx/>
                <a:uFillTx/>
                <a:latin typeface="Calibri"/>
                <a:ea typeface="ＭＳ Ｐゴシック"/>
              </a:rPr>
              <a:t>児童発達支援管理責任者</a:t>
            </a:r>
            <a:endParaRPr kumimoji="0" lang="en-US" altLang="ja-JP" sz="1200" b="0" i="0" u="none" strike="noStrike" kern="0" cap="none" spc="0" normalizeH="0" baseline="0" noProof="0" dirty="0" smtClean="0">
              <a:ln>
                <a:noFill/>
              </a:ln>
              <a:solidFill>
                <a:prstClr val="black"/>
              </a:solidFill>
              <a:effectLst/>
              <a:uLnTx/>
              <a:uFillTx/>
              <a:latin typeface="Calibri"/>
              <a:ea typeface="ＭＳ Ｐゴシック"/>
            </a:endParaRPr>
          </a:p>
          <a:p>
            <a:pPr marL="0" marR="0" lvl="0" indent="0" defTabSz="914400" eaLnBrk="1" fontAlgn="base" latinLnBrk="0" hangingPunct="1">
              <a:lnSpc>
                <a:spcPts val="2000"/>
              </a:lnSpc>
              <a:spcBef>
                <a:spcPct val="0"/>
              </a:spcBef>
              <a:spcAft>
                <a:spcPct val="0"/>
              </a:spcAft>
              <a:buClrTx/>
              <a:buSzTx/>
              <a:buFontTx/>
              <a:buNone/>
              <a:tabLst/>
              <a:defRPr/>
            </a:pPr>
            <a:r>
              <a:rPr kumimoji="0" lang="ja-JP" altLang="en-US" sz="1200" kern="0" dirty="0">
                <a:solidFill>
                  <a:prstClr val="black"/>
                </a:solidFill>
                <a:latin typeface="Calibri"/>
                <a:ea typeface="ＭＳ Ｐゴシック"/>
              </a:rPr>
              <a:t> </a:t>
            </a:r>
            <a:r>
              <a:rPr kumimoji="0" lang="ja-JP" altLang="en-US" sz="1200" b="0" i="0" u="sng" strike="noStrike" kern="0" cap="none" spc="0" normalizeH="0" baseline="0" noProof="0" dirty="0" smtClean="0">
                <a:ln>
                  <a:noFill/>
                </a:ln>
                <a:solidFill>
                  <a:prstClr val="black"/>
                </a:solidFill>
                <a:effectLst/>
                <a:uLnTx/>
                <a:uFillTx/>
                <a:latin typeface="Calibri"/>
                <a:ea typeface="ＭＳ Ｐゴシック"/>
              </a:rPr>
              <a:t> ・　平成２７年４月１日から３年間に限り、障害児通所支援事業所等の開始日を起点として１年間の猶予措置を設定。</a:t>
            </a:r>
            <a:endParaRPr kumimoji="0" lang="en-US" altLang="ja-JP" sz="1200" b="0" i="0" u="sng" strike="noStrike" kern="0" cap="none" spc="0" normalizeH="0" baseline="0" noProof="0" dirty="0" smtClean="0">
              <a:ln>
                <a:noFill/>
              </a:ln>
              <a:solidFill>
                <a:prstClr val="black"/>
              </a:solidFill>
              <a:effectLst/>
              <a:uLnTx/>
              <a:uFillTx/>
              <a:latin typeface="Calibri"/>
              <a:ea typeface="ＭＳ Ｐゴシック"/>
            </a:endParaRPr>
          </a:p>
          <a:p>
            <a:pPr marL="0" marR="0" lvl="0" indent="0" defTabSz="914400" eaLnBrk="1" fontAlgn="base" latinLnBrk="0" hangingPunct="1">
              <a:lnSpc>
                <a:spcPts val="2000"/>
              </a:lnSpc>
              <a:spcBef>
                <a:spcPct val="0"/>
              </a:spcBef>
              <a:spcAft>
                <a:spcPct val="0"/>
              </a:spcAft>
              <a:buClrTx/>
              <a:buSzTx/>
              <a:buFontTx/>
              <a:buNone/>
              <a:tabLst/>
              <a:defRPr/>
            </a:pPr>
            <a:r>
              <a:rPr kumimoji="0" lang="ja-JP" altLang="en-US" sz="1200" kern="0" dirty="0">
                <a:solidFill>
                  <a:prstClr val="black"/>
                </a:solidFill>
                <a:latin typeface="Calibri"/>
                <a:ea typeface="ＭＳ Ｐゴシック"/>
              </a:rPr>
              <a:t> </a:t>
            </a:r>
            <a:r>
              <a:rPr kumimoji="0" lang="en-US" altLang="ja-JP" sz="1200" b="0" i="0" u="sng" strike="noStrike" kern="0" cap="none" spc="0" normalizeH="0" baseline="0" noProof="0" dirty="0" smtClean="0">
                <a:ln>
                  <a:noFill/>
                </a:ln>
                <a:solidFill>
                  <a:prstClr val="black"/>
                </a:solidFill>
                <a:effectLst/>
                <a:uLnTx/>
                <a:uFillTx/>
                <a:latin typeface="Calibri"/>
                <a:ea typeface="ＭＳ Ｐゴシック"/>
              </a:rPr>
              <a:t>※</a:t>
            </a:r>
            <a:r>
              <a:rPr kumimoji="0" lang="ja-JP" altLang="en-US" sz="1200" u="sng" kern="0" dirty="0">
                <a:solidFill>
                  <a:prstClr val="black"/>
                </a:solidFill>
                <a:latin typeface="Calibri"/>
                <a:ea typeface="ＭＳ Ｐゴシック"/>
              </a:rPr>
              <a:t> </a:t>
            </a:r>
            <a:r>
              <a:rPr kumimoji="0" lang="ja-JP" altLang="en-US" sz="1200" u="sng" kern="0" dirty="0" smtClean="0">
                <a:solidFill>
                  <a:prstClr val="black"/>
                </a:solidFill>
                <a:latin typeface="Calibri"/>
                <a:ea typeface="ＭＳ Ｐゴシック"/>
              </a:rPr>
              <a:t> </a:t>
            </a:r>
            <a:r>
              <a:rPr kumimoji="0" lang="ja-JP" altLang="en-US" sz="1200" b="0" i="0" u="sng" strike="noStrike" kern="0" cap="none" spc="0" normalizeH="0" baseline="0" noProof="0" dirty="0" smtClean="0">
                <a:ln>
                  <a:noFill/>
                </a:ln>
                <a:solidFill>
                  <a:prstClr val="black"/>
                </a:solidFill>
                <a:effectLst/>
                <a:uLnTx/>
                <a:uFillTx/>
                <a:latin typeface="Calibri"/>
                <a:ea typeface="ＭＳ Ｐゴシック"/>
              </a:rPr>
              <a:t>平成２７年４月１日前から事業を行っている場合は、平成２８年３月３１日までとする。</a:t>
            </a:r>
            <a:endParaRPr kumimoji="0" lang="en-US" altLang="ja-JP" sz="1200" b="0" i="0" u="sng" strike="noStrike" kern="0" cap="none" spc="0" normalizeH="0" baseline="0" noProof="0" dirty="0" smtClean="0">
              <a:ln>
                <a:noFill/>
              </a:ln>
              <a:solidFill>
                <a:prstClr val="black"/>
              </a:solidFill>
              <a:effectLst/>
              <a:uLnTx/>
              <a:uFillTx/>
              <a:latin typeface="Calibri"/>
              <a:ea typeface="ＭＳ Ｐゴシック"/>
            </a:endParaRPr>
          </a:p>
          <a:p>
            <a:pPr marL="0" marR="0" lvl="0" indent="0" defTabSz="914400" eaLnBrk="1" fontAlgn="base" latinLnBrk="0" hangingPunct="1">
              <a:lnSpc>
                <a:spcPts val="2000"/>
              </a:lnSpc>
              <a:spcBef>
                <a:spcPct val="0"/>
              </a:spcBef>
              <a:spcAft>
                <a:spcPct val="0"/>
              </a:spcAft>
              <a:buClrTx/>
              <a:buSzTx/>
              <a:buFontTx/>
              <a:buNone/>
              <a:tabLst/>
              <a:defRPr/>
            </a:pPr>
            <a:r>
              <a:rPr kumimoji="0" lang="ja-JP" altLang="en-US" sz="1200" kern="0" dirty="0">
                <a:solidFill>
                  <a:prstClr val="black"/>
                </a:solidFill>
                <a:latin typeface="Calibri"/>
                <a:ea typeface="ＭＳ Ｐゴシック"/>
              </a:rPr>
              <a:t> </a:t>
            </a:r>
            <a:r>
              <a:rPr kumimoji="0" lang="ja-JP" altLang="en-US" sz="1200" b="0" i="0" u="sng" strike="noStrike" kern="0" cap="none" spc="0" normalizeH="0" baseline="0" noProof="0" dirty="0" smtClean="0">
                <a:ln>
                  <a:noFill/>
                </a:ln>
                <a:solidFill>
                  <a:prstClr val="black"/>
                </a:solidFill>
                <a:effectLst/>
                <a:uLnTx/>
                <a:uFillTx/>
                <a:latin typeface="Calibri"/>
                <a:ea typeface="ＭＳ Ｐゴシック"/>
              </a:rPr>
              <a:t> ・　やむを得ない事由により児童発達支援管理責任者が欠けた場合は、発生日から起算して１年間の猶予措置を設定。</a:t>
            </a:r>
            <a:endParaRPr kumimoji="0" lang="en-US" altLang="ja-JP" sz="1200" b="0" i="0" u="sng" strike="noStrike" kern="0" cap="none" spc="0" normalizeH="0" baseline="0" noProof="0" dirty="0" smtClean="0">
              <a:ln>
                <a:noFill/>
              </a:ln>
              <a:solidFill>
                <a:prstClr val="black"/>
              </a:solidFill>
              <a:effectLst/>
              <a:uLnTx/>
              <a:uFillTx/>
              <a:latin typeface="Calibri"/>
              <a:ea typeface="ＭＳ Ｐゴシック"/>
            </a:endParaRPr>
          </a:p>
        </p:txBody>
      </p:sp>
      <p:sp>
        <p:nvSpPr>
          <p:cNvPr id="17" name="Rectangle 3"/>
          <p:cNvSpPr>
            <a:spLocks noChangeArrowheads="1"/>
          </p:cNvSpPr>
          <p:nvPr/>
        </p:nvSpPr>
        <p:spPr bwMode="auto">
          <a:xfrm>
            <a:off x="116946" y="39235"/>
            <a:ext cx="9672108" cy="523194"/>
          </a:xfrm>
          <a:prstGeom prst="rect">
            <a:avLst/>
          </a:prstGeom>
          <a:noFill/>
          <a:ln w="9525" algn="ctr">
            <a:noFill/>
            <a:miter lim="800000"/>
            <a:headEnd/>
            <a:tailEnd/>
          </a:ln>
          <a:effectLst/>
        </p:spPr>
        <p:txBody>
          <a:bodyPr wrap="square" lIns="91414" tIns="45707" rIns="91414" bIns="45707">
            <a:spAutoFit/>
          </a:bodyPr>
          <a:lstStyle/>
          <a:p>
            <a:pPr algn="ctr">
              <a:spcBef>
                <a:spcPts val="0"/>
              </a:spcBef>
              <a:defRPr/>
            </a:pPr>
            <a:r>
              <a:rPr lang="en-US" altLang="ja-JP" sz="28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(1)</a:t>
            </a:r>
            <a:r>
              <a:rPr lang="ja-JP" altLang="en-US" sz="28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サービス管理責任者及び児童発達支援管理責任者の要件</a:t>
            </a:r>
            <a:endParaRPr lang="ja-JP" altLang="en-US" sz="28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579159" y="6381346"/>
            <a:ext cx="2063750" cy="314325"/>
          </a:xfrm>
        </p:spPr>
        <p:txBody>
          <a:bodyPr/>
          <a:lstStyle/>
          <a:p>
            <a:pPr>
              <a:defRPr/>
            </a:pPr>
            <a:fld id="{67E148A3-2F01-468B-97F2-DB9D07A916CF}" type="slidenum">
              <a:rPr lang="en-US" altLang="ja-JP" smtClean="0">
                <a:solidFill>
                  <a:srgbClr val="000000"/>
                </a:solidFill>
              </a:rPr>
              <a:pPr>
                <a:defRPr/>
              </a:pPr>
              <a:t>56</a:t>
            </a:fld>
            <a:endParaRPr lang="en-US" altLang="ja-JP" dirty="0">
              <a:solidFill>
                <a:srgbClr val="000000"/>
              </a:solidFill>
            </a:endParaRPr>
          </a:p>
        </p:txBody>
      </p:sp>
    </p:spTree>
    <p:extLst>
      <p:ext uri="{BB962C8B-B14F-4D97-AF65-F5344CB8AC3E}">
        <p14:creationId xmlns:p14="http://schemas.microsoft.com/office/powerpoint/2010/main" val="8306198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2044133214"/>
              </p:ext>
            </p:extLst>
          </p:nvPr>
        </p:nvGraphicFramePr>
        <p:xfrm>
          <a:off x="93180" y="116632"/>
          <a:ext cx="9716521" cy="6624736"/>
        </p:xfrm>
        <a:graphic>
          <a:graphicData uri="http://schemas.openxmlformats.org/presentationml/2006/ole">
            <mc:AlternateContent xmlns:mc="http://schemas.openxmlformats.org/markup-compatibility/2006">
              <mc:Choice xmlns:v="urn:schemas-microsoft-com:vml" Requires="v">
                <p:oleObj spid="_x0000_s8208" name="ワークシート" r:id="rId4" imgW="12411071" imgH="8315304" progId="Excel.Sheet.12">
                  <p:embed/>
                </p:oleObj>
              </mc:Choice>
              <mc:Fallback>
                <p:oleObj name="ワークシート" r:id="rId4" imgW="12411071" imgH="8315304" progId="Excel.Sheet.12">
                  <p:embed/>
                  <p:pic>
                    <p:nvPicPr>
                      <p:cNvPr id="0" name=""/>
                      <p:cNvPicPr/>
                      <p:nvPr/>
                    </p:nvPicPr>
                    <p:blipFill>
                      <a:blip r:embed="rId5"/>
                      <a:stretch>
                        <a:fillRect/>
                      </a:stretch>
                    </p:blipFill>
                    <p:spPr>
                      <a:xfrm>
                        <a:off x="93180" y="116632"/>
                        <a:ext cx="9716521" cy="6624736"/>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57</a:t>
            </a:fld>
            <a:endParaRPr lang="en-US" altLang="ja-JP" dirty="0"/>
          </a:p>
        </p:txBody>
      </p:sp>
    </p:spTree>
    <p:extLst>
      <p:ext uri="{BB962C8B-B14F-4D97-AF65-F5344CB8AC3E}">
        <p14:creationId xmlns:p14="http://schemas.microsoft.com/office/powerpoint/2010/main" val="3557509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371452027"/>
              </p:ext>
            </p:extLst>
          </p:nvPr>
        </p:nvGraphicFramePr>
        <p:xfrm>
          <a:off x="212038" y="52022"/>
          <a:ext cx="9481923" cy="6755069"/>
        </p:xfrm>
        <a:graphic>
          <a:graphicData uri="http://schemas.openxmlformats.org/presentationml/2006/ole">
            <mc:AlternateContent xmlns:mc="http://schemas.openxmlformats.org/markup-compatibility/2006">
              <mc:Choice xmlns:v="urn:schemas-microsoft-com:vml" Requires="v">
                <p:oleObj spid="_x0000_s9232" name="ワークシート" r:id="rId4" imgW="12382458" imgH="8667837" progId="Excel.Sheet.12">
                  <p:embed/>
                </p:oleObj>
              </mc:Choice>
              <mc:Fallback>
                <p:oleObj name="ワークシート" r:id="rId4" imgW="12382458" imgH="8667837" progId="Excel.Sheet.12">
                  <p:embed/>
                  <p:pic>
                    <p:nvPicPr>
                      <p:cNvPr id="0" name=""/>
                      <p:cNvPicPr/>
                      <p:nvPr/>
                    </p:nvPicPr>
                    <p:blipFill>
                      <a:blip r:embed="rId5"/>
                      <a:stretch>
                        <a:fillRect/>
                      </a:stretch>
                    </p:blipFill>
                    <p:spPr>
                      <a:xfrm>
                        <a:off x="212038" y="52022"/>
                        <a:ext cx="9481923" cy="6755069"/>
                      </a:xfrm>
                      <a:prstGeom prst="rect">
                        <a:avLst/>
                      </a:prstGeom>
                    </p:spPr>
                  </p:pic>
                </p:oleObj>
              </mc:Fallback>
            </mc:AlternateContent>
          </a:graphicData>
        </a:graphic>
      </p:graphicFrame>
      <p:sp>
        <p:nvSpPr>
          <p:cNvPr id="4" name="スライド番号プレースホルダー 3"/>
          <p:cNvSpPr>
            <a:spLocks noGrp="1"/>
          </p:cNvSpPr>
          <p:nvPr>
            <p:ph type="sldNum" sz="quarter" idx="12"/>
          </p:nvPr>
        </p:nvSpPr>
        <p:spPr/>
        <p:txBody>
          <a:bodyPr/>
          <a:lstStyle/>
          <a:p>
            <a:pPr>
              <a:defRPr/>
            </a:pPr>
            <a:fld id="{028E30FF-6DFA-4E32-896A-0181B2B83A32}" type="slidenum">
              <a:rPr lang="en-US" altLang="ja-JP" smtClean="0"/>
              <a:pPr>
                <a:defRPr/>
              </a:pPr>
              <a:t>58</a:t>
            </a:fld>
            <a:endParaRPr lang="en-US" altLang="ja-JP" dirty="0"/>
          </a:p>
        </p:txBody>
      </p:sp>
    </p:spTree>
    <p:extLst>
      <p:ext uri="{BB962C8B-B14F-4D97-AF65-F5344CB8AC3E}">
        <p14:creationId xmlns:p14="http://schemas.microsoft.com/office/powerpoint/2010/main" val="2957196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428230" y="836713"/>
            <a:ext cx="900139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itchFamily="50" charset="-128"/>
            </a:endParaRPr>
          </a:p>
        </p:txBody>
      </p:sp>
      <p:sp>
        <p:nvSpPr>
          <p:cNvPr id="31748" name="Rectangle 4"/>
          <p:cNvSpPr>
            <a:spLocks noGrp="1" noChangeArrowheads="1"/>
          </p:cNvSpPr>
          <p:nvPr>
            <p:ph type="body" idx="1"/>
          </p:nvPr>
        </p:nvSpPr>
        <p:spPr>
          <a:xfrm>
            <a:off x="-65659" y="1412776"/>
            <a:ext cx="9555163" cy="648072"/>
          </a:xfrm>
        </p:spPr>
        <p:txBody>
          <a:bodyPr/>
          <a:lstStyle/>
          <a:p>
            <a:pPr lvl="1" eaLnBrk="1" hangingPunct="1">
              <a:lnSpc>
                <a:spcPct val="90000"/>
              </a:lnSpc>
              <a:buFontTx/>
              <a:buNone/>
            </a:pPr>
            <a:r>
              <a:rPr lang="ja-JP" altLang="en-US" sz="1800" b="1" dirty="0" smtClean="0"/>
              <a:t>３日間構成 （１日半の講義と１日半の演習）</a:t>
            </a:r>
          </a:p>
          <a:p>
            <a:pPr lvl="1" eaLnBrk="1" hangingPunct="1">
              <a:lnSpc>
                <a:spcPct val="90000"/>
              </a:lnSpc>
              <a:buFontTx/>
              <a:buNone/>
            </a:pPr>
            <a:r>
              <a:rPr lang="ja-JP" altLang="en-US" sz="1800" b="1" dirty="0" smtClean="0"/>
              <a:t>　　</a:t>
            </a:r>
            <a:r>
              <a:rPr lang="en-US" altLang="ja-JP" sz="1800" b="1" dirty="0" smtClean="0"/>
              <a:t>※</a:t>
            </a:r>
            <a:r>
              <a:rPr lang="ja-JP" altLang="en-US" sz="1800" b="1" dirty="0" smtClean="0"/>
              <a:t>受講者は、別に、障害者相談支援従事者研修（２日間）を受講 </a:t>
            </a:r>
          </a:p>
        </p:txBody>
      </p:sp>
      <p:sp>
        <p:nvSpPr>
          <p:cNvPr id="31749" name="Text Box 5"/>
          <p:cNvSpPr txBox="1">
            <a:spLocks noChangeArrowheads="1"/>
          </p:cNvSpPr>
          <p:nvPr/>
        </p:nvSpPr>
        <p:spPr bwMode="auto">
          <a:xfrm>
            <a:off x="3224610" y="4149739"/>
            <a:ext cx="1153980" cy="384175"/>
          </a:xfrm>
          <a:prstGeom prst="rect">
            <a:avLst/>
          </a:prstGeom>
          <a:noFill/>
          <a:ln w="12700" algn="ctr">
            <a:noFill/>
            <a:miter lim="800000"/>
            <a:headEnd/>
            <a:tailEnd/>
          </a:ln>
        </p:spPr>
        <p:txBody>
          <a:bodyPr lIns="74281" tIns="8888" rIns="74281" bIns="8888">
            <a:spAutoFit/>
          </a:bodyPr>
          <a:lstStyle/>
          <a:p>
            <a:pPr>
              <a:spcBef>
                <a:spcPct val="50000"/>
              </a:spcBef>
            </a:pPr>
            <a:endParaRPr lang="ja-JP" altLang="ja-JP" sz="2400" b="1" dirty="0">
              <a:solidFill>
                <a:srgbClr val="000000"/>
              </a:solidFill>
            </a:endParaRPr>
          </a:p>
        </p:txBody>
      </p:sp>
      <p:sp>
        <p:nvSpPr>
          <p:cNvPr id="5" name="Rectangle 3"/>
          <p:cNvSpPr>
            <a:spLocks noChangeArrowheads="1"/>
          </p:cNvSpPr>
          <p:nvPr/>
        </p:nvSpPr>
        <p:spPr bwMode="auto">
          <a:xfrm>
            <a:off x="632522" y="116634"/>
            <a:ext cx="8435579" cy="954099"/>
          </a:xfrm>
          <a:prstGeom prst="rect">
            <a:avLst/>
          </a:prstGeom>
          <a:noFill/>
          <a:ln w="9525" algn="ctr">
            <a:noFill/>
            <a:miter lim="800000"/>
            <a:headEnd/>
            <a:tailEnd/>
          </a:ln>
          <a:effectLst/>
        </p:spPr>
        <p:txBody>
          <a:bodyPr lIns="91414" tIns="45707" rIns="91414" bIns="45707">
            <a:spAutoFit/>
          </a:bodyPr>
          <a:lstStyle/>
          <a:p>
            <a:pPr algn="ctr">
              <a:spcBef>
                <a:spcPct val="50000"/>
              </a:spcBef>
              <a:defRPr/>
            </a:pPr>
            <a:r>
              <a:rPr lang="ja-JP" altLang="en-US" sz="28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都道府県等におけるサービス管理責任者研修</a:t>
            </a:r>
            <a:br>
              <a:rPr lang="ja-JP" altLang="en-US" sz="28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br>
            <a:r>
              <a:rPr lang="ja-JP" altLang="en-US" sz="28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（児童発達支援管理責任者研修）の構成</a:t>
            </a:r>
            <a:endParaRPr lang="ja-JP" altLang="en-US" sz="28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355249842"/>
              </p:ext>
            </p:extLst>
          </p:nvPr>
        </p:nvGraphicFramePr>
        <p:xfrm>
          <a:off x="128471" y="2210520"/>
          <a:ext cx="9577064" cy="4242816"/>
        </p:xfrm>
        <a:graphic>
          <a:graphicData uri="http://schemas.openxmlformats.org/drawingml/2006/table">
            <a:tbl>
              <a:tblPr firstRow="1" bandRow="1">
                <a:tableStyleId>{21E4AEA4-8DFA-4A89-87EB-49C32662AFE0}</a:tableStyleId>
              </a:tblPr>
              <a:tblGrid>
                <a:gridCol w="4824536"/>
                <a:gridCol w="4752528"/>
              </a:tblGrid>
              <a:tr h="360040">
                <a:tc>
                  <a:txBody>
                    <a:bodyPr/>
                    <a:lstStyle/>
                    <a:p>
                      <a:pPr algn="ctr"/>
                      <a:r>
                        <a:rPr kumimoji="1" lang="ja-JP" altLang="en-US" sz="2000" dirty="0" smtClean="0"/>
                        <a:t>サービス管理責任者研修</a:t>
                      </a:r>
                      <a:endParaRPr kumimoji="1" lang="ja-JP" altLang="en-US" sz="2000" dirty="0"/>
                    </a:p>
                  </a:txBody>
                  <a:tcPr/>
                </a:tc>
                <a:tc>
                  <a:txBody>
                    <a:bodyPr/>
                    <a:lstStyle/>
                    <a:p>
                      <a:pPr algn="ctr"/>
                      <a:r>
                        <a:rPr kumimoji="1" lang="ja-JP" altLang="en-US" sz="2000" dirty="0" smtClean="0"/>
                        <a:t>児童発達支援管理責任者研修</a:t>
                      </a:r>
                      <a:endParaRPr kumimoji="1" lang="ja-JP" altLang="en-US" sz="2000" dirty="0"/>
                    </a:p>
                  </a:txBody>
                  <a:tcPr/>
                </a:tc>
              </a:tr>
              <a:tr h="2196244">
                <a:tc>
                  <a:txBody>
                    <a:bodyPr/>
                    <a:lstStyle/>
                    <a:p>
                      <a:pPr marL="0" lvl="1" indent="0" eaLnBrk="1" hangingPunct="1">
                        <a:lnSpc>
                          <a:spcPct val="90000"/>
                        </a:lnSpc>
                        <a:buFontTx/>
                        <a:buNone/>
                      </a:pPr>
                      <a:r>
                        <a:rPr lang="ja-JP" altLang="en-US" sz="1600" b="1" dirty="0" smtClean="0"/>
                        <a:t>（１）講 義（９Ｈ）</a:t>
                      </a:r>
                      <a:endParaRPr lang="en-US" altLang="ja-JP" sz="1600" b="1" dirty="0" smtClean="0"/>
                    </a:p>
                    <a:p>
                      <a:pPr marL="0" lvl="1" indent="0" eaLnBrk="1" hangingPunct="1">
                        <a:lnSpc>
                          <a:spcPct val="90000"/>
                        </a:lnSpc>
                        <a:buFontTx/>
                        <a:buNone/>
                      </a:pPr>
                      <a:r>
                        <a:rPr lang="ja-JP" altLang="en-US" sz="1600" b="1" dirty="0" smtClean="0"/>
                        <a:t>　　①共通講義（６Ｈ）</a:t>
                      </a:r>
                    </a:p>
                    <a:p>
                      <a:pPr lvl="1" eaLnBrk="1" hangingPunct="1">
                        <a:lnSpc>
                          <a:spcPct val="90000"/>
                        </a:lnSpc>
                        <a:buFontTx/>
                        <a:buNone/>
                      </a:pPr>
                      <a:r>
                        <a:rPr lang="ja-JP" altLang="en-US" sz="1600" b="1" dirty="0" smtClean="0"/>
                        <a:t>・障害者総合支援法とサービス管理責任者の役</a:t>
                      </a:r>
                      <a:endParaRPr lang="en-US" altLang="ja-JP" sz="1600" b="1" dirty="0" smtClean="0"/>
                    </a:p>
                    <a:p>
                      <a:pPr lvl="1" eaLnBrk="1" hangingPunct="1">
                        <a:lnSpc>
                          <a:spcPct val="90000"/>
                        </a:lnSpc>
                        <a:buFontTx/>
                        <a:buNone/>
                      </a:pPr>
                      <a:r>
                        <a:rPr lang="ja-JP" altLang="en-US" sz="1600" b="1" dirty="0" smtClean="0"/>
                        <a:t>　割</a:t>
                      </a:r>
                      <a:endParaRPr lang="en-US" altLang="ja-JP" sz="1600" b="1" dirty="0" smtClean="0"/>
                    </a:p>
                    <a:p>
                      <a:pPr lvl="1" eaLnBrk="1" hangingPunct="1">
                        <a:lnSpc>
                          <a:spcPct val="90000"/>
                        </a:lnSpc>
                        <a:buFontTx/>
                        <a:buNone/>
                      </a:pPr>
                      <a:r>
                        <a:rPr lang="ja-JP" altLang="en-US" sz="1600" b="1" dirty="0" smtClean="0"/>
                        <a:t>・サービス提供のプロセスと管理</a:t>
                      </a:r>
                      <a:endParaRPr lang="en-US" altLang="ja-JP" sz="1600" b="1" dirty="0" smtClean="0"/>
                    </a:p>
                    <a:p>
                      <a:pPr lvl="1" eaLnBrk="1" hangingPunct="1">
                        <a:lnSpc>
                          <a:spcPct val="90000"/>
                        </a:lnSpc>
                        <a:buFontTx/>
                        <a:buNone/>
                      </a:pPr>
                      <a:r>
                        <a:rPr lang="ja-JP" altLang="en-US" sz="1600" b="1" dirty="0" smtClean="0"/>
                        <a:t>・サービス提供者と関係機関の連携</a:t>
                      </a:r>
                      <a:endParaRPr lang="en-US" altLang="ja-JP" sz="1600" b="1" dirty="0" smtClean="0"/>
                    </a:p>
                    <a:p>
                      <a:pPr marL="455613" lvl="1" indent="-188913" eaLnBrk="1" hangingPunct="1">
                        <a:lnSpc>
                          <a:spcPct val="90000"/>
                        </a:lnSpc>
                        <a:buFontTx/>
                        <a:buNone/>
                      </a:pPr>
                      <a:r>
                        <a:rPr lang="ja-JP" altLang="en-US" sz="1600" b="1" dirty="0" smtClean="0"/>
                        <a:t>②分野別講義（３Ｈ）</a:t>
                      </a:r>
                    </a:p>
                    <a:p>
                      <a:pPr lvl="1" eaLnBrk="1" hangingPunct="1">
                        <a:lnSpc>
                          <a:spcPct val="90000"/>
                        </a:lnSpc>
                        <a:buFontTx/>
                        <a:buNone/>
                      </a:pPr>
                      <a:r>
                        <a:rPr lang="ja-JP" altLang="en-US" sz="1600" b="1" dirty="0" smtClean="0"/>
                        <a:t>・分野別のアセスメント及びモニタリングの実際　</a:t>
                      </a:r>
                    </a:p>
                    <a:p>
                      <a:pPr lvl="1" eaLnBrk="1" hangingPunct="1">
                        <a:lnSpc>
                          <a:spcPct val="90000"/>
                        </a:lnSpc>
                        <a:buFontTx/>
                        <a:buNone/>
                      </a:pPr>
                      <a:endParaRPr lang="ja-JP" altLang="en-US" sz="1600" b="1" dirty="0" smtClean="0"/>
                    </a:p>
                    <a:p>
                      <a:pPr marL="0" lvl="1" indent="0" eaLnBrk="1" hangingPunct="1">
                        <a:lnSpc>
                          <a:spcPct val="90000"/>
                        </a:lnSpc>
                        <a:buFontTx/>
                        <a:buNone/>
                      </a:pPr>
                      <a:r>
                        <a:rPr lang="ja-JP" altLang="en-US" sz="1600" b="1" dirty="0" smtClean="0"/>
                        <a:t>（２）演 習（１０Ｈ）　</a:t>
                      </a:r>
                      <a:endParaRPr lang="en-US" altLang="ja-JP" sz="1600" b="1" u="sng" dirty="0" smtClean="0"/>
                    </a:p>
                    <a:p>
                      <a:pPr marL="0" lvl="1" indent="0" eaLnBrk="1" hangingPunct="1">
                        <a:lnSpc>
                          <a:spcPct val="90000"/>
                        </a:lnSpc>
                        <a:buFontTx/>
                        <a:buNone/>
                      </a:pPr>
                      <a:r>
                        <a:rPr lang="ja-JP" altLang="en-US" sz="1600" b="1" dirty="0" smtClean="0"/>
                        <a:t>　　　 ・サービス提供プロセスの管理の実際：</a:t>
                      </a:r>
                      <a:endParaRPr lang="en-US" altLang="ja-JP" sz="1600" b="1" dirty="0" smtClean="0"/>
                    </a:p>
                    <a:p>
                      <a:pPr marL="0" lvl="1" indent="0" eaLnBrk="1" hangingPunct="1">
                        <a:lnSpc>
                          <a:spcPct val="90000"/>
                        </a:lnSpc>
                        <a:buFontTx/>
                        <a:buNone/>
                      </a:pPr>
                      <a:r>
                        <a:rPr lang="ja-JP" altLang="en-US" sz="1600" b="1" dirty="0" smtClean="0"/>
                        <a:t>　　　　事例研究①（アセスメント）</a:t>
                      </a:r>
                    </a:p>
                    <a:p>
                      <a:pPr lvl="1" eaLnBrk="1" hangingPunct="1">
                        <a:lnSpc>
                          <a:spcPct val="90000"/>
                        </a:lnSpc>
                        <a:buFontTx/>
                        <a:buNone/>
                      </a:pPr>
                      <a:r>
                        <a:rPr lang="ja-JP" altLang="en-US" sz="1600" b="1" dirty="0" smtClean="0"/>
                        <a:t>・サービス提供プロセスの管理の実際：</a:t>
                      </a:r>
                      <a:endParaRPr lang="en-US" altLang="ja-JP" sz="1600" b="1" dirty="0" smtClean="0"/>
                    </a:p>
                    <a:p>
                      <a:pPr lvl="1" eaLnBrk="1" hangingPunct="1">
                        <a:lnSpc>
                          <a:spcPct val="90000"/>
                        </a:lnSpc>
                        <a:buFontTx/>
                        <a:buNone/>
                      </a:pPr>
                      <a:r>
                        <a:rPr lang="ja-JP" altLang="en-US" sz="1600" b="1" dirty="0" smtClean="0"/>
                        <a:t>　事例研究②（個別支援計画）</a:t>
                      </a:r>
                    </a:p>
                    <a:p>
                      <a:pPr lvl="1" eaLnBrk="1" hangingPunct="1">
                        <a:lnSpc>
                          <a:spcPct val="90000"/>
                        </a:lnSpc>
                        <a:buFontTx/>
                        <a:buNone/>
                      </a:pPr>
                      <a:r>
                        <a:rPr lang="ja-JP" altLang="en-US" sz="1600" b="1" dirty="0" smtClean="0"/>
                        <a:t>・サービス内容のチェックとマネジメントの実際</a:t>
                      </a:r>
                      <a:endParaRPr lang="en-US" altLang="ja-JP" sz="1600" b="1" dirty="0" smtClean="0"/>
                    </a:p>
                    <a:p>
                      <a:pPr lvl="1" eaLnBrk="1" hangingPunct="1">
                        <a:lnSpc>
                          <a:spcPct val="90000"/>
                        </a:lnSpc>
                        <a:buFontTx/>
                        <a:buNone/>
                      </a:pPr>
                      <a:r>
                        <a:rPr lang="ja-JP" altLang="en-US" sz="1600" b="1" dirty="0" smtClean="0"/>
                        <a:t>　（模擬会議）</a:t>
                      </a:r>
                      <a:endParaRPr lang="ja-JP" altLang="en-US" sz="1600" b="1" dirty="0" smtClean="0">
                        <a:solidFill>
                          <a:srgbClr val="CC0066"/>
                        </a:solidFill>
                      </a:endParaRPr>
                    </a:p>
                    <a:p>
                      <a:endParaRPr kumimoji="1" lang="ja-JP" altLang="en-US" sz="1600" dirty="0"/>
                    </a:p>
                  </a:txBody>
                  <a:tcPr/>
                </a:tc>
                <a:tc>
                  <a:txBody>
                    <a:bodyPr/>
                    <a:lstStyle/>
                    <a:p>
                      <a:pPr marL="0" lvl="1" indent="0" eaLnBrk="1" hangingPunct="1">
                        <a:lnSpc>
                          <a:spcPct val="90000"/>
                        </a:lnSpc>
                        <a:buFontTx/>
                        <a:buNone/>
                      </a:pPr>
                      <a:r>
                        <a:rPr lang="ja-JP" altLang="en-US" sz="1600" b="1" dirty="0" smtClean="0"/>
                        <a:t>（１）講 義（９Ｈ）</a:t>
                      </a:r>
                      <a:endParaRPr lang="en-US" altLang="ja-JP" sz="1600" b="1" dirty="0" smtClean="0"/>
                    </a:p>
                    <a:p>
                      <a:pPr marL="0" lvl="1" indent="0" eaLnBrk="1" hangingPunct="1">
                        <a:lnSpc>
                          <a:spcPct val="90000"/>
                        </a:lnSpc>
                        <a:buFontTx/>
                        <a:buNone/>
                      </a:pPr>
                      <a:r>
                        <a:rPr lang="ja-JP" altLang="en-US" sz="1600" b="1" dirty="0" smtClean="0"/>
                        <a:t>　　①共通講義（６Ｈ）</a:t>
                      </a:r>
                    </a:p>
                    <a:p>
                      <a:pPr lvl="1" eaLnBrk="1" hangingPunct="1">
                        <a:lnSpc>
                          <a:spcPct val="90000"/>
                        </a:lnSpc>
                        <a:buFontTx/>
                        <a:buNone/>
                      </a:pPr>
                      <a:r>
                        <a:rPr lang="ja-JP" altLang="en-US" sz="1600" b="1" dirty="0" smtClean="0"/>
                        <a:t>・児童福祉法と児童発達支援管理責任者の役</a:t>
                      </a:r>
                      <a:endParaRPr lang="en-US" altLang="ja-JP" sz="1600" b="1" dirty="0" smtClean="0"/>
                    </a:p>
                    <a:p>
                      <a:pPr lvl="1" eaLnBrk="1" hangingPunct="1">
                        <a:lnSpc>
                          <a:spcPct val="90000"/>
                        </a:lnSpc>
                        <a:buFontTx/>
                        <a:buNone/>
                      </a:pPr>
                      <a:r>
                        <a:rPr lang="ja-JP" altLang="en-US" sz="1600" b="1" dirty="0" smtClean="0"/>
                        <a:t>　割</a:t>
                      </a:r>
                      <a:endParaRPr lang="en-US" altLang="ja-JP" sz="1600" b="1" dirty="0" smtClean="0"/>
                    </a:p>
                    <a:p>
                      <a:pPr lvl="1" eaLnBrk="1" hangingPunct="1">
                        <a:lnSpc>
                          <a:spcPct val="90000"/>
                        </a:lnSpc>
                        <a:buFontTx/>
                        <a:buNone/>
                      </a:pPr>
                      <a:r>
                        <a:rPr lang="ja-JP" altLang="en-US" sz="1600" b="1" dirty="0" smtClean="0"/>
                        <a:t>・支援提供プロセスと管理</a:t>
                      </a:r>
                      <a:endParaRPr lang="en-US" altLang="ja-JP" sz="1600" b="1" dirty="0" smtClean="0"/>
                    </a:p>
                    <a:p>
                      <a:pPr lvl="1" eaLnBrk="1" hangingPunct="1">
                        <a:lnSpc>
                          <a:spcPct val="90000"/>
                        </a:lnSpc>
                        <a:buFontTx/>
                        <a:buNone/>
                      </a:pPr>
                      <a:r>
                        <a:rPr lang="ja-JP" altLang="en-US" sz="1600" b="1" dirty="0" smtClean="0"/>
                        <a:t>・支援提供職員と関係機関の連携</a:t>
                      </a:r>
                      <a:endParaRPr lang="en-US" altLang="ja-JP" sz="1600" b="1" dirty="0" smtClean="0"/>
                    </a:p>
                    <a:p>
                      <a:pPr marL="455613" lvl="1" indent="-188913" eaLnBrk="1" hangingPunct="1">
                        <a:lnSpc>
                          <a:spcPct val="90000"/>
                        </a:lnSpc>
                        <a:buFontTx/>
                        <a:buNone/>
                      </a:pPr>
                      <a:r>
                        <a:rPr lang="ja-JP" altLang="en-US" sz="1600" b="1" dirty="0" smtClean="0"/>
                        <a:t>②分野別講義（３Ｈ）</a:t>
                      </a:r>
                    </a:p>
                    <a:p>
                      <a:pPr lvl="1" eaLnBrk="1" hangingPunct="1">
                        <a:lnSpc>
                          <a:spcPct val="90000"/>
                        </a:lnSpc>
                        <a:buFontTx/>
                        <a:buNone/>
                      </a:pPr>
                      <a:r>
                        <a:rPr lang="ja-JP" altLang="en-US" sz="1600" b="1" dirty="0" smtClean="0"/>
                        <a:t>・アセスメントとモニタリングの実際　</a:t>
                      </a:r>
                    </a:p>
                    <a:p>
                      <a:pPr lvl="1" eaLnBrk="1" hangingPunct="1">
                        <a:lnSpc>
                          <a:spcPct val="90000"/>
                        </a:lnSpc>
                        <a:buFontTx/>
                        <a:buNone/>
                      </a:pPr>
                      <a:endParaRPr lang="ja-JP" altLang="en-US" sz="1600" b="1" dirty="0" smtClean="0"/>
                    </a:p>
                    <a:p>
                      <a:pPr marL="0" lvl="1" indent="0" eaLnBrk="1" hangingPunct="1">
                        <a:lnSpc>
                          <a:spcPct val="90000"/>
                        </a:lnSpc>
                        <a:buFontTx/>
                        <a:buNone/>
                      </a:pPr>
                      <a:r>
                        <a:rPr lang="ja-JP" altLang="en-US" sz="1600" b="1" dirty="0" smtClean="0"/>
                        <a:t>（２）演 習（１０Ｈ）　</a:t>
                      </a:r>
                      <a:endParaRPr lang="en-US" altLang="ja-JP" sz="1600" b="1" u="sng" dirty="0" smtClean="0"/>
                    </a:p>
                    <a:p>
                      <a:pPr marL="0" lvl="1" indent="0" eaLnBrk="1" hangingPunct="1">
                        <a:lnSpc>
                          <a:spcPct val="90000"/>
                        </a:lnSpc>
                        <a:buFontTx/>
                        <a:buNone/>
                      </a:pPr>
                      <a:r>
                        <a:rPr lang="ja-JP" altLang="en-US" sz="1600" b="1" dirty="0" smtClean="0"/>
                        <a:t>　　　 ・支援提供プロセスの管理の実際：</a:t>
                      </a:r>
                      <a:endParaRPr lang="en-US" altLang="ja-JP" sz="1600" b="1" dirty="0" smtClean="0"/>
                    </a:p>
                    <a:p>
                      <a:pPr marL="0" lvl="1" indent="0" eaLnBrk="1" hangingPunct="1">
                        <a:lnSpc>
                          <a:spcPct val="90000"/>
                        </a:lnSpc>
                        <a:buFontTx/>
                        <a:buNone/>
                      </a:pPr>
                      <a:r>
                        <a:rPr lang="ja-JP" altLang="en-US" sz="1600" b="1" dirty="0" smtClean="0"/>
                        <a:t>　　　　事例研究①（アセスメント）</a:t>
                      </a:r>
                    </a:p>
                    <a:p>
                      <a:pPr lvl="1" eaLnBrk="1" hangingPunct="1">
                        <a:lnSpc>
                          <a:spcPct val="90000"/>
                        </a:lnSpc>
                        <a:buFontTx/>
                        <a:buNone/>
                      </a:pPr>
                      <a:r>
                        <a:rPr lang="ja-JP" altLang="en-US" sz="1600" b="1" dirty="0" smtClean="0"/>
                        <a:t>・支援提供プロセスの管理の実際：</a:t>
                      </a:r>
                      <a:endParaRPr lang="en-US" altLang="ja-JP" sz="1600" b="1" dirty="0" smtClean="0"/>
                    </a:p>
                    <a:p>
                      <a:pPr lvl="1" eaLnBrk="1" hangingPunct="1">
                        <a:lnSpc>
                          <a:spcPct val="90000"/>
                        </a:lnSpc>
                        <a:buFontTx/>
                        <a:buNone/>
                      </a:pPr>
                      <a:r>
                        <a:rPr lang="ja-JP" altLang="en-US" sz="1600" b="1" dirty="0" smtClean="0"/>
                        <a:t>　事例研究②（個別支援計画）</a:t>
                      </a:r>
                    </a:p>
                    <a:p>
                      <a:pPr lvl="1" eaLnBrk="1" hangingPunct="1">
                        <a:lnSpc>
                          <a:spcPct val="90000"/>
                        </a:lnSpc>
                        <a:buFontTx/>
                        <a:buNone/>
                      </a:pPr>
                      <a:r>
                        <a:rPr lang="ja-JP" altLang="en-US" sz="1600" b="1" dirty="0" smtClean="0"/>
                        <a:t>・支援内容のチェックとマネジメントの実際</a:t>
                      </a:r>
                      <a:endParaRPr lang="en-US" altLang="ja-JP" sz="1600" b="1" dirty="0" smtClean="0"/>
                    </a:p>
                    <a:p>
                      <a:pPr lvl="1" eaLnBrk="1" hangingPunct="1">
                        <a:lnSpc>
                          <a:spcPct val="90000"/>
                        </a:lnSpc>
                        <a:buFontTx/>
                        <a:buNone/>
                      </a:pPr>
                      <a:r>
                        <a:rPr lang="ja-JP" altLang="en-US" sz="1600" b="1" dirty="0" smtClean="0"/>
                        <a:t>　（模擬会議）</a:t>
                      </a:r>
                      <a:endParaRPr lang="ja-JP" altLang="en-US" sz="1600" b="1" dirty="0" smtClean="0">
                        <a:solidFill>
                          <a:srgbClr val="CC0066"/>
                        </a:solidFill>
                      </a:endParaRPr>
                    </a:p>
                  </a:txBody>
                  <a:tcPr/>
                </a:tc>
              </a:tr>
            </a:tbl>
          </a:graphicData>
        </a:graphic>
      </p:graphicFrame>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59</a:t>
            </a:fld>
            <a:endParaRPr lang="en-US" altLang="ja-JP" dirty="0">
              <a:solidFill>
                <a:srgbClr val="000000"/>
              </a:solidFill>
            </a:endParaRPr>
          </a:p>
        </p:txBody>
      </p:sp>
    </p:spTree>
    <p:extLst>
      <p:ext uri="{BB962C8B-B14F-4D97-AF65-F5344CB8AC3E}">
        <p14:creationId xmlns:p14="http://schemas.microsoft.com/office/powerpoint/2010/main" val="2663486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1676636" y="1997967"/>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000672" y="1988839"/>
            <a:ext cx="7508080" cy="10728"/>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621487" y="476672"/>
            <a:ext cx="4859909" cy="1085636"/>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ja-JP" altLang="en-US" sz="1600" b="1" dirty="0" smtClean="0">
                <a:solidFill>
                  <a:srgbClr val="1F497D">
                    <a:lumMod val="75000"/>
                  </a:srgbClr>
                </a:solidFill>
                <a:latin typeface="ＭＳ Ｐゴシック"/>
              </a:rPr>
              <a:t>「ノーマライゼーション」</a:t>
            </a:r>
            <a:r>
              <a:rPr lang="ja-JP" altLang="en-US" sz="1600" b="1" dirty="0">
                <a:solidFill>
                  <a:srgbClr val="1F497D">
                    <a:lumMod val="75000"/>
                  </a:srgbClr>
                </a:solidFill>
                <a:latin typeface="ＭＳ Ｐゴシック"/>
              </a:rPr>
              <a:t>理念の</a:t>
            </a:r>
            <a:r>
              <a:rPr lang="ja-JP" altLang="en-US" sz="1600" b="1" dirty="0" smtClean="0">
                <a:solidFill>
                  <a:srgbClr val="1F497D">
                    <a:lumMod val="75000"/>
                  </a:srgbClr>
                </a:solidFill>
                <a:latin typeface="ＭＳ Ｐゴシック"/>
              </a:rPr>
              <a:t>浸透</a:t>
            </a:r>
            <a:endParaRPr lang="en-US" altLang="ja-JP" sz="1100" dirty="0">
              <a:solidFill>
                <a:srgbClr val="1F497D">
                  <a:lumMod val="75000"/>
                </a:srgbClr>
              </a:solidFill>
            </a:endParaRPr>
          </a:p>
          <a:p>
            <a:pPr algn="ctr">
              <a:defRPr/>
            </a:pPr>
            <a:endParaRPr lang="en-US" altLang="ja-JP" sz="1000" b="1" dirty="0" smtClean="0">
              <a:solidFill>
                <a:srgbClr val="1F497D">
                  <a:lumMod val="75000"/>
                </a:srgbClr>
              </a:solidFill>
              <a:latin typeface="ＭＳ Ｐゴシック"/>
            </a:endParaRPr>
          </a:p>
        </p:txBody>
      </p:sp>
      <p:cxnSp>
        <p:nvCxnSpPr>
          <p:cNvPr id="59" name="直線コネクタ 58"/>
          <p:cNvCxnSpPr/>
          <p:nvPr/>
        </p:nvCxnSpPr>
        <p:spPr>
          <a:xfrm flipV="1">
            <a:off x="77463" y="2420888"/>
            <a:ext cx="9752012" cy="5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044016" y="2852997"/>
            <a:ext cx="773113" cy="276999"/>
          </a:xfrm>
          <a:prstGeom prst="rect">
            <a:avLst/>
          </a:prstGeom>
          <a:noFill/>
        </p:spPr>
        <p:txBody>
          <a:bodyPr>
            <a:spAutoFit/>
          </a:bodyPr>
          <a:lstStyle/>
          <a:p>
            <a:pPr algn="ctr">
              <a:defRPr/>
            </a:pPr>
            <a:r>
              <a:rPr lang="en-US" altLang="ja-JP" sz="1200" dirty="0" smtClean="0">
                <a:solidFill>
                  <a:prstClr val="black"/>
                </a:solidFill>
                <a:latin typeface="ＭＳ Ｐゴシック"/>
                <a:ea typeface="ＭＳ Ｐゴシック"/>
              </a:rPr>
              <a:t>【H15】</a:t>
            </a:r>
            <a:endParaRPr lang="ja-JP" altLang="en-US" sz="1200" dirty="0">
              <a:solidFill>
                <a:prstClr val="black"/>
              </a:solidFill>
              <a:latin typeface="ＭＳ Ｐゴシック"/>
              <a:ea typeface="ＭＳ Ｐゴシック"/>
            </a:endParaRPr>
          </a:p>
        </p:txBody>
      </p:sp>
      <p:sp>
        <p:nvSpPr>
          <p:cNvPr id="91" name="正方形/長方形 90"/>
          <p:cNvSpPr/>
          <p:nvPr/>
        </p:nvSpPr>
        <p:spPr>
          <a:xfrm>
            <a:off x="2613373" y="770734"/>
            <a:ext cx="233412" cy="53403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prstClr val="white"/>
              </a:solidFill>
            </a:endParaRPr>
          </a:p>
        </p:txBody>
      </p:sp>
      <p:sp>
        <p:nvSpPr>
          <p:cNvPr id="92" name="正方形/長方形 91"/>
          <p:cNvSpPr/>
          <p:nvPr/>
        </p:nvSpPr>
        <p:spPr>
          <a:xfrm>
            <a:off x="2924604" y="770734"/>
            <a:ext cx="579437" cy="53403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prstClr val="white"/>
              </a:solidFill>
            </a:endParaRPr>
          </a:p>
        </p:txBody>
      </p:sp>
      <p:sp>
        <p:nvSpPr>
          <p:cNvPr id="44" name="テキスト ボックス 43"/>
          <p:cNvSpPr txBox="1"/>
          <p:nvPr/>
        </p:nvSpPr>
        <p:spPr>
          <a:xfrm>
            <a:off x="1964677" y="1484843"/>
            <a:ext cx="585417" cy="276999"/>
          </a:xfrm>
          <a:prstGeom prst="rect">
            <a:avLst/>
          </a:prstGeom>
          <a:noFill/>
        </p:spPr>
        <p:txBody>
          <a:bodyPr wrap="none">
            <a:spAutoFit/>
          </a:bodyPr>
          <a:lstStyle/>
          <a:p>
            <a:pPr>
              <a:defRPr/>
            </a:pPr>
            <a:r>
              <a:rPr lang="en-US" altLang="ja-JP" sz="1200" dirty="0" smtClean="0">
                <a:solidFill>
                  <a:prstClr val="black"/>
                </a:solidFill>
                <a:latin typeface="ＭＳ Ｐゴシック"/>
                <a:ea typeface="ＭＳ Ｐゴシック"/>
              </a:rPr>
              <a:t>【S56】</a:t>
            </a:r>
            <a:endParaRPr lang="ja-JP" altLang="en-US" sz="1200" dirty="0">
              <a:solidFill>
                <a:prstClr val="black"/>
              </a:solidFill>
              <a:latin typeface="ＭＳ Ｐゴシック"/>
              <a:ea typeface="ＭＳ Ｐゴシック"/>
            </a:endParaRPr>
          </a:p>
        </p:txBody>
      </p:sp>
      <p:sp>
        <p:nvSpPr>
          <p:cNvPr id="52" name="正方形/長方形 51"/>
          <p:cNvSpPr/>
          <p:nvPr/>
        </p:nvSpPr>
        <p:spPr>
          <a:xfrm>
            <a:off x="56461" y="1628799"/>
            <a:ext cx="1656183" cy="654918"/>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ＭＳ Ｐゴシック"/>
              </a:rPr>
              <a:t>障害者基本法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（心身障害者対策</a:t>
            </a:r>
            <a:r>
              <a:rPr lang="ja-JP" altLang="en-US" sz="1100" dirty="0" smtClean="0">
                <a:solidFill>
                  <a:prstClr val="black"/>
                </a:solidFill>
                <a:latin typeface="ＭＳ Ｐゴシック"/>
              </a:rPr>
              <a:t>基本法</a:t>
            </a:r>
            <a:endParaRPr lang="en-US" altLang="ja-JP" sz="1100" dirty="0" smtClean="0">
              <a:solidFill>
                <a:prstClr val="black"/>
              </a:solidFill>
              <a:latin typeface="ＭＳ Ｐゴシック"/>
            </a:endParaRPr>
          </a:p>
          <a:p>
            <a:pPr algn="ctr">
              <a:defRPr/>
            </a:pPr>
            <a:r>
              <a:rPr lang="ja-JP" altLang="en-US" sz="1100" dirty="0" smtClean="0">
                <a:solidFill>
                  <a:prstClr val="black"/>
                </a:solidFill>
                <a:latin typeface="ＭＳ Ｐゴシック"/>
              </a:rPr>
              <a:t>として昭和</a:t>
            </a:r>
            <a:r>
              <a:rPr lang="en-US" altLang="ja-JP" sz="1100" dirty="0" smtClean="0">
                <a:solidFill>
                  <a:prstClr val="black"/>
                </a:solidFill>
                <a:latin typeface="ＭＳ Ｐゴシック"/>
              </a:rPr>
              <a:t>45</a:t>
            </a:r>
            <a:r>
              <a:rPr lang="ja-JP" altLang="en-US" sz="1100" dirty="0" smtClean="0">
                <a:solidFill>
                  <a:prstClr val="black"/>
                </a:solidFill>
                <a:latin typeface="ＭＳ Ｐゴシック"/>
              </a:rPr>
              <a:t>年</a:t>
            </a:r>
            <a:r>
              <a:rPr lang="ja-JP" altLang="en-US" sz="1100" dirty="0">
                <a:solidFill>
                  <a:prstClr val="black"/>
                </a:solidFill>
                <a:latin typeface="ＭＳ Ｐゴシック"/>
              </a:rPr>
              <a:t>制定）</a:t>
            </a:r>
          </a:p>
        </p:txBody>
      </p:sp>
      <p:sp>
        <p:nvSpPr>
          <p:cNvPr id="7181" name="Text Box 23" descr="セーム皮"/>
          <p:cNvSpPr txBox="1">
            <a:spLocks noChangeArrowheads="1"/>
          </p:cNvSpPr>
          <p:nvPr/>
        </p:nvSpPr>
        <p:spPr bwMode="auto">
          <a:xfrm rot="-5400000">
            <a:off x="1643956" y="1884151"/>
            <a:ext cx="482600" cy="230832"/>
          </a:xfrm>
          <a:prstGeom prst="rect">
            <a:avLst/>
          </a:prstGeom>
          <a:noFill/>
          <a:ln w="9525">
            <a:noFill/>
            <a:miter lim="800000"/>
            <a:headEnd/>
            <a:tailEnd/>
          </a:ln>
        </p:spPr>
        <p:txBody>
          <a:bodyPr lIns="96633" tIns="0" rIns="96633" bIns="0">
            <a:spAutoFit/>
          </a:bodyPr>
          <a:lstStyle/>
          <a:p>
            <a:pPr algn="ctr" defTabSz="966788">
              <a:spcBef>
                <a:spcPct val="50000"/>
              </a:spcBef>
            </a:pPr>
            <a:r>
              <a:rPr lang="en-US" altLang="ja-JP" sz="1500" b="1" dirty="0">
                <a:solidFill>
                  <a:prstClr val="black"/>
                </a:solidFill>
                <a:latin typeface="JustUnitMarkG" pitchFamily="2" charset="2"/>
              </a:rPr>
              <a:t></a:t>
            </a:r>
          </a:p>
        </p:txBody>
      </p:sp>
      <p:cxnSp>
        <p:nvCxnSpPr>
          <p:cNvPr id="51" name="直線コネクタ 50"/>
          <p:cNvCxnSpPr/>
          <p:nvPr/>
        </p:nvCxnSpPr>
        <p:spPr>
          <a:xfrm flipV="1">
            <a:off x="2000672" y="5740972"/>
            <a:ext cx="7508080" cy="2829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184650" y="4519812"/>
            <a:ext cx="7324109" cy="10692"/>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0452" y="2951733"/>
            <a:ext cx="1692188" cy="661988"/>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ＭＳ Ｐゴシック"/>
              </a:rPr>
              <a:t>身体障害者福祉法</a:t>
            </a:r>
            <a:endParaRPr lang="en-US" altLang="ja-JP" sz="1200" b="1" dirty="0">
              <a:solidFill>
                <a:prstClr val="black"/>
              </a:solidFill>
              <a:latin typeface="ＭＳ Ｐゴシック"/>
            </a:endParaRPr>
          </a:p>
          <a:p>
            <a:pPr algn="ctr">
              <a:defRPr/>
            </a:pPr>
            <a:r>
              <a:rPr lang="ja-JP" altLang="en-US" sz="1100" dirty="0" smtClean="0">
                <a:solidFill>
                  <a:prstClr val="black"/>
                </a:solidFill>
                <a:latin typeface="ＭＳ Ｐゴシック"/>
              </a:rPr>
              <a:t>（昭和</a:t>
            </a:r>
            <a:r>
              <a:rPr lang="en-US" altLang="ja-JP" sz="1100" dirty="0" smtClean="0">
                <a:solidFill>
                  <a:prstClr val="black"/>
                </a:solidFill>
                <a:latin typeface="ＭＳ Ｐゴシック"/>
              </a:rPr>
              <a:t>24</a:t>
            </a:r>
            <a:r>
              <a:rPr lang="ja-JP" altLang="en-US" sz="1100" dirty="0" smtClean="0">
                <a:solidFill>
                  <a:prstClr val="black"/>
                </a:solidFill>
                <a:latin typeface="ＭＳ Ｐゴシック"/>
              </a:rPr>
              <a:t>年</a:t>
            </a:r>
            <a:r>
              <a:rPr lang="ja-JP" altLang="en-US" sz="1100" dirty="0">
                <a:solidFill>
                  <a:prstClr val="black"/>
                </a:solidFill>
                <a:latin typeface="ＭＳ Ｐゴシック"/>
              </a:rPr>
              <a:t>制定）</a:t>
            </a:r>
          </a:p>
        </p:txBody>
      </p:sp>
      <p:sp>
        <p:nvSpPr>
          <p:cNvPr id="17" name="正方形/長方形 16"/>
          <p:cNvSpPr/>
          <p:nvPr/>
        </p:nvSpPr>
        <p:spPr>
          <a:xfrm>
            <a:off x="20452" y="4143953"/>
            <a:ext cx="1692188" cy="663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ＭＳ Ｐゴシック"/>
              </a:rPr>
              <a:t>知的障害者福祉法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（精神薄弱者</a:t>
            </a:r>
            <a:r>
              <a:rPr lang="ja-JP" altLang="en-US" sz="1100" dirty="0" smtClean="0">
                <a:solidFill>
                  <a:prstClr val="black"/>
                </a:solidFill>
                <a:latin typeface="ＭＳ Ｐゴシック"/>
              </a:rPr>
              <a:t>福祉法</a:t>
            </a:r>
            <a:endParaRPr lang="en-US" altLang="ja-JP" sz="1100" dirty="0" smtClean="0">
              <a:solidFill>
                <a:prstClr val="black"/>
              </a:solidFill>
              <a:latin typeface="ＭＳ Ｐゴシック"/>
            </a:endParaRPr>
          </a:p>
          <a:p>
            <a:pPr algn="ctr">
              <a:defRPr/>
            </a:pPr>
            <a:r>
              <a:rPr lang="ja-JP" altLang="en-US" sz="1100" dirty="0" smtClean="0">
                <a:solidFill>
                  <a:prstClr val="black"/>
                </a:solidFill>
                <a:latin typeface="ＭＳ Ｐゴシック"/>
              </a:rPr>
              <a:t>として昭和</a:t>
            </a:r>
            <a:r>
              <a:rPr lang="en-US" altLang="ja-JP" sz="1100" dirty="0" smtClean="0">
                <a:solidFill>
                  <a:prstClr val="black"/>
                </a:solidFill>
                <a:latin typeface="ＭＳ Ｐゴシック"/>
              </a:rPr>
              <a:t>35</a:t>
            </a:r>
            <a:r>
              <a:rPr lang="ja-JP" altLang="en-US" sz="1100" dirty="0" smtClean="0">
                <a:solidFill>
                  <a:prstClr val="black"/>
                </a:solidFill>
                <a:latin typeface="ＭＳ Ｐゴシック"/>
              </a:rPr>
              <a:t>年</a:t>
            </a:r>
            <a:r>
              <a:rPr lang="ja-JP" altLang="en-US" sz="1100" dirty="0">
                <a:solidFill>
                  <a:prstClr val="black"/>
                </a:solidFill>
                <a:latin typeface="ＭＳ Ｐゴシック"/>
              </a:rPr>
              <a:t>制定）</a:t>
            </a:r>
          </a:p>
        </p:txBody>
      </p:sp>
      <p:sp>
        <p:nvSpPr>
          <p:cNvPr id="18" name="正方形/長方形 17"/>
          <p:cNvSpPr/>
          <p:nvPr/>
        </p:nvSpPr>
        <p:spPr>
          <a:xfrm>
            <a:off x="20452" y="5409245"/>
            <a:ext cx="1692188" cy="663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ＭＳ Ｐゴシック"/>
              </a:rPr>
              <a:t>精神保健福祉法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（精神衛生法と</a:t>
            </a:r>
            <a:r>
              <a:rPr lang="ja-JP" altLang="en-US" sz="1100" dirty="0" smtClean="0">
                <a:solidFill>
                  <a:prstClr val="black"/>
                </a:solidFill>
                <a:latin typeface="ＭＳ Ｐゴシック"/>
              </a:rPr>
              <a:t>して</a:t>
            </a:r>
            <a:endParaRPr lang="en-US" altLang="ja-JP" sz="1100" dirty="0" smtClean="0">
              <a:solidFill>
                <a:prstClr val="black"/>
              </a:solidFill>
              <a:latin typeface="ＭＳ Ｐゴシック"/>
            </a:endParaRPr>
          </a:p>
          <a:p>
            <a:pPr algn="ctr">
              <a:defRPr/>
            </a:pPr>
            <a:r>
              <a:rPr lang="ja-JP" altLang="en-US" sz="1100" dirty="0" smtClean="0">
                <a:solidFill>
                  <a:prstClr val="black"/>
                </a:solidFill>
                <a:latin typeface="ＭＳ Ｐゴシック"/>
              </a:rPr>
              <a:t>昭和</a:t>
            </a:r>
            <a:r>
              <a:rPr lang="en-US" altLang="ja-JP" sz="1100" dirty="0" smtClean="0">
                <a:solidFill>
                  <a:prstClr val="black"/>
                </a:solidFill>
                <a:latin typeface="ＭＳ Ｐゴシック"/>
              </a:rPr>
              <a:t>25</a:t>
            </a:r>
            <a:r>
              <a:rPr lang="ja-JP" altLang="en-US" sz="1100" dirty="0" smtClean="0">
                <a:solidFill>
                  <a:prstClr val="black"/>
                </a:solidFill>
                <a:latin typeface="ＭＳ Ｐゴシック"/>
              </a:rPr>
              <a:t>年</a:t>
            </a:r>
            <a:r>
              <a:rPr lang="ja-JP" altLang="en-US" sz="1100" dirty="0">
                <a:solidFill>
                  <a:prstClr val="black"/>
                </a:solidFill>
                <a:latin typeface="ＭＳ Ｐゴシック"/>
              </a:rPr>
              <a:t>制定）</a:t>
            </a:r>
          </a:p>
        </p:txBody>
      </p:sp>
      <p:cxnSp>
        <p:nvCxnSpPr>
          <p:cNvPr id="22" name="直線コネクタ 21"/>
          <p:cNvCxnSpPr/>
          <p:nvPr/>
        </p:nvCxnSpPr>
        <p:spPr>
          <a:xfrm flipV="1">
            <a:off x="1700450" y="3248596"/>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8" name="Text Box 23" descr="セーム皮"/>
          <p:cNvSpPr txBox="1">
            <a:spLocks noChangeArrowheads="1"/>
          </p:cNvSpPr>
          <p:nvPr/>
        </p:nvSpPr>
        <p:spPr bwMode="auto">
          <a:xfrm rot="-5400000">
            <a:off x="1486826" y="3131593"/>
            <a:ext cx="796925" cy="230832"/>
          </a:xfrm>
          <a:prstGeom prst="rect">
            <a:avLst/>
          </a:prstGeom>
          <a:noFill/>
          <a:ln w="9525">
            <a:noFill/>
            <a:miter lim="800000"/>
            <a:headEnd/>
            <a:tailEnd/>
          </a:ln>
        </p:spPr>
        <p:txBody>
          <a:bodyPr lIns="96633" tIns="0" rIns="96633" bIns="0">
            <a:spAutoFit/>
          </a:bodyPr>
          <a:lstStyle/>
          <a:p>
            <a:pPr algn="ctr" defTabSz="966788">
              <a:spcBef>
                <a:spcPct val="50000"/>
              </a:spcBef>
            </a:pPr>
            <a:r>
              <a:rPr lang="en-US" altLang="ja-JP" sz="1500"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487586" y="4415086"/>
            <a:ext cx="795338" cy="230832"/>
          </a:xfrm>
          <a:prstGeom prst="rect">
            <a:avLst/>
          </a:prstGeom>
          <a:noFill/>
          <a:ln w="9525">
            <a:noFill/>
            <a:miter lim="800000"/>
            <a:headEnd/>
            <a:tailEnd/>
          </a:ln>
        </p:spPr>
        <p:txBody>
          <a:bodyPr lIns="96633" tIns="0" rIns="96633" bIns="0">
            <a:spAutoFit/>
          </a:bodyPr>
          <a:lstStyle/>
          <a:p>
            <a:pPr algn="ctr" defTabSz="966788">
              <a:spcBef>
                <a:spcPct val="50000"/>
              </a:spcBef>
            </a:pPr>
            <a:r>
              <a:rPr lang="en-US" altLang="ja-JP" sz="1500"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563514" y="5670005"/>
            <a:ext cx="673100" cy="230832"/>
          </a:xfrm>
          <a:prstGeom prst="rect">
            <a:avLst/>
          </a:prstGeom>
          <a:noFill/>
          <a:ln w="9525">
            <a:noFill/>
            <a:miter lim="800000"/>
            <a:headEnd/>
            <a:tailEnd/>
          </a:ln>
        </p:spPr>
        <p:txBody>
          <a:bodyPr lIns="96633" tIns="0" rIns="96633" bIns="0">
            <a:spAutoFit/>
          </a:bodyPr>
          <a:lstStyle/>
          <a:p>
            <a:pPr algn="ctr" defTabSz="966788">
              <a:spcBef>
                <a:spcPct val="50000"/>
              </a:spcBef>
            </a:pPr>
            <a:r>
              <a:rPr lang="en-US" altLang="ja-JP" sz="1500" b="1" dirty="0">
                <a:solidFill>
                  <a:prstClr val="black"/>
                </a:solidFill>
                <a:latin typeface="JustUnitMarkG" pitchFamily="2" charset="2"/>
              </a:rPr>
              <a:t></a:t>
            </a:r>
          </a:p>
        </p:txBody>
      </p:sp>
      <p:cxnSp>
        <p:nvCxnSpPr>
          <p:cNvPr id="30" name="直線コネクタ 29"/>
          <p:cNvCxnSpPr/>
          <p:nvPr/>
        </p:nvCxnSpPr>
        <p:spPr>
          <a:xfrm flipV="1">
            <a:off x="1700450" y="4532883"/>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700450" y="5769321"/>
            <a:ext cx="1460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7188" idx="2"/>
          </p:cNvCxnSpPr>
          <p:nvPr/>
        </p:nvCxnSpPr>
        <p:spPr>
          <a:xfrm flipV="1">
            <a:off x="2000705" y="3213098"/>
            <a:ext cx="7508078" cy="33911"/>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105130" y="3140970"/>
            <a:ext cx="360040" cy="2788915"/>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b="1" dirty="0">
                <a:solidFill>
                  <a:prstClr val="black"/>
                </a:solidFill>
              </a:rPr>
              <a:t>障害者自立支援法施行</a:t>
            </a:r>
          </a:p>
        </p:txBody>
      </p:sp>
      <p:sp>
        <p:nvSpPr>
          <p:cNvPr id="49" name="テキスト ボックス 48"/>
          <p:cNvSpPr txBox="1"/>
          <p:nvPr/>
        </p:nvSpPr>
        <p:spPr>
          <a:xfrm>
            <a:off x="5925108" y="2852997"/>
            <a:ext cx="774700" cy="276999"/>
          </a:xfrm>
          <a:prstGeom prst="rect">
            <a:avLst/>
          </a:prstGeom>
          <a:noFill/>
        </p:spPr>
        <p:txBody>
          <a:bodyPr>
            <a:spAutoFit/>
          </a:bodyPr>
          <a:lstStyle/>
          <a:p>
            <a:pPr algn="ctr">
              <a:defRPr/>
            </a:pPr>
            <a:r>
              <a:rPr lang="en-US" altLang="ja-JP" sz="1200" dirty="0" smtClean="0">
                <a:solidFill>
                  <a:prstClr val="black"/>
                </a:solidFill>
                <a:latin typeface="ＭＳ Ｐゴシック"/>
                <a:ea typeface="ＭＳ Ｐゴシック"/>
              </a:rPr>
              <a:t>【H18】</a:t>
            </a:r>
            <a:endParaRPr lang="ja-JP" altLang="en-US" sz="1200" dirty="0">
              <a:solidFill>
                <a:prstClr val="black"/>
              </a:solidFill>
              <a:latin typeface="ＭＳ Ｐゴシック"/>
              <a:ea typeface="ＭＳ Ｐゴシック"/>
            </a:endParaRPr>
          </a:p>
        </p:txBody>
      </p:sp>
      <p:sp>
        <p:nvSpPr>
          <p:cNvPr id="68" name="角丸四角形 67"/>
          <p:cNvSpPr/>
          <p:nvPr/>
        </p:nvSpPr>
        <p:spPr>
          <a:xfrm>
            <a:off x="7869324" y="3104964"/>
            <a:ext cx="504056"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b="1" dirty="0" smtClean="0">
                <a:solidFill>
                  <a:prstClr val="black"/>
                </a:solidFill>
              </a:rPr>
              <a:t>障害者総合支援法施行</a:t>
            </a:r>
            <a:endParaRPr lang="ja-JP" altLang="en-US" sz="1600" b="1" dirty="0">
              <a:solidFill>
                <a:prstClr val="black"/>
              </a:solidFill>
            </a:endParaRPr>
          </a:p>
        </p:txBody>
      </p:sp>
      <p:sp>
        <p:nvSpPr>
          <p:cNvPr id="70" name="正方形/長方形 69"/>
          <p:cNvSpPr/>
          <p:nvPr/>
        </p:nvSpPr>
        <p:spPr>
          <a:xfrm>
            <a:off x="5241033" y="3140978"/>
            <a:ext cx="360040" cy="223129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600" b="1" dirty="0">
                <a:solidFill>
                  <a:prstClr val="black"/>
                </a:solidFill>
              </a:rPr>
              <a:t>支援費制度の施行</a:t>
            </a:r>
          </a:p>
        </p:txBody>
      </p:sp>
      <p:sp>
        <p:nvSpPr>
          <p:cNvPr id="74" name="円/楕円 73"/>
          <p:cNvSpPr/>
          <p:nvPr/>
        </p:nvSpPr>
        <p:spPr>
          <a:xfrm>
            <a:off x="2396720" y="5419652"/>
            <a:ext cx="1071289" cy="7456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精神衛生法から精神保健法</a:t>
            </a:r>
            <a:r>
              <a:rPr lang="ja-JP" altLang="en-US" sz="1200" dirty="0" smtClean="0">
                <a:solidFill>
                  <a:prstClr val="black"/>
                </a:solidFill>
              </a:rPr>
              <a:t>へ</a:t>
            </a:r>
            <a:endParaRPr lang="ja-JP" altLang="en-US" sz="1200" dirty="0">
              <a:solidFill>
                <a:prstClr val="black"/>
              </a:solidFill>
            </a:endParaRPr>
          </a:p>
        </p:txBody>
      </p:sp>
      <p:sp>
        <p:nvSpPr>
          <p:cNvPr id="75" name="テキスト ボックス 74"/>
          <p:cNvSpPr txBox="1"/>
          <p:nvPr/>
        </p:nvSpPr>
        <p:spPr>
          <a:xfrm>
            <a:off x="2252729" y="5204289"/>
            <a:ext cx="773113" cy="276999"/>
          </a:xfrm>
          <a:prstGeom prst="rect">
            <a:avLst/>
          </a:prstGeom>
          <a:noFill/>
        </p:spPr>
        <p:txBody>
          <a:bodyPr>
            <a:spAutoFit/>
          </a:bodyPr>
          <a:lstStyle/>
          <a:p>
            <a:pPr algn="ctr">
              <a:defRPr/>
            </a:pPr>
            <a:r>
              <a:rPr lang="en-US" altLang="ja-JP" sz="1200" dirty="0" smtClean="0">
                <a:solidFill>
                  <a:prstClr val="black"/>
                </a:solidFill>
                <a:latin typeface="ＭＳ Ｐゴシック"/>
                <a:ea typeface="ＭＳ Ｐゴシック"/>
              </a:rPr>
              <a:t>【S62】</a:t>
            </a:r>
            <a:endParaRPr lang="ja-JP" altLang="en-US" sz="1200" dirty="0">
              <a:solidFill>
                <a:prstClr val="black"/>
              </a:solidFill>
              <a:latin typeface="ＭＳ Ｐゴシック"/>
              <a:ea typeface="ＭＳ Ｐゴシック"/>
            </a:endParaRPr>
          </a:p>
        </p:txBody>
      </p:sp>
      <p:sp>
        <p:nvSpPr>
          <p:cNvPr id="76" name="円/楕円 75"/>
          <p:cNvSpPr/>
          <p:nvPr/>
        </p:nvSpPr>
        <p:spPr>
          <a:xfrm>
            <a:off x="3573196" y="4144070"/>
            <a:ext cx="1595835" cy="7250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精神薄弱者福祉法から知的障害者福祉法へ</a:t>
            </a:r>
          </a:p>
        </p:txBody>
      </p:sp>
      <p:sp>
        <p:nvSpPr>
          <p:cNvPr id="77" name="テキスト ボックス 76"/>
          <p:cNvSpPr txBox="1"/>
          <p:nvPr/>
        </p:nvSpPr>
        <p:spPr>
          <a:xfrm>
            <a:off x="3620857" y="3944097"/>
            <a:ext cx="677862" cy="276999"/>
          </a:xfrm>
          <a:prstGeom prst="rect">
            <a:avLst/>
          </a:prstGeom>
          <a:noFill/>
        </p:spPr>
        <p:txBody>
          <a:bodyPr>
            <a:spAutoFit/>
          </a:bodyPr>
          <a:lstStyle/>
          <a:p>
            <a:pPr algn="ctr">
              <a:defRPr/>
            </a:pPr>
            <a:r>
              <a:rPr lang="en-US" altLang="ja-JP" sz="1200" dirty="0" smtClean="0">
                <a:solidFill>
                  <a:prstClr val="black"/>
                </a:solidFill>
                <a:latin typeface="ＭＳ Ｐゴシック"/>
                <a:ea typeface="ＭＳ Ｐゴシック"/>
              </a:rPr>
              <a:t>【H10】</a:t>
            </a:r>
            <a:endParaRPr lang="ja-JP" altLang="en-US" sz="1200" dirty="0">
              <a:solidFill>
                <a:prstClr val="black"/>
              </a:solidFill>
              <a:latin typeface="ＭＳ Ｐゴシック"/>
              <a:ea typeface="ＭＳ Ｐゴシック"/>
            </a:endParaRPr>
          </a:p>
        </p:txBody>
      </p:sp>
      <p:sp>
        <p:nvSpPr>
          <p:cNvPr id="78" name="円/楕円 77"/>
          <p:cNvSpPr/>
          <p:nvPr/>
        </p:nvSpPr>
        <p:spPr>
          <a:xfrm>
            <a:off x="3548851" y="5409220"/>
            <a:ext cx="1439530" cy="7456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latin typeface="ＭＳ Ｐゴシック"/>
              </a:rPr>
              <a:t>精神保健法</a:t>
            </a:r>
            <a:r>
              <a:rPr lang="ja-JP" altLang="en-US" sz="1200" dirty="0" smtClean="0">
                <a:solidFill>
                  <a:prstClr val="black"/>
                </a:solidFill>
                <a:latin typeface="ＭＳ Ｐゴシック"/>
              </a:rPr>
              <a:t>から精神</a:t>
            </a:r>
            <a:r>
              <a:rPr lang="ja-JP" altLang="en-US" sz="1200" dirty="0">
                <a:solidFill>
                  <a:prstClr val="black"/>
                </a:solidFill>
                <a:latin typeface="ＭＳ Ｐゴシック"/>
              </a:rPr>
              <a:t>保健福祉法</a:t>
            </a:r>
            <a:r>
              <a:rPr lang="ja-JP" altLang="en-US" sz="1200" dirty="0" smtClean="0">
                <a:solidFill>
                  <a:prstClr val="black"/>
                </a:solidFill>
                <a:latin typeface="ＭＳ Ｐゴシック"/>
              </a:rPr>
              <a:t>へ</a:t>
            </a:r>
            <a:endParaRPr lang="ja-JP" altLang="en-US" sz="1200" dirty="0">
              <a:solidFill>
                <a:prstClr val="black"/>
              </a:solidFill>
              <a:latin typeface="ＭＳ Ｐゴシック"/>
            </a:endParaRPr>
          </a:p>
        </p:txBody>
      </p:sp>
      <p:sp>
        <p:nvSpPr>
          <p:cNvPr id="89" name="テキスト ボックス 88"/>
          <p:cNvSpPr txBox="1"/>
          <p:nvPr/>
        </p:nvSpPr>
        <p:spPr>
          <a:xfrm>
            <a:off x="3404828" y="5204289"/>
            <a:ext cx="774700" cy="276999"/>
          </a:xfrm>
          <a:prstGeom prst="rect">
            <a:avLst/>
          </a:prstGeom>
          <a:noFill/>
        </p:spPr>
        <p:txBody>
          <a:bodyPr>
            <a:spAutoFit/>
          </a:bodyPr>
          <a:lstStyle/>
          <a:p>
            <a:pPr algn="ctr">
              <a:defRPr/>
            </a:pPr>
            <a:r>
              <a:rPr lang="en-US" altLang="ja-JP" sz="1200" dirty="0" smtClean="0">
                <a:solidFill>
                  <a:prstClr val="black"/>
                </a:solidFill>
                <a:latin typeface="ＭＳ Ｐゴシック"/>
                <a:ea typeface="ＭＳ Ｐゴシック"/>
              </a:rPr>
              <a:t>【H7】</a:t>
            </a:r>
            <a:endParaRPr lang="ja-JP" altLang="en-US" sz="1200" dirty="0">
              <a:solidFill>
                <a:prstClr val="black"/>
              </a:solidFill>
              <a:latin typeface="ＭＳ Ｐゴシック"/>
              <a:ea typeface="ＭＳ Ｐゴシック"/>
            </a:endParaRPr>
          </a:p>
        </p:txBody>
      </p:sp>
      <p:sp>
        <p:nvSpPr>
          <p:cNvPr id="60" name="円形吹き出し 59"/>
          <p:cNvSpPr/>
          <p:nvPr/>
        </p:nvSpPr>
        <p:spPr>
          <a:xfrm>
            <a:off x="3152800" y="2829921"/>
            <a:ext cx="1806025" cy="648072"/>
          </a:xfrm>
          <a:prstGeom prst="wedgeEllipseCallout">
            <a:avLst>
              <a:gd name="adj1" fmla="val 63541"/>
              <a:gd name="adj2" fmla="val 37002"/>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smtClean="0">
                <a:solidFill>
                  <a:prstClr val="black"/>
                </a:solidFill>
                <a:latin typeface="ＭＳ Ｐゴシック"/>
              </a:rPr>
              <a:t>利用者が</a:t>
            </a:r>
            <a:endParaRPr lang="en-US" altLang="ja-JP" sz="1100" b="1" dirty="0" smtClean="0">
              <a:solidFill>
                <a:prstClr val="black"/>
              </a:solidFill>
              <a:latin typeface="ＭＳ Ｐゴシック"/>
            </a:endParaRPr>
          </a:p>
          <a:p>
            <a:pPr algn="ctr">
              <a:defRPr/>
            </a:pPr>
            <a:r>
              <a:rPr lang="ja-JP" altLang="en-US" sz="1100" b="1" dirty="0" smtClean="0">
                <a:solidFill>
                  <a:prstClr val="black"/>
                </a:solidFill>
                <a:latin typeface="ＭＳ Ｐゴシック"/>
              </a:rPr>
              <a:t>サービスを選択</a:t>
            </a:r>
            <a:endParaRPr lang="en-US" altLang="ja-JP" sz="1100" b="1" dirty="0" smtClean="0">
              <a:solidFill>
                <a:prstClr val="black"/>
              </a:solidFill>
              <a:latin typeface="ＭＳ Ｐゴシック"/>
            </a:endParaRPr>
          </a:p>
          <a:p>
            <a:pPr algn="ctr">
              <a:defRPr/>
            </a:pPr>
            <a:r>
              <a:rPr lang="ja-JP" altLang="en-US" sz="1100" b="1" dirty="0" smtClean="0">
                <a:solidFill>
                  <a:prstClr val="black"/>
                </a:solidFill>
                <a:latin typeface="ＭＳ Ｐゴシック"/>
              </a:rPr>
              <a:t>できる仕組み</a:t>
            </a:r>
            <a:endParaRPr lang="ja-JP" altLang="en-US" sz="1100" dirty="0">
              <a:solidFill>
                <a:prstClr val="black"/>
              </a:solidFill>
              <a:latin typeface="ＭＳ Ｐゴシック"/>
            </a:endParaRPr>
          </a:p>
        </p:txBody>
      </p:sp>
      <p:sp>
        <p:nvSpPr>
          <p:cNvPr id="61" name="円形吹き出し 60"/>
          <p:cNvSpPr/>
          <p:nvPr/>
        </p:nvSpPr>
        <p:spPr>
          <a:xfrm>
            <a:off x="5025008" y="2384944"/>
            <a:ext cx="1260140" cy="432047"/>
          </a:xfrm>
          <a:prstGeom prst="wedgeEllipseCallout">
            <a:avLst>
              <a:gd name="adj1" fmla="val 41610"/>
              <a:gd name="adj2" fmla="val 14661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smtClean="0">
                <a:solidFill>
                  <a:prstClr val="black"/>
                </a:solidFill>
              </a:rPr>
              <a:t>３障害</a:t>
            </a:r>
            <a:endParaRPr lang="en-US" altLang="ja-JP" sz="1000" b="1" dirty="0">
              <a:solidFill>
                <a:prstClr val="black"/>
              </a:solidFill>
            </a:endParaRPr>
          </a:p>
          <a:p>
            <a:pPr algn="ctr">
              <a:defRPr/>
            </a:pPr>
            <a:r>
              <a:rPr lang="ja-JP" altLang="en-US" sz="1000" b="1" dirty="0" smtClean="0">
                <a:solidFill>
                  <a:prstClr val="black"/>
                </a:solidFill>
              </a:rPr>
              <a:t>共通の制度</a:t>
            </a:r>
            <a:endParaRPr lang="ja-JP" altLang="en-US" sz="1000" b="1" dirty="0">
              <a:solidFill>
                <a:prstClr val="black"/>
              </a:solidFill>
            </a:endParaRPr>
          </a:p>
        </p:txBody>
      </p:sp>
      <p:sp>
        <p:nvSpPr>
          <p:cNvPr id="43" name="円/楕円 42"/>
          <p:cNvSpPr/>
          <p:nvPr/>
        </p:nvSpPr>
        <p:spPr>
          <a:xfrm>
            <a:off x="2036679" y="1808820"/>
            <a:ext cx="396044" cy="4284476"/>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ja-JP" altLang="en-US" sz="1200" b="1" dirty="0">
                <a:solidFill>
                  <a:prstClr val="black">
                    <a:lumMod val="95000"/>
                    <a:lumOff val="5000"/>
                  </a:prstClr>
                </a:solidFill>
              </a:rPr>
              <a:t>国際</a:t>
            </a:r>
            <a:r>
              <a:rPr lang="ja-JP" altLang="en-US" sz="1200" b="1" dirty="0" smtClean="0">
                <a:solidFill>
                  <a:prstClr val="black">
                    <a:lumMod val="95000"/>
                    <a:lumOff val="5000"/>
                  </a:prstClr>
                </a:solidFill>
              </a:rPr>
              <a:t>障害者年</a:t>
            </a:r>
            <a:endParaRPr lang="en-US" altLang="ja-JP" sz="1200" b="1" dirty="0" smtClean="0">
              <a:solidFill>
                <a:prstClr val="black">
                  <a:lumMod val="95000"/>
                  <a:lumOff val="5000"/>
                </a:prstClr>
              </a:solidFill>
            </a:endParaRPr>
          </a:p>
          <a:p>
            <a:pPr algn="ctr">
              <a:defRPr/>
            </a:pPr>
            <a:endParaRPr lang="en-US" altLang="ja-JP" sz="1200" dirty="0" smtClean="0">
              <a:solidFill>
                <a:prstClr val="black">
                  <a:lumMod val="95000"/>
                  <a:lumOff val="5000"/>
                </a:prstClr>
              </a:solidFill>
            </a:endParaRPr>
          </a:p>
          <a:p>
            <a:pPr algn="ctr">
              <a:defRPr/>
            </a:pPr>
            <a:r>
              <a:rPr lang="ja-JP" altLang="en-US" sz="1200" dirty="0" smtClean="0">
                <a:solidFill>
                  <a:prstClr val="black">
                    <a:lumMod val="95000"/>
                    <a:lumOff val="5000"/>
                  </a:prstClr>
                </a:solidFill>
              </a:rPr>
              <a:t>完全参加と平等</a:t>
            </a:r>
            <a:endParaRPr lang="ja-JP" altLang="en-US" sz="1200" dirty="0">
              <a:solidFill>
                <a:prstClr val="black">
                  <a:lumMod val="95000"/>
                  <a:lumOff val="5000"/>
                </a:prstClr>
              </a:solidFill>
            </a:endParaRPr>
          </a:p>
        </p:txBody>
      </p:sp>
      <p:sp>
        <p:nvSpPr>
          <p:cNvPr id="54" name="円形吹き出し 53"/>
          <p:cNvSpPr/>
          <p:nvPr/>
        </p:nvSpPr>
        <p:spPr>
          <a:xfrm>
            <a:off x="5133020" y="5427504"/>
            <a:ext cx="792088" cy="756020"/>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00" b="1" dirty="0" smtClean="0">
                <a:solidFill>
                  <a:prstClr val="black"/>
                </a:solidFill>
              </a:rPr>
              <a:t>地域生活を支援</a:t>
            </a:r>
            <a:endParaRPr lang="ja-JP" altLang="en-US" sz="1000" b="1" dirty="0">
              <a:solidFill>
                <a:prstClr val="black"/>
              </a:solidFill>
            </a:endParaRPr>
          </a:p>
        </p:txBody>
      </p:sp>
      <p:sp>
        <p:nvSpPr>
          <p:cNvPr id="56" name="円/楕円 55"/>
          <p:cNvSpPr/>
          <p:nvPr/>
        </p:nvSpPr>
        <p:spPr>
          <a:xfrm>
            <a:off x="2972780" y="1623965"/>
            <a:ext cx="2189322" cy="72491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smtClean="0">
                <a:solidFill>
                  <a:prstClr val="black"/>
                </a:solidFill>
              </a:rPr>
              <a:t>心身障害者対策基本法から障害者基本法へ</a:t>
            </a:r>
            <a:endParaRPr lang="ja-JP" altLang="en-US" sz="1200" dirty="0">
              <a:solidFill>
                <a:prstClr val="black"/>
              </a:solidFill>
            </a:endParaRPr>
          </a:p>
        </p:txBody>
      </p:sp>
      <p:sp>
        <p:nvSpPr>
          <p:cNvPr id="58" name="テキスト ボックス 57"/>
          <p:cNvSpPr txBox="1"/>
          <p:nvPr/>
        </p:nvSpPr>
        <p:spPr>
          <a:xfrm>
            <a:off x="2834980" y="1484843"/>
            <a:ext cx="677862" cy="276999"/>
          </a:xfrm>
          <a:prstGeom prst="rect">
            <a:avLst/>
          </a:prstGeom>
          <a:noFill/>
        </p:spPr>
        <p:txBody>
          <a:bodyPr>
            <a:spAutoFit/>
          </a:bodyPr>
          <a:lstStyle/>
          <a:p>
            <a:pPr algn="ctr">
              <a:defRPr/>
            </a:pPr>
            <a:r>
              <a:rPr lang="en-US" altLang="ja-JP" sz="1200" dirty="0" smtClean="0">
                <a:solidFill>
                  <a:prstClr val="black"/>
                </a:solidFill>
                <a:latin typeface="ＭＳ Ｐゴシック"/>
                <a:ea typeface="ＭＳ Ｐゴシック"/>
              </a:rPr>
              <a:t>【H5】</a:t>
            </a:r>
            <a:endParaRPr lang="ja-JP" altLang="en-US" sz="1200" dirty="0">
              <a:solidFill>
                <a:prstClr val="black"/>
              </a:solidFill>
              <a:latin typeface="ＭＳ Ｐゴシック"/>
              <a:ea typeface="ＭＳ Ｐゴシック"/>
            </a:endParaRPr>
          </a:p>
        </p:txBody>
      </p:sp>
      <p:sp>
        <p:nvSpPr>
          <p:cNvPr id="48" name="テキスト ボックス 47"/>
          <p:cNvSpPr txBox="1"/>
          <p:nvPr/>
        </p:nvSpPr>
        <p:spPr>
          <a:xfrm>
            <a:off x="2033506" y="4977172"/>
            <a:ext cx="255198" cy="261610"/>
          </a:xfrm>
          <a:prstGeom prst="rect">
            <a:avLst/>
          </a:prstGeom>
          <a:noFill/>
        </p:spPr>
        <p:txBody>
          <a:bodyPr wrap="none" rtlCol="0">
            <a:spAutoFit/>
          </a:bodyPr>
          <a:lstStyle/>
          <a:p>
            <a:r>
              <a:rPr lang="ja-JP" altLang="en-US" sz="1100" dirty="0" smtClean="0">
                <a:solidFill>
                  <a:prstClr val="black"/>
                </a:solidFill>
              </a:rPr>
              <a:t>“</a:t>
            </a:r>
            <a:endParaRPr lang="ja-JP" altLang="en-US" sz="1100" dirty="0">
              <a:solidFill>
                <a:prstClr val="black"/>
              </a:solidFill>
            </a:endParaRPr>
          </a:p>
        </p:txBody>
      </p:sp>
      <p:sp>
        <p:nvSpPr>
          <p:cNvPr id="53" name="テキスト ボックス 52"/>
          <p:cNvSpPr txBox="1"/>
          <p:nvPr/>
        </p:nvSpPr>
        <p:spPr>
          <a:xfrm>
            <a:off x="2252701" y="3656058"/>
            <a:ext cx="117594" cy="276999"/>
          </a:xfrm>
          <a:prstGeom prst="rect">
            <a:avLst/>
          </a:prstGeom>
          <a:noFill/>
        </p:spPr>
        <p:txBody>
          <a:bodyPr wrap="square" rtlCol="0">
            <a:spAutoFit/>
          </a:bodyPr>
          <a:lstStyle/>
          <a:p>
            <a:r>
              <a:rPr lang="ja-JP" altLang="en-US" sz="1200" dirty="0" smtClean="0">
                <a:solidFill>
                  <a:prstClr val="black"/>
                </a:solidFill>
              </a:rPr>
              <a:t>”</a:t>
            </a:r>
            <a:endParaRPr lang="ja-JP" altLang="en-US" sz="1200" dirty="0">
              <a:solidFill>
                <a:prstClr val="black"/>
              </a:solidFill>
            </a:endParaRPr>
          </a:p>
        </p:txBody>
      </p:sp>
      <p:sp>
        <p:nvSpPr>
          <p:cNvPr id="85" name="円/楕円 84"/>
          <p:cNvSpPr/>
          <p:nvPr/>
        </p:nvSpPr>
        <p:spPr>
          <a:xfrm>
            <a:off x="6357156" y="1628801"/>
            <a:ext cx="1319858" cy="72491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smtClean="0">
                <a:solidFill>
                  <a:prstClr val="black"/>
                </a:solidFill>
              </a:rPr>
              <a:t>障害者基本法の一部改正</a:t>
            </a:r>
            <a:endParaRPr lang="ja-JP" altLang="en-US" sz="1200" dirty="0">
              <a:solidFill>
                <a:prstClr val="black"/>
              </a:solidFill>
            </a:endParaRPr>
          </a:p>
        </p:txBody>
      </p:sp>
      <p:sp>
        <p:nvSpPr>
          <p:cNvPr id="86" name="テキスト ボックス 85"/>
          <p:cNvSpPr txBox="1"/>
          <p:nvPr/>
        </p:nvSpPr>
        <p:spPr>
          <a:xfrm>
            <a:off x="6177138" y="1423869"/>
            <a:ext cx="677862" cy="276999"/>
          </a:xfrm>
          <a:prstGeom prst="rect">
            <a:avLst/>
          </a:prstGeom>
          <a:noFill/>
        </p:spPr>
        <p:txBody>
          <a:bodyPr>
            <a:spAutoFit/>
          </a:bodyPr>
          <a:lstStyle/>
          <a:p>
            <a:pPr algn="ctr">
              <a:defRPr/>
            </a:pPr>
            <a:r>
              <a:rPr lang="en-US" altLang="ja-JP" sz="1200" dirty="0" smtClean="0">
                <a:solidFill>
                  <a:prstClr val="black"/>
                </a:solidFill>
                <a:latin typeface="ＭＳ Ｐゴシック"/>
                <a:ea typeface="ＭＳ Ｐゴシック"/>
              </a:rPr>
              <a:t>【H23】</a:t>
            </a:r>
            <a:endParaRPr lang="ja-JP" altLang="en-US" sz="1200" dirty="0">
              <a:solidFill>
                <a:prstClr val="black"/>
              </a:solidFill>
              <a:latin typeface="ＭＳ Ｐゴシック"/>
              <a:ea typeface="ＭＳ Ｐゴシック"/>
            </a:endParaRPr>
          </a:p>
        </p:txBody>
      </p:sp>
      <p:sp>
        <p:nvSpPr>
          <p:cNvPr id="87" name="円形吹き出し 86"/>
          <p:cNvSpPr/>
          <p:nvPr/>
        </p:nvSpPr>
        <p:spPr>
          <a:xfrm>
            <a:off x="7920620" y="1412776"/>
            <a:ext cx="1532880" cy="540060"/>
          </a:xfrm>
          <a:prstGeom prst="wedgeEllipseCallout">
            <a:avLst>
              <a:gd name="adj1" fmla="val -60427"/>
              <a:gd name="adj2" fmla="val 50149"/>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smtClean="0">
                <a:solidFill>
                  <a:prstClr val="black"/>
                </a:solidFill>
              </a:rPr>
              <a:t>共生社会の実現</a:t>
            </a:r>
            <a:endParaRPr lang="ja-JP" altLang="en-US" sz="1200" b="1" dirty="0">
              <a:solidFill>
                <a:prstClr val="black"/>
              </a:solidFill>
            </a:endParaRPr>
          </a:p>
        </p:txBody>
      </p:sp>
      <p:sp>
        <p:nvSpPr>
          <p:cNvPr id="73" name="テキスト ボックス 72"/>
          <p:cNvSpPr txBox="1"/>
          <p:nvPr/>
        </p:nvSpPr>
        <p:spPr>
          <a:xfrm>
            <a:off x="7689304" y="2852996"/>
            <a:ext cx="883344" cy="276999"/>
          </a:xfrm>
          <a:prstGeom prst="rect">
            <a:avLst/>
          </a:prstGeom>
          <a:noFill/>
        </p:spPr>
        <p:txBody>
          <a:bodyPr wrap="square">
            <a:spAutoFit/>
          </a:bodyPr>
          <a:lstStyle/>
          <a:p>
            <a:pPr algn="ctr">
              <a:defRPr/>
            </a:pPr>
            <a:r>
              <a:rPr lang="en-US" altLang="ja-JP" sz="1200" dirty="0" smtClean="0">
                <a:solidFill>
                  <a:prstClr val="black"/>
                </a:solidFill>
                <a:latin typeface="ＭＳ Ｐゴシック"/>
                <a:ea typeface="ＭＳ Ｐゴシック"/>
              </a:rPr>
              <a:t>【H25.4】</a:t>
            </a:r>
            <a:endParaRPr lang="ja-JP" altLang="en-US" sz="1200" dirty="0">
              <a:solidFill>
                <a:prstClr val="black"/>
              </a:solidFill>
              <a:latin typeface="ＭＳ Ｐゴシック"/>
              <a:ea typeface="ＭＳ Ｐゴシック"/>
            </a:endParaRPr>
          </a:p>
        </p:txBody>
      </p:sp>
      <p:sp>
        <p:nvSpPr>
          <p:cNvPr id="62" name="正方形/長方形 61"/>
          <p:cNvSpPr/>
          <p:nvPr/>
        </p:nvSpPr>
        <p:spPr>
          <a:xfrm>
            <a:off x="6753201" y="3140970"/>
            <a:ext cx="585065" cy="2788915"/>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ja-JP" altLang="en-US" sz="1600" b="1" dirty="0" smtClean="0">
                <a:solidFill>
                  <a:prstClr val="black"/>
                </a:solidFill>
              </a:rPr>
              <a:t>障害者</a:t>
            </a:r>
            <a:r>
              <a:rPr lang="ja-JP" altLang="en-US" sz="1600" b="1" dirty="0">
                <a:solidFill>
                  <a:prstClr val="black"/>
                </a:solidFill>
              </a:rPr>
              <a:t>自立</a:t>
            </a:r>
            <a:r>
              <a:rPr lang="ja-JP" altLang="en-US" sz="1600" b="1" dirty="0" smtClean="0">
                <a:solidFill>
                  <a:prstClr val="black"/>
                </a:solidFill>
              </a:rPr>
              <a:t>支援法・</a:t>
            </a:r>
            <a:endParaRPr lang="en-US" altLang="ja-JP" sz="1600" b="1" dirty="0" smtClean="0">
              <a:solidFill>
                <a:prstClr val="black"/>
              </a:solidFill>
            </a:endParaRPr>
          </a:p>
          <a:p>
            <a:pPr>
              <a:defRPr/>
            </a:pPr>
            <a:r>
              <a:rPr lang="ja-JP" altLang="en-US" sz="1600" b="1" dirty="0" smtClean="0">
                <a:solidFill>
                  <a:prstClr val="black"/>
                </a:solidFill>
              </a:rPr>
              <a:t>児童福祉法の一部改正</a:t>
            </a:r>
            <a:r>
              <a:rPr lang="ja-JP" altLang="en-US" sz="1600" b="1" dirty="0">
                <a:solidFill>
                  <a:prstClr val="black"/>
                </a:solidFill>
              </a:rPr>
              <a:t>法</a:t>
            </a:r>
            <a:r>
              <a:rPr lang="ja-JP" altLang="en-US" sz="1600" b="1" dirty="0" smtClean="0">
                <a:solidFill>
                  <a:prstClr val="black"/>
                </a:solidFill>
              </a:rPr>
              <a:t>施行　</a:t>
            </a:r>
            <a:endParaRPr lang="ja-JP" altLang="en-US" sz="1600" b="1" dirty="0">
              <a:solidFill>
                <a:prstClr val="black"/>
              </a:solidFill>
            </a:endParaRPr>
          </a:p>
        </p:txBody>
      </p:sp>
      <p:sp>
        <p:nvSpPr>
          <p:cNvPr id="66" name="テキスト ボックス 65"/>
          <p:cNvSpPr txBox="1"/>
          <p:nvPr/>
        </p:nvSpPr>
        <p:spPr>
          <a:xfrm>
            <a:off x="6662576" y="2852996"/>
            <a:ext cx="774700" cy="276999"/>
          </a:xfrm>
          <a:prstGeom prst="rect">
            <a:avLst/>
          </a:prstGeom>
          <a:noFill/>
        </p:spPr>
        <p:txBody>
          <a:bodyPr>
            <a:spAutoFit/>
          </a:bodyPr>
          <a:lstStyle/>
          <a:p>
            <a:pPr algn="ctr">
              <a:defRPr/>
            </a:pPr>
            <a:r>
              <a:rPr lang="en-US" altLang="ja-JP" sz="1200" dirty="0" smtClean="0">
                <a:solidFill>
                  <a:prstClr val="black"/>
                </a:solidFill>
                <a:latin typeface="ＭＳ Ｐゴシック"/>
                <a:ea typeface="ＭＳ Ｐゴシック"/>
              </a:rPr>
              <a:t>【H24.4】</a:t>
            </a:r>
            <a:endParaRPr lang="ja-JP" altLang="en-US" sz="1200" dirty="0">
              <a:solidFill>
                <a:prstClr val="black"/>
              </a:solidFill>
              <a:latin typeface="ＭＳ Ｐゴシック"/>
              <a:ea typeface="ＭＳ Ｐゴシック"/>
            </a:endParaRPr>
          </a:p>
        </p:txBody>
      </p:sp>
      <p:sp>
        <p:nvSpPr>
          <p:cNvPr id="67" name="上矢印吹き出し 66"/>
          <p:cNvSpPr/>
          <p:nvPr/>
        </p:nvSpPr>
        <p:spPr bwMode="auto">
          <a:xfrm>
            <a:off x="6102172" y="5959370"/>
            <a:ext cx="1803156" cy="807912"/>
          </a:xfrm>
          <a:prstGeom prst="upArrowCallout">
            <a:avLst>
              <a:gd name="adj1" fmla="val 25000"/>
              <a:gd name="adj2" fmla="val 21472"/>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defTabSz="873125"/>
            <a:r>
              <a:rPr lang="ja-JP" altLang="en-US" sz="1200" b="1" dirty="0" smtClean="0">
                <a:solidFill>
                  <a:prstClr val="black"/>
                </a:solidFill>
                <a:latin typeface="ＭＳ Ｐゴシック"/>
                <a:ea typeface="ＭＳ Ｐゴシック"/>
              </a:rPr>
              <a:t> 相談支援の充実、障害児</a:t>
            </a:r>
            <a:endParaRPr lang="en-US" altLang="ja-JP" sz="1200" b="1" dirty="0" smtClean="0">
              <a:solidFill>
                <a:prstClr val="black"/>
              </a:solidFill>
              <a:latin typeface="ＭＳ Ｐゴシック"/>
              <a:ea typeface="ＭＳ Ｐゴシック"/>
            </a:endParaRPr>
          </a:p>
          <a:p>
            <a:pPr marL="119063" indent="-119063" defTabSz="873125"/>
            <a:r>
              <a:rPr lang="ja-JP" altLang="en-US" sz="1200" b="1" dirty="0">
                <a:solidFill>
                  <a:prstClr val="black"/>
                </a:solidFill>
                <a:latin typeface="ＭＳ Ｐゴシック"/>
                <a:ea typeface="ＭＳ Ｐゴシック"/>
              </a:rPr>
              <a:t>　</a:t>
            </a:r>
            <a:r>
              <a:rPr lang="ja-JP" altLang="en-US" sz="1200" b="1" dirty="0" smtClean="0">
                <a:solidFill>
                  <a:prstClr val="black"/>
                </a:solidFill>
                <a:latin typeface="ＭＳ Ｐゴシック"/>
                <a:ea typeface="ＭＳ Ｐゴシック"/>
              </a:rPr>
              <a:t>支援の強化など</a:t>
            </a:r>
          </a:p>
        </p:txBody>
      </p:sp>
      <p:sp>
        <p:nvSpPr>
          <p:cNvPr id="63" name="円形吹き出し 62"/>
          <p:cNvSpPr/>
          <p:nvPr/>
        </p:nvSpPr>
        <p:spPr>
          <a:xfrm>
            <a:off x="6537177" y="2384884"/>
            <a:ext cx="1440160" cy="432048"/>
          </a:xfrm>
          <a:prstGeom prst="wedgeEllipseCallout">
            <a:avLst>
              <a:gd name="adj1" fmla="val 41940"/>
              <a:gd name="adj2" fmla="val 13598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ja-JP" altLang="en-US" sz="1000" b="1" dirty="0" smtClean="0">
                <a:solidFill>
                  <a:prstClr val="black"/>
                </a:solidFill>
              </a:rPr>
              <a:t>地域社会に</a:t>
            </a:r>
            <a:endParaRPr lang="en-US" altLang="ja-JP" sz="1000" b="1" dirty="0" smtClean="0">
              <a:solidFill>
                <a:prstClr val="black"/>
              </a:solidFill>
            </a:endParaRPr>
          </a:p>
          <a:p>
            <a:pPr algn="ctr">
              <a:defRPr/>
            </a:pPr>
            <a:r>
              <a:rPr lang="ja-JP" altLang="en-US" sz="1000" b="1" dirty="0" smtClean="0">
                <a:solidFill>
                  <a:prstClr val="black"/>
                </a:solidFill>
              </a:rPr>
              <a:t>おける共生の実現</a:t>
            </a:r>
            <a:endParaRPr lang="ja-JP" altLang="en-US" sz="1000" b="1" dirty="0">
              <a:solidFill>
                <a:prstClr val="black"/>
              </a:solidFill>
            </a:endParaRPr>
          </a:p>
        </p:txBody>
      </p:sp>
      <p:sp>
        <p:nvSpPr>
          <p:cNvPr id="55" name="円形吹き出し 54"/>
          <p:cNvSpPr/>
          <p:nvPr/>
        </p:nvSpPr>
        <p:spPr>
          <a:xfrm>
            <a:off x="7293268" y="5841518"/>
            <a:ext cx="950208" cy="467802"/>
          </a:xfrm>
          <a:prstGeom prst="wedgeEllipseCallout">
            <a:avLst>
              <a:gd name="adj1" fmla="val 26637"/>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50" b="1" dirty="0" smtClean="0">
                <a:solidFill>
                  <a:prstClr val="black"/>
                </a:solidFill>
              </a:rPr>
              <a:t>難病等を対象に</a:t>
            </a:r>
            <a:endParaRPr lang="ja-JP" altLang="en-US" sz="950" b="1" dirty="0">
              <a:solidFill>
                <a:prstClr val="black"/>
              </a:solidFill>
            </a:endParaRPr>
          </a:p>
        </p:txBody>
      </p:sp>
      <p:sp>
        <p:nvSpPr>
          <p:cNvPr id="57" name="正方形/長方形 56"/>
          <p:cNvSpPr/>
          <p:nvPr/>
        </p:nvSpPr>
        <p:spPr>
          <a:xfrm>
            <a:off x="2504729" y="-27384"/>
            <a:ext cx="4824536"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prstClr val="black"/>
                </a:solidFill>
              </a:rPr>
              <a:t>障害保健福祉</a:t>
            </a:r>
            <a:r>
              <a:rPr lang="ja-JP" altLang="en-US" sz="2800" dirty="0">
                <a:solidFill>
                  <a:prstClr val="black"/>
                </a:solidFill>
              </a:rPr>
              <a:t>施策の歴史</a:t>
            </a:r>
          </a:p>
        </p:txBody>
      </p:sp>
      <p:cxnSp>
        <p:nvCxnSpPr>
          <p:cNvPr id="64" name="直線コネクタ 63"/>
          <p:cNvCxnSpPr/>
          <p:nvPr/>
        </p:nvCxnSpPr>
        <p:spPr>
          <a:xfrm>
            <a:off x="0" y="476672"/>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8769424" y="3104964"/>
            <a:ext cx="576064"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ja-JP" altLang="en-US" sz="1600" b="1" dirty="0" smtClean="0">
                <a:solidFill>
                  <a:prstClr val="black"/>
                </a:solidFill>
              </a:rPr>
              <a:t>障害者総合支援法・</a:t>
            </a:r>
            <a:endParaRPr lang="en-US" altLang="ja-JP" sz="1600" b="1" dirty="0" smtClean="0">
              <a:solidFill>
                <a:prstClr val="black"/>
              </a:solidFill>
            </a:endParaRPr>
          </a:p>
          <a:p>
            <a:pPr algn="ctr">
              <a:defRPr/>
            </a:pPr>
            <a:r>
              <a:rPr lang="ja-JP" altLang="en-US" sz="1600" b="1" dirty="0" smtClean="0">
                <a:solidFill>
                  <a:prstClr val="black"/>
                </a:solidFill>
              </a:rPr>
              <a:t>児童福祉法の一部改正法成立</a:t>
            </a:r>
            <a:endParaRPr lang="ja-JP" altLang="en-US" sz="1600" b="1" dirty="0">
              <a:solidFill>
                <a:prstClr val="black"/>
              </a:solidFill>
            </a:endParaRPr>
          </a:p>
        </p:txBody>
      </p:sp>
      <p:sp>
        <p:nvSpPr>
          <p:cNvPr id="69" name="テキスト ボックス 68"/>
          <p:cNvSpPr txBox="1"/>
          <p:nvPr/>
        </p:nvSpPr>
        <p:spPr>
          <a:xfrm>
            <a:off x="8606160" y="2828025"/>
            <a:ext cx="883344" cy="276999"/>
          </a:xfrm>
          <a:prstGeom prst="rect">
            <a:avLst/>
          </a:prstGeom>
          <a:noFill/>
        </p:spPr>
        <p:txBody>
          <a:bodyPr wrap="square">
            <a:spAutoFit/>
          </a:bodyPr>
          <a:lstStyle/>
          <a:p>
            <a:pPr algn="ctr">
              <a:defRPr/>
            </a:pPr>
            <a:r>
              <a:rPr lang="en-US" altLang="ja-JP" sz="1200" dirty="0" smtClean="0">
                <a:solidFill>
                  <a:prstClr val="black"/>
                </a:solidFill>
                <a:latin typeface="ＭＳ Ｐゴシック"/>
                <a:ea typeface="ＭＳ Ｐゴシック"/>
              </a:rPr>
              <a:t>【H28.5】</a:t>
            </a:r>
            <a:endParaRPr lang="ja-JP" altLang="en-US" sz="1200" dirty="0">
              <a:solidFill>
                <a:prstClr val="black"/>
              </a:solidFill>
              <a:latin typeface="ＭＳ Ｐゴシック"/>
              <a:ea typeface="ＭＳ Ｐゴシック"/>
            </a:endParaRPr>
          </a:p>
        </p:txBody>
      </p:sp>
      <p:sp>
        <p:nvSpPr>
          <p:cNvPr id="72" name="上矢印吹き出し 71"/>
          <p:cNvSpPr/>
          <p:nvPr/>
        </p:nvSpPr>
        <p:spPr bwMode="auto">
          <a:xfrm>
            <a:off x="8229364" y="5949280"/>
            <a:ext cx="1656184" cy="807912"/>
          </a:xfrm>
          <a:prstGeom prst="upArrowCallout">
            <a:avLst>
              <a:gd name="adj1" fmla="val 25000"/>
              <a:gd name="adj2" fmla="val 24477"/>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defTabSz="873125"/>
            <a:r>
              <a:rPr lang="ja-JP" altLang="en-US" sz="1200" b="1" dirty="0" smtClean="0">
                <a:solidFill>
                  <a:prstClr val="black"/>
                </a:solidFill>
                <a:latin typeface="ＭＳ Ｐゴシック"/>
                <a:ea typeface="ＭＳ Ｐゴシック"/>
              </a:rPr>
              <a:t> 「生活」と「就労」に</a:t>
            </a:r>
            <a:endParaRPr lang="en-US" altLang="ja-JP" sz="1200" b="1" dirty="0" smtClean="0">
              <a:solidFill>
                <a:prstClr val="black"/>
              </a:solidFill>
              <a:latin typeface="ＭＳ Ｐゴシック"/>
              <a:ea typeface="ＭＳ Ｐゴシック"/>
            </a:endParaRPr>
          </a:p>
          <a:p>
            <a:pPr marL="119063" indent="-119063" defTabSz="873125"/>
            <a:r>
              <a:rPr lang="ja-JP" altLang="en-US" sz="1200" b="1" dirty="0" smtClean="0">
                <a:solidFill>
                  <a:prstClr val="black"/>
                </a:solidFill>
                <a:latin typeface="ＭＳ Ｐゴシック"/>
                <a:ea typeface="ＭＳ Ｐゴシック"/>
              </a:rPr>
              <a:t>関する支援の充実など</a:t>
            </a:r>
          </a:p>
        </p:txBody>
      </p:sp>
      <p:sp>
        <p:nvSpPr>
          <p:cNvPr id="2" name="スライド番号プレースホルダー 1"/>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6</a:t>
            </a:fld>
            <a:endParaRPr lang="en-US" altLang="ja-JP">
              <a:solidFill>
                <a:prstClr val="black"/>
              </a:solidFill>
            </a:endParaRPr>
          </a:p>
        </p:txBody>
      </p:sp>
    </p:spTree>
    <p:extLst>
      <p:ext uri="{BB962C8B-B14F-4D97-AF65-F5344CB8AC3E}">
        <p14:creationId xmlns:p14="http://schemas.microsoft.com/office/powerpoint/2010/main" val="1287243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19"/>
          <p:cNvGraphicFramePr>
            <a:graphicFrameLocks noGrp="1"/>
          </p:cNvGraphicFramePr>
          <p:nvPr/>
        </p:nvGraphicFramePr>
        <p:xfrm>
          <a:off x="13" y="0"/>
          <a:ext cx="9828611" cy="6859592"/>
        </p:xfrm>
        <a:graphic>
          <a:graphicData uri="http://schemas.openxmlformats.org/drawingml/2006/table">
            <a:tbl>
              <a:tblPr/>
              <a:tblGrid>
                <a:gridCol w="194337"/>
                <a:gridCol w="1202134"/>
                <a:gridCol w="151342"/>
                <a:gridCol w="247650"/>
                <a:gridCol w="2400829"/>
                <a:gridCol w="306123"/>
                <a:gridCol w="254529"/>
                <a:gridCol w="1253729"/>
                <a:gridCol w="103188"/>
                <a:gridCol w="211534"/>
                <a:gridCol w="73952"/>
                <a:gridCol w="3121421"/>
                <a:gridCol w="307843"/>
              </a:tblGrid>
              <a:tr h="271463">
                <a:tc gridSpan="1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相談支援従事者初任者研修とサービス管理責任者研修との関係</a:t>
                      </a:r>
                      <a:endParaRPr kumimoji="1" lang="ja-JP" altLang="en-US" sz="1400" b="1" i="0" u="none" strike="noStrike" cap="none" normalizeH="0" baseline="0" dirty="0" smtClean="0">
                        <a:ln>
                          <a:noFill/>
                        </a:ln>
                        <a:solidFill>
                          <a:schemeClr val="tx1"/>
                        </a:solidFill>
                        <a:effectLst/>
                        <a:latin typeface="Arial" charset="0"/>
                        <a:ea typeface="ＭＳ Ｐゴシック" pitchFamily="50" charset="-128"/>
                      </a:endParaRPr>
                    </a:p>
                  </a:txBody>
                  <a:tcPr marL="39000" marR="39000" marT="18000" marB="1800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2725">
                <a:tc gridSpan="6">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障害者相談支援従事者初任者研修カリキュラム</a:t>
                      </a:r>
                      <a:endParaRPr kumimoji="1" lang="ja-JP" altLang="en-US" sz="1100" b="1"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サービス管理責任者研修カリキュラム</a:t>
                      </a:r>
                      <a:endParaRPr kumimoji="1" lang="ja-JP" altLang="en-US" sz="1100" b="1"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27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ja-JP" sz="8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科目</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5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獲得目標</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6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6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科目</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獲得目標</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１日目</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a:txBody>
                  <a:tcPr marL="19500" marR="19500" marT="18000" marB="18000" vert="eaVert"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開講式・ オリエンテーション</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6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5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7"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相談支援従事者研修前半二日間を受講</a:t>
                      </a: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左記のカリキュラム</a:t>
                      </a: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6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90525">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障害者の地域生活支援</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障害者の地域生活における人的支援、環境整備、就労支援、家族支援、医療、教育などの支援を理解する。</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11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31788">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障害者ケアマネジメント（概論）</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ケアマネジメントの目的、理論的変遷、障害者の生活ニーズの捉え方の理解を深める。</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2</a:t>
                      </a: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itchFamily="50" charset="-128"/>
                          <a:ea typeface="ＭＳ Ｐゴシック" pitchFamily="50" charset="-128"/>
                        </a:rPr>
                        <a:t>2</a:t>
                      </a:r>
                      <a:endParaRPr kumimoji="1" lang="en-US" altLang="ja-JP" sz="11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31788">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相談支援における権利侵害と権利擁護</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ケアマネジメントプロセス全般における権利擁護の視点を理解する。</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11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3178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２日目</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a:txBody>
                  <a:tcPr marL="19500" marR="19500" marT="18000" marB="18000" vert="eaVert"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障害者自立支援法の概要</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障害者自立支援法の趣旨、目的やサービス内容の基本的な理解を深める。</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11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57200">
                <a:tc vMerge="1">
                  <a:txBody>
                    <a:bodyPr/>
                    <a:lstStyle/>
                    <a:p>
                      <a:endParaRPr kumimoji="1" lang="ja-JP" altLang="en-US"/>
                    </a:p>
                  </a:txBody>
                  <a:tcPr/>
                </a:tc>
                <a:tc gridSpan="2">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障害者自立支援法におけるサービス利用計画の作成</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障害者自立支援法におけるサービス利用計画の作成プロセスと障害福祉サービスの利用の支給決定プロセスを理解する</a:t>
                      </a:r>
                      <a:endParaRPr kumimoji="1" lang="ja-JP" altLang="en-US" sz="700" b="0" i="0" u="none" strike="noStrike" cap="none" normalizeH="0" baseline="0" dirty="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11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90525">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相談支援事業と相談支援専門員</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障害者自立支援法におけるケアマネジメントの制度化と市町村における相談支援事業の役割を理解する。</a:t>
                      </a:r>
                      <a:endParaRPr kumimoji="1" lang="ja-JP" altLang="en-US" sz="700" b="0" i="0" u="none" strike="noStrike" cap="none" normalizeH="0" baseline="0" dirty="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3.5</a:t>
                      </a: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itchFamily="50" charset="-128"/>
                          <a:ea typeface="ＭＳ Ｐゴシック" pitchFamily="50" charset="-128"/>
                        </a:rPr>
                        <a:t>3.5</a:t>
                      </a:r>
                      <a:endParaRPr kumimoji="1" lang="en-US" altLang="ja-JP" sz="11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1272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３日目</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a:txBody>
                  <a:tcPr marL="19500" marR="19500" marT="18000" marB="18000" vert="eaVert"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ケアマネジメントの展開</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実例を通して、アセスメント・サービス利用計画作成・社会資源の活用と調整、モニタリング、実施評価を理解する。</a:t>
                      </a:r>
                      <a:endParaRPr kumimoji="1" lang="ja-JP" altLang="en-US" sz="700" b="0" i="0" u="none" strike="noStrike" cap="none" normalizeH="0" baseline="0" dirty="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6</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１日目</a:t>
                      </a: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日目</a:t>
                      </a: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Arial" charset="0"/>
                        <a:ea typeface="ＭＳ Ｐゴシック" pitchFamily="50" charset="-128"/>
                      </a:endParaRPr>
                    </a:p>
                  </a:txBody>
                  <a:tcPr marL="19500" marR="19500" marT="18000" marB="18000"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開講式・オリエンテーション</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障害者自立支援法とサービス管理責任者の役割</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障害者自立支援法における各事業の機能とサービス内容、サービスの質を確保するために必要なサービス管理者の基本的な役割について解説</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2</a:t>
                      </a: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vMerge="1">
                  <a:txBody>
                    <a:bodyPr/>
                    <a:lstStyle/>
                    <a:p>
                      <a:endParaRPr kumimoji="1" lang="ja-JP" altLang="en-US"/>
                    </a:p>
                  </a:txBody>
                  <a:tcPr/>
                </a:tc>
                <a:tc rowSpan="2"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実習ガイダンス</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95000"/>
                        </a:lnSpc>
                        <a:spcBef>
                          <a:spcPct val="20000"/>
                        </a:spcBef>
                        <a:spcAft>
                          <a:spcPct val="0"/>
                        </a:spcAft>
                        <a:buClrTx/>
                        <a:buSzTx/>
                        <a:buFontTx/>
                        <a:buNone/>
                        <a:tabLst/>
                      </a:pPr>
                      <a:endParaRPr kumimoji="1" lang="en-US" altLang="ja-JP"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実際の事例を選定して、ケアマネジメントプロセスを個別学習することによって、演習につなげる　　　　　　　　　</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7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１在宅の事例を</a:t>
                      </a:r>
                      <a:r>
                        <a:rPr kumimoji="1" lang="en-US" altLang="ja-JP" sz="7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事例選定しケアマネジメントプロセスを課外実習する。</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1</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サービス提供のプロセスと管理</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サービス提供のプロセス全体を解説するとともに、サービス管理責任者がそのプロセスにどのように係わるかを具体的に解説</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2</a:t>
                      </a: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サービス提供者と関係機関の連携</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実際のサービス提供現場において、事業者又はサービス提供職員とそれを取り巻く様々な関係機関等とのネットワーク構築の事例を報告（就労か地域生活の事例を通した報告を想定）</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2</a:t>
                      </a: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４日目</a:t>
                      </a: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a:txBody>
                  <a:tcPr marL="19500" marR="19500" marT="18000" marB="18000" vert="eaVert"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演習</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Ⅰ</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（３）</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95000"/>
                        </a:lnSpc>
                        <a:spcBef>
                          <a:spcPct val="20000"/>
                        </a:spcBef>
                        <a:spcAft>
                          <a:spcPct val="0"/>
                        </a:spcAft>
                        <a:buClrTx/>
                        <a:buSzTx/>
                        <a:buFontTx/>
                        <a:buNone/>
                        <a:tabLst/>
                      </a:pPr>
                      <a:endParaRPr kumimoji="1" lang="en-US" altLang="ja-JP"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課外実習で作成した各自のアセスメント表、サービス利用計画書を発表し、相互の事例の理解を深める。</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7</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２日目</a:t>
                      </a: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日目</a:t>
                      </a:r>
                    </a:p>
                  </a:txBody>
                  <a:tcPr marL="19500" marR="19500" marT="18000" marB="18000"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分野別のアセスメントとサービス提供の基本姿勢</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個別支援計画の内容を左右するアセスメントについては分野別の特殊性が大きく、また、分野によってサービスを提供する上での基本的姿勢が異なることから、分野別のアセスメント技法や特に配慮しなければならないポイントについて解説</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3</a:t>
                      </a: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演習</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Ⅱ</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（４）</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95000"/>
                        </a:lnSpc>
                        <a:spcBef>
                          <a:spcPct val="20000"/>
                        </a:spcBef>
                        <a:spcAft>
                          <a:spcPct val="0"/>
                        </a:spcAft>
                        <a:buClrTx/>
                        <a:buSzTx/>
                        <a:buFontTx/>
                        <a:buNone/>
                        <a:tabLst/>
                      </a:pPr>
                      <a:endParaRPr kumimoji="1" lang="en-US" altLang="ja-JP"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模擬的なサービス担当者会議を通じて事例検討を行いケアマネジメント手法を具体的に理解する。</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初期状態の把握から個別支援計画の作成」（事例研究①）</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分野別の事例を用いて、アセスメントによる利用者像の正確な把握から各事業のサービス内容を理解した上で、以下の点に注意しながら到達すべき目標の設定と、その実現のための個別支援計画の作成について演習する</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4</a:t>
                      </a: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rPr>
                        <a:t>５日目</a:t>
                      </a:r>
                    </a:p>
                  </a:txBody>
                  <a:tcPr marL="19500" marR="19500" marT="18000" marB="18000" vert="eaVert"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5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演習のまとめ</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発表事例の事後的・客観的評価により実習と演習の総括を行う。</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3</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３</a:t>
                      </a: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日目</a:t>
                      </a:r>
                      <a:r>
                        <a:rPr kumimoji="1" lang="en-US" altLang="ja-JP" sz="600" b="0" i="0" u="none" strike="noStrike" cap="none" normalizeH="0" baseline="0" smtClean="0">
                          <a:ln>
                            <a:noFill/>
                          </a:ln>
                          <a:solidFill>
                            <a:schemeClr val="tx1"/>
                          </a:solidFill>
                          <a:effectLst/>
                          <a:latin typeface="ＭＳ Ｐゴシック" pitchFamily="50" charset="-128"/>
                          <a:ea typeface="ＭＳ Ｐゴシック" pitchFamily="50" charset="-128"/>
                        </a:rPr>
                        <a:t>(5</a:t>
                      </a:r>
                      <a:r>
                        <a:rPr kumimoji="1" lang="ja-JP" altLang="en-US" sz="600" b="0" i="0" u="none" strike="noStrike" cap="none" normalizeH="0" baseline="0" smtClean="0">
                          <a:ln>
                            <a:noFill/>
                          </a:ln>
                          <a:solidFill>
                            <a:schemeClr val="tx1"/>
                          </a:solidFill>
                          <a:effectLst/>
                          <a:latin typeface="ＭＳ Ｐゴシック" pitchFamily="50" charset="-128"/>
                          <a:ea typeface="ＭＳ Ｐゴシック" pitchFamily="50" charset="-128"/>
                        </a:rPr>
                        <a:t>日目</a:t>
                      </a:r>
                      <a:r>
                        <a:rPr kumimoji="1" lang="en-US" altLang="ja-JP" sz="600" b="0" i="0" u="none" strike="noStrike" cap="none" normalizeH="0" baseline="0" smtClean="0">
                          <a:ln>
                            <a:noFill/>
                          </a:ln>
                          <a:solidFill>
                            <a:schemeClr val="tx1"/>
                          </a:solidFill>
                          <a:effectLst/>
                          <a:latin typeface="ＭＳ Ｐゴシック" pitchFamily="50" charset="-128"/>
                          <a:ea typeface="ＭＳ Ｐゴシック" pitchFamily="50" charset="-128"/>
                        </a:rPr>
                        <a:t>)</a:t>
                      </a:r>
                    </a:p>
                  </a:txBody>
                  <a:tcPr marL="19500" marR="19500" marT="18000" marB="18000"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中間評価に基づく支援方針の修正と終了時評価（事例研究②）</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分野別の事例を用いて、サービス提供開始後の中間評価に基づく支援方針の適切な修正方法や、次のステージを想定した終了時評価のあり方について演習する</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3</a:t>
                      </a: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588">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地域自立支援協議会の役割と活用</a:t>
                      </a:r>
                      <a:endParaRPr kumimoji="1" lang="ja-JP" altLang="en-US" sz="9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講義</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地域自立支援協議会の必要性と運営方法について理解する。</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3</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95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サービス内容のチェックとマネジメントの実際（模擬会議）</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演習</a:t>
                      </a:r>
                    </a:p>
                  </a:txBody>
                  <a:tcPr marL="39000" marR="39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個別支援計画の作成に係る会議をシミュレーションし、サービス管理責任者としてサービス提供者が展開する様々なサービス内容をチェックし、支援チームに対するマネジメントの方法について演習する</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Arial" charset="0"/>
                          <a:ea typeface="ＭＳ Ｐゴシック" pitchFamily="50" charset="-128"/>
                        </a:rPr>
                        <a:t>3</a:t>
                      </a:r>
                    </a:p>
                  </a:txBody>
                  <a:tcPr marL="39000" marR="39000" marT="18000" marB="180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 latinLnBrk="0" hangingPunct="1">
                        <a:lnSpc>
                          <a:spcPct val="95000"/>
                        </a:lnSpc>
                        <a:spcBef>
                          <a:spcPct val="0"/>
                        </a:spcBef>
                        <a:spcAft>
                          <a:spcPct val="0"/>
                        </a:spcAft>
                        <a:buClrTx/>
                        <a:buSzTx/>
                        <a:buFontTx/>
                        <a:buNone/>
                        <a:tabLst/>
                      </a:pPr>
                      <a:r>
                        <a:rPr kumimoji="1" lang="ja-JP" altLang="en-US" sz="700" b="0" i="0" u="none" strike="noStrike" cap="none" normalizeH="0" baseline="0" smtClean="0">
                          <a:ln>
                            <a:noFill/>
                          </a:ln>
                          <a:solidFill>
                            <a:schemeClr val="tx1"/>
                          </a:solidFill>
                          <a:effectLst/>
                          <a:latin typeface="ＭＳ Ｐゴシック" pitchFamily="50" charset="-128"/>
                          <a:ea typeface="ＭＳ Ｐゴシック" pitchFamily="50" charset="-128"/>
                        </a:rPr>
                        <a:t>閉講式</a:t>
                      </a:r>
                      <a:endParaRPr kumimoji="1" lang="ja-JP" altLang="en-US"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5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5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5000"/>
                        </a:lnSpc>
                        <a:spcBef>
                          <a:spcPct val="20000"/>
                        </a:spcBef>
                        <a:spcAft>
                          <a:spcPct val="0"/>
                        </a:spcAft>
                        <a:buClrTx/>
                        <a:buSzTx/>
                        <a:buFontTx/>
                        <a:buNone/>
                        <a:tabLst/>
                      </a:pPr>
                      <a:endParaRPr kumimoji="1" lang="ja-JP" altLang="ja-JP" sz="5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500" b="0" i="0" u="none" strike="noStrike" cap="none" normalizeH="0" baseline="0" dirty="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ＭＳ Ｐゴシック" pitchFamily="50" charset="-128"/>
                          <a:ea typeface="ＭＳ Ｐゴシック" pitchFamily="50" charset="-128"/>
                        </a:rPr>
                        <a:t>計</a:t>
                      </a: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5000"/>
                        </a:lnSpc>
                        <a:spcBef>
                          <a:spcPct val="20000"/>
                        </a:spcBef>
                        <a:spcAft>
                          <a:spcPct val="0"/>
                        </a:spcAft>
                        <a:buClrTx/>
                        <a:buSzTx/>
                        <a:buFontTx/>
                        <a:buNone/>
                        <a:tabLst/>
                      </a:pPr>
                      <a:endParaRPr kumimoji="1" lang="ja-JP" altLang="ja-JP" sz="7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31.5</a:t>
                      </a: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5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500" b="0" i="0" u="none" strike="noStrike" cap="none" normalizeH="0" baseline="0" smtClean="0">
                        <a:ln>
                          <a:noFill/>
                        </a:ln>
                        <a:solidFill>
                          <a:schemeClr val="tx1"/>
                        </a:solidFill>
                        <a:effectLst/>
                        <a:latin typeface="Arial"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39000" marR="39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30.5</a:t>
                      </a:r>
                    </a:p>
                  </a:txBody>
                  <a:tcPr marL="39000" marR="39000" marT="18000" marB="18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bl>
          </a:graphicData>
        </a:graphic>
      </p:graphicFrame>
      <p:sp>
        <p:nvSpPr>
          <p:cNvPr id="34992" name="AutoShape 178"/>
          <p:cNvSpPr>
            <a:spLocks noChangeArrowheads="1"/>
          </p:cNvSpPr>
          <p:nvPr/>
        </p:nvSpPr>
        <p:spPr bwMode="auto">
          <a:xfrm>
            <a:off x="4875632" y="1143003"/>
            <a:ext cx="4211769" cy="1584325"/>
          </a:xfrm>
          <a:prstGeom prst="leftArrow">
            <a:avLst>
              <a:gd name="adj1" fmla="val 50000"/>
              <a:gd name="adj2" fmla="val 68119"/>
            </a:avLst>
          </a:prstGeom>
          <a:solidFill>
            <a:schemeClr val="accent1"/>
          </a:solidFill>
          <a:ln w="9525">
            <a:solidFill>
              <a:srgbClr val="FF0000"/>
            </a:solidFill>
            <a:miter lim="800000"/>
            <a:headEnd/>
            <a:tailEnd/>
          </a:ln>
          <a:effectLst>
            <a:prstShdw prst="shdw17" dist="17961" dir="2700000">
              <a:srgbClr val="990000"/>
            </a:prstShdw>
          </a:effectLst>
        </p:spPr>
        <p:txBody>
          <a:bodyPr wrap="none" anchor="ctr"/>
          <a:lstStyle/>
          <a:p>
            <a:pPr algn="ctr" rtl="0" fontAlgn="base">
              <a:spcBef>
                <a:spcPct val="0"/>
              </a:spcBef>
              <a:spcAft>
                <a:spcPct val="0"/>
              </a:spcAft>
            </a:pPr>
            <a:r>
              <a:rPr kumimoji="1" lang="ja-JP" altLang="en-US" sz="2400" kern="1200">
                <a:solidFill>
                  <a:srgbClr val="000000"/>
                </a:solidFill>
                <a:latin typeface="Times New Roman" pitchFamily="18" charset="0"/>
                <a:ea typeface="HG丸ｺﾞｼｯｸM-PRO" pitchFamily="50" charset="-128"/>
                <a:cs typeface="+mn-cs"/>
              </a:rPr>
              <a:t>同じ研修を受講</a:t>
            </a:r>
          </a:p>
        </p:txBody>
      </p:sp>
      <p:sp>
        <p:nvSpPr>
          <p:cNvPr id="34993" name="AutoShape 183"/>
          <p:cNvSpPr>
            <a:spLocks noChangeArrowheads="1"/>
          </p:cNvSpPr>
          <p:nvPr/>
        </p:nvSpPr>
        <p:spPr bwMode="auto">
          <a:xfrm>
            <a:off x="2553898" y="4000500"/>
            <a:ext cx="4179094" cy="1728788"/>
          </a:xfrm>
          <a:prstGeom prst="leftRightArrow">
            <a:avLst>
              <a:gd name="adj1" fmla="val 50000"/>
              <a:gd name="adj2" fmla="val 28688"/>
            </a:avLst>
          </a:prstGeom>
          <a:solidFill>
            <a:srgbClr val="FFCCFF">
              <a:alpha val="36078"/>
            </a:srgbClr>
          </a:solidFill>
          <a:ln w="9525">
            <a:solidFill>
              <a:srgbClr val="FF0000"/>
            </a:solidFill>
            <a:miter lim="800000"/>
            <a:headEnd/>
            <a:tailEnd/>
          </a:ln>
          <a:effectLst>
            <a:prstShdw prst="shdw17" dist="17961" dir="2700000">
              <a:srgbClr val="990000"/>
            </a:prstShdw>
          </a:effectLst>
        </p:spPr>
        <p:txBody>
          <a:bodyPr anchor="ctr"/>
          <a:lstStyle/>
          <a:p>
            <a:pPr algn="l" rtl="0" fontAlgn="base">
              <a:spcBef>
                <a:spcPct val="0"/>
              </a:spcBef>
              <a:spcAft>
                <a:spcPct val="0"/>
              </a:spcAft>
            </a:pPr>
            <a:r>
              <a:rPr kumimoji="1" lang="en-US" altLang="ja-JP" sz="2000" kern="1200">
                <a:solidFill>
                  <a:srgbClr val="000000"/>
                </a:solidFill>
                <a:latin typeface="Times New Roman" pitchFamily="18" charset="0"/>
                <a:ea typeface="HG丸ｺﾞｼｯｸM-PRO" pitchFamily="50" charset="-128"/>
                <a:cs typeface="+mn-cs"/>
              </a:rPr>
              <a:t>3</a:t>
            </a:r>
            <a:r>
              <a:rPr kumimoji="1" lang="ja-JP" altLang="en-US" sz="2000" kern="1200">
                <a:solidFill>
                  <a:srgbClr val="000000"/>
                </a:solidFill>
                <a:latin typeface="Times New Roman" pitchFamily="18" charset="0"/>
                <a:ea typeface="HG丸ｺﾞｼｯｸM-PRO" pitchFamily="50" charset="-128"/>
                <a:cs typeface="+mn-cs"/>
              </a:rPr>
              <a:t>日間は専門の研修を受講</a:t>
            </a:r>
          </a:p>
        </p:txBody>
      </p:sp>
      <p:sp>
        <p:nvSpPr>
          <p:cNvPr id="2" name="スライド番号プレースホルダー 1"/>
          <p:cNvSpPr>
            <a:spLocks noGrp="1"/>
          </p:cNvSpPr>
          <p:nvPr>
            <p:ph type="sldNum" sz="quarter" idx="12"/>
          </p:nvPr>
        </p:nvSpPr>
        <p:spPr>
          <a:xfrm>
            <a:off x="7401272" y="6381346"/>
            <a:ext cx="2063750" cy="314325"/>
          </a:xfrm>
        </p:spPr>
        <p:txBody>
          <a:bodyPr/>
          <a:lstStyle/>
          <a:p>
            <a:pPr>
              <a:defRPr/>
            </a:pPr>
            <a:fld id="{9A5DBC96-1DB8-4B93-B21F-95C4ECA2D59D}" type="slidenum">
              <a:rPr lang="en-US" altLang="ja-JP" smtClean="0">
                <a:solidFill>
                  <a:srgbClr val="000000"/>
                </a:solidFill>
              </a:rPr>
              <a:pPr>
                <a:defRPr/>
              </a:pPr>
              <a:t>60</a:t>
            </a:fld>
            <a:endParaRPr lang="en-US" altLang="ja-JP" dirty="0">
              <a:solidFill>
                <a:srgbClr val="000000"/>
              </a:solidFill>
            </a:endParaRPr>
          </a:p>
        </p:txBody>
      </p:sp>
    </p:spTree>
    <p:extLst>
      <p:ext uri="{BB962C8B-B14F-4D97-AF65-F5344CB8AC3E}">
        <p14:creationId xmlns:p14="http://schemas.microsoft.com/office/powerpoint/2010/main" val="2759543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15935" y="692150"/>
            <a:ext cx="9217025" cy="144145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lstStyle/>
          <a:p>
            <a:pPr marL="272998" indent="-272998">
              <a:defRPr/>
            </a:pPr>
            <a:endParaRPr lang="en-US" altLang="ja-JP" sz="1600" dirty="0">
              <a:solidFill>
                <a:prstClr val="black"/>
              </a:solidFill>
              <a:latin typeface="HGPｺﾞｼｯｸM" pitchFamily="50" charset="-128"/>
              <a:ea typeface="HGPｺﾞｼｯｸM" pitchFamily="50" charset="-128"/>
            </a:endParaRPr>
          </a:p>
          <a:p>
            <a:pPr marL="272998" indent="-272998">
              <a:defRPr/>
            </a:pPr>
            <a:r>
              <a:rPr lang="ja-JP" altLang="en-US" sz="1600" dirty="0">
                <a:solidFill>
                  <a:prstClr val="black"/>
                </a:solidFill>
                <a:latin typeface="HGPｺﾞｼｯｸM" pitchFamily="50" charset="-128"/>
                <a:ea typeface="HGPｺﾞｼｯｸM" pitchFamily="50" charset="-128"/>
              </a:rPr>
              <a:t>　地方公共団体が、サービス管理責任者の確保が困難であるため障害福祉サービスの提供が困難であると</a:t>
            </a:r>
            <a:endParaRPr lang="en-US" altLang="ja-JP" sz="1600" dirty="0">
              <a:solidFill>
                <a:prstClr val="black"/>
              </a:solidFill>
              <a:latin typeface="HGPｺﾞｼｯｸM" pitchFamily="50" charset="-128"/>
              <a:ea typeface="HGPｺﾞｼｯｸM" pitchFamily="50" charset="-128"/>
            </a:endParaRPr>
          </a:p>
          <a:p>
            <a:pPr marL="272998" indent="-272998">
              <a:defRPr/>
            </a:pPr>
            <a:r>
              <a:rPr lang="ja-JP" altLang="en-US" sz="1600" dirty="0">
                <a:solidFill>
                  <a:prstClr val="black"/>
                </a:solidFill>
                <a:latin typeface="HGPｺﾞｼｯｸM" pitchFamily="50" charset="-128"/>
                <a:ea typeface="HGPｺﾞｼｯｸM" pitchFamily="50" charset="-128"/>
              </a:rPr>
              <a:t>認めた場合（注）に、サービス管理責任者の資格要件のうち、実務経験年数の要件を緩和するもの。</a:t>
            </a:r>
            <a:endParaRPr lang="en-US" altLang="ja-JP" sz="1600" dirty="0">
              <a:solidFill>
                <a:prstClr val="black"/>
              </a:solidFill>
              <a:latin typeface="HGPｺﾞｼｯｸM" pitchFamily="50" charset="-128"/>
              <a:ea typeface="HGPｺﾞｼｯｸM" pitchFamily="50" charset="-128"/>
            </a:endParaRPr>
          </a:p>
          <a:p>
            <a:pPr marL="355532" indent="-355532">
              <a:defRPr/>
            </a:pPr>
            <a:endParaRPr lang="en-US" altLang="ja-JP" sz="800" dirty="0">
              <a:solidFill>
                <a:prstClr val="black"/>
              </a:solidFill>
              <a:latin typeface="HGPｺﾞｼｯｸM" pitchFamily="50" charset="-128"/>
              <a:ea typeface="HGPｺﾞｼｯｸM" pitchFamily="50" charset="-128"/>
            </a:endParaRPr>
          </a:p>
          <a:p>
            <a:pPr marL="355532" indent="-355532">
              <a:defRPr/>
            </a:pPr>
            <a:r>
              <a:rPr lang="ja-JP" altLang="en-US" sz="1400" dirty="0">
                <a:solidFill>
                  <a:prstClr val="black"/>
                </a:solidFill>
                <a:latin typeface="HGPｺﾞｼｯｸM" pitchFamily="50" charset="-128"/>
                <a:ea typeface="HGPｺﾞｼｯｸM" pitchFamily="50" charset="-128"/>
              </a:rPr>
              <a:t>（注：本事業を実施する構造改革特別区域の属する都道府県の知事が、当該構造改革特別区域内において、サービス管理責任者の確保が困難であるため障害福祉サービスの提供が困難であると認めた場合に限る。）</a:t>
            </a:r>
            <a:endParaRPr lang="en-US" altLang="ja-JP" sz="1400" dirty="0">
              <a:solidFill>
                <a:prstClr val="black"/>
              </a:solidFill>
              <a:latin typeface="HGPｺﾞｼｯｸM" pitchFamily="50" charset="-128"/>
              <a:ea typeface="HGPｺﾞｼｯｸM" pitchFamily="50" charset="-128"/>
            </a:endParaRPr>
          </a:p>
          <a:p>
            <a:pPr marL="355532" indent="-355532">
              <a:defRPr/>
            </a:pPr>
            <a:endParaRPr lang="en-US" altLang="ja-JP" sz="1600" dirty="0">
              <a:solidFill>
                <a:prstClr val="black"/>
              </a:solidFill>
              <a:latin typeface="HGPｺﾞｼｯｸM" pitchFamily="50" charset="-128"/>
              <a:ea typeface="HGPｺﾞｼｯｸM" pitchFamily="50" charset="-128"/>
            </a:endParaRPr>
          </a:p>
          <a:p>
            <a:pPr marL="355532" indent="-355532">
              <a:defRPr/>
            </a:pPr>
            <a:endParaRPr lang="en-US" altLang="ja-JP" sz="1600" dirty="0">
              <a:solidFill>
                <a:prstClr val="black"/>
              </a:solidFill>
              <a:latin typeface="HGPｺﾞｼｯｸM" pitchFamily="50" charset="-128"/>
              <a:ea typeface="HGPｺﾞｼｯｸM" pitchFamily="50" charset="-128"/>
            </a:endParaRPr>
          </a:p>
        </p:txBody>
      </p:sp>
      <p:sp>
        <p:nvSpPr>
          <p:cNvPr id="58371" name="Text Box 2"/>
          <p:cNvSpPr txBox="1">
            <a:spLocks noChangeArrowheads="1"/>
          </p:cNvSpPr>
          <p:nvPr/>
        </p:nvSpPr>
        <p:spPr bwMode="auto">
          <a:xfrm>
            <a:off x="73026" y="404813"/>
            <a:ext cx="9732964" cy="6337300"/>
          </a:xfrm>
          <a:prstGeom prst="rect">
            <a:avLst/>
          </a:prstGeom>
          <a:noFill/>
          <a:ln w="9525">
            <a:solidFill>
              <a:schemeClr val="tx1"/>
            </a:solidFill>
            <a:miter lim="800000"/>
            <a:headEnd/>
            <a:tailEnd/>
          </a:ln>
        </p:spPr>
        <p:txBody>
          <a:bodyPr lIns="91412" tIns="45707" rIns="91412" bIns="45707"/>
          <a:lstStyle/>
          <a:p>
            <a:pPr marL="182528" indent="-182528"/>
            <a:endParaRPr lang="ja-JP" altLang="ja-JP" sz="1200" dirty="0">
              <a:solidFill>
                <a:srgbClr val="000000"/>
              </a:solidFill>
              <a:latin typeface="ＭＳ ゴシック" pitchFamily="49" charset="-128"/>
              <a:ea typeface="ＭＳ ゴシック" pitchFamily="49" charset="-128"/>
            </a:endParaRPr>
          </a:p>
        </p:txBody>
      </p:sp>
      <p:sp>
        <p:nvSpPr>
          <p:cNvPr id="596997" name="Text Box 5"/>
          <p:cNvSpPr txBox="1">
            <a:spLocks noChangeArrowheads="1"/>
          </p:cNvSpPr>
          <p:nvPr/>
        </p:nvSpPr>
        <p:spPr bwMode="auto">
          <a:xfrm>
            <a:off x="1136650" y="-26987"/>
            <a:ext cx="7488238" cy="938692"/>
          </a:xfrm>
          <a:prstGeom prst="rect">
            <a:avLst/>
          </a:prstGeom>
          <a:noFill/>
          <a:ln w="9525">
            <a:noFill/>
            <a:miter lim="800000"/>
            <a:headEnd/>
            <a:tailEnd/>
          </a:ln>
          <a:effectLst/>
        </p:spPr>
        <p:txBody>
          <a:bodyPr lIns="91412" tIns="45707" rIns="91412" bIns="45707">
            <a:spAutoFit/>
          </a:bodyPr>
          <a:lstStyle/>
          <a:p>
            <a:pPr algn="ctr">
              <a:spcBef>
                <a:spcPct val="50000"/>
              </a:spcBef>
              <a:defRPr/>
            </a:pPr>
            <a:r>
              <a:rPr lang="ja-JP" altLang="en-US" sz="2200" u="sng" dirty="0">
                <a:solidFill>
                  <a:prstClr val="black"/>
                </a:solidFill>
                <a:effectLst>
                  <a:outerShdw blurRad="38100" dist="38100" dir="2700000" algn="tl">
                    <a:srgbClr val="C0C0C0"/>
                  </a:outerShdw>
                </a:effectLst>
                <a:latin typeface="HGPｺﾞｼｯｸM" pitchFamily="50" charset="-128"/>
                <a:ea typeface="HGPｺﾞｼｯｸM" pitchFamily="50" charset="-128"/>
              </a:rPr>
              <a:t>サービス管理責任者資格要件弾力化事業について</a:t>
            </a:r>
          </a:p>
          <a:p>
            <a:pPr algn="ctr">
              <a:spcBef>
                <a:spcPct val="50000"/>
              </a:spcBef>
              <a:defRPr/>
            </a:pPr>
            <a:endParaRPr lang="ja-JP" altLang="en-US" sz="2200" u="sng" dirty="0">
              <a:solidFill>
                <a:prstClr val="black"/>
              </a:solidFill>
              <a:effectLst>
                <a:outerShdw blurRad="38100" dist="38100" dir="2700000" algn="tl">
                  <a:srgbClr val="C0C0C0"/>
                </a:outerShdw>
              </a:effectLst>
              <a:latin typeface="HGPｺﾞｼｯｸM" pitchFamily="50" charset="-128"/>
              <a:ea typeface="HGPｺﾞｼｯｸM" pitchFamily="50" charset="-128"/>
            </a:endParaRPr>
          </a:p>
        </p:txBody>
      </p:sp>
      <p:sp>
        <p:nvSpPr>
          <p:cNvPr id="4" name="角丸四角形 3"/>
          <p:cNvSpPr/>
          <p:nvPr/>
        </p:nvSpPr>
        <p:spPr>
          <a:xfrm>
            <a:off x="273050" y="476250"/>
            <a:ext cx="55435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2" tIns="45712" rIns="91422" bIns="45712" anchor="ctr"/>
          <a:lstStyle/>
          <a:p>
            <a:pPr algn="ctr">
              <a:defRPr/>
            </a:pPr>
            <a:r>
              <a:rPr lang="ja-JP" altLang="en-US" dirty="0">
                <a:solidFill>
                  <a:prstClr val="white"/>
                </a:solidFill>
                <a:latin typeface="HGPｺﾞｼｯｸM" pitchFamily="50" charset="-128"/>
                <a:ea typeface="HGPｺﾞｼｯｸM" pitchFamily="50" charset="-128"/>
              </a:rPr>
              <a:t>サービス管理責任者資格要件弾力化事業の概要</a:t>
            </a:r>
            <a:endParaRPr lang="ja-JP" altLang="en-US" dirty="0">
              <a:solidFill>
                <a:prstClr val="white"/>
              </a:solidFill>
            </a:endParaRPr>
          </a:p>
        </p:txBody>
      </p:sp>
      <p:sp>
        <p:nvSpPr>
          <p:cNvPr id="3078" name="テキスト ボックス 5"/>
          <p:cNvSpPr txBox="1">
            <a:spLocks noChangeArrowheads="1"/>
          </p:cNvSpPr>
          <p:nvPr/>
        </p:nvSpPr>
        <p:spPr bwMode="auto">
          <a:xfrm>
            <a:off x="130175" y="2217744"/>
            <a:ext cx="9634538" cy="4601243"/>
          </a:xfrm>
          <a:prstGeom prst="rect">
            <a:avLst/>
          </a:prstGeom>
          <a:noFill/>
          <a:ln w="9525">
            <a:noFill/>
            <a:miter lim="800000"/>
            <a:headEnd/>
            <a:tailEnd/>
          </a:ln>
        </p:spPr>
        <p:txBody>
          <a:bodyPr lIns="91422" tIns="45712" rIns="91422" bIns="45712">
            <a:spAutoFit/>
          </a:bodyPr>
          <a:lstStyle/>
          <a:p>
            <a:pPr marL="182528" indent="-182528">
              <a:defRPr/>
            </a:pPr>
            <a:r>
              <a:rPr lang="ja-JP" altLang="en-US" sz="1600" u="dbl" dirty="0">
                <a:solidFill>
                  <a:prstClr val="black"/>
                </a:solidFill>
                <a:latin typeface="HGPｺﾞｼｯｸM" pitchFamily="50" charset="-128"/>
                <a:ea typeface="HGPｺﾞｼｯｸM" pitchFamily="50" charset="-128"/>
              </a:rPr>
              <a:t>○　特例を設ける趣旨について</a:t>
            </a:r>
            <a:endParaRPr lang="en-US" altLang="ja-JP" sz="1600" u="dbl" dirty="0">
              <a:solidFill>
                <a:prstClr val="black"/>
              </a:solidFill>
              <a:latin typeface="HGPｺﾞｼｯｸM" pitchFamily="50" charset="-128"/>
              <a:ea typeface="HGPｺﾞｼｯｸM" pitchFamily="50" charset="-128"/>
            </a:endParaRPr>
          </a:p>
          <a:p>
            <a:pPr marL="182528" indent="-182528">
              <a:defRPr/>
            </a:pPr>
            <a:r>
              <a:rPr lang="ja-JP" altLang="en-US" sz="1600" dirty="0">
                <a:solidFill>
                  <a:prstClr val="black"/>
                </a:solidFill>
                <a:latin typeface="HGPｺﾞｼｯｸM" pitchFamily="50" charset="-128"/>
                <a:ea typeface="HGPｺﾞｼｯｸM" pitchFamily="50" charset="-128"/>
              </a:rPr>
              <a:t>　・　サービス管理責任者の確保を容易にすることで、</a:t>
            </a:r>
            <a:r>
              <a:rPr lang="ja-JP" altLang="en-US" sz="1600" dirty="0" smtClean="0">
                <a:solidFill>
                  <a:prstClr val="black"/>
                </a:solidFill>
                <a:latin typeface="HGPｺﾞｼｯｸM" pitchFamily="50" charset="-128"/>
                <a:ea typeface="HGPｺﾞｼｯｸM" pitchFamily="50" charset="-128"/>
              </a:rPr>
              <a:t>障害者総合支援法</a:t>
            </a:r>
            <a:r>
              <a:rPr lang="ja-JP" altLang="en-US" sz="1600" dirty="0">
                <a:solidFill>
                  <a:prstClr val="black"/>
                </a:solidFill>
                <a:latin typeface="HGPｺﾞｼｯｸM" pitchFamily="50" charset="-128"/>
                <a:ea typeface="HGPｺﾞｼｯｸM" pitchFamily="50" charset="-128"/>
              </a:rPr>
              <a:t>に基づく障害福祉サービス事業所又は</a:t>
            </a:r>
            <a:endParaRPr lang="en-US" altLang="ja-JP" sz="1600" dirty="0">
              <a:solidFill>
                <a:prstClr val="black"/>
              </a:solidFill>
              <a:latin typeface="HGPｺﾞｼｯｸM" pitchFamily="50" charset="-128"/>
              <a:ea typeface="HGPｺﾞｼｯｸM" pitchFamily="50" charset="-128"/>
            </a:endParaRPr>
          </a:p>
          <a:p>
            <a:pPr marL="182528" indent="-182528">
              <a:defRPr/>
            </a:pPr>
            <a:r>
              <a:rPr lang="ja-JP" altLang="en-US" sz="1600" dirty="0">
                <a:solidFill>
                  <a:prstClr val="black"/>
                </a:solidFill>
                <a:latin typeface="HGPｺﾞｼｯｸM" pitchFamily="50" charset="-128"/>
                <a:ea typeface="HGPｺﾞｼｯｸM" pitchFamily="50" charset="-128"/>
              </a:rPr>
              <a:t>　　障害者支援施設（新体系サービス）への移行の促進を図るもの。</a:t>
            </a:r>
            <a:endParaRPr lang="en-US" altLang="ja-JP" sz="1600" dirty="0">
              <a:solidFill>
                <a:prstClr val="black"/>
              </a:solidFill>
              <a:latin typeface="HGPｺﾞｼｯｸM" pitchFamily="50" charset="-128"/>
              <a:ea typeface="HGPｺﾞｼｯｸM" pitchFamily="50" charset="-128"/>
            </a:endParaRPr>
          </a:p>
          <a:p>
            <a:pPr marL="182528" indent="-182528">
              <a:defRPr/>
            </a:pPr>
            <a:endParaRPr lang="en-US" altLang="ja-JP" sz="1200" u="dbl" dirty="0">
              <a:solidFill>
                <a:prstClr val="black"/>
              </a:solidFill>
              <a:latin typeface="HGPｺﾞｼｯｸM" pitchFamily="50" charset="-128"/>
              <a:ea typeface="HGPｺﾞｼｯｸM" pitchFamily="50" charset="-128"/>
            </a:endParaRPr>
          </a:p>
          <a:p>
            <a:pPr marL="182528" indent="-182528">
              <a:defRPr/>
            </a:pPr>
            <a:r>
              <a:rPr lang="ja-JP" altLang="en-US" sz="1600" u="dbl" dirty="0">
                <a:solidFill>
                  <a:prstClr val="black"/>
                </a:solidFill>
                <a:latin typeface="HGPｺﾞｼｯｸM" pitchFamily="50" charset="-128"/>
                <a:ea typeface="HGPｺﾞｼｯｸM" pitchFamily="50" charset="-128"/>
              </a:rPr>
              <a:t>○　緩和の内容について</a:t>
            </a:r>
            <a:endParaRPr lang="en-US" altLang="ja-JP" sz="1600" u="dbl" dirty="0">
              <a:solidFill>
                <a:prstClr val="black"/>
              </a:solidFill>
              <a:latin typeface="HGPｺﾞｼｯｸM" pitchFamily="50" charset="-128"/>
              <a:ea typeface="HGPｺﾞｼｯｸM" pitchFamily="50" charset="-128"/>
            </a:endParaRPr>
          </a:p>
          <a:p>
            <a:pPr marL="268236" indent="-268236">
              <a:defRPr/>
            </a:pPr>
            <a:r>
              <a:rPr lang="ja-JP" altLang="en-US" sz="1600" dirty="0">
                <a:solidFill>
                  <a:prstClr val="black"/>
                </a:solidFill>
                <a:latin typeface="HGPｺﾞｼｯｸM" pitchFamily="50" charset="-128"/>
                <a:ea typeface="HGPｺﾞｼｯｸM" pitchFamily="50" charset="-128"/>
              </a:rPr>
              <a:t>　・　「指定障害福祉サービスの提供に係るサービス管理を行う者として厚生労働大臣が定めるもの</a:t>
            </a:r>
            <a:r>
              <a:rPr lang="ja-JP" altLang="en-US" sz="1600" dirty="0" smtClean="0">
                <a:solidFill>
                  <a:prstClr val="black"/>
                </a:solidFill>
                <a:latin typeface="HGPｺﾞｼｯｸM" pitchFamily="50" charset="-128"/>
                <a:ea typeface="HGPｺﾞｼｯｸM" pitchFamily="50" charset="-128"/>
              </a:rPr>
              <a:t>」（</a:t>
            </a:r>
            <a:r>
              <a:rPr lang="ja-JP" altLang="en-US" sz="1600" dirty="0">
                <a:solidFill>
                  <a:prstClr val="black"/>
                </a:solidFill>
                <a:latin typeface="HGPｺﾞｼｯｸM" pitchFamily="50" charset="-128"/>
                <a:ea typeface="HGPｺﾞｼｯｸM" pitchFamily="50" charset="-128"/>
              </a:rPr>
              <a:t>平成１８年厚生労働省告示第５４４号）において定めているサービス管理責任者の実務経験</a:t>
            </a:r>
            <a:r>
              <a:rPr lang="ja-JP" altLang="en-US" sz="1600" dirty="0" smtClean="0">
                <a:solidFill>
                  <a:prstClr val="black"/>
                </a:solidFill>
                <a:latin typeface="HGPｺﾞｼｯｸM" pitchFamily="50" charset="-128"/>
                <a:ea typeface="HGPｺﾞｼｯｸM" pitchFamily="50" charset="-128"/>
              </a:rPr>
              <a:t>年数の</a:t>
            </a:r>
            <a:r>
              <a:rPr lang="ja-JP" altLang="en-US" sz="1600" dirty="0">
                <a:solidFill>
                  <a:prstClr val="black"/>
                </a:solidFill>
                <a:latin typeface="HGPｺﾞｼｯｸM" pitchFamily="50" charset="-128"/>
                <a:ea typeface="HGPｺﾞｼｯｸM" pitchFamily="50" charset="-128"/>
              </a:rPr>
              <a:t>要件のうち、</a:t>
            </a:r>
            <a:r>
              <a:rPr lang="ja-JP" altLang="en-US" sz="1600" u="sng" dirty="0">
                <a:solidFill>
                  <a:prstClr val="black"/>
                </a:solidFill>
                <a:latin typeface="HGPｺﾞｼｯｸM" pitchFamily="50" charset="-128"/>
                <a:ea typeface="HGPｺﾞｼｯｸM" pitchFamily="50" charset="-128"/>
              </a:rPr>
              <a:t>通算５年以上と規定されているものについて通算３年以上に、通算１０年以上と</a:t>
            </a:r>
            <a:r>
              <a:rPr lang="ja-JP" altLang="en-US" sz="1600" u="sng" dirty="0" smtClean="0">
                <a:solidFill>
                  <a:prstClr val="black"/>
                </a:solidFill>
                <a:latin typeface="HGPｺﾞｼｯｸM" pitchFamily="50" charset="-128"/>
                <a:ea typeface="HGPｺﾞｼｯｸM" pitchFamily="50" charset="-128"/>
              </a:rPr>
              <a:t>規定されて</a:t>
            </a:r>
            <a:r>
              <a:rPr lang="ja-JP" altLang="en-US" sz="1600" u="sng" dirty="0">
                <a:solidFill>
                  <a:prstClr val="black"/>
                </a:solidFill>
                <a:latin typeface="HGPｺﾞｼｯｸM" pitchFamily="50" charset="-128"/>
                <a:ea typeface="HGPｺﾞｼｯｸM" pitchFamily="50" charset="-128"/>
              </a:rPr>
              <a:t>いるものについて通算５年以上にそれぞれ短縮。</a:t>
            </a:r>
            <a:endParaRPr lang="en-US" altLang="ja-JP" sz="1600" u="sng" dirty="0">
              <a:solidFill>
                <a:prstClr val="black"/>
              </a:solidFill>
              <a:latin typeface="HGPｺﾞｼｯｸM" pitchFamily="50" charset="-128"/>
              <a:ea typeface="HGPｺﾞｼｯｸM" pitchFamily="50" charset="-128"/>
            </a:endParaRPr>
          </a:p>
          <a:p>
            <a:pPr>
              <a:defRPr/>
            </a:pPr>
            <a:endParaRPr lang="en-US" altLang="ja-JP" sz="1200" dirty="0">
              <a:solidFill>
                <a:prstClr val="black"/>
              </a:solidFill>
              <a:latin typeface="HGPｺﾞｼｯｸM" pitchFamily="50" charset="-128"/>
              <a:ea typeface="HGPｺﾞｼｯｸM" pitchFamily="50" charset="-128"/>
            </a:endParaRPr>
          </a:p>
          <a:p>
            <a:pPr>
              <a:defRPr/>
            </a:pPr>
            <a:r>
              <a:rPr lang="ja-JP" altLang="en-US" sz="1600" u="dbl" dirty="0">
                <a:solidFill>
                  <a:prstClr val="black"/>
                </a:solidFill>
                <a:latin typeface="HGPｺﾞｼｯｸM" pitchFamily="50" charset="-128"/>
                <a:ea typeface="HGPｺﾞｼｯｸM" pitchFamily="50" charset="-128"/>
              </a:rPr>
              <a:t>○　当該特区事業の認定に必要な書類について</a:t>
            </a:r>
            <a:endParaRPr lang="en-US" altLang="ja-JP" sz="1600" u="dbl" dirty="0">
              <a:solidFill>
                <a:prstClr val="black"/>
              </a:solidFill>
              <a:latin typeface="HGPｺﾞｼｯｸM" pitchFamily="50" charset="-128"/>
              <a:ea typeface="HGPｺﾞｼｯｸM" pitchFamily="50" charset="-128"/>
            </a:endParaRPr>
          </a:p>
          <a:p>
            <a:pPr marL="268236" indent="-268236">
              <a:defRPr/>
            </a:pPr>
            <a:r>
              <a:rPr lang="ja-JP" altLang="en-US" sz="1700" dirty="0">
                <a:solidFill>
                  <a:prstClr val="black"/>
                </a:solidFill>
                <a:latin typeface="HGPｺﾞｼｯｸM" pitchFamily="50" charset="-128"/>
                <a:ea typeface="HGPｺﾞｼｯｸM" pitchFamily="50" charset="-128"/>
              </a:rPr>
              <a:t>　・　</a:t>
            </a:r>
            <a:r>
              <a:rPr lang="zh-TW" altLang="en-US" sz="1700" dirty="0">
                <a:solidFill>
                  <a:prstClr val="black"/>
                </a:solidFill>
                <a:latin typeface="HGPｺﾞｼｯｸM" pitchFamily="50" charset="-128"/>
                <a:ea typeface="HGPｺﾞｼｯｸM" pitchFamily="50" charset="-128"/>
              </a:rPr>
              <a:t>構造改革特別区域計画</a:t>
            </a:r>
            <a:r>
              <a:rPr lang="ja-JP" altLang="en-US" sz="1700" dirty="0">
                <a:solidFill>
                  <a:prstClr val="black"/>
                </a:solidFill>
                <a:latin typeface="HGPｺﾞｼｯｸM" pitchFamily="50" charset="-128"/>
                <a:ea typeface="HGPｺﾞｼｯｸM" pitchFamily="50" charset="-128"/>
              </a:rPr>
              <a:t>のほか、設定する特別区域内において、サービス管理者の確保が</a:t>
            </a:r>
            <a:r>
              <a:rPr lang="ja-JP" altLang="en-US" sz="1700" dirty="0" smtClean="0">
                <a:solidFill>
                  <a:prstClr val="black"/>
                </a:solidFill>
                <a:latin typeface="HGPｺﾞｼｯｸM" pitchFamily="50" charset="-128"/>
                <a:ea typeface="HGPｺﾞｼｯｸM" pitchFamily="50" charset="-128"/>
              </a:rPr>
              <a:t>困難で</a:t>
            </a:r>
            <a:r>
              <a:rPr lang="ja-JP" altLang="en-US" sz="1700" dirty="0">
                <a:solidFill>
                  <a:prstClr val="black"/>
                </a:solidFill>
                <a:latin typeface="HGPｺﾞｼｯｸM" pitchFamily="50" charset="-128"/>
                <a:ea typeface="HGPｺﾞｼｯｸM" pitchFamily="50" charset="-128"/>
              </a:rPr>
              <a:t>あり、そのため</a:t>
            </a:r>
            <a:r>
              <a:rPr lang="ja-JP" altLang="en-US" sz="1700" dirty="0" smtClean="0">
                <a:solidFill>
                  <a:prstClr val="black"/>
                </a:solidFill>
                <a:latin typeface="HGPｺﾞｼｯｸM" pitchFamily="50" charset="-128"/>
                <a:ea typeface="HGPｺﾞｼｯｸM" pitchFamily="50" charset="-128"/>
              </a:rPr>
              <a:t>に障害者総合支援法に</a:t>
            </a:r>
            <a:r>
              <a:rPr lang="ja-JP" altLang="en-US" sz="1700" dirty="0">
                <a:solidFill>
                  <a:prstClr val="black"/>
                </a:solidFill>
                <a:latin typeface="HGPｺﾞｼｯｸM" pitchFamily="50" charset="-128"/>
                <a:ea typeface="HGPｺﾞｼｯｸM" pitchFamily="50" charset="-128"/>
              </a:rPr>
              <a:t>基づく障害福祉サービス事業等の提供が困難となって</a:t>
            </a:r>
            <a:r>
              <a:rPr lang="ja-JP" altLang="en-US" sz="1700" dirty="0" smtClean="0">
                <a:solidFill>
                  <a:prstClr val="black"/>
                </a:solidFill>
                <a:latin typeface="HGPｺﾞｼｯｸM" pitchFamily="50" charset="-128"/>
                <a:ea typeface="HGPｺﾞｼｯｸM" pitchFamily="50" charset="-128"/>
              </a:rPr>
              <a:t>いること</a:t>
            </a:r>
            <a:r>
              <a:rPr lang="ja-JP" altLang="en-US" sz="1700" dirty="0">
                <a:solidFill>
                  <a:prstClr val="black"/>
                </a:solidFill>
                <a:latin typeface="HGPｺﾞｼｯｸM" pitchFamily="50" charset="-128"/>
                <a:ea typeface="HGPｺﾞｼｯｸM" pitchFamily="50" charset="-128"/>
              </a:rPr>
              <a:t>が認められる資料等。</a:t>
            </a:r>
            <a:endParaRPr lang="en-US" altLang="ja-JP" sz="1700"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endParaRPr lang="en-US" altLang="ja-JP" sz="1200" dirty="0">
              <a:solidFill>
                <a:prstClr val="black"/>
              </a:solidFill>
              <a:latin typeface="HGPｺﾞｼｯｸM" pitchFamily="50" charset="-128"/>
              <a:ea typeface="HGPｺﾞｼｯｸM" pitchFamily="50" charset="-128"/>
            </a:endParaRPr>
          </a:p>
          <a:p>
            <a:pPr>
              <a:defRPr/>
            </a:pPr>
            <a:r>
              <a:rPr lang="ja-JP" altLang="en-US" sz="1400" u="dbl" dirty="0">
                <a:solidFill>
                  <a:prstClr val="black"/>
                </a:solidFill>
                <a:latin typeface="HGPｺﾞｼｯｸM" pitchFamily="50" charset="-128"/>
                <a:ea typeface="HGPｺﾞｼｯｸM" pitchFamily="50" charset="-128"/>
              </a:rPr>
              <a:t>○　平成２３年度以降について</a:t>
            </a:r>
            <a:endParaRPr lang="en-US" altLang="ja-JP" sz="1400" u="dbl" dirty="0">
              <a:solidFill>
                <a:prstClr val="black"/>
              </a:solidFill>
              <a:latin typeface="HGPｺﾞｼｯｸM" pitchFamily="50" charset="-128"/>
              <a:ea typeface="HGPｺﾞｼｯｸM" pitchFamily="50" charset="-128"/>
            </a:endParaRPr>
          </a:p>
          <a:p>
            <a:pPr marL="272998" indent="-272998">
              <a:defRPr/>
            </a:pPr>
            <a:r>
              <a:rPr lang="ja-JP" altLang="en-US" sz="1600" dirty="0">
                <a:solidFill>
                  <a:prstClr val="black"/>
                </a:solidFill>
                <a:latin typeface="HGPｺﾞｼｯｸM" pitchFamily="50" charset="-128"/>
                <a:ea typeface="HGPｺﾞｼｯｸM" pitchFamily="50" charset="-128"/>
              </a:rPr>
              <a:t>　・　本事業</a:t>
            </a:r>
            <a:r>
              <a:rPr lang="ja-JP" altLang="en-US" sz="1600" dirty="0" smtClean="0">
                <a:solidFill>
                  <a:prstClr val="black"/>
                </a:solidFill>
                <a:latin typeface="HGPｺﾞｼｯｸM" pitchFamily="50" charset="-128"/>
                <a:ea typeface="HGPｺﾞｼｯｸM" pitchFamily="50" charset="-128"/>
              </a:rPr>
              <a:t>は平成</a:t>
            </a:r>
            <a:r>
              <a:rPr lang="en-US" altLang="ja-JP" sz="1600" dirty="0" smtClean="0">
                <a:solidFill>
                  <a:prstClr val="black"/>
                </a:solidFill>
                <a:latin typeface="HGPｺﾞｼｯｸM" pitchFamily="50" charset="-128"/>
                <a:ea typeface="HGPｺﾞｼｯｸM" pitchFamily="50" charset="-128"/>
              </a:rPr>
              <a:t>22</a:t>
            </a:r>
            <a:r>
              <a:rPr lang="ja-JP" altLang="en-US" sz="1600" dirty="0" smtClean="0">
                <a:solidFill>
                  <a:prstClr val="black"/>
                </a:solidFill>
                <a:latin typeface="HGPｺﾞｼｯｸM" pitchFamily="50" charset="-128"/>
                <a:ea typeface="HGPｺﾞｼｯｸM" pitchFamily="50" charset="-128"/>
              </a:rPr>
              <a:t>年</a:t>
            </a:r>
            <a:r>
              <a:rPr lang="ja-JP" altLang="en-US" sz="1600" dirty="0">
                <a:solidFill>
                  <a:prstClr val="black"/>
                </a:solidFill>
                <a:latin typeface="HGPｺﾞｼｯｸM" pitchFamily="50" charset="-128"/>
                <a:ea typeface="HGPｺﾞｼｯｸM" pitchFamily="50" charset="-128"/>
              </a:rPr>
              <a:t>９月から実施しており、一定期間経過後に弊害の有無について検証する予定。</a:t>
            </a:r>
            <a:endParaRPr lang="en-US" altLang="ja-JP" sz="1600" dirty="0">
              <a:solidFill>
                <a:prstClr val="black"/>
              </a:solidFill>
              <a:latin typeface="HGPｺﾞｼｯｸM" pitchFamily="50" charset="-128"/>
              <a:ea typeface="HGPｺﾞｼｯｸM" pitchFamily="50" charset="-128"/>
            </a:endParaRPr>
          </a:p>
          <a:p>
            <a:pPr marL="355532" indent="-355532">
              <a:defRPr/>
            </a:pPr>
            <a:r>
              <a:rPr lang="ja-JP" altLang="en-US" sz="1600" dirty="0">
                <a:solidFill>
                  <a:prstClr val="black"/>
                </a:solidFill>
                <a:latin typeface="HGPｺﾞｼｯｸM" pitchFamily="50" charset="-128"/>
                <a:ea typeface="HGPｺﾞｼｯｸM" pitchFamily="50" charset="-128"/>
              </a:rPr>
              <a:t>　　→　</a:t>
            </a:r>
            <a:r>
              <a:rPr lang="ja-JP" altLang="en-US" sz="1600" dirty="0">
                <a:solidFill>
                  <a:srgbClr val="FF0000"/>
                </a:solidFill>
                <a:latin typeface="HGPｺﾞｼｯｸM" pitchFamily="50" charset="-128"/>
                <a:ea typeface="HGPｺﾞｼｯｸM" pitchFamily="50" charset="-128"/>
              </a:rPr>
              <a:t>検証結果を踏まえ</a:t>
            </a:r>
            <a:r>
              <a:rPr lang="ja-JP" altLang="en-US" sz="1600" dirty="0" smtClean="0">
                <a:solidFill>
                  <a:srgbClr val="FF0000"/>
                </a:solidFill>
                <a:latin typeface="HGPｺﾞｼｯｸM" pitchFamily="50" charset="-128"/>
                <a:ea typeface="HGPｺﾞｼｯｸM" pitchFamily="50" charset="-128"/>
              </a:rPr>
              <a:t>、平成</a:t>
            </a:r>
            <a:r>
              <a:rPr lang="en-US" altLang="ja-JP" sz="1600" dirty="0" smtClean="0">
                <a:solidFill>
                  <a:srgbClr val="FF0000"/>
                </a:solidFill>
                <a:latin typeface="HGPｺﾞｼｯｸM" pitchFamily="50" charset="-128"/>
                <a:ea typeface="HGPｺﾞｼｯｸM" pitchFamily="50" charset="-128"/>
              </a:rPr>
              <a:t>29</a:t>
            </a:r>
            <a:r>
              <a:rPr lang="ja-JP" altLang="en-US" sz="1600" dirty="0" smtClean="0">
                <a:solidFill>
                  <a:srgbClr val="FF0000"/>
                </a:solidFill>
                <a:latin typeface="HGPｺﾞｼｯｸM" pitchFamily="50" charset="-128"/>
                <a:ea typeface="HGPｺﾞｼｯｸM" pitchFamily="50" charset="-128"/>
              </a:rPr>
              <a:t>年</a:t>
            </a:r>
            <a:r>
              <a:rPr lang="en-US" altLang="ja-JP" sz="1600" dirty="0" smtClean="0">
                <a:solidFill>
                  <a:srgbClr val="FF0000"/>
                </a:solidFill>
                <a:latin typeface="HGPｺﾞｼｯｸM" pitchFamily="50" charset="-128"/>
                <a:ea typeface="HGPｺﾞｼｯｸM" pitchFamily="50" charset="-128"/>
              </a:rPr>
              <a:t>4</a:t>
            </a:r>
            <a:r>
              <a:rPr lang="ja-JP" altLang="en-US" sz="1600" dirty="0" smtClean="0">
                <a:solidFill>
                  <a:srgbClr val="FF0000"/>
                </a:solidFill>
                <a:latin typeface="HGPｺﾞｼｯｸM" pitchFamily="50" charset="-128"/>
                <a:ea typeface="HGPｺﾞｼｯｸM" pitchFamily="50" charset="-128"/>
              </a:rPr>
              <a:t>月から実務経験年数の一部を全国展開。（国家資格等に基づく業務に従事した期間を</a:t>
            </a:r>
            <a:r>
              <a:rPr lang="en-US" altLang="ja-JP" sz="1600" dirty="0" smtClean="0">
                <a:solidFill>
                  <a:srgbClr val="FF0000"/>
                </a:solidFill>
                <a:latin typeface="HGPｺﾞｼｯｸM" pitchFamily="50" charset="-128"/>
                <a:ea typeface="HGPｺﾞｼｯｸM" pitchFamily="50" charset="-128"/>
              </a:rPr>
              <a:t>5</a:t>
            </a:r>
            <a:r>
              <a:rPr lang="ja-JP" altLang="en-US" sz="1600" dirty="0" smtClean="0">
                <a:solidFill>
                  <a:srgbClr val="FF0000"/>
                </a:solidFill>
                <a:latin typeface="HGPｺﾞｼｯｸM" pitchFamily="50" charset="-128"/>
                <a:ea typeface="HGPｺﾞｼｯｸM" pitchFamily="50" charset="-128"/>
              </a:rPr>
              <a:t>年から</a:t>
            </a:r>
            <a:r>
              <a:rPr lang="en-US" altLang="ja-JP" sz="1600" dirty="0" smtClean="0">
                <a:solidFill>
                  <a:srgbClr val="FF0000"/>
                </a:solidFill>
                <a:latin typeface="HGPｺﾞｼｯｸM" pitchFamily="50" charset="-128"/>
                <a:ea typeface="HGPｺﾞｼｯｸM" pitchFamily="50" charset="-128"/>
              </a:rPr>
              <a:t>3</a:t>
            </a:r>
            <a:r>
              <a:rPr lang="ja-JP" altLang="en-US" sz="1600" dirty="0" smtClean="0">
                <a:solidFill>
                  <a:srgbClr val="FF0000"/>
                </a:solidFill>
                <a:latin typeface="HGPｺﾞｼｯｸM" pitchFamily="50" charset="-128"/>
                <a:ea typeface="HGPｺﾞｼｯｸM" pitchFamily="50" charset="-128"/>
              </a:rPr>
              <a:t>年に短縮）</a:t>
            </a:r>
            <a:endParaRPr lang="ja-JP" altLang="en-US" sz="1600" dirty="0">
              <a:solidFill>
                <a:srgbClr val="FF0000"/>
              </a:solidFill>
              <a:ea typeface="ＭＳ Ｐゴシック" pitchFamily="50" charset="-128"/>
            </a:endParaRPr>
          </a:p>
        </p:txBody>
      </p:sp>
      <p:sp>
        <p:nvSpPr>
          <p:cNvPr id="2" name="スライド番号プレースホルダー 1"/>
          <p:cNvSpPr>
            <a:spLocks noGrp="1"/>
          </p:cNvSpPr>
          <p:nvPr>
            <p:ph type="sldNum" sz="quarter" idx="12"/>
          </p:nvPr>
        </p:nvSpPr>
        <p:spPr>
          <a:xfrm>
            <a:off x="7469188" y="6381750"/>
            <a:ext cx="2311400" cy="476250"/>
          </a:xfrm>
        </p:spPr>
        <p:txBody>
          <a:bodyPr/>
          <a:lstStyle/>
          <a:p>
            <a:pPr>
              <a:defRPr/>
            </a:pPr>
            <a:fld id="{A6400CC3-7BE3-4B92-89A7-B0F66E7B887C}" type="slidenum">
              <a:rPr lang="en-US" altLang="ja-JP" smtClean="0">
                <a:solidFill>
                  <a:srgbClr val="000000"/>
                </a:solidFill>
              </a:rPr>
              <a:pPr>
                <a:defRPr/>
              </a:pPr>
              <a:t>61</a:t>
            </a:fld>
            <a:endParaRPr lang="en-US" altLang="ja-JP" dirty="0">
              <a:solidFill>
                <a:srgbClr val="000000"/>
              </a:solidFill>
            </a:endParaRPr>
          </a:p>
        </p:txBody>
      </p:sp>
    </p:spTree>
    <p:extLst>
      <p:ext uri="{BB962C8B-B14F-4D97-AF65-F5344CB8AC3E}">
        <p14:creationId xmlns:p14="http://schemas.microsoft.com/office/powerpoint/2010/main" val="36338562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428230" y="1126055"/>
            <a:ext cx="900139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itchFamily="50" charset="-128"/>
            </a:endParaRPr>
          </a:p>
        </p:txBody>
      </p:sp>
      <p:sp>
        <p:nvSpPr>
          <p:cNvPr id="19459" name="Text Box 2"/>
          <p:cNvSpPr txBox="1">
            <a:spLocks noChangeArrowheads="1"/>
          </p:cNvSpPr>
          <p:nvPr/>
        </p:nvSpPr>
        <p:spPr bwMode="auto">
          <a:xfrm>
            <a:off x="0" y="1929039"/>
            <a:ext cx="9906000" cy="4893621"/>
          </a:xfrm>
          <a:prstGeom prst="rect">
            <a:avLst/>
          </a:prstGeom>
          <a:noFill/>
          <a:ln w="9525">
            <a:noFill/>
            <a:miter lim="800000"/>
            <a:headEnd/>
            <a:tailEnd/>
          </a:ln>
        </p:spPr>
        <p:txBody>
          <a:bodyPr wrap="square" lIns="91414" tIns="45707" rIns="91414" bIns="45707">
            <a:spAutoFit/>
          </a:bodyPr>
          <a:lstStyle/>
          <a:p>
            <a:pPr marL="174625" indent="-174625"/>
            <a:r>
              <a:rPr lang="ja-JP" altLang="en-US" sz="2400" b="1" dirty="0">
                <a:solidFill>
                  <a:srgbClr val="000000"/>
                </a:solidFill>
              </a:rPr>
              <a:t>○　</a:t>
            </a:r>
            <a:r>
              <a:rPr lang="ja-JP" altLang="en-US" sz="2400" b="1" dirty="0" smtClean="0">
                <a:solidFill>
                  <a:srgbClr val="000000"/>
                </a:solidFill>
              </a:rPr>
              <a:t>障害者の日常生活及び社会生活を総合的に支援するための法律に基づく</a:t>
            </a:r>
            <a:r>
              <a:rPr lang="ja-JP" altLang="en-US" sz="2400" b="1" dirty="0">
                <a:solidFill>
                  <a:srgbClr val="000000"/>
                </a:solidFill>
              </a:rPr>
              <a:t>指定障害福祉</a:t>
            </a:r>
            <a:r>
              <a:rPr lang="ja-JP" altLang="en-US" sz="2400" b="1" dirty="0" smtClean="0">
                <a:solidFill>
                  <a:srgbClr val="000000"/>
                </a:solidFill>
              </a:rPr>
              <a:t>サービスの事業等の人員</a:t>
            </a:r>
            <a:r>
              <a:rPr lang="ja-JP" altLang="en-US" sz="2400" b="1" dirty="0">
                <a:solidFill>
                  <a:srgbClr val="000000"/>
                </a:solidFill>
              </a:rPr>
              <a:t>、設備及び運営に関する</a:t>
            </a:r>
            <a:r>
              <a:rPr lang="ja-JP" altLang="en-US" sz="2400" b="1" dirty="0" smtClean="0">
                <a:solidFill>
                  <a:srgbClr val="000000"/>
                </a:solidFill>
              </a:rPr>
              <a:t>基準</a:t>
            </a:r>
            <a:endParaRPr lang="en-US" altLang="ja-JP" sz="2400" b="1" dirty="0" smtClean="0">
              <a:solidFill>
                <a:srgbClr val="000000"/>
              </a:solidFill>
            </a:endParaRPr>
          </a:p>
          <a:p>
            <a:r>
              <a:rPr lang="ja-JP" altLang="en-US" sz="2400" b="1" dirty="0">
                <a:solidFill>
                  <a:srgbClr val="000000"/>
                </a:solidFill>
              </a:rPr>
              <a:t>　</a:t>
            </a:r>
            <a:r>
              <a:rPr lang="ja-JP" altLang="en-US" sz="2400" b="1" dirty="0" smtClean="0">
                <a:solidFill>
                  <a:srgbClr val="000000"/>
                </a:solidFill>
              </a:rPr>
              <a:t>　　　　　　　</a:t>
            </a:r>
            <a:r>
              <a:rPr lang="ja-JP" altLang="en-US" sz="2400" b="1" dirty="0">
                <a:solidFill>
                  <a:srgbClr val="000000"/>
                </a:solidFill>
              </a:rPr>
              <a:t>　</a:t>
            </a:r>
            <a:r>
              <a:rPr lang="ja-JP" altLang="en-US" sz="2400" b="1" dirty="0" smtClean="0">
                <a:solidFill>
                  <a:srgbClr val="000000"/>
                </a:solidFill>
              </a:rPr>
              <a:t>（平成</a:t>
            </a:r>
            <a:r>
              <a:rPr lang="en-US" altLang="ja-JP" sz="2400" b="1" dirty="0" smtClean="0">
                <a:solidFill>
                  <a:srgbClr val="000000"/>
                </a:solidFill>
              </a:rPr>
              <a:t>18</a:t>
            </a:r>
            <a:r>
              <a:rPr lang="ja-JP" altLang="en-US" sz="2400" b="1" dirty="0" smtClean="0">
                <a:solidFill>
                  <a:srgbClr val="000000"/>
                </a:solidFill>
              </a:rPr>
              <a:t>年</a:t>
            </a:r>
            <a:r>
              <a:rPr lang="en-US" altLang="ja-JP" sz="2400" b="1" dirty="0" smtClean="0">
                <a:solidFill>
                  <a:srgbClr val="000000"/>
                </a:solidFill>
              </a:rPr>
              <a:t>9</a:t>
            </a:r>
            <a:r>
              <a:rPr lang="ja-JP" altLang="en-US" sz="2400" b="1" dirty="0" smtClean="0">
                <a:solidFill>
                  <a:srgbClr val="000000"/>
                </a:solidFill>
              </a:rPr>
              <a:t>月</a:t>
            </a:r>
            <a:r>
              <a:rPr lang="en-US" altLang="ja-JP" sz="2400" b="1" dirty="0" smtClean="0">
                <a:solidFill>
                  <a:srgbClr val="000000"/>
                </a:solidFill>
              </a:rPr>
              <a:t>29</a:t>
            </a:r>
            <a:r>
              <a:rPr lang="ja-JP" altLang="en-US" sz="2400" b="1" dirty="0" smtClean="0">
                <a:solidFill>
                  <a:srgbClr val="000000"/>
                </a:solidFill>
              </a:rPr>
              <a:t>日　厚生</a:t>
            </a:r>
            <a:r>
              <a:rPr lang="ja-JP" altLang="en-US" sz="2400" b="1" dirty="0">
                <a:solidFill>
                  <a:srgbClr val="000000"/>
                </a:solidFill>
              </a:rPr>
              <a:t>労働省令第</a:t>
            </a:r>
            <a:r>
              <a:rPr lang="en-US" altLang="ja-JP" sz="2400" b="1" dirty="0">
                <a:solidFill>
                  <a:srgbClr val="000000"/>
                </a:solidFill>
              </a:rPr>
              <a:t>171</a:t>
            </a:r>
            <a:r>
              <a:rPr lang="ja-JP" altLang="en-US" sz="2400" b="1" dirty="0">
                <a:solidFill>
                  <a:srgbClr val="000000"/>
                </a:solidFill>
              </a:rPr>
              <a:t>号）</a:t>
            </a:r>
          </a:p>
          <a:p>
            <a:endParaRPr lang="en-US" altLang="ja-JP" sz="2400" b="1" dirty="0">
              <a:solidFill>
                <a:srgbClr val="000000"/>
              </a:solidFill>
            </a:endParaRPr>
          </a:p>
          <a:p>
            <a:r>
              <a:rPr lang="ja-JP" altLang="en-US" sz="2400" b="1" dirty="0">
                <a:solidFill>
                  <a:srgbClr val="000000"/>
                </a:solidFill>
              </a:rPr>
              <a:t>　第３章　療養介護　</a:t>
            </a:r>
          </a:p>
          <a:p>
            <a:r>
              <a:rPr lang="ja-JP" altLang="en-US" sz="2400" b="1" dirty="0">
                <a:solidFill>
                  <a:srgbClr val="000000"/>
                </a:solidFill>
              </a:rPr>
              <a:t>　　第５０条（従業者の員数）</a:t>
            </a:r>
          </a:p>
          <a:p>
            <a:r>
              <a:rPr lang="ja-JP" altLang="en-US" sz="2400" b="1" dirty="0">
                <a:solidFill>
                  <a:srgbClr val="000000"/>
                </a:solidFill>
              </a:rPr>
              <a:t>　　　　</a:t>
            </a:r>
            <a:r>
              <a:rPr lang="ja-JP" altLang="en-US" sz="2400" b="1" dirty="0" smtClean="0">
                <a:solidFill>
                  <a:srgbClr val="000000"/>
                </a:solidFill>
              </a:rPr>
              <a:t>四</a:t>
            </a:r>
            <a:r>
              <a:rPr lang="ja-JP" altLang="en-US" sz="2400" b="1" dirty="0">
                <a:solidFill>
                  <a:srgbClr val="000000"/>
                </a:solidFill>
              </a:rPr>
              <a:t>　　</a:t>
            </a:r>
            <a:r>
              <a:rPr lang="ja-JP" altLang="en-US" sz="2400" b="1" dirty="0">
                <a:solidFill>
                  <a:srgbClr val="FF0000"/>
                </a:solidFill>
              </a:rPr>
              <a:t>サービス管理責任者（指定障害福祉サービスの提供に係る</a:t>
            </a:r>
            <a:endParaRPr lang="en-US" altLang="ja-JP" sz="2400" b="1" dirty="0">
              <a:solidFill>
                <a:srgbClr val="FF0000"/>
              </a:solidFill>
            </a:endParaRPr>
          </a:p>
          <a:p>
            <a:r>
              <a:rPr lang="ja-JP" altLang="en-US" sz="2400" b="1" dirty="0">
                <a:solidFill>
                  <a:srgbClr val="FF0000"/>
                </a:solidFill>
              </a:rPr>
              <a:t>　　　　　　　サービス管理を行う者</a:t>
            </a:r>
            <a:r>
              <a:rPr lang="ja-JP" altLang="en-US" sz="2400" b="1" dirty="0">
                <a:solidFill>
                  <a:srgbClr val="000000"/>
                </a:solidFill>
              </a:rPr>
              <a:t>として厚生労働大臣が定めるものをいう。</a:t>
            </a:r>
            <a:endParaRPr lang="en-US" altLang="ja-JP" sz="2400" b="1" dirty="0">
              <a:solidFill>
                <a:srgbClr val="000000"/>
              </a:solidFill>
            </a:endParaRPr>
          </a:p>
          <a:p>
            <a:r>
              <a:rPr lang="ja-JP" altLang="en-US" sz="2400" b="1" dirty="0">
                <a:solidFill>
                  <a:srgbClr val="000000"/>
                </a:solidFill>
              </a:rPr>
              <a:t>　　　　　　　以下同じ。）　　指定療養介護事業者ごとに、イ又はロに掲げる</a:t>
            </a:r>
            <a:endParaRPr lang="en-US" altLang="ja-JP" sz="2400" b="1" dirty="0">
              <a:solidFill>
                <a:srgbClr val="000000"/>
              </a:solidFill>
            </a:endParaRPr>
          </a:p>
          <a:p>
            <a:r>
              <a:rPr lang="ja-JP" altLang="en-US" sz="2400" b="1" dirty="0">
                <a:solidFill>
                  <a:srgbClr val="000000"/>
                </a:solidFill>
              </a:rPr>
              <a:t>　　　　　　　利用者の数の区分に応じ、それぞれ</a:t>
            </a:r>
            <a:r>
              <a:rPr lang="ja-JP" altLang="en-US" sz="2400" b="1" dirty="0">
                <a:solidFill>
                  <a:srgbClr val="000000"/>
                </a:solidFill>
                <a:latin typeface="Times New Roman" pitchFamily="18" charset="0"/>
              </a:rPr>
              <a:t>イ又はロに掲げる数</a:t>
            </a:r>
            <a:endParaRPr lang="en-US" altLang="ja-JP" sz="2400" b="1" dirty="0">
              <a:solidFill>
                <a:srgbClr val="000000"/>
              </a:solidFill>
              <a:latin typeface="Times New Roman" pitchFamily="18" charset="0"/>
            </a:endParaRPr>
          </a:p>
          <a:p>
            <a:r>
              <a:rPr lang="ja-JP" altLang="en-US" sz="2400" b="1" dirty="0">
                <a:solidFill>
                  <a:srgbClr val="000000"/>
                </a:solidFill>
              </a:rPr>
              <a:t>　　　　　　　　イ　利用者の数が６０以下　　１以上</a:t>
            </a:r>
          </a:p>
          <a:p>
            <a:r>
              <a:rPr lang="ja-JP" altLang="en-US" sz="2400" b="1" dirty="0">
                <a:solidFill>
                  <a:srgbClr val="000000"/>
                </a:solidFill>
              </a:rPr>
              <a:t>　　　　　　　　ロ　</a:t>
            </a:r>
            <a:r>
              <a:rPr lang="ja-JP" altLang="en-US" sz="2400" b="1" dirty="0">
                <a:solidFill>
                  <a:srgbClr val="000000"/>
                </a:solidFill>
                <a:latin typeface="Times New Roman" pitchFamily="18" charset="0"/>
              </a:rPr>
              <a:t>利用者の数が</a:t>
            </a:r>
            <a:r>
              <a:rPr lang="ja-JP" altLang="en-US" sz="2400" b="1" dirty="0" smtClean="0">
                <a:solidFill>
                  <a:srgbClr val="000000"/>
                </a:solidFill>
                <a:latin typeface="Times New Roman" pitchFamily="18" charset="0"/>
              </a:rPr>
              <a:t>６１以上</a:t>
            </a:r>
            <a:r>
              <a:rPr lang="ja-JP" altLang="en-US" sz="2400" b="1" dirty="0">
                <a:solidFill>
                  <a:srgbClr val="000000"/>
                </a:solidFill>
                <a:latin typeface="Times New Roman" pitchFamily="18" charset="0"/>
              </a:rPr>
              <a:t>　　１に利用者の数が６０を超えて</a:t>
            </a:r>
            <a:endParaRPr lang="en-US" altLang="ja-JP" sz="2400" b="1" dirty="0">
              <a:solidFill>
                <a:srgbClr val="000000"/>
              </a:solidFill>
              <a:latin typeface="Times New Roman" pitchFamily="18" charset="0"/>
            </a:endParaRPr>
          </a:p>
          <a:p>
            <a:r>
              <a:rPr lang="ja-JP" altLang="en-US" sz="2400" b="1" dirty="0">
                <a:solidFill>
                  <a:srgbClr val="000000"/>
                </a:solidFill>
                <a:latin typeface="Times New Roman" pitchFamily="18" charset="0"/>
              </a:rPr>
              <a:t>　　　　　　　　　　　　　　４０又はその端数を増すごとに１を加えて得た数以上</a:t>
            </a:r>
            <a:endParaRPr lang="en-US" altLang="ja-JP" sz="2400" b="1" dirty="0">
              <a:solidFill>
                <a:srgbClr val="000000"/>
              </a:solidFill>
              <a:ea typeface="HG丸ｺﾞｼｯｸM-PRO" pitchFamily="50" charset="-128"/>
            </a:endParaRPr>
          </a:p>
        </p:txBody>
      </p:sp>
      <p:sp>
        <p:nvSpPr>
          <p:cNvPr id="6" name="Rectangle 3"/>
          <p:cNvSpPr>
            <a:spLocks noChangeArrowheads="1"/>
          </p:cNvSpPr>
          <p:nvPr/>
        </p:nvSpPr>
        <p:spPr bwMode="auto">
          <a:xfrm>
            <a:off x="619129" y="129999"/>
            <a:ext cx="8435579" cy="1138747"/>
          </a:xfrm>
          <a:prstGeom prst="rect">
            <a:avLst/>
          </a:prstGeom>
          <a:noFill/>
          <a:ln w="9525" algn="ctr">
            <a:noFill/>
            <a:miter lim="800000"/>
            <a:headEnd/>
            <a:tailEnd/>
          </a:ln>
          <a:effectLst/>
        </p:spPr>
        <p:txBody>
          <a:bodyPr lIns="91414" tIns="45707" rIns="91414" bIns="45707">
            <a:spAutoFit/>
          </a:bodyPr>
          <a:lstStyle/>
          <a:p>
            <a:pPr algn="ctr">
              <a:lnSpc>
                <a:spcPts val="3000"/>
              </a:lnSpc>
              <a:spcBef>
                <a:spcPct val="50000"/>
              </a:spcBef>
              <a:defRPr/>
            </a:pPr>
            <a:r>
              <a:rPr lang="en-US" altLang="ja-JP"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(2)</a:t>
            </a: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サービス管理責任者等の業務内容</a:t>
            </a:r>
            <a:endParaRPr lang="en-US" altLang="ja-JP"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a:p>
            <a:pPr algn="ctr">
              <a:lnSpc>
                <a:spcPts val="3000"/>
              </a:lnSpc>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（療養介護の例）</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842250" y="6093314"/>
            <a:ext cx="2063750" cy="314325"/>
          </a:xfrm>
        </p:spPr>
        <p:txBody>
          <a:bodyPr/>
          <a:lstStyle/>
          <a:p>
            <a:pPr>
              <a:defRPr/>
            </a:pPr>
            <a:fld id="{7CAD0776-07AC-46CA-87BF-E2184DC65D4E}" type="slidenum">
              <a:rPr lang="en-US" altLang="ja-JP" smtClean="0">
                <a:solidFill>
                  <a:srgbClr val="000000"/>
                </a:solidFill>
              </a:rPr>
              <a:pPr>
                <a:defRPr/>
              </a:pPr>
              <a:t>62</a:t>
            </a:fld>
            <a:endParaRPr lang="en-US" altLang="ja-JP" dirty="0">
              <a:solidFill>
                <a:srgbClr val="000000"/>
              </a:solidFill>
            </a:endParaRPr>
          </a:p>
        </p:txBody>
      </p:sp>
    </p:spTree>
    <p:extLst>
      <p:ext uri="{BB962C8B-B14F-4D97-AF65-F5344CB8AC3E}">
        <p14:creationId xmlns:p14="http://schemas.microsoft.com/office/powerpoint/2010/main" val="14220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0" y="285750"/>
            <a:ext cx="9906000" cy="6247838"/>
          </a:xfrm>
          <a:prstGeom prst="rect">
            <a:avLst/>
          </a:prstGeom>
          <a:noFill/>
          <a:ln w="9525">
            <a:noFill/>
            <a:miter lim="800000"/>
            <a:headEnd/>
            <a:tailEnd/>
          </a:ln>
        </p:spPr>
        <p:txBody>
          <a:bodyPr lIns="91414" tIns="45707" rIns="91414" bIns="45707">
            <a:spAutoFit/>
          </a:bodyPr>
          <a:lstStyle/>
          <a:p>
            <a:r>
              <a:rPr lang="ja-JP" altLang="en-US" sz="2000" b="1" dirty="0">
                <a:solidFill>
                  <a:srgbClr val="000000"/>
                </a:solidFill>
                <a:latin typeface="HG丸ｺﾞｼｯｸM-PRO" pitchFamily="50" charset="-128"/>
                <a:ea typeface="HG丸ｺﾞｼｯｸM-PRO" pitchFamily="50" charset="-128"/>
              </a:rPr>
              <a:t>○　（同</a:t>
            </a:r>
            <a:r>
              <a:rPr lang="ja-JP" altLang="en-US" sz="2000" b="1" dirty="0" smtClean="0">
                <a:solidFill>
                  <a:srgbClr val="000000"/>
                </a:solidFill>
                <a:latin typeface="HG丸ｺﾞｼｯｸM-PRO" pitchFamily="50" charset="-128"/>
                <a:ea typeface="HG丸ｺﾞｼｯｸM-PRO" pitchFamily="50" charset="-128"/>
              </a:rPr>
              <a:t>）</a:t>
            </a:r>
            <a:endParaRPr lang="en-US" altLang="ja-JP" sz="2000" b="1" dirty="0" smtClean="0">
              <a:solidFill>
                <a:srgbClr val="000000"/>
              </a:solidFill>
              <a:latin typeface="HG丸ｺﾞｼｯｸM-PRO" pitchFamily="50" charset="-128"/>
              <a:ea typeface="HG丸ｺﾞｼｯｸM-PRO" pitchFamily="50" charset="-128"/>
            </a:endParaRPr>
          </a:p>
          <a:p>
            <a:r>
              <a:rPr lang="ja-JP" altLang="en-US" sz="2000" b="1" dirty="0" smtClean="0">
                <a:solidFill>
                  <a:srgbClr val="000000"/>
                </a:solidFill>
                <a:latin typeface="Times New Roman" pitchFamily="18" charset="0"/>
              </a:rPr>
              <a:t>（療養介護計画の作成等）</a:t>
            </a:r>
            <a:endParaRPr lang="ja-JP" altLang="en-US" sz="2000" b="1" dirty="0">
              <a:solidFill>
                <a:srgbClr val="000000"/>
              </a:solidFill>
            </a:endParaRPr>
          </a:p>
          <a:p>
            <a:pPr marL="174591" indent="-174591"/>
            <a:r>
              <a:rPr lang="ja-JP" altLang="en-US" sz="2000" b="1" dirty="0" smtClean="0">
                <a:solidFill>
                  <a:srgbClr val="000000"/>
                </a:solidFill>
                <a:latin typeface="Times New Roman" pitchFamily="18" charset="0"/>
              </a:rPr>
              <a:t>第５８条</a:t>
            </a:r>
            <a:r>
              <a:rPr lang="ja-JP" altLang="en-US" sz="2000" dirty="0">
                <a:solidFill>
                  <a:srgbClr val="000000"/>
                </a:solidFill>
                <a:latin typeface="Times New Roman" pitchFamily="18" charset="0"/>
              </a:rPr>
              <a:t>　指定療養介護事業所の管理者は、</a:t>
            </a:r>
            <a:r>
              <a:rPr lang="ja-JP" altLang="en-US" sz="2000" b="1" dirty="0">
                <a:solidFill>
                  <a:srgbClr val="000000"/>
                </a:solidFill>
                <a:latin typeface="Times New Roman" pitchFamily="18" charset="0"/>
              </a:rPr>
              <a:t>サービス管理責任者</a:t>
            </a:r>
            <a:r>
              <a:rPr lang="ja-JP" altLang="en-US" sz="2000" dirty="0">
                <a:solidFill>
                  <a:srgbClr val="000000"/>
                </a:solidFill>
                <a:latin typeface="Times New Roman" pitchFamily="18" charset="0"/>
              </a:rPr>
              <a:t>に指定療養介護に係る</a:t>
            </a:r>
            <a:r>
              <a:rPr lang="ja-JP" altLang="en-US" sz="2000" dirty="0">
                <a:solidFill>
                  <a:srgbClr val="FF3300"/>
                </a:solidFill>
                <a:latin typeface="Times New Roman" pitchFamily="18" charset="0"/>
              </a:rPr>
              <a:t>個別支援計画</a:t>
            </a:r>
            <a:r>
              <a:rPr lang="ja-JP" altLang="en-US" sz="2000" dirty="0">
                <a:solidFill>
                  <a:srgbClr val="000000"/>
                </a:solidFill>
                <a:latin typeface="Times New Roman" pitchFamily="18" charset="0"/>
              </a:rPr>
              <a:t>（以下この章に</a:t>
            </a:r>
            <a:r>
              <a:rPr lang="ja-JP" altLang="en-US" sz="2000" dirty="0" smtClean="0">
                <a:solidFill>
                  <a:srgbClr val="000000"/>
                </a:solidFill>
                <a:latin typeface="Times New Roman" pitchFamily="18" charset="0"/>
              </a:rPr>
              <a:t>おいて「</a:t>
            </a:r>
            <a:r>
              <a:rPr lang="ja-JP" altLang="en-US" sz="2000" dirty="0">
                <a:solidFill>
                  <a:srgbClr val="000000"/>
                </a:solidFill>
                <a:latin typeface="Times New Roman" pitchFamily="18" charset="0"/>
              </a:rPr>
              <a:t>療養介護計画」と</a:t>
            </a:r>
            <a:r>
              <a:rPr lang="ja-JP" altLang="en-US" sz="2000" dirty="0" smtClean="0">
                <a:solidFill>
                  <a:srgbClr val="000000"/>
                </a:solidFill>
                <a:latin typeface="Times New Roman" pitchFamily="18" charset="0"/>
              </a:rPr>
              <a:t>いう。）</a:t>
            </a:r>
            <a:r>
              <a:rPr lang="ja-JP" altLang="en-US" sz="2000" dirty="0">
                <a:solidFill>
                  <a:srgbClr val="000000"/>
                </a:solidFill>
                <a:latin typeface="Times New Roman" pitchFamily="18" charset="0"/>
              </a:rPr>
              <a:t>の作成に関する業務を担当させるものとする。</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２　サービス管理責任者は、療養介護計画の作成に当たっては</a:t>
            </a:r>
            <a:r>
              <a:rPr lang="ja-JP" altLang="en-US" sz="2000" dirty="0" smtClean="0">
                <a:solidFill>
                  <a:srgbClr val="000000"/>
                </a:solidFill>
                <a:latin typeface="Times New Roman" pitchFamily="18" charset="0"/>
              </a:rPr>
              <a:t>、適切な</a:t>
            </a:r>
            <a:r>
              <a:rPr lang="ja-JP" altLang="en-US" sz="2000" dirty="0">
                <a:solidFill>
                  <a:srgbClr val="000000"/>
                </a:solidFill>
                <a:latin typeface="Times New Roman" pitchFamily="18" charset="0"/>
              </a:rPr>
              <a:t>方法により、利用者について、その有する能力</a:t>
            </a:r>
            <a:r>
              <a:rPr lang="ja-JP" altLang="en-US" sz="2000" dirty="0" smtClean="0">
                <a:solidFill>
                  <a:srgbClr val="000000"/>
                </a:solidFill>
                <a:latin typeface="Times New Roman" pitchFamily="18" charset="0"/>
              </a:rPr>
              <a:t>、その</a:t>
            </a:r>
            <a:r>
              <a:rPr lang="ja-JP" altLang="en-US" sz="2000" dirty="0">
                <a:solidFill>
                  <a:srgbClr val="000000"/>
                </a:solidFill>
                <a:latin typeface="Times New Roman" pitchFamily="18" charset="0"/>
              </a:rPr>
              <a:t>置かれている環境及び日常生活全般の状況等の評価を通じて</a:t>
            </a:r>
            <a:r>
              <a:rPr lang="ja-JP" altLang="en-US" sz="2000" b="1" u="sng" dirty="0">
                <a:solidFill>
                  <a:srgbClr val="000000"/>
                </a:solidFill>
                <a:latin typeface="Times New Roman" pitchFamily="18" charset="0"/>
              </a:rPr>
              <a:t>利用者の希望する生活や課題等の把握</a:t>
            </a:r>
            <a:r>
              <a:rPr lang="ja-JP" altLang="en-US" sz="2000" dirty="0">
                <a:solidFill>
                  <a:srgbClr val="000000"/>
                </a:solidFill>
                <a:latin typeface="Times New Roman" pitchFamily="18" charset="0"/>
              </a:rPr>
              <a:t>（以下</a:t>
            </a:r>
            <a:r>
              <a:rPr lang="ja-JP" altLang="en-US" sz="2000" dirty="0" smtClean="0">
                <a:solidFill>
                  <a:srgbClr val="000000"/>
                </a:solidFill>
                <a:latin typeface="Times New Roman" pitchFamily="18" charset="0"/>
              </a:rPr>
              <a:t>この章</a:t>
            </a:r>
            <a:r>
              <a:rPr lang="ja-JP" altLang="en-US" sz="2000" dirty="0">
                <a:solidFill>
                  <a:srgbClr val="000000"/>
                </a:solidFill>
                <a:latin typeface="Times New Roman" pitchFamily="18" charset="0"/>
              </a:rPr>
              <a:t>において「</a:t>
            </a:r>
            <a:r>
              <a:rPr lang="ja-JP" altLang="en-US" sz="2000" dirty="0">
                <a:solidFill>
                  <a:srgbClr val="FF3300"/>
                </a:solidFill>
                <a:latin typeface="Times New Roman" pitchFamily="18" charset="0"/>
              </a:rPr>
              <a:t>アセスメント</a:t>
            </a:r>
            <a:r>
              <a:rPr lang="ja-JP" altLang="en-US" sz="2000" dirty="0">
                <a:solidFill>
                  <a:srgbClr val="000000"/>
                </a:solidFill>
                <a:latin typeface="Times New Roman" pitchFamily="18" charset="0"/>
              </a:rPr>
              <a:t>」という。）を行い、利用者が自立した日常生活を営むことができるように支援する上での適切</a:t>
            </a:r>
            <a:r>
              <a:rPr lang="ja-JP" altLang="en-US" sz="2000" dirty="0" smtClean="0">
                <a:solidFill>
                  <a:srgbClr val="000000"/>
                </a:solidFill>
                <a:latin typeface="Times New Roman" pitchFamily="18" charset="0"/>
              </a:rPr>
              <a:t>な支援</a:t>
            </a:r>
            <a:r>
              <a:rPr lang="ja-JP" altLang="en-US" sz="2000" dirty="0">
                <a:solidFill>
                  <a:srgbClr val="000000"/>
                </a:solidFill>
                <a:latin typeface="Times New Roman" pitchFamily="18" charset="0"/>
              </a:rPr>
              <a:t>内容の検討をしなければならない。</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３　アセスメントに当たっては、</a:t>
            </a:r>
            <a:r>
              <a:rPr lang="ja-JP" altLang="en-US" sz="2000" b="1" u="sng" dirty="0">
                <a:solidFill>
                  <a:srgbClr val="000000"/>
                </a:solidFill>
                <a:latin typeface="Times New Roman" pitchFamily="18" charset="0"/>
              </a:rPr>
              <a:t>利用者に面接</a:t>
            </a:r>
            <a:r>
              <a:rPr lang="ja-JP" altLang="en-US" sz="2000" dirty="0">
                <a:solidFill>
                  <a:srgbClr val="000000"/>
                </a:solidFill>
                <a:latin typeface="Times New Roman" pitchFamily="18" charset="0"/>
              </a:rPr>
              <a:t>して行わなければならない。この場合において、サービス管理責任者は</a:t>
            </a:r>
            <a:r>
              <a:rPr lang="ja-JP" altLang="en-US" sz="2000" dirty="0" smtClean="0">
                <a:solidFill>
                  <a:srgbClr val="000000"/>
                </a:solidFill>
                <a:latin typeface="Times New Roman" pitchFamily="18" charset="0"/>
              </a:rPr>
              <a:t>、面接</a:t>
            </a:r>
            <a:r>
              <a:rPr lang="ja-JP" altLang="en-US" sz="2000" dirty="0">
                <a:solidFill>
                  <a:srgbClr val="000000"/>
                </a:solidFill>
                <a:latin typeface="Times New Roman" pitchFamily="18" charset="0"/>
              </a:rPr>
              <a:t>の趣旨を利用者に対して十分に説明し、理解を得なければならない。</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４　サービス管理責任者は、アセスメント及び支援内容の検討結果に基づき、利用者及びその家族の生活に対する意向</a:t>
            </a:r>
            <a:r>
              <a:rPr lang="ja-JP" altLang="en-US" sz="2000" dirty="0" smtClean="0">
                <a:solidFill>
                  <a:srgbClr val="000000"/>
                </a:solidFill>
                <a:latin typeface="Times New Roman" pitchFamily="18" charset="0"/>
              </a:rPr>
              <a:t>、総合的</a:t>
            </a:r>
            <a:r>
              <a:rPr lang="ja-JP" altLang="en-US" sz="2000" dirty="0">
                <a:solidFill>
                  <a:srgbClr val="000000"/>
                </a:solidFill>
                <a:latin typeface="Times New Roman" pitchFamily="18" charset="0"/>
              </a:rPr>
              <a:t>な支援の方針、生活全般の質を向上させるための課題、指定療養介護の目標及びその達成時期、指定</a:t>
            </a:r>
            <a:r>
              <a:rPr lang="ja-JP" altLang="en-US" sz="2000" dirty="0" smtClean="0">
                <a:solidFill>
                  <a:srgbClr val="000000"/>
                </a:solidFill>
                <a:latin typeface="Times New Roman" pitchFamily="18" charset="0"/>
              </a:rPr>
              <a:t>療養介護</a:t>
            </a:r>
            <a:r>
              <a:rPr lang="ja-JP" altLang="en-US" sz="2000" dirty="0">
                <a:solidFill>
                  <a:srgbClr val="000000"/>
                </a:solidFill>
                <a:latin typeface="Times New Roman" pitchFamily="18" charset="0"/>
              </a:rPr>
              <a:t>を提供する上での留意事項等を記載した療養介護</a:t>
            </a:r>
            <a:r>
              <a:rPr lang="ja-JP" altLang="en-US" sz="2000" b="1" u="sng" dirty="0">
                <a:solidFill>
                  <a:srgbClr val="000000"/>
                </a:solidFill>
                <a:latin typeface="Times New Roman" pitchFamily="18" charset="0"/>
              </a:rPr>
              <a:t>計画の原案を作成しなければならない</a:t>
            </a:r>
            <a:r>
              <a:rPr lang="ja-JP" altLang="en-US" sz="2000" dirty="0">
                <a:solidFill>
                  <a:srgbClr val="000000"/>
                </a:solidFill>
                <a:latin typeface="Times New Roman" pitchFamily="18" charset="0"/>
              </a:rPr>
              <a:t>。この場合</a:t>
            </a:r>
            <a:r>
              <a:rPr lang="ja-JP" altLang="en-US" sz="2000" dirty="0" smtClean="0">
                <a:solidFill>
                  <a:srgbClr val="000000"/>
                </a:solidFill>
                <a:latin typeface="Times New Roman" pitchFamily="18" charset="0"/>
              </a:rPr>
              <a:t>において、当該指定</a:t>
            </a:r>
            <a:r>
              <a:rPr lang="ja-JP" altLang="en-US" sz="2000" dirty="0">
                <a:solidFill>
                  <a:srgbClr val="000000"/>
                </a:solidFill>
                <a:latin typeface="Times New Roman" pitchFamily="18" charset="0"/>
              </a:rPr>
              <a:t>療養介護事業所が提供する指定療養介護以外の保健医療サービス又はその他の福祉サービス等との</a:t>
            </a:r>
            <a:r>
              <a:rPr lang="ja-JP" altLang="en-US" sz="2000" dirty="0" smtClean="0">
                <a:solidFill>
                  <a:srgbClr val="000000"/>
                </a:solidFill>
                <a:latin typeface="Times New Roman" pitchFamily="18" charset="0"/>
              </a:rPr>
              <a:t>連携も含めて</a:t>
            </a:r>
            <a:r>
              <a:rPr lang="ja-JP" altLang="en-US" sz="2000" dirty="0">
                <a:solidFill>
                  <a:srgbClr val="000000"/>
                </a:solidFill>
                <a:latin typeface="Times New Roman" pitchFamily="18" charset="0"/>
              </a:rPr>
              <a:t>療養介護計画の原案に位置付けるよう努めなければならない</a:t>
            </a:r>
            <a:r>
              <a:rPr lang="ja-JP" altLang="en-US" sz="2000" dirty="0" smtClean="0">
                <a:solidFill>
                  <a:srgbClr val="000000"/>
                </a:solidFill>
                <a:latin typeface="Times New Roman" pitchFamily="18" charset="0"/>
              </a:rPr>
              <a:t>。</a:t>
            </a:r>
            <a:endParaRPr lang="ja-JP" altLang="en-US" sz="2000" b="1" dirty="0">
              <a:solidFill>
                <a:srgbClr val="000000"/>
              </a:solidFill>
              <a:latin typeface="Times New Roman" pitchFamily="18" charset="0"/>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63</a:t>
            </a:fld>
            <a:endParaRPr lang="en-US" altLang="ja-JP" dirty="0">
              <a:solidFill>
                <a:srgbClr val="000000"/>
              </a:solidFill>
            </a:endParaRPr>
          </a:p>
        </p:txBody>
      </p:sp>
    </p:spTree>
    <p:extLst>
      <p:ext uri="{BB962C8B-B14F-4D97-AF65-F5344CB8AC3E}">
        <p14:creationId xmlns:p14="http://schemas.microsoft.com/office/powerpoint/2010/main" val="33680997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0" y="285752"/>
            <a:ext cx="9906000" cy="5324508"/>
          </a:xfrm>
          <a:prstGeom prst="rect">
            <a:avLst/>
          </a:prstGeom>
          <a:noFill/>
          <a:ln w="9525">
            <a:noFill/>
            <a:miter lim="800000"/>
            <a:headEnd/>
            <a:tailEnd/>
          </a:ln>
        </p:spPr>
        <p:txBody>
          <a:bodyPr lIns="91414" tIns="45707" rIns="91414" bIns="45707">
            <a:spAutoFit/>
          </a:bodyPr>
          <a:lstStyle/>
          <a:p>
            <a:pPr marL="174591" indent="-174591"/>
            <a:r>
              <a:rPr lang="ja-JP" altLang="en-US" sz="2000" dirty="0" smtClean="0">
                <a:solidFill>
                  <a:srgbClr val="000000"/>
                </a:solidFill>
                <a:latin typeface="Times New Roman" pitchFamily="18" charset="0"/>
              </a:rPr>
              <a:t>５</a:t>
            </a:r>
            <a:r>
              <a:rPr lang="ja-JP" altLang="en-US" sz="2000" dirty="0">
                <a:solidFill>
                  <a:srgbClr val="000000"/>
                </a:solidFill>
                <a:latin typeface="Times New Roman" pitchFamily="18" charset="0"/>
              </a:rPr>
              <a:t>　サービス管理責任者は、療養介護計画の作成に係る</a:t>
            </a:r>
            <a:r>
              <a:rPr lang="ja-JP" altLang="en-US" sz="2000" b="1" u="sng" dirty="0">
                <a:solidFill>
                  <a:srgbClr val="000000"/>
                </a:solidFill>
                <a:latin typeface="Times New Roman" pitchFamily="18" charset="0"/>
              </a:rPr>
              <a:t>会議</a:t>
            </a:r>
            <a:r>
              <a:rPr lang="ja-JP" altLang="en-US" sz="2000" dirty="0">
                <a:solidFill>
                  <a:srgbClr val="000000"/>
                </a:solidFill>
                <a:latin typeface="Times New Roman" pitchFamily="18" charset="0"/>
              </a:rPr>
              <a:t>（利用者に対する指定療養介護の提供に当たる担当者等</a:t>
            </a:r>
            <a:r>
              <a:rPr lang="ja-JP" altLang="en-US" sz="2000" dirty="0" smtClean="0">
                <a:solidFill>
                  <a:srgbClr val="000000"/>
                </a:solidFill>
                <a:latin typeface="Times New Roman" pitchFamily="18" charset="0"/>
              </a:rPr>
              <a:t>を招集</a:t>
            </a:r>
            <a:r>
              <a:rPr lang="ja-JP" altLang="en-US" sz="2000" dirty="0">
                <a:solidFill>
                  <a:srgbClr val="000000"/>
                </a:solidFill>
                <a:latin typeface="Times New Roman" pitchFamily="18" charset="0"/>
              </a:rPr>
              <a:t>して行う会議をいう。）</a:t>
            </a:r>
            <a:r>
              <a:rPr lang="ja-JP" altLang="en-US" sz="2000" b="1" u="sng" dirty="0">
                <a:solidFill>
                  <a:srgbClr val="000000"/>
                </a:solidFill>
                <a:latin typeface="Times New Roman" pitchFamily="18" charset="0"/>
              </a:rPr>
              <a:t>を開催</a:t>
            </a:r>
            <a:r>
              <a:rPr lang="ja-JP" altLang="en-US" sz="2000" dirty="0">
                <a:solidFill>
                  <a:srgbClr val="000000"/>
                </a:solidFill>
                <a:latin typeface="Times New Roman" pitchFamily="18" charset="0"/>
              </a:rPr>
              <a:t>し、前項に規定する療養介護計画の原案の内容について意見を求めるものとする。</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６　サービス管理責任者は、第四項に規定する療養介護計画の原案の内容について</a:t>
            </a:r>
            <a:r>
              <a:rPr lang="ja-JP" altLang="en-US" sz="2000" b="1" u="sng" dirty="0">
                <a:solidFill>
                  <a:srgbClr val="000000"/>
                </a:solidFill>
                <a:latin typeface="Times New Roman" pitchFamily="18" charset="0"/>
              </a:rPr>
              <a:t>利用者又はその家族に</a:t>
            </a:r>
            <a:r>
              <a:rPr lang="ja-JP" altLang="en-US" sz="2000" b="1" u="sng" dirty="0" smtClean="0">
                <a:solidFill>
                  <a:srgbClr val="000000"/>
                </a:solidFill>
                <a:latin typeface="Times New Roman" pitchFamily="18" charset="0"/>
              </a:rPr>
              <a:t>対して説明</a:t>
            </a:r>
            <a:r>
              <a:rPr lang="ja-JP" altLang="en-US" sz="2000" dirty="0">
                <a:solidFill>
                  <a:srgbClr val="000000"/>
                </a:solidFill>
                <a:latin typeface="Times New Roman" pitchFamily="18" charset="0"/>
              </a:rPr>
              <a:t>し、</a:t>
            </a:r>
            <a:r>
              <a:rPr lang="ja-JP" altLang="en-US" sz="2000" b="1" u="sng" dirty="0">
                <a:solidFill>
                  <a:srgbClr val="000000"/>
                </a:solidFill>
                <a:latin typeface="Times New Roman" pitchFamily="18" charset="0"/>
              </a:rPr>
              <a:t>文書により利用者の同意</a:t>
            </a:r>
            <a:r>
              <a:rPr lang="ja-JP" altLang="en-US" sz="2000" dirty="0">
                <a:solidFill>
                  <a:srgbClr val="000000"/>
                </a:solidFill>
                <a:latin typeface="Times New Roman" pitchFamily="18" charset="0"/>
              </a:rPr>
              <a:t>を得なければならない。</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７　サービス管理責任者は、療養介護計画を作成した際には、当該療養介護</a:t>
            </a:r>
            <a:r>
              <a:rPr lang="ja-JP" altLang="en-US" sz="2000" b="1" u="sng" dirty="0">
                <a:solidFill>
                  <a:srgbClr val="000000"/>
                </a:solidFill>
                <a:latin typeface="Times New Roman" pitchFamily="18" charset="0"/>
              </a:rPr>
              <a:t>計画を利用者に交付</a:t>
            </a:r>
            <a:r>
              <a:rPr lang="ja-JP" altLang="en-US" sz="2000" dirty="0">
                <a:solidFill>
                  <a:srgbClr val="000000"/>
                </a:solidFill>
                <a:latin typeface="Times New Roman" pitchFamily="18" charset="0"/>
              </a:rPr>
              <a:t>しなければならない。</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８　サービス管理責任者は、療養介護計画の作成後、療養介護計画の実施状況の把握（利用者についての継続的</a:t>
            </a:r>
            <a:r>
              <a:rPr lang="ja-JP" altLang="en-US" sz="2000" dirty="0" smtClean="0">
                <a:solidFill>
                  <a:srgbClr val="000000"/>
                </a:solidFill>
                <a:latin typeface="Times New Roman" pitchFamily="18" charset="0"/>
              </a:rPr>
              <a:t>なアセスメント</a:t>
            </a:r>
            <a:r>
              <a:rPr lang="ja-JP" altLang="en-US" sz="2000" dirty="0">
                <a:solidFill>
                  <a:srgbClr val="000000"/>
                </a:solidFill>
                <a:latin typeface="Times New Roman" pitchFamily="18" charset="0"/>
              </a:rPr>
              <a:t>を含む。 以下「</a:t>
            </a:r>
            <a:r>
              <a:rPr lang="ja-JP" altLang="en-US" sz="2000" u="sng" dirty="0">
                <a:solidFill>
                  <a:srgbClr val="FF3300"/>
                </a:solidFill>
                <a:latin typeface="Times New Roman" pitchFamily="18" charset="0"/>
              </a:rPr>
              <a:t>モニタリング</a:t>
            </a:r>
            <a:r>
              <a:rPr lang="ja-JP" altLang="en-US" sz="2000" dirty="0">
                <a:solidFill>
                  <a:srgbClr val="FF3300"/>
                </a:solidFill>
                <a:latin typeface="Times New Roman" pitchFamily="18" charset="0"/>
              </a:rPr>
              <a:t>」</a:t>
            </a:r>
            <a:r>
              <a:rPr lang="ja-JP" altLang="en-US" sz="2000" dirty="0">
                <a:solidFill>
                  <a:srgbClr val="000000"/>
                </a:solidFill>
                <a:latin typeface="Times New Roman" pitchFamily="18" charset="0"/>
              </a:rPr>
              <a:t>という。） を行うとともに、</a:t>
            </a:r>
            <a:r>
              <a:rPr lang="ja-JP" altLang="en-US" sz="2000" b="1" u="sng" dirty="0">
                <a:solidFill>
                  <a:srgbClr val="000000"/>
                </a:solidFill>
                <a:latin typeface="Times New Roman" pitchFamily="18" charset="0"/>
              </a:rPr>
              <a:t>少なくとも６月に１回以上、療養介護計画</a:t>
            </a:r>
            <a:r>
              <a:rPr lang="ja-JP" altLang="en-US" sz="2000" b="1" u="sng" dirty="0" smtClean="0">
                <a:solidFill>
                  <a:srgbClr val="000000"/>
                </a:solidFill>
                <a:latin typeface="Times New Roman" pitchFamily="18" charset="0"/>
              </a:rPr>
              <a:t>の見なおし</a:t>
            </a:r>
            <a:r>
              <a:rPr lang="ja-JP" altLang="en-US" sz="2000" dirty="0">
                <a:solidFill>
                  <a:srgbClr val="000000"/>
                </a:solidFill>
                <a:latin typeface="Times New Roman" pitchFamily="18" charset="0"/>
              </a:rPr>
              <a:t>を行い、必要に応じて療養介護計画の変更を行うものとする。</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９　サービス管理責任者は、モニタリングに当たっては、利用者及び家族等との連絡を継続的に行うこととし、特段</a:t>
            </a:r>
            <a:r>
              <a:rPr lang="ja-JP" altLang="en-US" sz="2000" dirty="0" smtClean="0">
                <a:solidFill>
                  <a:srgbClr val="000000"/>
                </a:solidFill>
                <a:latin typeface="Times New Roman" pitchFamily="18" charset="0"/>
              </a:rPr>
              <a:t>の事情</a:t>
            </a:r>
            <a:r>
              <a:rPr lang="ja-JP" altLang="en-US" sz="2000" dirty="0">
                <a:solidFill>
                  <a:srgbClr val="000000"/>
                </a:solidFill>
                <a:latin typeface="Times New Roman" pitchFamily="18" charset="0"/>
              </a:rPr>
              <a:t>のない限り、次に定めるところにより行わなければならない。</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　</a:t>
            </a:r>
            <a:r>
              <a:rPr lang="ja-JP" altLang="en-US" sz="2000" dirty="0" smtClean="0">
                <a:solidFill>
                  <a:srgbClr val="000000"/>
                </a:solidFill>
                <a:latin typeface="Times New Roman" pitchFamily="18" charset="0"/>
              </a:rPr>
              <a:t>一</a:t>
            </a:r>
            <a:r>
              <a:rPr lang="ja-JP" altLang="en-US" sz="2000" dirty="0">
                <a:solidFill>
                  <a:srgbClr val="000000"/>
                </a:solidFill>
                <a:latin typeface="Times New Roman" pitchFamily="18" charset="0"/>
              </a:rPr>
              <a:t>　定期的に</a:t>
            </a:r>
            <a:r>
              <a:rPr lang="ja-JP" altLang="en-US" sz="2000" b="1" u="sng" dirty="0">
                <a:solidFill>
                  <a:srgbClr val="000000"/>
                </a:solidFill>
                <a:latin typeface="Times New Roman" pitchFamily="18" charset="0"/>
              </a:rPr>
              <a:t>利用者に面接</a:t>
            </a:r>
            <a:r>
              <a:rPr lang="ja-JP" altLang="en-US" sz="2000" dirty="0">
                <a:solidFill>
                  <a:srgbClr val="000000"/>
                </a:solidFill>
                <a:latin typeface="Times New Roman" pitchFamily="18" charset="0"/>
              </a:rPr>
              <a:t>すること。</a:t>
            </a:r>
            <a:endParaRPr lang="ja-JP" altLang="en-US" sz="2000" b="1" dirty="0">
              <a:solidFill>
                <a:srgbClr val="000000"/>
              </a:solidFill>
              <a:latin typeface="Times New Roman" pitchFamily="18" charset="0"/>
            </a:endParaRPr>
          </a:p>
          <a:p>
            <a:pPr marL="174591" indent="-174591"/>
            <a:r>
              <a:rPr lang="ja-JP" altLang="en-US" sz="2000" dirty="0">
                <a:solidFill>
                  <a:srgbClr val="000000"/>
                </a:solidFill>
                <a:latin typeface="Times New Roman" pitchFamily="18" charset="0"/>
              </a:rPr>
              <a:t>　</a:t>
            </a:r>
            <a:r>
              <a:rPr lang="ja-JP" altLang="en-US" sz="2000" dirty="0" smtClean="0">
                <a:solidFill>
                  <a:srgbClr val="000000"/>
                </a:solidFill>
                <a:latin typeface="Times New Roman" pitchFamily="18" charset="0"/>
              </a:rPr>
              <a:t>二</a:t>
            </a:r>
            <a:r>
              <a:rPr lang="ja-JP" altLang="en-US" sz="2000" dirty="0">
                <a:solidFill>
                  <a:srgbClr val="000000"/>
                </a:solidFill>
                <a:latin typeface="Times New Roman" pitchFamily="18" charset="0"/>
              </a:rPr>
              <a:t>　定期的にモニタリングの</a:t>
            </a:r>
            <a:r>
              <a:rPr lang="ja-JP" altLang="en-US" sz="2000" b="1" u="sng" dirty="0">
                <a:solidFill>
                  <a:srgbClr val="000000"/>
                </a:solidFill>
                <a:latin typeface="Times New Roman" pitchFamily="18" charset="0"/>
              </a:rPr>
              <a:t>結果を記録</a:t>
            </a:r>
            <a:r>
              <a:rPr lang="ja-JP" altLang="en-US" sz="2000" dirty="0">
                <a:solidFill>
                  <a:srgbClr val="000000"/>
                </a:solidFill>
                <a:latin typeface="Times New Roman" pitchFamily="18" charset="0"/>
              </a:rPr>
              <a:t>すること。</a:t>
            </a:r>
            <a:endParaRPr lang="ja-JP" altLang="en-US" sz="2000" b="1" dirty="0">
              <a:solidFill>
                <a:srgbClr val="000000"/>
              </a:solidFill>
              <a:latin typeface="Times New Roman" pitchFamily="18" charset="0"/>
            </a:endParaRPr>
          </a:p>
          <a:p>
            <a:pPr marL="174591" indent="-174591"/>
            <a:r>
              <a:rPr lang="en-US" altLang="ja-JP" sz="2000" dirty="0">
                <a:solidFill>
                  <a:srgbClr val="000000"/>
                </a:solidFill>
                <a:latin typeface="ＭＳ Ｐゴシック" pitchFamily="50" charset="-128"/>
                <a:ea typeface="ＭＳ Ｐゴシック" pitchFamily="50" charset="-128"/>
              </a:rPr>
              <a:t>10</a:t>
            </a:r>
            <a:r>
              <a:rPr lang="ja-JP" altLang="en-US" sz="2000" dirty="0">
                <a:solidFill>
                  <a:srgbClr val="000000"/>
                </a:solidFill>
                <a:latin typeface="Times New Roman" pitchFamily="18" charset="0"/>
              </a:rPr>
              <a:t>　</a:t>
            </a:r>
            <a:r>
              <a:rPr lang="ja-JP" altLang="en-US" sz="2000" dirty="0" smtClean="0">
                <a:solidFill>
                  <a:srgbClr val="000000"/>
                </a:solidFill>
                <a:latin typeface="Times New Roman" pitchFamily="18" charset="0"/>
              </a:rPr>
              <a:t>第２項</a:t>
            </a:r>
            <a:r>
              <a:rPr lang="ja-JP" altLang="en-US" sz="2000" dirty="0">
                <a:solidFill>
                  <a:srgbClr val="000000"/>
                </a:solidFill>
                <a:latin typeface="Times New Roman" pitchFamily="18" charset="0"/>
              </a:rPr>
              <a:t>から第７項までの規定は、第８項に規定する療養介護計画の変更について準用する。</a:t>
            </a:r>
            <a:endParaRPr lang="en-US" altLang="ja-JP" sz="2000" b="1" dirty="0">
              <a:solidFill>
                <a:srgbClr val="000000"/>
              </a:solidFill>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64</a:t>
            </a:fld>
            <a:endParaRPr lang="en-US" altLang="ja-JP" dirty="0">
              <a:solidFill>
                <a:srgbClr val="000000"/>
              </a:solidFill>
            </a:endParaRPr>
          </a:p>
        </p:txBody>
      </p:sp>
    </p:spTree>
    <p:extLst>
      <p:ext uri="{BB962C8B-B14F-4D97-AF65-F5344CB8AC3E}">
        <p14:creationId xmlns:p14="http://schemas.microsoft.com/office/powerpoint/2010/main" val="21577468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2"/>
          <p:cNvSpPr txBox="1">
            <a:spLocks noChangeArrowheads="1"/>
          </p:cNvSpPr>
          <p:nvPr/>
        </p:nvSpPr>
        <p:spPr bwMode="auto">
          <a:xfrm>
            <a:off x="77391" y="1143016"/>
            <a:ext cx="9789054" cy="4524289"/>
          </a:xfrm>
          <a:prstGeom prst="rect">
            <a:avLst/>
          </a:prstGeom>
          <a:noFill/>
          <a:ln w="9525">
            <a:noFill/>
            <a:miter lim="800000"/>
            <a:headEnd/>
            <a:tailEnd/>
          </a:ln>
        </p:spPr>
        <p:txBody>
          <a:bodyPr lIns="91414" tIns="45707" rIns="91414" bIns="45707">
            <a:spAutoFit/>
          </a:bodyPr>
          <a:lstStyle/>
          <a:p>
            <a:r>
              <a:rPr lang="ja-JP" altLang="en-US" sz="2400" b="1" dirty="0" smtClean="0">
                <a:solidFill>
                  <a:srgbClr val="000000"/>
                </a:solidFill>
                <a:latin typeface="HG丸ｺﾞｼｯｸM-PRO" pitchFamily="50" charset="-128"/>
                <a:ea typeface="HG丸ｺﾞｼｯｸM-PRO" pitchFamily="50" charset="-128"/>
              </a:rPr>
              <a:t>○</a:t>
            </a:r>
            <a:r>
              <a:rPr lang="ja-JP" altLang="en-US" sz="2400" b="1" dirty="0">
                <a:solidFill>
                  <a:srgbClr val="000000"/>
                </a:solidFill>
                <a:latin typeface="HG丸ｺﾞｼｯｸM-PRO" pitchFamily="50" charset="-128"/>
                <a:ea typeface="HG丸ｺﾞｼｯｸM-PRO" pitchFamily="50" charset="-128"/>
              </a:rPr>
              <a:t>　（同</a:t>
            </a:r>
            <a:r>
              <a:rPr lang="ja-JP" altLang="en-US" sz="2400" b="1" dirty="0" smtClean="0">
                <a:solidFill>
                  <a:srgbClr val="000000"/>
                </a:solidFill>
                <a:latin typeface="HG丸ｺﾞｼｯｸM-PRO" pitchFamily="50" charset="-128"/>
                <a:ea typeface="HG丸ｺﾞｼｯｸM-PRO" pitchFamily="50" charset="-128"/>
              </a:rPr>
              <a:t>）</a:t>
            </a:r>
            <a:endParaRPr lang="ja-JP" altLang="en-US" sz="2400" dirty="0">
              <a:solidFill>
                <a:srgbClr val="000000"/>
              </a:solidFill>
              <a:latin typeface="Times New Roman" pitchFamily="18" charset="0"/>
            </a:endParaRPr>
          </a:p>
          <a:p>
            <a:r>
              <a:rPr lang="ja-JP" altLang="en-US" sz="2400" b="1" dirty="0" smtClean="0">
                <a:solidFill>
                  <a:srgbClr val="000000"/>
                </a:solidFill>
                <a:latin typeface="Times New Roman" pitchFamily="18" charset="0"/>
              </a:rPr>
              <a:t>第５９条</a:t>
            </a:r>
            <a:r>
              <a:rPr lang="ja-JP" altLang="en-US" sz="2400" b="1" dirty="0">
                <a:solidFill>
                  <a:srgbClr val="000000"/>
                </a:solidFill>
                <a:latin typeface="Times New Roman" pitchFamily="18" charset="0"/>
              </a:rPr>
              <a:t>（サービス管理責任者の責務）</a:t>
            </a:r>
          </a:p>
          <a:p>
            <a:r>
              <a:rPr lang="ja-JP" altLang="en-US" sz="2400" dirty="0">
                <a:solidFill>
                  <a:srgbClr val="000000"/>
                </a:solidFill>
                <a:latin typeface="Times New Roman" pitchFamily="18" charset="0"/>
              </a:rPr>
              <a:t>　サービス管理責任者は、前条に規定する業務のほか、次に掲げる業務</a:t>
            </a:r>
            <a:r>
              <a:rPr lang="ja-JP" altLang="en-US" sz="2400" dirty="0" smtClean="0">
                <a:solidFill>
                  <a:srgbClr val="000000"/>
                </a:solidFill>
                <a:latin typeface="Times New Roman" pitchFamily="18" charset="0"/>
              </a:rPr>
              <a:t>を行う</a:t>
            </a:r>
            <a:r>
              <a:rPr lang="ja-JP" altLang="en-US" sz="2400" dirty="0">
                <a:solidFill>
                  <a:srgbClr val="000000"/>
                </a:solidFill>
                <a:latin typeface="Times New Roman" pitchFamily="18" charset="0"/>
              </a:rPr>
              <a:t>ものとする。</a:t>
            </a:r>
            <a:endParaRPr lang="ja-JP" altLang="en-US" sz="2400" b="1" dirty="0">
              <a:solidFill>
                <a:srgbClr val="000000"/>
              </a:solidFill>
              <a:latin typeface="Times New Roman" pitchFamily="18" charset="0"/>
            </a:endParaRPr>
          </a:p>
          <a:p>
            <a:pPr marL="271411" indent="-271411"/>
            <a:r>
              <a:rPr lang="ja-JP" altLang="en-US" sz="2400" dirty="0" smtClean="0">
                <a:solidFill>
                  <a:srgbClr val="000000"/>
                </a:solidFill>
                <a:latin typeface="Times New Roman" pitchFamily="18" charset="0"/>
              </a:rPr>
              <a:t>１</a:t>
            </a:r>
            <a:r>
              <a:rPr lang="ja-JP" altLang="en-US" sz="2400" dirty="0">
                <a:solidFill>
                  <a:srgbClr val="000000"/>
                </a:solidFill>
                <a:latin typeface="Times New Roman" pitchFamily="18" charset="0"/>
              </a:rPr>
              <a:t>　利用申込者の利用に際し、その者に係る指定障害福祉サービス事業者</a:t>
            </a:r>
            <a:r>
              <a:rPr lang="ja-JP" altLang="en-US" sz="2400" dirty="0" smtClean="0">
                <a:solidFill>
                  <a:srgbClr val="000000"/>
                </a:solidFill>
                <a:latin typeface="Times New Roman" pitchFamily="18" charset="0"/>
              </a:rPr>
              <a:t>に対する</a:t>
            </a:r>
            <a:r>
              <a:rPr lang="ja-JP" altLang="en-US" sz="2400" dirty="0">
                <a:solidFill>
                  <a:srgbClr val="000000"/>
                </a:solidFill>
                <a:latin typeface="Times New Roman" pitchFamily="18" charset="0"/>
              </a:rPr>
              <a:t>照会等により、その者の心身の状況、当該指定療養介護</a:t>
            </a:r>
            <a:r>
              <a:rPr lang="ja-JP" altLang="en-US" sz="2400" dirty="0" smtClean="0">
                <a:solidFill>
                  <a:srgbClr val="000000"/>
                </a:solidFill>
                <a:latin typeface="Times New Roman" pitchFamily="18" charset="0"/>
              </a:rPr>
              <a:t>事業所以外</a:t>
            </a:r>
            <a:r>
              <a:rPr lang="ja-JP" altLang="en-US" sz="2400" dirty="0">
                <a:solidFill>
                  <a:srgbClr val="000000"/>
                </a:solidFill>
                <a:latin typeface="Times New Roman" pitchFamily="18" charset="0"/>
              </a:rPr>
              <a:t>における指定障害福祉サービス等の利用状況等を把握すること。</a:t>
            </a:r>
            <a:endParaRPr lang="ja-JP" altLang="en-US" sz="2400" b="1" dirty="0">
              <a:solidFill>
                <a:srgbClr val="000000"/>
              </a:solidFill>
              <a:latin typeface="Times New Roman" pitchFamily="18" charset="0"/>
            </a:endParaRPr>
          </a:p>
          <a:p>
            <a:pPr marL="271411" indent="-271411"/>
            <a:r>
              <a:rPr lang="ja-JP" altLang="en-US" sz="2400" dirty="0" smtClean="0">
                <a:solidFill>
                  <a:srgbClr val="000000"/>
                </a:solidFill>
                <a:latin typeface="Times New Roman" pitchFamily="18" charset="0"/>
              </a:rPr>
              <a:t>２</a:t>
            </a:r>
            <a:r>
              <a:rPr lang="ja-JP" altLang="en-US" sz="2400" dirty="0">
                <a:solidFill>
                  <a:srgbClr val="000000"/>
                </a:solidFill>
                <a:latin typeface="Times New Roman" pitchFamily="18" charset="0"/>
              </a:rPr>
              <a:t>　利用者の心身の状況、その置かれている環境等に照らし、利用者が</a:t>
            </a:r>
            <a:r>
              <a:rPr lang="ja-JP" altLang="en-US" sz="2400" dirty="0" smtClean="0">
                <a:solidFill>
                  <a:srgbClr val="000000"/>
                </a:solidFill>
                <a:latin typeface="Times New Roman" pitchFamily="18" charset="0"/>
              </a:rPr>
              <a:t>自立した</a:t>
            </a:r>
            <a:r>
              <a:rPr lang="ja-JP" altLang="en-US" sz="2400" dirty="0">
                <a:solidFill>
                  <a:srgbClr val="000000"/>
                </a:solidFill>
                <a:latin typeface="Times New Roman" pitchFamily="18" charset="0"/>
              </a:rPr>
              <a:t>日常生活を営むことができるよう定期的に検討するとともに、自立</a:t>
            </a:r>
            <a:r>
              <a:rPr lang="ja-JP" altLang="en-US" sz="2400" dirty="0" smtClean="0">
                <a:solidFill>
                  <a:srgbClr val="000000"/>
                </a:solidFill>
                <a:latin typeface="Times New Roman" pitchFamily="18" charset="0"/>
              </a:rPr>
              <a:t>した日常</a:t>
            </a:r>
            <a:r>
              <a:rPr lang="ja-JP" altLang="en-US" sz="2400" dirty="0">
                <a:solidFill>
                  <a:srgbClr val="000000"/>
                </a:solidFill>
                <a:latin typeface="Times New Roman" pitchFamily="18" charset="0"/>
              </a:rPr>
              <a:t>生活を営むことができると認められる利用者に対し、必要な援助を</a:t>
            </a:r>
            <a:r>
              <a:rPr lang="ja-JP" altLang="en-US" sz="2400" dirty="0" smtClean="0">
                <a:solidFill>
                  <a:srgbClr val="000000"/>
                </a:solidFill>
                <a:latin typeface="Times New Roman" pitchFamily="18" charset="0"/>
              </a:rPr>
              <a:t>行うこと</a:t>
            </a:r>
            <a:r>
              <a:rPr lang="ja-JP" altLang="en-US" sz="2400" dirty="0">
                <a:solidFill>
                  <a:srgbClr val="000000"/>
                </a:solidFill>
                <a:latin typeface="Times New Roman" pitchFamily="18" charset="0"/>
              </a:rPr>
              <a:t>。</a:t>
            </a:r>
            <a:endParaRPr lang="ja-JP" altLang="en-US" sz="2400" b="1" dirty="0">
              <a:solidFill>
                <a:srgbClr val="000000"/>
              </a:solidFill>
              <a:latin typeface="Times New Roman" pitchFamily="18" charset="0"/>
            </a:endParaRPr>
          </a:p>
          <a:p>
            <a:pPr marL="271411" indent="-271411"/>
            <a:r>
              <a:rPr lang="ja-JP" altLang="en-US" sz="2400" dirty="0" smtClean="0">
                <a:solidFill>
                  <a:srgbClr val="000000"/>
                </a:solidFill>
                <a:latin typeface="Times New Roman" pitchFamily="18" charset="0"/>
              </a:rPr>
              <a:t>３</a:t>
            </a:r>
            <a:r>
              <a:rPr lang="ja-JP" altLang="en-US" sz="2400" dirty="0">
                <a:solidFill>
                  <a:srgbClr val="000000"/>
                </a:solidFill>
                <a:latin typeface="Times New Roman" pitchFamily="18" charset="0"/>
              </a:rPr>
              <a:t>　</a:t>
            </a:r>
            <a:r>
              <a:rPr lang="ja-JP" altLang="en-US" sz="2400" b="1" u="sng" dirty="0">
                <a:solidFill>
                  <a:srgbClr val="000000"/>
                </a:solidFill>
                <a:latin typeface="Times New Roman" pitchFamily="18" charset="0"/>
              </a:rPr>
              <a:t>他の従業者に対する技術指導又は助言</a:t>
            </a:r>
            <a:r>
              <a:rPr lang="ja-JP" altLang="en-US" sz="2400" dirty="0">
                <a:solidFill>
                  <a:srgbClr val="000000"/>
                </a:solidFill>
                <a:latin typeface="Times New Roman" pitchFamily="18" charset="0"/>
              </a:rPr>
              <a:t>を行うこと。</a:t>
            </a:r>
            <a:endParaRPr lang="en-US" altLang="ja-JP" sz="2400" b="1" dirty="0">
              <a:solidFill>
                <a:srgbClr val="000000"/>
              </a:solidFill>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65</a:t>
            </a:fld>
            <a:endParaRPr lang="en-US" altLang="ja-JP" dirty="0">
              <a:solidFill>
                <a:srgbClr val="000000"/>
              </a:solidFill>
            </a:endParaRPr>
          </a:p>
        </p:txBody>
      </p:sp>
    </p:spTree>
    <p:extLst>
      <p:ext uri="{BB962C8B-B14F-4D97-AF65-F5344CB8AC3E}">
        <p14:creationId xmlns:p14="http://schemas.microsoft.com/office/powerpoint/2010/main" val="3557319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noChangeArrowheads="1"/>
          </p:cNvSpPr>
          <p:nvPr/>
        </p:nvSpPr>
        <p:spPr bwMode="auto">
          <a:xfrm>
            <a:off x="696520" y="2061146"/>
            <a:ext cx="4913444" cy="1439862"/>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2000" dirty="0">
                <a:solidFill>
                  <a:srgbClr val="000000"/>
                </a:solidFill>
              </a:rPr>
              <a:t>管 理 者 の 責 務</a:t>
            </a:r>
          </a:p>
          <a:p>
            <a:pPr algn="ctr"/>
            <a:endParaRPr lang="ja-JP" altLang="en-US" sz="1200" dirty="0">
              <a:solidFill>
                <a:srgbClr val="000000"/>
              </a:solidFill>
            </a:endParaRPr>
          </a:p>
          <a:p>
            <a:pPr algn="ctr"/>
            <a:r>
              <a:rPr lang="ja-JP" altLang="en-US" sz="1600" dirty="0">
                <a:solidFill>
                  <a:srgbClr val="CC0000"/>
                </a:solidFill>
              </a:rPr>
              <a:t>「従業者及び業務の一元的な管理や　</a:t>
            </a:r>
          </a:p>
          <a:p>
            <a:pPr algn="ctr"/>
            <a:r>
              <a:rPr lang="ja-JP" altLang="en-US" sz="1600" dirty="0">
                <a:solidFill>
                  <a:srgbClr val="CC0000"/>
                </a:solidFill>
              </a:rPr>
              <a:t>　　規定を遵守させるため必要な指揮命令」</a:t>
            </a:r>
          </a:p>
        </p:txBody>
      </p:sp>
      <p:sp>
        <p:nvSpPr>
          <p:cNvPr id="22532" name="AutoShape 3"/>
          <p:cNvSpPr>
            <a:spLocks noChangeArrowheads="1"/>
          </p:cNvSpPr>
          <p:nvPr/>
        </p:nvSpPr>
        <p:spPr bwMode="auto">
          <a:xfrm>
            <a:off x="928688" y="4503886"/>
            <a:ext cx="3434425" cy="1949450"/>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lstStyle/>
          <a:p>
            <a:endParaRPr lang="en-US" altLang="ja-JP" sz="1200" dirty="0">
              <a:solidFill>
                <a:srgbClr val="000000"/>
              </a:solidFill>
            </a:endParaRPr>
          </a:p>
          <a:p>
            <a:r>
              <a:rPr lang="ja-JP" altLang="en-US" sz="2000" dirty="0" smtClean="0">
                <a:solidFill>
                  <a:srgbClr val="000000"/>
                </a:solidFill>
              </a:rPr>
              <a:t>サービス</a:t>
            </a:r>
            <a:r>
              <a:rPr lang="ja-JP" altLang="en-US" sz="2000" dirty="0">
                <a:solidFill>
                  <a:srgbClr val="000000"/>
                </a:solidFill>
              </a:rPr>
              <a:t>管理</a:t>
            </a:r>
            <a:r>
              <a:rPr lang="ja-JP" altLang="en-US" sz="2000" dirty="0" smtClean="0">
                <a:solidFill>
                  <a:srgbClr val="000000"/>
                </a:solidFill>
              </a:rPr>
              <a:t>責任者等の</a:t>
            </a:r>
            <a:r>
              <a:rPr lang="ja-JP" altLang="en-US" sz="2000" dirty="0">
                <a:solidFill>
                  <a:srgbClr val="000000"/>
                </a:solidFill>
              </a:rPr>
              <a:t>責務</a:t>
            </a:r>
          </a:p>
          <a:p>
            <a:endParaRPr lang="ja-JP" altLang="en-US" sz="1200" dirty="0">
              <a:solidFill>
                <a:srgbClr val="000000"/>
              </a:solidFill>
            </a:endParaRPr>
          </a:p>
          <a:p>
            <a:r>
              <a:rPr lang="ja-JP" altLang="en-US" sz="1600" dirty="0">
                <a:solidFill>
                  <a:srgbClr val="CC0000"/>
                </a:solidFill>
              </a:rPr>
              <a:t>　「サービス提供プロセスに関して</a:t>
            </a:r>
          </a:p>
          <a:p>
            <a:r>
              <a:rPr lang="ja-JP" altLang="en-US" sz="1600" dirty="0">
                <a:solidFill>
                  <a:srgbClr val="CC0000"/>
                </a:solidFill>
              </a:rPr>
              <a:t>　他のサービス提供職員に対する</a:t>
            </a:r>
          </a:p>
          <a:p>
            <a:r>
              <a:rPr lang="ja-JP" altLang="en-US" sz="1600" dirty="0">
                <a:solidFill>
                  <a:srgbClr val="CC0000"/>
                </a:solidFill>
              </a:rPr>
              <a:t>　技術的な助言や指導等」　　</a:t>
            </a:r>
          </a:p>
        </p:txBody>
      </p:sp>
      <p:sp>
        <p:nvSpPr>
          <p:cNvPr id="22533" name="AutoShape 4"/>
          <p:cNvSpPr>
            <a:spLocks noChangeArrowheads="1"/>
          </p:cNvSpPr>
          <p:nvPr/>
        </p:nvSpPr>
        <p:spPr bwMode="auto">
          <a:xfrm>
            <a:off x="6325429" y="4674220"/>
            <a:ext cx="2651919" cy="717550"/>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nchor="ctr"/>
          <a:lstStyle/>
          <a:p>
            <a:pPr algn="ctr"/>
            <a:r>
              <a:rPr lang="ja-JP" altLang="en-US" sz="1600" dirty="0">
                <a:solidFill>
                  <a:srgbClr val="000000"/>
                </a:solidFill>
              </a:rPr>
              <a:t>サービス提供</a:t>
            </a:r>
            <a:r>
              <a:rPr lang="ja-JP" altLang="en-US" sz="1600" dirty="0" smtClean="0">
                <a:solidFill>
                  <a:srgbClr val="000000"/>
                </a:solidFill>
              </a:rPr>
              <a:t>職員等</a:t>
            </a:r>
            <a:r>
              <a:rPr lang="ja-JP" altLang="en-US" sz="1600" dirty="0">
                <a:solidFill>
                  <a:srgbClr val="000000"/>
                </a:solidFill>
              </a:rPr>
              <a:t>　</a:t>
            </a:r>
            <a:r>
              <a:rPr lang="en-US" altLang="ja-JP" sz="1600" dirty="0">
                <a:solidFill>
                  <a:srgbClr val="000000"/>
                </a:solidFill>
              </a:rPr>
              <a:t>A</a:t>
            </a:r>
          </a:p>
        </p:txBody>
      </p:sp>
      <p:sp>
        <p:nvSpPr>
          <p:cNvPr id="22534" name="AutoShape 5"/>
          <p:cNvSpPr>
            <a:spLocks noChangeArrowheads="1"/>
          </p:cNvSpPr>
          <p:nvPr/>
        </p:nvSpPr>
        <p:spPr bwMode="auto">
          <a:xfrm>
            <a:off x="6325429" y="5588687"/>
            <a:ext cx="2651919" cy="719137"/>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nchor="ctr"/>
          <a:lstStyle/>
          <a:p>
            <a:pPr algn="ctr"/>
            <a:r>
              <a:rPr lang="ja-JP" altLang="en-US" sz="1600" dirty="0">
                <a:solidFill>
                  <a:srgbClr val="000000"/>
                </a:solidFill>
              </a:rPr>
              <a:t>サービス提供</a:t>
            </a:r>
            <a:r>
              <a:rPr lang="ja-JP" altLang="en-US" sz="1600" dirty="0" smtClean="0">
                <a:solidFill>
                  <a:srgbClr val="000000"/>
                </a:solidFill>
              </a:rPr>
              <a:t>職員等</a:t>
            </a:r>
            <a:r>
              <a:rPr lang="ja-JP" altLang="en-US" sz="1600" dirty="0">
                <a:solidFill>
                  <a:srgbClr val="000000"/>
                </a:solidFill>
              </a:rPr>
              <a:t>　</a:t>
            </a:r>
            <a:r>
              <a:rPr lang="en-US" altLang="ja-JP" sz="1600" dirty="0">
                <a:solidFill>
                  <a:srgbClr val="000000"/>
                </a:solidFill>
              </a:rPr>
              <a:t>B</a:t>
            </a:r>
          </a:p>
        </p:txBody>
      </p:sp>
      <p:sp>
        <p:nvSpPr>
          <p:cNvPr id="22535" name="Rectangle 6"/>
          <p:cNvSpPr>
            <a:spLocks noChangeArrowheads="1"/>
          </p:cNvSpPr>
          <p:nvPr/>
        </p:nvSpPr>
        <p:spPr bwMode="auto">
          <a:xfrm>
            <a:off x="386954" y="1628800"/>
            <a:ext cx="9132094" cy="5184576"/>
          </a:xfrm>
          <a:prstGeom prst="rect">
            <a:avLst/>
          </a:prstGeom>
          <a:noFill/>
          <a:ln w="12700">
            <a:solidFill>
              <a:schemeClr val="tx1"/>
            </a:solidFill>
            <a:miter lim="800000"/>
            <a:headEnd/>
            <a:tailEnd/>
          </a:ln>
        </p:spPr>
        <p:txBody>
          <a:bodyPr wrap="none" lIns="91422" tIns="45712" rIns="91422" bIns="45712"/>
          <a:lstStyle/>
          <a:p>
            <a:pPr algn="ctr"/>
            <a:r>
              <a:rPr lang="ja-JP" altLang="en-US" sz="2000" dirty="0">
                <a:solidFill>
                  <a:srgbClr val="000000"/>
                </a:solidFill>
              </a:rPr>
              <a:t>サービス提供</a:t>
            </a:r>
            <a:r>
              <a:rPr lang="ja-JP" altLang="en-US" sz="2000" dirty="0" smtClean="0">
                <a:solidFill>
                  <a:srgbClr val="000000"/>
                </a:solidFill>
              </a:rPr>
              <a:t>事業所等</a:t>
            </a:r>
            <a:r>
              <a:rPr lang="ja-JP" altLang="en-US" sz="1200" dirty="0">
                <a:solidFill>
                  <a:srgbClr val="000000"/>
                </a:solidFill>
              </a:rPr>
              <a:t>　　　</a:t>
            </a:r>
          </a:p>
        </p:txBody>
      </p:sp>
      <p:sp>
        <p:nvSpPr>
          <p:cNvPr id="22536" name="AutoShape 7"/>
          <p:cNvSpPr>
            <a:spLocks noChangeArrowheads="1"/>
          </p:cNvSpPr>
          <p:nvPr/>
        </p:nvSpPr>
        <p:spPr bwMode="auto">
          <a:xfrm>
            <a:off x="7293642" y="2137221"/>
            <a:ext cx="1482460" cy="433388"/>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1600" dirty="0">
                <a:solidFill>
                  <a:srgbClr val="000000"/>
                </a:solidFill>
              </a:rPr>
              <a:t>事務職員</a:t>
            </a:r>
          </a:p>
        </p:txBody>
      </p:sp>
      <p:sp>
        <p:nvSpPr>
          <p:cNvPr id="22537" name="AutoShape 8"/>
          <p:cNvSpPr>
            <a:spLocks noChangeArrowheads="1"/>
          </p:cNvSpPr>
          <p:nvPr/>
        </p:nvSpPr>
        <p:spPr bwMode="auto">
          <a:xfrm>
            <a:off x="4566085" y="4593324"/>
            <a:ext cx="1625203" cy="1000125"/>
          </a:xfrm>
          <a:prstGeom prst="rightArrow">
            <a:avLst>
              <a:gd name="adj1" fmla="val 60352"/>
              <a:gd name="adj2" fmla="val 33396"/>
            </a:avLst>
          </a:prstGeom>
          <a:solidFill>
            <a:srgbClr val="FFCC00"/>
          </a:solidFill>
          <a:ln w="12700">
            <a:solidFill>
              <a:srgbClr val="FF0000"/>
            </a:solidFill>
            <a:miter lim="800000"/>
            <a:headEnd/>
            <a:tailEnd/>
          </a:ln>
        </p:spPr>
        <p:txBody>
          <a:bodyPr wrap="none" lIns="91422" tIns="45712" rIns="91422" bIns="45712" anchor="ctr"/>
          <a:lstStyle/>
          <a:p>
            <a:pPr algn="ctr"/>
            <a:r>
              <a:rPr lang="ja-JP" altLang="en-US" sz="1200" dirty="0">
                <a:solidFill>
                  <a:srgbClr val="000000"/>
                </a:solidFill>
              </a:rPr>
              <a:t>サービス内容</a:t>
            </a:r>
          </a:p>
          <a:p>
            <a:pPr algn="ctr"/>
            <a:r>
              <a:rPr lang="ja-JP" altLang="en-US" sz="1200" dirty="0">
                <a:solidFill>
                  <a:srgbClr val="000000"/>
                </a:solidFill>
              </a:rPr>
              <a:t>の管理に関す</a:t>
            </a:r>
          </a:p>
          <a:p>
            <a:pPr algn="ctr"/>
            <a:r>
              <a:rPr lang="ja-JP" altLang="en-US" sz="1200" dirty="0">
                <a:solidFill>
                  <a:srgbClr val="000000"/>
                </a:solidFill>
              </a:rPr>
              <a:t>る指示・指導</a:t>
            </a:r>
          </a:p>
        </p:txBody>
      </p:sp>
      <p:sp>
        <p:nvSpPr>
          <p:cNvPr id="22538" name="Rectangle 9"/>
          <p:cNvSpPr>
            <a:spLocks noChangeArrowheads="1"/>
          </p:cNvSpPr>
          <p:nvPr/>
        </p:nvSpPr>
        <p:spPr bwMode="auto">
          <a:xfrm>
            <a:off x="773942" y="4365141"/>
            <a:ext cx="8512969" cy="2228403"/>
          </a:xfrm>
          <a:prstGeom prst="rect">
            <a:avLst/>
          </a:prstGeom>
          <a:noFill/>
          <a:ln w="12700">
            <a:solidFill>
              <a:srgbClr val="008000"/>
            </a:solidFill>
            <a:miter lim="800000"/>
            <a:headEnd/>
            <a:tailEnd/>
          </a:ln>
        </p:spPr>
        <p:txBody>
          <a:bodyPr wrap="none" lIns="91422" tIns="45712" rIns="91422" bIns="45712"/>
          <a:lstStyle/>
          <a:p>
            <a:pPr algn="ctr"/>
            <a:r>
              <a:rPr lang="ja-JP" altLang="en-US" sz="1600" b="1" dirty="0">
                <a:solidFill>
                  <a:srgbClr val="000000"/>
                </a:solidFill>
              </a:rPr>
              <a:t>　　　　　サービス提供部門　</a:t>
            </a:r>
            <a:r>
              <a:rPr lang="ja-JP" altLang="en-US" sz="1200" b="1" dirty="0">
                <a:solidFill>
                  <a:srgbClr val="000000"/>
                </a:solidFill>
              </a:rPr>
              <a:t>　</a:t>
            </a:r>
            <a:r>
              <a:rPr lang="ja-JP" altLang="en-US" sz="1200" dirty="0">
                <a:solidFill>
                  <a:srgbClr val="000000"/>
                </a:solidFill>
              </a:rPr>
              <a:t>　　</a:t>
            </a:r>
          </a:p>
        </p:txBody>
      </p:sp>
      <p:sp>
        <p:nvSpPr>
          <p:cNvPr id="22539" name="AutoShape 10"/>
          <p:cNvSpPr>
            <a:spLocks noChangeArrowheads="1"/>
          </p:cNvSpPr>
          <p:nvPr/>
        </p:nvSpPr>
        <p:spPr bwMode="auto">
          <a:xfrm rot="5400000">
            <a:off x="2549759" y="3280692"/>
            <a:ext cx="828675" cy="1484181"/>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lIns="91422" tIns="45712" rIns="91422" bIns="45712" anchor="ctr"/>
          <a:lstStyle/>
          <a:p>
            <a:pPr algn="ctr"/>
            <a:r>
              <a:rPr lang="ja-JP" altLang="en-US" sz="1400" dirty="0">
                <a:solidFill>
                  <a:srgbClr val="000000"/>
                </a:solidFill>
              </a:rPr>
              <a:t>人事管理</a:t>
            </a:r>
          </a:p>
          <a:p>
            <a:pPr algn="ctr"/>
            <a:r>
              <a:rPr lang="ja-JP" altLang="en-US" sz="1400" dirty="0">
                <a:solidFill>
                  <a:srgbClr val="000000"/>
                </a:solidFill>
              </a:rPr>
              <a:t>指揮命令</a:t>
            </a:r>
          </a:p>
        </p:txBody>
      </p:sp>
      <p:sp>
        <p:nvSpPr>
          <p:cNvPr id="22540" name="AutoShape 11"/>
          <p:cNvSpPr>
            <a:spLocks noChangeArrowheads="1"/>
          </p:cNvSpPr>
          <p:nvPr/>
        </p:nvSpPr>
        <p:spPr bwMode="auto">
          <a:xfrm>
            <a:off x="5881689" y="2133067"/>
            <a:ext cx="1160860" cy="1223963"/>
          </a:xfrm>
          <a:prstGeom prst="rightArrow">
            <a:avLst>
              <a:gd name="adj1" fmla="val 50000"/>
              <a:gd name="adj2" fmla="val 25000"/>
            </a:avLst>
          </a:prstGeom>
          <a:solidFill>
            <a:srgbClr val="CCFFCC"/>
          </a:solidFill>
          <a:ln w="19050">
            <a:solidFill>
              <a:srgbClr val="008000"/>
            </a:solidFill>
            <a:miter lim="800000"/>
            <a:headEnd/>
            <a:tailEnd/>
          </a:ln>
        </p:spPr>
        <p:txBody>
          <a:bodyPr lIns="91422" tIns="45712" rIns="91422" bIns="45712" anchor="ctr"/>
          <a:lstStyle/>
          <a:p>
            <a:pPr algn="ctr"/>
            <a:r>
              <a:rPr lang="ja-JP" altLang="en-US" sz="1400" dirty="0">
                <a:solidFill>
                  <a:srgbClr val="000000"/>
                </a:solidFill>
              </a:rPr>
              <a:t>人事管理</a:t>
            </a:r>
          </a:p>
          <a:p>
            <a:pPr algn="ctr"/>
            <a:r>
              <a:rPr lang="ja-JP" altLang="en-US" sz="1400" dirty="0">
                <a:solidFill>
                  <a:srgbClr val="000000"/>
                </a:solidFill>
              </a:rPr>
              <a:t>指揮命令</a:t>
            </a:r>
          </a:p>
        </p:txBody>
      </p:sp>
      <p:sp>
        <p:nvSpPr>
          <p:cNvPr id="22541" name="AutoShape 12"/>
          <p:cNvSpPr>
            <a:spLocks noChangeArrowheads="1"/>
          </p:cNvSpPr>
          <p:nvPr/>
        </p:nvSpPr>
        <p:spPr bwMode="auto">
          <a:xfrm>
            <a:off x="7293642" y="2851596"/>
            <a:ext cx="1482460" cy="433388"/>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1400" dirty="0">
                <a:solidFill>
                  <a:srgbClr val="000000"/>
                </a:solidFill>
              </a:rPr>
              <a:t>その他の職員</a:t>
            </a:r>
          </a:p>
        </p:txBody>
      </p:sp>
      <p:sp>
        <p:nvSpPr>
          <p:cNvPr id="22542" name="AutoShape 13"/>
          <p:cNvSpPr>
            <a:spLocks noChangeArrowheads="1"/>
          </p:cNvSpPr>
          <p:nvPr/>
        </p:nvSpPr>
        <p:spPr bwMode="auto">
          <a:xfrm>
            <a:off x="4566085" y="5534646"/>
            <a:ext cx="1625203" cy="1058862"/>
          </a:xfrm>
          <a:prstGeom prst="rightArrow">
            <a:avLst>
              <a:gd name="adj1" fmla="val 60352"/>
              <a:gd name="adj2" fmla="val 33400"/>
            </a:avLst>
          </a:prstGeom>
          <a:solidFill>
            <a:srgbClr val="FFCC00"/>
          </a:solidFill>
          <a:ln w="12700">
            <a:solidFill>
              <a:srgbClr val="FF0000"/>
            </a:solidFill>
            <a:miter lim="800000"/>
            <a:headEnd/>
            <a:tailEnd/>
          </a:ln>
        </p:spPr>
        <p:txBody>
          <a:bodyPr wrap="none" lIns="91422" tIns="45712" rIns="91422" bIns="45712" anchor="ctr"/>
          <a:lstStyle/>
          <a:p>
            <a:pPr algn="ctr"/>
            <a:r>
              <a:rPr lang="ja-JP" altLang="en-US" sz="1100" dirty="0">
                <a:solidFill>
                  <a:srgbClr val="000000"/>
                </a:solidFill>
              </a:rPr>
              <a:t>サービス内容</a:t>
            </a:r>
          </a:p>
          <a:p>
            <a:pPr algn="ctr"/>
            <a:r>
              <a:rPr lang="ja-JP" altLang="en-US" sz="1100" dirty="0">
                <a:solidFill>
                  <a:srgbClr val="000000"/>
                </a:solidFill>
              </a:rPr>
              <a:t>の管理に関す</a:t>
            </a:r>
          </a:p>
          <a:p>
            <a:pPr algn="ctr"/>
            <a:r>
              <a:rPr lang="ja-JP" altLang="en-US" sz="1100" dirty="0">
                <a:solidFill>
                  <a:srgbClr val="000000"/>
                </a:solidFill>
              </a:rPr>
              <a:t>る指示・指導</a:t>
            </a:r>
          </a:p>
        </p:txBody>
      </p:sp>
      <p:sp>
        <p:nvSpPr>
          <p:cNvPr id="222222" name="AutoShape 14"/>
          <p:cNvSpPr>
            <a:spLocks noChangeArrowheads="1"/>
          </p:cNvSpPr>
          <p:nvPr/>
        </p:nvSpPr>
        <p:spPr bwMode="auto">
          <a:xfrm>
            <a:off x="128465" y="692696"/>
            <a:ext cx="9577063" cy="72008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400" b="1" dirty="0">
                <a:solidFill>
                  <a:srgbClr val="A50021"/>
                </a:solidFill>
                <a:ea typeface="ＭＳ Ｐゴシック" pitchFamily="50" charset="-128"/>
              </a:rPr>
              <a:t>「管理者」と「サービス管理責任者</a:t>
            </a:r>
            <a:r>
              <a:rPr lang="ja-JP" altLang="en-US" sz="2400" b="1" dirty="0" smtClean="0">
                <a:solidFill>
                  <a:srgbClr val="A50021"/>
                </a:solidFill>
                <a:ea typeface="ＭＳ Ｐゴシック" pitchFamily="50" charset="-128"/>
              </a:rPr>
              <a:t>」及び「児童発達支援管理責任者」の</a:t>
            </a:r>
            <a:r>
              <a:rPr lang="ja-JP" altLang="en-US" sz="2400" b="1" dirty="0">
                <a:solidFill>
                  <a:srgbClr val="A50021"/>
                </a:solidFill>
                <a:ea typeface="ＭＳ Ｐゴシック" pitchFamily="50" charset="-128"/>
              </a:rPr>
              <a:t>関係イメージ</a:t>
            </a:r>
          </a:p>
        </p:txBody>
      </p:sp>
      <p:sp>
        <p:nvSpPr>
          <p:cNvPr id="222223" name="AutoShape 15"/>
          <p:cNvSpPr>
            <a:spLocks noChangeArrowheads="1"/>
          </p:cNvSpPr>
          <p:nvPr/>
        </p:nvSpPr>
        <p:spPr bwMode="auto">
          <a:xfrm rot="3571649">
            <a:off x="5601727" y="3055291"/>
            <a:ext cx="957263" cy="1484181"/>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lIns="91422" tIns="45712" rIns="91422" bIns="45712" anchor="ctr"/>
          <a:lstStyle/>
          <a:p>
            <a:pPr algn="ctr">
              <a:defRPr/>
            </a:pPr>
            <a:r>
              <a:rPr lang="ja-JP" altLang="en-US" sz="1400" dirty="0">
                <a:solidFill>
                  <a:srgbClr val="000000"/>
                </a:solidFill>
                <a:ea typeface="ＭＳ Ｐゴシック" pitchFamily="50" charset="-128"/>
              </a:rPr>
              <a:t>人事管理</a:t>
            </a:r>
          </a:p>
          <a:p>
            <a:pPr algn="ctr">
              <a:defRPr/>
            </a:pPr>
            <a:r>
              <a:rPr lang="ja-JP" altLang="en-US" sz="1400" dirty="0">
                <a:solidFill>
                  <a:srgbClr val="000000"/>
                </a:solidFill>
                <a:ea typeface="ＭＳ Ｐゴシック" pitchFamily="50" charset="-128"/>
              </a:rPr>
              <a:t>指揮命令</a:t>
            </a:r>
          </a:p>
        </p:txBody>
      </p:sp>
      <p:sp>
        <p:nvSpPr>
          <p:cNvPr id="16" name="Rectangle 3"/>
          <p:cNvSpPr>
            <a:spLocks noChangeArrowheads="1"/>
          </p:cNvSpPr>
          <p:nvPr/>
        </p:nvSpPr>
        <p:spPr bwMode="auto">
          <a:xfrm>
            <a:off x="619129" y="143644"/>
            <a:ext cx="8435579" cy="477027"/>
          </a:xfrm>
          <a:prstGeom prst="rect">
            <a:avLst/>
          </a:prstGeom>
          <a:noFill/>
          <a:ln w="9525" algn="ctr">
            <a:noFill/>
            <a:miter lim="800000"/>
            <a:headEnd/>
            <a:tailEnd/>
          </a:ln>
          <a:effectLst/>
        </p:spPr>
        <p:txBody>
          <a:bodyPr lIns="91414" tIns="45707" rIns="91414" bIns="45707">
            <a:spAutoFit/>
          </a:bodyPr>
          <a:lstStyle/>
          <a:p>
            <a:pPr algn="ctr">
              <a:lnSpc>
                <a:spcPts val="3000"/>
              </a:lnSpc>
              <a:spcBef>
                <a:spcPct val="50000"/>
              </a:spcBef>
              <a:defRPr/>
            </a:pPr>
            <a:r>
              <a:rPr lang="en-US" altLang="ja-JP"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(3)</a:t>
            </a: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サービス管理責任者等の役割</a:t>
            </a:r>
            <a:endParaRPr lang="en-US" altLang="ja-JP"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842250" y="6453354"/>
            <a:ext cx="2063750" cy="314325"/>
          </a:xfrm>
        </p:spPr>
        <p:txBody>
          <a:bodyPr/>
          <a:lstStyle/>
          <a:p>
            <a:pPr>
              <a:defRPr/>
            </a:pPr>
            <a:fld id="{67E148A3-2F01-468B-97F2-DB9D07A916CF}" type="slidenum">
              <a:rPr lang="en-US" altLang="ja-JP" smtClean="0">
                <a:solidFill>
                  <a:srgbClr val="000000"/>
                </a:solidFill>
              </a:rPr>
              <a:pPr>
                <a:defRPr/>
              </a:pPr>
              <a:t>66</a:t>
            </a:fld>
            <a:endParaRPr lang="en-US" altLang="ja-JP" dirty="0">
              <a:solidFill>
                <a:srgbClr val="000000"/>
              </a:solidFill>
            </a:endParaRPr>
          </a:p>
        </p:txBody>
      </p:sp>
    </p:spTree>
    <p:extLst>
      <p:ext uri="{BB962C8B-B14F-4D97-AF65-F5344CB8AC3E}">
        <p14:creationId xmlns:p14="http://schemas.microsoft.com/office/powerpoint/2010/main" val="14402220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232174" y="836712"/>
            <a:ext cx="4602163" cy="5832648"/>
          </a:xfrm>
          <a:prstGeom prst="rect">
            <a:avLst/>
          </a:prstGeom>
          <a:noFill/>
          <a:ln w="12700">
            <a:solidFill>
              <a:srgbClr val="000000"/>
            </a:solidFill>
            <a:miter lim="800000"/>
            <a:headEnd/>
            <a:tailEnd/>
          </a:ln>
        </p:spPr>
        <p:txBody>
          <a:bodyPr lIns="91422" tIns="82784" rIns="91422" bIns="45712"/>
          <a:lstStyle/>
          <a:p>
            <a:pPr marL="342834" indent="-342834" algn="ctr">
              <a:lnSpc>
                <a:spcPct val="90000"/>
              </a:lnSpc>
              <a:spcBef>
                <a:spcPct val="20000"/>
              </a:spcBef>
            </a:pPr>
            <a:r>
              <a:rPr lang="ja-JP" altLang="en-US" b="1" dirty="0">
                <a:solidFill>
                  <a:srgbClr val="3333CC"/>
                </a:solidFill>
                <a:latin typeface="Times New Roman" pitchFamily="18" charset="0"/>
              </a:rPr>
              <a:t>管 理 者</a:t>
            </a:r>
          </a:p>
          <a:p>
            <a:pPr marL="342834" indent="-342834">
              <a:lnSpc>
                <a:spcPct val="90000"/>
              </a:lnSpc>
              <a:spcBef>
                <a:spcPct val="20000"/>
              </a:spcBef>
            </a:pPr>
            <a:endParaRPr lang="ja-JP" altLang="en-US"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①指定要件：専従　</a:t>
            </a:r>
          </a:p>
          <a:p>
            <a:pPr marL="342834" indent="-342834"/>
            <a:endParaRPr lang="ja-JP" altLang="en-US" sz="1600"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②対象者像：施設長（管理職）を想定</a:t>
            </a:r>
          </a:p>
          <a:p>
            <a:pPr marL="342834" indent="-342834"/>
            <a:endParaRPr lang="ja-JP" altLang="en-US" sz="1600"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③要件：</a:t>
            </a:r>
            <a:endParaRPr lang="en-US" altLang="ja-JP" sz="1600"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　 ・社会福祉主事の資格を有するか又は</a:t>
            </a:r>
            <a:endParaRPr lang="en-US" altLang="ja-JP" sz="1600"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　　　社会福祉事業に２年以上従事した経験のある者、又は社会福祉施設長資格認定講習会を修了した者　（最低基準）</a:t>
            </a:r>
          </a:p>
          <a:p>
            <a:pPr marL="342834" indent="-342834"/>
            <a:endParaRPr lang="ja-JP" altLang="en-US" sz="1600"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④根拠：社会福祉法６６条</a:t>
            </a:r>
          </a:p>
          <a:p>
            <a:pPr marL="342834" indent="-342834"/>
            <a:endParaRPr lang="ja-JP" altLang="en-US" sz="1600"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⑤責務：「従業者及び業務の一元的な管理や規定 を遵守させるために必要な指揮命令」</a:t>
            </a:r>
          </a:p>
          <a:p>
            <a:pPr marL="342834" indent="-342834">
              <a:lnSpc>
                <a:spcPct val="90000"/>
              </a:lnSpc>
              <a:spcBef>
                <a:spcPct val="20000"/>
              </a:spcBef>
            </a:pPr>
            <a:endParaRPr lang="ja-JP" altLang="en-US" dirty="0">
              <a:solidFill>
                <a:srgbClr val="000000"/>
              </a:solidFill>
              <a:latin typeface="Times New Roman" pitchFamily="18" charset="0"/>
            </a:endParaRPr>
          </a:p>
          <a:p>
            <a:pPr marL="342834" indent="-342834">
              <a:lnSpc>
                <a:spcPct val="90000"/>
              </a:lnSpc>
              <a:spcBef>
                <a:spcPct val="20000"/>
              </a:spcBef>
            </a:pPr>
            <a:endParaRPr lang="en-US" altLang="ja-JP" dirty="0">
              <a:solidFill>
                <a:srgbClr val="000000"/>
              </a:solidFill>
              <a:latin typeface="Times New Roman" pitchFamily="18" charset="0"/>
            </a:endParaRPr>
          </a:p>
        </p:txBody>
      </p:sp>
      <p:sp>
        <p:nvSpPr>
          <p:cNvPr id="23556" name="Rectangle 3"/>
          <p:cNvSpPr>
            <a:spLocks noChangeArrowheads="1"/>
          </p:cNvSpPr>
          <p:nvPr/>
        </p:nvSpPr>
        <p:spPr bwMode="auto">
          <a:xfrm>
            <a:off x="4953004" y="836712"/>
            <a:ext cx="4720829" cy="5832648"/>
          </a:xfrm>
          <a:prstGeom prst="rect">
            <a:avLst/>
          </a:prstGeom>
          <a:noFill/>
          <a:ln w="12700">
            <a:solidFill>
              <a:srgbClr val="000000"/>
            </a:solidFill>
            <a:miter lim="800000"/>
            <a:headEnd/>
            <a:tailEnd/>
          </a:ln>
        </p:spPr>
        <p:txBody>
          <a:bodyPr lIns="91422" tIns="45712" rIns="91422" bIns="45712"/>
          <a:lstStyle/>
          <a:p>
            <a:pPr marL="342834" indent="-342834" algn="ctr">
              <a:spcBef>
                <a:spcPct val="20000"/>
              </a:spcBef>
            </a:pPr>
            <a:r>
              <a:rPr lang="ja-JP" altLang="en-US" sz="1600" b="1" dirty="0">
                <a:solidFill>
                  <a:srgbClr val="660033"/>
                </a:solidFill>
                <a:latin typeface="Times New Roman" pitchFamily="18" charset="0"/>
              </a:rPr>
              <a:t>サービス管理</a:t>
            </a:r>
            <a:r>
              <a:rPr lang="ja-JP" altLang="en-US" sz="1600" b="1" dirty="0" smtClean="0">
                <a:solidFill>
                  <a:srgbClr val="660033"/>
                </a:solidFill>
                <a:latin typeface="Times New Roman" pitchFamily="18" charset="0"/>
              </a:rPr>
              <a:t>責任者・児童発達支援管理責任者</a:t>
            </a:r>
            <a:endParaRPr lang="ja-JP" altLang="en-US" sz="1600" b="1" dirty="0">
              <a:solidFill>
                <a:srgbClr val="660033"/>
              </a:solidFill>
              <a:latin typeface="Times New Roman" pitchFamily="18" charset="0"/>
            </a:endParaRPr>
          </a:p>
          <a:p>
            <a:pPr marL="342834" indent="-342834">
              <a:spcBef>
                <a:spcPct val="20000"/>
              </a:spcBef>
            </a:pPr>
            <a:endParaRPr lang="ja-JP" altLang="en-US" dirty="0">
              <a:solidFill>
                <a:srgbClr val="660033"/>
              </a:solidFill>
              <a:latin typeface="Times New Roman" pitchFamily="18" charset="0"/>
            </a:endParaRPr>
          </a:p>
          <a:p>
            <a:pPr marL="342834" indent="-342834">
              <a:spcBef>
                <a:spcPct val="10000"/>
              </a:spcBef>
            </a:pPr>
            <a:r>
              <a:rPr lang="ja-JP" altLang="en-US" sz="1600" dirty="0">
                <a:solidFill>
                  <a:srgbClr val="000000"/>
                </a:solidFill>
                <a:latin typeface="Times New Roman" pitchFamily="18" charset="0"/>
              </a:rPr>
              <a:t>①指定要件：専従で</a:t>
            </a:r>
            <a:r>
              <a:rPr lang="ja-JP" altLang="en-US" sz="1600" dirty="0" smtClean="0">
                <a:solidFill>
                  <a:srgbClr val="000000"/>
                </a:solidFill>
                <a:latin typeface="Times New Roman" pitchFamily="18" charset="0"/>
              </a:rPr>
              <a:t>常勤</a:t>
            </a:r>
            <a:endParaRPr lang="en-US" altLang="ja-JP" sz="1600" dirty="0" smtClean="0">
              <a:solidFill>
                <a:srgbClr val="000000"/>
              </a:solidFill>
              <a:latin typeface="Times New Roman" pitchFamily="18" charset="0"/>
            </a:endParaRPr>
          </a:p>
          <a:p>
            <a:pPr marL="342834" indent="-342834">
              <a:spcBef>
                <a:spcPct val="10000"/>
              </a:spcBef>
            </a:pPr>
            <a:r>
              <a:rPr lang="ja-JP" altLang="en-US" sz="1600" dirty="0" smtClean="0">
                <a:solidFill>
                  <a:srgbClr val="000000"/>
                </a:solidFill>
                <a:latin typeface="Times New Roman" pitchFamily="18" charset="0"/>
              </a:rPr>
              <a:t>　　　　　　　　</a:t>
            </a:r>
            <a:r>
              <a:rPr lang="ja-JP" altLang="en-US" sz="1200" dirty="0" smtClean="0">
                <a:solidFill>
                  <a:srgbClr val="000000"/>
                </a:solidFill>
                <a:latin typeface="Times New Roman" pitchFamily="18" charset="0"/>
              </a:rPr>
              <a:t>  </a:t>
            </a:r>
            <a:r>
              <a:rPr lang="en-US" altLang="ja-JP" sz="1200" dirty="0" smtClean="0">
                <a:solidFill>
                  <a:srgbClr val="000000"/>
                </a:solidFill>
                <a:latin typeface="Times New Roman" pitchFamily="18" charset="0"/>
              </a:rPr>
              <a:t>※</a:t>
            </a:r>
            <a:r>
              <a:rPr lang="ja-JP" altLang="en-US" sz="1200" dirty="0" smtClean="0">
                <a:solidFill>
                  <a:srgbClr val="000000"/>
                </a:solidFill>
                <a:latin typeface="Times New Roman" pitchFamily="18" charset="0"/>
              </a:rPr>
              <a:t>児童発達支援センターについては「専任かつ常　　　　　　　　　</a:t>
            </a:r>
            <a:endParaRPr lang="en-US" altLang="ja-JP" sz="1200" dirty="0" smtClean="0">
              <a:solidFill>
                <a:srgbClr val="000000"/>
              </a:solidFill>
              <a:latin typeface="Times New Roman" pitchFamily="18" charset="0"/>
            </a:endParaRPr>
          </a:p>
          <a:p>
            <a:pPr marL="342834" indent="-342834">
              <a:spcBef>
                <a:spcPct val="10000"/>
              </a:spcBef>
            </a:pPr>
            <a:r>
              <a:rPr lang="ja-JP" altLang="en-US" sz="1200" dirty="0" smtClean="0">
                <a:solidFill>
                  <a:srgbClr val="000000"/>
                </a:solidFill>
                <a:latin typeface="Times New Roman" pitchFamily="18" charset="0"/>
              </a:rPr>
              <a:t>　　　　　　　　　　　　　勤」、保育所等訪問支援については「常勤」の規定</a:t>
            </a:r>
            <a:endParaRPr lang="en-US" altLang="ja-JP" sz="1200" dirty="0" smtClean="0">
              <a:solidFill>
                <a:srgbClr val="000000"/>
              </a:solidFill>
              <a:latin typeface="Times New Roman" pitchFamily="18" charset="0"/>
            </a:endParaRPr>
          </a:p>
          <a:p>
            <a:pPr marL="342834" indent="-342834">
              <a:spcBef>
                <a:spcPct val="10000"/>
              </a:spcBef>
            </a:pPr>
            <a:r>
              <a:rPr lang="ja-JP" altLang="en-US" sz="1200" dirty="0" smtClean="0">
                <a:solidFill>
                  <a:srgbClr val="000000"/>
                </a:solidFill>
                <a:latin typeface="Times New Roman" pitchFamily="18" charset="0"/>
              </a:rPr>
              <a:t>　　　　　　　　　　　　　なし。</a:t>
            </a:r>
            <a:endParaRPr lang="ja-JP" altLang="en-US" sz="1200" dirty="0">
              <a:solidFill>
                <a:srgbClr val="000000"/>
              </a:solidFill>
              <a:latin typeface="Times New Roman" pitchFamily="18" charset="0"/>
            </a:endParaRPr>
          </a:p>
          <a:p>
            <a:pPr marL="342834" indent="-342834">
              <a:spcBef>
                <a:spcPct val="10000"/>
              </a:spcBef>
            </a:pPr>
            <a:endParaRPr lang="ja-JP" altLang="en-US" sz="1600" dirty="0">
              <a:solidFill>
                <a:srgbClr val="000000"/>
              </a:solidFill>
              <a:latin typeface="Times New Roman" pitchFamily="18" charset="0"/>
            </a:endParaRPr>
          </a:p>
          <a:p>
            <a:pPr marL="342834" indent="-342834">
              <a:spcBef>
                <a:spcPct val="10000"/>
              </a:spcBef>
            </a:pPr>
            <a:r>
              <a:rPr lang="ja-JP" altLang="en-US" sz="1600" dirty="0">
                <a:solidFill>
                  <a:srgbClr val="000000"/>
                </a:solidFill>
                <a:latin typeface="Times New Roman" pitchFamily="18" charset="0"/>
              </a:rPr>
              <a:t>②対象者像：サービス提供部門の管理職</a:t>
            </a:r>
          </a:p>
          <a:p>
            <a:pPr marL="342834" indent="-342834">
              <a:spcBef>
                <a:spcPct val="10000"/>
              </a:spcBef>
            </a:pPr>
            <a:r>
              <a:rPr lang="ja-JP" altLang="en-US" sz="1600" dirty="0">
                <a:solidFill>
                  <a:srgbClr val="000000"/>
                </a:solidFill>
                <a:latin typeface="Times New Roman" pitchFamily="18" charset="0"/>
              </a:rPr>
              <a:t>　　　　　　　　又は指導的立場の職員を想定</a:t>
            </a:r>
          </a:p>
          <a:p>
            <a:pPr marL="342834" indent="-342834">
              <a:spcBef>
                <a:spcPct val="10000"/>
              </a:spcBef>
            </a:pPr>
            <a:endParaRPr lang="ja-JP" altLang="en-US" sz="1600"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③要件： </a:t>
            </a:r>
          </a:p>
          <a:p>
            <a:pPr marL="342834" indent="-342834"/>
            <a:r>
              <a:rPr lang="ja-JP" altLang="en-US" sz="1600" dirty="0">
                <a:solidFill>
                  <a:srgbClr val="000000"/>
                </a:solidFill>
                <a:latin typeface="Times New Roman" pitchFamily="18" charset="0"/>
              </a:rPr>
              <a:t>　　・実務経験（３～１０年） </a:t>
            </a:r>
          </a:p>
          <a:p>
            <a:pPr marL="444500" indent="-444500"/>
            <a:r>
              <a:rPr lang="ja-JP" altLang="en-US" sz="1600" dirty="0">
                <a:solidFill>
                  <a:srgbClr val="000000"/>
                </a:solidFill>
                <a:latin typeface="Times New Roman" pitchFamily="18" charset="0"/>
              </a:rPr>
              <a:t>　　・サービス管理責任者</a:t>
            </a:r>
            <a:r>
              <a:rPr lang="ja-JP" altLang="en-US" sz="1600" dirty="0" smtClean="0">
                <a:solidFill>
                  <a:srgbClr val="000000"/>
                </a:solidFill>
                <a:latin typeface="Times New Roman" pitchFamily="18" charset="0"/>
              </a:rPr>
              <a:t>研修、児童発達支援管理責任者研修修了</a:t>
            </a:r>
            <a:endParaRPr lang="ja-JP" altLang="en-US" sz="1600" dirty="0">
              <a:solidFill>
                <a:srgbClr val="000000"/>
              </a:solidFill>
              <a:latin typeface="Times New Roman" pitchFamily="18" charset="0"/>
            </a:endParaRPr>
          </a:p>
          <a:p>
            <a:pPr marL="342834" indent="-342834"/>
            <a:r>
              <a:rPr lang="ja-JP" altLang="en-US" sz="1600" dirty="0">
                <a:solidFill>
                  <a:srgbClr val="000000"/>
                </a:solidFill>
                <a:latin typeface="Times New Roman" pitchFamily="18" charset="0"/>
              </a:rPr>
              <a:t>　　・相談支援従事者研修（講義部分）受講</a:t>
            </a:r>
          </a:p>
          <a:p>
            <a:pPr marL="342834" indent="-342834">
              <a:spcBef>
                <a:spcPct val="20000"/>
              </a:spcBef>
            </a:pPr>
            <a:endParaRPr lang="ja-JP" altLang="en-US" sz="1600" dirty="0">
              <a:solidFill>
                <a:srgbClr val="000000"/>
              </a:solidFill>
              <a:latin typeface="Times New Roman" pitchFamily="18" charset="0"/>
            </a:endParaRPr>
          </a:p>
          <a:p>
            <a:pPr marL="355600" indent="-355600">
              <a:spcBef>
                <a:spcPct val="20000"/>
              </a:spcBef>
            </a:pPr>
            <a:r>
              <a:rPr lang="ja-JP" altLang="en-US" sz="1600" dirty="0">
                <a:solidFill>
                  <a:srgbClr val="000000"/>
                </a:solidFill>
                <a:latin typeface="Times New Roman" pitchFamily="18" charset="0"/>
              </a:rPr>
              <a:t>④根拠</a:t>
            </a:r>
            <a:r>
              <a:rPr lang="ja-JP" altLang="en-US" sz="1600" dirty="0" smtClean="0">
                <a:solidFill>
                  <a:srgbClr val="000000"/>
                </a:solidFill>
                <a:latin typeface="Times New Roman" pitchFamily="18" charset="0"/>
              </a:rPr>
              <a:t>：総合支援法４２条、児童福祉法第２１条の５の１７、第２４条の１１</a:t>
            </a:r>
            <a:endParaRPr lang="ja-JP" altLang="en-US" sz="1600" dirty="0">
              <a:solidFill>
                <a:srgbClr val="000000"/>
              </a:solidFill>
              <a:latin typeface="Times New Roman" pitchFamily="18" charset="0"/>
            </a:endParaRPr>
          </a:p>
          <a:p>
            <a:pPr marL="342834" indent="-342834">
              <a:spcBef>
                <a:spcPct val="20000"/>
              </a:spcBef>
            </a:pPr>
            <a:endParaRPr lang="ja-JP" altLang="en-US" sz="1600" dirty="0">
              <a:solidFill>
                <a:srgbClr val="000000"/>
              </a:solidFill>
              <a:latin typeface="Times New Roman" pitchFamily="18" charset="0"/>
            </a:endParaRPr>
          </a:p>
          <a:p>
            <a:pPr marL="342834" indent="-342834">
              <a:spcBef>
                <a:spcPct val="10000"/>
              </a:spcBef>
            </a:pPr>
            <a:r>
              <a:rPr lang="ja-JP" altLang="en-US" sz="1600" dirty="0">
                <a:solidFill>
                  <a:srgbClr val="000000"/>
                </a:solidFill>
                <a:latin typeface="Times New Roman" pitchFamily="18" charset="0"/>
              </a:rPr>
              <a:t>⑤責務：「個別支援計画の作成やサービス提供プロセスの管理、他のサービス提供職員への技術指導と助言等」</a:t>
            </a:r>
          </a:p>
        </p:txBody>
      </p:sp>
      <p:sp>
        <p:nvSpPr>
          <p:cNvPr id="224260" name="AutoShape 4"/>
          <p:cNvSpPr>
            <a:spLocks noChangeArrowheads="1"/>
          </p:cNvSpPr>
          <p:nvPr/>
        </p:nvSpPr>
        <p:spPr bwMode="auto">
          <a:xfrm>
            <a:off x="350839" y="116632"/>
            <a:ext cx="8850048" cy="5683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a:t>
            </a:r>
            <a:r>
              <a:rPr lang="ja-JP" altLang="en-US" sz="2000" b="1" dirty="0" smtClean="0">
                <a:solidFill>
                  <a:srgbClr val="A50021"/>
                </a:solidFill>
                <a:ea typeface="ＭＳ Ｐゴシック" pitchFamily="50" charset="-128"/>
              </a:rPr>
              <a:t>責任者・児童発達支援管理責任者」の</a:t>
            </a:r>
            <a:r>
              <a:rPr lang="ja-JP" altLang="en-US" sz="2000" b="1" dirty="0">
                <a:solidFill>
                  <a:srgbClr val="A50021"/>
                </a:solidFill>
                <a:ea typeface="ＭＳ Ｐゴシック" pitchFamily="50" charset="-128"/>
              </a:rPr>
              <a:t>比較　①</a:t>
            </a:r>
          </a:p>
        </p:txBody>
      </p:sp>
      <p:sp>
        <p:nvSpPr>
          <p:cNvPr id="2" name="スライド番号プレースホルダー 1"/>
          <p:cNvSpPr>
            <a:spLocks noGrp="1"/>
          </p:cNvSpPr>
          <p:nvPr>
            <p:ph type="sldNum" sz="quarter" idx="12"/>
          </p:nvPr>
        </p:nvSpPr>
        <p:spPr>
          <a:xfrm>
            <a:off x="7610083" y="6365078"/>
            <a:ext cx="2063750" cy="314325"/>
          </a:xfrm>
        </p:spPr>
        <p:txBody>
          <a:bodyPr/>
          <a:lstStyle/>
          <a:p>
            <a:pPr>
              <a:defRPr/>
            </a:pPr>
            <a:fld id="{67E148A3-2F01-468B-97F2-DB9D07A916CF}" type="slidenum">
              <a:rPr lang="en-US" altLang="ja-JP" smtClean="0">
                <a:solidFill>
                  <a:srgbClr val="000000"/>
                </a:solidFill>
              </a:rPr>
              <a:pPr>
                <a:defRPr/>
              </a:pPr>
              <a:t>67</a:t>
            </a:fld>
            <a:endParaRPr lang="en-US" altLang="ja-JP" dirty="0">
              <a:solidFill>
                <a:srgbClr val="000000"/>
              </a:solidFill>
            </a:endParaRPr>
          </a:p>
        </p:txBody>
      </p:sp>
    </p:spTree>
    <p:extLst>
      <p:ext uri="{BB962C8B-B14F-4D97-AF65-F5344CB8AC3E}">
        <p14:creationId xmlns:p14="http://schemas.microsoft.com/office/powerpoint/2010/main" val="25842498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subTitle" idx="1"/>
          </p:nvPr>
        </p:nvSpPr>
        <p:spPr>
          <a:xfrm>
            <a:off x="271731" y="785813"/>
            <a:ext cx="4602163" cy="5643562"/>
          </a:xfrm>
          <a:noFill/>
          <a:ln w="15875">
            <a:solidFill>
              <a:srgbClr val="0000FF"/>
            </a:solidFill>
          </a:ln>
        </p:spPr>
        <p:txBody>
          <a:bodyPr tIns="82777"/>
          <a:lstStyle/>
          <a:p>
            <a:pPr eaLnBrk="1" hangingPunct="1">
              <a:lnSpc>
                <a:spcPct val="90000"/>
              </a:lnSpc>
            </a:pPr>
            <a:r>
              <a:rPr lang="ja-JP" altLang="en-US" sz="2400" b="1" dirty="0" smtClean="0">
                <a:solidFill>
                  <a:schemeClr val="accent2"/>
                </a:solidFill>
              </a:rPr>
              <a:t>管理者の業務内容例</a:t>
            </a:r>
          </a:p>
          <a:p>
            <a:pPr algn="l" eaLnBrk="1" hangingPunct="1">
              <a:lnSpc>
                <a:spcPct val="90000"/>
              </a:lnSpc>
            </a:pPr>
            <a:r>
              <a:rPr lang="ja-JP" altLang="en-US" sz="1800" dirty="0" smtClean="0"/>
              <a:t>①利用者・市町村への契約支給量報告等</a:t>
            </a:r>
          </a:p>
          <a:p>
            <a:pPr algn="l" eaLnBrk="1" hangingPunct="1">
              <a:lnSpc>
                <a:spcPct val="90000"/>
              </a:lnSpc>
            </a:pPr>
            <a:r>
              <a:rPr lang="ja-JP" altLang="en-US" sz="1800" dirty="0" smtClean="0"/>
              <a:t>②利用者負担額の受領及び管理</a:t>
            </a:r>
          </a:p>
          <a:p>
            <a:pPr algn="l" eaLnBrk="1" hangingPunct="1">
              <a:lnSpc>
                <a:spcPct val="90000"/>
              </a:lnSpc>
            </a:pPr>
            <a:r>
              <a:rPr lang="ja-JP" altLang="en-US" sz="1800" dirty="0" smtClean="0"/>
              <a:t>③介護給付費の額に係る通知等</a:t>
            </a:r>
          </a:p>
          <a:p>
            <a:pPr algn="l" eaLnBrk="1" hangingPunct="1">
              <a:lnSpc>
                <a:spcPct val="90000"/>
              </a:lnSpc>
            </a:pPr>
            <a:r>
              <a:rPr lang="ja-JP" altLang="en-US" sz="1800" dirty="0" smtClean="0"/>
              <a:t>④提供するサービスの質の評価と改善</a:t>
            </a:r>
          </a:p>
          <a:p>
            <a:pPr algn="l" eaLnBrk="1" hangingPunct="1">
              <a:lnSpc>
                <a:spcPct val="90000"/>
              </a:lnSpc>
            </a:pPr>
            <a:r>
              <a:rPr lang="ja-JP" altLang="en-US" sz="1800" dirty="0" smtClean="0"/>
              <a:t>⑤利用者・家族に対する相談及び援助</a:t>
            </a:r>
          </a:p>
          <a:p>
            <a:pPr algn="l" eaLnBrk="1" hangingPunct="1">
              <a:lnSpc>
                <a:spcPct val="90000"/>
              </a:lnSpc>
            </a:pPr>
            <a:r>
              <a:rPr lang="ja-JP" altLang="en-US" sz="1800" dirty="0" smtClean="0"/>
              <a:t>⑥利用者の日常生活上の適切な支援</a:t>
            </a:r>
          </a:p>
          <a:p>
            <a:pPr algn="l" eaLnBrk="1" hangingPunct="1">
              <a:lnSpc>
                <a:spcPct val="90000"/>
              </a:lnSpc>
            </a:pPr>
            <a:r>
              <a:rPr lang="ja-JP" altLang="en-US" sz="1800" dirty="0" smtClean="0"/>
              <a:t>⑦利用者家族との連携</a:t>
            </a:r>
          </a:p>
          <a:p>
            <a:pPr algn="l" eaLnBrk="1" hangingPunct="1">
              <a:lnSpc>
                <a:spcPct val="90000"/>
              </a:lnSpc>
            </a:pPr>
            <a:r>
              <a:rPr lang="ja-JP" altLang="en-US" sz="1800" dirty="0" smtClean="0"/>
              <a:t>⑧緊急時の対応、非常災害対策等</a:t>
            </a:r>
          </a:p>
          <a:p>
            <a:pPr algn="l" eaLnBrk="1" hangingPunct="1">
              <a:lnSpc>
                <a:spcPct val="90000"/>
              </a:lnSpc>
            </a:pPr>
            <a:r>
              <a:rPr lang="ja-JP" altLang="en-US" sz="1800" dirty="0" smtClean="0"/>
              <a:t>⑨従業者及び業務の一元的管理</a:t>
            </a:r>
          </a:p>
          <a:p>
            <a:pPr algn="l" eaLnBrk="1" hangingPunct="1">
              <a:lnSpc>
                <a:spcPct val="90000"/>
              </a:lnSpc>
            </a:pPr>
            <a:r>
              <a:rPr lang="ja-JP" altLang="en-US" sz="1800" dirty="0" smtClean="0"/>
              <a:t>⑩従業者に対する指揮命令</a:t>
            </a:r>
          </a:p>
          <a:p>
            <a:pPr algn="l" eaLnBrk="1" hangingPunct="1">
              <a:lnSpc>
                <a:spcPct val="90000"/>
              </a:lnSpc>
            </a:pPr>
            <a:r>
              <a:rPr lang="ja-JP" altLang="en-US" sz="1800" dirty="0" smtClean="0"/>
              <a:t>⑪運営規程の制定</a:t>
            </a:r>
          </a:p>
          <a:p>
            <a:pPr algn="l" eaLnBrk="1" hangingPunct="1">
              <a:lnSpc>
                <a:spcPct val="90000"/>
              </a:lnSpc>
            </a:pPr>
            <a:r>
              <a:rPr lang="ja-JP" altLang="en-US" sz="1800" dirty="0" smtClean="0"/>
              <a:t>⑫従業者の勤務体制の確保等</a:t>
            </a:r>
          </a:p>
          <a:p>
            <a:pPr algn="l" eaLnBrk="1" hangingPunct="1">
              <a:lnSpc>
                <a:spcPct val="90000"/>
              </a:lnSpc>
            </a:pPr>
            <a:r>
              <a:rPr lang="ja-JP" altLang="en-US" sz="1800" dirty="0" smtClean="0"/>
              <a:t>⑬利用定員の遵守</a:t>
            </a:r>
          </a:p>
          <a:p>
            <a:pPr algn="l" eaLnBrk="1" hangingPunct="1">
              <a:lnSpc>
                <a:spcPct val="90000"/>
              </a:lnSpc>
            </a:pPr>
            <a:r>
              <a:rPr lang="ja-JP" altLang="en-US" sz="1800" dirty="0" smtClean="0"/>
              <a:t>⑭衛生管理等</a:t>
            </a:r>
          </a:p>
          <a:p>
            <a:pPr algn="l" eaLnBrk="1" hangingPunct="1">
              <a:lnSpc>
                <a:spcPct val="90000"/>
              </a:lnSpc>
            </a:pPr>
            <a:r>
              <a:rPr lang="ja-JP" altLang="en-US" sz="1800" dirty="0" smtClean="0"/>
              <a:t>⑮利用者の身体拘束等の禁止</a:t>
            </a:r>
          </a:p>
          <a:p>
            <a:pPr algn="l" eaLnBrk="1" hangingPunct="1">
              <a:lnSpc>
                <a:spcPct val="90000"/>
              </a:lnSpc>
            </a:pPr>
            <a:r>
              <a:rPr lang="ja-JP" altLang="en-US" sz="1800" dirty="0" smtClean="0"/>
              <a:t>⑯地域との連携等</a:t>
            </a:r>
          </a:p>
          <a:p>
            <a:pPr algn="l" eaLnBrk="1" hangingPunct="1">
              <a:lnSpc>
                <a:spcPct val="90000"/>
              </a:lnSpc>
            </a:pPr>
            <a:r>
              <a:rPr lang="ja-JP" altLang="en-US" sz="1800" dirty="0" smtClean="0"/>
              <a:t>⑰記録の整備</a:t>
            </a:r>
          </a:p>
          <a:p>
            <a:pPr algn="l" eaLnBrk="1" hangingPunct="1">
              <a:lnSpc>
                <a:spcPct val="90000"/>
              </a:lnSpc>
            </a:pPr>
            <a:endParaRPr lang="ja-JP" altLang="en-US" sz="1800" dirty="0" smtClean="0"/>
          </a:p>
        </p:txBody>
      </p:sp>
      <p:sp>
        <p:nvSpPr>
          <p:cNvPr id="24580" name="Rectangle 3"/>
          <p:cNvSpPr>
            <a:spLocks noChangeArrowheads="1"/>
          </p:cNvSpPr>
          <p:nvPr/>
        </p:nvSpPr>
        <p:spPr bwMode="auto">
          <a:xfrm>
            <a:off x="5030391" y="785813"/>
            <a:ext cx="4720828" cy="5643562"/>
          </a:xfrm>
          <a:prstGeom prst="rect">
            <a:avLst/>
          </a:prstGeom>
          <a:noFill/>
          <a:ln w="15875">
            <a:solidFill>
              <a:srgbClr val="993366"/>
            </a:solidFill>
            <a:miter lim="800000"/>
            <a:headEnd/>
            <a:tailEnd/>
          </a:ln>
        </p:spPr>
        <p:txBody>
          <a:bodyPr lIns="91414" tIns="45707" rIns="91414" bIns="45707"/>
          <a:lstStyle/>
          <a:p>
            <a:pPr algn="ctr">
              <a:spcBef>
                <a:spcPct val="20000"/>
              </a:spcBef>
            </a:pPr>
            <a:r>
              <a:rPr lang="ja-JP" altLang="en-US" sz="2000" b="1" dirty="0">
                <a:solidFill>
                  <a:srgbClr val="660033"/>
                </a:solidFill>
                <a:latin typeface="Times New Roman" pitchFamily="18" charset="0"/>
              </a:rPr>
              <a:t>サービス管理</a:t>
            </a:r>
            <a:r>
              <a:rPr lang="ja-JP" altLang="en-US" sz="2000" b="1" dirty="0" smtClean="0">
                <a:solidFill>
                  <a:srgbClr val="660033"/>
                </a:solidFill>
                <a:latin typeface="Times New Roman" pitchFamily="18" charset="0"/>
              </a:rPr>
              <a:t>責任者等の</a:t>
            </a:r>
            <a:r>
              <a:rPr lang="ja-JP" altLang="en-US" sz="2000" b="1" dirty="0">
                <a:solidFill>
                  <a:srgbClr val="660033"/>
                </a:solidFill>
                <a:latin typeface="Times New Roman" pitchFamily="18" charset="0"/>
              </a:rPr>
              <a:t>業務内容例</a:t>
            </a:r>
          </a:p>
          <a:p>
            <a:pPr marL="180941" indent="-180941">
              <a:spcBef>
                <a:spcPct val="20000"/>
              </a:spcBef>
            </a:pPr>
            <a:r>
              <a:rPr lang="ja-JP" altLang="en-US" dirty="0">
                <a:solidFill>
                  <a:srgbClr val="000000"/>
                </a:solidFill>
                <a:latin typeface="Times New Roman" pitchFamily="18" charset="0"/>
              </a:rPr>
              <a:t>①個別支援計画の作成に関する業務</a:t>
            </a:r>
          </a:p>
          <a:p>
            <a:pPr marL="180941" indent="-180941">
              <a:spcBef>
                <a:spcPct val="20000"/>
              </a:spcBef>
            </a:pPr>
            <a:r>
              <a:rPr lang="ja-JP" altLang="en-US" dirty="0">
                <a:solidFill>
                  <a:srgbClr val="000000"/>
                </a:solidFill>
                <a:latin typeface="Times New Roman" pitchFamily="18" charset="0"/>
              </a:rPr>
              <a:t>②利用者に対するアセスメント</a:t>
            </a:r>
          </a:p>
          <a:p>
            <a:pPr marL="180941" indent="-180941">
              <a:spcBef>
                <a:spcPct val="20000"/>
              </a:spcBef>
            </a:pPr>
            <a:r>
              <a:rPr lang="ja-JP" altLang="en-US" dirty="0">
                <a:solidFill>
                  <a:srgbClr val="000000"/>
                </a:solidFill>
                <a:latin typeface="Times New Roman" pitchFamily="18" charset="0"/>
              </a:rPr>
              <a:t>③利用者との面接</a:t>
            </a:r>
            <a:endParaRPr lang="en-US" altLang="ja-JP" dirty="0">
              <a:solidFill>
                <a:srgbClr val="000000"/>
              </a:solidFill>
              <a:latin typeface="Times New Roman" pitchFamily="18" charset="0"/>
            </a:endParaRPr>
          </a:p>
          <a:p>
            <a:pPr marL="180941" indent="-180941">
              <a:spcBef>
                <a:spcPct val="20000"/>
              </a:spcBef>
            </a:pPr>
            <a:r>
              <a:rPr lang="ja-JP" altLang="en-US" dirty="0">
                <a:solidFill>
                  <a:srgbClr val="000000"/>
                </a:solidFill>
                <a:latin typeface="Times New Roman" pitchFamily="18" charset="0"/>
              </a:rPr>
              <a:t>④個別支援計画作成に係る会議の運営</a:t>
            </a:r>
          </a:p>
          <a:p>
            <a:pPr marL="180941" indent="-180941">
              <a:spcBef>
                <a:spcPct val="20000"/>
              </a:spcBef>
            </a:pPr>
            <a:r>
              <a:rPr lang="ja-JP" altLang="en-US" dirty="0">
                <a:solidFill>
                  <a:srgbClr val="000000"/>
                </a:solidFill>
                <a:latin typeface="Times New Roman" pitchFamily="18" charset="0"/>
              </a:rPr>
              <a:t>⑤利用者・家族に対する個別支援計画</a:t>
            </a:r>
            <a:r>
              <a:rPr lang="ja-JP" altLang="en-US" dirty="0" smtClean="0">
                <a:solidFill>
                  <a:srgbClr val="000000"/>
                </a:solidFill>
                <a:latin typeface="Times New Roman" pitchFamily="18" charset="0"/>
              </a:rPr>
              <a:t>の説明</a:t>
            </a:r>
            <a:r>
              <a:rPr lang="ja-JP" altLang="en-US" dirty="0">
                <a:solidFill>
                  <a:srgbClr val="000000"/>
                </a:solidFill>
                <a:latin typeface="Times New Roman" pitchFamily="18" charset="0"/>
              </a:rPr>
              <a:t>と交付</a:t>
            </a:r>
          </a:p>
          <a:p>
            <a:pPr marL="180941" indent="-180941">
              <a:spcBef>
                <a:spcPct val="20000"/>
              </a:spcBef>
            </a:pPr>
            <a:r>
              <a:rPr lang="ja-JP" altLang="en-US" dirty="0">
                <a:solidFill>
                  <a:srgbClr val="000000"/>
                </a:solidFill>
                <a:latin typeface="Times New Roman" pitchFamily="18" charset="0"/>
              </a:rPr>
              <a:t>⑥個別支援計画の実施状況の把握</a:t>
            </a:r>
            <a:endParaRPr lang="en-US" altLang="ja-JP" dirty="0">
              <a:solidFill>
                <a:srgbClr val="000000"/>
              </a:solidFill>
              <a:latin typeface="Times New Roman" pitchFamily="18" charset="0"/>
            </a:endParaRPr>
          </a:p>
          <a:p>
            <a:pPr marL="180941" indent="-180941">
              <a:spcBef>
                <a:spcPct val="20000"/>
              </a:spcBef>
            </a:pPr>
            <a:r>
              <a:rPr lang="ja-JP" altLang="en-US" dirty="0">
                <a:solidFill>
                  <a:srgbClr val="000000"/>
                </a:solidFill>
                <a:latin typeface="Times New Roman" pitchFamily="18" charset="0"/>
              </a:rPr>
              <a:t>　　</a:t>
            </a:r>
            <a:r>
              <a:rPr lang="ja-JP" altLang="en-US" dirty="0" smtClean="0">
                <a:solidFill>
                  <a:srgbClr val="000000"/>
                </a:solidFill>
                <a:latin typeface="Times New Roman" pitchFamily="18" charset="0"/>
              </a:rPr>
              <a:t>　　　　　　　　　　　　　　　　　（</a:t>
            </a:r>
            <a:r>
              <a:rPr lang="ja-JP" altLang="en-US" dirty="0">
                <a:solidFill>
                  <a:srgbClr val="000000"/>
                </a:solidFill>
                <a:latin typeface="Times New Roman" pitchFamily="18" charset="0"/>
              </a:rPr>
              <a:t>モニタリング）</a:t>
            </a:r>
            <a:endParaRPr lang="en-US" altLang="ja-JP" dirty="0">
              <a:solidFill>
                <a:srgbClr val="000000"/>
              </a:solidFill>
              <a:latin typeface="Times New Roman" pitchFamily="18" charset="0"/>
            </a:endParaRPr>
          </a:p>
          <a:p>
            <a:pPr marL="180941" indent="-180941">
              <a:spcBef>
                <a:spcPct val="20000"/>
              </a:spcBef>
            </a:pPr>
            <a:r>
              <a:rPr lang="ja-JP" altLang="en-US" dirty="0">
                <a:solidFill>
                  <a:srgbClr val="000000"/>
                </a:solidFill>
                <a:latin typeface="Times New Roman" pitchFamily="18" charset="0"/>
              </a:rPr>
              <a:t>⑦定期的なモニタリング結果の記録</a:t>
            </a:r>
          </a:p>
          <a:p>
            <a:pPr marL="180941" indent="-180941">
              <a:spcBef>
                <a:spcPct val="20000"/>
              </a:spcBef>
            </a:pPr>
            <a:r>
              <a:rPr lang="ja-JP" altLang="en-US" dirty="0">
                <a:solidFill>
                  <a:srgbClr val="000000"/>
                </a:solidFill>
                <a:latin typeface="Times New Roman" pitchFamily="18" charset="0"/>
              </a:rPr>
              <a:t>⑧個別支援計画の変更（修正）</a:t>
            </a:r>
          </a:p>
          <a:p>
            <a:pPr marL="180941" indent="-180941">
              <a:spcBef>
                <a:spcPct val="20000"/>
              </a:spcBef>
            </a:pPr>
            <a:r>
              <a:rPr lang="ja-JP" altLang="en-US" dirty="0">
                <a:solidFill>
                  <a:srgbClr val="000000"/>
                </a:solidFill>
                <a:latin typeface="Times New Roman" pitchFamily="18" charset="0"/>
              </a:rPr>
              <a:t>⑨支援内容に関連する関係機関と</a:t>
            </a:r>
            <a:r>
              <a:rPr lang="ja-JP" altLang="en-US" dirty="0" smtClean="0">
                <a:solidFill>
                  <a:srgbClr val="000000"/>
                </a:solidFill>
                <a:latin typeface="Times New Roman" pitchFamily="18" charset="0"/>
              </a:rPr>
              <a:t>の連絡</a:t>
            </a:r>
            <a:r>
              <a:rPr lang="ja-JP" altLang="en-US" dirty="0">
                <a:solidFill>
                  <a:srgbClr val="000000"/>
                </a:solidFill>
                <a:latin typeface="Times New Roman" pitchFamily="18" charset="0"/>
              </a:rPr>
              <a:t>調整</a:t>
            </a:r>
          </a:p>
          <a:p>
            <a:pPr marL="180941" indent="-180941">
              <a:spcBef>
                <a:spcPct val="20000"/>
              </a:spcBef>
            </a:pPr>
            <a:r>
              <a:rPr lang="ja-JP" altLang="en-US" dirty="0">
                <a:solidFill>
                  <a:srgbClr val="000000"/>
                </a:solidFill>
                <a:latin typeface="Times New Roman" pitchFamily="18" charset="0"/>
              </a:rPr>
              <a:t>⑩サービス提供職員に対する技術的</a:t>
            </a:r>
            <a:r>
              <a:rPr lang="ja-JP" altLang="en-US" dirty="0" smtClean="0">
                <a:solidFill>
                  <a:srgbClr val="000000"/>
                </a:solidFill>
                <a:latin typeface="Times New Roman" pitchFamily="18" charset="0"/>
              </a:rPr>
              <a:t>な指導</a:t>
            </a:r>
            <a:r>
              <a:rPr lang="ja-JP" altLang="en-US" dirty="0">
                <a:solidFill>
                  <a:srgbClr val="000000"/>
                </a:solidFill>
                <a:latin typeface="Times New Roman" pitchFamily="18" charset="0"/>
              </a:rPr>
              <a:t>と助言</a:t>
            </a:r>
          </a:p>
          <a:p>
            <a:pPr marL="180941" indent="-180941">
              <a:spcBef>
                <a:spcPct val="20000"/>
              </a:spcBef>
            </a:pPr>
            <a:r>
              <a:rPr lang="ja-JP" altLang="en-US" dirty="0">
                <a:solidFill>
                  <a:srgbClr val="000000"/>
                </a:solidFill>
                <a:latin typeface="Times New Roman" pitchFamily="18" charset="0"/>
              </a:rPr>
              <a:t>⑪自立した日常生活が可能と</a:t>
            </a:r>
            <a:r>
              <a:rPr lang="ja-JP" altLang="en-US" dirty="0" smtClean="0">
                <a:solidFill>
                  <a:srgbClr val="000000"/>
                </a:solidFill>
                <a:latin typeface="Times New Roman" pitchFamily="18" charset="0"/>
              </a:rPr>
              <a:t>認められる利用者</a:t>
            </a:r>
            <a:r>
              <a:rPr lang="ja-JP" altLang="en-US" dirty="0">
                <a:solidFill>
                  <a:srgbClr val="000000"/>
                </a:solidFill>
                <a:latin typeface="Times New Roman" pitchFamily="18" charset="0"/>
              </a:rPr>
              <a:t>への必要な援助</a:t>
            </a:r>
          </a:p>
        </p:txBody>
      </p:sp>
      <p:sp>
        <p:nvSpPr>
          <p:cNvPr id="24582" name="テキスト ボックス 5"/>
          <p:cNvSpPr txBox="1">
            <a:spLocks noChangeArrowheads="1"/>
          </p:cNvSpPr>
          <p:nvPr/>
        </p:nvSpPr>
        <p:spPr bwMode="auto">
          <a:xfrm>
            <a:off x="-77364" y="6429376"/>
            <a:ext cx="9906001" cy="261594"/>
          </a:xfrm>
          <a:prstGeom prst="rect">
            <a:avLst/>
          </a:prstGeom>
          <a:noFill/>
          <a:ln w="9525">
            <a:noFill/>
            <a:miter lim="800000"/>
            <a:headEnd/>
            <a:tailEnd/>
          </a:ln>
        </p:spPr>
        <p:txBody>
          <a:bodyPr lIns="91422" tIns="45712" rIns="91422" bIns="45712">
            <a:spAutoFit/>
          </a:bodyPr>
          <a:lstStyle/>
          <a:p>
            <a:r>
              <a:rPr lang="ja-JP" altLang="en-US" sz="1100" dirty="0" smtClean="0">
                <a:solidFill>
                  <a:srgbClr val="000000"/>
                </a:solidFill>
                <a:latin typeface="Times New Roman" pitchFamily="18" charset="0"/>
              </a:rPr>
              <a:t>＊</a:t>
            </a:r>
            <a:r>
              <a:rPr lang="ja-JP" altLang="en-US" sz="1100" dirty="0" smtClean="0">
                <a:solidFill>
                  <a:srgbClr val="000000"/>
                </a:solidFill>
              </a:rPr>
              <a:t>障害者総合支援法に</a:t>
            </a:r>
            <a:r>
              <a:rPr lang="ja-JP" altLang="en-US" sz="1100" dirty="0">
                <a:solidFill>
                  <a:srgbClr val="000000"/>
                </a:solidFill>
              </a:rPr>
              <a:t>基づく指定障害福祉サービス事業者の人員、設備及び運営に関する基準　（平成</a:t>
            </a:r>
            <a:r>
              <a:rPr lang="en-US" altLang="ja-JP" sz="1100" dirty="0">
                <a:solidFill>
                  <a:srgbClr val="000000"/>
                </a:solidFill>
              </a:rPr>
              <a:t>18</a:t>
            </a:r>
            <a:r>
              <a:rPr lang="ja-JP" altLang="en-US" sz="1100" dirty="0">
                <a:solidFill>
                  <a:srgbClr val="000000"/>
                </a:solidFill>
              </a:rPr>
              <a:t>年</a:t>
            </a:r>
            <a:r>
              <a:rPr lang="en-US" altLang="ja-JP" sz="1100" dirty="0">
                <a:solidFill>
                  <a:srgbClr val="000000"/>
                </a:solidFill>
              </a:rPr>
              <a:t>9</a:t>
            </a:r>
            <a:r>
              <a:rPr lang="ja-JP" altLang="en-US" sz="1100" dirty="0">
                <a:solidFill>
                  <a:srgbClr val="000000"/>
                </a:solidFill>
              </a:rPr>
              <a:t>月</a:t>
            </a:r>
            <a:r>
              <a:rPr lang="en-US" altLang="ja-JP" sz="1100" dirty="0">
                <a:solidFill>
                  <a:srgbClr val="000000"/>
                </a:solidFill>
              </a:rPr>
              <a:t>29</a:t>
            </a:r>
            <a:r>
              <a:rPr lang="ja-JP" altLang="en-US" sz="1100" dirty="0">
                <a:solidFill>
                  <a:srgbClr val="000000"/>
                </a:solidFill>
              </a:rPr>
              <a:t>日年厚生労働省令第</a:t>
            </a:r>
            <a:r>
              <a:rPr lang="en-US" altLang="ja-JP" sz="1100" dirty="0">
                <a:solidFill>
                  <a:srgbClr val="000000"/>
                </a:solidFill>
              </a:rPr>
              <a:t>171</a:t>
            </a:r>
            <a:r>
              <a:rPr lang="ja-JP" altLang="en-US" sz="1100" dirty="0">
                <a:solidFill>
                  <a:srgbClr val="000000"/>
                </a:solidFill>
              </a:rPr>
              <a:t>号）抜粋</a:t>
            </a:r>
            <a:endParaRPr lang="ja-JP" altLang="en-US" sz="1100" dirty="0">
              <a:solidFill>
                <a:srgbClr val="000000"/>
              </a:solidFill>
              <a:latin typeface="Times New Roman" pitchFamily="18" charset="0"/>
            </a:endParaRPr>
          </a:p>
        </p:txBody>
      </p:sp>
      <p:sp>
        <p:nvSpPr>
          <p:cNvPr id="6" name="AutoShape 4"/>
          <p:cNvSpPr>
            <a:spLocks noChangeArrowheads="1"/>
          </p:cNvSpPr>
          <p:nvPr/>
        </p:nvSpPr>
        <p:spPr bwMode="auto">
          <a:xfrm>
            <a:off x="423432" y="44624"/>
            <a:ext cx="8850048" cy="5683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a:t>
            </a:r>
            <a:r>
              <a:rPr lang="ja-JP" altLang="en-US" sz="2000" b="1" dirty="0" smtClean="0">
                <a:solidFill>
                  <a:srgbClr val="A50021"/>
                </a:solidFill>
                <a:ea typeface="ＭＳ Ｐゴシック" pitchFamily="50" charset="-128"/>
              </a:rPr>
              <a:t>責任者・児童発達支援管理責任者」の</a:t>
            </a:r>
            <a:r>
              <a:rPr lang="ja-JP" altLang="en-US" sz="2000" b="1" dirty="0">
                <a:solidFill>
                  <a:srgbClr val="A50021"/>
                </a:solidFill>
                <a:ea typeface="ＭＳ Ｐゴシック" pitchFamily="50" charset="-128"/>
              </a:rPr>
              <a:t>比較　</a:t>
            </a:r>
            <a:r>
              <a:rPr lang="ja-JP" altLang="en-US" sz="2000" b="1" dirty="0" smtClean="0">
                <a:solidFill>
                  <a:srgbClr val="A50021"/>
                </a:solidFill>
                <a:ea typeface="ＭＳ Ｐゴシック" pitchFamily="50" charset="-128"/>
              </a:rPr>
              <a:t>②</a:t>
            </a:r>
            <a:endParaRPr lang="ja-JP" altLang="en-US" sz="2000" b="1" dirty="0">
              <a:solidFill>
                <a:srgbClr val="A50021"/>
              </a:solidFill>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7CAD0776-07AC-46CA-87BF-E2184DC65D4E}" type="slidenum">
              <a:rPr lang="en-US" altLang="ja-JP" smtClean="0">
                <a:solidFill>
                  <a:srgbClr val="000000"/>
                </a:solidFill>
              </a:rPr>
              <a:pPr>
                <a:defRPr/>
              </a:pPr>
              <a:t>68</a:t>
            </a:fld>
            <a:endParaRPr lang="en-US" altLang="ja-JP" dirty="0">
              <a:solidFill>
                <a:srgbClr val="000000"/>
              </a:solidFill>
            </a:endParaRPr>
          </a:p>
        </p:txBody>
      </p:sp>
    </p:spTree>
    <p:extLst>
      <p:ext uri="{BB962C8B-B14F-4D97-AF65-F5344CB8AC3E}">
        <p14:creationId xmlns:p14="http://schemas.microsoft.com/office/powerpoint/2010/main" val="18670853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p:cNvSpPr>
            <a:spLocks noChangeArrowheads="1"/>
          </p:cNvSpPr>
          <p:nvPr/>
        </p:nvSpPr>
        <p:spPr bwMode="auto">
          <a:xfrm>
            <a:off x="776536" y="71448"/>
            <a:ext cx="8136904" cy="42068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dirty="0">
                <a:solidFill>
                  <a:srgbClr val="A50021"/>
                </a:solidFill>
                <a:ea typeface="ＭＳ Ｐゴシック" pitchFamily="50" charset="-128"/>
              </a:rPr>
              <a:t>「相談支援専門員</a:t>
            </a:r>
            <a:r>
              <a:rPr lang="ja-JP" altLang="en-US" dirty="0" smtClean="0">
                <a:solidFill>
                  <a:srgbClr val="A50021"/>
                </a:solidFill>
                <a:ea typeface="ＭＳ Ｐゴシック" pitchFamily="50" charset="-128"/>
              </a:rPr>
              <a:t>」・「</a:t>
            </a:r>
            <a:r>
              <a:rPr lang="ja-JP" altLang="en-US" dirty="0">
                <a:solidFill>
                  <a:srgbClr val="A50021"/>
                </a:solidFill>
                <a:ea typeface="ＭＳ Ｐゴシック" pitchFamily="50" charset="-128"/>
              </a:rPr>
              <a:t>管理者」・「サービス管理</a:t>
            </a:r>
            <a:r>
              <a:rPr lang="ja-JP" altLang="en-US" dirty="0" smtClean="0">
                <a:solidFill>
                  <a:srgbClr val="A50021"/>
                </a:solidFill>
                <a:ea typeface="ＭＳ Ｐゴシック" pitchFamily="50" charset="-128"/>
              </a:rPr>
              <a:t>責任者等」の</a:t>
            </a:r>
            <a:r>
              <a:rPr lang="ja-JP" altLang="en-US" dirty="0">
                <a:solidFill>
                  <a:srgbClr val="A50021"/>
                </a:solidFill>
                <a:ea typeface="ＭＳ Ｐゴシック" pitchFamily="50" charset="-128"/>
              </a:rPr>
              <a:t>比較</a:t>
            </a:r>
          </a:p>
        </p:txBody>
      </p:sp>
      <p:graphicFrame>
        <p:nvGraphicFramePr>
          <p:cNvPr id="717884" name="Group 60"/>
          <p:cNvGraphicFramePr>
            <a:graphicFrameLocks noGrp="1"/>
          </p:cNvGraphicFramePr>
          <p:nvPr>
            <p:ph idx="4294967295"/>
          </p:nvPr>
        </p:nvGraphicFramePr>
        <p:xfrm>
          <a:off x="77413" y="620688"/>
          <a:ext cx="9765109" cy="6130414"/>
        </p:xfrm>
        <a:graphic>
          <a:graphicData uri="http://schemas.openxmlformats.org/drawingml/2006/table">
            <a:tbl>
              <a:tblPr/>
              <a:tblGrid>
                <a:gridCol w="541738"/>
                <a:gridCol w="2877328"/>
                <a:gridCol w="3129048"/>
                <a:gridCol w="3216995"/>
              </a:tblGrid>
              <a:tr h="27884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5122" marR="35122" marT="36000" marB="3600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相談支援専門員</a:t>
                      </a:r>
                    </a:p>
                  </a:txBody>
                  <a:tcPr marL="35122" marR="35122"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サービス提供事業所</a:t>
                      </a:r>
                    </a:p>
                  </a:txBody>
                  <a:tcPr marL="35122" marR="35122"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78842">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管理者</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サービス管理責任者等</a:t>
                      </a:r>
                    </a:p>
                  </a:txBody>
                  <a:tcPr marL="35122" marR="35122"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37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指定</a:t>
                      </a:r>
                      <a:endPar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要件</a:t>
                      </a:r>
                    </a:p>
                  </a:txBody>
                  <a:tcPr marL="35122" marR="35122"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専従（支障がない場合は兼務可）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・専従→サービス提供時間帯を通じて、職員が張り付いていること。非常勤も可。</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専従（支障がない場合は兼務可）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専従 → サービス提供時間帯を通じて、職員が張り付いていること。非常勤も可。</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１名以上は専任で常勤（新体系）</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専任 → 特定の業務の主たる担当者として特定されていること。</a:t>
                      </a:r>
                    </a:p>
                    <a:p>
                      <a:pPr marL="0" marR="0" lvl="0" indent="0" algn="l" defTabSz="914400" rtl="0" eaLnBrk="1" fontAlgn="base" latinLnBrk="0" hangingPunct="1">
                        <a:lnSpc>
                          <a:spcPct val="100000"/>
                        </a:lnSpc>
                        <a:spcBef>
                          <a:spcPct val="10000"/>
                        </a:spcBef>
                        <a:spcAft>
                          <a:spcPct val="0"/>
                        </a:spcAft>
                        <a:buClrTx/>
                        <a:buSzTx/>
                        <a:buFontTx/>
                        <a:buChar char="•"/>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常勤 → 雇用形態が常勤職員として雇用されていること。（週４０時間労働）</a:t>
                      </a:r>
                      <a:endPar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5122" marR="35122"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08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対象</a:t>
                      </a:r>
                      <a:endPar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者像</a:t>
                      </a:r>
                    </a:p>
                  </a:txBody>
                  <a:tcPr marL="35122" marR="35122"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相談支援事業所の従業者</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施設長（管理職）を想定</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サービス提供部門の管理職又は指導的立場の職員を想定（管理職でなくても可）</a:t>
                      </a:r>
                    </a:p>
                  </a:txBody>
                  <a:tcPr marL="35122" marR="35122"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1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要件</a:t>
                      </a:r>
                    </a:p>
                  </a:txBody>
                  <a:tcPr marL="35122" marR="35122"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実務経験（３～１０年）と相談支援従事者研修（初任者又は現任）を修了した者</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社会福祉主事の資格を有するか又は社会福祉事業に２年以上従事した経験のある者、又は社会福祉施設長資格認定講習会を修了した者　（最低基準）</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実務経験（３～１０年）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・サービス管理責任者研修、児童発達支援管理責任</a:t>
                      </a:r>
                      <a:endPar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者研修修了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・相談支援従事者研修（講義部分）受講</a:t>
                      </a:r>
                    </a:p>
                  </a:txBody>
                  <a:tcPr marL="35122" marR="35122"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責務</a:t>
                      </a:r>
                    </a:p>
                  </a:txBody>
                  <a:tcPr marL="35122" marR="35122"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itchFamily="50" charset="-128"/>
                          <a:ea typeface="ＭＳ Ｐゴシック" pitchFamily="50" charset="-128"/>
                        </a:rPr>
                        <a:t>利用者の意向を踏まえ、自立した日常生活や社会生活の実現のための支援、中立・公平な立場からの効率的で適切な障害福祉サービス利用のための支援　等</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「従業者及び業務の一元的な管理や規定を遵守させるために必要な指揮命令」</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「個別支援計画の作成やサービス提供プロセスの管理、他のサービス提供職員への技術指導と助言等」</a:t>
                      </a:r>
                    </a:p>
                  </a:txBody>
                  <a:tcPr marL="35122" marR="35122"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3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業務</a:t>
                      </a:r>
                      <a:endPar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内容</a:t>
                      </a:r>
                    </a:p>
                  </a:txBody>
                  <a:tcPr marL="35122" marR="35122"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①</a:t>
                      </a: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生活全般に係る相談、情報提供</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②利用者に係るアセスメントの実施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③サービス利用計画の作成と変更</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④サービス利用計画の説明と交付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⑤サービス利用計画の実施状況等の把握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及び評価等（モニタリングの実施）</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⑥サービス担当者会議等による専門的意見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の聴取</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⑦障害福祉施設等との連携等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サービス利用計画の作成にあたっては、インフォーマルなサービスの利用も含め総合的な計画となるよう努めなければならない。</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eaLnBrk="1" hangingPunct="1">
                        <a:lnSpc>
                          <a:spcPct val="90000"/>
                        </a:lnSpc>
                      </a:pPr>
                      <a:r>
                        <a:rPr lang="ja-JP" altLang="en-US" sz="1100" dirty="0" smtClean="0"/>
                        <a:t>①利用者・市町村への契約支給量報告等</a:t>
                      </a:r>
                    </a:p>
                    <a:p>
                      <a:pPr algn="l" eaLnBrk="1" hangingPunct="1">
                        <a:lnSpc>
                          <a:spcPct val="90000"/>
                        </a:lnSpc>
                      </a:pPr>
                      <a:r>
                        <a:rPr lang="ja-JP" altLang="en-US" sz="1100" dirty="0" smtClean="0"/>
                        <a:t>②利用者負担額の受領及び管理</a:t>
                      </a:r>
                    </a:p>
                    <a:p>
                      <a:pPr algn="l" eaLnBrk="1" hangingPunct="1">
                        <a:lnSpc>
                          <a:spcPct val="90000"/>
                        </a:lnSpc>
                      </a:pPr>
                      <a:r>
                        <a:rPr lang="ja-JP" altLang="en-US" sz="1100" dirty="0" smtClean="0"/>
                        <a:t>③介護給付費の額に係る通知等</a:t>
                      </a:r>
                    </a:p>
                    <a:p>
                      <a:pPr algn="l" eaLnBrk="1" hangingPunct="1">
                        <a:lnSpc>
                          <a:spcPct val="90000"/>
                        </a:lnSpc>
                      </a:pPr>
                      <a:r>
                        <a:rPr lang="ja-JP" altLang="en-US" sz="1100" dirty="0" smtClean="0"/>
                        <a:t>④提供するサービスの質の評価と改善</a:t>
                      </a:r>
                    </a:p>
                    <a:p>
                      <a:pPr algn="l" eaLnBrk="1" hangingPunct="1">
                        <a:lnSpc>
                          <a:spcPct val="90000"/>
                        </a:lnSpc>
                      </a:pPr>
                      <a:r>
                        <a:rPr lang="ja-JP" altLang="en-US" sz="1100" dirty="0" smtClean="0"/>
                        <a:t>⑤利用者・家族に対する相談及び援助</a:t>
                      </a:r>
                    </a:p>
                    <a:p>
                      <a:pPr algn="l" eaLnBrk="1" hangingPunct="1">
                        <a:lnSpc>
                          <a:spcPct val="90000"/>
                        </a:lnSpc>
                      </a:pPr>
                      <a:r>
                        <a:rPr lang="ja-JP" altLang="en-US" sz="1100" dirty="0" smtClean="0"/>
                        <a:t>⑥利用者の日常生活上の適切な支援</a:t>
                      </a:r>
                    </a:p>
                    <a:p>
                      <a:pPr algn="l" eaLnBrk="1" hangingPunct="1">
                        <a:lnSpc>
                          <a:spcPct val="90000"/>
                        </a:lnSpc>
                      </a:pPr>
                      <a:r>
                        <a:rPr lang="ja-JP" altLang="en-US" sz="1100" dirty="0" smtClean="0"/>
                        <a:t>⑦利用者家族との連携</a:t>
                      </a:r>
                    </a:p>
                    <a:p>
                      <a:pPr algn="l" eaLnBrk="1" hangingPunct="1">
                        <a:lnSpc>
                          <a:spcPct val="90000"/>
                        </a:lnSpc>
                      </a:pPr>
                      <a:r>
                        <a:rPr lang="ja-JP" altLang="en-US" sz="1100" dirty="0" smtClean="0"/>
                        <a:t>⑧緊急時の対応、非常災害対策等</a:t>
                      </a:r>
                    </a:p>
                    <a:p>
                      <a:pPr algn="l" eaLnBrk="1" hangingPunct="1">
                        <a:lnSpc>
                          <a:spcPct val="90000"/>
                        </a:lnSpc>
                      </a:pPr>
                      <a:r>
                        <a:rPr lang="ja-JP" altLang="en-US" sz="1100" dirty="0" smtClean="0"/>
                        <a:t>⑨従業者及び業務の一元的管理</a:t>
                      </a:r>
                    </a:p>
                    <a:p>
                      <a:pPr algn="l" eaLnBrk="1" hangingPunct="1">
                        <a:lnSpc>
                          <a:spcPct val="90000"/>
                        </a:lnSpc>
                      </a:pPr>
                      <a:r>
                        <a:rPr lang="ja-JP" altLang="en-US" sz="1100" dirty="0" smtClean="0"/>
                        <a:t>⑩従業者に対する指揮命令</a:t>
                      </a:r>
                    </a:p>
                    <a:p>
                      <a:pPr algn="l" eaLnBrk="1" hangingPunct="1">
                        <a:lnSpc>
                          <a:spcPct val="90000"/>
                        </a:lnSpc>
                      </a:pPr>
                      <a:r>
                        <a:rPr lang="ja-JP" altLang="en-US" sz="1100" dirty="0" smtClean="0"/>
                        <a:t>⑪運営規程の制定</a:t>
                      </a:r>
                    </a:p>
                    <a:p>
                      <a:pPr algn="l" eaLnBrk="1" hangingPunct="1">
                        <a:lnSpc>
                          <a:spcPct val="90000"/>
                        </a:lnSpc>
                      </a:pPr>
                      <a:r>
                        <a:rPr lang="ja-JP" altLang="en-US" sz="1100" dirty="0" smtClean="0"/>
                        <a:t>⑫従業者の勤務体制の確保等</a:t>
                      </a:r>
                    </a:p>
                    <a:p>
                      <a:pPr algn="l" eaLnBrk="1" hangingPunct="1">
                        <a:lnSpc>
                          <a:spcPct val="90000"/>
                        </a:lnSpc>
                      </a:pPr>
                      <a:r>
                        <a:rPr lang="ja-JP" altLang="en-US" sz="1100" dirty="0" smtClean="0"/>
                        <a:t>⑬利用定員の遵守</a:t>
                      </a:r>
                    </a:p>
                    <a:p>
                      <a:pPr algn="l" eaLnBrk="1" hangingPunct="1">
                        <a:lnSpc>
                          <a:spcPct val="90000"/>
                        </a:lnSpc>
                      </a:pPr>
                      <a:r>
                        <a:rPr lang="ja-JP" altLang="en-US" sz="1100" dirty="0" smtClean="0"/>
                        <a:t>⑭衛生管理等</a:t>
                      </a:r>
                    </a:p>
                    <a:p>
                      <a:pPr algn="l" eaLnBrk="1" hangingPunct="1">
                        <a:lnSpc>
                          <a:spcPct val="90000"/>
                        </a:lnSpc>
                      </a:pPr>
                      <a:r>
                        <a:rPr lang="ja-JP" altLang="en-US" sz="1100" dirty="0" smtClean="0"/>
                        <a:t>⑮利用者の身体拘束等の禁止</a:t>
                      </a:r>
                    </a:p>
                    <a:p>
                      <a:pPr algn="l" eaLnBrk="1" hangingPunct="1">
                        <a:lnSpc>
                          <a:spcPct val="90000"/>
                        </a:lnSpc>
                      </a:pPr>
                      <a:r>
                        <a:rPr lang="ja-JP" altLang="en-US" sz="1100" dirty="0" smtClean="0"/>
                        <a:t>⑯地域との連携等</a:t>
                      </a:r>
                    </a:p>
                    <a:p>
                      <a:pPr algn="l" eaLnBrk="1" hangingPunct="1">
                        <a:lnSpc>
                          <a:spcPct val="90000"/>
                        </a:lnSpc>
                      </a:pPr>
                      <a:r>
                        <a:rPr lang="ja-JP" altLang="en-US" sz="1100" dirty="0" smtClean="0"/>
                        <a:t>⑰記録の整備</a:t>
                      </a:r>
                    </a:p>
                  </a:txBody>
                  <a:tcPr marL="35122" marR="35122"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ct val="20000"/>
                        </a:spcBef>
                      </a:pPr>
                      <a:r>
                        <a:rPr lang="ja-JP" altLang="en-US" sz="1100" dirty="0" smtClean="0"/>
                        <a:t>①個別支援計画の作成に関する業務</a:t>
                      </a:r>
                    </a:p>
                    <a:p>
                      <a:pPr>
                        <a:spcBef>
                          <a:spcPct val="20000"/>
                        </a:spcBef>
                      </a:pPr>
                      <a:r>
                        <a:rPr lang="ja-JP" altLang="en-US" sz="1100" dirty="0" smtClean="0"/>
                        <a:t>②利用者に対するアセスメント</a:t>
                      </a:r>
                    </a:p>
                    <a:p>
                      <a:pPr>
                        <a:spcBef>
                          <a:spcPct val="20000"/>
                        </a:spcBef>
                      </a:pPr>
                      <a:r>
                        <a:rPr lang="ja-JP" altLang="en-US" sz="1100" dirty="0" smtClean="0"/>
                        <a:t>③利用者との面接</a:t>
                      </a:r>
                      <a:endParaRPr lang="en-US" altLang="ja-JP" sz="1100" dirty="0" smtClean="0"/>
                    </a:p>
                    <a:p>
                      <a:pPr>
                        <a:spcBef>
                          <a:spcPct val="20000"/>
                        </a:spcBef>
                      </a:pPr>
                      <a:r>
                        <a:rPr lang="ja-JP" altLang="en-US" sz="1100" dirty="0" smtClean="0"/>
                        <a:t>④個別支援計画作成に係る会議の運営</a:t>
                      </a:r>
                    </a:p>
                    <a:p>
                      <a:pPr>
                        <a:spcBef>
                          <a:spcPct val="20000"/>
                        </a:spcBef>
                      </a:pPr>
                      <a:r>
                        <a:rPr lang="ja-JP" altLang="en-US" sz="1100" dirty="0" smtClean="0"/>
                        <a:t>⑤利用者・家族に対する個別支援計画の説明と</a:t>
                      </a:r>
                    </a:p>
                    <a:p>
                      <a:pPr>
                        <a:spcBef>
                          <a:spcPct val="20000"/>
                        </a:spcBef>
                      </a:pPr>
                      <a:r>
                        <a:rPr lang="ja-JP" altLang="en-US" sz="1100" dirty="0" smtClean="0"/>
                        <a:t>　交付</a:t>
                      </a:r>
                    </a:p>
                    <a:p>
                      <a:pPr>
                        <a:spcBef>
                          <a:spcPct val="20000"/>
                        </a:spcBef>
                      </a:pPr>
                      <a:r>
                        <a:rPr lang="ja-JP" altLang="en-US" sz="1100" dirty="0" smtClean="0"/>
                        <a:t>⑥個別支援計画の実施状況把握（モニタリング）</a:t>
                      </a:r>
                      <a:endParaRPr lang="en-US" altLang="ja-JP" sz="1100" dirty="0" smtClean="0"/>
                    </a:p>
                    <a:p>
                      <a:pPr>
                        <a:spcBef>
                          <a:spcPct val="20000"/>
                        </a:spcBef>
                      </a:pPr>
                      <a:r>
                        <a:rPr lang="ja-JP" altLang="en-US" sz="1100" dirty="0" smtClean="0"/>
                        <a:t>⑦定期的なモニタリング結果の記録</a:t>
                      </a:r>
                    </a:p>
                    <a:p>
                      <a:pPr>
                        <a:spcBef>
                          <a:spcPct val="20000"/>
                        </a:spcBef>
                      </a:pPr>
                      <a:r>
                        <a:rPr lang="ja-JP" altLang="en-US" sz="1100" dirty="0" smtClean="0"/>
                        <a:t>⑧個別支援計画の変更（修正）</a:t>
                      </a:r>
                    </a:p>
                    <a:p>
                      <a:pPr>
                        <a:spcBef>
                          <a:spcPct val="20000"/>
                        </a:spcBef>
                      </a:pPr>
                      <a:r>
                        <a:rPr lang="ja-JP" altLang="en-US" sz="1100" dirty="0" smtClean="0"/>
                        <a:t>⑨支援内容に関連する関係機関との連絡調整</a:t>
                      </a:r>
                    </a:p>
                    <a:p>
                      <a:pPr>
                        <a:spcBef>
                          <a:spcPct val="20000"/>
                        </a:spcBef>
                      </a:pPr>
                      <a:r>
                        <a:rPr lang="ja-JP" altLang="en-US" sz="1100" dirty="0" smtClean="0"/>
                        <a:t>⑩サービス提供職員への技術的な指導と助言</a:t>
                      </a:r>
                    </a:p>
                    <a:p>
                      <a:pPr>
                        <a:spcBef>
                          <a:spcPct val="20000"/>
                        </a:spcBef>
                      </a:pPr>
                      <a:r>
                        <a:rPr lang="ja-JP" altLang="en-US" sz="1100" dirty="0" smtClean="0"/>
                        <a:t>⑪自立した日常生活が可能と認められる</a:t>
                      </a:r>
                    </a:p>
                    <a:p>
                      <a:pPr>
                        <a:spcBef>
                          <a:spcPct val="20000"/>
                        </a:spcBef>
                      </a:pPr>
                      <a:r>
                        <a:rPr lang="ja-JP" altLang="en-US" sz="1100" dirty="0" smtClean="0"/>
                        <a:t>　　利用者への必要な援助</a:t>
                      </a:r>
                      <a:endPar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5122" marR="35122"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スライド番号プレースホルダー 1"/>
          <p:cNvSpPr>
            <a:spLocks noGrp="1"/>
          </p:cNvSpPr>
          <p:nvPr>
            <p:ph type="sldNum" sz="quarter" idx="12"/>
          </p:nvPr>
        </p:nvSpPr>
        <p:spPr/>
        <p:txBody>
          <a:bodyPr/>
          <a:lstStyle/>
          <a:p>
            <a:pPr>
              <a:defRPr/>
            </a:pPr>
            <a:fld id="{9A5DBC96-1DB8-4B93-B21F-95C4ECA2D59D}" type="slidenum">
              <a:rPr lang="en-US" altLang="ja-JP" smtClean="0">
                <a:solidFill>
                  <a:srgbClr val="000000"/>
                </a:solidFill>
              </a:rPr>
              <a:pPr>
                <a:defRPr/>
              </a:pPr>
              <a:t>69</a:t>
            </a:fld>
            <a:endParaRPr lang="en-US" altLang="ja-JP" dirty="0">
              <a:solidFill>
                <a:srgbClr val="000000"/>
              </a:solidFill>
            </a:endParaRPr>
          </a:p>
        </p:txBody>
      </p:sp>
    </p:spTree>
    <p:extLst>
      <p:ext uri="{BB962C8B-B14F-4D97-AF65-F5344CB8AC3E}">
        <p14:creationId xmlns:p14="http://schemas.microsoft.com/office/powerpoint/2010/main" val="12359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654706" y="4724972"/>
            <a:ext cx="3611563" cy="1704975"/>
          </a:xfrm>
          <a:prstGeom prst="roundRect">
            <a:avLst>
              <a:gd name="adj" fmla="val 8931"/>
            </a:avLst>
          </a:prstGeom>
          <a:solidFill>
            <a:srgbClr val="CCFFFF"/>
          </a:solidFill>
          <a:ln w="9525">
            <a:solidFill>
              <a:schemeClr val="tx1"/>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5" name="AutoShape 3"/>
          <p:cNvSpPr>
            <a:spLocks noChangeArrowheads="1"/>
          </p:cNvSpPr>
          <p:nvPr/>
        </p:nvSpPr>
        <p:spPr bwMode="auto">
          <a:xfrm>
            <a:off x="5654706" y="2492380"/>
            <a:ext cx="3611563" cy="1600200"/>
          </a:xfrm>
          <a:prstGeom prst="roundRect">
            <a:avLst>
              <a:gd name="adj" fmla="val 8931"/>
            </a:avLst>
          </a:prstGeom>
          <a:solidFill>
            <a:srgbClr val="CCFFFF"/>
          </a:solidFill>
          <a:ln w="9525">
            <a:solidFill>
              <a:schemeClr val="tx1"/>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6" name="Rectangle 4"/>
          <p:cNvSpPr>
            <a:spLocks noChangeArrowheads="1"/>
          </p:cNvSpPr>
          <p:nvPr/>
        </p:nvSpPr>
        <p:spPr bwMode="auto">
          <a:xfrm>
            <a:off x="428625" y="4508500"/>
            <a:ext cx="4367214" cy="213518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7" name="Rectangle 5"/>
          <p:cNvSpPr>
            <a:spLocks noChangeArrowheads="1"/>
          </p:cNvSpPr>
          <p:nvPr/>
        </p:nvSpPr>
        <p:spPr bwMode="auto">
          <a:xfrm>
            <a:off x="392384" y="2371725"/>
            <a:ext cx="4403725" cy="206533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63494" name="AutoShape 6"/>
          <p:cNvSpPr>
            <a:spLocks noChangeArrowheads="1"/>
          </p:cNvSpPr>
          <p:nvPr/>
        </p:nvSpPr>
        <p:spPr bwMode="auto">
          <a:xfrm>
            <a:off x="584217" y="785813"/>
            <a:ext cx="8069263" cy="1447800"/>
          </a:xfrm>
          <a:prstGeom prst="foldedCorner">
            <a:avLst>
              <a:gd name="adj" fmla="val 12500"/>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199" name="Rectangle 7"/>
          <p:cNvSpPr>
            <a:spLocks noChangeArrowheads="1"/>
          </p:cNvSpPr>
          <p:nvPr/>
        </p:nvSpPr>
        <p:spPr bwMode="auto">
          <a:xfrm>
            <a:off x="3024214" y="1000136"/>
            <a:ext cx="3000375" cy="428625"/>
          </a:xfrm>
          <a:prstGeom prst="rect">
            <a:avLst/>
          </a:prstGeom>
          <a:solidFill>
            <a:srgbClr val="FFFF66"/>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00" name="Rectangle 8"/>
          <p:cNvSpPr>
            <a:spLocks noGrp="1" noChangeArrowheads="1"/>
          </p:cNvSpPr>
          <p:nvPr>
            <p:ph type="title"/>
          </p:nvPr>
        </p:nvSpPr>
        <p:spPr>
          <a:xfrm>
            <a:off x="238183" y="214317"/>
            <a:ext cx="8915400" cy="587375"/>
          </a:xfrm>
        </p:spPr>
        <p:txBody>
          <a:bodyPr/>
          <a:lstStyle/>
          <a:p>
            <a:pPr algn="l" eaLnBrk="1" hangingPunct="1"/>
            <a:r>
              <a:rPr lang="ja-JP" altLang="en-US" sz="2400" b="1" smtClean="0"/>
              <a:t>措置制度から支援費制度へ（</a:t>
            </a:r>
            <a:r>
              <a:rPr lang="en-US" altLang="ja-JP" sz="2400" b="1" smtClean="0"/>
              <a:t>H15</a:t>
            </a:r>
            <a:r>
              <a:rPr lang="ja-JP" altLang="en-US" sz="2400" b="1" smtClean="0"/>
              <a:t>）</a:t>
            </a:r>
          </a:p>
        </p:txBody>
      </p:sp>
      <p:sp>
        <p:nvSpPr>
          <p:cNvPr id="8201" name="Text Box 9"/>
          <p:cNvSpPr txBox="1">
            <a:spLocks noChangeArrowheads="1"/>
          </p:cNvSpPr>
          <p:nvPr/>
        </p:nvSpPr>
        <p:spPr bwMode="auto">
          <a:xfrm>
            <a:off x="3167063" y="1000135"/>
            <a:ext cx="4214812" cy="461963"/>
          </a:xfrm>
          <a:prstGeom prst="rect">
            <a:avLst/>
          </a:prstGeom>
          <a:noFill/>
          <a:ln w="9525">
            <a:noFill/>
            <a:miter lim="800000"/>
            <a:headEnd/>
            <a:tailEnd/>
          </a:ln>
        </p:spPr>
        <p:txBody>
          <a:bodyPr>
            <a:spAutoFit/>
          </a:bodyPr>
          <a:lstStyle/>
          <a:p>
            <a:pPr fontAlgn="base">
              <a:spcBef>
                <a:spcPct val="0"/>
              </a:spcBef>
              <a:spcAft>
                <a:spcPct val="0"/>
              </a:spcAft>
            </a:pPr>
            <a:r>
              <a:rPr lang="ja-JP" altLang="en-US" sz="2400" b="1">
                <a:solidFill>
                  <a:prstClr val="black"/>
                </a:solidFill>
              </a:rPr>
              <a:t>支援費制度の意義</a:t>
            </a:r>
          </a:p>
        </p:txBody>
      </p:sp>
      <p:sp>
        <p:nvSpPr>
          <p:cNvPr id="8202" name="Text Box 10"/>
          <p:cNvSpPr txBox="1">
            <a:spLocks noChangeArrowheads="1"/>
          </p:cNvSpPr>
          <p:nvPr/>
        </p:nvSpPr>
        <p:spPr bwMode="auto">
          <a:xfrm>
            <a:off x="1878033" y="1435107"/>
            <a:ext cx="5832046" cy="769441"/>
          </a:xfrm>
          <a:prstGeom prst="rect">
            <a:avLst/>
          </a:prstGeom>
          <a:noFill/>
          <a:ln w="9525">
            <a:noFill/>
            <a:miter lim="800000"/>
            <a:headEnd/>
            <a:tailEnd/>
          </a:ln>
        </p:spPr>
        <p:txBody>
          <a:bodyPr wrap="none">
            <a:spAutoFit/>
          </a:bodyPr>
          <a:lstStyle/>
          <a:p>
            <a:pPr fontAlgn="base">
              <a:spcBef>
                <a:spcPct val="0"/>
              </a:spcBef>
              <a:spcAft>
                <a:spcPct val="0"/>
              </a:spcAft>
              <a:buClr>
                <a:srgbClr val="000066"/>
              </a:buClr>
              <a:buFont typeface="Wingdings" pitchFamily="2" charset="2"/>
              <a:buChar char="n"/>
            </a:pPr>
            <a:r>
              <a:rPr lang="ja-JP" altLang="en-US" sz="2200" b="1">
                <a:solidFill>
                  <a:prstClr val="black"/>
                </a:solidFill>
              </a:rPr>
              <a:t>多様化・増大化する障害福祉ニーズへの対応</a:t>
            </a:r>
          </a:p>
          <a:p>
            <a:pPr fontAlgn="base">
              <a:spcBef>
                <a:spcPct val="0"/>
              </a:spcBef>
              <a:spcAft>
                <a:spcPct val="0"/>
              </a:spcAft>
              <a:buClr>
                <a:srgbClr val="000066"/>
              </a:buClr>
              <a:buFont typeface="Wingdings" pitchFamily="2" charset="2"/>
              <a:buChar char="n"/>
            </a:pPr>
            <a:r>
              <a:rPr lang="ja-JP" altLang="en-US" sz="2200" b="1">
                <a:solidFill>
                  <a:prstClr val="black"/>
                </a:solidFill>
              </a:rPr>
              <a:t>利用者の立場に立った制度構築</a:t>
            </a:r>
          </a:p>
        </p:txBody>
      </p:sp>
      <p:grpSp>
        <p:nvGrpSpPr>
          <p:cNvPr id="2" name="Group 11"/>
          <p:cNvGrpSpPr>
            <a:grpSpLocks/>
          </p:cNvGrpSpPr>
          <p:nvPr/>
        </p:nvGrpSpPr>
        <p:grpSpPr bwMode="auto">
          <a:xfrm>
            <a:off x="434982" y="2416752"/>
            <a:ext cx="2232025" cy="392113"/>
            <a:chOff x="324" y="1457"/>
            <a:chExt cx="1254" cy="247"/>
          </a:xfrm>
        </p:grpSpPr>
        <p:sp>
          <p:nvSpPr>
            <p:cNvPr id="8247" name="Rectangle 12"/>
            <p:cNvSpPr>
              <a:spLocks noChangeArrowheads="1"/>
            </p:cNvSpPr>
            <p:nvPr/>
          </p:nvSpPr>
          <p:spPr bwMode="auto">
            <a:xfrm>
              <a:off x="324" y="1464"/>
              <a:ext cx="1254" cy="240"/>
            </a:xfrm>
            <a:prstGeom prst="rect">
              <a:avLst/>
            </a:prstGeom>
            <a:solidFill>
              <a:srgbClr val="FFCCCC"/>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48" name="Text Box 13"/>
            <p:cNvSpPr txBox="1">
              <a:spLocks noChangeArrowheads="1"/>
            </p:cNvSpPr>
            <p:nvPr/>
          </p:nvSpPr>
          <p:spPr bwMode="auto">
            <a:xfrm>
              <a:off x="331" y="1457"/>
              <a:ext cx="1166" cy="233"/>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prstClr val="black"/>
                  </a:solidFill>
                </a:rPr>
                <a:t>措置制度（～Ｈ１５）</a:t>
              </a:r>
            </a:p>
          </p:txBody>
        </p:sp>
      </p:grpSp>
      <p:grpSp>
        <p:nvGrpSpPr>
          <p:cNvPr id="3" name="Group 14"/>
          <p:cNvGrpSpPr>
            <a:grpSpLocks/>
          </p:cNvGrpSpPr>
          <p:nvPr/>
        </p:nvGrpSpPr>
        <p:grpSpPr bwMode="auto">
          <a:xfrm>
            <a:off x="741494" y="2852747"/>
            <a:ext cx="4140199" cy="1608137"/>
            <a:chOff x="428" y="1764"/>
            <a:chExt cx="2406" cy="1013"/>
          </a:xfrm>
        </p:grpSpPr>
        <p:grpSp>
          <p:nvGrpSpPr>
            <p:cNvPr id="4" name="Group 15"/>
            <p:cNvGrpSpPr>
              <a:grpSpLocks/>
            </p:cNvGrpSpPr>
            <p:nvPr/>
          </p:nvGrpSpPr>
          <p:grpSpPr bwMode="auto">
            <a:xfrm>
              <a:off x="1326" y="1764"/>
              <a:ext cx="601" cy="260"/>
              <a:chOff x="420" y="1836"/>
              <a:chExt cx="601" cy="260"/>
            </a:xfrm>
          </p:grpSpPr>
          <p:sp>
            <p:nvSpPr>
              <p:cNvPr id="63504" name="AutoShape 16"/>
              <p:cNvSpPr>
                <a:spLocks noChangeArrowheads="1"/>
              </p:cNvSpPr>
              <p:nvPr/>
            </p:nvSpPr>
            <p:spPr bwMode="auto">
              <a:xfrm>
                <a:off x="420" y="1836"/>
                <a:ext cx="601" cy="234"/>
              </a:xfrm>
              <a:prstGeom prst="roundRect">
                <a:avLst>
                  <a:gd name="adj" fmla="val 16667"/>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6" name="Text Box 17"/>
              <p:cNvSpPr txBox="1">
                <a:spLocks noChangeArrowheads="1"/>
              </p:cNvSpPr>
              <p:nvPr/>
            </p:nvSpPr>
            <p:spPr bwMode="auto">
              <a:xfrm>
                <a:off x="524" y="1844"/>
                <a:ext cx="40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行政</a:t>
                </a:r>
              </a:p>
            </p:txBody>
          </p:sp>
        </p:grpSp>
        <p:grpSp>
          <p:nvGrpSpPr>
            <p:cNvPr id="5" name="Group 18"/>
            <p:cNvGrpSpPr>
              <a:grpSpLocks/>
            </p:cNvGrpSpPr>
            <p:nvPr/>
          </p:nvGrpSpPr>
          <p:grpSpPr bwMode="auto">
            <a:xfrm>
              <a:off x="514" y="2192"/>
              <a:ext cx="601" cy="252"/>
              <a:chOff x="628" y="2582"/>
              <a:chExt cx="601" cy="252"/>
            </a:xfrm>
          </p:grpSpPr>
          <p:sp>
            <p:nvSpPr>
              <p:cNvPr id="63507" name="AutoShape 19"/>
              <p:cNvSpPr>
                <a:spLocks noChangeArrowheads="1"/>
              </p:cNvSpPr>
              <p:nvPr/>
            </p:nvSpPr>
            <p:spPr bwMode="auto">
              <a:xfrm>
                <a:off x="628" y="2590"/>
                <a:ext cx="601" cy="234"/>
              </a:xfrm>
              <a:prstGeom prst="roundRect">
                <a:avLst>
                  <a:gd name="adj" fmla="val 16667"/>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4" name="Text Box 20"/>
              <p:cNvSpPr txBox="1">
                <a:spLocks noChangeArrowheads="1"/>
              </p:cNvSpPr>
              <p:nvPr/>
            </p:nvSpPr>
            <p:spPr bwMode="auto">
              <a:xfrm>
                <a:off x="662" y="2582"/>
                <a:ext cx="554"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事業者</a:t>
                </a:r>
              </a:p>
            </p:txBody>
          </p:sp>
        </p:grpSp>
        <p:grpSp>
          <p:nvGrpSpPr>
            <p:cNvPr id="6" name="Group 21"/>
            <p:cNvGrpSpPr>
              <a:grpSpLocks/>
            </p:cNvGrpSpPr>
            <p:nvPr/>
          </p:nvGrpSpPr>
          <p:grpSpPr bwMode="auto">
            <a:xfrm>
              <a:off x="2086" y="2344"/>
              <a:ext cx="601" cy="256"/>
              <a:chOff x="1618" y="2518"/>
              <a:chExt cx="601" cy="256"/>
            </a:xfrm>
          </p:grpSpPr>
          <p:sp>
            <p:nvSpPr>
              <p:cNvPr id="63510" name="AutoShape 22"/>
              <p:cNvSpPr>
                <a:spLocks noChangeArrowheads="1"/>
              </p:cNvSpPr>
              <p:nvPr/>
            </p:nvSpPr>
            <p:spPr bwMode="auto">
              <a:xfrm>
                <a:off x="1618" y="2518"/>
                <a:ext cx="601" cy="234"/>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2" name="Text Box 23"/>
              <p:cNvSpPr txBox="1">
                <a:spLocks noChangeArrowheads="1"/>
              </p:cNvSpPr>
              <p:nvPr/>
            </p:nvSpPr>
            <p:spPr bwMode="auto">
              <a:xfrm>
                <a:off x="1658" y="2522"/>
                <a:ext cx="554"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障害者</a:t>
                </a:r>
              </a:p>
            </p:txBody>
          </p:sp>
        </p:grpSp>
        <p:sp>
          <p:nvSpPr>
            <p:cNvPr id="8235" name="Line 24"/>
            <p:cNvSpPr>
              <a:spLocks noChangeShapeType="1"/>
            </p:cNvSpPr>
            <p:nvPr/>
          </p:nvSpPr>
          <p:spPr bwMode="auto">
            <a:xfrm flipH="1">
              <a:off x="816" y="1950"/>
              <a:ext cx="504" cy="234"/>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36" name="Text Box 25"/>
            <p:cNvSpPr txBox="1">
              <a:spLocks noChangeArrowheads="1"/>
            </p:cNvSpPr>
            <p:nvPr/>
          </p:nvSpPr>
          <p:spPr bwMode="auto">
            <a:xfrm>
              <a:off x="428" y="1888"/>
              <a:ext cx="718"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事業者を特定</a:t>
              </a:r>
            </a:p>
          </p:txBody>
        </p:sp>
        <p:sp>
          <p:nvSpPr>
            <p:cNvPr id="8237" name="Line 26"/>
            <p:cNvSpPr>
              <a:spLocks noChangeShapeType="1"/>
            </p:cNvSpPr>
            <p:nvPr/>
          </p:nvSpPr>
          <p:spPr bwMode="auto">
            <a:xfrm>
              <a:off x="1934" y="1896"/>
              <a:ext cx="444" cy="45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38" name="Text Box 27"/>
            <p:cNvSpPr txBox="1">
              <a:spLocks noChangeArrowheads="1"/>
            </p:cNvSpPr>
            <p:nvPr/>
          </p:nvSpPr>
          <p:spPr bwMode="auto">
            <a:xfrm>
              <a:off x="2129" y="1853"/>
              <a:ext cx="705" cy="33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サービス内容</a:t>
              </a:r>
            </a:p>
            <a:p>
              <a:pPr fontAlgn="base">
                <a:spcBef>
                  <a:spcPct val="0"/>
                </a:spcBef>
                <a:spcAft>
                  <a:spcPct val="0"/>
                </a:spcAft>
              </a:pPr>
              <a:r>
                <a:rPr lang="ja-JP" altLang="en-US" sz="1400">
                  <a:solidFill>
                    <a:prstClr val="black"/>
                  </a:solidFill>
                </a:rPr>
                <a:t>を決定</a:t>
              </a:r>
            </a:p>
          </p:txBody>
        </p:sp>
        <p:sp>
          <p:nvSpPr>
            <p:cNvPr id="8239" name="Line 28"/>
            <p:cNvSpPr>
              <a:spLocks noChangeShapeType="1"/>
            </p:cNvSpPr>
            <p:nvPr/>
          </p:nvSpPr>
          <p:spPr bwMode="auto">
            <a:xfrm>
              <a:off x="1110" y="2316"/>
              <a:ext cx="966" cy="126"/>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40" name="Text Box 29"/>
            <p:cNvSpPr txBox="1">
              <a:spLocks noChangeArrowheads="1"/>
            </p:cNvSpPr>
            <p:nvPr/>
          </p:nvSpPr>
          <p:spPr bwMode="auto">
            <a:xfrm>
              <a:off x="1082" y="2447"/>
              <a:ext cx="1002" cy="33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行政からの受託者と</a:t>
              </a:r>
            </a:p>
            <a:p>
              <a:pPr fontAlgn="base">
                <a:spcBef>
                  <a:spcPct val="0"/>
                </a:spcBef>
                <a:spcAft>
                  <a:spcPct val="0"/>
                </a:spcAft>
              </a:pPr>
              <a:r>
                <a:rPr lang="ja-JP" altLang="en-US" sz="1400">
                  <a:solidFill>
                    <a:prstClr val="black"/>
                  </a:solidFill>
                </a:rPr>
                <a:t>してのサービス提供</a:t>
              </a:r>
            </a:p>
          </p:txBody>
        </p:sp>
      </p:grpSp>
      <p:grpSp>
        <p:nvGrpSpPr>
          <p:cNvPr id="7" name="Group 30"/>
          <p:cNvGrpSpPr>
            <a:grpSpLocks/>
          </p:cNvGrpSpPr>
          <p:nvPr/>
        </p:nvGrpSpPr>
        <p:grpSpPr bwMode="auto">
          <a:xfrm>
            <a:off x="895413" y="4868863"/>
            <a:ext cx="3684588" cy="1763712"/>
            <a:chOff x="530" y="3017"/>
            <a:chExt cx="2142" cy="1111"/>
          </a:xfrm>
        </p:grpSpPr>
        <p:grpSp>
          <p:nvGrpSpPr>
            <p:cNvPr id="8" name="Group 31"/>
            <p:cNvGrpSpPr>
              <a:grpSpLocks/>
            </p:cNvGrpSpPr>
            <p:nvPr/>
          </p:nvGrpSpPr>
          <p:grpSpPr bwMode="auto">
            <a:xfrm>
              <a:off x="1288" y="3868"/>
              <a:ext cx="600" cy="260"/>
              <a:chOff x="420" y="1836"/>
              <a:chExt cx="600" cy="260"/>
            </a:xfrm>
          </p:grpSpPr>
          <p:sp>
            <p:nvSpPr>
              <p:cNvPr id="63520" name="AutoShape 32"/>
              <p:cNvSpPr>
                <a:spLocks noChangeArrowheads="1"/>
              </p:cNvSpPr>
              <p:nvPr/>
            </p:nvSpPr>
            <p:spPr bwMode="auto">
              <a:xfrm>
                <a:off x="420" y="1836"/>
                <a:ext cx="600" cy="234"/>
              </a:xfrm>
              <a:prstGeom prst="roundRect">
                <a:avLst>
                  <a:gd name="adj" fmla="val 16667"/>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31" name="Text Box 33"/>
              <p:cNvSpPr txBox="1">
                <a:spLocks noChangeArrowheads="1"/>
              </p:cNvSpPr>
              <p:nvPr/>
            </p:nvSpPr>
            <p:spPr bwMode="auto">
              <a:xfrm>
                <a:off x="524" y="1844"/>
                <a:ext cx="406"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行政</a:t>
                </a:r>
              </a:p>
            </p:txBody>
          </p:sp>
        </p:grpSp>
        <p:grpSp>
          <p:nvGrpSpPr>
            <p:cNvPr id="9" name="Group 34"/>
            <p:cNvGrpSpPr>
              <a:grpSpLocks/>
            </p:cNvGrpSpPr>
            <p:nvPr/>
          </p:nvGrpSpPr>
          <p:grpSpPr bwMode="auto">
            <a:xfrm>
              <a:off x="530" y="3138"/>
              <a:ext cx="600" cy="252"/>
              <a:chOff x="628" y="2582"/>
              <a:chExt cx="600" cy="252"/>
            </a:xfrm>
          </p:grpSpPr>
          <p:sp>
            <p:nvSpPr>
              <p:cNvPr id="63523" name="AutoShape 35"/>
              <p:cNvSpPr>
                <a:spLocks noChangeArrowheads="1"/>
              </p:cNvSpPr>
              <p:nvPr/>
            </p:nvSpPr>
            <p:spPr bwMode="auto">
              <a:xfrm>
                <a:off x="628" y="2590"/>
                <a:ext cx="600" cy="234"/>
              </a:xfrm>
              <a:prstGeom prst="roundRect">
                <a:avLst>
                  <a:gd name="adj" fmla="val 16667"/>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29" name="Text Box 36"/>
              <p:cNvSpPr txBox="1">
                <a:spLocks noChangeArrowheads="1"/>
              </p:cNvSpPr>
              <p:nvPr/>
            </p:nvSpPr>
            <p:spPr bwMode="auto">
              <a:xfrm>
                <a:off x="662" y="2582"/>
                <a:ext cx="55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事業者</a:t>
                </a:r>
              </a:p>
            </p:txBody>
          </p:sp>
        </p:grpSp>
        <p:grpSp>
          <p:nvGrpSpPr>
            <p:cNvPr id="10" name="Group 37"/>
            <p:cNvGrpSpPr>
              <a:grpSpLocks/>
            </p:cNvGrpSpPr>
            <p:nvPr/>
          </p:nvGrpSpPr>
          <p:grpSpPr bwMode="auto">
            <a:xfrm>
              <a:off x="2072" y="3134"/>
              <a:ext cx="600" cy="256"/>
              <a:chOff x="1618" y="2518"/>
              <a:chExt cx="600" cy="256"/>
            </a:xfrm>
          </p:grpSpPr>
          <p:sp>
            <p:nvSpPr>
              <p:cNvPr id="63526" name="AutoShape 38"/>
              <p:cNvSpPr>
                <a:spLocks noChangeArrowheads="1"/>
              </p:cNvSpPr>
              <p:nvPr/>
            </p:nvSpPr>
            <p:spPr bwMode="auto">
              <a:xfrm>
                <a:off x="1618" y="2518"/>
                <a:ext cx="600" cy="234"/>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27" name="Text Box 39"/>
              <p:cNvSpPr txBox="1">
                <a:spLocks noChangeArrowheads="1"/>
              </p:cNvSpPr>
              <p:nvPr/>
            </p:nvSpPr>
            <p:spPr bwMode="auto">
              <a:xfrm>
                <a:off x="1658" y="2522"/>
                <a:ext cx="55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障害者</a:t>
                </a:r>
              </a:p>
            </p:txBody>
          </p:sp>
        </p:grpSp>
        <p:sp>
          <p:nvSpPr>
            <p:cNvPr id="8217" name="Line 40"/>
            <p:cNvSpPr>
              <a:spLocks noChangeShapeType="1"/>
            </p:cNvSpPr>
            <p:nvPr/>
          </p:nvSpPr>
          <p:spPr bwMode="auto">
            <a:xfrm flipH="1">
              <a:off x="1140" y="3198"/>
              <a:ext cx="936" cy="6"/>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18" name="Text Box 41"/>
            <p:cNvSpPr txBox="1">
              <a:spLocks noChangeArrowheads="1"/>
            </p:cNvSpPr>
            <p:nvPr/>
          </p:nvSpPr>
          <p:spPr bwMode="auto">
            <a:xfrm>
              <a:off x="1280" y="3017"/>
              <a:ext cx="719"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事業者を選択</a:t>
              </a:r>
            </a:p>
          </p:txBody>
        </p:sp>
        <p:sp>
          <p:nvSpPr>
            <p:cNvPr id="8219" name="Line 42"/>
            <p:cNvSpPr>
              <a:spLocks noChangeShapeType="1"/>
            </p:cNvSpPr>
            <p:nvPr/>
          </p:nvSpPr>
          <p:spPr bwMode="auto">
            <a:xfrm>
              <a:off x="1134" y="3294"/>
              <a:ext cx="948" cy="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0" name="Text Box 43"/>
            <p:cNvSpPr txBox="1">
              <a:spLocks noChangeArrowheads="1"/>
            </p:cNvSpPr>
            <p:nvPr/>
          </p:nvSpPr>
          <p:spPr bwMode="auto">
            <a:xfrm>
              <a:off x="1245" y="3281"/>
              <a:ext cx="706" cy="330"/>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a:solidFill>
                    <a:prstClr val="black"/>
                  </a:solidFill>
                </a:rPr>
                <a:t>契約による</a:t>
              </a:r>
            </a:p>
            <a:p>
              <a:pPr algn="ctr" fontAlgn="base">
                <a:spcBef>
                  <a:spcPct val="0"/>
                </a:spcBef>
                <a:spcAft>
                  <a:spcPct val="0"/>
                </a:spcAft>
              </a:pPr>
              <a:r>
                <a:rPr lang="ja-JP" altLang="en-US" sz="1400">
                  <a:solidFill>
                    <a:prstClr val="black"/>
                  </a:solidFill>
                </a:rPr>
                <a:t>サービス提供</a:t>
              </a:r>
            </a:p>
          </p:txBody>
        </p:sp>
        <p:sp>
          <p:nvSpPr>
            <p:cNvPr id="8221" name="Line 44"/>
            <p:cNvSpPr>
              <a:spLocks noChangeShapeType="1"/>
            </p:cNvSpPr>
            <p:nvPr/>
          </p:nvSpPr>
          <p:spPr bwMode="auto">
            <a:xfrm flipH="1">
              <a:off x="1884" y="3378"/>
              <a:ext cx="498" cy="57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2" name="Line 45"/>
            <p:cNvSpPr>
              <a:spLocks noChangeShapeType="1"/>
            </p:cNvSpPr>
            <p:nvPr/>
          </p:nvSpPr>
          <p:spPr bwMode="auto">
            <a:xfrm flipV="1">
              <a:off x="1896" y="3378"/>
              <a:ext cx="582" cy="672"/>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3" name="Text Box 46"/>
            <p:cNvSpPr txBox="1">
              <a:spLocks noChangeArrowheads="1"/>
            </p:cNvSpPr>
            <p:nvPr/>
          </p:nvSpPr>
          <p:spPr bwMode="auto">
            <a:xfrm>
              <a:off x="1560" y="3617"/>
              <a:ext cx="525"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支給申請</a:t>
              </a:r>
            </a:p>
          </p:txBody>
        </p:sp>
        <p:sp>
          <p:nvSpPr>
            <p:cNvPr id="8224" name="Text Box 47"/>
            <p:cNvSpPr txBox="1">
              <a:spLocks noChangeArrowheads="1"/>
            </p:cNvSpPr>
            <p:nvPr/>
          </p:nvSpPr>
          <p:spPr bwMode="auto">
            <a:xfrm>
              <a:off x="2102" y="3737"/>
              <a:ext cx="525"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支給決定</a:t>
              </a:r>
            </a:p>
          </p:txBody>
        </p:sp>
        <p:sp>
          <p:nvSpPr>
            <p:cNvPr id="8225" name="Line 48"/>
            <p:cNvSpPr>
              <a:spLocks noChangeShapeType="1"/>
            </p:cNvSpPr>
            <p:nvPr/>
          </p:nvSpPr>
          <p:spPr bwMode="auto">
            <a:xfrm flipH="1" flipV="1">
              <a:off x="822" y="3384"/>
              <a:ext cx="462" cy="594"/>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grpSp>
      <p:grpSp>
        <p:nvGrpSpPr>
          <p:cNvPr id="11" name="Group 49"/>
          <p:cNvGrpSpPr>
            <a:grpSpLocks/>
          </p:cNvGrpSpPr>
          <p:nvPr/>
        </p:nvGrpSpPr>
        <p:grpSpPr bwMode="auto">
          <a:xfrm>
            <a:off x="428813" y="4509072"/>
            <a:ext cx="3876303" cy="390525"/>
            <a:chOff x="320" y="1464"/>
            <a:chExt cx="1732" cy="246"/>
          </a:xfrm>
        </p:grpSpPr>
        <p:sp>
          <p:nvSpPr>
            <p:cNvPr id="8212" name="Rectangle 50"/>
            <p:cNvSpPr>
              <a:spLocks noChangeArrowheads="1"/>
            </p:cNvSpPr>
            <p:nvPr/>
          </p:nvSpPr>
          <p:spPr bwMode="auto">
            <a:xfrm>
              <a:off x="324" y="1464"/>
              <a:ext cx="1254" cy="240"/>
            </a:xfrm>
            <a:prstGeom prst="rect">
              <a:avLst/>
            </a:prstGeom>
            <a:solidFill>
              <a:srgbClr val="FFCCCC"/>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13" name="Text Box 51"/>
            <p:cNvSpPr txBox="1">
              <a:spLocks noChangeArrowheads="1"/>
            </p:cNvSpPr>
            <p:nvPr/>
          </p:nvSpPr>
          <p:spPr bwMode="auto">
            <a:xfrm>
              <a:off x="320" y="1477"/>
              <a:ext cx="1732" cy="233"/>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b="1" dirty="0">
                  <a:solidFill>
                    <a:prstClr val="black"/>
                  </a:solidFill>
                </a:rPr>
                <a:t>支援費制度（</a:t>
              </a:r>
              <a:r>
                <a:rPr lang="ja-JP" altLang="en-US" b="1" dirty="0" smtClean="0">
                  <a:solidFill>
                    <a:prstClr val="black"/>
                  </a:solidFill>
                </a:rPr>
                <a:t>Ｈ１５～Ｈ１８）</a:t>
              </a:r>
              <a:endParaRPr lang="ja-JP" altLang="en-US" b="1" dirty="0">
                <a:solidFill>
                  <a:prstClr val="black"/>
                </a:solidFill>
              </a:endParaRPr>
            </a:p>
          </p:txBody>
        </p:sp>
      </p:grpSp>
      <p:sp>
        <p:nvSpPr>
          <p:cNvPr id="8207" name="Text Box 52"/>
          <p:cNvSpPr txBox="1">
            <a:spLocks noChangeArrowheads="1"/>
          </p:cNvSpPr>
          <p:nvPr/>
        </p:nvSpPr>
        <p:spPr bwMode="auto">
          <a:xfrm>
            <a:off x="5797521" y="2486665"/>
            <a:ext cx="3421129" cy="1631216"/>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b="1" dirty="0">
                <a:solidFill>
                  <a:prstClr val="black"/>
                </a:solidFill>
              </a:rPr>
              <a:t>＜措置制度＞</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行政がサービス内容を決定</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行政が事業者を特定</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事</a:t>
            </a:r>
            <a:r>
              <a:rPr lang="ja-JP" altLang="en-US" sz="2000" b="1" dirty="0" smtClean="0">
                <a:solidFill>
                  <a:prstClr val="black"/>
                </a:solidFill>
              </a:rPr>
              <a:t>業者が行政</a:t>
            </a:r>
            <a:r>
              <a:rPr lang="ja-JP" altLang="en-US" sz="2000" b="1" dirty="0">
                <a:solidFill>
                  <a:prstClr val="black"/>
                </a:solidFill>
              </a:rPr>
              <a:t>からの</a:t>
            </a:r>
            <a:r>
              <a:rPr lang="ja-JP" altLang="en-US" sz="2000" b="1" dirty="0" smtClean="0">
                <a:solidFill>
                  <a:prstClr val="black"/>
                </a:solidFill>
              </a:rPr>
              <a:t>受託者</a:t>
            </a:r>
            <a:endParaRPr lang="en-US" altLang="ja-JP" sz="2000" b="1" dirty="0" smtClean="0">
              <a:solidFill>
                <a:prstClr val="black"/>
              </a:solidFill>
            </a:endParaRPr>
          </a:p>
          <a:p>
            <a:pPr fontAlgn="base">
              <a:spcBef>
                <a:spcPct val="0"/>
              </a:spcBef>
              <a:spcAft>
                <a:spcPct val="0"/>
              </a:spcAft>
              <a:buClr>
                <a:srgbClr val="000099"/>
              </a:buClr>
            </a:pPr>
            <a:r>
              <a:rPr lang="ja-JP" altLang="en-US" sz="2000" b="1" dirty="0">
                <a:solidFill>
                  <a:prstClr val="black"/>
                </a:solidFill>
              </a:rPr>
              <a:t>　 </a:t>
            </a:r>
            <a:r>
              <a:rPr lang="ja-JP" altLang="en-US" sz="2000" b="1" dirty="0" smtClean="0">
                <a:solidFill>
                  <a:prstClr val="black"/>
                </a:solidFill>
              </a:rPr>
              <a:t>と </a:t>
            </a:r>
            <a:r>
              <a:rPr lang="ja-JP" altLang="en-US" sz="2000" b="1" dirty="0">
                <a:solidFill>
                  <a:prstClr val="black"/>
                </a:solidFill>
              </a:rPr>
              <a:t>してサービス提供</a:t>
            </a:r>
          </a:p>
        </p:txBody>
      </p:sp>
      <p:sp>
        <p:nvSpPr>
          <p:cNvPr id="8208" name="Text Box 53"/>
          <p:cNvSpPr txBox="1">
            <a:spLocks noChangeArrowheads="1"/>
          </p:cNvSpPr>
          <p:nvPr/>
        </p:nvSpPr>
        <p:spPr bwMode="auto">
          <a:xfrm>
            <a:off x="5786356" y="4783782"/>
            <a:ext cx="3343275" cy="1631216"/>
          </a:xfrm>
          <a:prstGeom prst="rect">
            <a:avLst/>
          </a:prstGeom>
          <a:noFill/>
          <a:ln w="9525">
            <a:noFill/>
            <a:miter lim="800000"/>
            <a:headEnd/>
            <a:tailEnd/>
          </a:ln>
        </p:spPr>
        <p:txBody>
          <a:bodyPr>
            <a:spAutoFit/>
          </a:bodyPr>
          <a:lstStyle/>
          <a:p>
            <a:pPr fontAlgn="base">
              <a:spcBef>
                <a:spcPct val="0"/>
              </a:spcBef>
              <a:spcAft>
                <a:spcPct val="0"/>
              </a:spcAft>
            </a:pPr>
            <a:r>
              <a:rPr lang="ja-JP" altLang="en-US" sz="2000" b="1">
                <a:solidFill>
                  <a:prstClr val="black"/>
                </a:solidFill>
              </a:rPr>
              <a:t>＜支援費制度＞</a:t>
            </a:r>
          </a:p>
          <a:p>
            <a:pPr fontAlgn="base">
              <a:spcBef>
                <a:spcPct val="0"/>
              </a:spcBef>
              <a:spcAft>
                <a:spcPct val="0"/>
              </a:spcAft>
              <a:buClr>
                <a:srgbClr val="000099"/>
              </a:buClr>
              <a:buFont typeface="Wingdings" pitchFamily="2" charset="2"/>
              <a:buChar char="l"/>
            </a:pPr>
            <a:r>
              <a:rPr lang="ja-JP" altLang="en-US" sz="2000" b="1">
                <a:solidFill>
                  <a:prstClr val="black"/>
                </a:solidFill>
              </a:rPr>
              <a:t>障害者の自己決定を尊重</a:t>
            </a:r>
          </a:p>
          <a:p>
            <a:pPr fontAlgn="base">
              <a:spcBef>
                <a:spcPct val="0"/>
              </a:spcBef>
              <a:spcAft>
                <a:spcPct val="0"/>
              </a:spcAft>
              <a:buClr>
                <a:srgbClr val="000099"/>
              </a:buClr>
              <a:buFont typeface="Wingdings" pitchFamily="2" charset="2"/>
              <a:buNone/>
            </a:pPr>
            <a:r>
              <a:rPr lang="ja-JP" altLang="en-US" sz="2000" b="1">
                <a:solidFill>
                  <a:prstClr val="black"/>
                </a:solidFill>
              </a:rPr>
              <a:t>　（サービス利用意向）</a:t>
            </a:r>
          </a:p>
          <a:p>
            <a:pPr fontAlgn="base">
              <a:spcBef>
                <a:spcPct val="0"/>
              </a:spcBef>
              <a:spcAft>
                <a:spcPct val="0"/>
              </a:spcAft>
              <a:buClr>
                <a:srgbClr val="000099"/>
              </a:buClr>
              <a:buFont typeface="Wingdings" pitchFamily="2" charset="2"/>
              <a:buChar char="l"/>
            </a:pPr>
            <a:r>
              <a:rPr lang="ja-JP" altLang="en-US" sz="2000" b="1">
                <a:solidFill>
                  <a:prstClr val="black"/>
                </a:solidFill>
              </a:rPr>
              <a:t>事業者と利用者が対等</a:t>
            </a:r>
          </a:p>
          <a:p>
            <a:pPr fontAlgn="base">
              <a:spcBef>
                <a:spcPct val="0"/>
              </a:spcBef>
              <a:spcAft>
                <a:spcPct val="0"/>
              </a:spcAft>
              <a:buClr>
                <a:srgbClr val="000099"/>
              </a:buClr>
              <a:buFont typeface="Wingdings" pitchFamily="2" charset="2"/>
              <a:buChar char="l"/>
            </a:pPr>
            <a:r>
              <a:rPr lang="ja-JP" altLang="en-US" sz="2000" b="1">
                <a:solidFill>
                  <a:prstClr val="black"/>
                </a:solidFill>
              </a:rPr>
              <a:t>契約によるサービス利用</a:t>
            </a:r>
          </a:p>
        </p:txBody>
      </p:sp>
      <p:sp>
        <p:nvSpPr>
          <p:cNvPr id="8209" name="Text Box 54"/>
          <p:cNvSpPr txBox="1">
            <a:spLocks noChangeArrowheads="1"/>
          </p:cNvSpPr>
          <p:nvPr/>
        </p:nvSpPr>
        <p:spPr bwMode="auto">
          <a:xfrm>
            <a:off x="1024071" y="5929890"/>
            <a:ext cx="902811"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報酬支払</a:t>
            </a:r>
          </a:p>
        </p:txBody>
      </p:sp>
      <p:sp>
        <p:nvSpPr>
          <p:cNvPr id="8210" name="AutoShape 55"/>
          <p:cNvSpPr>
            <a:spLocks noChangeArrowheads="1"/>
          </p:cNvSpPr>
          <p:nvPr/>
        </p:nvSpPr>
        <p:spPr bwMode="auto">
          <a:xfrm>
            <a:off x="6904271" y="4149728"/>
            <a:ext cx="1031875" cy="581025"/>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1200">
              <a:solidFill>
                <a:prstClr val="black"/>
              </a:solidFill>
            </a:endParaRPr>
          </a:p>
        </p:txBody>
      </p:sp>
      <p:sp>
        <p:nvSpPr>
          <p:cNvPr id="12" name="スライド番号プレースホルダー 1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7</a:t>
            </a:fld>
            <a:endParaRPr lang="en-US" altLang="ja-JP">
              <a:solidFill>
                <a:prstClr val="black"/>
              </a:solidFill>
            </a:endParaRPr>
          </a:p>
        </p:txBody>
      </p:sp>
    </p:spTree>
    <p:extLst>
      <p:ext uri="{BB962C8B-B14F-4D97-AF65-F5344CB8AC3E}">
        <p14:creationId xmlns:p14="http://schemas.microsoft.com/office/powerpoint/2010/main" val="19731227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タイトル 1"/>
          <p:cNvSpPr>
            <a:spLocks noGrp="1"/>
          </p:cNvSpPr>
          <p:nvPr>
            <p:ph type="title"/>
          </p:nvPr>
        </p:nvSpPr>
        <p:spPr>
          <a:xfrm>
            <a:off x="495300" y="274638"/>
            <a:ext cx="8915400" cy="6178550"/>
          </a:xfrm>
        </p:spPr>
        <p:txBody>
          <a:bodyPr/>
          <a:lstStyle/>
          <a:p>
            <a:r>
              <a:rPr lang="ja-JP" altLang="en-US" sz="3600" dirty="0" smtClean="0">
                <a:latin typeface="ＭＳ ゴシック" pitchFamily="49" charset="-128"/>
                <a:ea typeface="ＭＳ ゴシック" pitchFamily="49" charset="-128"/>
              </a:rPr>
              <a:t>４　参考資料</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endParaRPr lang="ja-JP" altLang="en-US" sz="3600" dirty="0" smtClean="0"/>
          </a:p>
        </p:txBody>
      </p:sp>
      <p:sp>
        <p:nvSpPr>
          <p:cNvPr id="2" name="スライド番号プレースホルダー 1"/>
          <p:cNvSpPr>
            <a:spLocks noGrp="1"/>
          </p:cNvSpPr>
          <p:nvPr>
            <p:ph type="sldNum" sz="quarter" idx="12"/>
          </p:nvPr>
        </p:nvSpPr>
        <p:spPr/>
        <p:txBody>
          <a:bodyPr/>
          <a:lstStyle/>
          <a:p>
            <a:pPr>
              <a:defRPr/>
            </a:pPr>
            <a:fld id="{391E34FC-85E2-42F8-A291-9841FE233C87}" type="slidenum">
              <a:rPr lang="en-US" altLang="ja-JP" smtClean="0">
                <a:solidFill>
                  <a:srgbClr val="000000"/>
                </a:solidFill>
              </a:rPr>
              <a:pPr>
                <a:defRPr/>
              </a:pPr>
              <a:t>70</a:t>
            </a:fld>
            <a:endParaRPr lang="en-US" altLang="ja-JP" dirty="0">
              <a:solidFill>
                <a:srgbClr val="000000"/>
              </a:solidFill>
            </a:endParaRPr>
          </a:p>
        </p:txBody>
      </p:sp>
    </p:spTree>
    <p:extLst>
      <p:ext uri="{BB962C8B-B14F-4D97-AF65-F5344CB8AC3E}">
        <p14:creationId xmlns:p14="http://schemas.microsoft.com/office/powerpoint/2010/main" val="3231396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00472" y="116632"/>
            <a:ext cx="9433048" cy="523220"/>
          </a:xfrm>
          <a:prstGeom prst="rect">
            <a:avLst/>
          </a:prstGeom>
          <a:noFill/>
          <a:ln w="9525">
            <a:noFill/>
            <a:miter lim="800000"/>
            <a:headEnd/>
            <a:tailEnd/>
          </a:ln>
        </p:spPr>
        <p:txBody>
          <a:bodyPr wrap="square">
            <a:spAutoFit/>
          </a:bodyPr>
          <a:lstStyle/>
          <a:p>
            <a:pPr>
              <a:spcBef>
                <a:spcPct val="50000"/>
              </a:spcBef>
            </a:pPr>
            <a:r>
              <a:rPr lang="ja-JP" altLang="en-US" sz="2800" b="1" dirty="0" smtClean="0"/>
              <a:t>参考１　　　　　　障害</a:t>
            </a:r>
            <a:r>
              <a:rPr lang="ja-JP" altLang="en-US" sz="2800" b="1" dirty="0"/>
              <a:t>福祉サービス等の概要について</a:t>
            </a:r>
          </a:p>
        </p:txBody>
      </p:sp>
      <p:sp>
        <p:nvSpPr>
          <p:cNvPr id="3075" name="Text Box 5"/>
          <p:cNvSpPr txBox="1">
            <a:spLocks noChangeArrowheads="1"/>
          </p:cNvSpPr>
          <p:nvPr/>
        </p:nvSpPr>
        <p:spPr bwMode="auto">
          <a:xfrm>
            <a:off x="200472" y="836712"/>
            <a:ext cx="4392488" cy="5930273"/>
          </a:xfrm>
          <a:prstGeom prst="rect">
            <a:avLst/>
          </a:prstGeom>
          <a:noFill/>
          <a:ln w="9525">
            <a:noFill/>
            <a:miter lim="800000"/>
            <a:headEnd/>
            <a:tailEnd/>
          </a:ln>
        </p:spPr>
        <p:txBody>
          <a:bodyPr wrap="square" tIns="36000">
            <a:spAutoFit/>
          </a:bodyPr>
          <a:lstStyle/>
          <a:p>
            <a:pPr marL="342900" indent="-342900">
              <a:spcBef>
                <a:spcPct val="50000"/>
              </a:spcBef>
              <a:buFont typeface="Wingdings" panose="05000000000000000000" pitchFamily="2" charset="2"/>
              <a:buChar char="l"/>
            </a:pPr>
            <a:r>
              <a:rPr lang="ja-JP" altLang="en-US" sz="2000" dirty="0"/>
              <a:t>居宅</a:t>
            </a:r>
            <a:r>
              <a:rPr lang="ja-JP" altLang="en-US" sz="2000" dirty="0" smtClean="0"/>
              <a:t>介護</a:t>
            </a:r>
            <a:endParaRPr lang="ja-JP" altLang="en-US" sz="2000" dirty="0"/>
          </a:p>
          <a:p>
            <a:pPr marL="342900" indent="-342900">
              <a:spcBef>
                <a:spcPct val="50000"/>
              </a:spcBef>
              <a:buFont typeface="Wingdings" panose="05000000000000000000" pitchFamily="2" charset="2"/>
              <a:buChar char="l"/>
            </a:pPr>
            <a:r>
              <a:rPr lang="ja-JP" altLang="en-US" sz="2000" dirty="0"/>
              <a:t>重度</a:t>
            </a:r>
            <a:r>
              <a:rPr lang="ja-JP" altLang="en-US" sz="2000" dirty="0" smtClean="0"/>
              <a:t>訪問介護</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同行援護</a:t>
            </a:r>
            <a:endParaRPr lang="ja-JP" altLang="en-US" sz="2000" dirty="0"/>
          </a:p>
          <a:p>
            <a:pPr marL="342900" indent="-342900">
              <a:spcBef>
                <a:spcPct val="50000"/>
              </a:spcBef>
              <a:buFont typeface="Wingdings" panose="05000000000000000000" pitchFamily="2" charset="2"/>
              <a:buChar char="l"/>
            </a:pPr>
            <a:r>
              <a:rPr lang="ja-JP" altLang="en-US" sz="2000" dirty="0"/>
              <a:t>行動</a:t>
            </a:r>
            <a:r>
              <a:rPr lang="ja-JP" altLang="en-US" sz="2000" dirty="0" smtClean="0"/>
              <a:t>援護</a:t>
            </a:r>
            <a:endParaRPr lang="ja-JP" altLang="en-US" sz="2000" dirty="0"/>
          </a:p>
          <a:p>
            <a:pPr marL="342900" indent="-342900">
              <a:spcBef>
                <a:spcPct val="50000"/>
              </a:spcBef>
              <a:buFont typeface="Wingdings" panose="05000000000000000000" pitchFamily="2" charset="2"/>
              <a:buChar char="l"/>
            </a:pPr>
            <a:r>
              <a:rPr lang="ja-JP" altLang="en-US" sz="2000" dirty="0"/>
              <a:t>重度障害者等包括</a:t>
            </a:r>
            <a:r>
              <a:rPr lang="ja-JP" altLang="en-US" sz="2000" dirty="0" smtClean="0"/>
              <a:t>支援</a:t>
            </a:r>
            <a:endParaRPr lang="ja-JP" altLang="en-US" sz="2000" dirty="0"/>
          </a:p>
          <a:p>
            <a:pPr marL="342900" indent="-342900">
              <a:spcBef>
                <a:spcPct val="50000"/>
              </a:spcBef>
              <a:buFont typeface="Wingdings" panose="05000000000000000000" pitchFamily="2" charset="2"/>
              <a:buChar char="l"/>
            </a:pPr>
            <a:r>
              <a:rPr lang="ja-JP" altLang="en-US" sz="2000" dirty="0" smtClean="0"/>
              <a:t>短期入所</a:t>
            </a:r>
            <a:endParaRPr lang="ja-JP" altLang="en-US" sz="2000" dirty="0"/>
          </a:p>
          <a:p>
            <a:pPr marL="342900" indent="-342900">
              <a:spcBef>
                <a:spcPct val="50000"/>
              </a:spcBef>
              <a:buFont typeface="Wingdings" panose="05000000000000000000" pitchFamily="2" charset="2"/>
              <a:buChar char="l"/>
            </a:pPr>
            <a:r>
              <a:rPr lang="ja-JP" altLang="en-US" sz="2000" dirty="0"/>
              <a:t>療養</a:t>
            </a:r>
            <a:r>
              <a:rPr lang="ja-JP" altLang="en-US" sz="2000" dirty="0" smtClean="0"/>
              <a:t>介護</a:t>
            </a:r>
            <a:endParaRPr lang="ja-JP" altLang="en-US" sz="2000" dirty="0"/>
          </a:p>
          <a:p>
            <a:pPr marL="342900" indent="-342900">
              <a:spcBef>
                <a:spcPct val="50000"/>
              </a:spcBef>
              <a:buFont typeface="Wingdings" panose="05000000000000000000" pitchFamily="2" charset="2"/>
              <a:buChar char="l"/>
            </a:pPr>
            <a:r>
              <a:rPr lang="ja-JP" altLang="en-US" sz="2000" dirty="0"/>
              <a:t>生活</a:t>
            </a:r>
            <a:r>
              <a:rPr lang="ja-JP" altLang="en-US" sz="2000" dirty="0" smtClean="0"/>
              <a:t>介護</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施設入所支援</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自立訓練（機能訓練）</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自立</a:t>
            </a:r>
            <a:r>
              <a:rPr lang="ja-JP" altLang="en-US" sz="2000" dirty="0"/>
              <a:t>訓練（生活訓練</a:t>
            </a:r>
            <a:r>
              <a:rPr lang="ja-JP" altLang="en-US" sz="2000" dirty="0" smtClean="0"/>
              <a:t>）</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就労</a:t>
            </a:r>
            <a:r>
              <a:rPr lang="ja-JP" altLang="en-US" sz="2000" dirty="0"/>
              <a:t>移行</a:t>
            </a:r>
            <a:r>
              <a:rPr lang="ja-JP" altLang="en-US" sz="2000" dirty="0" smtClean="0"/>
              <a:t>支援</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就労</a:t>
            </a:r>
            <a:r>
              <a:rPr lang="ja-JP" altLang="en-US" sz="2000" dirty="0"/>
              <a:t>継続支援</a:t>
            </a:r>
            <a:r>
              <a:rPr lang="ja-JP" altLang="en-US" sz="2000" dirty="0" smtClean="0"/>
              <a:t>Ａ型</a:t>
            </a:r>
            <a:endParaRPr lang="en-US" altLang="ja-JP" sz="2000" dirty="0"/>
          </a:p>
        </p:txBody>
      </p:sp>
      <p:sp>
        <p:nvSpPr>
          <p:cNvPr id="3076" name="Text Box 6"/>
          <p:cNvSpPr txBox="1">
            <a:spLocks noChangeArrowheads="1"/>
          </p:cNvSpPr>
          <p:nvPr/>
        </p:nvSpPr>
        <p:spPr bwMode="auto">
          <a:xfrm>
            <a:off x="4936256" y="836712"/>
            <a:ext cx="4697264" cy="6247864"/>
          </a:xfrm>
          <a:prstGeom prst="rect">
            <a:avLst/>
          </a:prstGeom>
          <a:noFill/>
          <a:ln w="9525">
            <a:noFill/>
            <a:miter lim="800000"/>
            <a:headEnd/>
            <a:tailEnd/>
          </a:ln>
        </p:spPr>
        <p:txBody>
          <a:bodyPr wrap="square">
            <a:noAutofit/>
          </a:bodyPr>
          <a:lstStyle/>
          <a:p>
            <a:pPr marL="342900" indent="-342900">
              <a:spcBef>
                <a:spcPct val="50000"/>
              </a:spcBef>
              <a:buFont typeface="Wingdings" panose="05000000000000000000" pitchFamily="2" charset="2"/>
              <a:buChar char="l"/>
            </a:pPr>
            <a:r>
              <a:rPr lang="ja-JP" altLang="en-US" sz="2000" dirty="0" smtClean="0"/>
              <a:t>就労</a:t>
            </a:r>
            <a:r>
              <a:rPr lang="ja-JP" altLang="en-US" sz="2000" dirty="0"/>
              <a:t>継続</a:t>
            </a:r>
            <a:r>
              <a:rPr lang="ja-JP" altLang="en-US" sz="2000" dirty="0" smtClean="0"/>
              <a:t>支援</a:t>
            </a:r>
            <a:endParaRPr lang="en-US" altLang="ja-JP" sz="2000" dirty="0"/>
          </a:p>
          <a:p>
            <a:pPr marL="342900" indent="-342900">
              <a:spcBef>
                <a:spcPct val="50000"/>
              </a:spcBef>
              <a:buFont typeface="Wingdings" panose="05000000000000000000" pitchFamily="2" charset="2"/>
              <a:buChar char="l"/>
            </a:pPr>
            <a:r>
              <a:rPr lang="ja-JP" altLang="en-US" sz="2000" dirty="0" smtClean="0"/>
              <a:t>共同</a:t>
            </a:r>
            <a:r>
              <a:rPr lang="ja-JP" altLang="en-US" sz="2000" dirty="0"/>
              <a:t>生活</a:t>
            </a:r>
            <a:r>
              <a:rPr lang="ja-JP" altLang="en-US" sz="2000" dirty="0" smtClean="0"/>
              <a:t>援助（介護サービス包括型）</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外部サービス利用型共同</a:t>
            </a:r>
            <a:r>
              <a:rPr lang="ja-JP" altLang="en-US" sz="2000" dirty="0"/>
              <a:t>生活</a:t>
            </a:r>
            <a:r>
              <a:rPr lang="ja-JP" altLang="en-US" sz="2000" dirty="0" smtClean="0"/>
              <a:t>援助</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児童発達支援</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医療型児童発達支援</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放課後等デイサービス</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保育所等訪問支援</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福祉型障害児入所施設</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医療型障害児入所施設</a:t>
            </a:r>
            <a:endParaRPr lang="en-US" altLang="ja-JP" sz="2000" dirty="0" smtClean="0"/>
          </a:p>
          <a:p>
            <a:pPr marL="342900" indent="-342900">
              <a:spcBef>
                <a:spcPct val="50000"/>
              </a:spcBef>
              <a:buFont typeface="Wingdings" panose="05000000000000000000" pitchFamily="2" charset="2"/>
              <a:buChar char="l"/>
            </a:pPr>
            <a:r>
              <a:rPr lang="ja-JP" altLang="en-US" sz="2000" dirty="0" smtClean="0"/>
              <a:t>計画相談支援</a:t>
            </a:r>
            <a:endParaRPr lang="en-US" altLang="ja-JP" sz="2000" dirty="0" smtClean="0"/>
          </a:p>
          <a:p>
            <a:pPr marL="342900" indent="-342900">
              <a:spcBef>
                <a:spcPct val="50000"/>
              </a:spcBef>
              <a:buFont typeface="Wingdings" panose="05000000000000000000" pitchFamily="2" charset="2"/>
              <a:buChar char="l"/>
            </a:pPr>
            <a:r>
              <a:rPr lang="ja-JP" altLang="en-US" sz="2000" dirty="0"/>
              <a:t>障害児相談</a:t>
            </a:r>
            <a:r>
              <a:rPr lang="ja-JP" altLang="en-US" sz="2000" dirty="0" smtClean="0"/>
              <a:t>支援</a:t>
            </a:r>
            <a:endParaRPr lang="en-US" altLang="ja-JP" sz="2000" dirty="0" smtClean="0"/>
          </a:p>
          <a:p>
            <a:pPr marL="342900" indent="-342900">
              <a:spcBef>
                <a:spcPct val="50000"/>
              </a:spcBef>
              <a:buFont typeface="Wingdings" panose="05000000000000000000" pitchFamily="2" charset="2"/>
              <a:buChar char="l"/>
            </a:pPr>
            <a:r>
              <a:rPr lang="ja-JP" altLang="en-US" sz="2000" dirty="0"/>
              <a:t>地域移行</a:t>
            </a:r>
            <a:r>
              <a:rPr lang="ja-JP" altLang="en-US" sz="2000" dirty="0" smtClean="0"/>
              <a:t>支援</a:t>
            </a:r>
            <a:endParaRPr lang="en-US" altLang="ja-JP" sz="2000" dirty="0" smtClean="0"/>
          </a:p>
          <a:p>
            <a:pPr marL="342900" indent="-342900">
              <a:spcBef>
                <a:spcPct val="50000"/>
              </a:spcBef>
              <a:buFont typeface="Wingdings" panose="05000000000000000000" pitchFamily="2" charset="2"/>
              <a:buChar char="l"/>
            </a:pPr>
            <a:r>
              <a:rPr lang="ja-JP" altLang="en-US" sz="2000" dirty="0"/>
              <a:t>地域</a:t>
            </a:r>
            <a:r>
              <a:rPr lang="ja-JP" altLang="en-US" sz="2000" dirty="0" smtClean="0"/>
              <a:t>定着支援</a:t>
            </a:r>
            <a:endParaRPr lang="en-US" altLang="ja-JP" sz="2000" dirty="0"/>
          </a:p>
        </p:txBody>
      </p:sp>
      <p:sp>
        <p:nvSpPr>
          <p:cNvPr id="5"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71</a:t>
            </a:fld>
            <a:endParaRPr lang="en-US" altLang="ja-JP" dirty="0">
              <a:solidFill>
                <a:srgbClr val="000000"/>
              </a:solidFill>
            </a:endParaRPr>
          </a:p>
        </p:txBody>
      </p:sp>
    </p:spTree>
    <p:extLst>
      <p:ext uri="{BB962C8B-B14F-4D97-AF65-F5344CB8AC3E}">
        <p14:creationId xmlns:p14="http://schemas.microsoft.com/office/powerpoint/2010/main" val="32316559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2371" y="159257"/>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対象者</a:t>
            </a:r>
            <a:endParaRPr lang="en-US" altLang="ja-JP" sz="1600" b="1" u="sng" smtClean="0">
              <a:solidFill>
                <a:srgbClr val="000000"/>
              </a:solidFill>
              <a:ea typeface="ＤＨＰ特太ゴシック体" pitchFamily="2" charset="-128"/>
            </a:endParaRPr>
          </a:p>
        </p:txBody>
      </p:sp>
      <p:sp>
        <p:nvSpPr>
          <p:cNvPr id="3075" name="Text Box 2"/>
          <p:cNvSpPr txBox="1">
            <a:spLocks noChangeArrowheads="1"/>
          </p:cNvSpPr>
          <p:nvPr/>
        </p:nvSpPr>
        <p:spPr bwMode="auto">
          <a:xfrm>
            <a:off x="4791140" y="1045082"/>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3076" name="Text Box 2"/>
          <p:cNvSpPr txBox="1">
            <a:spLocks noChangeArrowheads="1"/>
          </p:cNvSpPr>
          <p:nvPr/>
        </p:nvSpPr>
        <p:spPr bwMode="auto">
          <a:xfrm>
            <a:off x="80273" y="1045082"/>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サービス内容</a:t>
            </a:r>
            <a:endParaRPr lang="en-US" altLang="ja-JP" sz="1600" b="1" u="sng" smtClean="0">
              <a:solidFill>
                <a:srgbClr val="000000"/>
              </a:solidFill>
              <a:ea typeface="ＤＨＰ特太ゴシック体" pitchFamily="2" charset="-128"/>
            </a:endParaRPr>
          </a:p>
        </p:txBody>
      </p:sp>
      <p:sp>
        <p:nvSpPr>
          <p:cNvPr id="3077" name="Text Box 2"/>
          <p:cNvSpPr txBox="1">
            <a:spLocks noChangeArrowheads="1"/>
          </p:cNvSpPr>
          <p:nvPr/>
        </p:nvSpPr>
        <p:spPr bwMode="auto">
          <a:xfrm>
            <a:off x="72334" y="3040643"/>
            <a:ext cx="322473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3078" name="Text Box 2"/>
          <p:cNvSpPr txBox="1">
            <a:spLocks noChangeArrowheads="1"/>
          </p:cNvSpPr>
          <p:nvPr/>
        </p:nvSpPr>
        <p:spPr bwMode="auto">
          <a:xfrm>
            <a:off x="56456" y="6474822"/>
            <a:ext cx="47188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19,653</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ja-JP"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9" name="正方形/長方形 18"/>
          <p:cNvSpPr/>
          <p:nvPr/>
        </p:nvSpPr>
        <p:spPr>
          <a:xfrm>
            <a:off x="266040" y="519620"/>
            <a:ext cx="9286776" cy="5000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障害支援区分１以上の障害者等（身体障害、知的障害、精神障害）</a:t>
            </a:r>
          </a:p>
          <a:p>
            <a:pPr>
              <a:defRPr/>
            </a:pPr>
            <a:endParaRPr lang="ja-JP" altLang="en-US" sz="1200" dirty="0">
              <a:solidFill>
                <a:srgbClr val="000000"/>
              </a:solidFill>
              <a:latin typeface="HGPｺﾞｼｯｸM" pitchFamily="50" charset="-128"/>
              <a:ea typeface="HGPｺﾞｼｯｸM" pitchFamily="50" charset="-128"/>
            </a:endParaRPr>
          </a:p>
        </p:txBody>
      </p:sp>
      <p:sp>
        <p:nvSpPr>
          <p:cNvPr id="3080" name="Rectangle 4"/>
          <p:cNvSpPr>
            <a:spLocks noChangeArrowheads="1"/>
          </p:cNvSpPr>
          <p:nvPr/>
        </p:nvSpPr>
        <p:spPr bwMode="auto">
          <a:xfrm>
            <a:off x="266040" y="1383220"/>
            <a:ext cx="4412370" cy="164306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smtClean="0">
                <a:solidFill>
                  <a:srgbClr val="000000"/>
                </a:solidFill>
                <a:latin typeface="HGPｺﾞｼｯｸM" pitchFamily="50" charset="-128"/>
                <a:ea typeface="HGPｺﾞｼｯｸM" pitchFamily="50" charset="-128"/>
              </a:rPr>
              <a:t>居宅における</a:t>
            </a:r>
            <a:endParaRPr lang="en-US" altLang="ja-JP" sz="1300" smtClean="0">
              <a:solidFill>
                <a:srgbClr val="000000"/>
              </a:solidFill>
              <a:latin typeface="HGPｺﾞｼｯｸM" pitchFamily="50" charset="-128"/>
              <a:ea typeface="HGPｺﾞｼｯｸM" pitchFamily="50" charset="-128"/>
            </a:endParaRPr>
          </a:p>
          <a:p>
            <a:endParaRPr lang="ja-JP" altLang="en-US" sz="600" smtClean="0">
              <a:solidFill>
                <a:srgbClr val="000000"/>
              </a:solidFill>
              <a:latin typeface="HGPｺﾞｼｯｸM" pitchFamily="50" charset="-128"/>
              <a:ea typeface="HGPｺﾞｼｯｸM" pitchFamily="50" charset="-128"/>
            </a:endParaRPr>
          </a:p>
          <a:p>
            <a:r>
              <a:rPr lang="ja-JP" altLang="en-US" sz="1200" smtClean="0">
                <a:solidFill>
                  <a:srgbClr val="000000"/>
                </a:solidFill>
                <a:latin typeface="HGPｺﾞｼｯｸM" pitchFamily="50" charset="-128"/>
                <a:ea typeface="HGPｺﾞｼｯｸM" pitchFamily="50" charset="-128"/>
              </a:rPr>
              <a:t>　　■　入浴、排せつ及び食事等の介護</a:t>
            </a:r>
          </a:p>
          <a:p>
            <a:r>
              <a:rPr lang="ja-JP" altLang="en-US" sz="1200" smtClean="0">
                <a:solidFill>
                  <a:srgbClr val="000000"/>
                </a:solidFill>
                <a:latin typeface="HGPｺﾞｼｯｸM" pitchFamily="50" charset="-128"/>
                <a:ea typeface="HGPｺﾞｼｯｸM" pitchFamily="50" charset="-128"/>
              </a:rPr>
              <a:t>　　■　調理、洗濯及び掃除等の家事</a:t>
            </a:r>
          </a:p>
          <a:p>
            <a:r>
              <a:rPr lang="ja-JP" altLang="en-US" sz="1200" smtClean="0">
                <a:solidFill>
                  <a:srgbClr val="000000"/>
                </a:solidFill>
                <a:latin typeface="HGPｺﾞｼｯｸM" pitchFamily="50" charset="-128"/>
                <a:ea typeface="HGPｺﾞｼｯｸM" pitchFamily="50" charset="-128"/>
              </a:rPr>
              <a:t>　　■　生活等に関する相談及び助言</a:t>
            </a:r>
          </a:p>
          <a:p>
            <a:r>
              <a:rPr lang="ja-JP" altLang="en-US" sz="1200" smtClean="0">
                <a:solidFill>
                  <a:srgbClr val="000000"/>
                </a:solidFill>
                <a:latin typeface="HGPｺﾞｼｯｸM" pitchFamily="50" charset="-128"/>
                <a:ea typeface="HGPｺﾞｼｯｸM" pitchFamily="50" charset="-128"/>
              </a:rPr>
              <a:t>　　■　その他生活全般にわたる援助</a:t>
            </a:r>
          </a:p>
          <a:p>
            <a:endParaRPr lang="ja-JP" altLang="en-US" sz="600" smtClean="0">
              <a:solidFill>
                <a:srgbClr val="000000"/>
              </a:solidFill>
              <a:latin typeface="HGPｺﾞｼｯｸM" pitchFamily="50" charset="-128"/>
              <a:ea typeface="HGPｺﾞｼｯｸM" pitchFamily="50" charset="-128"/>
            </a:endParaRPr>
          </a:p>
          <a:p>
            <a:r>
              <a:rPr lang="en-US" altLang="ja-JP" sz="1300" smtClean="0">
                <a:solidFill>
                  <a:srgbClr val="000000"/>
                </a:solidFill>
                <a:latin typeface="HGPｺﾞｼｯｸM" pitchFamily="50" charset="-128"/>
                <a:ea typeface="HGPｺﾞｼｯｸM" pitchFamily="50" charset="-128"/>
              </a:rPr>
              <a:t>※</a:t>
            </a:r>
            <a:r>
              <a:rPr lang="ja-JP" altLang="en-US" sz="1300" smtClean="0">
                <a:solidFill>
                  <a:srgbClr val="000000"/>
                </a:solidFill>
                <a:latin typeface="HGPｺﾞｼｯｸM" pitchFamily="50" charset="-128"/>
                <a:ea typeface="HGPｺﾞｼｯｸM" pitchFamily="50" charset="-128"/>
              </a:rPr>
              <a:t>通院等介助や通院等乗降介助も含む。</a:t>
            </a:r>
          </a:p>
        </p:txBody>
      </p:sp>
      <p:sp>
        <p:nvSpPr>
          <p:cNvPr id="21" name="大かっこ 20"/>
          <p:cNvSpPr/>
          <p:nvPr/>
        </p:nvSpPr>
        <p:spPr>
          <a:xfrm>
            <a:off x="423265" y="1815020"/>
            <a:ext cx="3869357" cy="785812"/>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3082" name="Rectangle 4"/>
          <p:cNvSpPr>
            <a:spLocks noChangeArrowheads="1"/>
          </p:cNvSpPr>
          <p:nvPr/>
        </p:nvSpPr>
        <p:spPr bwMode="auto">
          <a:xfrm>
            <a:off x="4946740" y="1383220"/>
            <a:ext cx="4606076" cy="164306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smtClean="0">
                <a:solidFill>
                  <a:srgbClr val="000000"/>
                </a:solidFill>
                <a:latin typeface="HGPｺﾞｼｯｸM" pitchFamily="50" charset="-128"/>
                <a:ea typeface="HGPｺﾞｼｯｸM" pitchFamily="50" charset="-128"/>
              </a:rPr>
              <a:t>■　サービス提供責任者：常勤ヘルパーのうち１名以上</a:t>
            </a:r>
          </a:p>
          <a:p>
            <a:r>
              <a:rPr lang="ja-JP" altLang="en-US" sz="1200" dirty="0" smtClean="0">
                <a:solidFill>
                  <a:srgbClr val="000000"/>
                </a:solidFill>
                <a:latin typeface="HGPｺﾞｼｯｸM" pitchFamily="50" charset="-128"/>
                <a:ea typeface="HGPｺﾞｼｯｸM" pitchFamily="50" charset="-128"/>
              </a:rPr>
              <a:t>　　・介護福祉士、実務者研修修了者　等</a:t>
            </a:r>
          </a:p>
          <a:p>
            <a:r>
              <a:rPr lang="ja-JP" altLang="en-US" sz="1200" dirty="0" smtClean="0">
                <a:solidFill>
                  <a:srgbClr val="000000"/>
                </a:solidFill>
                <a:latin typeface="HGPｺﾞｼｯｸM" pitchFamily="50" charset="-128"/>
                <a:ea typeface="HGPｺﾞｼｯｸM" pitchFamily="50" charset="-128"/>
              </a:rPr>
              <a:t>　　・居宅介護職員初任者研修修了者等であって３年以上の実務</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経験がある者</a:t>
            </a:r>
          </a:p>
          <a:p>
            <a:endParaRPr lang="ja-JP" altLang="en-US" sz="6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　ヘルパー：常勤換算２．５人以上</a:t>
            </a:r>
          </a:p>
          <a:p>
            <a:r>
              <a:rPr lang="ja-JP" altLang="en-US" sz="1200" dirty="0" smtClean="0">
                <a:solidFill>
                  <a:srgbClr val="000000"/>
                </a:solidFill>
                <a:latin typeface="HGPｺﾞｼｯｸM" pitchFamily="50" charset="-128"/>
                <a:ea typeface="HGPｺﾞｼｯｸM" pitchFamily="50" charset="-128"/>
              </a:rPr>
              <a:t>　　・介護福祉士、介護職員基礎研修修了者、</a:t>
            </a:r>
          </a:p>
          <a:p>
            <a:r>
              <a:rPr lang="ja-JP" altLang="en-US" sz="1200" dirty="0" smtClean="0">
                <a:solidFill>
                  <a:srgbClr val="000000"/>
                </a:solidFill>
                <a:latin typeface="HGPｺﾞｼｯｸM" pitchFamily="50" charset="-128"/>
                <a:ea typeface="HGPｺﾞｼｯｸM" pitchFamily="50" charset="-128"/>
              </a:rPr>
              <a:t>　　　居宅介護職員初任者研修修了者　等</a:t>
            </a:r>
          </a:p>
        </p:txBody>
      </p:sp>
      <p:graphicFrame>
        <p:nvGraphicFramePr>
          <p:cNvPr id="24" name="表 23"/>
          <p:cNvGraphicFramePr>
            <a:graphicFrameLocks noGrp="1"/>
          </p:cNvGraphicFramePr>
          <p:nvPr>
            <p:extLst>
              <p:ext uri="{D42A27DB-BD31-4B8C-83A1-F6EECF244321}">
                <p14:modId xmlns:p14="http://schemas.microsoft.com/office/powerpoint/2010/main" val="2558379307"/>
              </p:ext>
            </p:extLst>
          </p:nvPr>
        </p:nvGraphicFramePr>
        <p:xfrm>
          <a:off x="266040" y="3382467"/>
          <a:ext cx="9286774" cy="3048000"/>
        </p:xfrm>
        <a:graphic>
          <a:graphicData uri="http://schemas.openxmlformats.org/drawingml/2006/table">
            <a:tbl>
              <a:tblPr>
                <a:tableStyleId>{F5AB1C69-6EDB-4FF4-983F-18BD219EF322}</a:tableStyleId>
              </a:tblPr>
              <a:tblGrid>
                <a:gridCol w="3303838"/>
                <a:gridCol w="2319552"/>
                <a:gridCol w="276320"/>
                <a:gridCol w="2027936"/>
                <a:gridCol w="1359128"/>
              </a:tblGrid>
              <a:tr h="214316">
                <a:tc gridSpan="5">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71" marR="9907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991344">
                <a:tc>
                  <a:txBody>
                    <a:bodyPr/>
                    <a:lstStyle/>
                    <a:p>
                      <a:r>
                        <a:rPr lang="ja-JP" altLang="en-US" sz="1300" b="1" u="sng" dirty="0" smtClean="0">
                          <a:latin typeface="HGPｺﾞｼｯｸM" pitchFamily="50" charset="-128"/>
                          <a:ea typeface="HGPｺﾞｼｯｸM" pitchFamily="50" charset="-128"/>
                        </a:rPr>
                        <a:t>身体介護中心、通院等介助</a:t>
                      </a:r>
                      <a:r>
                        <a:rPr lang="ja-JP" altLang="en-US" sz="1300" dirty="0" smtClean="0">
                          <a:latin typeface="HGPｺﾞｼｯｸM" pitchFamily="50" charset="-128"/>
                          <a:ea typeface="HGPｺﾞｼｯｸM" pitchFamily="50" charset="-128"/>
                        </a:rPr>
                        <a:t>（身体介護有り）　</a:t>
                      </a: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245</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a:t>
                      </a:r>
                      <a:r>
                        <a:rPr lang="en-US" altLang="ja-JP" sz="1200" dirty="0" smtClean="0">
                          <a:latin typeface="HGPｺﾞｼｯｸM" pitchFamily="50" charset="-128"/>
                          <a:ea typeface="HGPｺﾞｼｯｸM" pitchFamily="50" charset="-128"/>
                        </a:rPr>
                        <a:t>804</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80</a:t>
                      </a:r>
                      <a:r>
                        <a:rPr lang="ja-JP" altLang="en-US" sz="1200" dirty="0" smtClean="0">
                          <a:latin typeface="HGPｺﾞｼｯｸM" pitchFamily="50" charset="-128"/>
                          <a:ea typeface="HGPｺﾞｼｯｸM" pitchFamily="50" charset="-128"/>
                        </a:rPr>
                        <a:t>単位加算</a:t>
                      </a:r>
                    </a:p>
                  </a:txBody>
                  <a:tcPr marL="99071" marR="99071">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300" b="1" u="sng" dirty="0" smtClean="0">
                          <a:latin typeface="HGPｺﾞｼｯｸM" pitchFamily="50" charset="-128"/>
                          <a:ea typeface="HGPｺﾞｼｯｸM" pitchFamily="50" charset="-128"/>
                        </a:rPr>
                        <a:t>家事援助中心</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101</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264</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34</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ja-JP" altLang="en-US" sz="1300" b="1" u="sng" dirty="0" smtClean="0">
                          <a:latin typeface="HGPｺﾞｼｯｸM" pitchFamily="50" charset="-128"/>
                          <a:ea typeface="HGPｺﾞｼｯｸM" pitchFamily="50" charset="-128"/>
                        </a:rPr>
                        <a:t>通院等介助</a:t>
                      </a:r>
                      <a:r>
                        <a:rPr lang="ja-JP" altLang="en-US" sz="1200" dirty="0" smtClean="0">
                          <a:latin typeface="HGPｺﾞｼｯｸM" pitchFamily="50" charset="-128"/>
                          <a:ea typeface="HGPｺﾞｼｯｸM" pitchFamily="50" charset="-128"/>
                        </a:rPr>
                        <a:t>（身体介護なし）　</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101</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264</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67</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300" b="1" u="sng" dirty="0" smtClean="0">
                          <a:latin typeface="HGPｺﾞｼｯｸM" pitchFamily="50" charset="-128"/>
                          <a:ea typeface="HGPｺﾞｼｯｸM" pitchFamily="50" charset="-128"/>
                        </a:rPr>
                        <a:t>通院等乗降介助</a:t>
                      </a:r>
                      <a:endParaRPr lang="en-US" altLang="ja-JP" sz="1300" b="1" u="sng" dirty="0" smtClean="0">
                        <a:latin typeface="HGPｺﾞｼｯｸM" pitchFamily="50" charset="-128"/>
                        <a:ea typeface="HGPｺﾞｼｯｸM" pitchFamily="50" charset="-128"/>
                      </a:endParaRPr>
                    </a:p>
                    <a:p>
                      <a:r>
                        <a:rPr lang="ja-JP" altLang="en-US" sz="1200" baseline="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smtClean="0">
                          <a:latin typeface="HGPｺﾞｼｯｸM" pitchFamily="50" charset="-128"/>
                          <a:ea typeface="HGPｺﾞｼｯｸM" pitchFamily="50" charset="-128"/>
                        </a:rPr>
                        <a:t>回</a:t>
                      </a:r>
                      <a:r>
                        <a:rPr lang="en-US" altLang="ja-JP" sz="1200" dirty="0" smtClean="0">
                          <a:latin typeface="HGPｺﾞｼｯｸM" pitchFamily="50" charset="-128"/>
                          <a:ea typeface="HGPｺﾞｼｯｸM" pitchFamily="50" charset="-128"/>
                        </a:rPr>
                        <a:t>97</a:t>
                      </a:r>
                      <a:r>
                        <a:rPr lang="ja-JP" altLang="en-US" sz="1200" dirty="0" smtClean="0">
                          <a:latin typeface="HGPｺﾞｼｯｸM" pitchFamily="50" charset="-128"/>
                          <a:ea typeface="HGPｺﾞｼｯｸM" pitchFamily="50" charset="-128"/>
                        </a:rPr>
                        <a:t>単位</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0974">
                <a:tc gridSpan="5">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71" marR="9907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85380">
                <a:tc>
                  <a:txBody>
                    <a:bodyPr/>
                    <a:lstStyle/>
                    <a:p>
                      <a:r>
                        <a:rPr lang="ja-JP" altLang="en-US" sz="1300" b="1" u="sng" dirty="0" smtClean="0">
                          <a:latin typeface="HGPｺﾞｼｯｸM" pitchFamily="50" charset="-128"/>
                          <a:ea typeface="HGPｺﾞｼｯｸM" pitchFamily="50" charset="-128"/>
                        </a:rPr>
                        <a:t>特定事業所加算</a:t>
                      </a:r>
                      <a:r>
                        <a:rPr lang="en-US" altLang="ja-JP" sz="1300" dirty="0" smtClean="0">
                          <a:latin typeface="HGPｺﾞｼｯｸM" pitchFamily="50" charset="-128"/>
                          <a:ea typeface="HGPｺﾞｼｯｸM" pitchFamily="50" charset="-128"/>
                        </a:rPr>
                        <a:t>(5</a:t>
                      </a:r>
                      <a:r>
                        <a:rPr lang="ja-JP" altLang="en-US" sz="1300" dirty="0" smtClean="0">
                          <a:latin typeface="HGPｺﾞｼｯｸM" pitchFamily="50" charset="-128"/>
                          <a:ea typeface="HGPｺﾞｼｯｸM" pitchFamily="50" charset="-128"/>
                        </a:rPr>
                        <a:t>％、</a:t>
                      </a:r>
                      <a:r>
                        <a:rPr lang="en-US" altLang="ja-JP" sz="1300" dirty="0" smtClean="0">
                          <a:latin typeface="HGPｺﾞｼｯｸM" pitchFamily="50" charset="-128"/>
                          <a:ea typeface="HGPｺﾞｼｯｸM" pitchFamily="50" charset="-128"/>
                        </a:rPr>
                        <a:t>10</a:t>
                      </a:r>
                      <a:r>
                        <a:rPr lang="ja-JP" altLang="en-US" sz="1300" dirty="0" smtClean="0">
                          <a:latin typeface="HGPｺﾞｼｯｸM" pitchFamily="50" charset="-128"/>
                          <a:ea typeface="HGPｺﾞｼｯｸM" pitchFamily="50" charset="-128"/>
                        </a:rPr>
                        <a:t>％又は</a:t>
                      </a:r>
                      <a:r>
                        <a:rPr lang="en-US" altLang="ja-JP" sz="1300" dirty="0" smtClean="0">
                          <a:latin typeface="HGPｺﾞｼｯｸM" pitchFamily="50" charset="-128"/>
                          <a:ea typeface="HGPｺﾞｼｯｸM" pitchFamily="50" charset="-128"/>
                        </a:rPr>
                        <a:t>20</a:t>
                      </a:r>
                      <a:r>
                        <a:rPr lang="ja-JP" altLang="en-US" sz="1300" dirty="0" smtClean="0">
                          <a:latin typeface="HGPｺﾞｼｯｸM" pitchFamily="50" charset="-128"/>
                          <a:ea typeface="HGPｺﾞｼｯｸM" pitchFamily="50" charset="-128"/>
                        </a:rPr>
                        <a:t>％加算</a:t>
                      </a:r>
                      <a:r>
                        <a:rPr lang="en-US" altLang="ja-JP" sz="1300" dirty="0" smtClean="0">
                          <a:latin typeface="HGPｺﾞｼｯｸM" pitchFamily="50" charset="-128"/>
                          <a:ea typeface="HGPｺﾞｼｯｸM" pitchFamily="50" charset="-128"/>
                        </a:rPr>
                        <a:t>)</a:t>
                      </a:r>
                    </a:p>
                    <a:p>
                      <a:r>
                        <a:rPr kumimoji="1" lang="ja-JP" altLang="en-US" sz="1200" dirty="0" smtClean="0">
                          <a:latin typeface="HGPｺﾞｼｯｸM" pitchFamily="50" charset="-128"/>
                          <a:ea typeface="HGPｺﾞｼｯｸM" pitchFamily="50" charset="-128"/>
                        </a:rPr>
                        <a:t>→</a:t>
                      </a:r>
                      <a:r>
                        <a:rPr kumimoji="1" lang="ja-JP" altLang="en-US" sz="12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①サービス提供体制の整備、②良質な人材の確保、③重度　障害者への対応に積極的に取り組む事業所のサービスを評価</a:t>
                      </a:r>
                      <a:endParaRPr kumimoji="1" lang="en-US" altLang="ja-JP" sz="1200" dirty="0" smtClean="0">
                        <a:latin typeface="HGPｺﾞｼｯｸM" pitchFamily="50" charset="-128"/>
                        <a:ea typeface="HGPｺﾞｼｯｸM" pitchFamily="50" charset="-128"/>
                      </a:endParaRPr>
                    </a:p>
                  </a:txBody>
                  <a:tcPr marL="99071" marR="99071">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福祉専門職員等連携加算</a:t>
                      </a:r>
                      <a:r>
                        <a:rPr lang="en-US" altLang="ja-JP" sz="1300" dirty="0" smtClean="0">
                          <a:latin typeface="HGPｺﾞｼｯｸM" pitchFamily="50" charset="-128"/>
                          <a:ea typeface="HGPｺﾞｼｯｸM" pitchFamily="50" charset="-128"/>
                        </a:rPr>
                        <a:t>(90</a:t>
                      </a:r>
                      <a:r>
                        <a:rPr lang="ja-JP" altLang="en-US" sz="1300" dirty="0" smtClean="0">
                          <a:latin typeface="HGPｺﾞｼｯｸM" pitchFamily="50" charset="-128"/>
                          <a:ea typeface="HGPｺﾞｼｯｸM" pitchFamily="50" charset="-128"/>
                        </a:rPr>
                        <a:t>日間３回を限度として１回につき</a:t>
                      </a:r>
                      <a:r>
                        <a:rPr lang="en-US" altLang="ja-JP" sz="1300" dirty="0" smtClean="0">
                          <a:latin typeface="HGPｺﾞｼｯｸM" pitchFamily="50" charset="-128"/>
                          <a:ea typeface="HGPｺﾞｼｯｸM" pitchFamily="50" charset="-128"/>
                        </a:rPr>
                        <a:t>564</a:t>
                      </a:r>
                      <a:r>
                        <a:rPr lang="ja-JP" altLang="en-US" sz="1300" dirty="0" smtClean="0">
                          <a:latin typeface="HGPｺﾞｼｯｸM" pitchFamily="50" charset="-128"/>
                          <a:ea typeface="HGPｺﾞｼｯｸM" pitchFamily="50" charset="-128"/>
                        </a:rPr>
                        <a:t>単位加算</a:t>
                      </a:r>
                      <a:r>
                        <a:rPr lang="en-US" altLang="ja-JP" sz="1300" dirty="0" smtClean="0">
                          <a:latin typeface="HGPｺﾞｼｯｸM" pitchFamily="50" charset="-128"/>
                          <a:ea typeface="HGPｺﾞｼｯｸM" pitchFamily="50" charset="-128"/>
                        </a:rPr>
                        <a:t>)</a:t>
                      </a:r>
                      <a:endParaRPr lang="ja-JP" altLang="en-US" sz="13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サービス提供責任者と精神障害者等の特性に精通する国家資格を有する者が連携し、利用者の心身の状況等の評価を共同して行うこと</a:t>
                      </a:r>
                      <a:r>
                        <a:rPr kumimoji="1" lang="ja-JP" altLang="en-US" sz="1200" kern="1200" baseline="0" dirty="0" smtClean="0">
                          <a:solidFill>
                            <a:schemeClr val="dk1"/>
                          </a:solidFill>
                          <a:latin typeface="HGPｺﾞｼｯｸM" pitchFamily="50" charset="-128"/>
                          <a:ea typeface="HGPｺﾞｼｯｸM" pitchFamily="50" charset="-128"/>
                          <a:cs typeface="+mn-cs"/>
                        </a:rPr>
                        <a:t>を評価</a:t>
                      </a:r>
                      <a:endParaRPr kumimoji="1" lang="en-US" altLang="ja-JP" sz="1200"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r>
                        <a:rPr kumimoji="1" lang="ja-JP" altLang="en-US" sz="1300" b="1" u="sng" dirty="0" smtClean="0">
                          <a:latin typeface="HGPｺﾞｼｯｸM" pitchFamily="50" charset="-128"/>
                          <a:ea typeface="HGPｺﾞｼｯｸM" pitchFamily="50" charset="-128"/>
                        </a:rPr>
                        <a:t>喀痰吸引等支援体制加算</a:t>
                      </a:r>
                      <a:r>
                        <a:rPr kumimoji="1" lang="ja-JP" altLang="en-US" sz="1300" b="0" u="none" dirty="0" smtClean="0">
                          <a:latin typeface="HGPｺﾞｼｯｸM" pitchFamily="50" charset="-128"/>
                          <a:ea typeface="HGPｺﾞｼｯｸM" pitchFamily="50" charset="-128"/>
                        </a:rPr>
                        <a:t>（１日当たり</a:t>
                      </a:r>
                      <a:r>
                        <a:rPr kumimoji="1" lang="en-US" altLang="ja-JP" sz="1300" b="0" u="none" dirty="0" smtClean="0">
                          <a:latin typeface="HGPｺﾞｼｯｸM" pitchFamily="50" charset="-128"/>
                          <a:ea typeface="HGPｺﾞｼｯｸM" pitchFamily="50" charset="-128"/>
                        </a:rPr>
                        <a:t>100</a:t>
                      </a:r>
                      <a:r>
                        <a:rPr kumimoji="1" lang="ja-JP" altLang="en-US" sz="1300" b="0" u="none" dirty="0" smtClean="0">
                          <a:latin typeface="HGPｺﾞｼｯｸM" pitchFamily="50" charset="-128"/>
                          <a:ea typeface="HGPｺﾞｼｯｸM" pitchFamily="50" charset="-128"/>
                        </a:rPr>
                        <a:t>単位加算）</a:t>
                      </a:r>
                      <a:endParaRPr kumimoji="1" lang="en-US" altLang="ja-JP" sz="13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→特定事業所加算（</a:t>
                      </a:r>
                      <a:r>
                        <a:rPr kumimoji="1" lang="en-US" altLang="ja-JP" sz="1200" b="0" u="none" dirty="0" smtClean="0">
                          <a:latin typeface="HGPｺﾞｼｯｸM" pitchFamily="50" charset="-128"/>
                          <a:ea typeface="HGPｺﾞｼｯｸM" pitchFamily="50" charset="-128"/>
                        </a:rPr>
                        <a:t>20</a:t>
                      </a:r>
                      <a:r>
                        <a:rPr kumimoji="1" lang="ja-JP" altLang="en-US" sz="1200" b="0" u="none" dirty="0" smtClean="0">
                          <a:latin typeface="HGPｺﾞｼｯｸM" pitchFamily="50" charset="-128"/>
                          <a:ea typeface="HGPｺﾞｼｯｸM" pitchFamily="50" charset="-128"/>
                        </a:rPr>
                        <a:t>％加算）の算定が困難な事業所に対して、喀痰の吸引等が必要な者に対する支援体制を評価</a:t>
                      </a:r>
                      <a:endParaRPr kumimoji="1" lang="en-US" altLang="ja-JP" sz="1200" b="0" u="none"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r>
            </a:tbl>
          </a:graphicData>
        </a:graphic>
      </p:graphicFrame>
      <p:sp>
        <p:nvSpPr>
          <p:cNvPr id="25" name="Text Box 3"/>
          <p:cNvSpPr txBox="1">
            <a:spLocks noChangeArrowheads="1"/>
          </p:cNvSpPr>
          <p:nvPr/>
        </p:nvSpPr>
        <p:spPr bwMode="auto">
          <a:xfrm>
            <a:off x="-43572" y="-33911"/>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居宅介護</a:t>
            </a:r>
          </a:p>
        </p:txBody>
      </p:sp>
      <p:sp>
        <p:nvSpPr>
          <p:cNvPr id="3109" name="Text Box 2"/>
          <p:cNvSpPr txBox="1">
            <a:spLocks noChangeArrowheads="1"/>
          </p:cNvSpPr>
          <p:nvPr/>
        </p:nvSpPr>
        <p:spPr bwMode="auto">
          <a:xfrm>
            <a:off x="4946740" y="6473093"/>
            <a:ext cx="456320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169,155</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ja-JP"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5"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72</a:t>
            </a:fld>
            <a:endParaRPr lang="en-US" altLang="ja-JP" dirty="0">
              <a:solidFill>
                <a:srgbClr val="000000"/>
              </a:solidFill>
            </a:endParaRPr>
          </a:p>
        </p:txBody>
      </p:sp>
    </p:spTree>
    <p:extLst>
      <p:ext uri="{BB962C8B-B14F-4D97-AF65-F5344CB8AC3E}">
        <p14:creationId xmlns:p14="http://schemas.microsoft.com/office/powerpoint/2010/main" val="40811088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4514" y="2697044"/>
            <a:ext cx="9431261" cy="2036887"/>
            <a:chOff x="244514" y="2697044"/>
            <a:chExt cx="9431261" cy="2036887"/>
          </a:xfrm>
        </p:grpSpPr>
        <p:sp>
          <p:nvSpPr>
            <p:cNvPr id="4098" name="Rectangle 7"/>
            <p:cNvSpPr>
              <a:spLocks noChangeArrowheads="1"/>
            </p:cNvSpPr>
            <p:nvPr/>
          </p:nvSpPr>
          <p:spPr bwMode="auto">
            <a:xfrm>
              <a:off x="244514" y="2717806"/>
              <a:ext cx="9431261" cy="2016125"/>
            </a:xfrm>
            <a:prstGeom prst="rect">
              <a:avLst/>
            </a:prstGeom>
            <a:solidFill>
              <a:srgbClr val="FFFFCC"/>
            </a:solidFill>
            <a:ln w="3175">
              <a:solidFill>
                <a:schemeClr val="tx1"/>
              </a:solidFill>
              <a:miter lim="800000"/>
              <a:headEnd/>
              <a:tailEnd/>
            </a:ln>
          </p:spPr>
          <p:txBody>
            <a:bodyPr wrap="none" anchor="ctr"/>
            <a:lstStyle/>
            <a:p>
              <a:endParaRPr lang="en-US" altLang="ja-JP" sz="1200" smtClean="0">
                <a:solidFill>
                  <a:srgbClr val="000000"/>
                </a:solidFill>
              </a:endParaRPr>
            </a:p>
            <a:p>
              <a:endParaRPr lang="en-US" altLang="ja-JP" sz="1200" smtClean="0">
                <a:solidFill>
                  <a:srgbClr val="000000"/>
                </a:solidFill>
              </a:endParaRPr>
            </a:p>
          </p:txBody>
        </p:sp>
        <p:sp>
          <p:nvSpPr>
            <p:cNvPr id="4099" name="Rectangle 8"/>
            <p:cNvSpPr>
              <a:spLocks noChangeArrowheads="1"/>
            </p:cNvSpPr>
            <p:nvPr/>
          </p:nvSpPr>
          <p:spPr bwMode="auto">
            <a:xfrm>
              <a:off x="277857" y="2697044"/>
              <a:ext cx="9397918" cy="5159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ja-JP" altLang="en-US" sz="1100" dirty="0" smtClean="0">
                  <a:solidFill>
                    <a:srgbClr val="000000"/>
                  </a:solidFill>
                  <a:latin typeface="HGPｺﾞｼｯｸM" pitchFamily="50" charset="-128"/>
                  <a:ea typeface="HGPｺﾞｼｯｸM" pitchFamily="50" charset="-128"/>
                </a:rPr>
                <a:t>■　１５％加算対象者</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重度訪問介護の対象者（一）に該当</a:t>
              </a:r>
              <a:r>
                <a:rPr lang="ja-JP" altLang="en-US" sz="1100" dirty="0">
                  <a:solidFill>
                    <a:srgbClr val="000000"/>
                  </a:solidFill>
                  <a:latin typeface="HGPｺﾞｼｯｸM" pitchFamily="50" charset="-128"/>
                  <a:ea typeface="HGPｺﾞｼｯｸM" pitchFamily="50" charset="-128"/>
                </a:rPr>
                <a:t>する</a:t>
              </a:r>
              <a:r>
                <a:rPr lang="ja-JP" altLang="en-US" sz="1100" dirty="0" smtClean="0">
                  <a:solidFill>
                    <a:srgbClr val="000000"/>
                  </a:solidFill>
                  <a:latin typeface="HGPｺﾞｼｯｸM" pitchFamily="50" charset="-128"/>
                  <a:ea typeface="HGPｺﾞｼｯｸM" pitchFamily="50" charset="-128"/>
                </a:rPr>
                <a:t>者であって、重度</a:t>
              </a:r>
              <a:r>
                <a:rPr lang="ja-JP" altLang="en-US" sz="1100" dirty="0">
                  <a:solidFill>
                    <a:srgbClr val="000000"/>
                  </a:solidFill>
                  <a:latin typeface="HGPｺﾞｼｯｸM" pitchFamily="50" charset="-128"/>
                  <a:ea typeface="HGPｺﾞｼｯｸM" pitchFamily="50" charset="-128"/>
                </a:rPr>
                <a:t>障害者等包括支援の対象者の要件に該当する者（障害支援区分６</a:t>
              </a:r>
              <a:r>
                <a:rPr lang="ja-JP" altLang="en-US" sz="1100" dirty="0" smtClean="0">
                  <a:solidFill>
                    <a:srgbClr val="000000"/>
                  </a:solidFill>
                  <a:latin typeface="HGPｺﾞｼｯｸM" pitchFamily="50" charset="-128"/>
                  <a:ea typeface="HGPｺﾞｼｯｸM" pitchFamily="50" charset="-128"/>
                </a:rPr>
                <a:t>）</a:t>
              </a:r>
              <a:endParaRPr lang="en-US" altLang="ja-JP" sz="1100" dirty="0" smtClean="0">
                <a:solidFill>
                  <a:srgbClr val="000000"/>
                </a:solidFill>
                <a:latin typeface="HGPｺﾞｼｯｸM" pitchFamily="50" charset="-128"/>
                <a:ea typeface="HGPｺﾞｼｯｸM" pitchFamily="50" charset="-128"/>
              </a:endParaRPr>
            </a:p>
            <a:p>
              <a:r>
                <a:rPr lang="ja-JP" altLang="en-US" sz="1100" dirty="0">
                  <a:solidFill>
                    <a:srgbClr val="000000"/>
                  </a:solidFill>
                  <a:latin typeface="HGPｺﾞｼｯｸM" pitchFamily="50" charset="-128"/>
                  <a:ea typeface="HGPｺﾞｼｯｸM" pitchFamily="50" charset="-128"/>
                </a:rPr>
                <a:t>　</a:t>
              </a:r>
              <a:endParaRPr lang="ja-JP" altLang="en-US" sz="1100" dirty="0" smtClean="0">
                <a:solidFill>
                  <a:srgbClr val="000000"/>
                </a:solidFill>
                <a:latin typeface="HGPｺﾞｼｯｸM" pitchFamily="50" charset="-128"/>
                <a:ea typeface="HGPｺﾞｼｯｸM" pitchFamily="50" charset="-128"/>
              </a:endParaRPr>
            </a:p>
          </p:txBody>
        </p:sp>
      </p:grpSp>
      <p:graphicFrame>
        <p:nvGraphicFramePr>
          <p:cNvPr id="319497" name="Group 9"/>
          <p:cNvGraphicFramePr>
            <a:graphicFrameLocks noGrp="1"/>
          </p:cNvGraphicFramePr>
          <p:nvPr>
            <p:ph/>
            <p:extLst>
              <p:ext uri="{D42A27DB-BD31-4B8C-83A1-F6EECF244321}">
                <p14:modId xmlns:p14="http://schemas.microsoft.com/office/powerpoint/2010/main" val="2893921039"/>
              </p:ext>
            </p:extLst>
          </p:nvPr>
        </p:nvGraphicFramePr>
        <p:xfrm>
          <a:off x="439808" y="3140967"/>
          <a:ext cx="8856495" cy="1537230"/>
        </p:xfrm>
        <a:graphic>
          <a:graphicData uri="http://schemas.openxmlformats.org/drawingml/2006/table">
            <a:tbl>
              <a:tblPr/>
              <a:tblGrid>
                <a:gridCol w="2753700"/>
                <a:gridCol w="3200245"/>
                <a:gridCol w="2902550"/>
              </a:tblGrid>
              <a:tr h="29291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類　型</a:t>
                      </a:r>
                    </a:p>
                  </a:txBody>
                  <a:tcPr marL="99053" marR="99053"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状態像</a:t>
                      </a:r>
                    </a:p>
                  </a:txBody>
                  <a:tcPr marL="99053" marR="99053" marT="45722" marB="45722"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407127">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重度訪問介護の対象であって、四肢すべてに麻痺等があり、寝たきり状態にある障害者のうち、右のいずれかに該当する者</a:t>
                      </a:r>
                    </a:p>
                  </a:txBody>
                  <a:tcPr marL="99053" marR="99053" marT="45722" marB="4572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人工呼吸器による呼吸管理を行っている身体障害者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Ⅰ</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53" marR="99053"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・筋ジストロフィー　・脊椎損傷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・ＡＬＳ　　　　　　　　・遷延性意識障害 　等</a:t>
                      </a:r>
                    </a:p>
                  </a:txBody>
                  <a:tcPr marL="99053" marR="99053" marT="45722" marB="45722"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32644">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最重度知的障害者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Ⅱ</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53" marR="99053"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・重症心身障害者　　　　　　　　　　　　　 等</a:t>
                      </a:r>
                    </a:p>
                  </a:txBody>
                  <a:tcPr marL="99053" marR="99053" marT="45722" marB="45722"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31466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障害支援区分の認定調査項目のうち行動関連項目等（１２項目）の合計点数が１０点以上である者</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Ⅲ</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53" marR="99053" marT="45722" marB="4572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・強度行動障害　　　　　　　　　　　　　　　等</a:t>
                      </a:r>
                    </a:p>
                  </a:txBody>
                  <a:tcPr marL="99053" marR="99053" marT="45722" marB="45722"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4718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53" marR="99053" marT="45722" marB="45722" horzOverflow="overflow">
                    <a:lnL cap="flat">
                      <a:noFill/>
                    </a:lnL>
                    <a:lnR cap="flat">
                      <a:noFill/>
                    </a:lnR>
                    <a:lnT w="31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17" name="Text Box 3"/>
          <p:cNvSpPr txBox="1">
            <a:spLocks noChangeArrowheads="1"/>
          </p:cNvSpPr>
          <p:nvPr/>
        </p:nvSpPr>
        <p:spPr bwMode="auto">
          <a:xfrm>
            <a:off x="-19053" y="-9524"/>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latin typeface="Arial"/>
                <a:ea typeface="ＤＨＰ特太ゴシック体" pitchFamily="2" charset="-128"/>
              </a:rPr>
              <a:t>重度訪問介護</a:t>
            </a:r>
          </a:p>
        </p:txBody>
      </p:sp>
      <p:sp>
        <p:nvSpPr>
          <p:cNvPr id="18" name="Text Box 2"/>
          <p:cNvSpPr txBox="1">
            <a:spLocks noChangeArrowheads="1"/>
          </p:cNvSpPr>
          <p:nvPr/>
        </p:nvSpPr>
        <p:spPr bwMode="auto">
          <a:xfrm>
            <a:off x="68274" y="252413"/>
            <a:ext cx="1548060"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対象者</a:t>
            </a:r>
            <a:endParaRPr lang="en-US" altLang="ja-JP" sz="1250" b="1" u="sng" dirty="0">
              <a:solidFill>
                <a:srgbClr val="000000"/>
              </a:solidFill>
              <a:latin typeface="Arial"/>
              <a:ea typeface="ＤＨＰ特太ゴシック体" pitchFamily="2" charset="-128"/>
            </a:endParaRPr>
          </a:p>
        </p:txBody>
      </p:sp>
      <p:sp>
        <p:nvSpPr>
          <p:cNvPr id="19" name="正方形/長方形 18"/>
          <p:cNvSpPr/>
          <p:nvPr/>
        </p:nvSpPr>
        <p:spPr>
          <a:xfrm>
            <a:off x="192152" y="481014"/>
            <a:ext cx="9490007" cy="8794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重度の肢体不自由者又は重度の知的障害若しくは精神障害により行動上著しい困難を有する者であって、常時介護を要する障害者</a:t>
            </a:r>
          </a:p>
          <a:p>
            <a:pPr>
              <a:defRPr/>
            </a:pPr>
            <a:r>
              <a:rPr lang="ja-JP" altLang="en-US" sz="1200" dirty="0">
                <a:solidFill>
                  <a:srgbClr val="000000"/>
                </a:solidFill>
                <a:latin typeface="HGPｺﾞｼｯｸM" pitchFamily="50" charset="-128"/>
                <a:ea typeface="HGPｺﾞｼｯｸM" pitchFamily="50" charset="-128"/>
              </a:rPr>
              <a:t>　→　</a:t>
            </a:r>
            <a:r>
              <a:rPr lang="ja-JP" altLang="en-US" sz="1050" dirty="0" smtClean="0">
                <a:solidFill>
                  <a:srgbClr val="000000"/>
                </a:solidFill>
                <a:latin typeface="HGPｺﾞｼｯｸM" pitchFamily="50" charset="-128"/>
                <a:ea typeface="HGPｺﾞｼｯｸM" pitchFamily="50" charset="-128"/>
              </a:rPr>
              <a:t>障害支援区分４</a:t>
            </a:r>
            <a:r>
              <a:rPr lang="ja-JP" altLang="en-US" sz="1050" dirty="0">
                <a:solidFill>
                  <a:srgbClr val="000000"/>
                </a:solidFill>
                <a:latin typeface="HGPｺﾞｼｯｸM" pitchFamily="50" charset="-128"/>
                <a:ea typeface="HGPｺﾞｼｯｸM" pitchFamily="50" charset="-128"/>
              </a:rPr>
              <a:t>以上に</a:t>
            </a:r>
            <a:r>
              <a:rPr lang="ja-JP" altLang="en-US" sz="1050" dirty="0" smtClean="0">
                <a:solidFill>
                  <a:srgbClr val="000000"/>
                </a:solidFill>
                <a:latin typeface="HGPｺﾞｼｯｸM" pitchFamily="50" charset="-128"/>
                <a:ea typeface="HGPｺﾞｼｯｸM" pitchFamily="50" charset="-128"/>
              </a:rPr>
              <a:t>該当</a:t>
            </a:r>
            <a:r>
              <a:rPr lang="ja-JP" altLang="en-US" sz="1050" dirty="0">
                <a:solidFill>
                  <a:srgbClr val="000000"/>
                </a:solidFill>
                <a:latin typeface="HGPｺﾞｼｯｸM" pitchFamily="50" charset="-128"/>
                <a:ea typeface="HGPｺﾞｼｯｸM" pitchFamily="50" charset="-128"/>
              </a:rPr>
              <a:t>し、次の（一）又は（二）のいずれかに該当する者</a:t>
            </a:r>
          </a:p>
          <a:p>
            <a:pPr>
              <a:defRPr/>
            </a:pPr>
            <a:r>
              <a:rPr lang="ja-JP" altLang="en-US" sz="1050" dirty="0">
                <a:solidFill>
                  <a:srgbClr val="000000"/>
                </a:solidFill>
                <a:latin typeface="HGPｺﾞｼｯｸM" pitchFamily="50" charset="-128"/>
                <a:ea typeface="HGPｺﾞｼｯｸM" pitchFamily="50" charset="-128"/>
              </a:rPr>
              <a:t>　　　（一）　二肢以上に麻痺等がある者であって</a:t>
            </a:r>
            <a:r>
              <a:rPr lang="ja-JP" altLang="en-US" sz="1050" dirty="0" smtClean="0">
                <a:solidFill>
                  <a:srgbClr val="000000"/>
                </a:solidFill>
                <a:latin typeface="HGPｺﾞｼｯｸM" pitchFamily="50" charset="-128"/>
                <a:ea typeface="HGPｺﾞｼｯｸM" pitchFamily="50" charset="-128"/>
              </a:rPr>
              <a:t>、</a:t>
            </a:r>
            <a:r>
              <a:rPr lang="ja-JP" altLang="en-US" sz="1050" dirty="0">
                <a:latin typeface="HGPｺﾞｼｯｸM" pitchFamily="50" charset="-128"/>
                <a:ea typeface="HGPｺﾞｼｯｸM" pitchFamily="50" charset="-128"/>
              </a:rPr>
              <a:t>障害支援区分の認定調査</a:t>
            </a:r>
            <a:r>
              <a:rPr lang="ja-JP" altLang="en-US" sz="1050" dirty="0" smtClean="0">
                <a:latin typeface="HGPｺﾞｼｯｸM" pitchFamily="50" charset="-128"/>
                <a:ea typeface="HGPｺﾞｼｯｸM" pitchFamily="50" charset="-128"/>
              </a:rPr>
              <a:t>項目</a:t>
            </a:r>
            <a:r>
              <a:rPr lang="ja-JP" altLang="en-US" sz="1050" dirty="0" smtClean="0">
                <a:solidFill>
                  <a:srgbClr val="000000"/>
                </a:solidFill>
                <a:latin typeface="HGPｺﾞｼｯｸM" pitchFamily="50" charset="-128"/>
                <a:ea typeface="HGPｺﾞｼｯｸM" pitchFamily="50" charset="-128"/>
              </a:rPr>
              <a:t>のうち</a:t>
            </a:r>
            <a:r>
              <a:rPr lang="ja-JP" altLang="en-US" sz="1050" dirty="0">
                <a:solidFill>
                  <a:srgbClr val="000000"/>
                </a:solidFill>
                <a:latin typeface="HGPｺﾞｼｯｸM" pitchFamily="50" charset="-128"/>
                <a:ea typeface="HGPｺﾞｼｯｸM" pitchFamily="50" charset="-128"/>
              </a:rPr>
              <a:t>「歩行」、「移乗」、「排尿」、「排便」のいずれもが「支援が不要」以外に</a:t>
            </a:r>
            <a:r>
              <a:rPr lang="ja-JP" altLang="en-US" sz="1050" dirty="0" smtClean="0">
                <a:solidFill>
                  <a:srgbClr val="000000"/>
                </a:solidFill>
                <a:latin typeface="HGPｺﾞｼｯｸM" pitchFamily="50" charset="-128"/>
                <a:ea typeface="HGPｺﾞｼｯｸM" pitchFamily="50" charset="-128"/>
              </a:rPr>
              <a:t>認定されて</a:t>
            </a:r>
            <a:endParaRPr lang="en-US" altLang="ja-JP" sz="1050" dirty="0" smtClean="0">
              <a:solidFill>
                <a:srgbClr val="000000"/>
              </a:solidFill>
              <a:latin typeface="HGPｺﾞｼｯｸM" pitchFamily="50" charset="-128"/>
              <a:ea typeface="HGPｺﾞｼｯｸM" pitchFamily="50" charset="-128"/>
            </a:endParaRPr>
          </a:p>
          <a:p>
            <a:pPr>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いる</a:t>
            </a:r>
            <a:r>
              <a:rPr lang="ja-JP" altLang="en-US" sz="1050" dirty="0">
                <a:solidFill>
                  <a:srgbClr val="000000"/>
                </a:solidFill>
                <a:latin typeface="HGPｺﾞｼｯｸM" pitchFamily="50" charset="-128"/>
                <a:ea typeface="HGPｺﾞｼｯｸM" pitchFamily="50" charset="-128"/>
              </a:rPr>
              <a:t>者</a:t>
            </a:r>
          </a:p>
          <a:p>
            <a:pPr>
              <a:defRPr/>
            </a:pPr>
            <a:r>
              <a:rPr lang="ja-JP" altLang="en-US" sz="1050" dirty="0">
                <a:solidFill>
                  <a:srgbClr val="000000"/>
                </a:solidFill>
                <a:latin typeface="HGPｺﾞｼｯｸM" pitchFamily="50" charset="-128"/>
                <a:ea typeface="HGPｺﾞｼｯｸM" pitchFamily="50" charset="-128"/>
              </a:rPr>
              <a:t>　　　（二）　障害支援区分の認定調査項目のうち行動関連項目等（１２項目）の合計点数が１０点以上である者</a:t>
            </a:r>
          </a:p>
        </p:txBody>
      </p:sp>
      <p:sp>
        <p:nvSpPr>
          <p:cNvPr id="4123" name="Rectangle 4"/>
          <p:cNvSpPr>
            <a:spLocks noChangeArrowheads="1"/>
          </p:cNvSpPr>
          <p:nvPr/>
        </p:nvSpPr>
        <p:spPr bwMode="auto">
          <a:xfrm>
            <a:off x="227083" y="1587500"/>
            <a:ext cx="4569557" cy="8636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100" smtClean="0">
                <a:solidFill>
                  <a:srgbClr val="000000"/>
                </a:solidFill>
                <a:latin typeface="HGPｺﾞｼｯｸM" pitchFamily="50" charset="-128"/>
                <a:ea typeface="HGPｺﾞｼｯｸM" pitchFamily="50" charset="-128"/>
              </a:rPr>
              <a:t>居宅における  </a:t>
            </a:r>
            <a:r>
              <a:rPr lang="ja-JP" altLang="en-US" sz="1000" smtClean="0">
                <a:solidFill>
                  <a:srgbClr val="000000"/>
                </a:solidFill>
                <a:latin typeface="HGPｺﾞｼｯｸM" pitchFamily="50" charset="-128"/>
                <a:ea typeface="HGPｺﾞｼｯｸM" pitchFamily="50" charset="-128"/>
              </a:rPr>
              <a:t>　 ■　入浴、排せつ及び食事等の介護</a:t>
            </a:r>
            <a:endParaRPr lang="en-US" altLang="ja-JP" sz="1000" smtClean="0">
              <a:solidFill>
                <a:srgbClr val="000000"/>
              </a:solidFill>
              <a:latin typeface="HGPｺﾞｼｯｸM" pitchFamily="50" charset="-128"/>
              <a:ea typeface="HGPｺﾞｼｯｸM" pitchFamily="50" charset="-128"/>
            </a:endParaRPr>
          </a:p>
          <a:p>
            <a:r>
              <a:rPr lang="ja-JP" altLang="en-US" sz="1000" smtClean="0">
                <a:solidFill>
                  <a:srgbClr val="000000"/>
                </a:solidFill>
                <a:latin typeface="HGPｺﾞｼｯｸM" pitchFamily="50" charset="-128"/>
                <a:ea typeface="HGPｺﾞｼｯｸM" pitchFamily="50" charset="-128"/>
              </a:rPr>
              <a:t>　　　　　　　 　　　　■　調理、洗濯及び掃除等の家事</a:t>
            </a:r>
            <a:endParaRPr lang="en-US" altLang="ja-JP" sz="1000" smtClean="0">
              <a:solidFill>
                <a:srgbClr val="000000"/>
              </a:solidFill>
              <a:latin typeface="HGPｺﾞｼｯｸM" pitchFamily="50" charset="-128"/>
              <a:ea typeface="HGPｺﾞｼｯｸM" pitchFamily="50" charset="-128"/>
            </a:endParaRPr>
          </a:p>
          <a:p>
            <a:r>
              <a:rPr lang="ja-JP" altLang="en-US" sz="1000" smtClean="0">
                <a:solidFill>
                  <a:srgbClr val="000000"/>
                </a:solidFill>
                <a:latin typeface="HGPｺﾞｼｯｸM" pitchFamily="50" charset="-128"/>
                <a:ea typeface="HGPｺﾞｼｯｸM" pitchFamily="50" charset="-128"/>
              </a:rPr>
              <a:t>　　　　　　　 　　　　■　その他生活全般にわたる援助</a:t>
            </a:r>
            <a:endParaRPr lang="en-US" altLang="ja-JP" sz="1000" smtClean="0">
              <a:solidFill>
                <a:srgbClr val="000000"/>
              </a:solidFill>
              <a:latin typeface="HGPｺﾞｼｯｸM" pitchFamily="50" charset="-128"/>
              <a:ea typeface="HGPｺﾞｼｯｸM" pitchFamily="50" charset="-128"/>
            </a:endParaRPr>
          </a:p>
          <a:p>
            <a:r>
              <a:rPr lang="ja-JP" altLang="en-US" sz="1000" smtClean="0">
                <a:solidFill>
                  <a:srgbClr val="000000"/>
                </a:solidFill>
                <a:latin typeface="HGPｺﾞｼｯｸM" pitchFamily="50" charset="-128"/>
                <a:ea typeface="HGPｺﾞｼｯｸM" pitchFamily="50" charset="-128"/>
              </a:rPr>
              <a:t>　　　　　　　 　　　　■　外出時における移動中の介護</a:t>
            </a:r>
          </a:p>
          <a:p>
            <a:r>
              <a:rPr lang="en-US" altLang="ja-JP" sz="1000" smtClean="0">
                <a:solidFill>
                  <a:srgbClr val="000000"/>
                </a:solidFill>
                <a:latin typeface="HGPｺﾞｼｯｸM" pitchFamily="50" charset="-128"/>
                <a:ea typeface="HGPｺﾞｼｯｸM" pitchFamily="50" charset="-128"/>
              </a:rPr>
              <a:t>※ </a:t>
            </a:r>
            <a:r>
              <a:rPr lang="ja-JP" altLang="en-US" sz="1000" smtClean="0">
                <a:solidFill>
                  <a:srgbClr val="000000"/>
                </a:solidFill>
                <a:latin typeface="HGPｺﾞｼｯｸM" pitchFamily="50" charset="-128"/>
                <a:ea typeface="HGPｺﾞｼｯｸM" pitchFamily="50" charset="-128"/>
              </a:rPr>
              <a:t>日常生活に生じる様々な介護の事態に対応するための見守り等の支援を含む。</a:t>
            </a:r>
          </a:p>
        </p:txBody>
      </p:sp>
      <p:sp>
        <p:nvSpPr>
          <p:cNvPr id="21" name="Text Box 2"/>
          <p:cNvSpPr txBox="1">
            <a:spLocks noChangeArrowheads="1"/>
          </p:cNvSpPr>
          <p:nvPr/>
        </p:nvSpPr>
        <p:spPr bwMode="auto">
          <a:xfrm>
            <a:off x="55572" y="1338263"/>
            <a:ext cx="2399096"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サービス内容</a:t>
            </a:r>
            <a:endParaRPr lang="en-US" altLang="ja-JP" sz="1250" b="1" u="sng" dirty="0">
              <a:solidFill>
                <a:srgbClr val="000000"/>
              </a:solidFill>
              <a:latin typeface="Arial"/>
              <a:ea typeface="ＤＨＰ特太ゴシック体" pitchFamily="2" charset="-128"/>
            </a:endParaRPr>
          </a:p>
        </p:txBody>
      </p:sp>
      <p:sp>
        <p:nvSpPr>
          <p:cNvPr id="4125" name="Rectangle 4"/>
          <p:cNvSpPr>
            <a:spLocks noChangeArrowheads="1"/>
          </p:cNvSpPr>
          <p:nvPr/>
        </p:nvSpPr>
        <p:spPr bwMode="auto">
          <a:xfrm>
            <a:off x="5107840" y="1582738"/>
            <a:ext cx="4567969" cy="8636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100" dirty="0" smtClean="0">
                <a:solidFill>
                  <a:srgbClr val="000000"/>
                </a:solidFill>
                <a:latin typeface="HGPｺﾞｼｯｸM" pitchFamily="50" charset="-128"/>
                <a:ea typeface="HGPｺﾞｼｯｸM" pitchFamily="50" charset="-128"/>
              </a:rPr>
              <a:t>■サービス提供責任者：常勤ヘルパーのうち１名以上</a:t>
            </a:r>
          </a:p>
          <a:p>
            <a:r>
              <a:rPr lang="ja-JP" altLang="en-US" sz="1000" dirty="0" smtClean="0">
                <a:solidFill>
                  <a:srgbClr val="000000"/>
                </a:solidFill>
                <a:latin typeface="HGPｺﾞｼｯｸM" pitchFamily="50" charset="-128"/>
                <a:ea typeface="HGPｺﾞｼｯｸM" pitchFamily="50" charset="-128"/>
              </a:rPr>
              <a:t>　　・介護福祉士、実務者研修修了者　等</a:t>
            </a:r>
          </a:p>
          <a:p>
            <a:r>
              <a:rPr lang="ja-JP" altLang="en-US" sz="1000" dirty="0" smtClean="0">
                <a:solidFill>
                  <a:srgbClr val="000000"/>
                </a:solidFill>
                <a:latin typeface="HGPｺﾞｼｯｸM" pitchFamily="50" charset="-128"/>
                <a:ea typeface="HGPｺﾞｼｯｸM" pitchFamily="50" charset="-128"/>
              </a:rPr>
              <a:t>　　・居宅介護職員初任者研修修了者等であって３年以上の実務経験がある者</a:t>
            </a:r>
          </a:p>
          <a:p>
            <a:r>
              <a:rPr lang="ja-JP" altLang="en-US" sz="1100" dirty="0" smtClean="0">
                <a:solidFill>
                  <a:srgbClr val="000000"/>
                </a:solidFill>
                <a:latin typeface="HGPｺﾞｼｯｸM" pitchFamily="50" charset="-128"/>
                <a:ea typeface="HGPｺﾞｼｯｸM" pitchFamily="50" charset="-128"/>
              </a:rPr>
              <a:t>■　ヘルパー：常勤換算２．５人以上</a:t>
            </a:r>
          </a:p>
          <a:p>
            <a:r>
              <a:rPr lang="ja-JP" altLang="en-US" sz="1100" dirty="0" smtClean="0">
                <a:solidFill>
                  <a:srgbClr val="000000"/>
                </a:solidFill>
                <a:latin typeface="HGPｺﾞｼｯｸM" pitchFamily="50" charset="-128"/>
                <a:ea typeface="HGPｺﾞｼｯｸM" pitchFamily="50" charset="-128"/>
              </a:rPr>
              <a:t>　　</a:t>
            </a:r>
            <a:r>
              <a:rPr lang="ja-JP" altLang="en-US" sz="1000" dirty="0" smtClean="0">
                <a:solidFill>
                  <a:srgbClr val="000000"/>
                </a:solidFill>
                <a:latin typeface="HGPｺﾞｼｯｸM" pitchFamily="50" charset="-128"/>
                <a:ea typeface="HGPｺﾞｼｯｸM" pitchFamily="50" charset="-128"/>
              </a:rPr>
              <a:t>・居宅介護に従事可能な者、重度訪問介護従事者養成研修修了者</a:t>
            </a:r>
          </a:p>
        </p:txBody>
      </p:sp>
      <p:sp>
        <p:nvSpPr>
          <p:cNvPr id="23" name="Text Box 2"/>
          <p:cNvSpPr txBox="1">
            <a:spLocks noChangeArrowheads="1"/>
          </p:cNvSpPr>
          <p:nvPr/>
        </p:nvSpPr>
        <p:spPr bwMode="auto">
          <a:xfrm>
            <a:off x="5025277" y="1328738"/>
            <a:ext cx="2708709"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主な人員配置</a:t>
            </a:r>
            <a:endParaRPr lang="en-US" altLang="ja-JP" sz="1250" b="1" u="sng" dirty="0">
              <a:solidFill>
                <a:srgbClr val="000000"/>
              </a:solidFill>
              <a:latin typeface="Arial"/>
              <a:ea typeface="ＤＨＰ特太ゴシック体" pitchFamily="2" charset="-128"/>
            </a:endParaRPr>
          </a:p>
        </p:txBody>
      </p:sp>
      <p:sp>
        <p:nvSpPr>
          <p:cNvPr id="24" name="Text Box 2"/>
          <p:cNvSpPr txBox="1">
            <a:spLocks noChangeArrowheads="1"/>
          </p:cNvSpPr>
          <p:nvPr/>
        </p:nvSpPr>
        <p:spPr bwMode="auto">
          <a:xfrm>
            <a:off x="34964" y="2451167"/>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重度訪問介護加算対象者</a:t>
            </a:r>
            <a:endParaRPr lang="en-US" altLang="ja-JP" sz="1250" b="1" u="sng" dirty="0">
              <a:solidFill>
                <a:srgbClr val="000000"/>
              </a:solidFill>
              <a:latin typeface="Arial"/>
              <a:ea typeface="ＤＨＰ特太ゴシック体" pitchFamily="2" charset="-128"/>
            </a:endParaRPr>
          </a:p>
        </p:txBody>
      </p:sp>
      <p:sp>
        <p:nvSpPr>
          <p:cNvPr id="4128" name="正方形/長方形 24"/>
          <p:cNvSpPr>
            <a:spLocks noChangeArrowheads="1"/>
          </p:cNvSpPr>
          <p:nvPr/>
        </p:nvSpPr>
        <p:spPr bwMode="auto">
          <a:xfrm>
            <a:off x="277891" y="4472055"/>
            <a:ext cx="379155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ja-JP" altLang="en-US" sz="1100" dirty="0" smtClean="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８．５</a:t>
            </a:r>
            <a:r>
              <a:rPr lang="ja-JP" altLang="en-US" sz="1100" dirty="0" smtClean="0">
                <a:solidFill>
                  <a:srgbClr val="000000"/>
                </a:solidFill>
                <a:latin typeface="HGPｺﾞｼｯｸM" pitchFamily="50" charset="-128"/>
                <a:ea typeface="HGPｺﾞｼｯｸM" pitchFamily="50" charset="-128"/>
              </a:rPr>
              <a:t>％加算対象者</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障害支援区分６の者</a:t>
            </a:r>
          </a:p>
        </p:txBody>
      </p:sp>
      <p:sp>
        <p:nvSpPr>
          <p:cNvPr id="26" name="Text Box 2"/>
          <p:cNvSpPr txBox="1">
            <a:spLocks noChangeArrowheads="1"/>
          </p:cNvSpPr>
          <p:nvPr/>
        </p:nvSpPr>
        <p:spPr bwMode="auto">
          <a:xfrm>
            <a:off x="34" y="4699067"/>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報酬単価</a:t>
            </a:r>
            <a:r>
              <a:rPr lang="ja-JP" altLang="en-US" sz="1250" b="1" u="sng" dirty="0" smtClean="0">
                <a:solidFill>
                  <a:srgbClr val="000000"/>
                </a:solidFill>
                <a:latin typeface="Arial"/>
                <a:ea typeface="ＤＨＰ特太ゴシック体" pitchFamily="2" charset="-128"/>
              </a:rPr>
              <a:t>（平成</a:t>
            </a:r>
            <a:r>
              <a:rPr lang="en-US" altLang="ja-JP" sz="1250" b="1" u="sng" dirty="0" smtClean="0">
                <a:solidFill>
                  <a:srgbClr val="000000"/>
                </a:solidFill>
                <a:latin typeface="Arial"/>
                <a:ea typeface="ＤＨＰ特太ゴシック体" pitchFamily="2" charset="-128"/>
              </a:rPr>
              <a:t>27</a:t>
            </a:r>
            <a:r>
              <a:rPr lang="ja-JP" altLang="en-US" sz="1250" b="1" u="sng" dirty="0" smtClean="0">
                <a:solidFill>
                  <a:srgbClr val="000000"/>
                </a:solidFill>
                <a:latin typeface="Arial"/>
                <a:ea typeface="ＤＨＰ特太ゴシック体" pitchFamily="2" charset="-128"/>
              </a:rPr>
              <a:t>年</a:t>
            </a:r>
            <a:r>
              <a:rPr lang="en-US" altLang="ja-JP" sz="1250" b="1" u="sng" dirty="0" smtClean="0">
                <a:solidFill>
                  <a:srgbClr val="000000"/>
                </a:solidFill>
                <a:latin typeface="Arial"/>
                <a:ea typeface="ＤＨＰ特太ゴシック体" pitchFamily="2" charset="-128"/>
              </a:rPr>
              <a:t>4</a:t>
            </a:r>
            <a:r>
              <a:rPr lang="ja-JP" altLang="en-US" sz="1250" b="1" u="sng" dirty="0" smtClean="0">
                <a:solidFill>
                  <a:srgbClr val="000000"/>
                </a:solidFill>
                <a:latin typeface="Arial"/>
                <a:ea typeface="ＤＨＰ特太ゴシック体" pitchFamily="2" charset="-128"/>
              </a:rPr>
              <a:t>月～</a:t>
            </a:r>
            <a:r>
              <a:rPr lang="ja-JP" altLang="en-US" sz="1250" b="1" u="sng" dirty="0">
                <a:solidFill>
                  <a:srgbClr val="000000"/>
                </a:solidFill>
                <a:latin typeface="Arial"/>
                <a:ea typeface="ＤＨＰ特太ゴシック体" pitchFamily="2" charset="-128"/>
              </a:rPr>
              <a:t>）</a:t>
            </a:r>
            <a:endParaRPr lang="en-US" altLang="ja-JP" sz="1250" b="1" u="sng" dirty="0">
              <a:solidFill>
                <a:srgbClr val="000000"/>
              </a:solidFill>
              <a:latin typeface="Arial"/>
              <a:ea typeface="ＤＨＰ特太ゴシック体" pitchFamily="2" charset="-128"/>
            </a:endParaRPr>
          </a:p>
        </p:txBody>
      </p:sp>
      <p:sp>
        <p:nvSpPr>
          <p:cNvPr id="27" name="Text Box 2"/>
          <p:cNvSpPr txBox="1">
            <a:spLocks noChangeArrowheads="1"/>
          </p:cNvSpPr>
          <p:nvPr/>
        </p:nvSpPr>
        <p:spPr bwMode="auto">
          <a:xfrm>
            <a:off x="0" y="6573838"/>
            <a:ext cx="4172618"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事業所数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7,317</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ja-JP" sz="1250" dirty="0" smtClean="0">
                <a:solidFill>
                  <a:srgbClr val="000000"/>
                </a:solidFill>
                <a:latin typeface="HGPｺﾞｼｯｸM" pitchFamily="50" charset="-128"/>
                <a:ea typeface="HGPｺﾞｼｯｸM" pitchFamily="50" charset="-128"/>
              </a:rPr>
              <a:t>29</a:t>
            </a:r>
            <a:r>
              <a:rPr lang="zh-TW" altLang="en-US" sz="1250" dirty="0" smtClean="0">
                <a:solidFill>
                  <a:srgbClr val="000000"/>
                </a:solidFill>
                <a:latin typeface="HGPｺﾞｼｯｸM" pitchFamily="50" charset="-128"/>
                <a:ea typeface="HGPｺﾞｼｯｸM" pitchFamily="50" charset="-128"/>
              </a:rPr>
              <a:t>年</a:t>
            </a:r>
            <a:r>
              <a:rPr lang="en-US" altLang="zh-TW" sz="1250" dirty="0">
                <a:solidFill>
                  <a:srgbClr val="000000"/>
                </a:solidFill>
                <a:latin typeface="HGPｺﾞｼｯｸM" pitchFamily="50" charset="-128"/>
                <a:ea typeface="HGPｺﾞｼｯｸM" pitchFamily="50" charset="-128"/>
              </a:rPr>
              <a:t>4</a:t>
            </a:r>
            <a:r>
              <a:rPr lang="ja-JP" altLang="en-US" sz="1250" dirty="0" smtClean="0">
                <a:solidFill>
                  <a:srgbClr val="000000"/>
                </a:solidFill>
                <a:latin typeface="HGPｺﾞｼｯｸM" pitchFamily="50" charset="-128"/>
                <a:ea typeface="HGPｺﾞｼｯｸM" pitchFamily="50" charset="-128"/>
              </a:rPr>
              <a:t>月</a:t>
            </a:r>
            <a:r>
              <a:rPr lang="zh-TW" altLang="en-US" sz="1250" dirty="0" smtClean="0">
                <a:solidFill>
                  <a:srgbClr val="000000"/>
                </a:solidFill>
                <a:latin typeface="HGPｺﾞｼｯｸM" pitchFamily="50" charset="-128"/>
                <a:ea typeface="HGPｺﾞｼｯｸM" pitchFamily="50" charset="-128"/>
              </a:rPr>
              <a:t>実績</a:t>
            </a:r>
            <a:r>
              <a:rPr lang="ja-JP" altLang="en-US" sz="1250" dirty="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2739729788"/>
              </p:ext>
            </p:extLst>
          </p:nvPr>
        </p:nvGraphicFramePr>
        <p:xfrm>
          <a:off x="273095" y="4927600"/>
          <a:ext cx="9402682" cy="1646238"/>
        </p:xfrm>
        <a:graphic>
          <a:graphicData uri="http://schemas.openxmlformats.org/drawingml/2006/table">
            <a:tbl>
              <a:tblPr>
                <a:tableStyleId>{F5AB1C69-6EDB-4FF4-983F-18BD219EF322}</a:tableStyleId>
              </a:tblPr>
              <a:tblGrid>
                <a:gridCol w="3118692"/>
                <a:gridCol w="2958627"/>
                <a:gridCol w="3325363"/>
              </a:tblGrid>
              <a:tr h="259130">
                <a:tc gridSpan="3">
                  <a:txBody>
                    <a:bodyPr/>
                    <a:lstStyle/>
                    <a:p>
                      <a:r>
                        <a:rPr kumimoji="1" lang="ja-JP" altLang="en-US" sz="1100" dirty="0" smtClean="0">
                          <a:ea typeface="ＤＨＰ特太ゴシック体" pitchFamily="2" charset="-128"/>
                        </a:rPr>
                        <a:t>■ 基本報酬</a:t>
                      </a:r>
                      <a:endParaRPr kumimoji="1" lang="ja-JP" altLang="en-US" sz="1100" dirty="0">
                        <a:ea typeface="ＤＨＰ特太ゴシック体" pitchFamily="2" charset="-128"/>
                      </a:endParaRPr>
                    </a:p>
                  </a:txBody>
                  <a:tcPr marL="99051" marR="99051" marT="45729" marB="4572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243887">
                <a:tc gridSpan="3">
                  <a:txBody>
                    <a:bodyPr/>
                    <a:lstStyle/>
                    <a:p>
                      <a:r>
                        <a:rPr lang="en-US" altLang="ja-JP" sz="1000" dirty="0" smtClean="0">
                          <a:latin typeface="HGPｺﾞｼｯｸM" pitchFamily="50" charset="-128"/>
                          <a:ea typeface="HGPｺﾞｼｯｸM" pitchFamily="50" charset="-128"/>
                        </a:rPr>
                        <a:t>183</a:t>
                      </a:r>
                      <a:r>
                        <a:rPr lang="ja-JP" altLang="en-US" sz="1000" dirty="0" smtClean="0">
                          <a:latin typeface="HGPｺﾞｼｯｸM" pitchFamily="50" charset="-128"/>
                          <a:ea typeface="HGPｺﾞｼｯｸM" pitchFamily="50" charset="-128"/>
                        </a:rPr>
                        <a:t>単位（１時間）～</a:t>
                      </a:r>
                      <a:r>
                        <a:rPr lang="en-US" altLang="ja-JP" sz="1000" dirty="0" smtClean="0">
                          <a:solidFill>
                            <a:schemeClr val="tx1"/>
                          </a:solidFill>
                          <a:latin typeface="HGPｺﾞｼｯｸM" pitchFamily="50" charset="-128"/>
                          <a:ea typeface="HGPｺﾞｼｯｸM" pitchFamily="50" charset="-128"/>
                        </a:rPr>
                        <a:t>1,408</a:t>
                      </a:r>
                      <a:r>
                        <a:rPr lang="ja-JP" altLang="en-US" sz="1000" dirty="0" smtClean="0">
                          <a:solidFill>
                            <a:schemeClr val="tx1"/>
                          </a:solidFill>
                          <a:latin typeface="HGPｺﾞｼｯｸM" pitchFamily="50" charset="-128"/>
                          <a:ea typeface="HGPｺﾞｼｯｸM" pitchFamily="50" charset="-128"/>
                        </a:rPr>
                        <a:t>単位（８時間）　</a:t>
                      </a:r>
                      <a:r>
                        <a:rPr lang="en-US" altLang="ja-JP" sz="10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８時間を超える場合は、８時間までの単価の９５％を算定</a:t>
                      </a:r>
                    </a:p>
                  </a:txBody>
                  <a:tcPr marL="99051" marR="99051" marT="45729" marB="4572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259130">
                <a:tc gridSpan="3">
                  <a:txBody>
                    <a:bodyPr/>
                    <a:lstStyle/>
                    <a:p>
                      <a:pPr algn="l"/>
                      <a:r>
                        <a:rPr kumimoji="1" lang="ja-JP" altLang="en-US" sz="1100" dirty="0" smtClean="0">
                          <a:ea typeface="ＤＨＰ特太ゴシック体" pitchFamily="2" charset="-128"/>
                        </a:rPr>
                        <a:t>■ 主な加算</a:t>
                      </a:r>
                      <a:endParaRPr kumimoji="1" lang="ja-JP" altLang="en-US" sz="1100" dirty="0">
                        <a:ea typeface="ＤＨＰ特太ゴシック体" pitchFamily="2" charset="-128"/>
                      </a:endParaRPr>
                    </a:p>
                  </a:txBody>
                  <a:tcPr marL="99051" marR="99051" marT="45729" marB="4572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884091">
                <a:tc>
                  <a:txBody>
                    <a:bodyPr/>
                    <a:lstStyle/>
                    <a:p>
                      <a:r>
                        <a:rPr lang="ja-JP" altLang="en-US" sz="1100" b="1" u="sng" dirty="0" smtClean="0">
                          <a:latin typeface="HGPｺﾞｼｯｸM" pitchFamily="50" charset="-128"/>
                          <a:ea typeface="HGPｺﾞｼｯｸM" pitchFamily="50" charset="-128"/>
                        </a:rPr>
                        <a:t>特定事業所加算</a:t>
                      </a:r>
                      <a:r>
                        <a:rPr lang="en-US" altLang="ja-JP" sz="1100" dirty="0" smtClean="0">
                          <a:latin typeface="HGPｺﾞｼｯｸM" pitchFamily="50" charset="-128"/>
                          <a:ea typeface="HGPｺﾞｼｯｸM" pitchFamily="50" charset="-128"/>
                        </a:rPr>
                        <a:t>(10</a:t>
                      </a:r>
                      <a:r>
                        <a:rPr lang="ja-JP" altLang="en-US" sz="1100" dirty="0" smtClean="0">
                          <a:latin typeface="HGPｺﾞｼｯｸM" pitchFamily="50" charset="-128"/>
                          <a:ea typeface="HGPｺﾞｼｯｸM" pitchFamily="50" charset="-128"/>
                        </a:rPr>
                        <a:t>％又は</a:t>
                      </a:r>
                      <a:r>
                        <a:rPr lang="en-US" altLang="ja-JP" sz="1100" dirty="0" smtClean="0">
                          <a:latin typeface="HGPｺﾞｼｯｸM" pitchFamily="50" charset="-128"/>
                          <a:ea typeface="HGPｺﾞｼｯｸM" pitchFamily="50" charset="-128"/>
                        </a:rPr>
                        <a:t>20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000" dirty="0" smtClean="0">
                          <a:latin typeface="HGPｺﾞｼｯｸM" pitchFamily="50" charset="-128"/>
                          <a:ea typeface="HGPｺﾞｼｯｸM" pitchFamily="50" charset="-128"/>
                        </a:rPr>
                        <a:t>→</a:t>
                      </a:r>
                      <a:r>
                        <a:rPr kumimoji="1" lang="ja-JP" altLang="en-US" sz="10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①サービス提供体制の整備、②良質な人材の確保、③重度障害者への対応に積極的に取り組む事業所のサービスを評価</a:t>
                      </a:r>
                      <a:endParaRPr kumimoji="1" lang="en-US" altLang="ja-JP" sz="1000" dirty="0" smtClean="0">
                        <a:latin typeface="HGPｺﾞｼｯｸM" pitchFamily="50" charset="-128"/>
                        <a:ea typeface="HGPｺﾞｼｯｸM" pitchFamily="50" charset="-128"/>
                      </a:endParaRPr>
                    </a:p>
                  </a:txBody>
                  <a:tcPr marL="99051" marR="99051" marT="45729" marB="45729">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行動障害支援連携加算</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日間１回を限度として１回につき</a:t>
                      </a:r>
                      <a:r>
                        <a:rPr lang="en-US" altLang="ja-JP" sz="1100" dirty="0" smtClean="0">
                          <a:latin typeface="HGPｺﾞｼｯｸM" pitchFamily="50" charset="-128"/>
                          <a:ea typeface="HGPｺﾞｼｯｸM" pitchFamily="50" charset="-128"/>
                        </a:rPr>
                        <a:t>584</a:t>
                      </a:r>
                      <a:r>
                        <a:rPr lang="ja-JP" altLang="en-US" sz="1100" dirty="0" smtClean="0">
                          <a:latin typeface="HGPｺﾞｼｯｸM" pitchFamily="50" charset="-128"/>
                          <a:ea typeface="HGPｺﾞｼｯｸM" pitchFamily="50" charset="-128"/>
                        </a:rPr>
                        <a:t>単位加算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→サービス提供責任者と支援計画シート等作成者が連携し、利用者の心身の状況等の評価を共同して行うことを評価</a:t>
                      </a:r>
                      <a:endParaRPr kumimoji="1" lang="en-US" altLang="ja-JP" sz="11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latin typeface="HGPｺﾞｼｯｸM" pitchFamily="50" charset="-128"/>
                          <a:ea typeface="HGPｺﾞｼｯｸM" pitchFamily="50" charset="-128"/>
                        </a:rPr>
                        <a:t>喀痰吸引等支援体制加算</a:t>
                      </a:r>
                      <a:r>
                        <a:rPr kumimoji="1" lang="ja-JP" altLang="en-US" sz="1100" b="0" u="none" dirty="0" smtClean="0">
                          <a:latin typeface="HGPｺﾞｼｯｸM" pitchFamily="50" charset="-128"/>
                          <a:ea typeface="HGPｺﾞｼｯｸM" pitchFamily="50" charset="-128"/>
                        </a:rPr>
                        <a:t>（１日当たり</a:t>
                      </a:r>
                      <a:r>
                        <a:rPr kumimoji="1" lang="en-US" altLang="ja-JP" sz="1100" b="0" u="none" dirty="0" smtClean="0">
                          <a:latin typeface="HGPｺﾞｼｯｸM" pitchFamily="50" charset="-128"/>
                          <a:ea typeface="HGPｺﾞｼｯｸM" pitchFamily="50" charset="-128"/>
                        </a:rPr>
                        <a:t>100</a:t>
                      </a:r>
                      <a:r>
                        <a:rPr kumimoji="1" lang="ja-JP" altLang="en-US" sz="1100" b="0" u="none" dirty="0" smtClean="0">
                          <a:latin typeface="HGPｺﾞｼｯｸM" pitchFamily="50" charset="-128"/>
                          <a:ea typeface="HGPｺﾞｼｯｸM" pitchFamily="50" charset="-128"/>
                        </a:rPr>
                        <a:t>単位加算）</a:t>
                      </a:r>
                      <a:endParaRPr kumimoji="1" lang="en-US" altLang="ja-JP" sz="1100" b="0" u="none" dirty="0" smtClean="0">
                        <a:latin typeface="HGPｺﾞｼｯｸM" pitchFamily="50" charset="-128"/>
                        <a:ea typeface="HGPｺﾞｼｯｸM" pitchFamily="50" charset="-128"/>
                      </a:endParaRPr>
                    </a:p>
                    <a:p>
                      <a:r>
                        <a:rPr kumimoji="1" lang="ja-JP" altLang="en-US" sz="1000" b="0" u="none" dirty="0" smtClean="0">
                          <a:latin typeface="HGPｺﾞｼｯｸM" pitchFamily="50" charset="-128"/>
                          <a:ea typeface="HGPｺﾞｼｯｸM" pitchFamily="50" charset="-128"/>
                        </a:rPr>
                        <a:t>→特定事業所加算（</a:t>
                      </a:r>
                      <a:r>
                        <a:rPr kumimoji="1" lang="en-US" altLang="ja-JP" sz="1000" b="0" u="none" dirty="0" smtClean="0">
                          <a:latin typeface="HGPｺﾞｼｯｸM" pitchFamily="50" charset="-128"/>
                          <a:ea typeface="HGPｺﾞｼｯｸM" pitchFamily="50" charset="-128"/>
                        </a:rPr>
                        <a:t>20</a:t>
                      </a:r>
                      <a:r>
                        <a:rPr kumimoji="1" lang="ja-JP" altLang="en-US" sz="1000" b="0" u="none" dirty="0" smtClean="0">
                          <a:latin typeface="HGPｺﾞｼｯｸM" pitchFamily="50" charset="-128"/>
                          <a:ea typeface="HGPｺﾞｼｯｸM" pitchFamily="50" charset="-128"/>
                        </a:rPr>
                        <a:t>％加算）の算定が困難な事業所に対して、喀痰の吸引等が必要な者に対する支援体制を評価</a:t>
                      </a:r>
                      <a:endParaRPr kumimoji="1" lang="en-US" altLang="ja-JP" sz="10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 name="Text Box 2"/>
          <p:cNvSpPr txBox="1">
            <a:spLocks noChangeArrowheads="1"/>
          </p:cNvSpPr>
          <p:nvPr/>
        </p:nvSpPr>
        <p:spPr bwMode="auto">
          <a:xfrm>
            <a:off x="4796640" y="6573838"/>
            <a:ext cx="4564793"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利用者数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10,595</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ja-JP" sz="1250" dirty="0" smtClean="0">
                <a:solidFill>
                  <a:srgbClr val="000000"/>
                </a:solidFill>
                <a:latin typeface="HGPｺﾞｼｯｸM" pitchFamily="50" charset="-128"/>
                <a:ea typeface="HGPｺﾞｼｯｸM" pitchFamily="50" charset="-128"/>
              </a:rPr>
              <a:t>29</a:t>
            </a:r>
            <a:r>
              <a:rPr lang="zh-TW" altLang="en-US" sz="1250" dirty="0" smtClean="0">
                <a:solidFill>
                  <a:srgbClr val="000000"/>
                </a:solidFill>
                <a:latin typeface="HGPｺﾞｼｯｸM" pitchFamily="50" charset="-128"/>
                <a:ea typeface="HGPｺﾞｼｯｸM" pitchFamily="50" charset="-128"/>
              </a:rPr>
              <a:t>年</a:t>
            </a:r>
            <a:r>
              <a:rPr lang="en-US" altLang="zh-TW" sz="1250" dirty="0">
                <a:solidFill>
                  <a:srgbClr val="000000"/>
                </a:solidFill>
                <a:latin typeface="HGPｺﾞｼｯｸM" pitchFamily="50" charset="-128"/>
                <a:ea typeface="HGPｺﾞｼｯｸM" pitchFamily="50" charset="-128"/>
              </a:rPr>
              <a:t>4</a:t>
            </a:r>
            <a:r>
              <a:rPr lang="zh-TW" altLang="en-US" sz="1250" dirty="0" smtClean="0">
                <a:solidFill>
                  <a:srgbClr val="000000"/>
                </a:solidFill>
                <a:latin typeface="HGPｺﾞｼｯｸM" pitchFamily="50" charset="-128"/>
                <a:ea typeface="HGPｺﾞｼｯｸM" pitchFamily="50" charset="-128"/>
              </a:rPr>
              <a:t>月実績</a:t>
            </a:r>
            <a:r>
              <a:rPr lang="ja-JP" altLang="en-US" sz="1250" dirty="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sp>
        <p:nvSpPr>
          <p:cNvPr id="25" name="Text Box 2"/>
          <p:cNvSpPr txBox="1">
            <a:spLocks noChangeArrowheads="1"/>
          </p:cNvSpPr>
          <p:nvPr/>
        </p:nvSpPr>
        <p:spPr bwMode="auto">
          <a:xfrm>
            <a:off x="366291" y="2924944"/>
            <a:ext cx="2786509" cy="246221"/>
          </a:xfrm>
          <a:prstGeom prst="rect">
            <a:avLst/>
          </a:prstGeom>
          <a:noFill/>
          <a:ln w="9525">
            <a:noFill/>
            <a:miter lim="800000"/>
            <a:headEnd/>
            <a:tailEnd/>
          </a:ln>
        </p:spPr>
        <p:txBody>
          <a:bodyPr>
            <a:spAutoFit/>
          </a:bodyPr>
          <a:lstStyle/>
          <a:p>
            <a:pPr>
              <a:spcBef>
                <a:spcPct val="50000"/>
              </a:spcBef>
              <a:defRPr/>
            </a:pPr>
            <a:r>
              <a:rPr lang="en-US" altLang="ja-JP"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rPr>
              <a:t>重度障害者等包括支援対象者</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29"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73</a:t>
            </a:fld>
            <a:endParaRPr lang="en-US" altLang="ja-JP" dirty="0">
              <a:solidFill>
                <a:srgbClr val="000000"/>
              </a:solidFill>
            </a:endParaRPr>
          </a:p>
        </p:txBody>
      </p:sp>
    </p:spTree>
    <p:extLst>
      <p:ext uri="{BB962C8B-B14F-4D97-AF65-F5344CB8AC3E}">
        <p14:creationId xmlns:p14="http://schemas.microsoft.com/office/powerpoint/2010/main" val="5600794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 y="260350"/>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対象者</a:t>
            </a:r>
            <a:endParaRPr lang="en-US" altLang="ja-JP" sz="1600" b="1" u="sng" smtClean="0">
              <a:solidFill>
                <a:srgbClr val="000000"/>
              </a:solidFill>
              <a:ea typeface="ＤＨＰ特太ゴシック体" pitchFamily="2" charset="-128"/>
            </a:endParaRPr>
          </a:p>
        </p:txBody>
      </p:sp>
      <p:sp>
        <p:nvSpPr>
          <p:cNvPr id="5123" name="Text Box 2"/>
          <p:cNvSpPr txBox="1">
            <a:spLocks noChangeArrowheads="1"/>
          </p:cNvSpPr>
          <p:nvPr/>
        </p:nvSpPr>
        <p:spPr bwMode="auto">
          <a:xfrm>
            <a:off x="4808984" y="1435100"/>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5124" name="Text Box 2"/>
          <p:cNvSpPr txBox="1">
            <a:spLocks noChangeArrowheads="1"/>
          </p:cNvSpPr>
          <p:nvPr/>
        </p:nvSpPr>
        <p:spPr bwMode="auto">
          <a:xfrm>
            <a:off x="24" y="1435100"/>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サービス内容</a:t>
            </a:r>
            <a:endParaRPr lang="en-US" altLang="ja-JP" sz="1600" b="1" u="sng" smtClean="0">
              <a:solidFill>
                <a:srgbClr val="000000"/>
              </a:solidFill>
              <a:ea typeface="ＤＨＰ特太ゴシック体" pitchFamily="2" charset="-128"/>
            </a:endParaRPr>
          </a:p>
        </p:txBody>
      </p:sp>
      <p:sp>
        <p:nvSpPr>
          <p:cNvPr id="5125" name="Text Box 2"/>
          <p:cNvSpPr txBox="1">
            <a:spLocks noChangeArrowheads="1"/>
          </p:cNvSpPr>
          <p:nvPr/>
        </p:nvSpPr>
        <p:spPr bwMode="auto">
          <a:xfrm>
            <a:off x="24" y="3716339"/>
            <a:ext cx="362643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9" name="正方形/長方形 18"/>
          <p:cNvSpPr/>
          <p:nvPr/>
        </p:nvSpPr>
        <p:spPr>
          <a:xfrm>
            <a:off x="200082" y="548680"/>
            <a:ext cx="9434212" cy="935038"/>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rgbClr val="000000"/>
              </a:solidFill>
              <a:latin typeface="HGPｺﾞｼｯｸM" pitchFamily="50" charset="-128"/>
              <a:ea typeface="HGPｺﾞｼｯｸM" pitchFamily="50" charset="-128"/>
            </a:endParaRPr>
          </a:p>
          <a:p>
            <a:pPr>
              <a:defRPr/>
            </a:pP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視覚障害により、移動に著しい困難を有する障害者等</a:t>
            </a: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　同行援護アセスメント票の調査項目に該当していること。また、身体介護を伴う場合は以下のいずれも満たす者であること</a:t>
            </a: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　障害支援区分２以上</a:t>
            </a: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　障害支援区分の認定調査項目のうち、「歩行」にあっては「全面的な支援が必要」に認定されている者又は「移乗」、「移動」、「排尿」</a:t>
            </a:r>
            <a:r>
              <a:rPr lang="ja-JP" altLang="en-US" sz="1200" dirty="0" smtClean="0">
                <a:solidFill>
                  <a:srgbClr val="000000"/>
                </a:solidFill>
                <a:latin typeface="HGPｺﾞｼｯｸM" pitchFamily="50" charset="-128"/>
                <a:ea typeface="HGPｺﾞｼｯｸM" pitchFamily="50" charset="-128"/>
              </a:rPr>
              <a:t>、</a:t>
            </a:r>
            <a:endParaRPr lang="en-US" altLang="ja-JP" sz="1200" dirty="0" smtClean="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「排便」のいずれかが「支援が不要」以外に認定されている者</a:t>
            </a:r>
            <a:endParaRPr lang="en-US" altLang="ja-JP" sz="1200" dirty="0" smtClean="0">
              <a:solidFill>
                <a:srgbClr val="000000"/>
              </a:solidFill>
              <a:latin typeface="HGPｺﾞｼｯｸM" pitchFamily="50" charset="-128"/>
              <a:ea typeface="HGPｺﾞｼｯｸM" pitchFamily="50" charset="-128"/>
            </a:endParaRPr>
          </a:p>
          <a:p>
            <a:pPr>
              <a:defRPr/>
            </a:pPr>
            <a:endParaRPr lang="ja-JP" altLang="en-US" sz="1200" dirty="0">
              <a:solidFill>
                <a:srgbClr val="000000"/>
              </a:solidFill>
              <a:latin typeface="HGPｺﾞｼｯｸM" pitchFamily="50" charset="-128"/>
              <a:ea typeface="HGPｺﾞｼｯｸM" pitchFamily="50" charset="-128"/>
            </a:endParaRPr>
          </a:p>
          <a:p>
            <a:pPr>
              <a:defRPr/>
            </a:pPr>
            <a:endParaRPr lang="ja-JP" altLang="en-US" sz="1200" dirty="0">
              <a:solidFill>
                <a:srgbClr val="000000"/>
              </a:solidFill>
              <a:latin typeface="HGPｺﾞｼｯｸM" pitchFamily="50" charset="-128"/>
              <a:ea typeface="HGPｺﾞｼｯｸM" pitchFamily="50" charset="-128"/>
            </a:endParaRPr>
          </a:p>
        </p:txBody>
      </p:sp>
      <p:sp>
        <p:nvSpPr>
          <p:cNvPr id="5127" name="Rectangle 4"/>
          <p:cNvSpPr>
            <a:spLocks noChangeArrowheads="1"/>
          </p:cNvSpPr>
          <p:nvPr/>
        </p:nvSpPr>
        <p:spPr bwMode="auto">
          <a:xfrm>
            <a:off x="200082" y="1720850"/>
            <a:ext cx="4564794" cy="1995488"/>
          </a:xfrm>
          <a:prstGeom prst="rect">
            <a:avLst/>
          </a:prstGeom>
          <a:solidFill>
            <a:srgbClr val="CCFFFF">
              <a:alpha val="49803"/>
            </a:srgbClr>
          </a:solidFill>
          <a:ln w="3175" algn="ctr">
            <a:solidFill>
              <a:schemeClr val="tx1"/>
            </a:solidFill>
            <a:miter lim="800000"/>
            <a:headEnd/>
            <a:tailEnd/>
          </a:ln>
        </p:spPr>
        <p:txBody>
          <a:bodyPr anchor="ctr"/>
          <a:lstStyle/>
          <a:p>
            <a:endParaRPr lang="en-US" altLang="ja-JP" sz="13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外出時において、</a:t>
            </a:r>
            <a:endParaRPr lang="en-US" altLang="ja-JP" sz="1300" dirty="0" smtClean="0">
              <a:solidFill>
                <a:srgbClr val="000000"/>
              </a:solidFill>
              <a:latin typeface="HGPｺﾞｼｯｸM" pitchFamily="50" charset="-128"/>
              <a:ea typeface="HGPｺﾞｼｯｸM" pitchFamily="50" charset="-128"/>
            </a:endParaRPr>
          </a:p>
          <a:p>
            <a:endParaRPr lang="ja-JP" altLang="en-US" sz="6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移動に必要な情報の提供（代筆・代読を含む。）</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移動の援護、排せつ及び食事等の介護</a:t>
            </a:r>
          </a:p>
          <a:p>
            <a:r>
              <a:rPr lang="ja-JP" altLang="en-US" sz="1200" dirty="0" smtClean="0">
                <a:solidFill>
                  <a:srgbClr val="000000"/>
                </a:solidFill>
                <a:latin typeface="HGPｺﾞｼｯｸM" pitchFamily="50" charset="-128"/>
                <a:ea typeface="HGPｺﾞｼｯｸM" pitchFamily="50" charset="-128"/>
              </a:rPr>
              <a:t>　　■　その他外出時に必要な援助</a:t>
            </a:r>
            <a:endParaRPr lang="en-US" altLang="ja-JP" sz="1200" dirty="0" smtClean="0">
              <a:solidFill>
                <a:srgbClr val="000000"/>
              </a:solidFill>
              <a:latin typeface="HGPｺﾞｼｯｸM" pitchFamily="50" charset="-128"/>
              <a:ea typeface="HGPｺﾞｼｯｸM" pitchFamily="50" charset="-128"/>
            </a:endParaRPr>
          </a:p>
          <a:p>
            <a:endParaRPr lang="en-US" altLang="ja-JP" sz="1200" dirty="0" smtClean="0">
              <a:solidFill>
                <a:srgbClr val="000000"/>
              </a:solidFill>
              <a:latin typeface="HGPｺﾞｼｯｸM" pitchFamily="50" charset="-128"/>
              <a:ea typeface="HGPｺﾞｼｯｸM" pitchFamily="50" charset="-128"/>
            </a:endParaRPr>
          </a:p>
          <a:p>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外出について</a:t>
            </a:r>
            <a:endParaRPr lang="en-US" altLang="ja-JP" sz="1100" dirty="0" smtClean="0">
              <a:solidFill>
                <a:srgbClr val="000000"/>
              </a:solidFill>
              <a:latin typeface="HGPｺﾞｼｯｸM" pitchFamily="50" charset="-128"/>
              <a:ea typeface="HGPｺﾞｼｯｸM" pitchFamily="50" charset="-128"/>
            </a:endParaRPr>
          </a:p>
          <a:p>
            <a:r>
              <a:rPr lang="ja-JP" altLang="en-US" sz="1100" dirty="0" smtClean="0">
                <a:solidFill>
                  <a:srgbClr val="000000"/>
                </a:solidFill>
                <a:latin typeface="HGPｺﾞｼｯｸM" pitchFamily="50" charset="-128"/>
                <a:ea typeface="HGPｺﾞｼｯｸM" pitchFamily="50" charset="-128"/>
              </a:rPr>
              <a:t>　 通勤、営業活動等の経済活動に係る外出、通年かつ長期にわたる外出及び社会通念上適当でない外出を除き、原則として１日の範囲内で用務を負えるものに限る。</a:t>
            </a:r>
            <a:endParaRPr lang="en-US" altLang="ja-JP" sz="1100" dirty="0" smtClean="0">
              <a:solidFill>
                <a:srgbClr val="000000"/>
              </a:solidFill>
              <a:latin typeface="HGPｺﾞｼｯｸM" pitchFamily="50" charset="-128"/>
              <a:ea typeface="HGPｺﾞｼｯｸM" pitchFamily="50" charset="-128"/>
            </a:endParaRPr>
          </a:p>
          <a:p>
            <a:endParaRPr lang="ja-JP" altLang="en-US" sz="1100" dirty="0" smtClean="0">
              <a:solidFill>
                <a:srgbClr val="000000"/>
              </a:solidFill>
              <a:latin typeface="HGPｺﾞｼｯｸM" pitchFamily="50" charset="-128"/>
              <a:ea typeface="HGPｺﾞｼｯｸM" pitchFamily="50" charset="-128"/>
            </a:endParaRPr>
          </a:p>
          <a:p>
            <a:endParaRPr lang="ja-JP" altLang="en-US" sz="1300" dirty="0" smtClean="0">
              <a:solidFill>
                <a:srgbClr val="000000"/>
              </a:solidFill>
              <a:latin typeface="HGPｺﾞｼｯｸM" pitchFamily="50" charset="-128"/>
              <a:ea typeface="HGPｺﾞｼｯｸM" pitchFamily="50" charset="-128"/>
            </a:endParaRPr>
          </a:p>
        </p:txBody>
      </p:sp>
      <p:sp>
        <p:nvSpPr>
          <p:cNvPr id="21" name="大かっこ 20"/>
          <p:cNvSpPr/>
          <p:nvPr/>
        </p:nvSpPr>
        <p:spPr>
          <a:xfrm>
            <a:off x="361604" y="1989187"/>
            <a:ext cx="3977324" cy="729407"/>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5129" name="Rectangle 4"/>
          <p:cNvSpPr>
            <a:spLocks noChangeArrowheads="1"/>
          </p:cNvSpPr>
          <p:nvPr/>
        </p:nvSpPr>
        <p:spPr bwMode="auto">
          <a:xfrm>
            <a:off x="4953794" y="1720850"/>
            <a:ext cx="4680476" cy="1995488"/>
          </a:xfrm>
          <a:prstGeom prst="rect">
            <a:avLst/>
          </a:prstGeom>
          <a:solidFill>
            <a:srgbClr val="CCFFFF">
              <a:alpha val="49803"/>
            </a:srgbClr>
          </a:solidFill>
          <a:ln w="3175" algn="ctr">
            <a:solidFill>
              <a:schemeClr val="tx1"/>
            </a:solidFill>
            <a:miter lim="800000"/>
            <a:headEnd/>
            <a:tailEnd/>
          </a:ln>
        </p:spPr>
        <p:txBody>
          <a:bodyPr anchor="ctr"/>
          <a:lstStyle/>
          <a:p>
            <a:pPr>
              <a:lnSpc>
                <a:spcPts val="1100"/>
              </a:lnSpc>
            </a:pPr>
            <a:endParaRPr lang="en-US" altLang="ja-JP" sz="1100" dirty="0" smtClean="0">
              <a:solidFill>
                <a:srgbClr val="000000"/>
              </a:solidFill>
              <a:latin typeface="HGPｺﾞｼｯｸM" pitchFamily="50" charset="-128"/>
              <a:ea typeface="HGPｺﾞｼｯｸM" pitchFamily="50" charset="-128"/>
            </a:endParaRPr>
          </a:p>
          <a:p>
            <a:pPr>
              <a:lnSpc>
                <a:spcPts val="1100"/>
              </a:lnSpc>
            </a:pPr>
            <a:r>
              <a:rPr lang="ja-JP" altLang="en-US" sz="1100" dirty="0" smtClean="0">
                <a:solidFill>
                  <a:srgbClr val="000000"/>
                </a:solidFill>
                <a:latin typeface="HGPｺﾞｼｯｸM" pitchFamily="50" charset="-128"/>
                <a:ea typeface="HGPｺﾞｼｯｸM" pitchFamily="50" charset="-128"/>
              </a:rPr>
              <a:t>■　サービス提供責任者：常勤ヘルパーのうち１名以上</a:t>
            </a:r>
          </a:p>
          <a:p>
            <a:pPr marL="263525" indent="-263525">
              <a:lnSpc>
                <a:spcPts val="1100"/>
              </a:lnSpc>
            </a:pPr>
            <a:r>
              <a:rPr lang="ja-JP" altLang="en-US" sz="1100" dirty="0" smtClean="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・同行援護従業者養成研修応用課程修了者（平成</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年３月</a:t>
            </a:r>
            <a:r>
              <a:rPr lang="en-US" altLang="ja-JP" sz="1100" dirty="0">
                <a:solidFill>
                  <a:srgbClr val="000000"/>
                </a:solidFill>
                <a:latin typeface="HGPｺﾞｼｯｸM" pitchFamily="50" charset="-128"/>
                <a:ea typeface="HGPｺﾞｼｯｸM" pitchFamily="50" charset="-128"/>
              </a:rPr>
              <a:t>31</a:t>
            </a:r>
            <a:r>
              <a:rPr lang="ja-JP" altLang="en-US" sz="1100" dirty="0">
                <a:solidFill>
                  <a:srgbClr val="000000"/>
                </a:solidFill>
                <a:latin typeface="HGPｺﾞｼｯｸM" pitchFamily="50" charset="-128"/>
                <a:ea typeface="HGPｺﾞｼｯｸM" pitchFamily="50" charset="-128"/>
              </a:rPr>
              <a:t>日まで研修を終了したものとみなす経過措置を設ける）であって①又は②の要件を満たす者</a:t>
            </a:r>
            <a:endParaRPr lang="en-US" altLang="ja-JP" sz="1100" dirty="0">
              <a:solidFill>
                <a:srgbClr val="000000"/>
              </a:solidFill>
              <a:latin typeface="HGPｺﾞｼｯｸM" pitchFamily="50" charset="-128"/>
              <a:ea typeface="HGPｺﾞｼｯｸM" pitchFamily="50" charset="-128"/>
            </a:endParaRPr>
          </a:p>
          <a:p>
            <a:pPr marL="360363" indent="-360363">
              <a:lnSpc>
                <a:spcPts val="1100"/>
              </a:lnSpc>
            </a:pPr>
            <a:r>
              <a:rPr lang="ja-JP" altLang="en-US" sz="1100" dirty="0">
                <a:solidFill>
                  <a:srgbClr val="000000"/>
                </a:solidFill>
                <a:latin typeface="HGPｺﾞｼｯｸM" pitchFamily="50" charset="-128"/>
                <a:ea typeface="HGPｺﾞｼｯｸM" pitchFamily="50" charset="-128"/>
              </a:rPr>
              <a:t>　　　①介護福祉士、実務者研修修了者、介護職員基礎研修修了者、居宅介護職員初任者研修修了者等であって３年以上の実務経験がある者</a:t>
            </a:r>
            <a:endParaRPr lang="en-US" altLang="ja-JP" sz="1100" dirty="0">
              <a:solidFill>
                <a:srgbClr val="000000"/>
              </a:solidFill>
              <a:latin typeface="HGPｺﾞｼｯｸM" pitchFamily="50" charset="-128"/>
              <a:ea typeface="HGPｺﾞｼｯｸM" pitchFamily="50" charset="-128"/>
            </a:endParaRPr>
          </a:p>
          <a:p>
            <a:pPr>
              <a:lnSpc>
                <a:spcPts val="1100"/>
              </a:lnSpc>
            </a:pPr>
            <a:r>
              <a:rPr lang="ja-JP" altLang="en-US" sz="1100" dirty="0">
                <a:solidFill>
                  <a:srgbClr val="000000"/>
                </a:solidFill>
                <a:latin typeface="HGPｺﾞｼｯｸM" pitchFamily="50" charset="-128"/>
                <a:ea typeface="HGPｺﾞｼｯｸM" pitchFamily="50" charset="-128"/>
              </a:rPr>
              <a:t>　　　②移動支援事業に３年以上従事した者　等</a:t>
            </a:r>
            <a:endParaRPr lang="en-US" altLang="ja-JP" sz="1100" dirty="0">
              <a:solidFill>
                <a:srgbClr val="000000"/>
              </a:solidFill>
              <a:latin typeface="HGPｺﾞｼｯｸM" pitchFamily="50" charset="-128"/>
              <a:ea typeface="HGPｺﾞｼｯｸM" pitchFamily="50" charset="-128"/>
            </a:endParaRPr>
          </a:p>
          <a:p>
            <a:pPr>
              <a:lnSpc>
                <a:spcPts val="1100"/>
              </a:lnSpc>
            </a:pPr>
            <a:endParaRPr lang="ja-JP" altLang="en-US" sz="1100" dirty="0" smtClean="0">
              <a:solidFill>
                <a:srgbClr val="000000"/>
              </a:solidFill>
              <a:latin typeface="HGPｺﾞｼｯｸM" pitchFamily="50" charset="-128"/>
              <a:ea typeface="HGPｺﾞｼｯｸM" pitchFamily="50" charset="-128"/>
            </a:endParaRPr>
          </a:p>
          <a:p>
            <a:pPr>
              <a:lnSpc>
                <a:spcPts val="1100"/>
              </a:lnSpc>
            </a:pPr>
            <a:r>
              <a:rPr lang="ja-JP" altLang="en-US" sz="1100" dirty="0" smtClean="0">
                <a:solidFill>
                  <a:srgbClr val="000000"/>
                </a:solidFill>
                <a:latin typeface="HGPｺﾞｼｯｸM" pitchFamily="50" charset="-128"/>
                <a:ea typeface="HGPｺﾞｼｯｸM" pitchFamily="50" charset="-128"/>
              </a:rPr>
              <a:t>■　ヘルパー：常勤換算２．５人以上</a:t>
            </a:r>
          </a:p>
          <a:p>
            <a:pPr>
              <a:lnSpc>
                <a:spcPts val="1100"/>
              </a:lnSpc>
            </a:pPr>
            <a:r>
              <a:rPr lang="ja-JP" altLang="en-US" sz="1100" dirty="0" smtClean="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　・同行援護従業者養成研修一般課程修了者</a:t>
            </a:r>
            <a:endParaRPr lang="en-US" altLang="ja-JP" sz="1100" dirty="0">
              <a:solidFill>
                <a:srgbClr val="000000"/>
              </a:solidFill>
              <a:latin typeface="HGPｺﾞｼｯｸM" pitchFamily="50" charset="-128"/>
              <a:ea typeface="HGPｺﾞｼｯｸM" pitchFamily="50" charset="-128"/>
            </a:endParaRPr>
          </a:p>
          <a:p>
            <a:pPr marL="263525" indent="-263525">
              <a:lnSpc>
                <a:spcPts val="1100"/>
              </a:lnSpc>
            </a:pPr>
            <a:r>
              <a:rPr lang="ja-JP" altLang="en-US" sz="1100" dirty="0">
                <a:solidFill>
                  <a:srgbClr val="000000"/>
                </a:solidFill>
                <a:latin typeface="HGPｺﾞｼｯｸM" pitchFamily="50" charset="-128"/>
                <a:ea typeface="HGPｺﾞｼｯｸM" pitchFamily="50" charset="-128"/>
              </a:rPr>
              <a:t>　　・</a:t>
            </a:r>
            <a:r>
              <a:rPr lang="zh-TW" altLang="en-US" sz="1100" dirty="0">
                <a:solidFill>
                  <a:srgbClr val="000000"/>
                </a:solidFill>
                <a:latin typeface="HGPｺﾞｼｯｸM" pitchFamily="50" charset="-128"/>
                <a:ea typeface="HGPｺﾞｼｯｸM" pitchFamily="50" charset="-128"/>
              </a:rPr>
              <a:t>居宅介護職員初任者研修修了者等</a:t>
            </a:r>
            <a:r>
              <a:rPr lang="ja-JP" altLang="en-US" sz="1100" dirty="0">
                <a:solidFill>
                  <a:srgbClr val="000000"/>
                </a:solidFill>
                <a:latin typeface="HGPｺﾞｼｯｸM" pitchFamily="50" charset="-128"/>
                <a:ea typeface="HGPｺﾞｼｯｸM" pitchFamily="50" charset="-128"/>
              </a:rPr>
              <a:t>であって、</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年以上の直接処遇経験を有する者（平成</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年３月</a:t>
            </a:r>
            <a:r>
              <a:rPr lang="en-US" altLang="ja-JP" sz="1100" dirty="0">
                <a:solidFill>
                  <a:srgbClr val="000000"/>
                </a:solidFill>
                <a:latin typeface="HGPｺﾞｼｯｸM" pitchFamily="50" charset="-128"/>
                <a:ea typeface="HGPｺﾞｼｯｸM" pitchFamily="50" charset="-128"/>
              </a:rPr>
              <a:t>31</a:t>
            </a:r>
            <a:r>
              <a:rPr lang="ja-JP" altLang="en-US" sz="1100" dirty="0">
                <a:solidFill>
                  <a:srgbClr val="000000"/>
                </a:solidFill>
                <a:latin typeface="HGPｺﾞｼｯｸM" pitchFamily="50" charset="-128"/>
                <a:ea typeface="HGPｺﾞｼｯｸM" pitchFamily="50" charset="-128"/>
              </a:rPr>
              <a:t>日まで１年以上の実務経験を要しない経過措置を設ける）　等　</a:t>
            </a:r>
          </a:p>
          <a:p>
            <a:pPr>
              <a:lnSpc>
                <a:spcPts val="1200"/>
              </a:lnSpc>
            </a:pPr>
            <a:r>
              <a:rPr lang="ja-JP" altLang="en-US" sz="1100" dirty="0" smtClean="0">
                <a:solidFill>
                  <a:srgbClr val="000000"/>
                </a:solidFill>
                <a:latin typeface="HGPｺﾞｼｯｸM" pitchFamily="50" charset="-128"/>
                <a:ea typeface="HGPｺﾞｼｯｸM" pitchFamily="50" charset="-128"/>
              </a:rPr>
              <a:t>　</a:t>
            </a:r>
          </a:p>
        </p:txBody>
      </p:sp>
      <p:graphicFrame>
        <p:nvGraphicFramePr>
          <p:cNvPr id="24" name="表 23"/>
          <p:cNvGraphicFramePr>
            <a:graphicFrameLocks noGrp="1"/>
          </p:cNvGraphicFramePr>
          <p:nvPr>
            <p:extLst>
              <p:ext uri="{D42A27DB-BD31-4B8C-83A1-F6EECF244321}">
                <p14:modId xmlns:p14="http://schemas.microsoft.com/office/powerpoint/2010/main" val="1747981834"/>
              </p:ext>
            </p:extLst>
          </p:nvPr>
        </p:nvGraphicFramePr>
        <p:xfrm>
          <a:off x="193708" y="4076749"/>
          <a:ext cx="9440564" cy="2287587"/>
        </p:xfrm>
        <a:graphic>
          <a:graphicData uri="http://schemas.openxmlformats.org/drawingml/2006/table">
            <a:tbl>
              <a:tblPr>
                <a:tableStyleId>{F5AB1C69-6EDB-4FF4-983F-18BD219EF322}</a:tableStyleId>
              </a:tblPr>
              <a:tblGrid>
                <a:gridCol w="3330932"/>
                <a:gridCol w="1428360"/>
                <a:gridCol w="1109495"/>
                <a:gridCol w="3571777"/>
              </a:tblGrid>
              <a:tr h="304900">
                <a:tc gridSpan="4">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9" marR="99069" marT="45735" marB="4573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717351">
                <a:tc gridSpan="2">
                  <a:txBody>
                    <a:bodyPr/>
                    <a:lstStyle/>
                    <a:p>
                      <a:r>
                        <a:rPr lang="ja-JP" altLang="en-US" sz="1100" dirty="0" smtClean="0">
                          <a:latin typeface="HGPｺﾞｼｯｸM" pitchFamily="50" charset="-128"/>
                          <a:ea typeface="HGPｺﾞｼｯｸM" pitchFamily="50" charset="-128"/>
                        </a:rPr>
                        <a:t>（身体介護を伴う場合）　</a:t>
                      </a:r>
                    </a:p>
                    <a:p>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256</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a:t>
                      </a:r>
                      <a:r>
                        <a:rPr lang="en-US" altLang="ja-JP" sz="1100" dirty="0" smtClean="0">
                          <a:latin typeface="HGPｺﾞｼｯｸM" pitchFamily="50" charset="-128"/>
                          <a:ea typeface="HGPｺﾞｼｯｸM" pitchFamily="50" charset="-128"/>
                        </a:rPr>
                        <a:t>839</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a:t>
                      </a:r>
                      <a:r>
                        <a:rPr lang="ja-JP" altLang="en-US" sz="1100" dirty="0" smtClean="0">
                          <a:latin typeface="HGPｺﾞｼｯｸM" pitchFamily="50" charset="-128"/>
                          <a:ea typeface="HGPｺﾞｼｯｸM" pitchFamily="50" charset="-128"/>
                        </a:rPr>
                        <a:t>時間）</a:t>
                      </a:r>
                      <a:endParaRPr lang="en-US" altLang="ja-JP" sz="1100" dirty="0" smtClean="0">
                        <a:latin typeface="HGPｺﾞｼｯｸM" pitchFamily="50" charset="-128"/>
                        <a:ea typeface="HGPｺﾞｼｯｸM" pitchFamily="50" charset="-128"/>
                      </a:endParaRPr>
                    </a:p>
                    <a:p>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3</a:t>
                      </a:r>
                      <a:r>
                        <a:rPr lang="ja-JP" altLang="en-US" sz="1100" dirty="0" smtClean="0">
                          <a:latin typeface="HGPｺﾞｼｯｸM" pitchFamily="50" charset="-128"/>
                          <a:ea typeface="HGPｺﾞｼｯｸM" pitchFamily="50" charset="-128"/>
                        </a:rPr>
                        <a:t>時間以降、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分を増す毎に</a:t>
                      </a:r>
                      <a:r>
                        <a:rPr lang="en-US" altLang="ja-JP" sz="1100" dirty="0" smtClean="0">
                          <a:latin typeface="HGPｺﾞｼｯｸM" pitchFamily="50" charset="-128"/>
                          <a:ea typeface="HGPｺﾞｼｯｸM" pitchFamily="50" charset="-128"/>
                        </a:rPr>
                        <a:t>83</a:t>
                      </a:r>
                      <a:r>
                        <a:rPr lang="ja-JP" altLang="en-US" sz="1100" dirty="0" smtClean="0">
                          <a:latin typeface="HGPｺﾞｼｯｸM" pitchFamily="50" charset="-128"/>
                          <a:ea typeface="HGPｺﾞｼｯｸM" pitchFamily="50" charset="-128"/>
                        </a:rPr>
                        <a:t>単位加算</a:t>
                      </a:r>
                    </a:p>
                  </a:txBody>
                  <a:tcPr marL="99069" marR="99069" marT="45735" marB="45735">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100" dirty="0" smtClean="0">
                        <a:latin typeface="HGPｺﾞｼｯｸM" pitchFamily="50" charset="-128"/>
                        <a:ea typeface="HGPｺﾞｼｯｸM" pitchFamily="50" charset="-128"/>
                      </a:endParaRPr>
                    </a:p>
                  </a:txBody>
                  <a:tcPr/>
                </a:tc>
                <a:tc gridSpan="2">
                  <a:txBody>
                    <a:bodyPr/>
                    <a:lstStyle/>
                    <a:p>
                      <a:r>
                        <a:rPr lang="ja-JP" altLang="en-US" sz="1100" dirty="0" smtClean="0">
                          <a:latin typeface="HGPｺﾞｼｯｸM" pitchFamily="50" charset="-128"/>
                          <a:ea typeface="HGPｺﾞｼｯｸM" pitchFamily="50" charset="-128"/>
                        </a:rPr>
                        <a:t>（身体介護を伴わない場合）　</a:t>
                      </a:r>
                    </a:p>
                    <a:p>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105</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a:t>
                      </a:r>
                      <a:r>
                        <a:rPr lang="en-US" altLang="ja-JP" sz="1100" dirty="0" smtClean="0">
                          <a:latin typeface="HGPｺﾞｼｯｸM" pitchFamily="50" charset="-128"/>
                          <a:ea typeface="HGPｺﾞｼｯｸM" pitchFamily="50" charset="-128"/>
                        </a:rPr>
                        <a:t>278</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1.5</a:t>
                      </a:r>
                      <a:r>
                        <a:rPr lang="ja-JP" altLang="en-US" sz="1100" dirty="0" smtClean="0">
                          <a:latin typeface="HGPｺﾞｼｯｸM" pitchFamily="50" charset="-128"/>
                          <a:ea typeface="HGPｺﾞｼｯｸM" pitchFamily="50" charset="-128"/>
                        </a:rPr>
                        <a:t>時間） </a:t>
                      </a:r>
                      <a:endParaRPr lang="en-US" altLang="ja-JP" sz="1100" dirty="0" smtClean="0">
                        <a:latin typeface="HGPｺﾞｼｯｸM" pitchFamily="50" charset="-128"/>
                        <a:ea typeface="HGPｺﾞｼｯｸM" pitchFamily="50" charset="-128"/>
                      </a:endParaRPr>
                    </a:p>
                    <a:p>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1.5</a:t>
                      </a:r>
                      <a:r>
                        <a:rPr lang="ja-JP" altLang="en-US" sz="1100" dirty="0" smtClean="0">
                          <a:latin typeface="HGPｺﾞｼｯｸM" pitchFamily="50" charset="-128"/>
                          <a:ea typeface="HGPｺﾞｼｯｸM" pitchFamily="50" charset="-128"/>
                        </a:rPr>
                        <a:t>時間以降、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分を増す毎に</a:t>
                      </a:r>
                      <a:r>
                        <a:rPr lang="en-US" altLang="ja-JP" sz="1100" dirty="0" smtClean="0">
                          <a:latin typeface="HGPｺﾞｼｯｸM" pitchFamily="50" charset="-128"/>
                          <a:ea typeface="HGPｺﾞｼｯｸM" pitchFamily="50" charset="-128"/>
                        </a:rPr>
                        <a:t>70</a:t>
                      </a:r>
                      <a:r>
                        <a:rPr lang="ja-JP" altLang="en-US" sz="1100" dirty="0" smtClean="0">
                          <a:latin typeface="HGPｺﾞｼｯｸM" pitchFamily="50" charset="-128"/>
                          <a:ea typeface="HGPｺﾞｼｯｸM" pitchFamily="50" charset="-128"/>
                        </a:rPr>
                        <a:t>単位加算</a:t>
                      </a:r>
                    </a:p>
                  </a:txBody>
                  <a:tcPr marL="99069" marR="99069" marT="45735" marB="45735">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304900">
                <a:tc gridSpan="4">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69" marR="99069" marT="45735" marB="4573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960436">
                <a:tc>
                  <a:txBody>
                    <a:bodyPr/>
                    <a:lstStyle/>
                    <a:p>
                      <a:r>
                        <a:rPr lang="ja-JP" altLang="en-US" sz="1200" b="1" u="sng" dirty="0" smtClean="0">
                          <a:latin typeface="HGPｺﾞｼｯｸM" pitchFamily="50" charset="-128"/>
                          <a:ea typeface="HGPｺﾞｼｯｸM" pitchFamily="50" charset="-128"/>
                        </a:rPr>
                        <a:t>特定事業所加算</a:t>
                      </a:r>
                      <a:r>
                        <a:rPr lang="en-US" altLang="ja-JP" sz="1200" dirty="0" smtClean="0">
                          <a:latin typeface="HGPｺﾞｼｯｸM" pitchFamily="50" charset="-128"/>
                          <a:ea typeface="HGPｺﾞｼｯｸM" pitchFamily="50" charset="-128"/>
                        </a:rPr>
                        <a:t>(5</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10</a:t>
                      </a:r>
                      <a:r>
                        <a:rPr lang="ja-JP" altLang="en-US" sz="1200" dirty="0" smtClean="0">
                          <a:latin typeface="HGPｺﾞｼｯｸM" pitchFamily="50" charset="-128"/>
                          <a:ea typeface="HGPｺﾞｼｯｸM" pitchFamily="50" charset="-128"/>
                        </a:rPr>
                        <a:t>％又は</a:t>
                      </a:r>
                      <a:r>
                        <a:rPr lang="en-US" altLang="ja-JP" sz="1200" dirty="0" smtClean="0">
                          <a:latin typeface="HGPｺﾞｼｯｸM" pitchFamily="50" charset="-128"/>
                          <a:ea typeface="HGPｺﾞｼｯｸM" pitchFamily="50" charset="-128"/>
                        </a:rPr>
                        <a:t>20</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a:t>
                      </a:r>
                      <a:r>
                        <a:rPr kumimoji="1" lang="ja-JP" altLang="en-US" sz="11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①サービス提供体制の整備、②良質な人材の確保、③重度障害者への対応に積極的に取り組む事業所のサービスを評価</a:t>
                      </a:r>
                      <a:endParaRPr kumimoji="1" lang="en-US" altLang="ja-JP" sz="1100" dirty="0" smtClean="0">
                        <a:latin typeface="HGPｺﾞｼｯｸM" pitchFamily="50" charset="-128"/>
                        <a:ea typeface="HGPｺﾞｼｯｸM" pitchFamily="50" charset="-128"/>
                      </a:endParaRPr>
                    </a:p>
                  </a:txBody>
                  <a:tcPr marL="99069" marR="99069" marT="45735" marB="45735">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latin typeface="HGPｺﾞｼｯｸM" pitchFamily="50" charset="-128"/>
                          <a:ea typeface="HGPｺﾞｼｯｸM" pitchFamily="50" charset="-128"/>
                        </a:rPr>
                        <a:t>特別地域加算</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endParaRPr lang="ja-JP" altLang="en-US" sz="12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中山間地域等に居住している者に対して提供されるサービスを評価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kumimoji="1" lang="ja-JP" altLang="en-US" sz="1200" b="1" u="sng" dirty="0" smtClean="0">
                          <a:latin typeface="HGPｺﾞｼｯｸM" pitchFamily="50" charset="-128"/>
                          <a:ea typeface="HGPｺﾞｼｯｸM" pitchFamily="50" charset="-128"/>
                        </a:rPr>
                        <a:t>喀痰吸引等支援体制加算</a:t>
                      </a:r>
                      <a:r>
                        <a:rPr kumimoji="1" lang="ja-JP" altLang="en-US" sz="1200" b="0" u="none" dirty="0" smtClean="0">
                          <a:latin typeface="HGPｺﾞｼｯｸM" pitchFamily="50" charset="-128"/>
                          <a:ea typeface="HGPｺﾞｼｯｸM" pitchFamily="50" charset="-128"/>
                        </a:rPr>
                        <a:t>（１日当たり</a:t>
                      </a:r>
                      <a:r>
                        <a:rPr kumimoji="1" lang="en-US" altLang="ja-JP" sz="1200" b="0" u="none" dirty="0" smtClean="0">
                          <a:latin typeface="HGPｺﾞｼｯｸM" pitchFamily="50" charset="-128"/>
                          <a:ea typeface="HGPｺﾞｼｯｸM" pitchFamily="50" charset="-128"/>
                        </a:rPr>
                        <a:t>100</a:t>
                      </a:r>
                      <a:r>
                        <a:rPr kumimoji="1" lang="ja-JP" altLang="en-US" sz="1200" b="0" u="none" dirty="0" smtClean="0">
                          <a:latin typeface="HGPｺﾞｼｯｸM" pitchFamily="50" charset="-128"/>
                          <a:ea typeface="HGPｺﾞｼｯｸM" pitchFamily="50" charset="-128"/>
                        </a:rPr>
                        <a:t>単位加算）</a:t>
                      </a:r>
                      <a:endParaRPr kumimoji="1" lang="en-US" altLang="ja-JP" sz="12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→特定事業所加算（</a:t>
                      </a:r>
                      <a:r>
                        <a:rPr kumimoji="1" lang="en-US" altLang="ja-JP" sz="1100" b="0" u="none" dirty="0" smtClean="0">
                          <a:latin typeface="HGPｺﾞｼｯｸM" pitchFamily="50" charset="-128"/>
                          <a:ea typeface="HGPｺﾞｼｯｸM" pitchFamily="50" charset="-128"/>
                        </a:rPr>
                        <a:t>20</a:t>
                      </a:r>
                      <a:r>
                        <a:rPr kumimoji="1" lang="ja-JP" altLang="en-US" sz="1100" b="0" u="none" dirty="0" smtClean="0">
                          <a:latin typeface="HGPｺﾞｼｯｸM" pitchFamily="50" charset="-128"/>
                          <a:ea typeface="HGPｺﾞｼｯｸM" pitchFamily="50" charset="-128"/>
                        </a:rPr>
                        <a:t>％加算）の算定が困難な事業所に対して、喀痰の吸引等が必要な者に対する支援体制を評価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5" name="Text Box 3"/>
          <p:cNvSpPr txBox="1">
            <a:spLocks noChangeArrowheads="1"/>
          </p:cNvSpPr>
          <p:nvPr/>
        </p:nvSpPr>
        <p:spPr bwMode="auto">
          <a:xfrm>
            <a:off x="25" y="0"/>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同行援護</a:t>
            </a:r>
          </a:p>
        </p:txBody>
      </p:sp>
      <p:sp>
        <p:nvSpPr>
          <p:cNvPr id="5149" name="Text Box 2"/>
          <p:cNvSpPr txBox="1">
            <a:spLocks noChangeArrowheads="1"/>
          </p:cNvSpPr>
          <p:nvPr/>
        </p:nvSpPr>
        <p:spPr bwMode="auto">
          <a:xfrm>
            <a:off x="0" y="6453237"/>
            <a:ext cx="4486994"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6,266</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ja-JP"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5150" name="Text Box 2"/>
          <p:cNvSpPr txBox="1">
            <a:spLocks noChangeArrowheads="1"/>
          </p:cNvSpPr>
          <p:nvPr/>
        </p:nvSpPr>
        <p:spPr bwMode="auto">
          <a:xfrm>
            <a:off x="4953000" y="6453237"/>
            <a:ext cx="440760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 24,948</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5"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74</a:t>
            </a:fld>
            <a:endParaRPr lang="en-US" altLang="ja-JP" dirty="0">
              <a:solidFill>
                <a:srgbClr val="000000"/>
              </a:solidFill>
            </a:endParaRPr>
          </a:p>
        </p:txBody>
      </p:sp>
    </p:spTree>
    <p:extLst>
      <p:ext uri="{BB962C8B-B14F-4D97-AF65-F5344CB8AC3E}">
        <p14:creationId xmlns:p14="http://schemas.microsoft.com/office/powerpoint/2010/main" val="27602732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93706" y="1412638"/>
            <a:ext cx="4327246" cy="2592426"/>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smtClean="0">
                <a:solidFill>
                  <a:srgbClr val="000000"/>
                </a:solidFill>
                <a:latin typeface="HGPｺﾞｼｯｸM" pitchFamily="50" charset="-128"/>
                <a:ea typeface="HGPｺﾞｼｯｸM" pitchFamily="50" charset="-128"/>
              </a:rPr>
              <a:t>■　行動する際に生じ得る危険を回避するために必要な援護</a:t>
            </a:r>
          </a:p>
          <a:p>
            <a:pPr>
              <a:lnSpc>
                <a:spcPts val="500"/>
              </a:lnSpc>
            </a:pP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外出時における移動中の介護</a:t>
            </a:r>
          </a:p>
          <a:p>
            <a:pPr>
              <a:lnSpc>
                <a:spcPts val="500"/>
              </a:lnSpc>
            </a:pP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排せつ及び食事等の介護その他の行動する際に必要な援助</a:t>
            </a:r>
          </a:p>
          <a:p>
            <a:endParaRPr lang="en-US" altLang="ja-JP" sz="600" dirty="0" smtClean="0">
              <a:solidFill>
                <a:srgbClr val="000000"/>
              </a:solidFill>
              <a:latin typeface="HGPｺﾞｼｯｸM" pitchFamily="50" charset="-128"/>
              <a:ea typeface="HGPｺﾞｼｯｸM" pitchFamily="50" charset="-128"/>
            </a:endParaRPr>
          </a:p>
          <a:p>
            <a:pPr>
              <a:lnSpc>
                <a:spcPts val="1500"/>
              </a:lnSpc>
            </a:pPr>
            <a:r>
              <a:rPr lang="ja-JP" altLang="en-US" sz="1200" dirty="0" smtClean="0">
                <a:solidFill>
                  <a:srgbClr val="000000"/>
                </a:solidFill>
                <a:latin typeface="HGPｺﾞｼｯｸM" pitchFamily="50" charset="-128"/>
                <a:ea typeface="HGPｺﾞｼｯｸM" pitchFamily="50" charset="-128"/>
              </a:rPr>
              <a:t>　・予防的対応</a:t>
            </a:r>
          </a:p>
          <a:p>
            <a:pPr>
              <a:lnSpc>
                <a:spcPts val="1500"/>
              </a:lnSpc>
            </a:pPr>
            <a:r>
              <a:rPr lang="ja-JP" altLang="en-US" sz="1100" dirty="0" smtClean="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行動の予定が分からない等のため、不安定になり、不適切な行動</a:t>
            </a:r>
            <a:endParaRPr lang="en-US" altLang="ja-JP" sz="1100" dirty="0" smtClean="0">
              <a:solidFill>
                <a:srgbClr val="000000"/>
              </a:solidFill>
              <a:latin typeface="HGPｺﾞｼｯｸM" pitchFamily="50" charset="-128"/>
              <a:ea typeface="HGPｺﾞｼｯｸM" pitchFamily="50" charset="-128"/>
            </a:endParaRPr>
          </a:p>
          <a:p>
            <a:pPr>
              <a:lnSpc>
                <a:spcPts val="1500"/>
              </a:lnSpc>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がでないよう、予め行動の順番や、外出する場合の目的地での行</a:t>
            </a:r>
            <a:endParaRPr lang="en-US" altLang="ja-JP" sz="1100" dirty="0" smtClean="0">
              <a:solidFill>
                <a:srgbClr val="000000"/>
              </a:solidFill>
              <a:latin typeface="HGPｺﾞｼｯｸM" pitchFamily="50" charset="-128"/>
              <a:ea typeface="HGPｺﾞｼｯｸM" pitchFamily="50" charset="-128"/>
            </a:endParaRPr>
          </a:p>
          <a:p>
            <a:pPr>
              <a:lnSpc>
                <a:spcPts val="1500"/>
              </a:lnSpc>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動等を理解させる等</a:t>
            </a:r>
          </a:p>
          <a:p>
            <a:pPr>
              <a:lnSpc>
                <a:spcPts val="1500"/>
              </a:lnSpc>
            </a:pPr>
            <a:r>
              <a:rPr lang="ja-JP" altLang="en-US" sz="1200" dirty="0" smtClean="0">
                <a:solidFill>
                  <a:srgbClr val="000000"/>
                </a:solidFill>
                <a:latin typeface="HGPｺﾞｼｯｸM" pitchFamily="50" charset="-128"/>
                <a:ea typeface="HGPｺﾞｼｯｸM" pitchFamily="50" charset="-128"/>
              </a:rPr>
              <a:t>　・制御的対応</a:t>
            </a:r>
          </a:p>
          <a:p>
            <a:pPr>
              <a:lnSpc>
                <a:spcPts val="1500"/>
              </a:lnSpc>
            </a:pPr>
            <a:r>
              <a:rPr lang="ja-JP" altLang="en-US" sz="1100" dirty="0" smtClean="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行動障害を起こしてしまった時の問題行動を適切におさめること等</a:t>
            </a:r>
          </a:p>
          <a:p>
            <a:pPr>
              <a:lnSpc>
                <a:spcPts val="1500"/>
              </a:lnSpc>
            </a:pPr>
            <a:r>
              <a:rPr lang="ja-JP" altLang="en-US" sz="1200" dirty="0" smtClean="0">
                <a:solidFill>
                  <a:srgbClr val="000000"/>
                </a:solidFill>
                <a:latin typeface="HGPｺﾞｼｯｸM" pitchFamily="50" charset="-128"/>
                <a:ea typeface="HGPｺﾞｼｯｸM" pitchFamily="50" charset="-128"/>
              </a:rPr>
              <a:t>　・身体介護的対応</a:t>
            </a:r>
          </a:p>
          <a:p>
            <a:pPr>
              <a:lnSpc>
                <a:spcPts val="1500"/>
              </a:lnSpc>
            </a:pPr>
            <a:r>
              <a:rPr lang="ja-JP" altLang="en-US" sz="1100" dirty="0" smtClean="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便意の認識ができない者の介助等</a:t>
            </a:r>
          </a:p>
        </p:txBody>
      </p:sp>
      <p:sp>
        <p:nvSpPr>
          <p:cNvPr id="20" name="Text Box 3"/>
          <p:cNvSpPr txBox="1">
            <a:spLocks noChangeArrowheads="1"/>
          </p:cNvSpPr>
          <p:nvPr/>
        </p:nvSpPr>
        <p:spPr bwMode="auto">
          <a:xfrm>
            <a:off x="20" y="73060"/>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行動援護</a:t>
            </a:r>
          </a:p>
        </p:txBody>
      </p:sp>
      <p:sp>
        <p:nvSpPr>
          <p:cNvPr id="6148" name="Text Box 2"/>
          <p:cNvSpPr txBox="1">
            <a:spLocks noChangeArrowheads="1"/>
          </p:cNvSpPr>
          <p:nvPr/>
        </p:nvSpPr>
        <p:spPr bwMode="auto">
          <a:xfrm>
            <a:off x="20" y="261700"/>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対象者</a:t>
            </a:r>
            <a:endParaRPr lang="en-US" altLang="ja-JP" sz="1600" b="1" u="sng" smtClean="0">
              <a:solidFill>
                <a:srgbClr val="000000"/>
              </a:solidFill>
              <a:ea typeface="ＤＨＰ特太ゴシック体" pitchFamily="2" charset="-128"/>
            </a:endParaRPr>
          </a:p>
        </p:txBody>
      </p:sp>
      <p:sp>
        <p:nvSpPr>
          <p:cNvPr id="6149" name="Text Box 2"/>
          <p:cNvSpPr txBox="1">
            <a:spLocks noChangeArrowheads="1"/>
          </p:cNvSpPr>
          <p:nvPr/>
        </p:nvSpPr>
        <p:spPr bwMode="auto">
          <a:xfrm>
            <a:off x="20" y="1125300"/>
            <a:ext cx="23990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サービス内容</a:t>
            </a:r>
            <a:endParaRPr lang="en-US" altLang="ja-JP" sz="1600" b="1" u="sng" smtClean="0">
              <a:solidFill>
                <a:srgbClr val="000000"/>
              </a:solidFill>
              <a:ea typeface="ＤＨＰ特太ゴシック体" pitchFamily="2" charset="-128"/>
            </a:endParaRPr>
          </a:p>
        </p:txBody>
      </p:sp>
      <p:sp>
        <p:nvSpPr>
          <p:cNvPr id="6150" name="Text Box 2"/>
          <p:cNvSpPr txBox="1">
            <a:spLocks noChangeArrowheads="1"/>
          </p:cNvSpPr>
          <p:nvPr/>
        </p:nvSpPr>
        <p:spPr bwMode="auto">
          <a:xfrm>
            <a:off x="4641026" y="1125300"/>
            <a:ext cx="270870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6151" name="Text Box 2"/>
          <p:cNvSpPr txBox="1">
            <a:spLocks noChangeArrowheads="1"/>
          </p:cNvSpPr>
          <p:nvPr/>
        </p:nvSpPr>
        <p:spPr bwMode="auto">
          <a:xfrm>
            <a:off x="19" y="3954958"/>
            <a:ext cx="386141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6152" name="Text Box 2"/>
          <p:cNvSpPr txBox="1">
            <a:spLocks noChangeArrowheads="1"/>
          </p:cNvSpPr>
          <p:nvPr/>
        </p:nvSpPr>
        <p:spPr bwMode="auto">
          <a:xfrm>
            <a:off x="0" y="6525344"/>
            <a:ext cx="448699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1,587</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26" name="正方形/長方形 25"/>
          <p:cNvSpPr/>
          <p:nvPr/>
        </p:nvSpPr>
        <p:spPr>
          <a:xfrm>
            <a:off x="193726" y="591900"/>
            <a:ext cx="9245494" cy="5715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知的障害又は精神障害により行動上著しい困難を有する障害者等であって常時介護を有する者</a:t>
            </a: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　障害支援区分３以上であって、障害支援区分の認定調査項目のうち行動関連項目等（１２項目）の合計点数が１０点以上である者</a:t>
            </a:r>
          </a:p>
        </p:txBody>
      </p:sp>
      <p:sp>
        <p:nvSpPr>
          <p:cNvPr id="28" name="大かっこ 27"/>
          <p:cNvSpPr/>
          <p:nvPr/>
        </p:nvSpPr>
        <p:spPr>
          <a:xfrm>
            <a:off x="272481" y="2349213"/>
            <a:ext cx="4156396" cy="1512168"/>
          </a:xfrm>
          <a:prstGeom prst="bracketPair">
            <a:avLst>
              <a:gd name="adj" fmla="val 7653"/>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6155" name="Rectangle 4"/>
          <p:cNvSpPr>
            <a:spLocks noChangeArrowheads="1"/>
          </p:cNvSpPr>
          <p:nvPr/>
        </p:nvSpPr>
        <p:spPr bwMode="auto">
          <a:xfrm>
            <a:off x="4796606" y="1412677"/>
            <a:ext cx="4642594" cy="2592387"/>
          </a:xfrm>
          <a:prstGeom prst="rect">
            <a:avLst/>
          </a:prstGeom>
          <a:solidFill>
            <a:srgbClr val="CCFFFF">
              <a:alpha val="49803"/>
            </a:srgbClr>
          </a:solidFill>
          <a:ln w="3175" algn="ctr">
            <a:solidFill>
              <a:schemeClr val="tx1"/>
            </a:solidFill>
            <a:miter lim="800000"/>
            <a:headEnd/>
            <a:tailEnd/>
          </a:ln>
        </p:spPr>
        <p:txBody>
          <a:bodyPr anchor="ctr"/>
          <a:lstStyle/>
          <a:p>
            <a:pPr>
              <a:defRPr/>
            </a:pPr>
            <a:r>
              <a:rPr lang="ja-JP" altLang="en-US" sz="1200" dirty="0">
                <a:solidFill>
                  <a:srgbClr val="000000"/>
                </a:solidFill>
                <a:latin typeface="HGPｺﾞｼｯｸM" pitchFamily="50" charset="-128"/>
                <a:ea typeface="HGPｺﾞｼｯｸM" pitchFamily="50" charset="-128"/>
              </a:rPr>
              <a:t>■　サービス提供責任者：常勤ヘルパーのうち１名以上</a:t>
            </a:r>
          </a:p>
          <a:p>
            <a:pPr marL="266700" indent="-266700">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a:t>
            </a:r>
            <a:r>
              <a:rPr lang="ja-JP" altLang="en-US" sz="1050" dirty="0">
                <a:solidFill>
                  <a:srgbClr val="000000"/>
                </a:solidFill>
                <a:latin typeface="HGPｺﾞｼｯｸM" pitchFamily="50" charset="-128"/>
                <a:ea typeface="HGPｺﾞｼｯｸM" pitchFamily="50" charset="-128"/>
              </a:rPr>
              <a:t>行動援護従業者養成</a:t>
            </a:r>
            <a:r>
              <a:rPr lang="ja-JP" altLang="en-US" sz="1050" dirty="0" smtClean="0">
                <a:solidFill>
                  <a:srgbClr val="000000"/>
                </a:solidFill>
                <a:latin typeface="HGPｺﾞｼｯｸM" pitchFamily="50" charset="-128"/>
                <a:ea typeface="HGPｺﾞｼｯｸM" pitchFamily="50" charset="-128"/>
              </a:rPr>
              <a:t>研修課程修了者又は強度行動障害支援者養成研修</a:t>
            </a:r>
            <a:r>
              <a:rPr lang="en-US" altLang="ja-JP" sz="1050" dirty="0" smtClean="0">
                <a:solidFill>
                  <a:srgbClr val="000000"/>
                </a:solidFill>
                <a:latin typeface="HGPｺﾞｼｯｸM" pitchFamily="50" charset="-128"/>
                <a:ea typeface="HGPｺﾞｼｯｸM" pitchFamily="50" charset="-128"/>
              </a:rPr>
              <a:t>(</a:t>
            </a:r>
            <a:r>
              <a:rPr lang="ja-JP" altLang="en-US" sz="1050" dirty="0" smtClean="0">
                <a:solidFill>
                  <a:srgbClr val="000000"/>
                </a:solidFill>
                <a:latin typeface="HGPｺﾞｼｯｸM" pitchFamily="50" charset="-128"/>
                <a:ea typeface="HGPｺﾞｼｯｸM" pitchFamily="50" charset="-128"/>
              </a:rPr>
              <a:t>実践研修）修了者であって</a:t>
            </a:r>
            <a:r>
              <a:rPr lang="en-US" altLang="ja-JP" sz="1050" dirty="0" smtClean="0">
                <a:solidFill>
                  <a:srgbClr val="000000"/>
                </a:solidFill>
                <a:latin typeface="HGPｺﾞｼｯｸM" pitchFamily="50" charset="-128"/>
                <a:ea typeface="HGPｺﾞｼｯｸM" pitchFamily="50" charset="-128"/>
              </a:rPr>
              <a:t>3</a:t>
            </a:r>
            <a:r>
              <a:rPr lang="ja-JP" altLang="en-US" sz="1050" dirty="0" smtClean="0">
                <a:solidFill>
                  <a:srgbClr val="000000"/>
                </a:solidFill>
                <a:latin typeface="HGPｺﾞｼｯｸM" pitchFamily="50" charset="-128"/>
                <a:ea typeface="HGPｺﾞｼｯｸM" pitchFamily="50" charset="-128"/>
              </a:rPr>
              <a:t>年以上の直接処遇経験（知的障害・精神障害等）</a:t>
            </a:r>
            <a:endParaRPr lang="ja-JP" altLang="en-US" sz="1050" dirty="0">
              <a:solidFill>
                <a:srgbClr val="000000"/>
              </a:solidFill>
              <a:latin typeface="HGPｺﾞｼｯｸM" pitchFamily="50" charset="-128"/>
              <a:ea typeface="HGPｺﾞｼｯｸM" pitchFamily="50" charset="-128"/>
            </a:endParaRPr>
          </a:p>
          <a:p>
            <a:pPr marL="447675" indent="-447675">
              <a:defRPr/>
            </a:pPr>
            <a:r>
              <a:rPr lang="ja-JP" altLang="en-US" sz="1050" dirty="0">
                <a:solidFill>
                  <a:srgbClr val="000000"/>
                </a:solidFill>
                <a:latin typeface="HGPｺﾞｼｯｸM" pitchFamily="50" charset="-128"/>
                <a:ea typeface="HGPｺﾞｼｯｸM" pitchFamily="50" charset="-128"/>
              </a:rPr>
              <a:t>　　　　</a:t>
            </a:r>
            <a:r>
              <a:rPr lang="en-US" altLang="ja-JP" sz="1050" dirty="0" smtClean="0">
                <a:solidFill>
                  <a:srgbClr val="000000"/>
                </a:solidFill>
                <a:latin typeface="HGPｺﾞｼｯｸM" pitchFamily="50" charset="-128"/>
                <a:ea typeface="HGPｺﾞｼｯｸM" pitchFamily="50" charset="-128"/>
              </a:rPr>
              <a:t>※</a:t>
            </a:r>
            <a:r>
              <a:rPr lang="ja-JP" altLang="en-US" sz="1050" dirty="0">
                <a:solidFill>
                  <a:srgbClr val="000000"/>
                </a:solidFill>
                <a:latin typeface="HGPｺﾞｼｯｸM" pitchFamily="50" charset="-128"/>
                <a:ea typeface="HGPｺﾞｼｯｸM" pitchFamily="50" charset="-128"/>
              </a:rPr>
              <a:t>介護福祉士、実務者研修修了者、介護職員基礎研修修了者、居宅</a:t>
            </a:r>
            <a:r>
              <a:rPr lang="ja-JP" altLang="en-US" sz="1050" dirty="0" smtClean="0">
                <a:solidFill>
                  <a:srgbClr val="000000"/>
                </a:solidFill>
                <a:latin typeface="HGPｺﾞｼｯｸM" pitchFamily="50" charset="-128"/>
                <a:ea typeface="HGPｺﾞｼｯｸM" pitchFamily="50" charset="-128"/>
              </a:rPr>
              <a:t>介護職員</a:t>
            </a:r>
            <a:r>
              <a:rPr lang="ja-JP" altLang="en-US" sz="1050" dirty="0">
                <a:solidFill>
                  <a:srgbClr val="000000"/>
                </a:solidFill>
                <a:latin typeface="HGPｺﾞｼｯｸM" pitchFamily="50" charset="-128"/>
                <a:ea typeface="HGPｺﾞｼｯｸM" pitchFamily="50" charset="-128"/>
              </a:rPr>
              <a:t>初任者研修修了者等で</a:t>
            </a:r>
            <a:r>
              <a:rPr lang="ja-JP" altLang="en-US" sz="1050" dirty="0" smtClean="0">
                <a:solidFill>
                  <a:srgbClr val="000000"/>
                </a:solidFill>
                <a:latin typeface="HGPｺﾞｼｯｸM" pitchFamily="50" charset="-128"/>
                <a:ea typeface="HGPｺﾞｼｯｸM" pitchFamily="50" charset="-128"/>
              </a:rPr>
              <a:t>あって</a:t>
            </a:r>
            <a:r>
              <a:rPr lang="en-US" altLang="ja-JP" sz="1050" dirty="0" smtClean="0">
                <a:solidFill>
                  <a:srgbClr val="000000"/>
                </a:solidFill>
                <a:latin typeface="HGPｺﾞｼｯｸM" pitchFamily="50" charset="-128"/>
                <a:ea typeface="HGPｺﾞｼｯｸM" pitchFamily="50" charset="-128"/>
              </a:rPr>
              <a:t>5</a:t>
            </a:r>
            <a:r>
              <a:rPr lang="ja-JP" altLang="en-US" sz="1050" dirty="0" smtClean="0">
                <a:solidFill>
                  <a:srgbClr val="000000"/>
                </a:solidFill>
                <a:latin typeface="HGPｺﾞｼｯｸM" pitchFamily="50" charset="-128"/>
                <a:ea typeface="HGPｺﾞｼｯｸM" pitchFamily="50" charset="-128"/>
              </a:rPr>
              <a:t>年</a:t>
            </a:r>
            <a:r>
              <a:rPr lang="ja-JP" altLang="en-US" sz="1050" dirty="0">
                <a:solidFill>
                  <a:srgbClr val="000000"/>
                </a:solidFill>
                <a:latin typeface="HGPｺﾞｼｯｸM" pitchFamily="50" charset="-128"/>
                <a:ea typeface="HGPｺﾞｼｯｸM" pitchFamily="50" charset="-128"/>
              </a:rPr>
              <a:t>以上の実務</a:t>
            </a:r>
            <a:r>
              <a:rPr lang="ja-JP" altLang="en-US" sz="1050" dirty="0" smtClean="0">
                <a:solidFill>
                  <a:srgbClr val="000000"/>
                </a:solidFill>
                <a:latin typeface="HGPｺﾞｼｯｸM" pitchFamily="50" charset="-128"/>
                <a:ea typeface="HGPｺﾞｼｯｸM" pitchFamily="50" charset="-128"/>
              </a:rPr>
              <a:t>経験（平成</a:t>
            </a:r>
            <a:r>
              <a:rPr lang="en-US" altLang="ja-JP" sz="1050" dirty="0">
                <a:solidFill>
                  <a:srgbClr val="000000"/>
                </a:solidFill>
                <a:latin typeface="HGPｺﾞｼｯｸM" pitchFamily="50" charset="-128"/>
                <a:ea typeface="HGPｺﾞｼｯｸM" pitchFamily="50" charset="-128"/>
              </a:rPr>
              <a:t>30</a:t>
            </a:r>
            <a:r>
              <a:rPr lang="ja-JP" altLang="en-US" sz="1050" dirty="0" smtClean="0">
                <a:solidFill>
                  <a:srgbClr val="000000"/>
                </a:solidFill>
                <a:latin typeface="HGPｺﾞｼｯｸM" pitchFamily="50" charset="-128"/>
                <a:ea typeface="HGPｺﾞｼｯｸM" pitchFamily="50" charset="-128"/>
              </a:rPr>
              <a:t>年３月</a:t>
            </a:r>
            <a:r>
              <a:rPr lang="en-US" altLang="ja-JP" sz="1050" dirty="0" smtClean="0">
                <a:solidFill>
                  <a:srgbClr val="000000"/>
                </a:solidFill>
                <a:latin typeface="HGPｺﾞｼｯｸM" pitchFamily="50" charset="-128"/>
                <a:ea typeface="HGPｺﾞｼｯｸM" pitchFamily="50" charset="-128"/>
              </a:rPr>
              <a:t>31</a:t>
            </a:r>
            <a:r>
              <a:rPr lang="ja-JP" altLang="en-US" sz="1050" dirty="0" smtClean="0">
                <a:solidFill>
                  <a:srgbClr val="000000"/>
                </a:solidFill>
                <a:latin typeface="HGPｺﾞｼｯｸM" pitchFamily="50" charset="-128"/>
                <a:ea typeface="HGPｺﾞｼｯｸM" pitchFamily="50" charset="-128"/>
              </a:rPr>
              <a:t>日までの</a:t>
            </a:r>
            <a:r>
              <a:rPr lang="ja-JP" altLang="en-US" sz="1050" dirty="0">
                <a:solidFill>
                  <a:srgbClr val="000000"/>
                </a:solidFill>
                <a:latin typeface="HGPｺﾞｼｯｸM" pitchFamily="50" charset="-128"/>
                <a:ea typeface="HGPｺﾞｼｯｸM" pitchFamily="50" charset="-128"/>
              </a:rPr>
              <a:t>経過</a:t>
            </a:r>
            <a:r>
              <a:rPr lang="ja-JP" altLang="en-US" sz="1050" dirty="0" smtClean="0">
                <a:solidFill>
                  <a:srgbClr val="000000"/>
                </a:solidFill>
                <a:latin typeface="HGPｺﾞｼｯｸM" pitchFamily="50" charset="-128"/>
                <a:ea typeface="HGPｺﾞｼｯｸM" pitchFamily="50" charset="-128"/>
              </a:rPr>
              <a:t>措置）</a:t>
            </a:r>
            <a:endParaRPr lang="en-US" altLang="ja-JP" sz="1050" dirty="0" smtClean="0">
              <a:solidFill>
                <a:srgbClr val="000000"/>
              </a:solidFill>
              <a:latin typeface="HGPｺﾞｼｯｸM" pitchFamily="50" charset="-128"/>
              <a:ea typeface="HGPｺﾞｼｯｸM" pitchFamily="50" charset="-128"/>
            </a:endParaRPr>
          </a:p>
          <a:p>
            <a:pPr marL="447675" indent="-447675">
              <a:defRPr/>
            </a:pP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ヘルパー：常勤換算２．５人</a:t>
            </a:r>
            <a:r>
              <a:rPr lang="ja-JP" altLang="en-US" sz="1200" dirty="0" smtClean="0">
                <a:solidFill>
                  <a:srgbClr val="000000"/>
                </a:solidFill>
                <a:latin typeface="HGPｺﾞｼｯｸM" pitchFamily="50" charset="-128"/>
                <a:ea typeface="HGPｺﾞｼｯｸM" pitchFamily="50" charset="-128"/>
              </a:rPr>
              <a:t>以上</a:t>
            </a:r>
            <a:r>
              <a:rPr lang="ja-JP" altLang="en-US" sz="1050" dirty="0">
                <a:solidFill>
                  <a:srgbClr val="000000"/>
                </a:solidFill>
                <a:latin typeface="HGPｺﾞｼｯｸM" pitchFamily="50" charset="-128"/>
                <a:ea typeface="HGPｺﾞｼｯｸM" pitchFamily="50" charset="-128"/>
              </a:rPr>
              <a:t>　</a:t>
            </a:r>
            <a:endParaRPr lang="en-US" altLang="ja-JP" sz="1050" dirty="0">
              <a:solidFill>
                <a:srgbClr val="000000"/>
              </a:solidFill>
              <a:latin typeface="HGPｺﾞｼｯｸM" pitchFamily="50" charset="-128"/>
              <a:ea typeface="HGPｺﾞｼｯｸM" pitchFamily="50" charset="-128"/>
            </a:endParaRPr>
          </a:p>
          <a:p>
            <a:pPr marL="266700" indent="-266700">
              <a:defRPr/>
            </a:pPr>
            <a:r>
              <a:rPr lang="ja-JP" altLang="en-US" sz="1050" dirty="0">
                <a:solidFill>
                  <a:srgbClr val="000000"/>
                </a:solidFill>
                <a:latin typeface="HGPｺﾞｼｯｸM" pitchFamily="50" charset="-128"/>
                <a:ea typeface="HGPｺﾞｼｯｸM" pitchFamily="50" charset="-128"/>
              </a:rPr>
              <a:t>　　・行動援護従業者養成</a:t>
            </a:r>
            <a:r>
              <a:rPr lang="ja-JP" altLang="en-US" sz="1050" dirty="0" smtClean="0">
                <a:solidFill>
                  <a:srgbClr val="000000"/>
                </a:solidFill>
                <a:latin typeface="HGPｺﾞｼｯｸM" pitchFamily="50" charset="-128"/>
                <a:ea typeface="HGPｺﾞｼｯｸM" pitchFamily="50" charset="-128"/>
              </a:rPr>
              <a:t>研修修了者又は強度行動障害支援者養成研修（実践研修）修了者であって</a:t>
            </a:r>
            <a:r>
              <a:rPr lang="en-US" altLang="ja-JP" sz="1050" dirty="0" smtClean="0">
                <a:solidFill>
                  <a:srgbClr val="000000"/>
                </a:solidFill>
                <a:latin typeface="HGPｺﾞｼｯｸM" pitchFamily="50" charset="-128"/>
                <a:ea typeface="HGPｺﾞｼｯｸM" pitchFamily="50" charset="-128"/>
              </a:rPr>
              <a:t>1</a:t>
            </a:r>
            <a:r>
              <a:rPr lang="ja-JP" altLang="en-US" sz="1050" dirty="0" smtClean="0">
                <a:solidFill>
                  <a:srgbClr val="000000"/>
                </a:solidFill>
                <a:latin typeface="HGPｺﾞｼｯｸM" pitchFamily="50" charset="-128"/>
                <a:ea typeface="HGPｺﾞｼｯｸM" pitchFamily="50" charset="-128"/>
              </a:rPr>
              <a:t>年以上</a:t>
            </a:r>
            <a:r>
              <a:rPr lang="ja-JP" altLang="en-US" sz="1050" dirty="0">
                <a:solidFill>
                  <a:srgbClr val="000000"/>
                </a:solidFill>
                <a:latin typeface="HGPｺﾞｼｯｸM" pitchFamily="50" charset="-128"/>
                <a:ea typeface="HGPｺﾞｼｯｸM" pitchFamily="50" charset="-128"/>
              </a:rPr>
              <a:t>の直接処遇経験（知的障害・精神障害者等）</a:t>
            </a:r>
          </a:p>
          <a:p>
            <a:pPr marL="447675" indent="-447675">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a:t>
            </a:r>
            <a:r>
              <a:rPr lang="en-US" altLang="ja-JP" sz="1050" dirty="0" smtClean="0">
                <a:solidFill>
                  <a:srgbClr val="000000"/>
                </a:solidFill>
                <a:latin typeface="HGPｺﾞｼｯｸM" pitchFamily="50" charset="-128"/>
                <a:ea typeface="HGPｺﾞｼｯｸM" pitchFamily="50" charset="-128"/>
              </a:rPr>
              <a:t>※</a:t>
            </a:r>
            <a:r>
              <a:rPr lang="zh-TW" altLang="en-US" sz="1050" dirty="0">
                <a:solidFill>
                  <a:srgbClr val="000000"/>
                </a:solidFill>
                <a:latin typeface="HGPｺﾞｼｯｸM" pitchFamily="50" charset="-128"/>
                <a:ea typeface="HGPｺﾞｼｯｸM" pitchFamily="50" charset="-128"/>
              </a:rPr>
              <a:t>介護福祉士、介護職員基礎研修修了者、居宅介護職員初任者研修</a:t>
            </a:r>
            <a:r>
              <a:rPr lang="zh-TW" altLang="en-US" sz="1050" dirty="0" smtClean="0">
                <a:solidFill>
                  <a:srgbClr val="000000"/>
                </a:solidFill>
                <a:latin typeface="HGPｺﾞｼｯｸM" pitchFamily="50" charset="-128"/>
                <a:ea typeface="HGPｺﾞｼｯｸM" pitchFamily="50" charset="-128"/>
              </a:rPr>
              <a:t>修了者等</a:t>
            </a:r>
            <a:r>
              <a:rPr lang="ja-JP" altLang="en-US" sz="1050" dirty="0" smtClean="0">
                <a:solidFill>
                  <a:srgbClr val="000000"/>
                </a:solidFill>
                <a:latin typeface="HGPｺﾞｼｯｸM" pitchFamily="50" charset="-128"/>
                <a:ea typeface="HGPｺﾞｼｯｸM" pitchFamily="50" charset="-128"/>
              </a:rPr>
              <a:t>であって</a:t>
            </a:r>
            <a:r>
              <a:rPr lang="en-US" altLang="ja-JP" sz="1050" dirty="0" smtClean="0">
                <a:solidFill>
                  <a:srgbClr val="000000"/>
                </a:solidFill>
                <a:latin typeface="HGPｺﾞｼｯｸM" pitchFamily="50" charset="-128"/>
                <a:ea typeface="HGPｺﾞｼｯｸM" pitchFamily="50" charset="-128"/>
              </a:rPr>
              <a:t>2</a:t>
            </a:r>
            <a:r>
              <a:rPr lang="ja-JP" altLang="en-US" sz="1050" dirty="0" smtClean="0">
                <a:solidFill>
                  <a:srgbClr val="000000"/>
                </a:solidFill>
                <a:latin typeface="HGPｺﾞｼｯｸM" pitchFamily="50" charset="-128"/>
                <a:ea typeface="HGPｺﾞｼｯｸM" pitchFamily="50" charset="-128"/>
              </a:rPr>
              <a:t>年以上の実務経験（平成</a:t>
            </a:r>
            <a:r>
              <a:rPr lang="en-US" altLang="ja-JP" sz="1050" dirty="0" smtClean="0">
                <a:solidFill>
                  <a:srgbClr val="000000"/>
                </a:solidFill>
                <a:latin typeface="HGPｺﾞｼｯｸM" pitchFamily="50" charset="-128"/>
                <a:ea typeface="HGPｺﾞｼｯｸM" pitchFamily="50" charset="-128"/>
              </a:rPr>
              <a:t>30</a:t>
            </a:r>
            <a:r>
              <a:rPr lang="ja-JP" altLang="en-US" sz="1050" dirty="0" smtClean="0">
                <a:solidFill>
                  <a:srgbClr val="000000"/>
                </a:solidFill>
                <a:latin typeface="HGPｺﾞｼｯｸM" pitchFamily="50" charset="-128"/>
                <a:ea typeface="HGPｺﾞｼｯｸM" pitchFamily="50" charset="-128"/>
              </a:rPr>
              <a:t>年</a:t>
            </a:r>
            <a:r>
              <a:rPr lang="en-US" altLang="ja-JP" sz="1050" dirty="0" smtClean="0">
                <a:solidFill>
                  <a:srgbClr val="000000"/>
                </a:solidFill>
                <a:latin typeface="HGPｺﾞｼｯｸM" pitchFamily="50" charset="-128"/>
                <a:ea typeface="HGPｺﾞｼｯｸM" pitchFamily="50" charset="-128"/>
              </a:rPr>
              <a:t>3</a:t>
            </a:r>
            <a:r>
              <a:rPr lang="ja-JP" altLang="en-US" sz="1050" dirty="0" smtClean="0">
                <a:solidFill>
                  <a:srgbClr val="000000"/>
                </a:solidFill>
                <a:latin typeface="HGPｺﾞｼｯｸM" pitchFamily="50" charset="-128"/>
                <a:ea typeface="HGPｺﾞｼｯｸM" pitchFamily="50" charset="-128"/>
              </a:rPr>
              <a:t>月</a:t>
            </a:r>
            <a:r>
              <a:rPr lang="en-US" altLang="ja-JP" sz="1050" dirty="0" smtClean="0">
                <a:solidFill>
                  <a:srgbClr val="000000"/>
                </a:solidFill>
                <a:latin typeface="HGPｺﾞｼｯｸM" pitchFamily="50" charset="-128"/>
                <a:ea typeface="HGPｺﾞｼｯｸM" pitchFamily="50" charset="-128"/>
              </a:rPr>
              <a:t>31</a:t>
            </a:r>
            <a:r>
              <a:rPr lang="ja-JP" altLang="en-US" sz="1050" dirty="0" smtClean="0">
                <a:solidFill>
                  <a:srgbClr val="000000"/>
                </a:solidFill>
                <a:latin typeface="HGPｺﾞｼｯｸM" pitchFamily="50" charset="-128"/>
                <a:ea typeface="HGPｺﾞｼｯｸM" pitchFamily="50" charset="-128"/>
              </a:rPr>
              <a:t>日までの経過措置）</a:t>
            </a:r>
            <a:endParaRPr lang="ja-JP" altLang="en-US" sz="1050" dirty="0">
              <a:solidFill>
                <a:srgbClr val="000000"/>
              </a:solidFill>
              <a:latin typeface="HGPｺﾞｼｯｸM" pitchFamily="50" charset="-128"/>
              <a:ea typeface="HGPｺﾞｼｯｸM"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3841994193"/>
              </p:ext>
            </p:extLst>
          </p:nvPr>
        </p:nvGraphicFramePr>
        <p:xfrm>
          <a:off x="193706" y="4293096"/>
          <a:ext cx="9288364" cy="2270344"/>
        </p:xfrm>
        <a:graphic>
          <a:graphicData uri="http://schemas.openxmlformats.org/drawingml/2006/table">
            <a:tbl>
              <a:tblPr>
                <a:tableStyleId>{F5AB1C69-6EDB-4FF4-983F-18BD219EF322}</a:tableStyleId>
              </a:tblPr>
              <a:tblGrid>
                <a:gridCol w="3383079"/>
                <a:gridCol w="2753669"/>
                <a:gridCol w="3151616"/>
              </a:tblGrid>
              <a:tr h="289428">
                <a:tc gridSpan="3">
                  <a:txBody>
                    <a:bodyPr/>
                    <a:lstStyle/>
                    <a:p>
                      <a:r>
                        <a:rPr kumimoji="1" lang="ja-JP" altLang="en-US" sz="1300" dirty="0" smtClean="0">
                          <a:ea typeface="ＤＨＰ特太ゴシック体" pitchFamily="2" charset="-128"/>
                        </a:rPr>
                        <a:t>■ 基本報酬</a:t>
                      </a:r>
                      <a:endParaRPr kumimoji="1" lang="ja-JP" altLang="en-US" sz="1300" dirty="0">
                        <a:ea typeface="ＤＨＰ特太ゴシック体" pitchFamily="2" charset="-128"/>
                      </a:endParaRPr>
                    </a:p>
                  </a:txBody>
                  <a:tcPr marL="99054" marR="99054" marT="45668" marB="4566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274190">
                <a:tc gridSpan="3">
                  <a:txBody>
                    <a:bodyPr/>
                    <a:lstStyle/>
                    <a:p>
                      <a:r>
                        <a:rPr lang="en-US" altLang="ja-JP" sz="1200" dirty="0" smtClean="0">
                          <a:latin typeface="HGPｺﾞｼｯｸM" pitchFamily="50" charset="-128"/>
                          <a:ea typeface="HGPｺﾞｼｯｸM" pitchFamily="50" charset="-128"/>
                        </a:rPr>
                        <a:t>253</a:t>
                      </a:r>
                      <a:r>
                        <a:rPr lang="ja-JP" altLang="en-US" sz="1200" dirty="0" smtClean="0">
                          <a:latin typeface="HGPｺﾞｼｯｸM" pitchFamily="50" charset="-128"/>
                          <a:ea typeface="HGPｺﾞｼｯｸM" pitchFamily="50" charset="-128"/>
                        </a:rPr>
                        <a:t>単位（３０分）～</a:t>
                      </a:r>
                      <a:r>
                        <a:rPr lang="en-US" altLang="ja-JP" sz="1200" dirty="0" smtClean="0">
                          <a:latin typeface="HGPｺﾞｼｯｸM" pitchFamily="50" charset="-128"/>
                          <a:ea typeface="HGPｺﾞｼｯｸM" pitchFamily="50" charset="-128"/>
                        </a:rPr>
                        <a:t>2,506</a:t>
                      </a:r>
                      <a:r>
                        <a:rPr lang="ja-JP" altLang="en-US" sz="1200" dirty="0" smtClean="0">
                          <a:latin typeface="HGPｺﾞｼｯｸM" pitchFamily="50" charset="-128"/>
                          <a:ea typeface="HGPｺﾞｼｯｸM" pitchFamily="50" charset="-128"/>
                        </a:rPr>
                        <a:t>単位（７．５時間以上）</a:t>
                      </a: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289428">
                <a:tc gridSpan="3">
                  <a:txBody>
                    <a:bodyPr/>
                    <a:lstStyle/>
                    <a:p>
                      <a:pPr algn="l"/>
                      <a:r>
                        <a:rPr kumimoji="1" lang="ja-JP" altLang="en-US" sz="1300" dirty="0" smtClean="0">
                          <a:ea typeface="ＤＨＰ特太ゴシック体" pitchFamily="2" charset="-128"/>
                        </a:rPr>
                        <a:t>■ 主な加算</a:t>
                      </a:r>
                      <a:endParaRPr kumimoji="1" lang="ja-JP" altLang="en-US" sz="1300" dirty="0">
                        <a:ea typeface="ＤＨＰ特太ゴシック体" pitchFamily="2" charset="-128"/>
                      </a:endParaRPr>
                    </a:p>
                  </a:txBody>
                  <a:tcPr marL="99054" marR="99054" marT="45668" marB="4566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1036079">
                <a:tc>
                  <a:txBody>
                    <a:bodyPr/>
                    <a:lstStyle/>
                    <a:p>
                      <a:r>
                        <a:rPr lang="ja-JP" altLang="en-US" sz="1300" b="1" u="sng" dirty="0" smtClean="0">
                          <a:latin typeface="HGPｺﾞｼｯｸM" pitchFamily="50" charset="-128"/>
                          <a:ea typeface="HGPｺﾞｼｯｸM" pitchFamily="50" charset="-128"/>
                        </a:rPr>
                        <a:t>特定事業所加算</a:t>
                      </a:r>
                      <a:r>
                        <a:rPr lang="en-US" altLang="ja-JP" sz="1300" dirty="0" smtClean="0">
                          <a:latin typeface="HGPｺﾞｼｯｸM" pitchFamily="50" charset="-128"/>
                          <a:ea typeface="HGPｺﾞｼｯｸM" pitchFamily="50" charset="-128"/>
                        </a:rPr>
                        <a:t>(5</a:t>
                      </a:r>
                      <a:r>
                        <a:rPr lang="ja-JP" altLang="en-US" sz="1300" dirty="0" smtClean="0">
                          <a:latin typeface="HGPｺﾞｼｯｸM" pitchFamily="50" charset="-128"/>
                          <a:ea typeface="HGPｺﾞｼｯｸM" pitchFamily="50" charset="-128"/>
                        </a:rPr>
                        <a:t>％、</a:t>
                      </a:r>
                      <a:r>
                        <a:rPr lang="en-US" altLang="ja-JP" sz="1300" dirty="0" smtClean="0">
                          <a:latin typeface="HGPｺﾞｼｯｸM" pitchFamily="50" charset="-128"/>
                          <a:ea typeface="HGPｺﾞｼｯｸM" pitchFamily="50" charset="-128"/>
                        </a:rPr>
                        <a:t>10</a:t>
                      </a:r>
                      <a:r>
                        <a:rPr lang="ja-JP" altLang="en-US" sz="1300" dirty="0" smtClean="0">
                          <a:latin typeface="HGPｺﾞｼｯｸM" pitchFamily="50" charset="-128"/>
                          <a:ea typeface="HGPｺﾞｼｯｸM" pitchFamily="50" charset="-128"/>
                        </a:rPr>
                        <a:t>％又は</a:t>
                      </a:r>
                      <a:r>
                        <a:rPr lang="en-US" altLang="ja-JP" sz="1300" dirty="0" smtClean="0">
                          <a:latin typeface="HGPｺﾞｼｯｸM" pitchFamily="50" charset="-128"/>
                          <a:ea typeface="HGPｺﾞｼｯｸM" pitchFamily="50" charset="-128"/>
                        </a:rPr>
                        <a:t>20</a:t>
                      </a:r>
                      <a:r>
                        <a:rPr lang="ja-JP" altLang="en-US" sz="1300" dirty="0" smtClean="0">
                          <a:latin typeface="HGPｺﾞｼｯｸM" pitchFamily="50" charset="-128"/>
                          <a:ea typeface="HGPｺﾞｼｯｸM" pitchFamily="50" charset="-128"/>
                        </a:rPr>
                        <a:t>％加算</a:t>
                      </a:r>
                      <a:r>
                        <a:rPr lang="en-US" altLang="ja-JP" sz="1300" dirty="0" smtClean="0">
                          <a:latin typeface="HGPｺﾞｼｯｸM" pitchFamily="50" charset="-128"/>
                          <a:ea typeface="HGPｺﾞｼｯｸM" pitchFamily="50" charset="-128"/>
                        </a:rPr>
                        <a:t>)</a:t>
                      </a:r>
                    </a:p>
                    <a:p>
                      <a:r>
                        <a:rPr kumimoji="1" lang="ja-JP" altLang="en-US" sz="1200" dirty="0" smtClean="0">
                          <a:latin typeface="HGPｺﾞｼｯｸM" pitchFamily="50" charset="-128"/>
                          <a:ea typeface="HGPｺﾞｼｯｸM" pitchFamily="50" charset="-128"/>
                        </a:rPr>
                        <a:t>→</a:t>
                      </a:r>
                      <a:r>
                        <a:rPr kumimoji="1" lang="ja-JP" altLang="en-US" sz="12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①サービス提供体制の整備、②良質な人材の確保、③重度障害者への対応に積極的に取り組む事業所のサービスを評価</a:t>
                      </a:r>
                      <a:endParaRPr kumimoji="1" lang="en-US" altLang="ja-JP" sz="12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行動障害支援指導連携加算</a:t>
                      </a:r>
                      <a:r>
                        <a:rPr lang="en-US" altLang="ja-JP" sz="1300" dirty="0" smtClean="0">
                          <a:latin typeface="HGPｺﾞｼｯｸM" pitchFamily="50" charset="-128"/>
                          <a:ea typeface="HGPｺﾞｼｯｸM" pitchFamily="50" charset="-128"/>
                        </a:rPr>
                        <a:t>(</a:t>
                      </a:r>
                      <a:r>
                        <a:rPr lang="ja-JP" altLang="en-US" sz="1300" dirty="0" smtClean="0">
                          <a:latin typeface="HGPｺﾞｼｯｸM" pitchFamily="50" charset="-128"/>
                          <a:ea typeface="HGPｺﾞｼｯｸM" pitchFamily="50" charset="-128"/>
                        </a:rPr>
                        <a:t>重度訪問介護に移行する月につき１回を限度として１回につき</a:t>
                      </a:r>
                      <a:r>
                        <a:rPr lang="en-US" altLang="ja-JP" sz="1300" dirty="0" smtClean="0">
                          <a:latin typeface="HGPｺﾞｼｯｸM" pitchFamily="50" charset="-128"/>
                          <a:ea typeface="HGPｺﾞｼｯｸM" pitchFamily="50" charset="-128"/>
                        </a:rPr>
                        <a:t>273</a:t>
                      </a:r>
                      <a:r>
                        <a:rPr lang="ja-JP" altLang="en-US" sz="1300" dirty="0" smtClean="0">
                          <a:latin typeface="HGPｺﾞｼｯｸM" pitchFamily="50" charset="-128"/>
                          <a:ea typeface="HGPｺﾞｼｯｸM" pitchFamily="50" charset="-128"/>
                        </a:rPr>
                        <a:t>単位加算</a:t>
                      </a:r>
                      <a:r>
                        <a:rPr lang="en-US" altLang="ja-JP" sz="1300" dirty="0" smtClean="0">
                          <a:latin typeface="HGPｺﾞｼｯｸM" pitchFamily="50" charset="-128"/>
                          <a:ea typeface="HGPｺﾞｼｯｸM" pitchFamily="50" charset="-128"/>
                        </a:rPr>
                        <a:t>)</a:t>
                      </a:r>
                      <a:endParaRPr lang="ja-JP" altLang="en-US" sz="13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→支援計画シート等作成者と重度訪問介護のサービス提供責任者が連携し、利用者の心身の状況等の評価を共同して行うこと</a:t>
                      </a:r>
                      <a:r>
                        <a:rPr kumimoji="1" lang="ja-JP" altLang="en-US" sz="1200" kern="1200" baseline="0" dirty="0" smtClean="0">
                          <a:solidFill>
                            <a:schemeClr val="dk1"/>
                          </a:solidFill>
                          <a:latin typeface="HGPｺﾞｼｯｸM" pitchFamily="50" charset="-128"/>
                          <a:ea typeface="HGPｺﾞｼｯｸM" pitchFamily="50" charset="-128"/>
                          <a:cs typeface="+mn-cs"/>
                        </a:rPr>
                        <a:t>を評価</a:t>
                      </a:r>
                      <a:endParaRPr kumimoji="1" lang="en-US" altLang="ja-JP" sz="12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latin typeface="HGPｺﾞｼｯｸM" pitchFamily="50" charset="-128"/>
                          <a:ea typeface="HGPｺﾞｼｯｸM" pitchFamily="50" charset="-128"/>
                        </a:rPr>
                        <a:t>喀痰吸引等支援体制加算</a:t>
                      </a:r>
                      <a:r>
                        <a:rPr kumimoji="1" lang="ja-JP" altLang="en-US" sz="1300" b="0" u="none" dirty="0" smtClean="0">
                          <a:latin typeface="HGPｺﾞｼｯｸM" pitchFamily="50" charset="-128"/>
                          <a:ea typeface="HGPｺﾞｼｯｸM" pitchFamily="50" charset="-128"/>
                        </a:rPr>
                        <a:t>（１日当たり</a:t>
                      </a:r>
                      <a:r>
                        <a:rPr kumimoji="1" lang="en-US" altLang="ja-JP" sz="1300" b="0" u="none" dirty="0" smtClean="0">
                          <a:latin typeface="HGPｺﾞｼｯｸM" pitchFamily="50" charset="-128"/>
                          <a:ea typeface="HGPｺﾞｼｯｸM" pitchFamily="50" charset="-128"/>
                        </a:rPr>
                        <a:t>100</a:t>
                      </a:r>
                      <a:r>
                        <a:rPr kumimoji="1" lang="ja-JP" altLang="en-US" sz="1300" b="0" u="none" dirty="0" smtClean="0">
                          <a:latin typeface="HGPｺﾞｼｯｸM" pitchFamily="50" charset="-128"/>
                          <a:ea typeface="HGPｺﾞｼｯｸM" pitchFamily="50" charset="-128"/>
                        </a:rPr>
                        <a:t>単位加算）</a:t>
                      </a:r>
                      <a:endParaRPr kumimoji="1" lang="en-US" altLang="ja-JP" sz="13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→特定事業所加算（</a:t>
                      </a:r>
                      <a:r>
                        <a:rPr kumimoji="1" lang="en-US" altLang="ja-JP" sz="1200" b="0" u="none" dirty="0" smtClean="0">
                          <a:latin typeface="HGPｺﾞｼｯｸM" pitchFamily="50" charset="-128"/>
                          <a:ea typeface="HGPｺﾞｼｯｸM" pitchFamily="50" charset="-128"/>
                        </a:rPr>
                        <a:t>20</a:t>
                      </a:r>
                      <a:r>
                        <a:rPr kumimoji="1" lang="ja-JP" altLang="en-US" sz="1200" b="0" u="none" dirty="0" smtClean="0">
                          <a:latin typeface="HGPｺﾞｼｯｸM" pitchFamily="50" charset="-128"/>
                          <a:ea typeface="HGPｺﾞｼｯｸM" pitchFamily="50" charset="-128"/>
                        </a:rPr>
                        <a:t>％加算）の算定が困難な事業所に対して、喀痰の吸引等が必要な者に対する支援体制を評価</a:t>
                      </a:r>
                      <a:endParaRPr kumimoji="1" lang="en-US" altLang="ja-JP" sz="12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172" name="Text Box 2"/>
          <p:cNvSpPr txBox="1">
            <a:spLocks noChangeArrowheads="1"/>
          </p:cNvSpPr>
          <p:nvPr/>
        </p:nvSpPr>
        <p:spPr bwMode="auto">
          <a:xfrm>
            <a:off x="4874426" y="6547246"/>
            <a:ext cx="4564794"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9,834</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5"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75</a:t>
            </a:fld>
            <a:endParaRPr lang="en-US" altLang="ja-JP" dirty="0">
              <a:solidFill>
                <a:srgbClr val="000000"/>
              </a:solidFill>
            </a:endParaRPr>
          </a:p>
        </p:txBody>
      </p:sp>
    </p:spTree>
    <p:extLst>
      <p:ext uri="{BB962C8B-B14F-4D97-AF65-F5344CB8AC3E}">
        <p14:creationId xmlns:p14="http://schemas.microsoft.com/office/powerpoint/2010/main" val="16889167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ChangeArrowheads="1"/>
          </p:cNvSpPr>
          <p:nvPr/>
        </p:nvSpPr>
        <p:spPr bwMode="auto">
          <a:xfrm>
            <a:off x="428694" y="1054100"/>
            <a:ext cx="9126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1200" smtClean="0">
              <a:solidFill>
                <a:srgbClr val="000000"/>
              </a:solidFill>
            </a:endParaRPr>
          </a:p>
        </p:txBody>
      </p:sp>
      <p:sp>
        <p:nvSpPr>
          <p:cNvPr id="18" name="Text Box 3"/>
          <p:cNvSpPr txBox="1">
            <a:spLocks noChangeArrowheads="1"/>
          </p:cNvSpPr>
          <p:nvPr/>
        </p:nvSpPr>
        <p:spPr bwMode="auto">
          <a:xfrm>
            <a:off x="2" y="0"/>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重度障害者等包括支援</a:t>
            </a:r>
          </a:p>
        </p:txBody>
      </p:sp>
      <p:sp>
        <p:nvSpPr>
          <p:cNvPr id="7172" name="Text Box 2"/>
          <p:cNvSpPr txBox="1">
            <a:spLocks noChangeArrowheads="1"/>
          </p:cNvSpPr>
          <p:nvPr/>
        </p:nvSpPr>
        <p:spPr bwMode="auto">
          <a:xfrm>
            <a:off x="2" y="357189"/>
            <a:ext cx="15480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smtClean="0">
                <a:solidFill>
                  <a:srgbClr val="000000"/>
                </a:solidFill>
                <a:ea typeface="ＤＨＰ特太ゴシック体" pitchFamily="2" charset="-128"/>
              </a:rPr>
              <a:t>○ 対象者</a:t>
            </a:r>
            <a:endParaRPr lang="en-US" altLang="ja-JP" sz="1400" b="1" u="sng" smtClean="0">
              <a:solidFill>
                <a:srgbClr val="000000"/>
              </a:solidFill>
              <a:ea typeface="ＤＨＰ特太ゴシック体" pitchFamily="2" charset="-128"/>
            </a:endParaRPr>
          </a:p>
        </p:txBody>
      </p:sp>
      <p:sp>
        <p:nvSpPr>
          <p:cNvPr id="7173" name="Text Box 2"/>
          <p:cNvSpPr txBox="1">
            <a:spLocks noChangeArrowheads="1"/>
          </p:cNvSpPr>
          <p:nvPr/>
        </p:nvSpPr>
        <p:spPr bwMode="auto">
          <a:xfrm>
            <a:off x="2" y="2571753"/>
            <a:ext cx="239909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smtClean="0">
                <a:solidFill>
                  <a:srgbClr val="000000"/>
                </a:solidFill>
                <a:ea typeface="ＤＨＰ特太ゴシック体" pitchFamily="2" charset="-128"/>
              </a:rPr>
              <a:t>○ サービス内容</a:t>
            </a:r>
            <a:endParaRPr lang="en-US" altLang="ja-JP" sz="1400" b="1" u="sng" smtClean="0">
              <a:solidFill>
                <a:srgbClr val="000000"/>
              </a:solidFill>
              <a:ea typeface="ＤＨＰ特太ゴシック体" pitchFamily="2" charset="-128"/>
            </a:endParaRPr>
          </a:p>
        </p:txBody>
      </p:sp>
      <p:sp>
        <p:nvSpPr>
          <p:cNvPr id="7174" name="Text Box 2"/>
          <p:cNvSpPr txBox="1">
            <a:spLocks noChangeArrowheads="1"/>
          </p:cNvSpPr>
          <p:nvPr/>
        </p:nvSpPr>
        <p:spPr bwMode="auto">
          <a:xfrm>
            <a:off x="4644184" y="2571753"/>
            <a:ext cx="27087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smtClean="0">
                <a:solidFill>
                  <a:srgbClr val="000000"/>
                </a:solidFill>
                <a:ea typeface="ＤＨＰ特太ゴシック体" pitchFamily="2" charset="-128"/>
              </a:rPr>
              <a:t>○ 主な人員配置</a:t>
            </a:r>
            <a:endParaRPr lang="en-US" altLang="ja-JP" sz="1400" b="1" u="sng" smtClean="0">
              <a:solidFill>
                <a:srgbClr val="000000"/>
              </a:solidFill>
              <a:ea typeface="ＤＨＰ特太ゴシック体" pitchFamily="2" charset="-128"/>
            </a:endParaRPr>
          </a:p>
        </p:txBody>
      </p:sp>
      <p:sp>
        <p:nvSpPr>
          <p:cNvPr id="7175" name="Rectangle 7"/>
          <p:cNvSpPr>
            <a:spLocks noChangeArrowheads="1"/>
          </p:cNvSpPr>
          <p:nvPr/>
        </p:nvSpPr>
        <p:spPr bwMode="auto">
          <a:xfrm>
            <a:off x="154013" y="642938"/>
            <a:ext cx="9551930" cy="1928812"/>
          </a:xfrm>
          <a:prstGeom prst="rect">
            <a:avLst/>
          </a:prstGeom>
          <a:solidFill>
            <a:srgbClr val="FFFFCC"/>
          </a:solidFill>
          <a:ln w="3175">
            <a:solidFill>
              <a:schemeClr val="tx1"/>
            </a:solidFill>
            <a:miter lim="800000"/>
            <a:headEnd/>
            <a:tailEnd/>
          </a:ln>
        </p:spPr>
        <p:txBody>
          <a:bodyPr wrap="none" anchor="ctr"/>
          <a:lstStyle/>
          <a:p>
            <a:endParaRPr lang="en-US" altLang="ja-JP" sz="1200" smtClean="0">
              <a:solidFill>
                <a:srgbClr val="000000"/>
              </a:solidFill>
            </a:endParaRPr>
          </a:p>
          <a:p>
            <a:endParaRPr lang="en-US" altLang="ja-JP" sz="1200" smtClean="0">
              <a:solidFill>
                <a:srgbClr val="000000"/>
              </a:solidFill>
            </a:endParaRPr>
          </a:p>
        </p:txBody>
      </p:sp>
      <p:sp>
        <p:nvSpPr>
          <p:cNvPr id="7176" name="Rectangle 8"/>
          <p:cNvSpPr>
            <a:spLocks noChangeArrowheads="1"/>
          </p:cNvSpPr>
          <p:nvPr/>
        </p:nvSpPr>
        <p:spPr bwMode="auto">
          <a:xfrm>
            <a:off x="231814" y="714377"/>
            <a:ext cx="89771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ja-JP" altLang="en-US" sz="1100" dirty="0" smtClean="0">
                <a:solidFill>
                  <a:srgbClr val="000000"/>
                </a:solidFill>
                <a:latin typeface="HGPｺﾞｼｯｸM" pitchFamily="50" charset="-128"/>
                <a:ea typeface="HGPｺﾞｼｯｸM" pitchFamily="50" charset="-128"/>
              </a:rPr>
              <a:t>■　常時介護を要する障害者等であって、その介護の必要の程度が著しく高い者</a:t>
            </a:r>
            <a:endParaRPr lang="en-US" altLang="ja-JP" sz="1100" dirty="0" smtClean="0">
              <a:solidFill>
                <a:srgbClr val="000000"/>
              </a:solidFill>
              <a:latin typeface="HGPｺﾞｼｯｸM" pitchFamily="50" charset="-128"/>
              <a:ea typeface="HGPｺﾞｼｯｸM" pitchFamily="50" charset="-128"/>
            </a:endParaRPr>
          </a:p>
          <a:p>
            <a:r>
              <a:rPr lang="ja-JP" altLang="en-US" sz="1100" dirty="0" smtClean="0">
                <a:solidFill>
                  <a:srgbClr val="000000"/>
                </a:solidFill>
                <a:latin typeface="HGPｺﾞｼｯｸM" pitchFamily="50" charset="-128"/>
                <a:ea typeface="HGPｺﾞｼｯｸM" pitchFamily="50" charset="-128"/>
              </a:rPr>
              <a:t>　 → 障害支援区分６であって、意思疎通を図ることに著しい支障がある者であって、下記のいずれかに該当する者</a:t>
            </a:r>
          </a:p>
        </p:txBody>
      </p:sp>
      <p:graphicFrame>
        <p:nvGraphicFramePr>
          <p:cNvPr id="24" name="Group 9"/>
          <p:cNvGraphicFramePr>
            <a:graphicFrameLocks/>
          </p:cNvGraphicFramePr>
          <p:nvPr>
            <p:extLst>
              <p:ext uri="{D42A27DB-BD31-4B8C-83A1-F6EECF244321}">
                <p14:modId xmlns:p14="http://schemas.microsoft.com/office/powerpoint/2010/main" val="2159596112"/>
              </p:ext>
            </p:extLst>
          </p:nvPr>
        </p:nvGraphicFramePr>
        <p:xfrm>
          <a:off x="309614" y="1143000"/>
          <a:ext cx="9245493" cy="1603429"/>
        </p:xfrm>
        <a:graphic>
          <a:graphicData uri="http://schemas.openxmlformats.org/drawingml/2006/table">
            <a:tbl>
              <a:tblPr/>
              <a:tblGrid>
                <a:gridCol w="2874649"/>
                <a:gridCol w="3340808"/>
                <a:gridCol w="3030036"/>
              </a:tblGrid>
              <a:tr h="24375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類　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状態像</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42662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重度訪問介護の対象であって、四肢すべてに麻痺等があり、寝たきり状態にある障害者のうち、右のいずれかに該当する者</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人工呼吸器による呼吸管理を行っている身体障害者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Ⅰ</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・筋ジストロフィー　・脊椎損傷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・ＡＬＳ　　　　　　　　・遷延性意識障害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4375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最重度知的障害者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Ⅱ</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・重症心身障害者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42662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障害支援区分の認定調査項目のうち行動関連項目等（１２項目）の合計点数が１０点以上である者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Ⅲ</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endPar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・強度行動障害　　　　　　　　　　　　　　　等</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6262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horzOverflow="overflow">
                    <a:lnL cap="flat">
                      <a:noFill/>
                    </a:lnL>
                    <a:lnR cap="flat">
                      <a:noFill/>
                    </a:lnR>
                    <a:lnT w="31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7197" name="Rectangle 4"/>
          <p:cNvSpPr>
            <a:spLocks noChangeArrowheads="1"/>
          </p:cNvSpPr>
          <p:nvPr/>
        </p:nvSpPr>
        <p:spPr bwMode="auto">
          <a:xfrm>
            <a:off x="154014" y="2857503"/>
            <a:ext cx="4334569" cy="714375"/>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100" smtClean="0">
                <a:solidFill>
                  <a:srgbClr val="000000"/>
                </a:solidFill>
                <a:latin typeface="HGPｺﾞｼｯｸM" pitchFamily="50" charset="-128"/>
                <a:ea typeface="HGPｺﾞｼｯｸM" pitchFamily="50" charset="-128"/>
              </a:rPr>
              <a:t>■　訪問系サービス（居宅介護、重度訪問介護等）や通所サービ</a:t>
            </a:r>
            <a:endParaRPr lang="en-US" altLang="ja-JP" sz="1100" smtClean="0">
              <a:solidFill>
                <a:srgbClr val="000000"/>
              </a:solidFill>
              <a:latin typeface="HGPｺﾞｼｯｸM" pitchFamily="50" charset="-128"/>
              <a:ea typeface="HGPｺﾞｼｯｸM" pitchFamily="50" charset="-128"/>
            </a:endParaRPr>
          </a:p>
          <a:p>
            <a:r>
              <a:rPr lang="ja-JP" altLang="en-US" sz="1100" smtClean="0">
                <a:solidFill>
                  <a:srgbClr val="000000"/>
                </a:solidFill>
                <a:latin typeface="HGPｺﾞｼｯｸM" pitchFamily="50" charset="-128"/>
                <a:ea typeface="HGPｺﾞｼｯｸM" pitchFamily="50" charset="-128"/>
              </a:rPr>
              <a:t>　 ス（生活介護、短期入所等）等を組み合わせて、包括的に提供</a:t>
            </a:r>
          </a:p>
        </p:txBody>
      </p:sp>
      <p:sp>
        <p:nvSpPr>
          <p:cNvPr id="7198" name="Rectangle 4"/>
          <p:cNvSpPr>
            <a:spLocks noChangeArrowheads="1"/>
          </p:cNvSpPr>
          <p:nvPr/>
        </p:nvSpPr>
        <p:spPr bwMode="auto">
          <a:xfrm>
            <a:off x="4875996" y="2857503"/>
            <a:ext cx="4829949" cy="714375"/>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100" smtClean="0">
                <a:solidFill>
                  <a:srgbClr val="000000"/>
                </a:solidFill>
                <a:latin typeface="HGPｺﾞｼｯｸM" pitchFamily="50" charset="-128"/>
                <a:ea typeface="HGPｺﾞｼｯｸM" pitchFamily="50" charset="-128"/>
              </a:rPr>
              <a:t>■　サービス提供責任者：１人以上（１人以上は専任かつ常勤）　　</a:t>
            </a:r>
          </a:p>
          <a:p>
            <a:r>
              <a:rPr lang="ja-JP" altLang="en-US" sz="1100" smtClean="0">
                <a:solidFill>
                  <a:srgbClr val="000000"/>
                </a:solidFill>
                <a:latin typeface="HGPｺﾞｼｯｸM" pitchFamily="50" charset="-128"/>
                <a:ea typeface="HGPｺﾞｼｯｸM" pitchFamily="50" charset="-128"/>
              </a:rPr>
              <a:t>　（下記のいずれにも該当）</a:t>
            </a:r>
          </a:p>
          <a:p>
            <a:r>
              <a:rPr lang="ja-JP" altLang="en-US" sz="1000" smtClean="0">
                <a:solidFill>
                  <a:srgbClr val="000000"/>
                </a:solidFill>
                <a:latin typeface="HGPｺﾞｼｯｸM" pitchFamily="50" charset="-128"/>
                <a:ea typeface="HGPｺﾞｼｯｸM" pitchFamily="50" charset="-128"/>
              </a:rPr>
              <a:t>　　・相談支援専門員の資格を有する者</a:t>
            </a:r>
          </a:p>
          <a:p>
            <a:r>
              <a:rPr lang="ja-JP" altLang="en-US" sz="1000" smtClean="0">
                <a:solidFill>
                  <a:srgbClr val="000000"/>
                </a:solidFill>
                <a:latin typeface="HGPｺﾞｼｯｸM" pitchFamily="50" charset="-128"/>
                <a:ea typeface="HGPｺﾞｼｯｸM" pitchFamily="50" charset="-128"/>
              </a:rPr>
              <a:t>　　・重度障害者等包括支援対象者の直接処遇に３年以上従事した者</a:t>
            </a:r>
          </a:p>
        </p:txBody>
      </p:sp>
      <p:sp>
        <p:nvSpPr>
          <p:cNvPr id="7199" name="Text Box 2"/>
          <p:cNvSpPr txBox="1">
            <a:spLocks noChangeArrowheads="1"/>
          </p:cNvSpPr>
          <p:nvPr/>
        </p:nvSpPr>
        <p:spPr bwMode="auto">
          <a:xfrm>
            <a:off x="0" y="3571878"/>
            <a:ext cx="17798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smtClean="0">
                <a:solidFill>
                  <a:srgbClr val="000000"/>
                </a:solidFill>
                <a:ea typeface="ＤＨＰ特太ゴシック体" pitchFamily="2" charset="-128"/>
              </a:rPr>
              <a:t>○ 運営基準</a:t>
            </a:r>
            <a:endParaRPr lang="en-US" altLang="ja-JP" sz="1400" b="1" u="sng" smtClean="0">
              <a:solidFill>
                <a:srgbClr val="000000"/>
              </a:solidFill>
              <a:ea typeface="ＤＨＰ特太ゴシック体" pitchFamily="2" charset="-128"/>
            </a:endParaRPr>
          </a:p>
        </p:txBody>
      </p:sp>
      <p:sp>
        <p:nvSpPr>
          <p:cNvPr id="7200" name="Rectangle 7"/>
          <p:cNvSpPr>
            <a:spLocks noChangeArrowheads="1"/>
          </p:cNvSpPr>
          <p:nvPr/>
        </p:nvSpPr>
        <p:spPr bwMode="auto">
          <a:xfrm>
            <a:off x="154013" y="3857625"/>
            <a:ext cx="9551930" cy="642938"/>
          </a:xfrm>
          <a:prstGeom prst="rect">
            <a:avLst/>
          </a:prstGeom>
          <a:solidFill>
            <a:srgbClr val="FFFFCC"/>
          </a:solidFill>
          <a:ln w="3175">
            <a:solidFill>
              <a:schemeClr val="tx1"/>
            </a:solidFill>
            <a:miter lim="800000"/>
            <a:headEnd/>
            <a:tailEnd/>
          </a:ln>
        </p:spPr>
        <p:txBody>
          <a:bodyPr wrap="none" anchor="ctr"/>
          <a:lstStyle/>
          <a:p>
            <a:r>
              <a:rPr lang="ja-JP" altLang="en-US" sz="1100" smtClean="0">
                <a:solidFill>
                  <a:srgbClr val="000000"/>
                </a:solidFill>
                <a:latin typeface="HGPｺﾞｼｯｸM" pitchFamily="50" charset="-128"/>
                <a:ea typeface="HGPｺﾞｼｯｸM" pitchFamily="50" charset="-128"/>
              </a:rPr>
              <a:t>■　利用者と２４時間連絡対応可能な体制の確保　　　　　　　　　■　２以上の障害福祉サービスを提供できる体制を確保（第３者への委託も可）</a:t>
            </a:r>
          </a:p>
          <a:p>
            <a:r>
              <a:rPr lang="ja-JP" altLang="en-US" sz="1100" smtClean="0">
                <a:solidFill>
                  <a:srgbClr val="000000"/>
                </a:solidFill>
                <a:latin typeface="HGPｺﾞｼｯｸM" pitchFamily="50" charset="-128"/>
                <a:ea typeface="HGPｺﾞｼｯｸM" pitchFamily="50" charset="-128"/>
              </a:rPr>
              <a:t>■　専門医を有する医療機関との協力体制がある　　　　　　　　　■　サービス利用計画を週単位で作成</a:t>
            </a:r>
          </a:p>
          <a:p>
            <a:r>
              <a:rPr lang="ja-JP" altLang="en-US" sz="1100" smtClean="0">
                <a:solidFill>
                  <a:srgbClr val="000000"/>
                </a:solidFill>
                <a:latin typeface="HGPｺﾞｼｯｸM" pitchFamily="50" charset="-128"/>
                <a:ea typeface="HGPｺﾞｼｯｸM" pitchFamily="50" charset="-128"/>
              </a:rPr>
              <a:t>■　提供されるサービスにより、最低基準や指定基準を満たす </a:t>
            </a:r>
            <a:endParaRPr lang="en-US" altLang="ja-JP" sz="1100" smtClean="0">
              <a:solidFill>
                <a:srgbClr val="000000"/>
              </a:solidFill>
              <a:latin typeface="HGPｺﾞｼｯｸM" pitchFamily="50" charset="-128"/>
              <a:ea typeface="HGPｺﾞｼｯｸM" pitchFamily="50" charset="-128"/>
            </a:endParaRPr>
          </a:p>
        </p:txBody>
      </p:sp>
      <p:sp>
        <p:nvSpPr>
          <p:cNvPr id="7201" name="Text Box 2"/>
          <p:cNvSpPr txBox="1">
            <a:spLocks noChangeArrowheads="1"/>
          </p:cNvSpPr>
          <p:nvPr/>
        </p:nvSpPr>
        <p:spPr bwMode="auto">
          <a:xfrm>
            <a:off x="0" y="4572003"/>
            <a:ext cx="315804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dirty="0" smtClean="0">
                <a:solidFill>
                  <a:srgbClr val="000000"/>
                </a:solidFill>
                <a:ea typeface="ＤＨＰ特太ゴシック体" pitchFamily="2" charset="-128"/>
              </a:rPr>
              <a:t>○ 報酬単価（平成</a:t>
            </a:r>
            <a:r>
              <a:rPr lang="en-US" altLang="ja-JP" sz="1400" b="1" u="sng" smtClean="0">
                <a:solidFill>
                  <a:srgbClr val="000000"/>
                </a:solidFill>
                <a:ea typeface="ＤＨＰ特太ゴシック体" pitchFamily="2" charset="-128"/>
              </a:rPr>
              <a:t>27</a:t>
            </a:r>
            <a:r>
              <a:rPr lang="ja-JP" altLang="en-US" sz="1400" b="1" u="sng" smtClean="0">
                <a:solidFill>
                  <a:srgbClr val="000000"/>
                </a:solidFill>
                <a:ea typeface="ＤＨＰ特太ゴシック体" pitchFamily="2" charset="-128"/>
              </a:rPr>
              <a:t>年</a:t>
            </a:r>
            <a:r>
              <a:rPr lang="en-US" altLang="ja-JP" sz="1400" b="1" u="sng" dirty="0" smtClean="0">
                <a:solidFill>
                  <a:srgbClr val="000000"/>
                </a:solidFill>
                <a:ea typeface="ＤＨＰ特太ゴシック体" pitchFamily="2" charset="-128"/>
              </a:rPr>
              <a:t>4</a:t>
            </a:r>
            <a:r>
              <a:rPr lang="ja-JP" altLang="en-US" sz="1400" b="1" u="sng" dirty="0" smtClean="0">
                <a:solidFill>
                  <a:srgbClr val="000000"/>
                </a:solidFill>
                <a:ea typeface="ＤＨＰ特太ゴシック体" pitchFamily="2" charset="-128"/>
              </a:rPr>
              <a:t>月～）</a:t>
            </a:r>
            <a:endParaRPr lang="en-US" altLang="ja-JP" sz="1400" b="1" u="sng" dirty="0" smtClean="0">
              <a:solidFill>
                <a:srgbClr val="000000"/>
              </a:solidFill>
              <a:ea typeface="ＤＨＰ特太ゴシック体" pitchFamily="2"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358189420"/>
              </p:ext>
            </p:extLst>
          </p:nvPr>
        </p:nvGraphicFramePr>
        <p:xfrm>
          <a:off x="154013" y="4857753"/>
          <a:ext cx="9551930" cy="1589087"/>
        </p:xfrm>
        <a:graphic>
          <a:graphicData uri="http://schemas.openxmlformats.org/drawingml/2006/table">
            <a:tbl>
              <a:tblPr>
                <a:tableStyleId>{F5AB1C69-6EDB-4FF4-983F-18BD219EF322}</a:tableStyleId>
              </a:tblPr>
              <a:tblGrid>
                <a:gridCol w="4775965"/>
                <a:gridCol w="4775965"/>
              </a:tblGrid>
              <a:tr h="300736">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560754">
                <a:tc gridSpan="2">
                  <a:txBody>
                    <a:bodyPr/>
                    <a:lstStyle/>
                    <a:p>
                      <a:r>
                        <a:rPr lang="ja-JP" altLang="en-US" sz="1100" dirty="0" smtClean="0">
                          <a:latin typeface="HGPｺﾞｼｯｸM" pitchFamily="50" charset="-128"/>
                          <a:ea typeface="HGPｺﾞｼｯｸM" pitchFamily="50" charset="-128"/>
                        </a:rPr>
                        <a:t>○４時間　</a:t>
                      </a:r>
                      <a:r>
                        <a:rPr lang="en-US" altLang="ja-JP" sz="1100" dirty="0" smtClean="0">
                          <a:latin typeface="HGPｺﾞｼｯｸM" pitchFamily="50" charset="-128"/>
                          <a:ea typeface="HGPｺﾞｼｯｸM" pitchFamily="50" charset="-128"/>
                        </a:rPr>
                        <a:t>802</a:t>
                      </a:r>
                      <a:r>
                        <a:rPr lang="ja-JP" altLang="en-US" sz="1100" dirty="0" smtClean="0">
                          <a:latin typeface="HGPｺﾞｼｯｸM" pitchFamily="50" charset="-128"/>
                          <a:ea typeface="HGPｺﾞｼｯｸM" pitchFamily="50" charset="-128"/>
                        </a:rPr>
                        <a:t>単位　　○１日につき１２時間を超える分は４時間７</a:t>
                      </a:r>
                      <a:r>
                        <a:rPr lang="en-US" altLang="ja-JP" sz="1100" dirty="0" smtClean="0">
                          <a:latin typeface="HGPｺﾞｼｯｸM" pitchFamily="50" charset="-128"/>
                          <a:ea typeface="HGPｺﾞｼｯｸM" pitchFamily="50" charset="-128"/>
                        </a:rPr>
                        <a:t>81</a:t>
                      </a:r>
                      <a:r>
                        <a:rPr lang="ja-JP" altLang="en-US" sz="1100" dirty="0" smtClean="0">
                          <a:latin typeface="HGPｺﾞｼｯｸM" pitchFamily="50" charset="-128"/>
                          <a:ea typeface="HGPｺﾞｼｯｸM" pitchFamily="50" charset="-128"/>
                        </a:rPr>
                        <a:t>単位　</a:t>
                      </a:r>
                      <a:endParaRPr lang="en-US" altLang="ja-JP" sz="1100" dirty="0" smtClean="0">
                        <a:latin typeface="HGPｺﾞｼｯｸM" pitchFamily="50" charset="-128"/>
                        <a:ea typeface="HGPｺﾞｼｯｸM" pitchFamily="50" charset="-128"/>
                      </a:endParaRPr>
                    </a:p>
                    <a:p>
                      <a:r>
                        <a:rPr lang="ja-JP" altLang="en-US" sz="1100" dirty="0" smtClean="0">
                          <a:latin typeface="HGPｺﾞｼｯｸM" pitchFamily="50" charset="-128"/>
                          <a:ea typeface="HGPｺﾞｼｯｸM" pitchFamily="50" charset="-128"/>
                        </a:rPr>
                        <a:t>○短期入所　</a:t>
                      </a:r>
                      <a:r>
                        <a:rPr lang="en-US" altLang="ja-JP" sz="1100" dirty="0" smtClean="0">
                          <a:latin typeface="HGPｺﾞｼｯｸM" pitchFamily="50" charset="-128"/>
                          <a:ea typeface="HGPｺﾞｼｯｸM" pitchFamily="50" charset="-128"/>
                        </a:rPr>
                        <a:t>892</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　○共同生活介護　</a:t>
                      </a:r>
                      <a:r>
                        <a:rPr lang="en-US" altLang="ja-JP" sz="1100" dirty="0" smtClean="0">
                          <a:latin typeface="HGPｺﾞｼｯｸM" pitchFamily="50" charset="-128"/>
                          <a:ea typeface="HGPｺﾞｼｯｸM" pitchFamily="50" charset="-128"/>
                        </a:rPr>
                        <a:t>961</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日（夜間支援体制加算含む）</a:t>
                      </a:r>
                      <a:endParaRPr lang="ja-JP" altLang="en-US" sz="1100" dirty="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300736">
                <a:tc gridSpan="2">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426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特別地域加算</a:t>
                      </a:r>
                      <a:r>
                        <a:rPr lang="en-US" altLang="ja-JP" sz="1100" dirty="0" smtClean="0">
                          <a:latin typeface="HGPｺﾞｼｯｸM" pitchFamily="50" charset="-128"/>
                          <a:ea typeface="HGPｺﾞｼｯｸM" pitchFamily="50" charset="-128"/>
                        </a:rPr>
                        <a:t>(15</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中山間地域等に居住している者に対して提供されるサービスを評価</a:t>
                      </a:r>
                      <a:endParaRPr kumimoji="1"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HGPｺﾞｼｯｸM" pitchFamily="50" charset="-128"/>
                          <a:ea typeface="HGPｺﾞｼｯｸM" pitchFamily="50" charset="-128"/>
                        </a:rPr>
                        <a:t>短期入所利用者で、低所得である場合は１日当たり（</a:t>
                      </a:r>
                      <a:r>
                        <a:rPr lang="en-US" altLang="ja-JP" sz="1100" dirty="0" smtClean="0">
                          <a:solidFill>
                            <a:schemeClr val="tx1"/>
                          </a:solidFill>
                          <a:latin typeface="HGPｺﾞｼｯｸM" pitchFamily="50" charset="-128"/>
                          <a:ea typeface="HGPｺﾞｼｯｸM" pitchFamily="50" charset="-128"/>
                        </a:rPr>
                        <a:t>48</a:t>
                      </a:r>
                      <a:r>
                        <a:rPr lang="ja-JP" altLang="en-US" sz="1100" dirty="0" smtClean="0">
                          <a:latin typeface="HGPｺﾞｼｯｸM" pitchFamily="50" charset="-128"/>
                          <a:ea typeface="HGPｺﾞｼｯｸM" pitchFamily="50" charset="-128"/>
                        </a:rPr>
                        <a:t>単位加算）</a:t>
                      </a:r>
                      <a:endParaRPr lang="en-US" altLang="ja-JP" sz="1100" dirty="0" smtClean="0">
                        <a:latin typeface="HGPｺﾞｼｯｸM" pitchFamily="50" charset="-128"/>
                        <a:ea typeface="HGPｺﾞｼｯｸM" pitchFamily="50" charset="-128"/>
                      </a:endParaRPr>
                    </a:p>
                    <a:p>
                      <a:r>
                        <a:rPr kumimoji="1" lang="en-US" altLang="ja-JP" sz="1000" dirty="0" smtClean="0">
                          <a:latin typeface="HGPｺﾞｼｯｸM" pitchFamily="50" charset="-128"/>
                          <a:ea typeface="HGPｺﾞｼｯｸM" pitchFamily="50" charset="-128"/>
                        </a:rPr>
                        <a:t>※ </a:t>
                      </a:r>
                      <a:r>
                        <a:rPr kumimoji="1" lang="ja-JP" altLang="en-US" sz="1000" dirty="0" smtClean="0">
                          <a:latin typeface="HGPｺﾞｼｯｸM" pitchFamily="50" charset="-128"/>
                          <a:ea typeface="HGPｺﾞｼｯｸM" pitchFamily="50" charset="-128"/>
                        </a:rPr>
                        <a:t>平成</a:t>
                      </a:r>
                      <a:r>
                        <a:rPr kumimoji="1" lang="en-US" altLang="ja-JP" sz="1000" dirty="0" smtClean="0">
                          <a:latin typeface="HGPｺﾞｼｯｸM" pitchFamily="50" charset="-128"/>
                          <a:ea typeface="HGPｺﾞｼｯｸM" pitchFamily="50" charset="-128"/>
                        </a:rPr>
                        <a:t>30</a:t>
                      </a:r>
                      <a:r>
                        <a:rPr kumimoji="1" lang="ja-JP" altLang="en-US" sz="1000" dirty="0" smtClean="0">
                          <a:latin typeface="HGPｺﾞｼｯｸM" pitchFamily="50" charset="-128"/>
                          <a:ea typeface="HGPｺﾞｼｯｸM" pitchFamily="50" charset="-128"/>
                        </a:rPr>
                        <a:t>年３月３１日まで</a:t>
                      </a:r>
                      <a:endParaRPr kumimoji="1"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216" name="Text Box 2"/>
          <p:cNvSpPr txBox="1">
            <a:spLocks noChangeArrowheads="1"/>
          </p:cNvSpPr>
          <p:nvPr/>
        </p:nvSpPr>
        <p:spPr bwMode="auto">
          <a:xfrm>
            <a:off x="22230" y="6500816"/>
            <a:ext cx="44060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10</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ja-JP"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7217" name="Text Box 2"/>
          <p:cNvSpPr txBox="1">
            <a:spLocks noChangeArrowheads="1"/>
          </p:cNvSpPr>
          <p:nvPr/>
        </p:nvSpPr>
        <p:spPr bwMode="auto">
          <a:xfrm>
            <a:off x="4980786" y="6502403"/>
            <a:ext cx="44076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9"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76</a:t>
            </a:fld>
            <a:endParaRPr lang="en-US" altLang="ja-JP" dirty="0">
              <a:solidFill>
                <a:srgbClr val="000000"/>
              </a:solidFill>
            </a:endParaRPr>
          </a:p>
        </p:txBody>
      </p:sp>
    </p:spTree>
    <p:extLst>
      <p:ext uri="{BB962C8B-B14F-4D97-AF65-F5344CB8AC3E}">
        <p14:creationId xmlns:p14="http://schemas.microsoft.com/office/powerpoint/2010/main" val="38483089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7" y="44526"/>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短期入所</a:t>
            </a:r>
          </a:p>
        </p:txBody>
      </p:sp>
      <p:sp>
        <p:nvSpPr>
          <p:cNvPr id="15" name="正方形/長方形 14"/>
          <p:cNvSpPr/>
          <p:nvPr/>
        </p:nvSpPr>
        <p:spPr>
          <a:xfrm>
            <a:off x="428230" y="633490"/>
            <a:ext cx="9054703" cy="157162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chemeClr val="tx1"/>
                </a:solidFill>
                <a:latin typeface="HGPｺﾞｼｯｸM" pitchFamily="50" charset="-128"/>
                <a:ea typeface="HGPｺﾞｼｯｸM" pitchFamily="50" charset="-128"/>
              </a:rPr>
              <a:t>居宅においてその介護を行う者の疾病その他の理由により、障害者支援施設等への短期間の入所が必要な者</a:t>
            </a:r>
            <a:endParaRPr lang="en-US" altLang="ja-JP" sz="13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u="sng" dirty="0">
                <a:solidFill>
                  <a:schemeClr val="tx1"/>
                </a:solidFill>
                <a:latin typeface="HGPｺﾞｼｯｸM" pitchFamily="50" charset="-128"/>
                <a:ea typeface="HGPｺﾞｼｯｸM" pitchFamily="50" charset="-128"/>
              </a:rPr>
              <a:t>■　福祉型（障害者支援施設等において実施可能）</a:t>
            </a: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障害支援区分１</a:t>
            </a:r>
            <a:r>
              <a:rPr lang="ja-JP" altLang="en-US" sz="1200" dirty="0">
                <a:solidFill>
                  <a:schemeClr val="tx1"/>
                </a:solidFill>
                <a:latin typeface="HGPｺﾞｼｯｸM" pitchFamily="50" charset="-128"/>
                <a:ea typeface="HGPｺﾞｼｯｸM" pitchFamily="50" charset="-128"/>
              </a:rPr>
              <a:t>以上である障害者</a:t>
            </a:r>
            <a:br>
              <a:rPr lang="ja-JP" altLang="en-US" sz="1200" dirty="0">
                <a:solidFill>
                  <a:schemeClr val="tx1"/>
                </a:solidFill>
                <a:latin typeface="HGPｺﾞｼｯｸM" pitchFamily="50" charset="-128"/>
                <a:ea typeface="HGPｺﾞｼｯｸM" pitchFamily="50" charset="-128"/>
              </a:rPr>
            </a:br>
            <a:r>
              <a:rPr lang="ja-JP" altLang="en-US" sz="1200" dirty="0">
                <a:solidFill>
                  <a:schemeClr val="tx1"/>
                </a:solidFill>
                <a:latin typeface="HGPｺﾞｼｯｸM" pitchFamily="50" charset="-128"/>
                <a:ea typeface="HGPｺﾞｼｯｸM" pitchFamily="50" charset="-128"/>
              </a:rPr>
              <a:t>   　・障害児の障害の程度に応じて厚生労働大臣が定める区分における区分１以上に該当する障害児</a:t>
            </a: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u="sng" dirty="0">
                <a:solidFill>
                  <a:schemeClr val="tx1"/>
                </a:solidFill>
                <a:latin typeface="HGPｺﾞｼｯｸM" pitchFamily="50" charset="-128"/>
                <a:ea typeface="HGPｺﾞｼｯｸM" pitchFamily="50" charset="-128"/>
              </a:rPr>
              <a:t>■　医療型（病院、</a:t>
            </a:r>
            <a:r>
              <a:rPr lang="ja-JP" altLang="en-US" sz="1200" u="sng" dirty="0" smtClean="0">
                <a:solidFill>
                  <a:schemeClr val="tx1"/>
                </a:solidFill>
                <a:latin typeface="HGPｺﾞｼｯｸM" pitchFamily="50" charset="-128"/>
                <a:ea typeface="HGPｺﾞｼｯｸM" pitchFamily="50" charset="-128"/>
              </a:rPr>
              <a:t>診療所、</a:t>
            </a:r>
            <a:r>
              <a:rPr lang="ja-JP" altLang="en-US" sz="1200" u="sng" dirty="0">
                <a:solidFill>
                  <a:schemeClr val="tx1"/>
                </a:solidFill>
                <a:latin typeface="HGPｺﾞｼｯｸM" pitchFamily="50" charset="-128"/>
                <a:ea typeface="HGPｺﾞｼｯｸM" pitchFamily="50" charset="-128"/>
              </a:rPr>
              <a:t>介護老人保健施設において実施可能</a:t>
            </a:r>
            <a:r>
              <a:rPr lang="ja-JP" altLang="en-US" sz="1200" u="sng" dirty="0" smtClean="0">
                <a:solidFill>
                  <a:schemeClr val="tx1"/>
                </a:solidFill>
                <a:latin typeface="HGPｺﾞｼｯｸM" pitchFamily="50" charset="-128"/>
                <a:ea typeface="HGPｺﾞｼｯｸM" pitchFamily="50" charset="-128"/>
              </a:rPr>
              <a:t>）（</a:t>
            </a:r>
            <a:r>
              <a:rPr lang="en-US" altLang="ja-JP" sz="1200" u="sng" dirty="0" smtClean="0">
                <a:solidFill>
                  <a:schemeClr val="tx1"/>
                </a:solidFill>
                <a:latin typeface="HGPｺﾞｼｯｸM" pitchFamily="50" charset="-128"/>
                <a:ea typeface="HGPｺﾞｼｯｸM" pitchFamily="50" charset="-128"/>
              </a:rPr>
              <a:t>※</a:t>
            </a:r>
            <a:r>
              <a:rPr lang="ja-JP" altLang="en-US" sz="1200" u="sng" dirty="0" smtClean="0">
                <a:solidFill>
                  <a:schemeClr val="tx1"/>
                </a:solidFill>
                <a:latin typeface="HGPｺﾞｼｯｸM" pitchFamily="50" charset="-128"/>
                <a:ea typeface="HGPｺﾞｼｯｸM" pitchFamily="50" charset="-128"/>
              </a:rPr>
              <a:t>）</a:t>
            </a:r>
            <a:endParaRPr lang="en-US" altLang="ja-JP" sz="1200" u="sng"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病院、診療所については、法人格を有さない医療機関を含む。また、宿泊を伴わない場合は無床診療所も実施可能。</a:t>
            </a:r>
            <a:endParaRPr lang="ja-JP" altLang="en-US"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・遷延性意識障害児・者、筋萎縮性側索硬化症等の運動ニューロン疾患の分類に属する疾患を有する者</a:t>
            </a:r>
            <a:r>
              <a:rPr lang="ja-JP" altLang="en-US" sz="1200" dirty="0" smtClean="0">
                <a:solidFill>
                  <a:schemeClr val="tx1"/>
                </a:solidFill>
                <a:latin typeface="HGPｺﾞｼｯｸM" pitchFamily="50" charset="-128"/>
                <a:ea typeface="HGPｺﾞｼｯｸM" pitchFamily="50" charset="-128"/>
              </a:rPr>
              <a:t>及び</a:t>
            </a:r>
            <a:br>
              <a:rPr lang="ja-JP" altLang="en-US" sz="1200" dirty="0" smtClean="0">
                <a:solidFill>
                  <a:schemeClr val="tx1"/>
                </a:solidFill>
                <a:latin typeface="HGPｺﾞｼｯｸM" pitchFamily="50" charset="-128"/>
                <a:ea typeface="HGPｺﾞｼｯｸM" pitchFamily="50" charset="-128"/>
              </a:rPr>
            </a:br>
            <a:r>
              <a:rPr lang="ja-JP" altLang="en-US" sz="1200" dirty="0" smtClean="0">
                <a:solidFill>
                  <a:schemeClr val="tx1"/>
                </a:solidFill>
                <a:latin typeface="HGPｺﾞｼｯｸM" pitchFamily="50" charset="-128"/>
                <a:ea typeface="HGPｺﾞｼｯｸM" pitchFamily="50" charset="-128"/>
              </a:rPr>
              <a:t>　　　重症</a:t>
            </a:r>
            <a:r>
              <a:rPr lang="ja-JP" altLang="en-US" sz="1200" dirty="0">
                <a:solidFill>
                  <a:schemeClr val="tx1"/>
                </a:solidFill>
                <a:latin typeface="HGPｺﾞｼｯｸM" pitchFamily="50" charset="-128"/>
                <a:ea typeface="HGPｺﾞｼｯｸM" pitchFamily="50" charset="-128"/>
              </a:rPr>
              <a:t>心身障害児・者等</a:t>
            </a:r>
            <a:endParaRPr lang="ja-JP" altLang="en-US" sz="1200" b="1" dirty="0">
              <a:solidFill>
                <a:schemeClr val="tx1"/>
              </a:solidFill>
              <a:latin typeface="HGPｺﾞｼｯｸM" pitchFamily="50" charset="-128"/>
              <a:ea typeface="HGPｺﾞｼｯｸM" pitchFamily="50" charset="-128"/>
            </a:endParaRPr>
          </a:p>
        </p:txBody>
      </p:sp>
      <p:sp>
        <p:nvSpPr>
          <p:cNvPr id="9220" name="Text Box 2"/>
          <p:cNvSpPr txBox="1">
            <a:spLocks noChangeArrowheads="1"/>
          </p:cNvSpPr>
          <p:nvPr/>
        </p:nvSpPr>
        <p:spPr bwMode="auto">
          <a:xfrm>
            <a:off x="154819" y="354561"/>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9221" name="Text Box 2"/>
          <p:cNvSpPr txBox="1">
            <a:spLocks noChangeArrowheads="1"/>
          </p:cNvSpPr>
          <p:nvPr/>
        </p:nvSpPr>
        <p:spPr bwMode="auto">
          <a:xfrm>
            <a:off x="154783" y="2209800"/>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9222" name="Text Box 2"/>
          <p:cNvSpPr txBox="1">
            <a:spLocks noChangeArrowheads="1"/>
          </p:cNvSpPr>
          <p:nvPr/>
        </p:nvSpPr>
        <p:spPr bwMode="auto">
          <a:xfrm>
            <a:off x="5262563" y="2209800"/>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9223" name="Rectangle 4"/>
          <p:cNvSpPr>
            <a:spLocks noChangeArrowheads="1"/>
          </p:cNvSpPr>
          <p:nvPr/>
        </p:nvSpPr>
        <p:spPr bwMode="auto">
          <a:xfrm>
            <a:off x="464382" y="2492973"/>
            <a:ext cx="4720829" cy="864617"/>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当該施設に短期間の入所をさせ、入浴、排せつ及び食事の介</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護その他の必要な支援を行う</a:t>
            </a:r>
          </a:p>
          <a:p>
            <a:r>
              <a:rPr lang="ja-JP" altLang="en-US" sz="1200" dirty="0" smtClean="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　本体施設の利用者とみなした上で、本体施設として必要とされ　</a:t>
            </a:r>
            <a:endParaRPr lang="en-US" altLang="ja-JP" sz="1200" dirty="0">
              <a:latin typeface="HGPｺﾞｼｯｸM" pitchFamily="50" charset="-128"/>
              <a:ea typeface="HGPｺﾞｼｯｸM" pitchFamily="50" charset="-128"/>
            </a:endParaRPr>
          </a:p>
          <a:p>
            <a:r>
              <a:rPr lang="en-US" altLang="ja-JP" sz="1200" dirty="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る以上の職員を配置し、これに応じた報酬単価を設定</a:t>
            </a:r>
          </a:p>
        </p:txBody>
      </p:sp>
      <p:sp>
        <p:nvSpPr>
          <p:cNvPr id="9224" name="Rectangle 4"/>
          <p:cNvSpPr>
            <a:spLocks noChangeArrowheads="1"/>
          </p:cNvSpPr>
          <p:nvPr/>
        </p:nvSpPr>
        <p:spPr bwMode="auto">
          <a:xfrm>
            <a:off x="5494735" y="2493417"/>
            <a:ext cx="3792140" cy="864096"/>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併設型・空床型</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本体施設の配置基準に準じる</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単独型</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当該利用日の利用者数に対し６人につき１人</a:t>
            </a:r>
          </a:p>
        </p:txBody>
      </p:sp>
      <p:sp>
        <p:nvSpPr>
          <p:cNvPr id="9225" name="Text Box 2"/>
          <p:cNvSpPr txBox="1">
            <a:spLocks noChangeArrowheads="1"/>
          </p:cNvSpPr>
          <p:nvPr/>
        </p:nvSpPr>
        <p:spPr bwMode="auto">
          <a:xfrm>
            <a:off x="154820" y="3378478"/>
            <a:ext cx="3394063"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sp>
        <p:nvSpPr>
          <p:cNvPr id="9226" name="Text Box 2"/>
          <p:cNvSpPr txBox="1">
            <a:spLocks noChangeArrowheads="1"/>
          </p:cNvSpPr>
          <p:nvPr/>
        </p:nvSpPr>
        <p:spPr bwMode="auto">
          <a:xfrm>
            <a:off x="154820" y="6259214"/>
            <a:ext cx="8230923"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福祉型：</a:t>
            </a:r>
            <a:r>
              <a:rPr lang="en-US" altLang="ja-JP" sz="1400" dirty="0" smtClean="0">
                <a:latin typeface="HGPｺﾞｼｯｸM" pitchFamily="50" charset="-128"/>
                <a:ea typeface="HGPｺﾞｼｯｸM" pitchFamily="50" charset="-128"/>
              </a:rPr>
              <a:t>4,078</a:t>
            </a:r>
            <a:r>
              <a:rPr lang="ja-JP" altLang="en-US" sz="14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医療型：</a:t>
            </a:r>
            <a:r>
              <a:rPr lang="en-US" altLang="ja-JP" sz="1400" dirty="0" smtClean="0">
                <a:latin typeface="HGPｺﾞｼｯｸM" pitchFamily="50" charset="-128"/>
                <a:ea typeface="HGPｺﾞｼｯｸM" pitchFamily="50" charset="-128"/>
              </a:rPr>
              <a:t>327</a:t>
            </a:r>
            <a:r>
              <a:rPr lang="en-US" altLang="ja-JP" sz="1200" dirty="0" smtClean="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a:t>
            </a:r>
            <a:r>
              <a:rPr lang="zh-TW" altLang="en-US" sz="1200" dirty="0">
                <a:latin typeface="HGPｺﾞｼｯｸM" pitchFamily="50" charset="-128"/>
                <a:ea typeface="HGPｺﾞｼｯｸM" pitchFamily="50" charset="-128"/>
              </a:rPr>
              <a:t>国保連平成</a:t>
            </a:r>
            <a:r>
              <a:rPr lang="en-US" altLang="ja-JP" sz="1200" dirty="0">
                <a:latin typeface="HGPｺﾞｼｯｸM" pitchFamily="50" charset="-128"/>
                <a:ea typeface="HGPｺﾞｼｯｸM" pitchFamily="50" charset="-128"/>
              </a:rPr>
              <a:t>29</a:t>
            </a:r>
            <a:r>
              <a:rPr lang="zh-TW" altLang="en-US" sz="1200" dirty="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a:latin typeface="HGPｺﾞｼｯｸM" pitchFamily="50" charset="-128"/>
                <a:ea typeface="HGPｺﾞｼｯｸM" pitchFamily="50" charset="-128"/>
              </a:rPr>
              <a:t>月実績</a:t>
            </a:r>
            <a:r>
              <a:rPr lang="ja-JP" altLang="en-US" sz="1200" dirty="0">
                <a:latin typeface="HGPｺﾞｼｯｸM" pitchFamily="50" charset="-128"/>
                <a:ea typeface="HGPｺﾞｼｯｸM" pitchFamily="50" charset="-128"/>
              </a:rPr>
              <a:t>）　</a:t>
            </a:r>
            <a:endParaRPr lang="en-US" altLang="ja-JP" sz="1200" dirty="0">
              <a:latin typeface="HGPｺﾞｼｯｸM" pitchFamily="50" charset="-128"/>
              <a:ea typeface="HGPｺﾞｼｯｸM"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78588243"/>
              </p:ext>
            </p:extLst>
          </p:nvPr>
        </p:nvGraphicFramePr>
        <p:xfrm>
          <a:off x="464381" y="3707472"/>
          <a:ext cx="9181994" cy="2529840"/>
        </p:xfrm>
        <a:graphic>
          <a:graphicData uri="http://schemas.openxmlformats.org/drawingml/2006/table">
            <a:tbl>
              <a:tblPr>
                <a:tableStyleId>{F5AB1C69-6EDB-4FF4-983F-18BD219EF322}</a:tableStyleId>
              </a:tblPr>
              <a:tblGrid>
                <a:gridCol w="2839410"/>
                <a:gridCol w="3272950"/>
                <a:gridCol w="3069634"/>
              </a:tblGrid>
              <a:tr h="277992">
                <a:tc gridSpan="3">
                  <a:txBody>
                    <a:bodyPr/>
                    <a:lstStyle/>
                    <a:p>
                      <a:r>
                        <a:rPr kumimoji="1" lang="ja-JP" altLang="en-US" sz="1300" dirty="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996323">
                <a:tc>
                  <a:txBody>
                    <a:bodyPr/>
                    <a:lstStyle/>
                    <a:p>
                      <a:r>
                        <a:rPr lang="ja-JP" altLang="en-US" sz="1200" b="1" u="sng" dirty="0" smtClean="0">
                          <a:solidFill>
                            <a:schemeClr val="tx1"/>
                          </a:solidFill>
                          <a:latin typeface="HGPｺﾞｼｯｸM" pitchFamily="50" charset="-128"/>
                          <a:ea typeface="HGPｺﾞｼｯｸM" pitchFamily="50" charset="-128"/>
                        </a:rPr>
                        <a:t>福祉型短期入所サービス費</a:t>
                      </a:r>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(Ⅳ)</a:t>
                      </a:r>
                      <a:endParaRPr lang="ja-JP" altLang="en-US" sz="1200" b="1" u="sng"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→障害者</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児</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について、障害支援区分に応じた単位の設定</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166</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892</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200" b="1" u="sng" dirty="0" smtClean="0">
                          <a:solidFill>
                            <a:schemeClr val="tx1"/>
                          </a:solidFill>
                          <a:latin typeface="HGPｺﾞｼｯｸM" pitchFamily="50" charset="-128"/>
                          <a:ea typeface="HGPｺﾞｼｯｸM" pitchFamily="50" charset="-128"/>
                        </a:rPr>
                        <a:t>医療型短期入所サービス費</a:t>
                      </a:r>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p>
                    <a:p>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宿泊を伴う場合</a:t>
                      </a:r>
                      <a:r>
                        <a:rPr lang="en-US" altLang="ja-JP" sz="1200" dirty="0" smtClean="0">
                          <a:solidFill>
                            <a:schemeClr val="tx1"/>
                          </a:solidFill>
                          <a:latin typeface="HGPｺﾞｼｯｸM" pitchFamily="50" charset="-128"/>
                          <a:ea typeface="HGPｺﾞｼｯｸM" pitchFamily="50" charset="-128"/>
                        </a:rPr>
                        <a:t>)</a:t>
                      </a:r>
                      <a:endParaRPr lang="ja-JP" altLang="en-US"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→区分６の気管切開を伴う人工呼吸器</a:t>
                      </a:r>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による呼吸管理を行っている者、重症心身障害児・者等に対し、支援を行う場合</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ja-JP" altLang="en-US" sz="1200" dirty="0" smtClean="0">
                          <a:solidFill>
                            <a:srgbClr val="FF0000"/>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1,404</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2,609</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200" b="1" u="sng" dirty="0" smtClean="0">
                          <a:solidFill>
                            <a:schemeClr val="tx1"/>
                          </a:solidFill>
                          <a:latin typeface="HGPｺﾞｼｯｸM" pitchFamily="50" charset="-128"/>
                          <a:ea typeface="HGPｺﾞｼｯｸM" pitchFamily="50" charset="-128"/>
                        </a:rPr>
                        <a:t>医療型特定短期入所サービス費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宿泊を伴わない場合</a:t>
                      </a:r>
                      <a:r>
                        <a:rPr lang="en-US" altLang="ja-JP" sz="12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u="sng" dirty="0" smtClean="0">
                          <a:solidFill>
                            <a:schemeClr val="tx1"/>
                          </a:solidFill>
                          <a:latin typeface="HGPｺﾞｼｯｸM" pitchFamily="50" charset="-128"/>
                          <a:ea typeface="HGPｺﾞｼｯｸM" pitchFamily="50" charset="-128"/>
                        </a:rPr>
                        <a:t>(Ⅳ)</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(Ⅵ)</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宿泊のみの場合</a:t>
                      </a:r>
                      <a:r>
                        <a:rPr lang="en-US" altLang="ja-JP" sz="1200" dirty="0" smtClean="0">
                          <a:solidFill>
                            <a:schemeClr val="tx1"/>
                          </a:solidFill>
                          <a:latin typeface="HGPｺﾞｼｯｸM" pitchFamily="50" charset="-128"/>
                          <a:ea typeface="HGPｺﾞｼｯｸM" pitchFamily="50" charset="-128"/>
                        </a:rPr>
                        <a:t>)</a:t>
                      </a:r>
                    </a:p>
                    <a:p>
                      <a:r>
                        <a:rPr lang="ja-JP" altLang="en-US" sz="1200" dirty="0" smtClean="0">
                          <a:solidFill>
                            <a:schemeClr val="tx1"/>
                          </a:solidFill>
                          <a:latin typeface="HGPｺﾞｼｯｸM" pitchFamily="50" charset="-128"/>
                          <a:ea typeface="HGPｺﾞｼｯｸM" pitchFamily="50" charset="-128"/>
                        </a:rPr>
                        <a:t>→左記と同様の対象者に対し支援を行う場合</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baseline="0" dirty="0" smtClean="0">
                          <a:solidFill>
                            <a:schemeClr val="tx1"/>
                          </a:solidFill>
                          <a:latin typeface="HGPｺﾞｼｯｸM" pitchFamily="50" charset="-128"/>
                          <a:ea typeface="HGPｺﾞｼｯｸM" pitchFamily="50" charset="-128"/>
                        </a:rPr>
                        <a:t>  936</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2,489</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algn="l"/>
                      <a:r>
                        <a:rPr kumimoji="1" lang="ja-JP" altLang="en-US" sz="1300" dirty="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570615">
                <a:tc>
                  <a:txBody>
                    <a:bodyPr/>
                    <a:lstStyle/>
                    <a:p>
                      <a:r>
                        <a:rPr kumimoji="1" lang="ja-JP" altLang="en-US" sz="1100" b="1" u="sng" dirty="0" smtClean="0">
                          <a:solidFill>
                            <a:schemeClr val="tx1"/>
                          </a:solidFill>
                          <a:latin typeface="HGPｺﾞｼｯｸM" pitchFamily="50" charset="-128"/>
                          <a:ea typeface="HGPｺﾞｼｯｸM" pitchFamily="50" charset="-128"/>
                        </a:rPr>
                        <a:t>単独型加算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320</a:t>
                      </a:r>
                      <a:r>
                        <a:rPr kumimoji="1" lang="en-US" altLang="ja-JP" sz="1100" baseline="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→併設型・空床型ではない指定短期入所事業所にて、指定短期入所を行った場合</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緊急短期入所体制確保加算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40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b="1" u="sng" dirty="0" smtClean="0">
                          <a:solidFill>
                            <a:schemeClr val="tx1"/>
                          </a:solidFill>
                          <a:latin typeface="HGPｺﾞｼｯｸM" pitchFamily="50" charset="-128"/>
                          <a:ea typeface="HGPｺﾞｼｯｸM" pitchFamily="50" charset="-128"/>
                        </a:rPr>
                        <a:t>緊急短期入所受入加算</a:t>
                      </a:r>
                      <a:r>
                        <a:rPr kumimoji="1" lang="ja-JP" altLang="en-US" sz="1100" dirty="0" smtClean="0">
                          <a:solidFill>
                            <a:schemeClr val="tx1"/>
                          </a:solidFill>
                          <a:latin typeface="HGPｺﾞｼｯｸM" pitchFamily="50" charset="-128"/>
                          <a:ea typeface="HGPｺﾞｼｯｸM" pitchFamily="50" charset="-128"/>
                        </a:rPr>
                        <a:t>（福祉型</a:t>
                      </a:r>
                      <a:r>
                        <a:rPr kumimoji="1" lang="en-US" altLang="ja-JP" sz="1100" dirty="0" smtClean="0">
                          <a:solidFill>
                            <a:schemeClr val="tx1"/>
                          </a:solidFill>
                          <a:latin typeface="HGPｺﾞｼｯｸM" pitchFamily="50" charset="-128"/>
                          <a:ea typeface="HGPｺﾞｼｯｸM" pitchFamily="50" charset="-128"/>
                        </a:rPr>
                        <a:t>120</a:t>
                      </a:r>
                      <a:r>
                        <a:rPr kumimoji="1" lang="ja-JP" altLang="en-US" sz="1100" dirty="0" smtClean="0">
                          <a:solidFill>
                            <a:schemeClr val="tx1"/>
                          </a:solidFill>
                          <a:latin typeface="HGPｺﾞｼｯｸM" pitchFamily="50" charset="-128"/>
                          <a:ea typeface="HGPｺﾞｼｯｸM" pitchFamily="50" charset="-128"/>
                        </a:rPr>
                        <a:t>単位、医療型</a:t>
                      </a:r>
                      <a:r>
                        <a:rPr kumimoji="1" lang="en-US" altLang="ja-JP" sz="1100" dirty="0" smtClean="0">
                          <a:solidFill>
                            <a:schemeClr val="tx1"/>
                          </a:solidFill>
                          <a:latin typeface="HGPｺﾞｼｯｸM" pitchFamily="50" charset="-128"/>
                          <a:ea typeface="HGPｺﾞｼｯｸM" pitchFamily="50" charset="-128"/>
                        </a:rPr>
                        <a:t>180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→空床の確保や緊急時の受入れを行った場合</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特別重度支援加算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120</a:t>
                      </a:r>
                      <a:r>
                        <a:rPr kumimoji="1" lang="ja-JP" altLang="en-US" sz="1100" dirty="0" smtClean="0">
                          <a:solidFill>
                            <a:schemeClr val="tx1"/>
                          </a:solidFill>
                          <a:latin typeface="HGPｺﾞｼｯｸM" pitchFamily="50" charset="-128"/>
                          <a:ea typeface="HGPｺﾞｼｯｸM" pitchFamily="50" charset="-128"/>
                        </a:rPr>
                        <a:t>単位／</a:t>
                      </a:r>
                      <a:r>
                        <a:rPr kumimoji="1" lang="en-US" altLang="ja-JP" sz="1100" dirty="0" smtClean="0">
                          <a:solidFill>
                            <a:schemeClr val="tx1"/>
                          </a:solidFill>
                          <a:latin typeface="HGPｺﾞｼｯｸM" pitchFamily="50" charset="-128"/>
                          <a:ea typeface="HGPｺﾞｼｯｸM" pitchFamily="50" charset="-128"/>
                        </a:rPr>
                        <a:t>388</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→医療ニーズの高い障害児・者に対しサービスを提供した場合</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248" name="Text Box 2"/>
          <p:cNvSpPr txBox="1">
            <a:spLocks noChangeArrowheads="1"/>
          </p:cNvSpPr>
          <p:nvPr/>
        </p:nvSpPr>
        <p:spPr bwMode="auto">
          <a:xfrm>
            <a:off x="154821" y="6475490"/>
            <a:ext cx="4407827"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49,214</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6"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77</a:t>
            </a:fld>
            <a:endParaRPr lang="en-US" altLang="ja-JP" dirty="0">
              <a:solidFill>
                <a:srgbClr val="000000"/>
              </a:solidFill>
            </a:endParaRPr>
          </a:p>
        </p:txBody>
      </p:sp>
    </p:spTree>
    <p:extLst>
      <p:ext uri="{BB962C8B-B14F-4D97-AF65-F5344CB8AC3E}">
        <p14:creationId xmlns:p14="http://schemas.microsoft.com/office/powerpoint/2010/main" val="23732862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37" y="-47203"/>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chemeClr val="accent2"/>
                </a:solidFill>
                <a:effectLst>
                  <a:outerShdw blurRad="38100" dist="38100" dir="2700000" algn="tl">
                    <a:srgbClr val="C0C0C0"/>
                  </a:outerShdw>
                </a:effectLst>
                <a:ea typeface="ＤＨＰ特太ゴシック体" pitchFamily="2" charset="-128"/>
              </a:rPr>
              <a:t>療養介護</a:t>
            </a:r>
          </a:p>
        </p:txBody>
      </p:sp>
      <p:sp>
        <p:nvSpPr>
          <p:cNvPr id="10244" name="Text Box 2"/>
          <p:cNvSpPr txBox="1">
            <a:spLocks noChangeArrowheads="1"/>
          </p:cNvSpPr>
          <p:nvPr/>
        </p:nvSpPr>
        <p:spPr bwMode="auto">
          <a:xfrm>
            <a:off x="232171" y="260650"/>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0245" name="Text Box 2"/>
          <p:cNvSpPr txBox="1">
            <a:spLocks noChangeArrowheads="1"/>
          </p:cNvSpPr>
          <p:nvPr/>
        </p:nvSpPr>
        <p:spPr bwMode="auto">
          <a:xfrm>
            <a:off x="232171" y="1938810"/>
            <a:ext cx="2399110"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0246" name="Text Box 2"/>
          <p:cNvSpPr txBox="1">
            <a:spLocks noChangeArrowheads="1"/>
          </p:cNvSpPr>
          <p:nvPr/>
        </p:nvSpPr>
        <p:spPr bwMode="auto">
          <a:xfrm>
            <a:off x="5339991" y="1938810"/>
            <a:ext cx="2708671"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9" name="正方形/長方形 18"/>
          <p:cNvSpPr/>
          <p:nvPr/>
        </p:nvSpPr>
        <p:spPr>
          <a:xfrm>
            <a:off x="365760" y="548755"/>
            <a:ext cx="8987246" cy="1432173"/>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smtClean="0">
                <a:solidFill>
                  <a:schemeClr val="tx1"/>
                </a:solidFill>
                <a:latin typeface="HGPｺﾞｼｯｸM" pitchFamily="50" charset="-128"/>
                <a:ea typeface="HGPｺﾞｼｯｸM" pitchFamily="50" charset="-128"/>
              </a:rPr>
              <a:t>■　病院</a:t>
            </a:r>
            <a:r>
              <a:rPr lang="ja-JP" altLang="en-US" sz="1300" dirty="0">
                <a:solidFill>
                  <a:schemeClr val="tx1"/>
                </a:solidFill>
                <a:latin typeface="HGPｺﾞｼｯｸM" pitchFamily="50" charset="-128"/>
                <a:ea typeface="HGPｺﾞｼｯｸM" pitchFamily="50" charset="-128"/>
              </a:rPr>
              <a:t>等への長期の入院による医療的ケアに加え、常時の介護を必要とする身体・知的障害者</a:t>
            </a:r>
            <a:endParaRPr lang="en-US" altLang="ja-JP" sz="1300" dirty="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①　筋</a:t>
            </a:r>
            <a:r>
              <a:rPr lang="ja-JP" altLang="en-US" sz="1200" dirty="0">
                <a:solidFill>
                  <a:schemeClr val="tx1"/>
                </a:solidFill>
                <a:latin typeface="HGPｺﾞｼｯｸM" pitchFamily="50" charset="-128"/>
                <a:ea typeface="HGPｺﾞｼｯｸM" pitchFamily="50" charset="-128"/>
              </a:rPr>
              <a:t>萎縮性側索硬化症（ＡＬＳ）患者等気管切開を伴う人工呼吸器による呼吸管理を行っている者であって</a:t>
            </a:r>
            <a:r>
              <a:rPr lang="ja-JP" altLang="en-US" sz="1200" dirty="0" smtClean="0">
                <a:solidFill>
                  <a:schemeClr val="tx1"/>
                </a:solidFill>
                <a:latin typeface="HGPｺﾞｼｯｸM" pitchFamily="50" charset="-128"/>
                <a:ea typeface="HGPｺﾞｼｯｸM" pitchFamily="50" charset="-128"/>
              </a:rPr>
              <a:t>、</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障害支援区分６</a:t>
            </a:r>
            <a:r>
              <a:rPr lang="ja-JP" altLang="en-US" sz="1200" dirty="0">
                <a:solidFill>
                  <a:schemeClr val="tx1"/>
                </a:solidFill>
                <a:latin typeface="HGPｺﾞｼｯｸM" pitchFamily="50" charset="-128"/>
                <a:ea typeface="HGPｺﾞｼｯｸM" pitchFamily="50" charset="-128"/>
              </a:rPr>
              <a:t>の者</a:t>
            </a: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②  筋</a:t>
            </a:r>
            <a:r>
              <a:rPr lang="ja-JP" altLang="en-US" sz="1200" dirty="0">
                <a:solidFill>
                  <a:schemeClr val="tx1"/>
                </a:solidFill>
                <a:latin typeface="HGPｺﾞｼｯｸM" pitchFamily="50" charset="-128"/>
                <a:ea typeface="HGPｺﾞｼｯｸM" pitchFamily="50" charset="-128"/>
              </a:rPr>
              <a:t>ジストロフィー患者又は重症心身障害者であって、</a:t>
            </a:r>
            <a:r>
              <a:rPr lang="ja-JP" altLang="en-US" sz="1200" dirty="0" smtClean="0">
                <a:solidFill>
                  <a:schemeClr val="tx1"/>
                </a:solidFill>
                <a:latin typeface="HGPｺﾞｼｯｸM" pitchFamily="50" charset="-128"/>
                <a:ea typeface="HGPｺﾞｼｯｸM" pitchFamily="50" charset="-128"/>
              </a:rPr>
              <a:t>障害支援区分５</a:t>
            </a:r>
            <a:r>
              <a:rPr lang="ja-JP" altLang="en-US" sz="1200" dirty="0">
                <a:solidFill>
                  <a:schemeClr val="tx1"/>
                </a:solidFill>
                <a:latin typeface="HGPｺﾞｼｯｸM" pitchFamily="50" charset="-128"/>
                <a:ea typeface="HGPｺﾞｼｯｸM" pitchFamily="50" charset="-128"/>
              </a:rPr>
              <a:t>以上の</a:t>
            </a:r>
            <a:r>
              <a:rPr lang="ja-JP" altLang="en-US" sz="1200" dirty="0" smtClean="0">
                <a:solidFill>
                  <a:schemeClr val="tx1"/>
                </a:solidFill>
                <a:latin typeface="HGPｺﾞｼｯｸM" pitchFamily="50" charset="-128"/>
                <a:ea typeface="HGPｺﾞｼｯｸM" pitchFamily="50" charset="-128"/>
              </a:rPr>
              <a:t>者</a:t>
            </a:r>
            <a:endParaRPr lang="en-US" altLang="ja-JP" sz="1200" dirty="0" smtClean="0">
              <a:solidFill>
                <a:schemeClr val="tx1"/>
              </a:solidFill>
              <a:latin typeface="HGPｺﾞｼｯｸM" pitchFamily="50" charset="-128"/>
              <a:ea typeface="HGPｺﾞｼｯｸM" pitchFamily="50" charset="-128"/>
            </a:endParaRPr>
          </a:p>
          <a:p>
            <a:pPr>
              <a:defRPr/>
            </a:pP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3</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日において現に重症心身障害児施設又は指定医療機関に入院している者であって、</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4</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日以降療養介護を利用する者</a:t>
            </a:r>
            <a:endParaRPr lang="ja-JP" altLang="en-US" sz="1200" dirty="0">
              <a:solidFill>
                <a:schemeClr val="tx1"/>
              </a:solidFill>
              <a:latin typeface="HGPｺﾞｼｯｸM" pitchFamily="50" charset="-128"/>
              <a:ea typeface="HGPｺﾞｼｯｸM" pitchFamily="50" charset="-128"/>
            </a:endParaRPr>
          </a:p>
        </p:txBody>
      </p:sp>
      <p:sp>
        <p:nvSpPr>
          <p:cNvPr id="10248" name="Rectangle 4"/>
          <p:cNvSpPr>
            <a:spLocks noChangeArrowheads="1"/>
          </p:cNvSpPr>
          <p:nvPr/>
        </p:nvSpPr>
        <p:spPr bwMode="auto">
          <a:xfrm>
            <a:off x="365760" y="2288282"/>
            <a:ext cx="4664669" cy="1284734"/>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病院等への長期入院による医学的管理の下、食事や入浴、</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排せつ等の介護や、日常生活上の相談支援等を提供。</a:t>
            </a:r>
          </a:p>
          <a:p>
            <a:pPr>
              <a:lnSpc>
                <a:spcPct val="50000"/>
              </a:lnSpc>
            </a:pPr>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利用者の障害程度に応じて、相応しいサービスの提供体制</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が確保されるよう、事業者ごとの利用者の平均</a:t>
            </a:r>
            <a:r>
              <a:rPr lang="ja-JP" altLang="en-US" sz="1200" dirty="0" smtClean="0">
                <a:latin typeface="HGPｺﾞｼｯｸM" pitchFamily="50" charset="-128"/>
                <a:ea typeface="HGPｺﾞｼｯｸM" pitchFamily="50" charset="-128"/>
              </a:rPr>
              <a:t>障害</a:t>
            </a:r>
            <a:r>
              <a:rPr lang="ja-JP" altLang="en-US" sz="1200" dirty="0">
                <a:latin typeface="HGPｺﾞｼｯｸM" pitchFamily="50" charset="-128"/>
                <a:ea typeface="HGPｺﾞｼｯｸM" pitchFamily="50" charset="-128"/>
              </a:rPr>
              <a:t>支援</a:t>
            </a:r>
            <a:r>
              <a:rPr lang="ja-JP" altLang="en-US" sz="1200" dirty="0" smtClean="0">
                <a:latin typeface="HGPｺﾞｼｯｸM" pitchFamily="50" charset="-128"/>
                <a:ea typeface="HGPｺﾞｼｯｸM" pitchFamily="50" charset="-128"/>
              </a:rPr>
              <a:t>区</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分に応じた人員配置の基準を設け、これに応じた報酬単価</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を設定</a:t>
            </a:r>
          </a:p>
        </p:txBody>
      </p:sp>
      <p:sp>
        <p:nvSpPr>
          <p:cNvPr id="10249" name="Rectangle 4"/>
          <p:cNvSpPr>
            <a:spLocks noChangeArrowheads="1"/>
          </p:cNvSpPr>
          <p:nvPr/>
        </p:nvSpPr>
        <p:spPr bwMode="auto">
          <a:xfrm>
            <a:off x="5572162" y="2276872"/>
            <a:ext cx="3780844" cy="1296144"/>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サービス管理責任者</a:t>
            </a:r>
          </a:p>
          <a:p>
            <a:pPr>
              <a:lnSpc>
                <a:spcPct val="50000"/>
              </a:lnSpc>
            </a:pPr>
            <a:endParaRPr lang="ja-JP" altLang="en-US" sz="1200" dirty="0">
              <a:latin typeface="HGPｺﾞｼｯｸM" pitchFamily="50" charset="-128"/>
              <a:ea typeface="HGPｺﾞｼｯｸM" pitchFamily="50" charset="-128"/>
            </a:endParaRPr>
          </a:p>
          <a:p>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　等　４：１～２：１以上</a:t>
            </a:r>
          </a:p>
        </p:txBody>
      </p:sp>
      <p:sp>
        <p:nvSpPr>
          <p:cNvPr id="10250" name="Text Box 2"/>
          <p:cNvSpPr txBox="1">
            <a:spLocks noChangeArrowheads="1"/>
          </p:cNvSpPr>
          <p:nvPr/>
        </p:nvSpPr>
        <p:spPr bwMode="auto">
          <a:xfrm>
            <a:off x="232171" y="3522494"/>
            <a:ext cx="3472690"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099646271"/>
              </p:ext>
            </p:extLst>
          </p:nvPr>
        </p:nvGraphicFramePr>
        <p:xfrm>
          <a:off x="386991" y="3861048"/>
          <a:ext cx="8977375" cy="2675740"/>
        </p:xfrm>
        <a:graphic>
          <a:graphicData uri="http://schemas.openxmlformats.org/drawingml/2006/table">
            <a:tbl>
              <a:tblPr>
                <a:tableStyleId>{F5AB1C69-6EDB-4FF4-983F-18BD219EF322}</a:tableStyleId>
              </a:tblPr>
              <a:tblGrid>
                <a:gridCol w="8977375"/>
              </a:tblGrid>
              <a:tr h="274519">
                <a:tc>
                  <a:txBody>
                    <a:bodyPr/>
                    <a:lstStyle/>
                    <a:p>
                      <a:r>
                        <a:rPr kumimoji="1" lang="ja-JP" altLang="en-US" sz="1300" dirty="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1366623">
                <a:tc>
                  <a:txBody>
                    <a:bodyPr/>
                    <a:lstStyle/>
                    <a:p>
                      <a:r>
                        <a:rPr lang="ja-JP" altLang="en-US" sz="1300" dirty="0" smtClean="0">
                          <a:solidFill>
                            <a:schemeClr val="tx1"/>
                          </a:solidFill>
                          <a:latin typeface="HGPｺﾞｼｯｸM" pitchFamily="50" charset="-128"/>
                          <a:ea typeface="HGPｺﾞｼｯｸM" pitchFamily="50" charset="-128"/>
                        </a:rPr>
                        <a:t>利用定員及び別に定める人員配置に応じた単位の設定（定員</a:t>
                      </a:r>
                      <a:r>
                        <a:rPr lang="en-US" altLang="ja-JP" sz="1300" dirty="0" smtClean="0">
                          <a:solidFill>
                            <a:schemeClr val="tx1"/>
                          </a:solidFill>
                          <a:latin typeface="HGPｺﾞｼｯｸM" pitchFamily="50" charset="-128"/>
                          <a:ea typeface="HGPｺﾞｼｯｸM" pitchFamily="50" charset="-128"/>
                        </a:rPr>
                        <a:t>40</a:t>
                      </a:r>
                      <a:r>
                        <a:rPr lang="ja-JP" altLang="en-US" sz="1300" dirty="0" smtClean="0">
                          <a:solidFill>
                            <a:schemeClr val="tx1"/>
                          </a:solidFill>
                          <a:latin typeface="HGPｺﾞｼｯｸM" pitchFamily="50" charset="-128"/>
                          <a:ea typeface="HGPｺﾞｼｯｸM" pitchFamily="50" charset="-128"/>
                        </a:rPr>
                        <a:t>人以下の場合）</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○療養介護サービス費</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a:t>
                      </a:r>
                      <a:r>
                        <a:rPr lang="ja-JP" altLang="en-US" sz="1300" baseline="0" dirty="0" smtClean="0">
                          <a:solidFill>
                            <a:schemeClr val="tx1"/>
                          </a:solidFill>
                          <a:latin typeface="HGPｺﾞｼｯｸM" pitchFamily="50" charset="-128"/>
                          <a:ea typeface="HGPｺﾞｼｯｸM" pitchFamily="50" charset="-128"/>
                        </a:rPr>
                        <a:t> </a:t>
                      </a:r>
                      <a:r>
                        <a:rPr lang="en-US" altLang="ja-JP" sz="1300" dirty="0" smtClean="0">
                          <a:solidFill>
                            <a:schemeClr val="tx1"/>
                          </a:solidFill>
                          <a:latin typeface="HGPｺﾞｼｯｸM" pitchFamily="50" charset="-128"/>
                          <a:ea typeface="HGPｺﾞｼｯｸM" pitchFamily="50" charset="-128"/>
                        </a:rPr>
                        <a:t>522</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4:1</a:t>
                      </a:r>
                      <a:r>
                        <a:rPr lang="ja-JP" altLang="en-US" sz="1300" dirty="0" smtClean="0">
                          <a:solidFill>
                            <a:schemeClr val="tx1"/>
                          </a:solidFill>
                          <a:latin typeface="HGPｺﾞｼｯｸM" pitchFamily="50" charset="-128"/>
                          <a:ea typeface="HGPｺﾞｼｯｸM" pitchFamily="50" charset="-128"/>
                        </a:rPr>
                        <a:t>）～</a:t>
                      </a:r>
                      <a:r>
                        <a:rPr lang="en-US" altLang="ja-JP" sz="1300" dirty="0" smtClean="0">
                          <a:solidFill>
                            <a:schemeClr val="tx1"/>
                          </a:solidFill>
                          <a:latin typeface="HGPｺﾞｼｯｸM" pitchFamily="50" charset="-128"/>
                          <a:ea typeface="HGPｺﾞｼｯｸM" pitchFamily="50" charset="-128"/>
                        </a:rPr>
                        <a:t> 906</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2:1</a:t>
                      </a:r>
                      <a:r>
                        <a:rPr lang="ja-JP" altLang="en-US" sz="13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経過措置利用者等については６：１を設定</a:t>
                      </a:r>
                      <a:endParaRPr lang="en-US" altLang="ja-JP" sz="1200" dirty="0" smtClean="0">
                        <a:solidFill>
                          <a:schemeClr val="tx1"/>
                        </a:solidFill>
                        <a:latin typeface="HGPｺﾞｼｯｸM" pitchFamily="50" charset="-128"/>
                        <a:ea typeface="HGPｺﾞｼｯｸM" pitchFamily="50" charset="-128"/>
                      </a:endParaRPr>
                    </a:p>
                    <a:p>
                      <a:endParaRPr lang="en-US" altLang="ja-JP" sz="1300" dirty="0" smtClean="0">
                        <a:solidFill>
                          <a:schemeClr val="tx1"/>
                        </a:solidFill>
                        <a:latin typeface="HGPｺﾞｼｯｸM" pitchFamily="50" charset="-128"/>
                        <a:ea typeface="HGPｺﾞｼｯｸM" pitchFamily="50" charset="-128"/>
                      </a:endParaRPr>
                    </a:p>
                    <a:p>
                      <a:pPr>
                        <a:defRPr/>
                      </a:pP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3</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日において現に重症心身障害児施設等に入院している者であって、平成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4</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日以降療養介護を利用　</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する者については、経過的なサービス費の適用有り</a:t>
                      </a:r>
                    </a:p>
                    <a:p>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医療に要する費用及び食費等については、医療保険より給付</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519">
                <a:tc>
                  <a:txBody>
                    <a:bodyPr/>
                    <a:lstStyle/>
                    <a:p>
                      <a:pPr algn="l"/>
                      <a:r>
                        <a:rPr kumimoji="1" lang="ja-JP" altLang="en-US" sz="1300" dirty="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664060">
                <a:tc>
                  <a:txBody>
                    <a:bodyPr/>
                    <a:lstStyle/>
                    <a:p>
                      <a:r>
                        <a:rPr kumimoji="1" lang="ja-JP" altLang="en-US" sz="1300" b="1" u="sng" dirty="0" smtClean="0">
                          <a:solidFill>
                            <a:schemeClr val="tx1"/>
                          </a:solidFill>
                          <a:latin typeface="HGPｺﾞｼｯｸM" pitchFamily="50" charset="-128"/>
                          <a:ea typeface="HGPｺﾞｼｯｸM" pitchFamily="50" charset="-128"/>
                        </a:rPr>
                        <a:t>地域移行加算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500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→利用者の退院後の生活についての相談援助を行う場合、退院後３０日以内に当該利用者の居宅にて相談援助を行う場合</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それぞれ、入院中１回・退院後１回を限度に算定</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263" name="Text Box 2"/>
          <p:cNvSpPr txBox="1">
            <a:spLocks noChangeArrowheads="1"/>
          </p:cNvSpPr>
          <p:nvPr/>
        </p:nvSpPr>
        <p:spPr bwMode="auto">
          <a:xfrm>
            <a:off x="154818" y="6525344"/>
            <a:ext cx="5572125"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246</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0264" name="Text Box 2"/>
          <p:cNvSpPr txBox="1">
            <a:spLocks noChangeArrowheads="1"/>
          </p:cNvSpPr>
          <p:nvPr/>
        </p:nvSpPr>
        <p:spPr bwMode="auto">
          <a:xfrm>
            <a:off x="4875610" y="6545734"/>
            <a:ext cx="4407826" cy="339725"/>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20,152</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4"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78</a:t>
            </a:fld>
            <a:endParaRPr lang="en-US" altLang="ja-JP" dirty="0">
              <a:solidFill>
                <a:srgbClr val="000000"/>
              </a:solidFill>
            </a:endParaRPr>
          </a:p>
        </p:txBody>
      </p:sp>
    </p:spTree>
    <p:extLst>
      <p:ext uri="{BB962C8B-B14F-4D97-AF65-F5344CB8AC3E}">
        <p14:creationId xmlns:p14="http://schemas.microsoft.com/office/powerpoint/2010/main" val="22818446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09563" y="785890"/>
            <a:ext cx="9213260" cy="7143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400" dirty="0">
              <a:latin typeface="HGPｺﾞｼｯｸM" pitchFamily="50" charset="-128"/>
              <a:ea typeface="HGPｺﾞｼｯｸM" pitchFamily="50" charset="-128"/>
            </a:endParaRPr>
          </a:p>
          <a:p>
            <a:pPr>
              <a:defRPr/>
            </a:pPr>
            <a:r>
              <a:rPr lang="ja-JP" altLang="en-US" sz="1200" dirty="0">
                <a:latin typeface="HGPｺﾞｼｯｸM" pitchFamily="50" charset="-128"/>
                <a:ea typeface="HGPｺﾞｼｯｸM" pitchFamily="50" charset="-128"/>
              </a:rPr>
              <a:t>地域や入所施設において、安定した生活を営むため、常時介護等の支援が必要な者</a:t>
            </a:r>
          </a:p>
          <a:p>
            <a:pPr>
              <a:defRPr/>
            </a:pPr>
            <a:r>
              <a:rPr lang="ja-JP" altLang="en-US" sz="1200" dirty="0">
                <a:latin typeface="HGPｺﾞｼｯｸM" pitchFamily="50" charset="-128"/>
                <a:ea typeface="HGPｺﾞｼｯｸM" pitchFamily="50" charset="-128"/>
              </a:rPr>
              <a:t>　①　</a:t>
            </a:r>
            <a:r>
              <a:rPr lang="ja-JP" altLang="en-US" sz="1200" dirty="0" smtClean="0">
                <a:latin typeface="HGPｺﾞｼｯｸM" pitchFamily="50" charset="-128"/>
                <a:ea typeface="HGPｺﾞｼｯｸM" pitchFamily="50" charset="-128"/>
              </a:rPr>
              <a:t>障害支援区分が</a:t>
            </a:r>
            <a:r>
              <a:rPr lang="ja-JP" altLang="en-US" sz="1200" dirty="0">
                <a:latin typeface="HGPｺﾞｼｯｸM" pitchFamily="50" charset="-128"/>
                <a:ea typeface="HGPｺﾞｼｯｸM" pitchFamily="50" charset="-128"/>
              </a:rPr>
              <a:t>区分３</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障害者支援施設等に入所する場合は区分４</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以上である者</a:t>
            </a:r>
            <a:endParaRPr lang="en-US" altLang="ja-JP" sz="1200" dirty="0">
              <a:latin typeface="HGPｺﾞｼｯｸM" pitchFamily="50" charset="-128"/>
              <a:ea typeface="HGPｺﾞｼｯｸM" pitchFamily="50" charset="-128"/>
            </a:endParaRPr>
          </a:p>
          <a:p>
            <a:pPr>
              <a:defRPr/>
            </a:pPr>
            <a:r>
              <a:rPr lang="ja-JP" altLang="en-US" sz="1200" dirty="0">
                <a:latin typeface="HGPｺﾞｼｯｸM" pitchFamily="50" charset="-128"/>
                <a:ea typeface="HGPｺﾞｼｯｸM" pitchFamily="50" charset="-128"/>
              </a:rPr>
              <a:t>　②　年齢が５０歳以上の場合は、</a:t>
            </a:r>
            <a:r>
              <a:rPr lang="ja-JP" altLang="en-US" sz="1200" dirty="0" smtClean="0">
                <a:latin typeface="HGPｺﾞｼｯｸM" pitchFamily="50" charset="-128"/>
                <a:ea typeface="HGPｺﾞｼｯｸM" pitchFamily="50" charset="-128"/>
              </a:rPr>
              <a:t>障害支援区分が</a:t>
            </a:r>
            <a:r>
              <a:rPr lang="ja-JP" altLang="en-US" sz="1200" dirty="0">
                <a:latin typeface="HGPｺﾞｼｯｸM" pitchFamily="50" charset="-128"/>
                <a:ea typeface="HGPｺﾞｼｯｸM" pitchFamily="50" charset="-128"/>
              </a:rPr>
              <a:t>区分２</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障害者支援施設等に入所する場合は区分３</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以上である者</a:t>
            </a:r>
            <a:r>
              <a:rPr lang="ja-JP" altLang="en-US" sz="1300" dirty="0">
                <a:latin typeface="HGPｺﾞｼｯｸM" pitchFamily="50" charset="-128"/>
                <a:ea typeface="HGPｺﾞｼｯｸM" pitchFamily="50" charset="-128"/>
              </a:rPr>
              <a:t>　</a:t>
            </a:r>
          </a:p>
          <a:p>
            <a:pPr>
              <a:defRPr/>
            </a:pPr>
            <a:endParaRPr lang="ja-JP" altLang="en-US" sz="1300" dirty="0">
              <a:latin typeface="HGPｺﾞｼｯｸM" pitchFamily="50" charset="-128"/>
              <a:ea typeface="HGPｺﾞｼｯｸM" pitchFamily="50" charset="-128"/>
            </a:endParaRPr>
          </a:p>
        </p:txBody>
      </p:sp>
      <p:sp>
        <p:nvSpPr>
          <p:cNvPr id="11267" name="Text Box 2"/>
          <p:cNvSpPr txBox="1">
            <a:spLocks noChangeArrowheads="1"/>
          </p:cNvSpPr>
          <p:nvPr/>
        </p:nvSpPr>
        <p:spPr bwMode="auto">
          <a:xfrm>
            <a:off x="232209" y="357265"/>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318467" name="Text Box 3"/>
          <p:cNvSpPr txBox="1">
            <a:spLocks noChangeArrowheads="1"/>
          </p:cNvSpPr>
          <p:nvPr/>
        </p:nvSpPr>
        <p:spPr bwMode="auto">
          <a:xfrm>
            <a:off x="37" y="44526"/>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生活介護</a:t>
            </a:r>
          </a:p>
        </p:txBody>
      </p:sp>
      <p:sp>
        <p:nvSpPr>
          <p:cNvPr id="11269" name="Rectangle 4"/>
          <p:cNvSpPr>
            <a:spLocks noChangeArrowheads="1"/>
          </p:cNvSpPr>
          <p:nvPr/>
        </p:nvSpPr>
        <p:spPr bwMode="auto">
          <a:xfrm>
            <a:off x="309562" y="1928813"/>
            <a:ext cx="4024313" cy="11430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latin typeface="HGPｺﾞｼｯｸM" pitchFamily="50" charset="-128"/>
                <a:ea typeface="HGPｺﾞｼｯｸM" pitchFamily="50" charset="-128"/>
              </a:rPr>
              <a:t>主として昼間において、入浴、排せつ及び食事等の介護や、日常生活上の支援、生産活動の機会等の提供</a:t>
            </a:r>
          </a:p>
        </p:txBody>
      </p:sp>
      <p:sp>
        <p:nvSpPr>
          <p:cNvPr id="11270" name="Text Box 2"/>
          <p:cNvSpPr txBox="1">
            <a:spLocks noChangeArrowheads="1"/>
          </p:cNvSpPr>
          <p:nvPr/>
        </p:nvSpPr>
        <p:spPr bwMode="auto">
          <a:xfrm>
            <a:off x="154783" y="1571625"/>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1271" name="Rectangle 4"/>
          <p:cNvSpPr>
            <a:spLocks noChangeArrowheads="1"/>
          </p:cNvSpPr>
          <p:nvPr/>
        </p:nvSpPr>
        <p:spPr bwMode="auto">
          <a:xfrm>
            <a:off x="4643476" y="1928890"/>
            <a:ext cx="4879347" cy="1214437"/>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latin typeface="HGPｺﾞｼｯｸM" pitchFamily="50" charset="-128"/>
                <a:ea typeface="HGPｺﾞｼｯｸM" pitchFamily="50" charset="-128"/>
              </a:rPr>
              <a:t>利用者の障害程度に応じて、相応しいサービスの提供体制が確保されるよう、利用者の平均</a:t>
            </a:r>
            <a:r>
              <a:rPr lang="ja-JP" altLang="en-US" sz="1300" dirty="0" smtClean="0">
                <a:latin typeface="HGPｺﾞｼｯｸM" pitchFamily="50" charset="-128"/>
                <a:ea typeface="HGPｺﾞｼｯｸM" pitchFamily="50" charset="-128"/>
              </a:rPr>
              <a:t>障害支援区分等</a:t>
            </a:r>
            <a:r>
              <a:rPr lang="ja-JP" altLang="en-US" sz="1300" dirty="0">
                <a:latin typeface="HGPｺﾞｼｯｸM" pitchFamily="50" charset="-128"/>
                <a:ea typeface="HGPｺﾞｼｯｸM" pitchFamily="50" charset="-128"/>
              </a:rPr>
              <a:t>に応じた人員配置の基準を設定</a:t>
            </a:r>
          </a:p>
          <a:p>
            <a:endParaRPr lang="en-US" altLang="ja-JP" sz="8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サービス管理責任者</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生活支援員等　６：１～３：１</a:t>
            </a:r>
          </a:p>
        </p:txBody>
      </p:sp>
      <p:sp>
        <p:nvSpPr>
          <p:cNvPr id="11272" name="Text Box 2"/>
          <p:cNvSpPr txBox="1">
            <a:spLocks noChangeArrowheads="1"/>
          </p:cNvSpPr>
          <p:nvPr/>
        </p:nvSpPr>
        <p:spPr bwMode="auto">
          <a:xfrm>
            <a:off x="4488658" y="1571625"/>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1273" name="Text Box 2"/>
          <p:cNvSpPr txBox="1">
            <a:spLocks noChangeArrowheads="1"/>
          </p:cNvSpPr>
          <p:nvPr/>
        </p:nvSpPr>
        <p:spPr bwMode="auto">
          <a:xfrm>
            <a:off x="154820" y="3214688"/>
            <a:ext cx="3472071"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1281823023"/>
              </p:ext>
            </p:extLst>
          </p:nvPr>
        </p:nvGraphicFramePr>
        <p:xfrm>
          <a:off x="309562" y="3571875"/>
          <a:ext cx="9209548" cy="2682240"/>
        </p:xfrm>
        <a:graphic>
          <a:graphicData uri="http://schemas.openxmlformats.org/drawingml/2006/table">
            <a:tbl>
              <a:tblPr>
                <a:tableStyleId>{F5AB1C69-6EDB-4FF4-983F-18BD219EF322}</a:tableStyleId>
              </a:tblPr>
              <a:tblGrid>
                <a:gridCol w="2940864"/>
                <a:gridCol w="3405211"/>
                <a:gridCol w="2863473"/>
              </a:tblGrid>
              <a:tr h="214316">
                <a:tc gridSpan="3">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909648">
                <a:tc gridSpan="3">
                  <a:txBody>
                    <a:bodyPr/>
                    <a:lstStyle/>
                    <a:p>
                      <a:r>
                        <a:rPr lang="ja-JP" altLang="en-US" sz="1300" dirty="0" smtClean="0">
                          <a:solidFill>
                            <a:schemeClr val="tx1"/>
                          </a:solidFill>
                          <a:latin typeface="HGPｺﾞｼｯｸM" pitchFamily="50" charset="-128"/>
                          <a:ea typeface="HGPｺﾞｼｯｸM" pitchFamily="50" charset="-128"/>
                        </a:rPr>
                        <a:t>　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endParaRPr lang="en-US" altLang="ja-JP" sz="500"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定員２１人以上４０人以下の場合</a:t>
                      </a:r>
                      <a:endParaRPr lang="en-US" altLang="ja-JP" sz="1300" b="1" u="sng" dirty="0" smtClean="0">
                        <a:solidFill>
                          <a:schemeClr val="tx1"/>
                        </a:solidFill>
                        <a:latin typeface="HGPｺﾞｼｯｸM" pitchFamily="50" charset="-128"/>
                        <a:ea typeface="HGPｺﾞｼｯｸM" pitchFamily="50" charset="-128"/>
                      </a:endParaRPr>
                    </a:p>
                    <a:p>
                      <a:endParaRPr lang="ja-JP" altLang="en-US" sz="500" b="1" u="sng"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（区分６）　　　（区分５）　　　（区分４） 　　　（区分３）　　　（区分２以下）</a:t>
                      </a:r>
                      <a:r>
                        <a:rPr lang="en-US" altLang="ja-JP" sz="1300" dirty="0" smtClean="0">
                          <a:solidFill>
                            <a:schemeClr val="tx1"/>
                          </a:solidFill>
                          <a:latin typeface="HGPｺﾞｼｯｸM" pitchFamily="50" charset="-128"/>
                          <a:ea typeface="HGPｺﾞｼｯｸM" pitchFamily="50" charset="-128"/>
                        </a:rPr>
                        <a:t>※</a:t>
                      </a:r>
                      <a:r>
                        <a:rPr lang="ja-JP" altLang="en-US" sz="1300" dirty="0" smtClean="0">
                          <a:solidFill>
                            <a:schemeClr val="tx1"/>
                          </a:solidFill>
                          <a:latin typeface="HGPｺﾞｼｯｸM" pitchFamily="50" charset="-128"/>
                          <a:ea typeface="HGPｺﾞｼｯｸM" pitchFamily="50" charset="-128"/>
                        </a:rPr>
                        <a:t>未判定の者を含む</a:t>
                      </a:r>
                    </a:p>
                    <a:p>
                      <a:r>
                        <a:rPr lang="ja-JP" altLang="en-US" sz="1300" dirty="0" smtClean="0">
                          <a:solidFill>
                            <a:schemeClr val="tx1"/>
                          </a:solidFill>
                          <a:latin typeface="HGPｺﾞｼｯｸM" pitchFamily="50" charset="-128"/>
                          <a:ea typeface="HGPｺﾞｼｯｸM" pitchFamily="50" charset="-128"/>
                        </a:rPr>
                        <a:t>　</a:t>
                      </a:r>
                      <a:r>
                        <a:rPr lang="en-US" altLang="ja-JP" sz="1300" dirty="0" smtClean="0">
                          <a:solidFill>
                            <a:schemeClr val="tx1"/>
                          </a:solidFill>
                          <a:latin typeface="HGPｺﾞｼｯｸM" pitchFamily="50" charset="-128"/>
                          <a:ea typeface="HGPｺﾞｼｯｸM" pitchFamily="50" charset="-128"/>
                        </a:rPr>
                        <a:t>1,139</a:t>
                      </a:r>
                      <a:r>
                        <a:rPr lang="ja-JP" altLang="en-US" sz="1300" dirty="0" smtClean="0">
                          <a:solidFill>
                            <a:schemeClr val="tx1"/>
                          </a:solidFill>
                          <a:latin typeface="HGPｺﾞｼｯｸM" pitchFamily="50" charset="-128"/>
                          <a:ea typeface="HGPｺﾞｼｯｸM" pitchFamily="50" charset="-128"/>
                        </a:rPr>
                        <a:t>単位　　 </a:t>
                      </a:r>
                      <a:r>
                        <a:rPr lang="en-US" altLang="ja-JP" sz="1300" dirty="0" smtClean="0">
                          <a:solidFill>
                            <a:schemeClr val="tx1"/>
                          </a:solidFill>
                          <a:latin typeface="HGPｺﾞｼｯｸM" pitchFamily="50" charset="-128"/>
                          <a:ea typeface="HGPｺﾞｼｯｸM" pitchFamily="50" charset="-128"/>
                        </a:rPr>
                        <a:t>851</a:t>
                      </a:r>
                      <a:r>
                        <a:rPr lang="ja-JP" altLang="en-US" sz="1300" dirty="0" smtClean="0">
                          <a:solidFill>
                            <a:schemeClr val="tx1"/>
                          </a:solidFill>
                          <a:latin typeface="HGPｺﾞｼｯｸM" pitchFamily="50" charset="-128"/>
                          <a:ea typeface="HGPｺﾞｼｯｸM" pitchFamily="50" charset="-128"/>
                        </a:rPr>
                        <a:t>単位　　　</a:t>
                      </a:r>
                      <a:r>
                        <a:rPr lang="en-US" altLang="ja-JP" sz="1300" dirty="0" smtClean="0">
                          <a:solidFill>
                            <a:schemeClr val="tx1"/>
                          </a:solidFill>
                          <a:latin typeface="HGPｺﾞｼｯｸM" pitchFamily="50" charset="-128"/>
                          <a:ea typeface="HGPｺﾞｼｯｸM" pitchFamily="50" charset="-128"/>
                        </a:rPr>
                        <a:t>599</a:t>
                      </a:r>
                      <a:r>
                        <a:rPr lang="ja-JP" altLang="en-US" sz="1300" dirty="0" smtClean="0">
                          <a:solidFill>
                            <a:schemeClr val="tx1"/>
                          </a:solidFill>
                          <a:latin typeface="HGPｺﾞｼｯｸM" pitchFamily="50" charset="-128"/>
                          <a:ea typeface="HGPｺﾞｼｯｸM" pitchFamily="50" charset="-128"/>
                        </a:rPr>
                        <a:t>単位　　　 </a:t>
                      </a:r>
                      <a:r>
                        <a:rPr lang="en-US" altLang="ja-JP" sz="1300" dirty="0" smtClean="0">
                          <a:solidFill>
                            <a:schemeClr val="tx1"/>
                          </a:solidFill>
                          <a:latin typeface="HGPｺﾞｼｯｸM" pitchFamily="50" charset="-128"/>
                          <a:ea typeface="HGPｺﾞｼｯｸM" pitchFamily="50" charset="-128"/>
                        </a:rPr>
                        <a:t>539</a:t>
                      </a:r>
                      <a:r>
                        <a:rPr lang="ja-JP" altLang="en-US" sz="1300" dirty="0" smtClean="0">
                          <a:solidFill>
                            <a:schemeClr val="tx1"/>
                          </a:solidFill>
                          <a:latin typeface="HGPｺﾞｼｯｸM" pitchFamily="50" charset="-128"/>
                          <a:ea typeface="HGPｺﾞｼｯｸM" pitchFamily="50" charset="-128"/>
                        </a:rPr>
                        <a:t>単位　　　　</a:t>
                      </a:r>
                      <a:r>
                        <a:rPr lang="en-US" altLang="ja-JP" sz="1300" dirty="0" smtClean="0">
                          <a:solidFill>
                            <a:schemeClr val="tx1"/>
                          </a:solidFill>
                          <a:latin typeface="HGPｺﾞｼｯｸM" pitchFamily="50" charset="-128"/>
                          <a:ea typeface="HGPｺﾞｼｯｸM" pitchFamily="50" charset="-128"/>
                        </a:rPr>
                        <a:t>491</a:t>
                      </a:r>
                      <a:r>
                        <a:rPr lang="ja-JP" altLang="en-US" sz="1300" dirty="0" smtClean="0">
                          <a:solidFill>
                            <a:schemeClr val="tx1"/>
                          </a:solidFill>
                          <a:latin typeface="HGPｺﾞｼｯｸM" pitchFamily="50" charset="-128"/>
                          <a:ea typeface="HGPｺﾞｼｯｸM" pitchFamily="50" charset="-128"/>
                        </a:rPr>
                        <a:t>単位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140974">
                <a:tc gridSpan="3">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785380">
                <a:tc>
                  <a:txBody>
                    <a:bodyPr/>
                    <a:lstStyle/>
                    <a:p>
                      <a:r>
                        <a:rPr kumimoji="1" lang="ja-JP" altLang="en-US" sz="1300" b="1" u="sng" dirty="0" smtClean="0">
                          <a:solidFill>
                            <a:schemeClr val="tx1"/>
                          </a:solidFill>
                          <a:latin typeface="HGPｺﾞｼｯｸM" pitchFamily="50" charset="-128"/>
                          <a:ea typeface="HGPｺﾞｼｯｸM" pitchFamily="50" charset="-128"/>
                        </a:rPr>
                        <a:t>人員配置体制加算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33</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265</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→直接処遇職員を加配</a:t>
                      </a:r>
                      <a:r>
                        <a:rPr kumimoji="1" lang="en-US" altLang="ja-JP" sz="1200" dirty="0" smtClean="0">
                          <a:solidFill>
                            <a:schemeClr val="tx1"/>
                          </a:solidFill>
                          <a:latin typeface="HGPｺﾞｼｯｸM" pitchFamily="50" charset="-128"/>
                          <a:ea typeface="HGPｺﾞｼｯｸM" pitchFamily="50" charset="-128"/>
                        </a:rPr>
                        <a:t>(1.7:1</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2.5:1)</a:t>
                      </a:r>
                      <a:r>
                        <a:rPr kumimoji="1" lang="ja-JP" altLang="en-US" sz="1200" dirty="0" smtClean="0">
                          <a:solidFill>
                            <a:schemeClr val="tx1"/>
                          </a:solidFill>
                          <a:latin typeface="HGPｺﾞｼｯｸM" pitchFamily="50" charset="-128"/>
                          <a:ea typeface="HGPｺﾞｼｯｸM" pitchFamily="50" charset="-128"/>
                        </a:rPr>
                        <a:t>した事業所に加算</a:t>
                      </a:r>
                    </a:p>
                    <a:p>
                      <a:r>
                        <a:rPr kumimoji="1" lang="en-US" altLang="ja-JP" sz="100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指定生活介護事業所は区分５・６・準ずる</a:t>
                      </a:r>
                      <a:endParaRPr kumimoji="1" lang="en-US" altLang="ja-JP" sz="1000" dirty="0" smtClean="0">
                        <a:solidFill>
                          <a:schemeClr val="tx1"/>
                        </a:solidFill>
                        <a:latin typeface="HGPｺﾞｼｯｸM" pitchFamily="50" charset="-128"/>
                        <a:ea typeface="HGPｺﾞｼｯｸM" pitchFamily="50" charset="-128"/>
                      </a:endParaRPr>
                    </a:p>
                    <a:p>
                      <a:r>
                        <a:rPr kumimoji="1" lang="ja-JP" altLang="en-US" sz="1000" dirty="0" smtClean="0">
                          <a:solidFill>
                            <a:schemeClr val="tx1"/>
                          </a:solidFill>
                          <a:latin typeface="HGPｺﾞｼｯｸM" pitchFamily="50" charset="-128"/>
                          <a:ea typeface="HGPｺﾞｼｯｸM" pitchFamily="50" charset="-128"/>
                        </a:rPr>
                        <a:t>　　者が一定の割合を満たす必要</a:t>
                      </a:r>
                      <a:endParaRPr kumimoji="1" lang="en-US" altLang="ja-JP" sz="10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訪問支援特別加算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187</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280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→連続した</a:t>
                      </a:r>
                      <a:r>
                        <a:rPr kumimoji="1" lang="en-US" altLang="ja-JP" sz="1200" dirty="0" smtClean="0">
                          <a:solidFill>
                            <a:schemeClr val="tx1"/>
                          </a:solidFill>
                          <a:latin typeface="HGPｺﾞｼｯｸM" pitchFamily="50" charset="-128"/>
                          <a:ea typeface="HGPｺﾞｼｯｸM" pitchFamily="50" charset="-128"/>
                        </a:rPr>
                        <a:t>5</a:t>
                      </a:r>
                      <a:r>
                        <a:rPr kumimoji="1" lang="ja-JP" altLang="en-US" sz="1200" dirty="0" smtClean="0">
                          <a:solidFill>
                            <a:schemeClr val="tx1"/>
                          </a:solidFill>
                          <a:latin typeface="HGPｺﾞｼｯｸM" pitchFamily="50" charset="-128"/>
                          <a:ea typeface="HGPｺﾞｼｯｸM" pitchFamily="50" charset="-128"/>
                        </a:rPr>
                        <a:t>日間以上利用がない利用者に対し、居宅を訪問して相談援助等を行った場合</a:t>
                      </a:r>
                      <a:endParaRPr kumimoji="1" lang="en-US" altLang="ja-JP" sz="1200" dirty="0" smtClean="0">
                        <a:solidFill>
                          <a:schemeClr val="tx1"/>
                        </a:solidFill>
                        <a:latin typeface="HGPｺﾞｼｯｸM" pitchFamily="50" charset="-128"/>
                        <a:ea typeface="HGPｺﾞｼｯｸM" pitchFamily="50" charset="-128"/>
                      </a:endParaRPr>
                    </a:p>
                    <a:p>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１月に</a:t>
                      </a:r>
                      <a:r>
                        <a:rPr kumimoji="1" lang="en-US" altLang="ja-JP" sz="1200" dirty="0" smtClean="0">
                          <a:solidFill>
                            <a:schemeClr val="tx1"/>
                          </a:solidFill>
                          <a:latin typeface="HGPｺﾞｼｯｸM" pitchFamily="50" charset="-128"/>
                          <a:ea typeface="HGPｺﾞｼｯｸM" pitchFamily="50" charset="-128"/>
                        </a:rPr>
                        <a:t>2</a:t>
                      </a:r>
                      <a:r>
                        <a:rPr kumimoji="1" lang="ja-JP" altLang="en-US" sz="1200" dirty="0" smtClean="0">
                          <a:solidFill>
                            <a:schemeClr val="tx1"/>
                          </a:solidFill>
                          <a:latin typeface="HGPｺﾞｼｯｸM" pitchFamily="50" charset="-128"/>
                          <a:ea typeface="HGPｺﾞｼｯｸM" pitchFamily="50" charset="-128"/>
                        </a:rPr>
                        <a:t>回まで加算</a:t>
                      </a:r>
                      <a:r>
                        <a:rPr kumimoji="1" lang="en-US" altLang="ja-JP" sz="1200" dirty="0" smtClean="0">
                          <a:solidFill>
                            <a:schemeClr val="tx1"/>
                          </a:solidFill>
                          <a:latin typeface="HGPｺﾞｼｯｸM" pitchFamily="50" charset="-128"/>
                          <a:ea typeface="HGPｺﾞｼｯｸM" pitchFamily="50" charset="-128"/>
                        </a:rPr>
                        <a:t>)</a:t>
                      </a:r>
                    </a:p>
                  </a:txBody>
                  <a:tcPr marL="99060" marR="9906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延長支援加算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61</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92</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→営業時間である８時間を超えてサービスを提供した場合（通所による利用者に限る）</a:t>
                      </a:r>
                      <a:endParaRPr kumimoji="1" lang="en-US" altLang="ja-JP" sz="1200" dirty="0" smtClean="0">
                        <a:solidFill>
                          <a:schemeClr val="tx1"/>
                        </a:solidFill>
                        <a:latin typeface="HGPｺﾞｼｯｸM" pitchFamily="50" charset="-128"/>
                        <a:ea typeface="HGPｺﾞｼｯｸM" pitchFamily="50" charset="-128"/>
                      </a:endParaRPr>
                    </a:p>
                    <a:p>
                      <a:endParaRPr kumimoji="1" lang="en-US" altLang="ja-JP" sz="13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2">
                          <a:lumMod val="20000"/>
                          <a:lumOff val="8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290" name="Text Box 2"/>
          <p:cNvSpPr txBox="1">
            <a:spLocks noChangeArrowheads="1"/>
          </p:cNvSpPr>
          <p:nvPr/>
        </p:nvSpPr>
        <p:spPr bwMode="auto">
          <a:xfrm>
            <a:off x="154818" y="6381750"/>
            <a:ext cx="4486937"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9,730</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ja-JP"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1292" name="Text Box 2"/>
          <p:cNvSpPr txBox="1">
            <a:spLocks noChangeArrowheads="1"/>
          </p:cNvSpPr>
          <p:nvPr/>
        </p:nvSpPr>
        <p:spPr bwMode="auto">
          <a:xfrm>
            <a:off x="4562609" y="6381750"/>
            <a:ext cx="460216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275,393</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4"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79</a:t>
            </a:fld>
            <a:endParaRPr lang="en-US" altLang="ja-JP" dirty="0">
              <a:solidFill>
                <a:srgbClr val="000000"/>
              </a:solidFill>
            </a:endParaRPr>
          </a:p>
        </p:txBody>
      </p:sp>
    </p:spTree>
    <p:extLst>
      <p:ext uri="{BB962C8B-B14F-4D97-AF65-F5344CB8AC3E}">
        <p14:creationId xmlns:p14="http://schemas.microsoft.com/office/powerpoint/2010/main" val="4181553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p:cNvSpPr>
            <a:spLocks noChangeArrowheads="1"/>
          </p:cNvSpPr>
          <p:nvPr/>
        </p:nvSpPr>
        <p:spPr bwMode="auto">
          <a:xfrm>
            <a:off x="9115568" y="1048648"/>
            <a:ext cx="752476" cy="5711825"/>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4" name="AutoShape 4"/>
          <p:cNvSpPr>
            <a:spLocks noChangeArrowheads="1"/>
          </p:cNvSpPr>
          <p:nvPr/>
        </p:nvSpPr>
        <p:spPr bwMode="auto">
          <a:xfrm>
            <a:off x="63563" y="3447370"/>
            <a:ext cx="8656638" cy="1004887"/>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5" name="AutoShape 5"/>
          <p:cNvSpPr>
            <a:spLocks noChangeArrowheads="1"/>
          </p:cNvSpPr>
          <p:nvPr/>
        </p:nvSpPr>
        <p:spPr bwMode="auto">
          <a:xfrm>
            <a:off x="63506" y="926408"/>
            <a:ext cx="8653463" cy="1065212"/>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6" name="AutoShape 6"/>
          <p:cNvSpPr>
            <a:spLocks noChangeArrowheads="1"/>
          </p:cNvSpPr>
          <p:nvPr/>
        </p:nvSpPr>
        <p:spPr bwMode="auto">
          <a:xfrm>
            <a:off x="69972" y="5952433"/>
            <a:ext cx="8691564" cy="806450"/>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useBgFill="1">
        <p:nvSpPr>
          <p:cNvPr id="10248" name="AutoShape 8"/>
          <p:cNvSpPr>
            <a:spLocks noChangeArrowheads="1"/>
          </p:cNvSpPr>
          <p:nvPr/>
        </p:nvSpPr>
        <p:spPr bwMode="auto">
          <a:xfrm>
            <a:off x="117477" y="723208"/>
            <a:ext cx="2592000" cy="288000"/>
          </a:xfrm>
          <a:prstGeom prst="roundRect">
            <a:avLst>
              <a:gd name="adj" fmla="val 0"/>
            </a:avLst>
          </a:prstGeom>
          <a:ln w="19050">
            <a:noFill/>
            <a:round/>
            <a:headEnd/>
            <a:tailEnd/>
          </a:ln>
        </p:spPr>
        <p:txBody>
          <a:bodyPr lIns="17995" tIns="45707" rIns="17995" bIns="45707" anchor="ctr"/>
          <a:lstStyle/>
          <a:p>
            <a:pPr marL="355600" indent="-355600" fontAlgn="base">
              <a:lnSpc>
                <a:spcPct val="90000"/>
              </a:lnSpc>
              <a:spcBef>
                <a:spcPct val="0"/>
              </a:spcBef>
              <a:spcAft>
                <a:spcPct val="0"/>
              </a:spcAft>
            </a:pPr>
            <a:r>
              <a:rPr lang="ja-JP" altLang="en-US" sz="1600" b="1">
                <a:solidFill>
                  <a:srgbClr val="006600"/>
                </a:solidFill>
                <a:latin typeface="ＭＳ Ｐゴシック" charset="-128"/>
              </a:rPr>
              <a:t>障害者施策を３障害一元化</a:t>
            </a:r>
          </a:p>
        </p:txBody>
      </p:sp>
      <p:sp>
        <p:nvSpPr>
          <p:cNvPr id="10249" name="AutoShape 9"/>
          <p:cNvSpPr>
            <a:spLocks noChangeArrowheads="1"/>
          </p:cNvSpPr>
          <p:nvPr/>
        </p:nvSpPr>
        <p:spPr bwMode="auto">
          <a:xfrm>
            <a:off x="98717" y="3317553"/>
            <a:ext cx="2104215"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就労支援の抜本的強化</a:t>
            </a:r>
          </a:p>
        </p:txBody>
      </p:sp>
      <p:sp>
        <p:nvSpPr>
          <p:cNvPr id="10250" name="AutoShape 10"/>
          <p:cNvSpPr>
            <a:spLocks noChangeArrowheads="1"/>
          </p:cNvSpPr>
          <p:nvPr/>
        </p:nvSpPr>
        <p:spPr bwMode="auto">
          <a:xfrm>
            <a:off x="104920" y="5721903"/>
            <a:ext cx="1876589"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安定的な財源の確保</a:t>
            </a:r>
          </a:p>
        </p:txBody>
      </p:sp>
      <p:sp>
        <p:nvSpPr>
          <p:cNvPr id="10251" name="AutoShape 11"/>
          <p:cNvSpPr>
            <a:spLocks noChangeArrowheads="1"/>
          </p:cNvSpPr>
          <p:nvPr/>
        </p:nvSpPr>
        <p:spPr bwMode="auto">
          <a:xfrm>
            <a:off x="3468868" y="3775982"/>
            <a:ext cx="401637"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2" name="AutoShape 12"/>
          <p:cNvSpPr>
            <a:spLocks noChangeArrowheads="1"/>
          </p:cNvSpPr>
          <p:nvPr/>
        </p:nvSpPr>
        <p:spPr bwMode="auto">
          <a:xfrm>
            <a:off x="3473704" y="6195897"/>
            <a:ext cx="411163"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3" name="AutoShape 13"/>
          <p:cNvSpPr>
            <a:spLocks noChangeArrowheads="1"/>
          </p:cNvSpPr>
          <p:nvPr/>
        </p:nvSpPr>
        <p:spPr bwMode="auto">
          <a:xfrm>
            <a:off x="3491119" y="1279410"/>
            <a:ext cx="401637"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4" name="AutoShape 14"/>
          <p:cNvSpPr>
            <a:spLocks noChangeArrowheads="1"/>
          </p:cNvSpPr>
          <p:nvPr/>
        </p:nvSpPr>
        <p:spPr bwMode="auto">
          <a:xfrm>
            <a:off x="8720149" y="2842520"/>
            <a:ext cx="373062" cy="2044700"/>
          </a:xfrm>
          <a:prstGeom prst="rightArrow">
            <a:avLst>
              <a:gd name="adj1" fmla="val 53380"/>
              <a:gd name="adj2" fmla="val 64389"/>
            </a:avLst>
          </a:prstGeom>
          <a:solidFill>
            <a:srgbClr val="0000A2"/>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5" name="AutoShape 15"/>
          <p:cNvSpPr>
            <a:spLocks noChangeArrowheads="1"/>
          </p:cNvSpPr>
          <p:nvPr/>
        </p:nvSpPr>
        <p:spPr bwMode="auto">
          <a:xfrm>
            <a:off x="155576" y="3701358"/>
            <a:ext cx="3328988" cy="635000"/>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268288" indent="-268288" fontAlgn="base">
              <a:lnSpc>
                <a:spcPct val="120000"/>
              </a:lnSpc>
              <a:spcBef>
                <a:spcPct val="0"/>
              </a:spcBef>
              <a:spcAft>
                <a:spcPct val="0"/>
              </a:spcAft>
            </a:pPr>
            <a:r>
              <a:rPr lang="ja-JP" altLang="en-US" sz="1200">
                <a:solidFill>
                  <a:prstClr val="black"/>
                </a:solidFill>
              </a:rPr>
              <a:t>・養護学校卒業者の５５％は福祉施設に入所</a:t>
            </a:r>
          </a:p>
          <a:p>
            <a:pPr marL="268288" indent="-268288" fontAlgn="base">
              <a:lnSpc>
                <a:spcPct val="120000"/>
              </a:lnSpc>
              <a:spcBef>
                <a:spcPct val="0"/>
              </a:spcBef>
              <a:spcAft>
                <a:spcPct val="0"/>
              </a:spcAft>
            </a:pPr>
            <a:r>
              <a:rPr lang="ja-JP" altLang="en-US" sz="1200">
                <a:solidFill>
                  <a:prstClr val="black"/>
                </a:solidFill>
              </a:rPr>
              <a:t>・就労を理由とする施設退所者はわずか１％</a:t>
            </a:r>
          </a:p>
        </p:txBody>
      </p:sp>
      <p:sp>
        <p:nvSpPr>
          <p:cNvPr id="10256" name="AutoShape 16"/>
          <p:cNvSpPr>
            <a:spLocks noChangeArrowheads="1"/>
          </p:cNvSpPr>
          <p:nvPr/>
        </p:nvSpPr>
        <p:spPr bwMode="auto">
          <a:xfrm>
            <a:off x="139976" y="6130233"/>
            <a:ext cx="3324225" cy="614362"/>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268288" indent="-268288" fontAlgn="base">
              <a:spcBef>
                <a:spcPct val="20000"/>
              </a:spcBef>
              <a:spcAft>
                <a:spcPct val="0"/>
              </a:spcAft>
            </a:pPr>
            <a:r>
              <a:rPr lang="ja-JP" altLang="en-US" sz="1200">
                <a:solidFill>
                  <a:prstClr val="black"/>
                </a:solidFill>
                <a:latin typeface="ＭＳ Ｐゴシック" charset="-128"/>
              </a:rPr>
              <a:t>・新規利用者は急増する見込み</a:t>
            </a:r>
          </a:p>
          <a:p>
            <a:pPr marL="268288" indent="-268288" fontAlgn="base">
              <a:spcBef>
                <a:spcPct val="20000"/>
              </a:spcBef>
              <a:spcAft>
                <a:spcPct val="0"/>
              </a:spcAft>
            </a:pPr>
            <a:r>
              <a:rPr lang="ja-JP" altLang="en-US" sz="1200">
                <a:solidFill>
                  <a:prstClr val="black"/>
                </a:solidFill>
                <a:latin typeface="ＭＳ Ｐゴシック" charset="-128"/>
              </a:rPr>
              <a:t>・不確実な国の費用負担の仕組み</a:t>
            </a:r>
          </a:p>
        </p:txBody>
      </p:sp>
      <p:sp>
        <p:nvSpPr>
          <p:cNvPr id="10257" name="AutoShape 17"/>
          <p:cNvSpPr>
            <a:spLocks noChangeArrowheads="1"/>
          </p:cNvSpPr>
          <p:nvPr/>
        </p:nvSpPr>
        <p:spPr bwMode="auto">
          <a:xfrm>
            <a:off x="52416" y="2185295"/>
            <a:ext cx="8694737" cy="1168400"/>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useBgFill="1">
        <p:nvSpPr>
          <p:cNvPr id="10258" name="AutoShape 18"/>
          <p:cNvSpPr>
            <a:spLocks noChangeArrowheads="1"/>
          </p:cNvSpPr>
          <p:nvPr/>
        </p:nvSpPr>
        <p:spPr bwMode="auto">
          <a:xfrm>
            <a:off x="76336" y="2030977"/>
            <a:ext cx="3067621" cy="348350"/>
          </a:xfrm>
          <a:prstGeom prst="roundRect">
            <a:avLst>
              <a:gd name="adj" fmla="val 6356"/>
            </a:avLst>
          </a:prstGeom>
          <a:ln w="19050">
            <a:noFill/>
            <a:round/>
            <a:headEnd/>
            <a:tailEnd/>
          </a:ln>
        </p:spPr>
        <p:txBody>
          <a:bodyPr wrap="none" lIns="17995" tIns="45707" rIns="17995" bIns="45707">
            <a:spAutoFit/>
          </a:bodyPr>
          <a:lstStyle/>
          <a:p>
            <a:pPr fontAlgn="base">
              <a:spcBef>
                <a:spcPct val="0"/>
              </a:spcBef>
              <a:spcAft>
                <a:spcPct val="0"/>
              </a:spcAft>
            </a:pPr>
            <a:r>
              <a:rPr lang="ja-JP" altLang="en-US" sz="1600" b="1" dirty="0">
                <a:solidFill>
                  <a:srgbClr val="006600"/>
                </a:solidFill>
                <a:latin typeface="ＭＳ Ｐゴシック" charset="-128"/>
              </a:rPr>
              <a:t>利用者本位のサービス体系に再編</a:t>
            </a:r>
          </a:p>
        </p:txBody>
      </p:sp>
      <p:sp>
        <p:nvSpPr>
          <p:cNvPr id="10259" name="AutoShape 19"/>
          <p:cNvSpPr>
            <a:spLocks noChangeArrowheads="1"/>
          </p:cNvSpPr>
          <p:nvPr/>
        </p:nvSpPr>
        <p:spPr bwMode="auto">
          <a:xfrm>
            <a:off x="3487741" y="2543060"/>
            <a:ext cx="400050"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0" name="AutoShape 20"/>
          <p:cNvSpPr>
            <a:spLocks noChangeArrowheads="1"/>
          </p:cNvSpPr>
          <p:nvPr/>
        </p:nvSpPr>
        <p:spPr bwMode="auto">
          <a:xfrm>
            <a:off x="166927" y="2401195"/>
            <a:ext cx="3328987" cy="827088"/>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85725" indent="-85725" fontAlgn="base">
              <a:lnSpc>
                <a:spcPct val="120000"/>
              </a:lnSpc>
              <a:spcBef>
                <a:spcPct val="0"/>
              </a:spcBef>
              <a:spcAft>
                <a:spcPct val="0"/>
              </a:spcAft>
            </a:pPr>
            <a:r>
              <a:rPr lang="ja-JP" altLang="en-US" sz="1200">
                <a:solidFill>
                  <a:prstClr val="black"/>
                </a:solidFill>
                <a:latin typeface="ＭＳ Ｐゴシック" charset="-128"/>
              </a:rPr>
              <a:t>・ 障害種別ごとに複雑な施設・事業体系</a:t>
            </a:r>
          </a:p>
          <a:p>
            <a:pPr marL="85725" indent="-85725" fontAlgn="base">
              <a:spcBef>
                <a:spcPct val="20000"/>
              </a:spcBef>
              <a:spcAft>
                <a:spcPct val="0"/>
              </a:spcAft>
            </a:pPr>
            <a:r>
              <a:rPr lang="ja-JP" altLang="en-US" sz="1200">
                <a:solidFill>
                  <a:prstClr val="black"/>
                </a:solidFill>
                <a:latin typeface="ＭＳ Ｐゴシック" charset="-128"/>
              </a:rPr>
              <a:t>・ 入所期間の長期化などにより、本来の施設目的と利用者の実態とが乖離</a:t>
            </a:r>
          </a:p>
        </p:txBody>
      </p:sp>
      <p:sp>
        <p:nvSpPr>
          <p:cNvPr id="10261" name="AutoShape 21"/>
          <p:cNvSpPr>
            <a:spLocks noChangeArrowheads="1"/>
          </p:cNvSpPr>
          <p:nvPr/>
        </p:nvSpPr>
        <p:spPr bwMode="auto">
          <a:xfrm>
            <a:off x="9304341" y="1028008"/>
            <a:ext cx="431800" cy="5846762"/>
          </a:xfrm>
          <a:prstGeom prst="roundRect">
            <a:avLst>
              <a:gd name="adj" fmla="val 7995"/>
            </a:avLst>
          </a:prstGeom>
          <a:noFill/>
          <a:ln w="19050">
            <a:noFill/>
            <a:round/>
            <a:headEnd/>
            <a:tailEnd/>
          </a:ln>
        </p:spPr>
        <p:txBody>
          <a:bodyPr vert="eaVert" wrap="none" lIns="91414" tIns="45707" rIns="91414" bIns="45707" anchor="ctr"/>
          <a:lstStyle/>
          <a:p>
            <a:pPr algn="ctr" fontAlgn="base">
              <a:spcBef>
                <a:spcPct val="0"/>
              </a:spcBef>
              <a:spcAft>
                <a:spcPct val="0"/>
              </a:spcAft>
            </a:pPr>
            <a:r>
              <a:rPr lang="ja-JP" altLang="en-US" sz="2200">
                <a:solidFill>
                  <a:srgbClr val="000080"/>
                </a:solidFill>
              </a:rPr>
              <a:t>自立と共生の社会を実現</a:t>
            </a:r>
          </a:p>
          <a:p>
            <a:pPr algn="ctr" fontAlgn="base">
              <a:spcBef>
                <a:spcPct val="30000"/>
              </a:spcBef>
              <a:spcAft>
                <a:spcPct val="0"/>
              </a:spcAft>
            </a:pPr>
            <a:r>
              <a:rPr lang="ja-JP" altLang="en-US" sz="2200">
                <a:solidFill>
                  <a:srgbClr val="000080"/>
                </a:solidFill>
              </a:rPr>
              <a:t>障害者が地域で暮らせる社会に</a:t>
            </a:r>
          </a:p>
        </p:txBody>
      </p:sp>
      <p:sp>
        <p:nvSpPr>
          <p:cNvPr id="10262" name="AutoShape 22"/>
          <p:cNvSpPr>
            <a:spLocks noChangeArrowheads="1"/>
          </p:cNvSpPr>
          <p:nvPr/>
        </p:nvSpPr>
        <p:spPr bwMode="auto">
          <a:xfrm>
            <a:off x="61925" y="4600455"/>
            <a:ext cx="8699500" cy="1152525"/>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3" name="AutoShape 23"/>
          <p:cNvSpPr>
            <a:spLocks noChangeArrowheads="1"/>
          </p:cNvSpPr>
          <p:nvPr/>
        </p:nvSpPr>
        <p:spPr bwMode="auto">
          <a:xfrm>
            <a:off x="104916" y="4465321"/>
            <a:ext cx="2448861"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支給決定の透明化、明確化</a:t>
            </a:r>
          </a:p>
        </p:txBody>
      </p:sp>
      <p:sp>
        <p:nvSpPr>
          <p:cNvPr id="10264" name="AutoShape 24"/>
          <p:cNvSpPr>
            <a:spLocks noChangeArrowheads="1"/>
          </p:cNvSpPr>
          <p:nvPr/>
        </p:nvSpPr>
        <p:spPr bwMode="auto">
          <a:xfrm>
            <a:off x="3495878" y="4963997"/>
            <a:ext cx="403225"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5" name="AutoShape 25"/>
          <p:cNvSpPr>
            <a:spLocks noChangeArrowheads="1"/>
          </p:cNvSpPr>
          <p:nvPr/>
        </p:nvSpPr>
        <p:spPr bwMode="auto">
          <a:xfrm>
            <a:off x="149498" y="4822705"/>
            <a:ext cx="3332163" cy="839787"/>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fontAlgn="base">
              <a:lnSpc>
                <a:spcPct val="120000"/>
              </a:lnSpc>
              <a:spcBef>
                <a:spcPct val="0"/>
              </a:spcBef>
              <a:spcAft>
                <a:spcPct val="0"/>
              </a:spcAft>
            </a:pPr>
            <a:r>
              <a:rPr lang="ja-JP" altLang="en-US" sz="1200" dirty="0">
                <a:solidFill>
                  <a:prstClr val="black"/>
                </a:solidFill>
              </a:rPr>
              <a:t>・全国共通の利用ルール（支援の必要度を</a:t>
            </a:r>
            <a:r>
              <a:rPr lang="ja-JP" altLang="en-US" sz="1200" dirty="0" smtClean="0">
                <a:solidFill>
                  <a:prstClr val="black"/>
                </a:solidFill>
              </a:rPr>
              <a:t>判定　　</a:t>
            </a:r>
            <a:endParaRPr lang="en-US" altLang="ja-JP" sz="1200" dirty="0" smtClean="0">
              <a:solidFill>
                <a:prstClr val="black"/>
              </a:solidFill>
            </a:endParaRPr>
          </a:p>
          <a:p>
            <a:pPr fontAlgn="base">
              <a:lnSpc>
                <a:spcPct val="120000"/>
              </a:lnSpc>
              <a:spcBef>
                <a:spcPct val="0"/>
              </a:spcBef>
              <a:spcAft>
                <a:spcPct val="0"/>
              </a:spcAft>
            </a:pPr>
            <a:r>
              <a:rPr lang="ja-JP" altLang="en-US" sz="1200" dirty="0" smtClean="0">
                <a:solidFill>
                  <a:prstClr val="black"/>
                </a:solidFill>
              </a:rPr>
              <a:t>　する</a:t>
            </a:r>
            <a:r>
              <a:rPr lang="ja-JP" altLang="en-US" sz="1200" dirty="0">
                <a:solidFill>
                  <a:prstClr val="black"/>
                </a:solidFill>
              </a:rPr>
              <a:t>客観的基準）がない</a:t>
            </a:r>
          </a:p>
          <a:p>
            <a:pPr fontAlgn="base">
              <a:lnSpc>
                <a:spcPct val="120000"/>
              </a:lnSpc>
              <a:spcBef>
                <a:spcPct val="0"/>
              </a:spcBef>
              <a:spcAft>
                <a:spcPct val="0"/>
              </a:spcAft>
            </a:pPr>
            <a:r>
              <a:rPr lang="ja-JP" altLang="en-US" sz="1200" dirty="0">
                <a:solidFill>
                  <a:prstClr val="black"/>
                </a:solidFill>
              </a:rPr>
              <a:t>・支給決定のプロセスが不透明</a:t>
            </a:r>
          </a:p>
        </p:txBody>
      </p:sp>
      <p:sp>
        <p:nvSpPr>
          <p:cNvPr id="10266" name="Rectangle 26"/>
          <p:cNvSpPr>
            <a:spLocks noChangeArrowheads="1"/>
          </p:cNvSpPr>
          <p:nvPr/>
        </p:nvSpPr>
        <p:spPr bwMode="auto">
          <a:xfrm>
            <a:off x="3853060" y="788298"/>
            <a:ext cx="4840287" cy="5970588"/>
          </a:xfrm>
          <a:prstGeom prst="rect">
            <a:avLst/>
          </a:prstGeom>
          <a:noFill/>
          <a:ln w="31750">
            <a:solidFill>
              <a:schemeClr val="accent2"/>
            </a:solidFill>
            <a:prstDash val="dash"/>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7" name="AutoShape 27"/>
          <p:cNvSpPr>
            <a:spLocks noChangeArrowheads="1"/>
          </p:cNvSpPr>
          <p:nvPr/>
        </p:nvSpPr>
        <p:spPr bwMode="auto">
          <a:xfrm>
            <a:off x="5387990" y="658695"/>
            <a:ext cx="1670050" cy="225425"/>
          </a:xfrm>
          <a:prstGeom prst="roundRect">
            <a:avLst>
              <a:gd name="adj" fmla="val 0"/>
            </a:avLst>
          </a:prstGeom>
          <a:solidFill>
            <a:schemeClr val="bg1"/>
          </a:solidFill>
          <a:ln w="19050">
            <a:solidFill>
              <a:schemeClr val="accent2"/>
            </a:solidFill>
            <a:round/>
            <a:headEnd/>
            <a:tailEnd/>
          </a:ln>
        </p:spPr>
        <p:txBody>
          <a:bodyPr wrap="none" lIns="91414" tIns="45707" rIns="91414" bIns="45707" anchor="ctr"/>
          <a:lstStyle/>
          <a:p>
            <a:pPr algn="ctr" fontAlgn="base">
              <a:spcBef>
                <a:spcPct val="0"/>
              </a:spcBef>
              <a:spcAft>
                <a:spcPct val="0"/>
              </a:spcAft>
            </a:pPr>
            <a:r>
              <a:rPr lang="ja-JP" altLang="en-US" sz="1400" b="1">
                <a:solidFill>
                  <a:prstClr val="black"/>
                </a:solidFill>
              </a:rPr>
              <a:t>法律による改革</a:t>
            </a:r>
          </a:p>
        </p:txBody>
      </p:sp>
      <p:sp>
        <p:nvSpPr>
          <p:cNvPr id="10268" name="Oval 28"/>
          <p:cNvSpPr>
            <a:spLocks noChangeArrowheads="1"/>
          </p:cNvSpPr>
          <p:nvPr/>
        </p:nvSpPr>
        <p:spPr bwMode="auto">
          <a:xfrm>
            <a:off x="101618" y="233668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69" name="Oval 29"/>
          <p:cNvSpPr>
            <a:spLocks noChangeArrowheads="1"/>
          </p:cNvSpPr>
          <p:nvPr/>
        </p:nvSpPr>
        <p:spPr bwMode="auto">
          <a:xfrm>
            <a:off x="111158" y="363152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0" name="Oval 30"/>
          <p:cNvSpPr>
            <a:spLocks noChangeArrowheads="1"/>
          </p:cNvSpPr>
          <p:nvPr/>
        </p:nvSpPr>
        <p:spPr bwMode="auto">
          <a:xfrm>
            <a:off x="119101" y="478143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1" name="Oval 31"/>
          <p:cNvSpPr>
            <a:spLocks noChangeArrowheads="1"/>
          </p:cNvSpPr>
          <p:nvPr/>
        </p:nvSpPr>
        <p:spPr bwMode="auto">
          <a:xfrm>
            <a:off x="136603" y="6054033"/>
            <a:ext cx="742950" cy="220662"/>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2" name="AutoShape 32"/>
          <p:cNvSpPr>
            <a:spLocks noChangeArrowheads="1"/>
          </p:cNvSpPr>
          <p:nvPr/>
        </p:nvSpPr>
        <p:spPr bwMode="auto">
          <a:xfrm>
            <a:off x="176306" y="1133355"/>
            <a:ext cx="3328987" cy="750887"/>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92075" indent="-92075" fontAlgn="base">
              <a:lnSpc>
                <a:spcPct val="120000"/>
              </a:lnSpc>
              <a:spcBef>
                <a:spcPct val="0"/>
              </a:spcBef>
              <a:spcAft>
                <a:spcPct val="0"/>
              </a:spcAft>
            </a:pPr>
            <a:r>
              <a:rPr lang="ja-JP" altLang="en-US" sz="1200">
                <a:solidFill>
                  <a:prstClr val="black"/>
                </a:solidFill>
                <a:latin typeface="ＭＳ Ｐゴシック" charset="-128"/>
              </a:rPr>
              <a:t>　</a:t>
            </a:r>
          </a:p>
          <a:p>
            <a:pPr marL="92075" indent="-92075" fontAlgn="base">
              <a:lnSpc>
                <a:spcPct val="120000"/>
              </a:lnSpc>
              <a:spcBef>
                <a:spcPct val="0"/>
              </a:spcBef>
              <a:spcAft>
                <a:spcPct val="0"/>
              </a:spcAft>
            </a:pPr>
            <a:r>
              <a:rPr lang="ja-JP" altLang="en-US" sz="1200">
                <a:solidFill>
                  <a:prstClr val="black"/>
                </a:solidFill>
                <a:latin typeface="ＭＳ Ｐゴシック" charset="-128"/>
              </a:rPr>
              <a:t>・ ３障害ばらばらの制度体系</a:t>
            </a:r>
            <a:endParaRPr lang="en-US" altLang="ja-JP" sz="1200">
              <a:solidFill>
                <a:prstClr val="black"/>
              </a:solidFill>
              <a:latin typeface="ＭＳ Ｐゴシック" charset="-128"/>
            </a:endParaRPr>
          </a:p>
          <a:p>
            <a:pPr marL="92075" indent="-92075" fontAlgn="base">
              <a:lnSpc>
                <a:spcPct val="120000"/>
              </a:lnSpc>
              <a:spcBef>
                <a:spcPct val="0"/>
              </a:spcBef>
              <a:spcAft>
                <a:spcPct val="0"/>
              </a:spcAft>
            </a:pPr>
            <a:r>
              <a:rPr lang="ja-JP" altLang="en-US" sz="1200">
                <a:solidFill>
                  <a:prstClr val="black"/>
                </a:solidFill>
                <a:latin typeface="ＭＳ Ｐゴシック" charset="-128"/>
              </a:rPr>
              <a:t>　（精神障害者は支援費制度の対象外）</a:t>
            </a:r>
          </a:p>
          <a:p>
            <a:pPr marL="92075" indent="-92075" fontAlgn="base">
              <a:lnSpc>
                <a:spcPct val="120000"/>
              </a:lnSpc>
              <a:spcBef>
                <a:spcPct val="0"/>
              </a:spcBef>
              <a:spcAft>
                <a:spcPct val="0"/>
              </a:spcAft>
            </a:pPr>
            <a:r>
              <a:rPr lang="ja-JP" altLang="en-US" sz="1200">
                <a:solidFill>
                  <a:prstClr val="black"/>
                </a:solidFill>
                <a:latin typeface="ＭＳ Ｐゴシック" charset="-128"/>
              </a:rPr>
              <a:t>・実施主体は都道府県、市町村に二分化</a:t>
            </a:r>
          </a:p>
          <a:p>
            <a:pPr marL="92075" indent="-92075" fontAlgn="base">
              <a:lnSpc>
                <a:spcPct val="120000"/>
              </a:lnSpc>
              <a:spcBef>
                <a:spcPct val="0"/>
              </a:spcBef>
              <a:spcAft>
                <a:spcPct val="0"/>
              </a:spcAft>
            </a:pPr>
            <a:endParaRPr lang="en-US" altLang="ja-JP" sz="1200">
              <a:solidFill>
                <a:prstClr val="black"/>
              </a:solidFill>
              <a:latin typeface="ＭＳ Ｐゴシック" charset="-128"/>
            </a:endParaRPr>
          </a:p>
        </p:txBody>
      </p:sp>
      <p:sp>
        <p:nvSpPr>
          <p:cNvPr id="10273" name="Oval 33"/>
          <p:cNvSpPr>
            <a:spLocks noChangeArrowheads="1"/>
          </p:cNvSpPr>
          <p:nvPr/>
        </p:nvSpPr>
        <p:spPr bwMode="auto">
          <a:xfrm>
            <a:off x="95266" y="1034367"/>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4" name="AutoShape 34"/>
          <p:cNvSpPr>
            <a:spLocks noChangeArrowheads="1"/>
          </p:cNvSpPr>
          <p:nvPr/>
        </p:nvSpPr>
        <p:spPr bwMode="auto">
          <a:xfrm>
            <a:off x="3968638" y="1099445"/>
            <a:ext cx="4536000" cy="827088"/>
          </a:xfrm>
          <a:prstGeom prst="roundRect">
            <a:avLst>
              <a:gd name="adj" fmla="val 7060"/>
            </a:avLst>
          </a:prstGeom>
          <a:solidFill>
            <a:srgbClr val="FFFFC9"/>
          </a:solidFill>
          <a:ln w="9525">
            <a:solidFill>
              <a:srgbClr val="FF6600"/>
            </a:solidFill>
            <a:round/>
            <a:headEnd/>
            <a:tailEnd/>
          </a:ln>
        </p:spPr>
        <p:txBody>
          <a:bodyPr lIns="17995" tIns="45707" rIns="17995" bIns="10798" anchor="ctr"/>
          <a:lstStyle/>
          <a:p>
            <a:pPr marL="92075" indent="-92075" fontAlgn="base">
              <a:spcBef>
                <a:spcPct val="0"/>
              </a:spcBef>
              <a:spcAft>
                <a:spcPct val="0"/>
              </a:spcAft>
            </a:pPr>
            <a:r>
              <a:rPr lang="en-US" altLang="ja-JP" sz="1400" dirty="0">
                <a:solidFill>
                  <a:prstClr val="black"/>
                </a:solidFill>
                <a:latin typeface="ＭＳ Ｐゴシック" charset="-128"/>
              </a:rPr>
              <a:t>○</a:t>
            </a:r>
            <a:r>
              <a:rPr lang="ja-JP" altLang="en-US" sz="1400" b="1" dirty="0">
                <a:solidFill>
                  <a:srgbClr val="CC0000"/>
                </a:solidFill>
                <a:latin typeface="ＭＳ Ｐゴシック" charset="-128"/>
              </a:rPr>
              <a:t>３障害の制度格差を解消</a:t>
            </a:r>
            <a:r>
              <a:rPr lang="ja-JP" altLang="en-US" sz="1400" dirty="0">
                <a:solidFill>
                  <a:prstClr val="black"/>
                </a:solidFill>
                <a:latin typeface="ＭＳ Ｐゴシック" charset="-128"/>
              </a:rPr>
              <a:t>し、精神障害者を対象に</a:t>
            </a:r>
          </a:p>
          <a:p>
            <a:pPr marL="92075" indent="-92075" fontAlgn="base">
              <a:spcBef>
                <a:spcPct val="40000"/>
              </a:spcBef>
              <a:spcAft>
                <a:spcPct val="0"/>
              </a:spcAft>
            </a:pPr>
            <a:r>
              <a:rPr lang="ja-JP" altLang="en-US" sz="1400" dirty="0">
                <a:solidFill>
                  <a:prstClr val="black"/>
                </a:solidFill>
                <a:latin typeface="ＭＳ Ｐゴシック" charset="-128"/>
              </a:rPr>
              <a:t>○</a:t>
            </a:r>
            <a:r>
              <a:rPr lang="ja-JP" altLang="en-US" sz="1400" b="1" dirty="0">
                <a:solidFill>
                  <a:srgbClr val="CC0000"/>
                </a:solidFill>
                <a:latin typeface="ＭＳ Ｐゴシック" charset="-128"/>
              </a:rPr>
              <a:t>市町村に実施主体を一元化</a:t>
            </a:r>
            <a:r>
              <a:rPr lang="ja-JP" altLang="en-US" sz="1400" dirty="0">
                <a:solidFill>
                  <a:prstClr val="black"/>
                </a:solidFill>
                <a:latin typeface="ＭＳ Ｐゴシック" charset="-128"/>
              </a:rPr>
              <a:t>し、都道府県はこれを</a:t>
            </a:r>
            <a:r>
              <a:rPr lang="ja-JP" altLang="en-US" sz="1400" dirty="0" smtClean="0">
                <a:solidFill>
                  <a:prstClr val="black"/>
                </a:solidFill>
                <a:latin typeface="ＭＳ Ｐゴシック" charset="-128"/>
              </a:rPr>
              <a:t>バック</a:t>
            </a:r>
            <a:r>
              <a:rPr lang="en-US" altLang="ja-JP" sz="1400" dirty="0" smtClean="0">
                <a:solidFill>
                  <a:prstClr val="black"/>
                </a:solidFill>
                <a:latin typeface="ＭＳ Ｐゴシック" charset="-128"/>
              </a:rPr>
              <a:t/>
            </a:r>
            <a:br>
              <a:rPr lang="en-US" altLang="ja-JP" sz="1400" dirty="0" smtClean="0">
                <a:solidFill>
                  <a:prstClr val="black"/>
                </a:solidFill>
                <a:latin typeface="ＭＳ Ｐゴシック" charset="-128"/>
              </a:rPr>
            </a:br>
            <a:r>
              <a:rPr lang="ja-JP" altLang="en-US" sz="1400" dirty="0" smtClean="0">
                <a:solidFill>
                  <a:prstClr val="black"/>
                </a:solidFill>
                <a:latin typeface="ＭＳ Ｐゴシック" charset="-128"/>
              </a:rPr>
              <a:t>　アップ</a:t>
            </a:r>
            <a:endParaRPr lang="ja-JP" altLang="en-US" sz="1400" dirty="0">
              <a:solidFill>
                <a:prstClr val="black"/>
              </a:solidFill>
              <a:latin typeface="ＭＳ Ｐゴシック" charset="-128"/>
            </a:endParaRPr>
          </a:p>
        </p:txBody>
      </p:sp>
      <p:sp>
        <p:nvSpPr>
          <p:cNvPr id="10275" name="AutoShape 35"/>
          <p:cNvSpPr>
            <a:spLocks noChangeArrowheads="1"/>
          </p:cNvSpPr>
          <p:nvPr/>
        </p:nvSpPr>
        <p:spPr bwMode="auto">
          <a:xfrm>
            <a:off x="3969145" y="2220797"/>
            <a:ext cx="4536000" cy="1090613"/>
          </a:xfrm>
          <a:prstGeom prst="roundRect">
            <a:avLst>
              <a:gd name="adj" fmla="val 7856"/>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３３種類に分かれた施設体系を</a:t>
            </a:r>
            <a:r>
              <a:rPr lang="ja-JP" altLang="en-US" sz="1400" b="1" dirty="0">
                <a:solidFill>
                  <a:srgbClr val="CC0000"/>
                </a:solidFill>
                <a:latin typeface="ＭＳ Ｐゴシック" charset="-128"/>
              </a:rPr>
              <a:t>再編し、日中活動支援</a:t>
            </a:r>
            <a:r>
              <a:rPr lang="ja-JP" altLang="en-US" sz="1400" b="1" dirty="0" smtClean="0">
                <a:solidFill>
                  <a:srgbClr val="CC0000"/>
                </a:solidFill>
                <a:latin typeface="ＭＳ Ｐゴシック" charset="-128"/>
              </a:rPr>
              <a:t>と</a:t>
            </a:r>
            <a:endParaRPr lang="en-US" altLang="ja-JP" sz="1400" b="1" dirty="0" smtClean="0">
              <a:solidFill>
                <a:srgbClr val="CC0000"/>
              </a:solidFill>
              <a:latin typeface="ＭＳ Ｐゴシック" charset="-128"/>
            </a:endParaRPr>
          </a:p>
          <a:p>
            <a:pPr marL="88900" indent="-88900" fontAlgn="base">
              <a:spcBef>
                <a:spcPct val="0"/>
              </a:spcBef>
              <a:spcAft>
                <a:spcPct val="0"/>
              </a:spcAft>
            </a:pPr>
            <a:r>
              <a:rPr lang="ja-JP" altLang="en-US" sz="1400" b="1" dirty="0" smtClean="0">
                <a:solidFill>
                  <a:srgbClr val="CC0000"/>
                </a:solidFill>
                <a:latin typeface="ＭＳ Ｐゴシック" charset="-128"/>
              </a:rPr>
              <a:t>　夜間</a:t>
            </a:r>
            <a:r>
              <a:rPr lang="ja-JP" altLang="en-US" sz="1400" b="1" dirty="0">
                <a:solidFill>
                  <a:srgbClr val="CC0000"/>
                </a:solidFill>
                <a:latin typeface="ＭＳ Ｐゴシック" charset="-128"/>
              </a:rPr>
              <a:t>の居住支援を分離</a:t>
            </a:r>
            <a:endParaRPr lang="en-US" altLang="ja-JP" sz="1400" dirty="0">
              <a:solidFill>
                <a:prstClr val="black"/>
              </a:solidFill>
              <a:latin typeface="ＭＳ Ｐゴシック" charset="-128"/>
            </a:endParaRPr>
          </a:p>
          <a:p>
            <a:pPr marL="88900" indent="-88900" fontAlgn="base">
              <a:spcBef>
                <a:spcPct val="0"/>
              </a:spcBef>
              <a:spcAft>
                <a:spcPct val="0"/>
              </a:spcAft>
            </a:pPr>
            <a:r>
              <a:rPr lang="ja-JP" altLang="en-US" sz="1400" dirty="0">
                <a:solidFill>
                  <a:prstClr val="black"/>
                </a:solidFill>
                <a:latin typeface="ＭＳ Ｐゴシック" charset="-128"/>
              </a:rPr>
              <a:t>　</a:t>
            </a:r>
            <a:r>
              <a:rPr lang="ja-JP" altLang="en-US" sz="1400" dirty="0" smtClean="0">
                <a:solidFill>
                  <a:prstClr val="black"/>
                </a:solidFill>
                <a:latin typeface="ＭＳ Ｐゴシック" charset="-128"/>
              </a:rPr>
              <a:t> あわせて</a:t>
            </a:r>
            <a:r>
              <a:rPr lang="ja-JP" altLang="en-US" sz="1400" dirty="0">
                <a:solidFill>
                  <a:prstClr val="black"/>
                </a:solidFill>
                <a:latin typeface="ＭＳ Ｐゴシック" charset="-128"/>
              </a:rPr>
              <a:t>、</a:t>
            </a:r>
            <a:r>
              <a:rPr lang="ja-JP" altLang="en-US" sz="1400" b="1" dirty="0">
                <a:solidFill>
                  <a:srgbClr val="FF0000"/>
                </a:solidFill>
                <a:latin typeface="ＭＳ Ｐゴシック" charset="-128"/>
              </a:rPr>
              <a:t>「地域生活支援」「就労支援」</a:t>
            </a:r>
            <a:r>
              <a:rPr lang="ja-JP" altLang="en-US" sz="1400" dirty="0">
                <a:solidFill>
                  <a:prstClr val="black"/>
                </a:solidFill>
                <a:latin typeface="ＭＳ Ｐゴシック" charset="-128"/>
              </a:rPr>
              <a:t>のための事業</a:t>
            </a:r>
            <a:r>
              <a:rPr lang="ja-JP" altLang="en-US" sz="1400" dirty="0" smtClean="0">
                <a:solidFill>
                  <a:prstClr val="black"/>
                </a:solidFill>
                <a:latin typeface="ＭＳ Ｐゴシック" charset="-128"/>
              </a:rPr>
              <a:t>や</a:t>
            </a:r>
            <a:endParaRPr lang="en-US" altLang="ja-JP" sz="1400" dirty="0" smtClean="0">
              <a:solidFill>
                <a:prstClr val="black"/>
              </a:solidFill>
              <a:latin typeface="ＭＳ Ｐゴシック" charset="-128"/>
            </a:endParaRPr>
          </a:p>
          <a:p>
            <a:pPr marL="88900" indent="-88900" fontAlgn="base">
              <a:spcBef>
                <a:spcPct val="0"/>
              </a:spcBef>
              <a:spcAft>
                <a:spcPct val="0"/>
              </a:spcAft>
            </a:pPr>
            <a:r>
              <a:rPr lang="ja-JP" altLang="en-US" sz="1400" b="1" dirty="0" smtClean="0">
                <a:solidFill>
                  <a:srgbClr val="FF0000"/>
                </a:solidFill>
                <a:latin typeface="ＭＳ Ｐゴシック" charset="-128"/>
              </a:rPr>
              <a:t>　重度</a:t>
            </a:r>
            <a:r>
              <a:rPr lang="ja-JP" altLang="en-US" sz="1400" b="1" dirty="0">
                <a:solidFill>
                  <a:srgbClr val="FF0000"/>
                </a:solidFill>
                <a:latin typeface="ＭＳ Ｐゴシック" charset="-128"/>
              </a:rPr>
              <a:t>の障害者</a:t>
            </a:r>
            <a:r>
              <a:rPr lang="ja-JP" altLang="en-US" sz="1400" dirty="0">
                <a:solidFill>
                  <a:prstClr val="black"/>
                </a:solidFill>
                <a:latin typeface="ＭＳ Ｐゴシック" charset="-128"/>
              </a:rPr>
              <a:t>を対象としたサービスを創設</a:t>
            </a:r>
            <a:endParaRPr lang="en-US" altLang="ja-JP" sz="1400" dirty="0">
              <a:solidFill>
                <a:prstClr val="black"/>
              </a:solidFill>
              <a:latin typeface="ＭＳ Ｐゴシック" charset="-128"/>
            </a:endParaRPr>
          </a:p>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b="1" dirty="0">
                <a:solidFill>
                  <a:srgbClr val="CC0000"/>
                </a:solidFill>
                <a:latin typeface="ＭＳ Ｐゴシック" charset="-128"/>
              </a:rPr>
              <a:t>規制緩和</a:t>
            </a:r>
            <a:r>
              <a:rPr lang="ja-JP" altLang="en-US" sz="1400" dirty="0">
                <a:solidFill>
                  <a:prstClr val="black"/>
                </a:solidFill>
                <a:latin typeface="ＭＳ Ｐゴシック" charset="-128"/>
              </a:rPr>
              <a:t>を進め既存の社会資源を活用</a:t>
            </a:r>
          </a:p>
        </p:txBody>
      </p:sp>
      <p:sp>
        <p:nvSpPr>
          <p:cNvPr id="10276" name="AutoShape 36"/>
          <p:cNvSpPr>
            <a:spLocks noChangeArrowheads="1"/>
          </p:cNvSpPr>
          <p:nvPr/>
        </p:nvSpPr>
        <p:spPr bwMode="auto">
          <a:xfrm>
            <a:off x="3961457" y="3702957"/>
            <a:ext cx="4536000" cy="638175"/>
          </a:xfrm>
          <a:prstGeom prst="roundRect">
            <a:avLst>
              <a:gd name="adj" fmla="val 6551"/>
            </a:avLst>
          </a:prstGeom>
          <a:solidFill>
            <a:srgbClr val="FFFFC9"/>
          </a:solidFill>
          <a:ln w="9525">
            <a:solidFill>
              <a:srgbClr val="FF6600"/>
            </a:solidFill>
            <a:round/>
            <a:headEnd/>
            <a:tailEnd/>
          </a:ln>
        </p:spPr>
        <p:txBody>
          <a:bodyPr lIns="17995" tIns="45707" rIns="17995" bIns="10798" anchor="ctr"/>
          <a:lstStyle/>
          <a:p>
            <a:pPr marL="268288" indent="-268288" fontAlgn="base">
              <a:spcBef>
                <a:spcPct val="0"/>
              </a:spcBef>
              <a:spcAft>
                <a:spcPct val="0"/>
              </a:spcAft>
            </a:pPr>
            <a:r>
              <a:rPr lang="en-US" altLang="ja-JP" sz="1400">
                <a:solidFill>
                  <a:prstClr val="black"/>
                </a:solidFill>
                <a:latin typeface="ＭＳ Ｐゴシック" charset="-128"/>
              </a:rPr>
              <a:t>○</a:t>
            </a:r>
            <a:r>
              <a:rPr lang="ja-JP" altLang="en-US" sz="1400" b="1">
                <a:solidFill>
                  <a:srgbClr val="CC0000"/>
                </a:solidFill>
                <a:latin typeface="ＭＳ Ｐゴシック" charset="-128"/>
              </a:rPr>
              <a:t>新たな就労支援事業を創設</a:t>
            </a:r>
          </a:p>
          <a:p>
            <a:pPr marL="268288" indent="-268288" fontAlgn="base">
              <a:spcBef>
                <a:spcPct val="0"/>
              </a:spcBef>
              <a:spcAft>
                <a:spcPct val="0"/>
              </a:spcAft>
            </a:pPr>
            <a:r>
              <a:rPr lang="ja-JP" altLang="en-US" sz="1400">
                <a:solidFill>
                  <a:prstClr val="black"/>
                </a:solidFill>
                <a:latin typeface="ＭＳ Ｐゴシック" charset="-128"/>
              </a:rPr>
              <a:t>○</a:t>
            </a:r>
            <a:r>
              <a:rPr lang="ja-JP" altLang="en-US" sz="1400" b="1">
                <a:solidFill>
                  <a:srgbClr val="CC0000"/>
                </a:solidFill>
                <a:latin typeface="ＭＳ Ｐゴシック" charset="-128"/>
              </a:rPr>
              <a:t>雇用施策との連携</a:t>
            </a:r>
            <a:r>
              <a:rPr lang="ja-JP" altLang="en-US" sz="1400">
                <a:solidFill>
                  <a:prstClr val="black"/>
                </a:solidFill>
                <a:latin typeface="ＭＳ Ｐゴシック" charset="-128"/>
              </a:rPr>
              <a:t>を強化</a:t>
            </a:r>
          </a:p>
        </p:txBody>
      </p:sp>
      <p:sp>
        <p:nvSpPr>
          <p:cNvPr id="10277" name="AutoShape 37"/>
          <p:cNvSpPr>
            <a:spLocks noChangeArrowheads="1"/>
          </p:cNvSpPr>
          <p:nvPr/>
        </p:nvSpPr>
        <p:spPr bwMode="auto">
          <a:xfrm>
            <a:off x="3954338" y="4782445"/>
            <a:ext cx="4536000" cy="901700"/>
          </a:xfrm>
          <a:prstGeom prst="roundRect">
            <a:avLst>
              <a:gd name="adj" fmla="val 6551"/>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支援の必要度に関する</a:t>
            </a:r>
            <a:r>
              <a:rPr lang="ja-JP" altLang="en-US" sz="1400" b="1" dirty="0">
                <a:solidFill>
                  <a:srgbClr val="CC0000"/>
                </a:solidFill>
                <a:latin typeface="ＭＳ Ｐゴシック" charset="-128"/>
              </a:rPr>
              <a:t>客観的な尺度（障害程度区分）</a:t>
            </a:r>
            <a:r>
              <a:rPr lang="ja-JP" altLang="en-US" sz="1400" b="1" dirty="0" smtClean="0">
                <a:solidFill>
                  <a:srgbClr val="CC0000"/>
                </a:solidFill>
                <a:latin typeface="ＭＳ Ｐゴシック" charset="-128"/>
              </a:rPr>
              <a:t>を</a:t>
            </a:r>
            <a:r>
              <a:rPr lang="en-US" altLang="ja-JP" sz="1400" b="1" dirty="0" smtClean="0">
                <a:solidFill>
                  <a:srgbClr val="CC0000"/>
                </a:solidFill>
                <a:latin typeface="ＭＳ Ｐゴシック" charset="-128"/>
              </a:rPr>
              <a:t/>
            </a:r>
            <a:br>
              <a:rPr lang="en-US" altLang="ja-JP" sz="1400" b="1" dirty="0" smtClean="0">
                <a:solidFill>
                  <a:srgbClr val="CC0000"/>
                </a:solidFill>
                <a:latin typeface="ＭＳ Ｐゴシック" charset="-128"/>
              </a:rPr>
            </a:br>
            <a:r>
              <a:rPr lang="en-US" altLang="ja-JP" sz="1400" b="1" dirty="0" smtClean="0">
                <a:solidFill>
                  <a:srgbClr val="CC0000"/>
                </a:solidFill>
                <a:latin typeface="ＭＳ Ｐゴシック" charset="-128"/>
              </a:rPr>
              <a:t> </a:t>
            </a:r>
            <a:r>
              <a:rPr lang="ja-JP" altLang="en-US" sz="1400" b="1" dirty="0" smtClean="0">
                <a:solidFill>
                  <a:srgbClr val="CC0000"/>
                </a:solidFill>
                <a:latin typeface="ＭＳ Ｐゴシック" charset="-128"/>
              </a:rPr>
              <a:t>導入</a:t>
            </a:r>
            <a:endParaRPr lang="ja-JP" altLang="en-US" sz="1400" b="1" dirty="0">
              <a:solidFill>
                <a:srgbClr val="CC0000"/>
              </a:solidFill>
              <a:latin typeface="ＭＳ Ｐゴシック" charset="-128"/>
            </a:endParaRPr>
          </a:p>
          <a:p>
            <a:pPr marL="88900" indent="-88900" fontAlgn="base">
              <a:spcBef>
                <a:spcPct val="40000"/>
              </a:spcBef>
              <a:spcAft>
                <a:spcPct val="0"/>
              </a:spcAft>
            </a:pPr>
            <a:r>
              <a:rPr lang="ja-JP" altLang="en-US" sz="1400" dirty="0">
                <a:solidFill>
                  <a:prstClr val="black"/>
                </a:solidFill>
                <a:latin typeface="ＭＳ Ｐゴシック" charset="-128"/>
              </a:rPr>
              <a:t>○審査会の意見聴取など</a:t>
            </a:r>
            <a:r>
              <a:rPr lang="ja-JP" altLang="en-US" sz="1400" b="1" dirty="0">
                <a:solidFill>
                  <a:srgbClr val="CC0000"/>
                </a:solidFill>
                <a:latin typeface="ＭＳ Ｐゴシック" charset="-128"/>
              </a:rPr>
              <a:t>支給決定プロセスを透明化</a:t>
            </a:r>
          </a:p>
        </p:txBody>
      </p:sp>
      <p:sp>
        <p:nvSpPr>
          <p:cNvPr id="10278" name="AutoShape 38"/>
          <p:cNvSpPr>
            <a:spLocks noChangeArrowheads="1"/>
          </p:cNvSpPr>
          <p:nvPr/>
        </p:nvSpPr>
        <p:spPr bwMode="auto">
          <a:xfrm>
            <a:off x="3950468" y="6041333"/>
            <a:ext cx="4536000" cy="646112"/>
          </a:xfrm>
          <a:prstGeom prst="roundRect">
            <a:avLst>
              <a:gd name="adj" fmla="val 7060"/>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a:solidFill>
                  <a:prstClr val="black"/>
                </a:solidFill>
                <a:latin typeface="ＭＳ Ｐゴシック" charset="-128"/>
              </a:rPr>
              <a:t>○</a:t>
            </a:r>
            <a:r>
              <a:rPr lang="ja-JP" altLang="en-US" sz="1400" b="1">
                <a:solidFill>
                  <a:srgbClr val="CC0000"/>
                </a:solidFill>
                <a:latin typeface="ＭＳ Ｐゴシック" charset="-128"/>
              </a:rPr>
              <a:t>国の費用負担の責任を強化</a:t>
            </a:r>
            <a:r>
              <a:rPr lang="ja-JP" altLang="en-US" sz="1400">
                <a:solidFill>
                  <a:prstClr val="black"/>
                </a:solidFill>
                <a:latin typeface="ＭＳ Ｐゴシック" charset="-128"/>
              </a:rPr>
              <a:t>（費用の１／２を負担）</a:t>
            </a:r>
          </a:p>
          <a:p>
            <a:pPr marL="88900" indent="-88900" fontAlgn="base">
              <a:spcBef>
                <a:spcPct val="0"/>
              </a:spcBef>
              <a:spcAft>
                <a:spcPct val="0"/>
              </a:spcAft>
            </a:pPr>
            <a:r>
              <a:rPr lang="ja-JP" altLang="en-US" sz="1400">
                <a:solidFill>
                  <a:prstClr val="black"/>
                </a:solidFill>
                <a:latin typeface="ＭＳ Ｐゴシック" charset="-128"/>
              </a:rPr>
              <a:t>○</a:t>
            </a:r>
            <a:r>
              <a:rPr lang="ja-JP" altLang="en-US" sz="1400">
                <a:solidFill>
                  <a:prstClr val="black"/>
                </a:solidFill>
              </a:rPr>
              <a:t>利用者も応分の費用を負担し、</a:t>
            </a:r>
            <a:r>
              <a:rPr lang="ja-JP" altLang="en-US" sz="1400" b="1">
                <a:solidFill>
                  <a:srgbClr val="CC0000"/>
                </a:solidFill>
              </a:rPr>
              <a:t>皆で支える仕組み</a:t>
            </a:r>
            <a:r>
              <a:rPr lang="ja-JP" altLang="en-US" sz="1400">
                <a:solidFill>
                  <a:prstClr val="black"/>
                </a:solidFill>
              </a:rPr>
              <a:t>に</a:t>
            </a:r>
          </a:p>
        </p:txBody>
      </p:sp>
      <p:sp>
        <p:nvSpPr>
          <p:cNvPr id="42" name="正方形/長方形 41"/>
          <p:cNvSpPr/>
          <p:nvPr/>
        </p:nvSpPr>
        <p:spPr>
          <a:xfrm>
            <a:off x="1568624" y="-27384"/>
            <a:ext cx="6644281"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black"/>
                </a:solidFill>
              </a:rPr>
              <a:t>「平成１８年障害者自立支援法」のポイント</a:t>
            </a:r>
            <a:endParaRPr lang="ja-JP" altLang="en-US" sz="2800" dirty="0">
              <a:solidFill>
                <a:prstClr val="black"/>
              </a:solidFill>
            </a:endParaRPr>
          </a:p>
        </p:txBody>
      </p:sp>
      <p:cxnSp>
        <p:nvCxnSpPr>
          <p:cNvPr id="43" name="直線コネクタ 42"/>
          <p:cNvCxnSpPr/>
          <p:nvPr/>
        </p:nvCxnSpPr>
        <p:spPr>
          <a:xfrm>
            <a:off x="14" y="548680"/>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8</a:t>
            </a:fld>
            <a:endParaRPr lang="en-US" altLang="ja-JP">
              <a:solidFill>
                <a:prstClr val="black"/>
              </a:solidFill>
            </a:endParaRPr>
          </a:p>
        </p:txBody>
      </p:sp>
    </p:spTree>
    <p:extLst>
      <p:ext uri="{BB962C8B-B14F-4D97-AF65-F5344CB8AC3E}">
        <p14:creationId xmlns:p14="http://schemas.microsoft.com/office/powerpoint/2010/main" val="5178823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p:cNvGraphicFramePr>
            <a:graphicFrameLocks noGrp="1"/>
          </p:cNvGraphicFramePr>
          <p:nvPr>
            <p:extLst>
              <p:ext uri="{D42A27DB-BD31-4B8C-83A1-F6EECF244321}">
                <p14:modId xmlns:p14="http://schemas.microsoft.com/office/powerpoint/2010/main" val="3648388308"/>
              </p:ext>
            </p:extLst>
          </p:nvPr>
        </p:nvGraphicFramePr>
        <p:xfrm>
          <a:off x="309600" y="3861048"/>
          <a:ext cx="9179904" cy="2667000"/>
        </p:xfrm>
        <a:graphic>
          <a:graphicData uri="http://schemas.openxmlformats.org/drawingml/2006/table">
            <a:tbl>
              <a:tblPr>
                <a:tableStyleId>{F5AB1C69-6EDB-4FF4-983F-18BD219EF322}</a:tableStyleId>
              </a:tblPr>
              <a:tblGrid>
                <a:gridCol w="4151922"/>
                <a:gridCol w="5027982"/>
              </a:tblGrid>
              <a:tr h="264099">
                <a:tc gridSpan="2">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567812">
                <a:tc gridSpan="2">
                  <a:txBody>
                    <a:bodyPr/>
                    <a:lstStyle/>
                    <a:p>
                      <a:r>
                        <a:rPr lang="ja-JP" altLang="en-US" sz="1300" dirty="0" smtClean="0">
                          <a:solidFill>
                            <a:schemeClr val="tx1"/>
                          </a:solidFill>
                          <a:latin typeface="HGPｺﾞｼｯｸM" pitchFamily="50" charset="-128"/>
                          <a:ea typeface="HGPｺﾞｼｯｸM" pitchFamily="50" charset="-128"/>
                        </a:rPr>
                        <a:t>　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r>
                        <a:rPr lang="ja-JP" altLang="en-US" sz="1200" b="1" u="sng" dirty="0" smtClean="0">
                          <a:solidFill>
                            <a:schemeClr val="tx1"/>
                          </a:solidFill>
                          <a:latin typeface="HGPｺﾞｼｯｸM" pitchFamily="50" charset="-128"/>
                          <a:ea typeface="HGPｺﾞｼｯｸM" pitchFamily="50" charset="-128"/>
                        </a:rPr>
                        <a:t>■　定員４０人以下の場合</a:t>
                      </a:r>
                      <a:r>
                        <a:rPr lang="ja-JP" altLang="en-US" sz="1200" dirty="0" smtClean="0">
                          <a:solidFill>
                            <a:schemeClr val="tx1"/>
                          </a:solidFill>
                          <a:latin typeface="HGPｺﾞｼｯｸM" pitchFamily="50" charset="-128"/>
                          <a:ea typeface="HGPｺﾞｼｯｸM" pitchFamily="50" charset="-128"/>
                        </a:rPr>
                        <a:t>　　 （区分６）　　　 （区分５）　　　（区分４）   　　　（区分３）　　　（区分２以下）</a:t>
                      </a:r>
                      <a:r>
                        <a:rPr lang="en-US" altLang="ja-JP" sz="1100" dirty="0" smtClean="0">
                          <a:solidFill>
                            <a:schemeClr val="tx1"/>
                          </a:solidFill>
                          <a:latin typeface="HGPｺﾞｼｯｸM" pitchFamily="50" charset="-128"/>
                          <a:ea typeface="HGPｺﾞｼｯｸM" pitchFamily="50" charset="-128"/>
                        </a:rPr>
                        <a:t>※</a:t>
                      </a:r>
                      <a:r>
                        <a:rPr lang="ja-JP" altLang="en-US" sz="1100" dirty="0" smtClean="0">
                          <a:solidFill>
                            <a:schemeClr val="tx1"/>
                          </a:solidFill>
                          <a:latin typeface="HGPｺﾞｼｯｸM" pitchFamily="50" charset="-128"/>
                          <a:ea typeface="HGPｺﾞｼｯｸM" pitchFamily="50" charset="-128"/>
                        </a:rPr>
                        <a:t>未判定の者を含む</a:t>
                      </a:r>
                    </a:p>
                    <a:p>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453</a:t>
                      </a:r>
                      <a:r>
                        <a:rPr lang="ja-JP" altLang="en-US" sz="1200" dirty="0" smtClean="0">
                          <a:solidFill>
                            <a:schemeClr val="tx1"/>
                          </a:solidFill>
                          <a:latin typeface="HGPｺﾞｼｯｸM" pitchFamily="50" charset="-128"/>
                          <a:ea typeface="HGPｺﾞｼｯｸM" pitchFamily="50" charset="-128"/>
                        </a:rPr>
                        <a:t>単位　　  </a:t>
                      </a:r>
                      <a:r>
                        <a:rPr lang="en-US" altLang="ja-JP" sz="1200" dirty="0" smtClean="0">
                          <a:solidFill>
                            <a:schemeClr val="tx1"/>
                          </a:solidFill>
                          <a:latin typeface="HGPｺﾞｼｯｸM" pitchFamily="50" charset="-128"/>
                          <a:ea typeface="HGPｺﾞｼｯｸM" pitchFamily="50" charset="-128"/>
                        </a:rPr>
                        <a:t>382</a:t>
                      </a:r>
                      <a:r>
                        <a:rPr lang="ja-JP" altLang="en-US" sz="1200" dirty="0" smtClean="0">
                          <a:solidFill>
                            <a:schemeClr val="tx1"/>
                          </a:solidFill>
                          <a:latin typeface="HGPｺﾞｼｯｸM" pitchFamily="50" charset="-128"/>
                          <a:ea typeface="HGPｺﾞｼｯｸM" pitchFamily="50" charset="-128"/>
                        </a:rPr>
                        <a:t>単位　　　</a:t>
                      </a:r>
                      <a:r>
                        <a:rPr lang="en-US" altLang="ja-JP" sz="1200" dirty="0" smtClean="0">
                          <a:solidFill>
                            <a:schemeClr val="tx1"/>
                          </a:solidFill>
                          <a:latin typeface="HGPｺﾞｼｯｸM" pitchFamily="50" charset="-128"/>
                          <a:ea typeface="HGPｺﾞｼｯｸM" pitchFamily="50" charset="-128"/>
                        </a:rPr>
                        <a:t>308</a:t>
                      </a:r>
                      <a:r>
                        <a:rPr lang="ja-JP" altLang="en-US" sz="1200" dirty="0" smtClean="0">
                          <a:solidFill>
                            <a:schemeClr val="tx1"/>
                          </a:solidFill>
                          <a:latin typeface="HGPｺﾞｼｯｸM" pitchFamily="50" charset="-128"/>
                          <a:ea typeface="HGPｺﾞｼｯｸM" pitchFamily="50" charset="-128"/>
                        </a:rPr>
                        <a:t>単位　　　   </a:t>
                      </a:r>
                      <a:r>
                        <a:rPr lang="en-US" altLang="ja-JP" sz="1200" dirty="0" smtClean="0">
                          <a:solidFill>
                            <a:schemeClr val="tx1"/>
                          </a:solidFill>
                          <a:latin typeface="HGPｺﾞｼｯｸM" pitchFamily="50" charset="-128"/>
                          <a:ea typeface="HGPｺﾞｼｯｸM" pitchFamily="50" charset="-128"/>
                        </a:rPr>
                        <a:t>232</a:t>
                      </a:r>
                      <a:r>
                        <a:rPr lang="ja-JP" altLang="en-US" sz="1200" dirty="0" smtClean="0">
                          <a:solidFill>
                            <a:schemeClr val="tx1"/>
                          </a:solidFill>
                          <a:latin typeface="HGPｺﾞｼｯｸM" pitchFamily="50" charset="-128"/>
                          <a:ea typeface="HGPｺﾞｼｯｸM" pitchFamily="50" charset="-128"/>
                        </a:rPr>
                        <a:t>単位　　　 </a:t>
                      </a:r>
                      <a:r>
                        <a:rPr lang="en-US" altLang="ja-JP" sz="1200" dirty="0" smtClean="0">
                          <a:solidFill>
                            <a:schemeClr val="tx1"/>
                          </a:solidFill>
                          <a:latin typeface="HGPｺﾞｼｯｸM" pitchFamily="50" charset="-128"/>
                          <a:ea typeface="HGPｺﾞｼｯｸM" pitchFamily="50" charset="-128"/>
                        </a:rPr>
                        <a:t>168</a:t>
                      </a:r>
                      <a:r>
                        <a:rPr lang="ja-JP" altLang="en-US" sz="1200" dirty="0" smtClean="0">
                          <a:solidFill>
                            <a:schemeClr val="tx1"/>
                          </a:solidFill>
                          <a:latin typeface="HGPｺﾞｼｯｸM" pitchFamily="50" charset="-128"/>
                          <a:ea typeface="HGPｺﾞｼｯｸM" pitchFamily="50" charset="-128"/>
                        </a:rPr>
                        <a:t>単位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264099">
                <a:tc gridSpan="2">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1190007">
                <a:tc>
                  <a:txBody>
                    <a:bodyPr/>
                    <a:lstStyle/>
                    <a:p>
                      <a:r>
                        <a:rPr kumimoji="1" lang="ja-JP" altLang="en-US" sz="1200" b="1" u="sng" dirty="0" smtClean="0">
                          <a:solidFill>
                            <a:schemeClr val="tx1"/>
                          </a:solidFill>
                          <a:latin typeface="HGPｺﾞｼｯｸM" pitchFamily="50" charset="-128"/>
                          <a:ea typeface="HGPｺﾞｼｯｸM" pitchFamily="50" charset="-128"/>
                        </a:rPr>
                        <a:t>重度障害者支援加算</a:t>
                      </a:r>
                      <a:endParaRPr kumimoji="1" lang="en-US" altLang="ja-JP" sz="1200" b="1" u="sng" dirty="0" smtClean="0">
                        <a:solidFill>
                          <a:schemeClr val="tx1"/>
                        </a:solidFill>
                        <a:latin typeface="HGPｺﾞｼｯｸM" pitchFamily="50" charset="-128"/>
                        <a:ea typeface="HGPｺﾞｼｯｸM" pitchFamily="50" charset="-128"/>
                      </a:endParaRPr>
                    </a:p>
                    <a:p>
                      <a:r>
                        <a:rPr kumimoji="1" lang="en-US" altLang="ja-JP" sz="1100" dirty="0" smtClean="0">
                          <a:solidFill>
                            <a:schemeClr val="tx1"/>
                          </a:solidFill>
                          <a:latin typeface="HGPｺﾞｼｯｸM" pitchFamily="50" charset="-128"/>
                          <a:ea typeface="HGPｺﾞｼｯｸM" pitchFamily="50" charset="-128"/>
                        </a:rPr>
                        <a:t>(Ⅰ) </a:t>
                      </a:r>
                      <a:r>
                        <a:rPr kumimoji="1" lang="ja-JP" altLang="en-US" sz="1100" dirty="0" smtClean="0">
                          <a:solidFill>
                            <a:schemeClr val="tx1"/>
                          </a:solidFill>
                          <a:latin typeface="HGPｺﾞｼｯｸM" pitchFamily="50" charset="-128"/>
                          <a:ea typeface="HGPｺﾞｼｯｸM" pitchFamily="50" charset="-128"/>
                        </a:rPr>
                        <a:t>特別な医療を受けている利用者</a:t>
                      </a:r>
                      <a:r>
                        <a:rPr kumimoji="1" lang="en-US" altLang="ja-JP" sz="1100" dirty="0" smtClean="0">
                          <a:solidFill>
                            <a:schemeClr val="tx1"/>
                          </a:solidFill>
                          <a:latin typeface="HGPｺﾞｼｯｸM" pitchFamily="50" charset="-128"/>
                          <a:ea typeface="HGPｺﾞｼｯｸM" pitchFamily="50" charset="-128"/>
                        </a:rPr>
                        <a:t>[</a:t>
                      </a:r>
                      <a:r>
                        <a:rPr kumimoji="1" lang="ja-JP" altLang="en-US" sz="1100" dirty="0" smtClean="0">
                          <a:solidFill>
                            <a:schemeClr val="tx1"/>
                          </a:solidFill>
                          <a:latin typeface="HGPｺﾞｼｯｸM" pitchFamily="50" charset="-128"/>
                          <a:ea typeface="HGPｺﾞｼｯｸM" pitchFamily="50" charset="-128"/>
                        </a:rPr>
                        <a:t>２８単位</a:t>
                      </a:r>
                      <a:r>
                        <a:rPr kumimoji="1" lang="en-US" altLang="ja-JP" sz="11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 </a:t>
                      </a:r>
                      <a:endParaRPr lang="en-US" altLang="ja-JP" sz="1000" dirty="0" smtClean="0">
                        <a:solidFill>
                          <a:schemeClr val="tx1"/>
                        </a:solidFill>
                        <a:latin typeface="HGPｺﾞｼｯｸM" pitchFamily="50" charset="-128"/>
                        <a:ea typeface="HGPｺﾞｼｯｸM" pitchFamily="50" charset="-128"/>
                      </a:endParaRPr>
                    </a:p>
                    <a:p>
                      <a:pPr>
                        <a:defRPr/>
                      </a:pPr>
                      <a:r>
                        <a:rPr lang="ja-JP" altLang="en-US" sz="1000" dirty="0" smtClean="0">
                          <a:solidFill>
                            <a:schemeClr val="tx1"/>
                          </a:solidFill>
                          <a:latin typeface="HGPｺﾞｼｯｸM" pitchFamily="50" charset="-128"/>
                          <a:ea typeface="HGPｺﾞｼｯｸM" pitchFamily="50" charset="-128"/>
                        </a:rPr>
                        <a:t>　→区分６であって、次に該当する者が２人以上の場合は更に</a:t>
                      </a:r>
                      <a:r>
                        <a:rPr lang="en-US" altLang="ja-JP" sz="1000" dirty="0" smtClean="0">
                          <a:solidFill>
                            <a:schemeClr val="tx1"/>
                          </a:solidFill>
                          <a:latin typeface="HGPｺﾞｼｯｸM" pitchFamily="50" charset="-128"/>
                          <a:ea typeface="HGPｺﾞｼｯｸM" pitchFamily="50" charset="-128"/>
                        </a:rPr>
                        <a:t>22</a:t>
                      </a:r>
                      <a:r>
                        <a:rPr lang="ja-JP" altLang="en-US" sz="1000" dirty="0" smtClean="0">
                          <a:solidFill>
                            <a:schemeClr val="tx1"/>
                          </a:solidFill>
                          <a:latin typeface="HGPｺﾞｼｯｸM" pitchFamily="50" charset="-128"/>
                          <a:ea typeface="HGPｺﾞｼｯｸM" pitchFamily="50" charset="-128"/>
                        </a:rPr>
                        <a:t>単位</a:t>
                      </a:r>
                    </a:p>
                    <a:p>
                      <a:pPr>
                        <a:defRPr/>
                      </a:pPr>
                      <a:r>
                        <a:rPr lang="ja-JP" altLang="en-US" sz="1000" dirty="0" smtClean="0">
                          <a:solidFill>
                            <a:schemeClr val="tx1"/>
                          </a:solidFill>
                          <a:latin typeface="HGPｺﾞｼｯｸM" pitchFamily="50" charset="-128"/>
                          <a:ea typeface="HGPｺﾞｼｯｸM" pitchFamily="50" charset="-128"/>
                        </a:rPr>
                        <a:t>　　①気管切開を伴う人工呼吸器による呼吸管理が必要な者</a:t>
                      </a:r>
                      <a:endParaRPr lang="en-US" altLang="ja-JP" sz="1000" dirty="0" smtClean="0">
                        <a:solidFill>
                          <a:schemeClr val="tx1"/>
                        </a:solidFill>
                        <a:latin typeface="HGPｺﾞｼｯｸM" pitchFamily="50" charset="-128"/>
                        <a:ea typeface="HGPｺﾞｼｯｸM" pitchFamily="50" charset="-128"/>
                      </a:endParaRPr>
                    </a:p>
                    <a:p>
                      <a:pPr>
                        <a:defRPr/>
                      </a:pPr>
                      <a:r>
                        <a:rPr lang="ja-JP" altLang="en-US" sz="1000" dirty="0" smtClean="0">
                          <a:solidFill>
                            <a:schemeClr val="tx1"/>
                          </a:solidFill>
                          <a:latin typeface="HGPｺﾞｼｯｸM" pitchFamily="50" charset="-128"/>
                          <a:ea typeface="HGPｺﾞｼｯｸM" pitchFamily="50" charset="-128"/>
                        </a:rPr>
                        <a:t>　　②重症心身障害者</a:t>
                      </a:r>
                      <a:endParaRPr kumimoji="1" lang="en-US" altLang="ja-JP" sz="1000" dirty="0" smtClean="0">
                        <a:solidFill>
                          <a:schemeClr val="tx1"/>
                        </a:solidFill>
                        <a:latin typeface="HGPｺﾞｼｯｸM" pitchFamily="50" charset="-128"/>
                        <a:ea typeface="HGPｺﾞｼｯｸM" pitchFamily="50" charset="-128"/>
                      </a:endParaRPr>
                    </a:p>
                    <a:p>
                      <a:r>
                        <a:rPr kumimoji="1"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強度行動障害者に対する支援</a:t>
                      </a:r>
                      <a:endParaRPr lang="en-US" altLang="ja-JP" sz="1100" dirty="0" smtClean="0">
                        <a:solidFill>
                          <a:schemeClr val="tx1"/>
                        </a:solidFill>
                        <a:latin typeface="HGPｺﾞｼｯｸM" pitchFamily="50" charset="-128"/>
                        <a:ea typeface="HGPｺﾞｼｯｸM" pitchFamily="50" charset="-128"/>
                      </a:endParaRPr>
                    </a:p>
                    <a:p>
                      <a:r>
                        <a:rPr lang="ja-JP" altLang="en-US" sz="1100" dirty="0" smtClean="0">
                          <a:solidFill>
                            <a:schemeClr val="tx1"/>
                          </a:solidFill>
                          <a:latin typeface="HGPｺﾞｼｯｸM" pitchFamily="50" charset="-128"/>
                          <a:ea typeface="HGPｺﾞｼｯｸM" pitchFamily="50" charset="-128"/>
                        </a:rPr>
                        <a:t>　</a:t>
                      </a:r>
                      <a:r>
                        <a:rPr lang="ja-JP" altLang="en-US" sz="1000" dirty="0" smtClean="0">
                          <a:solidFill>
                            <a:schemeClr val="tx1"/>
                          </a:solidFill>
                          <a:latin typeface="HGPｺﾞｼｯｸM" pitchFamily="50" charset="-128"/>
                          <a:ea typeface="HGPｺﾞｼｯｸM" pitchFamily="50" charset="-128"/>
                        </a:rPr>
                        <a:t>→（一）体制を整えた場合</a:t>
                      </a:r>
                      <a:r>
                        <a:rPr lang="en-US" altLang="ja-JP" sz="1000" dirty="0" smtClean="0">
                          <a:solidFill>
                            <a:schemeClr val="tx1"/>
                          </a:solidFill>
                          <a:latin typeface="HGPｺﾞｼｯｸM" pitchFamily="50" charset="-128"/>
                          <a:ea typeface="HGPｺﾞｼｯｸM" pitchFamily="50" charset="-128"/>
                        </a:rPr>
                        <a:t>[7</a:t>
                      </a:r>
                      <a:r>
                        <a:rPr lang="ja-JP" altLang="en-US" sz="1000" dirty="0" smtClean="0">
                          <a:solidFill>
                            <a:schemeClr val="tx1"/>
                          </a:solidFill>
                          <a:latin typeface="HGPｺﾞｼｯｸM" pitchFamily="50" charset="-128"/>
                          <a:ea typeface="HGPｺﾞｼｯｸM" pitchFamily="50" charset="-128"/>
                        </a:rPr>
                        <a:t>単位</a:t>
                      </a:r>
                      <a:r>
                        <a:rPr lang="en-US" altLang="ja-JP" sz="10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（二）夜間支援を行った場合</a:t>
                      </a:r>
                      <a:r>
                        <a:rPr lang="en-US" altLang="ja-JP" sz="1000" dirty="0" smtClean="0">
                          <a:solidFill>
                            <a:schemeClr val="tx1"/>
                          </a:solidFill>
                          <a:latin typeface="HGPｺﾞｼｯｸM" pitchFamily="50" charset="-128"/>
                          <a:ea typeface="HGPｺﾞｼｯｸM" pitchFamily="50" charset="-128"/>
                        </a:rPr>
                        <a:t>[180</a:t>
                      </a:r>
                      <a:r>
                        <a:rPr lang="ja-JP" altLang="en-US" sz="10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tx1"/>
                          </a:solidFill>
                          <a:latin typeface="HGPｺﾞｼｯｸM" pitchFamily="50" charset="-128"/>
                          <a:ea typeface="HGPｺﾞｼｯｸM" pitchFamily="50" charset="-128"/>
                        </a:rPr>
                        <a:t>夜勤職員配置体制加算</a:t>
                      </a:r>
                      <a:endParaRPr kumimoji="1" lang="en-US" altLang="ja-JP" sz="11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HGPｺﾞｼｯｸM" pitchFamily="50" charset="-128"/>
                          <a:ea typeface="HGPｺﾞｼｯｸM" pitchFamily="50" charset="-128"/>
                        </a:rPr>
                        <a:t>夜勤職員の勤務体制を手厚くしている場合</a:t>
                      </a:r>
                      <a:endParaRPr kumimoji="1" lang="en-US" altLang="ja-JP" sz="1100" b="0" u="none"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・利用定員が</a:t>
                      </a:r>
                      <a:r>
                        <a:rPr kumimoji="1" lang="en-US" altLang="ja-JP" sz="1100" dirty="0" smtClean="0">
                          <a:solidFill>
                            <a:schemeClr val="tx1"/>
                          </a:solidFill>
                          <a:latin typeface="HGPｺﾞｼｯｸM" pitchFamily="50" charset="-128"/>
                          <a:ea typeface="HGPｺﾞｼｯｸM" pitchFamily="50" charset="-128"/>
                        </a:rPr>
                        <a:t>21</a:t>
                      </a:r>
                      <a:r>
                        <a:rPr kumimoji="1" lang="ja-JP" altLang="en-US" sz="1100" dirty="0" smtClean="0">
                          <a:solidFill>
                            <a:schemeClr val="tx1"/>
                          </a:solidFill>
                          <a:latin typeface="HGPｺﾞｼｯｸM" pitchFamily="50" charset="-128"/>
                          <a:ea typeface="HGPｺﾞｼｯｸM" pitchFamily="50" charset="-128"/>
                        </a:rPr>
                        <a:t>人以上</a:t>
                      </a:r>
                      <a:r>
                        <a:rPr kumimoji="1" lang="en-US" altLang="ja-JP" sz="1100" dirty="0" smtClean="0">
                          <a:solidFill>
                            <a:schemeClr val="tx1"/>
                          </a:solidFill>
                          <a:latin typeface="HGPｺﾞｼｯｸM" pitchFamily="50" charset="-128"/>
                          <a:ea typeface="HGPｺﾞｼｯｸM" pitchFamily="50" charset="-128"/>
                        </a:rPr>
                        <a:t>40</a:t>
                      </a:r>
                      <a:r>
                        <a:rPr kumimoji="1" lang="ja-JP" altLang="en-US" sz="1100" dirty="0" smtClean="0">
                          <a:solidFill>
                            <a:schemeClr val="tx1"/>
                          </a:solidFill>
                          <a:latin typeface="HGPｺﾞｼｯｸM" pitchFamily="50" charset="-128"/>
                          <a:ea typeface="HGPｺﾞｼｯｸM" pitchFamily="50" charset="-128"/>
                        </a:rPr>
                        <a:t>人以下の場合［</a:t>
                      </a:r>
                      <a:r>
                        <a:rPr kumimoji="1" lang="en-US" altLang="ja-JP" sz="1100" dirty="0" smtClean="0">
                          <a:solidFill>
                            <a:schemeClr val="tx1"/>
                          </a:solidFill>
                          <a:latin typeface="HGPｺﾞｼｯｸM" pitchFamily="50" charset="-128"/>
                          <a:ea typeface="HGPｺﾞｼｯｸM" pitchFamily="50" charset="-128"/>
                        </a:rPr>
                        <a:t>49</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HGPｺﾞｼｯｸM" pitchFamily="50" charset="-128"/>
                          <a:ea typeface="HGPｺﾞｼｯｸM" pitchFamily="50" charset="-128"/>
                        </a:rPr>
                        <a:t>・利用定員が</a:t>
                      </a:r>
                      <a:r>
                        <a:rPr kumimoji="1" lang="en-US" altLang="ja-JP" sz="1100" dirty="0" smtClean="0">
                          <a:solidFill>
                            <a:schemeClr val="tx1"/>
                          </a:solidFill>
                          <a:latin typeface="HGPｺﾞｼｯｸM" pitchFamily="50" charset="-128"/>
                          <a:ea typeface="HGPｺﾞｼｯｸM" pitchFamily="50" charset="-128"/>
                        </a:rPr>
                        <a:t>41</a:t>
                      </a:r>
                      <a:r>
                        <a:rPr kumimoji="1" lang="ja-JP" altLang="en-US" sz="1100" dirty="0" smtClean="0">
                          <a:solidFill>
                            <a:schemeClr val="tx1"/>
                          </a:solidFill>
                          <a:latin typeface="HGPｺﾞｼｯｸM" pitchFamily="50" charset="-128"/>
                          <a:ea typeface="HGPｺﾞｼｯｸM" pitchFamily="50" charset="-128"/>
                        </a:rPr>
                        <a:t>人以上</a:t>
                      </a:r>
                      <a:r>
                        <a:rPr kumimoji="1" lang="en-US" altLang="ja-JP" sz="1100" dirty="0" smtClean="0">
                          <a:solidFill>
                            <a:schemeClr val="tx1"/>
                          </a:solidFill>
                          <a:latin typeface="HGPｺﾞｼｯｸM" pitchFamily="50" charset="-128"/>
                          <a:ea typeface="HGPｺﾞｼｯｸM" pitchFamily="50" charset="-128"/>
                        </a:rPr>
                        <a:t>60</a:t>
                      </a:r>
                      <a:r>
                        <a:rPr kumimoji="1" lang="ja-JP" altLang="en-US" sz="1100" dirty="0" smtClean="0">
                          <a:solidFill>
                            <a:schemeClr val="tx1"/>
                          </a:solidFill>
                          <a:latin typeface="HGPｺﾞｼｯｸM" pitchFamily="50" charset="-128"/>
                          <a:ea typeface="HGPｺﾞｼｯｸM" pitchFamily="50" charset="-128"/>
                        </a:rPr>
                        <a:t>人以下の場合［４１単位］</a:t>
                      </a:r>
                      <a:endParaRPr kumimoji="1" lang="en-US" altLang="ja-JP" sz="11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HGPｺﾞｼｯｸM" pitchFamily="50" charset="-128"/>
                          <a:ea typeface="HGPｺﾞｼｯｸM" pitchFamily="50" charset="-128"/>
                        </a:rPr>
                        <a:t>・利用定員が</a:t>
                      </a:r>
                      <a:r>
                        <a:rPr kumimoji="1" lang="en-US" altLang="ja-JP" sz="1100" dirty="0" smtClean="0">
                          <a:solidFill>
                            <a:schemeClr val="tx1"/>
                          </a:solidFill>
                          <a:latin typeface="HGPｺﾞｼｯｸM" pitchFamily="50" charset="-128"/>
                          <a:ea typeface="HGPｺﾞｼｯｸM" pitchFamily="50" charset="-128"/>
                        </a:rPr>
                        <a:t>61</a:t>
                      </a:r>
                      <a:r>
                        <a:rPr kumimoji="1" lang="ja-JP" altLang="en-US" sz="1100" dirty="0" smtClean="0">
                          <a:solidFill>
                            <a:schemeClr val="tx1"/>
                          </a:solidFill>
                          <a:latin typeface="HGPｺﾞｼｯｸM" pitchFamily="50" charset="-128"/>
                          <a:ea typeface="HGPｺﾞｼｯｸM" pitchFamily="50" charset="-128"/>
                        </a:rPr>
                        <a:t>人以上の場合［３６単位］</a:t>
                      </a:r>
                      <a:endParaRPr kumimoji="1" lang="en-US" altLang="ja-JP" sz="1100" dirty="0" smtClean="0">
                        <a:solidFill>
                          <a:schemeClr val="tx1"/>
                        </a:solidFill>
                        <a:latin typeface="HGPｺﾞｼｯｸM" pitchFamily="50" charset="-128"/>
                        <a:ea typeface="HGPｺﾞｼｯｸM" pitchFamily="50" charset="-128"/>
                      </a:endParaRPr>
                    </a:p>
                    <a:p>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7" name="Text Box 3"/>
          <p:cNvSpPr txBox="1">
            <a:spLocks noChangeArrowheads="1"/>
          </p:cNvSpPr>
          <p:nvPr/>
        </p:nvSpPr>
        <p:spPr bwMode="auto">
          <a:xfrm>
            <a:off x="37" y="44526"/>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施設入所支援</a:t>
            </a:r>
          </a:p>
        </p:txBody>
      </p:sp>
      <p:sp>
        <p:nvSpPr>
          <p:cNvPr id="12305" name="Text Box 2"/>
          <p:cNvSpPr txBox="1">
            <a:spLocks noChangeArrowheads="1"/>
          </p:cNvSpPr>
          <p:nvPr/>
        </p:nvSpPr>
        <p:spPr bwMode="auto">
          <a:xfrm>
            <a:off x="232209" y="404664"/>
            <a:ext cx="1547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2306" name="Text Box 2"/>
          <p:cNvSpPr txBox="1">
            <a:spLocks noChangeArrowheads="1"/>
          </p:cNvSpPr>
          <p:nvPr/>
        </p:nvSpPr>
        <p:spPr bwMode="auto">
          <a:xfrm>
            <a:off x="154783" y="2022455"/>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2307" name="Text Box 2"/>
          <p:cNvSpPr txBox="1">
            <a:spLocks noChangeArrowheads="1"/>
          </p:cNvSpPr>
          <p:nvPr/>
        </p:nvSpPr>
        <p:spPr bwMode="auto">
          <a:xfrm>
            <a:off x="5107783" y="2010742"/>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1" name="正方形/長方形 20"/>
          <p:cNvSpPr/>
          <p:nvPr/>
        </p:nvSpPr>
        <p:spPr>
          <a:xfrm>
            <a:off x="309599" y="740819"/>
            <a:ext cx="9167943" cy="132010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rgbClr val="000000"/>
                </a:solidFill>
                <a:latin typeface="HGPｺﾞｼｯｸM" pitchFamily="50" charset="-128"/>
                <a:ea typeface="HGPｺﾞｼｯｸM" pitchFamily="50" charset="-128"/>
              </a:rPr>
              <a:t>夜間において、介護が必要な者、入所させながら訓練等を実施することが必要かつ効果的であると認められるもの又</a:t>
            </a:r>
            <a:r>
              <a:rPr lang="ja-JP" altLang="en-US" sz="1300" dirty="0" smtClean="0">
                <a:solidFill>
                  <a:srgbClr val="000000"/>
                </a:solidFill>
                <a:latin typeface="HGPｺﾞｼｯｸM" pitchFamily="50" charset="-128"/>
                <a:ea typeface="HGPｺﾞｼｯｸM" pitchFamily="50" charset="-128"/>
              </a:rPr>
              <a:t>は通所</a:t>
            </a:r>
            <a:r>
              <a:rPr lang="ja-JP" altLang="en-US" sz="1300" dirty="0">
                <a:solidFill>
                  <a:srgbClr val="000000"/>
                </a:solidFill>
                <a:latin typeface="HGPｺﾞｼｯｸM" pitchFamily="50" charset="-128"/>
                <a:ea typeface="HGPｺﾞｼｯｸM" pitchFamily="50" charset="-128"/>
              </a:rPr>
              <a:t>が困難である自立訓練又は就労移行</a:t>
            </a:r>
            <a:r>
              <a:rPr lang="ja-JP" altLang="en-US" sz="1300" dirty="0" smtClean="0">
                <a:solidFill>
                  <a:srgbClr val="000000"/>
                </a:solidFill>
                <a:latin typeface="HGPｺﾞｼｯｸM" pitchFamily="50" charset="-128"/>
                <a:ea typeface="HGPｺﾞｼｯｸM" pitchFamily="50" charset="-128"/>
              </a:rPr>
              <a:t>支援等の利用者</a:t>
            </a:r>
            <a:endParaRPr lang="en-US" altLang="ja-JP" sz="1300" dirty="0" smtClean="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①　生活介護利用者のうち、区分４以上の者（５０歳以上の場合は、区分３以上）</a:t>
            </a:r>
          </a:p>
          <a:p>
            <a:pPr marL="271463" indent="-271463">
              <a:defRPr/>
            </a:pPr>
            <a:r>
              <a:rPr lang="ja-JP" altLang="en-US" sz="1200" dirty="0">
                <a:solidFill>
                  <a:srgbClr val="000000"/>
                </a:solidFill>
                <a:latin typeface="HGPｺﾞｼｯｸM" pitchFamily="50" charset="-128"/>
                <a:ea typeface="HGPｺﾞｼｯｸM" pitchFamily="50" charset="-128"/>
              </a:rPr>
              <a:t>　②　自立訓練、就労移行支援又は就労継続支援Ｂ型の利用者のうち、入所させながら訓練等を実施することが必要かつ効果的であると認められる者又は通所によって訓棟を受けることが困難な者</a:t>
            </a:r>
          </a:p>
          <a:p>
            <a:pPr marL="271463" indent="-271463">
              <a:defRPr/>
            </a:pPr>
            <a:r>
              <a:rPr lang="ja-JP" altLang="en-US" sz="1200" dirty="0">
                <a:solidFill>
                  <a:srgbClr val="000000"/>
                </a:solidFill>
                <a:latin typeface="HGPｺﾞｼｯｸM" pitchFamily="50" charset="-128"/>
                <a:ea typeface="HGPｺﾞｼｯｸM" pitchFamily="50" charset="-128"/>
              </a:rPr>
              <a:t>　③　特定旧法指定施設に入所していた者であって継続して入所している者又は地域における障害福祉サービスの提供体制の状況その他やむを得ない事情により通所によって介護等を受けることが困難な者のうち、①又は②に該当しない者若しくは就労継続支援Ａ型を利用する</a:t>
            </a:r>
            <a:r>
              <a:rPr lang="ja-JP" altLang="en-US" sz="1200" dirty="0" smtClean="0">
                <a:solidFill>
                  <a:srgbClr val="000000"/>
                </a:solidFill>
                <a:latin typeface="HGPｺﾞｼｯｸM" pitchFamily="50" charset="-128"/>
                <a:ea typeface="HGPｺﾞｼｯｸM" pitchFamily="50" charset="-128"/>
              </a:rPr>
              <a:t>者</a:t>
            </a:r>
            <a:endParaRPr lang="en-US" altLang="ja-JP" sz="1200" dirty="0">
              <a:solidFill>
                <a:srgbClr val="000000"/>
              </a:solidFill>
              <a:latin typeface="HGPｺﾞｼｯｸM" pitchFamily="50" charset="-128"/>
              <a:ea typeface="HGPｺﾞｼｯｸM" pitchFamily="50" charset="-128"/>
            </a:endParaRPr>
          </a:p>
        </p:txBody>
      </p:sp>
      <p:sp>
        <p:nvSpPr>
          <p:cNvPr id="12309" name="Rectangle 4"/>
          <p:cNvSpPr>
            <a:spLocks noChangeArrowheads="1"/>
          </p:cNvSpPr>
          <p:nvPr/>
        </p:nvSpPr>
        <p:spPr bwMode="auto">
          <a:xfrm>
            <a:off x="309599" y="2358580"/>
            <a:ext cx="4566048" cy="1214437"/>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夜間における入浴、排せつ等の介護や日常生活上の相談</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支援等を実施</a:t>
            </a:r>
          </a:p>
          <a:p>
            <a:pPr>
              <a:lnSpc>
                <a:spcPct val="50000"/>
              </a:lnSpc>
            </a:pPr>
            <a:r>
              <a:rPr lang="ja-JP" altLang="en-US" sz="1200" dirty="0">
                <a:solidFill>
                  <a:srgbClr val="000000"/>
                </a:solidFill>
                <a:latin typeface="HGPｺﾞｼｯｸM" pitchFamily="50" charset="-128"/>
                <a:ea typeface="HGPｺﾞｼｯｸM" pitchFamily="50" charset="-128"/>
              </a:rPr>
              <a:t>　</a:t>
            </a:r>
          </a:p>
          <a:p>
            <a:r>
              <a:rPr lang="ja-JP" altLang="en-US" sz="1200" dirty="0">
                <a:solidFill>
                  <a:srgbClr val="000000"/>
                </a:solidFill>
                <a:latin typeface="HGPｺﾞｼｯｸM" pitchFamily="50" charset="-128"/>
                <a:ea typeface="HGPｺﾞｼｯｸM" pitchFamily="50" charset="-128"/>
              </a:rPr>
              <a:t>■　生活介護の利用者は、利用期間の制限なし</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自立訓練及び就労移行支援の利用者は、当該サービスの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利用期間に限定</a:t>
            </a:r>
          </a:p>
        </p:txBody>
      </p:sp>
      <p:sp>
        <p:nvSpPr>
          <p:cNvPr id="12310" name="Rectangle 4"/>
          <p:cNvSpPr>
            <a:spLocks noChangeArrowheads="1"/>
          </p:cNvSpPr>
          <p:nvPr/>
        </p:nvSpPr>
        <p:spPr bwMode="auto">
          <a:xfrm>
            <a:off x="5262600" y="2348881"/>
            <a:ext cx="4214942" cy="1214437"/>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休日等の職員配置</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利用者の状況に応じ、必要な支援を行うための</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勤務体制を</a:t>
            </a:r>
            <a:r>
              <a:rPr lang="ja-JP" altLang="en-US" sz="1200" dirty="0" smtClean="0">
                <a:solidFill>
                  <a:srgbClr val="000000"/>
                </a:solidFill>
                <a:latin typeface="HGPｺﾞｼｯｸM" pitchFamily="50" charset="-128"/>
                <a:ea typeface="HGPｺﾞｼｯｸM" pitchFamily="50" charset="-128"/>
              </a:rPr>
              <a:t>確保</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生活</a:t>
            </a:r>
            <a:r>
              <a:rPr lang="ja-JP" altLang="en-US" sz="1200" dirty="0" smtClean="0">
                <a:solidFill>
                  <a:srgbClr val="000000"/>
                </a:solidFill>
                <a:latin typeface="HGPｺﾞｼｯｸM" pitchFamily="50" charset="-128"/>
                <a:ea typeface="HGPｺﾞｼｯｸM" pitchFamily="50" charset="-128"/>
              </a:rPr>
              <a:t>支援員　利用者数　</a:t>
            </a:r>
            <a:r>
              <a:rPr lang="en-US" altLang="ja-JP" sz="1200" dirty="0" smtClean="0">
                <a:solidFill>
                  <a:srgbClr val="000000"/>
                </a:solidFill>
                <a:latin typeface="HGPｺﾞｼｯｸM" pitchFamily="50" charset="-128"/>
                <a:ea typeface="HGPｺﾞｼｯｸM" pitchFamily="50" charset="-128"/>
              </a:rPr>
              <a:t>60</a:t>
            </a:r>
            <a:r>
              <a:rPr lang="ja-JP" altLang="en-US" sz="1200" dirty="0" smtClean="0">
                <a:solidFill>
                  <a:srgbClr val="000000"/>
                </a:solidFill>
                <a:latin typeface="HGPｺﾞｼｯｸM" pitchFamily="50" charset="-128"/>
                <a:ea typeface="HGPｺﾞｼｯｸM" pitchFamily="50" charset="-128"/>
              </a:rPr>
              <a:t>人以下の場合、</a:t>
            </a:r>
            <a:r>
              <a:rPr lang="en-US" altLang="ja-JP" sz="1200" dirty="0" smtClean="0">
                <a:solidFill>
                  <a:srgbClr val="000000"/>
                </a:solidFill>
                <a:latin typeface="HGPｺﾞｼｯｸM" pitchFamily="50" charset="-128"/>
                <a:ea typeface="HGPｺﾞｼｯｸM" pitchFamily="50" charset="-128"/>
              </a:rPr>
              <a:t>1</a:t>
            </a:r>
            <a:r>
              <a:rPr lang="ja-JP" altLang="en-US" sz="1200" dirty="0" smtClean="0">
                <a:solidFill>
                  <a:srgbClr val="000000"/>
                </a:solidFill>
                <a:latin typeface="HGPｺﾞｼｯｸM" pitchFamily="50" charset="-128"/>
                <a:ea typeface="HGPｺﾞｼｯｸM" pitchFamily="50" charset="-128"/>
              </a:rPr>
              <a:t>人以上</a:t>
            </a:r>
            <a:endParaRPr lang="en-US" altLang="ja-JP" sz="1200" dirty="0" smtClean="0">
              <a:solidFill>
                <a:srgbClr val="000000"/>
              </a:solidFill>
              <a:latin typeface="HGPｺﾞｼｯｸM" pitchFamily="50" charset="-128"/>
              <a:ea typeface="HGPｺﾞｼｯｸM" pitchFamily="50" charset="-128"/>
            </a:endParaRPr>
          </a:p>
        </p:txBody>
      </p:sp>
      <p:sp>
        <p:nvSpPr>
          <p:cNvPr id="12311" name="Text Box 2"/>
          <p:cNvSpPr txBox="1">
            <a:spLocks noChangeArrowheads="1"/>
          </p:cNvSpPr>
          <p:nvPr/>
        </p:nvSpPr>
        <p:spPr bwMode="auto">
          <a:xfrm>
            <a:off x="154783" y="3573016"/>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2312" name="Text Box 2"/>
          <p:cNvSpPr txBox="1">
            <a:spLocks noChangeArrowheads="1"/>
          </p:cNvSpPr>
          <p:nvPr/>
        </p:nvSpPr>
        <p:spPr bwMode="auto">
          <a:xfrm>
            <a:off x="309599" y="6523018"/>
            <a:ext cx="433140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2,599</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ja-JP"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2314" name="Text Box 2"/>
          <p:cNvSpPr txBox="1">
            <a:spLocks noChangeArrowheads="1"/>
          </p:cNvSpPr>
          <p:nvPr/>
        </p:nvSpPr>
        <p:spPr bwMode="auto">
          <a:xfrm>
            <a:off x="4719109" y="6546830"/>
            <a:ext cx="452436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129,963</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ja-JP"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5"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80</a:t>
            </a:fld>
            <a:endParaRPr lang="en-US" altLang="ja-JP" dirty="0">
              <a:solidFill>
                <a:srgbClr val="000000"/>
              </a:solidFill>
            </a:endParaRPr>
          </a:p>
        </p:txBody>
      </p:sp>
    </p:spTree>
    <p:extLst>
      <p:ext uri="{BB962C8B-B14F-4D97-AF65-F5344CB8AC3E}">
        <p14:creationId xmlns:p14="http://schemas.microsoft.com/office/powerpoint/2010/main" val="4115345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0" y="44451"/>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chemeClr val="accent2"/>
                </a:solidFill>
                <a:effectLst>
                  <a:outerShdw blurRad="38100" dist="38100" dir="2700000" algn="tl">
                    <a:srgbClr val="C0C0C0"/>
                  </a:outerShdw>
                </a:effectLst>
                <a:ea typeface="ＤＨＰ特太ゴシック体" pitchFamily="2" charset="-128"/>
              </a:rPr>
              <a:t>自立訓練</a:t>
            </a:r>
            <a:r>
              <a:rPr lang="en-US" altLang="ja-JP" sz="2800" b="1" u="sng" dirty="0">
                <a:solidFill>
                  <a:schemeClr val="accent2"/>
                </a:solidFill>
                <a:effectLst>
                  <a:outerShdw blurRad="38100" dist="38100" dir="2700000" algn="tl">
                    <a:srgbClr val="C0C0C0"/>
                  </a:outerShdw>
                </a:effectLst>
                <a:ea typeface="ＤＨＰ特太ゴシック体" pitchFamily="2" charset="-128"/>
              </a:rPr>
              <a:t>(</a:t>
            </a:r>
            <a:r>
              <a:rPr lang="ja-JP" altLang="en-US" sz="2800" b="1" u="sng" dirty="0">
                <a:solidFill>
                  <a:schemeClr val="accent2"/>
                </a:solidFill>
                <a:effectLst>
                  <a:outerShdw blurRad="38100" dist="38100" dir="2700000" algn="tl">
                    <a:srgbClr val="C0C0C0"/>
                  </a:outerShdw>
                </a:effectLst>
                <a:ea typeface="ＤＨＰ特太ゴシック体" pitchFamily="2" charset="-128"/>
              </a:rPr>
              <a:t>機能訓練</a:t>
            </a:r>
            <a:r>
              <a:rPr lang="en-US" altLang="ja-JP" sz="2800" b="1" u="sng" dirty="0">
                <a:solidFill>
                  <a:schemeClr val="accent2"/>
                </a:solidFill>
                <a:effectLst>
                  <a:outerShdw blurRad="38100" dist="38100" dir="2700000" algn="tl">
                    <a:srgbClr val="C0C0C0"/>
                  </a:outerShdw>
                </a:effectLst>
                <a:ea typeface="ＤＨＰ特太ゴシック体" pitchFamily="2" charset="-128"/>
              </a:rPr>
              <a:t>)</a:t>
            </a:r>
            <a:endParaRPr lang="ja-JP" altLang="en-US" sz="2800" b="1" u="sng" dirty="0">
              <a:solidFill>
                <a:schemeClr val="accent2"/>
              </a:solidFill>
              <a:effectLst>
                <a:outerShdw blurRad="38100" dist="38100" dir="2700000" algn="tl">
                  <a:srgbClr val="C0C0C0"/>
                </a:outerShdw>
              </a:effectLst>
              <a:ea typeface="ＤＨＰ特太ゴシック体" pitchFamily="2" charset="-128"/>
            </a:endParaRPr>
          </a:p>
        </p:txBody>
      </p:sp>
      <p:sp>
        <p:nvSpPr>
          <p:cNvPr id="14339" name="Text Box 2"/>
          <p:cNvSpPr txBox="1">
            <a:spLocks noChangeArrowheads="1"/>
          </p:cNvSpPr>
          <p:nvPr/>
        </p:nvSpPr>
        <p:spPr bwMode="auto">
          <a:xfrm>
            <a:off x="154781" y="642939"/>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4340" name="Text Box 2"/>
          <p:cNvSpPr txBox="1">
            <a:spLocks noChangeArrowheads="1"/>
          </p:cNvSpPr>
          <p:nvPr/>
        </p:nvSpPr>
        <p:spPr bwMode="auto">
          <a:xfrm>
            <a:off x="154782" y="2143125"/>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4341" name="Text Box 2"/>
          <p:cNvSpPr txBox="1">
            <a:spLocks noChangeArrowheads="1"/>
          </p:cNvSpPr>
          <p:nvPr/>
        </p:nvSpPr>
        <p:spPr bwMode="auto">
          <a:xfrm>
            <a:off x="5726907" y="2143125"/>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22" name="正方形/長方形 21"/>
          <p:cNvSpPr/>
          <p:nvPr/>
        </p:nvSpPr>
        <p:spPr>
          <a:xfrm>
            <a:off x="309562" y="1000126"/>
            <a:ext cx="9054704" cy="1071563"/>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chemeClr val="tx1"/>
                </a:solidFill>
                <a:latin typeface="HGPｺﾞｼｯｸM" pitchFamily="50" charset="-128"/>
                <a:ea typeface="HGPｺﾞｼｯｸM" pitchFamily="50" charset="-128"/>
              </a:rPr>
              <a:t>地域生活を営む上で、身体機能・生活能力の維持・向上等のため、一定期間の訓練が必要な身体障害者</a:t>
            </a:r>
            <a:endParaRPr lang="en-US" altLang="ja-JP" sz="1300" dirty="0">
              <a:solidFill>
                <a:schemeClr val="tx1"/>
              </a:solidFill>
              <a:latin typeface="HGPｺﾞｼｯｸM" pitchFamily="50" charset="-128"/>
              <a:ea typeface="HGPｺﾞｼｯｸM" pitchFamily="50" charset="-128"/>
            </a:endParaRPr>
          </a:p>
          <a:p>
            <a:pPr>
              <a:defRPr/>
            </a:pPr>
            <a:endParaRPr lang="en-US" altLang="ja-JP" sz="500" dirty="0">
              <a:solidFill>
                <a:schemeClr val="tx1"/>
              </a:solidFill>
              <a:latin typeface="HGPｺﾞｼｯｸM" pitchFamily="50" charset="-128"/>
              <a:ea typeface="HGPｺﾞｼｯｸM" pitchFamily="50" charset="-128"/>
            </a:endParaRPr>
          </a:p>
          <a:p>
            <a:pPr>
              <a:defRPr/>
            </a:pPr>
            <a:r>
              <a:rPr lang="en-US" altLang="ja-JP" sz="1200" dirty="0">
                <a:solidFill>
                  <a:schemeClr val="tx1"/>
                </a:solidFill>
                <a:latin typeface="HGPｺﾞｼｯｸM" pitchFamily="50" charset="-128"/>
                <a:ea typeface="HGPｺﾞｼｯｸM" pitchFamily="50" charset="-128"/>
              </a:rPr>
              <a:t>①</a:t>
            </a:r>
            <a:r>
              <a:rPr lang="ja-JP" altLang="en-US" sz="1200" dirty="0">
                <a:solidFill>
                  <a:schemeClr val="tx1"/>
                </a:solidFill>
                <a:latin typeface="HGPｺﾞｼｯｸM" pitchFamily="50" charset="-128"/>
                <a:ea typeface="HGPｺﾞｼｯｸM" pitchFamily="50" charset="-128"/>
              </a:rPr>
              <a:t>　入所施設・病院を退所・退院した者であって、地域生活への移行等を図る上で、身体的リハビリテーションの継続や身体機能</a:t>
            </a: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の維持・回復などを目的とした訓練が必要な者</a:t>
            </a:r>
          </a:p>
          <a:p>
            <a:pPr>
              <a:defRPr/>
            </a:pPr>
            <a:r>
              <a:rPr lang="ja-JP" altLang="en-US" sz="1200" dirty="0">
                <a:solidFill>
                  <a:schemeClr val="tx1"/>
                </a:solidFill>
                <a:latin typeface="HGPｺﾞｼｯｸM" pitchFamily="50" charset="-128"/>
                <a:ea typeface="HGPｺﾞｼｯｸM" pitchFamily="50" charset="-128"/>
              </a:rPr>
              <a:t>②　特別支援学校を卒業した者であって、地域生活を営む上で、身体機能の維持・回復などを目的とした訓練が必要な者　等</a:t>
            </a:r>
            <a:endParaRPr lang="ja-JP" altLang="en-US" sz="1200" dirty="0">
              <a:solidFill>
                <a:schemeClr val="tx1"/>
              </a:solidFill>
            </a:endParaRPr>
          </a:p>
        </p:txBody>
      </p:sp>
      <p:sp>
        <p:nvSpPr>
          <p:cNvPr id="14343" name="Rectangle 4"/>
          <p:cNvSpPr>
            <a:spLocks noChangeArrowheads="1"/>
          </p:cNvSpPr>
          <p:nvPr/>
        </p:nvSpPr>
        <p:spPr bwMode="auto">
          <a:xfrm>
            <a:off x="309563" y="2500314"/>
            <a:ext cx="5185172" cy="1500187"/>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latin typeface="HGPｺﾞｼｯｸM" pitchFamily="50" charset="-128"/>
                <a:ea typeface="HGPｺﾞｼｯｸM" pitchFamily="50" charset="-128"/>
              </a:rPr>
              <a:t>■　理学療法や作業療法等の身体的リハビリテーションや、日常</a:t>
            </a:r>
            <a:endParaRPr lang="en-US" altLang="ja-JP" sz="1300" dirty="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生活上の相談支援等を実施</a:t>
            </a:r>
            <a:endParaRPr lang="en-US" altLang="ja-JP" sz="1300" dirty="0">
              <a:latin typeface="HGPｺﾞｼｯｸM" pitchFamily="50" charset="-128"/>
              <a:ea typeface="HGPｺﾞｼｯｸM" pitchFamily="50" charset="-128"/>
            </a:endParaRPr>
          </a:p>
          <a:p>
            <a:endParaRPr lang="ja-JP" altLang="en-US" sz="500" dirty="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通所による訓練を原則としつつ、個別支援計画の進捗状況に</a:t>
            </a:r>
            <a:endParaRPr lang="en-US" altLang="ja-JP" sz="1300" dirty="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応じ、訪問による訓練を組み合わせ</a:t>
            </a:r>
            <a:endParaRPr lang="en-US" altLang="ja-JP" sz="1300" dirty="0">
              <a:latin typeface="HGPｺﾞｼｯｸM" pitchFamily="50" charset="-128"/>
              <a:ea typeface="HGPｺﾞｼｯｸM" pitchFamily="50" charset="-128"/>
            </a:endParaRPr>
          </a:p>
          <a:p>
            <a:endParaRPr lang="ja-JP" altLang="en-US" sz="500" dirty="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利用者ごとに、標準期間（</a:t>
            </a:r>
            <a:r>
              <a:rPr lang="en-US" altLang="ja-JP" sz="1300" dirty="0">
                <a:latin typeface="HGPｺﾞｼｯｸM" pitchFamily="50" charset="-128"/>
                <a:ea typeface="HGPｺﾞｼｯｸM" pitchFamily="50" charset="-128"/>
              </a:rPr>
              <a:t>18</a:t>
            </a:r>
            <a:r>
              <a:rPr lang="ja-JP" altLang="en-US" sz="1300" dirty="0">
                <a:latin typeface="HGPｺﾞｼｯｸM" pitchFamily="50" charset="-128"/>
                <a:ea typeface="HGPｺﾞｼｯｸM" pitchFamily="50" charset="-128"/>
              </a:rPr>
              <a:t>ヶ月、頸髄損傷による四肢麻痺</a:t>
            </a:r>
            <a:endParaRPr lang="en-US" altLang="ja-JP" sz="1300" dirty="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等の場合は</a:t>
            </a:r>
            <a:r>
              <a:rPr lang="en-US" altLang="ja-JP" sz="1300" dirty="0">
                <a:latin typeface="HGPｺﾞｼｯｸM" pitchFamily="50" charset="-128"/>
                <a:ea typeface="HGPｺﾞｼｯｸM" pitchFamily="50" charset="-128"/>
              </a:rPr>
              <a:t>36</a:t>
            </a:r>
            <a:r>
              <a:rPr lang="ja-JP" altLang="en-US" sz="1300" dirty="0">
                <a:latin typeface="HGPｺﾞｼｯｸM" pitchFamily="50" charset="-128"/>
                <a:ea typeface="HGPｺﾞｼｯｸM" pitchFamily="50" charset="-128"/>
              </a:rPr>
              <a:t>ヶ月）内で利用期間を設定</a:t>
            </a:r>
            <a:endParaRPr lang="ja-JP" altLang="en-US" sz="1300" dirty="0">
              <a:solidFill>
                <a:srgbClr val="FF0066"/>
              </a:solidFill>
              <a:latin typeface="HGPｺﾞｼｯｸM" pitchFamily="50" charset="-128"/>
              <a:ea typeface="HGPｺﾞｼｯｸM" pitchFamily="50" charset="-128"/>
            </a:endParaRPr>
          </a:p>
        </p:txBody>
      </p:sp>
      <p:sp>
        <p:nvSpPr>
          <p:cNvPr id="14344" name="Rectangle 4"/>
          <p:cNvSpPr>
            <a:spLocks noChangeArrowheads="1"/>
          </p:cNvSpPr>
          <p:nvPr/>
        </p:nvSpPr>
        <p:spPr bwMode="auto">
          <a:xfrm>
            <a:off x="5889104" y="2500314"/>
            <a:ext cx="3475161" cy="1285875"/>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latin typeface="HGPｺﾞｼｯｸM" pitchFamily="50" charset="-128"/>
                <a:ea typeface="HGPｺﾞｼｯｸM" pitchFamily="50" charset="-128"/>
              </a:rPr>
              <a:t>■　サービス管理責任者</a:t>
            </a:r>
          </a:p>
          <a:p>
            <a:pPr>
              <a:lnSpc>
                <a:spcPct val="50000"/>
              </a:lnSpc>
            </a:pPr>
            <a:endParaRPr lang="ja-JP" altLang="en-US" sz="500" dirty="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生活支援員　等　→　６：１以上</a:t>
            </a:r>
          </a:p>
        </p:txBody>
      </p:sp>
      <p:sp>
        <p:nvSpPr>
          <p:cNvPr id="14345" name="Text Box 2"/>
          <p:cNvSpPr txBox="1">
            <a:spLocks noChangeArrowheads="1"/>
          </p:cNvSpPr>
          <p:nvPr/>
        </p:nvSpPr>
        <p:spPr bwMode="auto">
          <a:xfrm>
            <a:off x="154782" y="6429375"/>
            <a:ext cx="4407827" cy="338138"/>
          </a:xfrm>
          <a:prstGeom prst="rect">
            <a:avLst/>
          </a:prstGeom>
          <a:noFill/>
          <a:ln w="9525">
            <a:noFill/>
            <a:miter lim="800000"/>
            <a:headEnd/>
            <a:tailEnd/>
          </a:ln>
        </p:spPr>
        <p:txBody>
          <a:bodyPr>
            <a:spAutoFit/>
          </a:bodyPr>
          <a:lstStyle/>
          <a:p>
            <a:pPr>
              <a:spcBef>
                <a:spcPct val="50000"/>
              </a:spcBef>
            </a:pPr>
            <a:r>
              <a:rPr lang="ja-JP" altLang="en-US" sz="1600" b="1" u="sng" dirty="0" smtClean="0">
                <a:ea typeface="ＤＨＰ特太ゴシック体" pitchFamily="2" charset="-128"/>
              </a:rPr>
              <a:t>○ </a:t>
            </a:r>
            <a:r>
              <a:rPr lang="ja-JP" altLang="en-US" sz="1600" b="1" u="sng" dirty="0">
                <a:ea typeface="ＤＨＰ特太ゴシック体" pitchFamily="2" charset="-128"/>
              </a:rPr>
              <a:t>事業所数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174</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4346" name="Text Box 2"/>
          <p:cNvSpPr txBox="1">
            <a:spLocks noChangeArrowheads="1"/>
          </p:cNvSpPr>
          <p:nvPr/>
        </p:nvSpPr>
        <p:spPr bwMode="auto">
          <a:xfrm>
            <a:off x="154782" y="4071938"/>
            <a:ext cx="3940123"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2833048149"/>
              </p:ext>
            </p:extLst>
          </p:nvPr>
        </p:nvGraphicFramePr>
        <p:xfrm>
          <a:off x="326571" y="4429126"/>
          <a:ext cx="9018917" cy="1957413"/>
        </p:xfrm>
        <a:graphic>
          <a:graphicData uri="http://schemas.openxmlformats.org/drawingml/2006/table">
            <a:tbl>
              <a:tblPr>
                <a:tableStyleId>{F5AB1C69-6EDB-4FF4-983F-18BD219EF322}</a:tableStyleId>
              </a:tblPr>
              <a:tblGrid>
                <a:gridCol w="4246712"/>
                <a:gridCol w="4772205"/>
              </a:tblGrid>
              <a:tr h="275481">
                <a:tc gridSpan="2">
                  <a:txBody>
                    <a:bodyPr/>
                    <a:lstStyle/>
                    <a:p>
                      <a:r>
                        <a:rPr kumimoji="1" lang="ja-JP" altLang="en-US" sz="1300" dirty="0" smtClean="0">
                          <a:ea typeface="ＤＨＰ特太ゴシック体" pitchFamily="2" charset="-128"/>
                        </a:rPr>
                        <a:t>■ 基本報酬</a:t>
                      </a:r>
                      <a:endParaRPr kumimoji="1" lang="ja-JP" altLang="en-US" sz="13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710572">
                <a:tc>
                  <a:txBody>
                    <a:bodyPr/>
                    <a:lstStyle/>
                    <a:p>
                      <a:pPr>
                        <a:defRPr/>
                      </a:pPr>
                      <a:r>
                        <a:rPr lang="ja-JP" altLang="en-US" sz="1300" b="1" u="sng" dirty="0" smtClean="0">
                          <a:solidFill>
                            <a:schemeClr val="tx1"/>
                          </a:solidFill>
                          <a:latin typeface="HGPｺﾞｼｯｸM" pitchFamily="50" charset="-128"/>
                          <a:ea typeface="HGPｺﾞｼｯｸM" pitchFamily="50" charset="-128"/>
                        </a:rPr>
                        <a:t>通所による訓練</a:t>
                      </a:r>
                      <a:endParaRPr lang="en-US" altLang="ja-JP" sz="1300" b="1" u="sng" dirty="0" smtClean="0">
                        <a:solidFill>
                          <a:schemeClr val="tx1"/>
                        </a:solidFill>
                        <a:latin typeface="HGPｺﾞｼｯｸM" pitchFamily="50" charset="-128"/>
                        <a:ea typeface="HGPｺﾞｼｯｸM" pitchFamily="50" charset="-128"/>
                      </a:endParaRPr>
                    </a:p>
                    <a:p>
                      <a:pPr>
                        <a:defRPr/>
                      </a:pPr>
                      <a:r>
                        <a:rPr lang="en-US" altLang="ja-JP" sz="1200" dirty="0" smtClean="0">
                          <a:solidFill>
                            <a:schemeClr val="tx1"/>
                          </a:solidFill>
                          <a:latin typeface="HGPｺﾞｼｯｸM" pitchFamily="50" charset="-128"/>
                          <a:ea typeface="HGPｺﾞｼｯｸM" pitchFamily="50" charset="-128"/>
                        </a:rPr>
                        <a:t>604</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787</a:t>
                      </a:r>
                      <a:r>
                        <a:rPr lang="ja-JP" altLang="en-US" sz="1200" dirty="0" smtClean="0">
                          <a:solidFill>
                            <a:schemeClr val="tx1"/>
                          </a:solidFill>
                          <a:latin typeface="HGPｺﾞｼｯｸM" pitchFamily="50" charset="-128"/>
                          <a:ea typeface="HGPｺﾞｼｯｸM" pitchFamily="50" charset="-128"/>
                        </a:rPr>
                        <a:t>単位（定員</a:t>
                      </a:r>
                      <a:r>
                        <a:rPr lang="en-US" altLang="ja-JP" sz="1200" dirty="0" smtClean="0">
                          <a:solidFill>
                            <a:schemeClr val="tx1"/>
                          </a:solidFill>
                          <a:latin typeface="HGPｺﾞｼｯｸM" pitchFamily="50" charset="-128"/>
                          <a:ea typeface="HGPｺﾞｼｯｸM" pitchFamily="50" charset="-128"/>
                        </a:rPr>
                        <a:t>20</a:t>
                      </a:r>
                      <a:r>
                        <a:rPr lang="ja-JP" altLang="en-US" sz="1200" dirty="0" smtClean="0">
                          <a:solidFill>
                            <a:schemeClr val="tx1"/>
                          </a:solidFill>
                          <a:latin typeface="HGPｺﾞｼｯｸM" pitchFamily="50" charset="-128"/>
                          <a:ea typeface="HGPｺﾞｼｯｸM" pitchFamily="50" charset="-128"/>
                        </a:rPr>
                        <a:t>人以下）</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ja-JP" altLang="en-US" sz="1300" b="1" u="sng" dirty="0" smtClean="0">
                          <a:solidFill>
                            <a:schemeClr val="tx1"/>
                          </a:solidFill>
                          <a:latin typeface="HGPｺﾞｼｯｸM" pitchFamily="50" charset="-128"/>
                          <a:ea typeface="HGPｺﾞｼｯｸM" pitchFamily="50" charset="-128"/>
                        </a:rPr>
                        <a:t>訪問による訓練</a:t>
                      </a:r>
                      <a:endParaRPr lang="en-US" altLang="ja-JP" sz="1300" b="0" u="none" dirty="0" smtClean="0">
                        <a:solidFill>
                          <a:schemeClr val="tx1"/>
                        </a:solidFill>
                        <a:latin typeface="HGPｺﾞｼｯｸM" pitchFamily="50" charset="-128"/>
                        <a:ea typeface="HGPｺﾞｼｯｸM" pitchFamily="50" charset="-128"/>
                      </a:endParaRPr>
                    </a:p>
                    <a:p>
                      <a:pPr algn="l">
                        <a:defRPr/>
                      </a:pPr>
                      <a:r>
                        <a:rPr lang="en-US" altLang="ja-JP" sz="1200" dirty="0" smtClean="0">
                          <a:solidFill>
                            <a:schemeClr val="tx1"/>
                          </a:solidFill>
                          <a:latin typeface="HGPｺﾞｼｯｸM" pitchFamily="50" charset="-128"/>
                          <a:ea typeface="HGPｺﾞｼｯｸM" pitchFamily="50" charset="-128"/>
                        </a:rPr>
                        <a:t>245</a:t>
                      </a:r>
                      <a:r>
                        <a:rPr lang="ja-JP" altLang="en-US" sz="1200" dirty="0" smtClean="0">
                          <a:solidFill>
                            <a:schemeClr val="tx1"/>
                          </a:solidFill>
                          <a:latin typeface="HGPｺﾞｼｯｸM" pitchFamily="50" charset="-128"/>
                          <a:ea typeface="HGPｺﾞｼｯｸM" pitchFamily="50" charset="-128"/>
                        </a:rPr>
                        <a:t>単位　（１時間未満の場合）</a:t>
                      </a:r>
                      <a:endParaRPr lang="en-US" altLang="ja-JP" sz="1200" dirty="0" smtClean="0">
                        <a:solidFill>
                          <a:schemeClr val="tx1"/>
                        </a:solidFill>
                        <a:latin typeface="HGPｺﾞｼｯｸM" pitchFamily="50" charset="-128"/>
                        <a:ea typeface="HGPｺﾞｼｯｸM" pitchFamily="50" charset="-128"/>
                      </a:endParaRPr>
                    </a:p>
                    <a:p>
                      <a:pPr algn="l">
                        <a:defRPr/>
                      </a:pPr>
                      <a:r>
                        <a:rPr lang="en-US" altLang="ja-JP" sz="1200" dirty="0" smtClean="0">
                          <a:solidFill>
                            <a:schemeClr val="tx1"/>
                          </a:solidFill>
                          <a:latin typeface="HGPｺﾞｼｯｸM" pitchFamily="50" charset="-128"/>
                          <a:ea typeface="HGPｺﾞｼｯｸM" pitchFamily="50" charset="-128"/>
                        </a:rPr>
                        <a:t>564</a:t>
                      </a:r>
                      <a:r>
                        <a:rPr lang="ja-JP" altLang="en-US" sz="1200" dirty="0" smtClean="0">
                          <a:solidFill>
                            <a:schemeClr val="tx1"/>
                          </a:solidFill>
                          <a:latin typeface="HGPｺﾞｼｯｸM" pitchFamily="50" charset="-128"/>
                          <a:ea typeface="HGPｺﾞｼｯｸM" pitchFamily="50" charset="-128"/>
                        </a:rPr>
                        <a:t>単位　（１時間以上の場合）</a:t>
                      </a:r>
                    </a:p>
                    <a:p>
                      <a:pPr>
                        <a:defRPr/>
                      </a:pPr>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訪問のうち、視覚障害者に対する専門訓練　</a:t>
                      </a:r>
                      <a:r>
                        <a:rPr lang="en-US" altLang="ja-JP" sz="1200" dirty="0" smtClean="0">
                          <a:solidFill>
                            <a:schemeClr val="tx1"/>
                          </a:solidFill>
                          <a:latin typeface="HGPｺﾞｼｯｸM" pitchFamily="50" charset="-128"/>
                          <a:ea typeface="HGPｺﾞｼｯｸM" pitchFamily="50" charset="-128"/>
                        </a:rPr>
                        <a:t>724</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5481">
                <a:tc gridSpan="2">
                  <a:txBody>
                    <a:bodyPr/>
                    <a:lstStyle/>
                    <a:p>
                      <a:pPr algn="l"/>
                      <a:r>
                        <a:rPr kumimoji="1" lang="ja-JP" altLang="en-US" sz="1300" dirty="0" smtClean="0">
                          <a:ea typeface="ＤＨＰ特太ゴシック体" pitchFamily="2" charset="-128"/>
                        </a:rPr>
                        <a:t>■ 主な加算</a:t>
                      </a:r>
                      <a:endParaRPr kumimoji="1" lang="ja-JP" altLang="en-US" sz="13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540093">
                <a:tc gridSpan="2">
                  <a:txBody>
                    <a:bodyPr/>
                    <a:lstStyle/>
                    <a:p>
                      <a:pPr>
                        <a:defRPr/>
                      </a:pPr>
                      <a:r>
                        <a:rPr lang="ja-JP" altLang="en-US" sz="1300" b="1" u="sng" dirty="0" smtClean="0">
                          <a:solidFill>
                            <a:schemeClr val="tx1"/>
                          </a:solidFill>
                          <a:latin typeface="HGPｺﾞｼｯｸM" pitchFamily="50" charset="-128"/>
                          <a:ea typeface="HGPｺﾞｼｯｸM" pitchFamily="50" charset="-128"/>
                        </a:rPr>
                        <a:t>リハビリテーション加算</a:t>
                      </a:r>
                      <a:r>
                        <a:rPr lang="ja-JP" altLang="en-US" sz="1300" dirty="0" smtClean="0">
                          <a:solidFill>
                            <a:schemeClr val="tx1"/>
                          </a:solidFill>
                          <a:latin typeface="HGPｺﾞｼｯｸM" pitchFamily="50" charset="-128"/>
                          <a:ea typeface="HGPｺﾞｼｯｸM" pitchFamily="50" charset="-128"/>
                        </a:rPr>
                        <a:t>（</a:t>
                      </a:r>
                      <a:r>
                        <a:rPr lang="en-US" altLang="ja-JP" sz="1300" dirty="0" smtClean="0">
                          <a:solidFill>
                            <a:schemeClr val="tx1"/>
                          </a:solidFill>
                          <a:latin typeface="HGPｺﾞｼｯｸM" pitchFamily="50" charset="-128"/>
                          <a:ea typeface="HGPｺﾞｼｯｸM" pitchFamily="50" charset="-128"/>
                        </a:rPr>
                        <a:t>20</a:t>
                      </a:r>
                      <a:r>
                        <a:rPr lang="ja-JP" altLang="en-US" sz="1300" dirty="0" smtClean="0">
                          <a:solidFill>
                            <a:schemeClr val="tx1"/>
                          </a:solidFill>
                          <a:latin typeface="HGPｺﾞｼｯｸM" pitchFamily="50" charset="-128"/>
                          <a:ea typeface="HGPｺﾞｼｯｸM" pitchFamily="50" charset="-128"/>
                        </a:rPr>
                        <a:t>単位）</a:t>
                      </a:r>
                    </a:p>
                    <a:p>
                      <a:pPr>
                        <a:defRPr/>
                      </a:pPr>
                      <a:r>
                        <a:rPr lang="ja-JP" altLang="en-US" sz="1200" dirty="0" smtClean="0">
                          <a:solidFill>
                            <a:schemeClr val="tx1"/>
                          </a:solidFill>
                          <a:latin typeface="HGPｺﾞｼｯｸM" pitchFamily="50" charset="-128"/>
                          <a:ea typeface="HGPｺﾞｼｯｸM" pitchFamily="50" charset="-128"/>
                        </a:rPr>
                        <a:t>→利用者それぞれにリハビリテーション実施計画を作成し、個別のリハビリテーションを行った場合</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r>
            </a:tbl>
          </a:graphicData>
        </a:graphic>
      </p:graphicFrame>
      <p:sp>
        <p:nvSpPr>
          <p:cNvPr id="14362" name="Text Box 2"/>
          <p:cNvSpPr txBox="1">
            <a:spLocks noChangeArrowheads="1"/>
          </p:cNvSpPr>
          <p:nvPr/>
        </p:nvSpPr>
        <p:spPr bwMode="auto">
          <a:xfrm>
            <a:off x="4719109" y="6402389"/>
            <a:ext cx="4407827" cy="339725"/>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2,192</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ja-JP"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4"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81</a:t>
            </a:fld>
            <a:endParaRPr lang="en-US" altLang="ja-JP" dirty="0">
              <a:solidFill>
                <a:srgbClr val="000000"/>
              </a:solidFill>
            </a:endParaRPr>
          </a:p>
        </p:txBody>
      </p:sp>
    </p:spTree>
    <p:extLst>
      <p:ext uri="{BB962C8B-B14F-4D97-AF65-F5344CB8AC3E}">
        <p14:creationId xmlns:p14="http://schemas.microsoft.com/office/powerpoint/2010/main" val="4085546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32172" y="357189"/>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9" name="Text Box 3"/>
          <p:cNvSpPr txBox="1">
            <a:spLocks noChangeArrowheads="1"/>
          </p:cNvSpPr>
          <p:nvPr/>
        </p:nvSpPr>
        <p:spPr bwMode="auto">
          <a:xfrm>
            <a:off x="0" y="44451"/>
            <a:ext cx="9906000" cy="461665"/>
          </a:xfrm>
          <a:prstGeom prst="rect">
            <a:avLst/>
          </a:prstGeom>
          <a:noFill/>
          <a:ln w="9525" algn="ctr">
            <a:noFill/>
            <a:miter lim="800000"/>
            <a:headEnd/>
            <a:tailEnd/>
          </a:ln>
          <a:effectLst/>
        </p:spPr>
        <p:txBody>
          <a:bodyPr>
            <a:spAutoFit/>
          </a:bodyPr>
          <a:lstStyle/>
          <a:p>
            <a:pPr algn="ctr">
              <a:spcBef>
                <a:spcPct val="50000"/>
              </a:spcBef>
              <a:defRPr/>
            </a:pPr>
            <a:r>
              <a:rPr lang="ja-JP" altLang="en-US" sz="2400" b="1" u="sng" dirty="0">
                <a:solidFill>
                  <a:schemeClr val="accent2"/>
                </a:solidFill>
                <a:effectLst>
                  <a:outerShdw blurRad="38100" dist="38100" dir="2700000" algn="tl">
                    <a:srgbClr val="C0C0C0"/>
                  </a:outerShdw>
                </a:effectLst>
                <a:ea typeface="ＤＨＰ特太ゴシック体" pitchFamily="2" charset="-128"/>
              </a:rPr>
              <a:t>自立訓練</a:t>
            </a:r>
            <a:r>
              <a:rPr lang="en-US" altLang="ja-JP" sz="2400" b="1" u="sng" dirty="0">
                <a:solidFill>
                  <a:schemeClr val="accent2"/>
                </a:solidFill>
                <a:effectLst>
                  <a:outerShdw blurRad="38100" dist="38100" dir="2700000" algn="tl">
                    <a:srgbClr val="C0C0C0"/>
                  </a:outerShdw>
                </a:effectLst>
                <a:ea typeface="ＤＨＰ特太ゴシック体" pitchFamily="2" charset="-128"/>
              </a:rPr>
              <a:t>(</a:t>
            </a:r>
            <a:r>
              <a:rPr lang="ja-JP" altLang="en-US" sz="2400" b="1" u="sng" dirty="0">
                <a:solidFill>
                  <a:schemeClr val="accent2"/>
                </a:solidFill>
                <a:effectLst>
                  <a:outerShdw blurRad="38100" dist="38100" dir="2700000" algn="tl">
                    <a:srgbClr val="C0C0C0"/>
                  </a:outerShdw>
                </a:effectLst>
                <a:ea typeface="ＤＨＰ特太ゴシック体" pitchFamily="2" charset="-128"/>
              </a:rPr>
              <a:t>生活訓練</a:t>
            </a:r>
            <a:r>
              <a:rPr lang="en-US" altLang="ja-JP" sz="2400" b="1" u="sng" dirty="0">
                <a:solidFill>
                  <a:schemeClr val="accent2"/>
                </a:solidFill>
                <a:effectLst>
                  <a:outerShdw blurRad="38100" dist="38100" dir="2700000" algn="tl">
                    <a:srgbClr val="C0C0C0"/>
                  </a:outerShdw>
                </a:effectLst>
                <a:ea typeface="ＤＨＰ特太ゴシック体" pitchFamily="2" charset="-128"/>
              </a:rPr>
              <a:t>)</a:t>
            </a:r>
            <a:endParaRPr lang="ja-JP" altLang="en-US" sz="2400" b="1" u="sng" dirty="0">
              <a:solidFill>
                <a:schemeClr val="accent2"/>
              </a:solidFill>
              <a:effectLst>
                <a:outerShdw blurRad="38100" dist="38100" dir="2700000" algn="tl">
                  <a:srgbClr val="C0C0C0"/>
                </a:outerShdw>
              </a:effectLst>
              <a:ea typeface="ＤＨＰ特太ゴシック体" pitchFamily="2" charset="-128"/>
            </a:endParaRPr>
          </a:p>
        </p:txBody>
      </p:sp>
      <p:sp>
        <p:nvSpPr>
          <p:cNvPr id="15364" name="Text Box 2"/>
          <p:cNvSpPr txBox="1">
            <a:spLocks noChangeArrowheads="1"/>
          </p:cNvSpPr>
          <p:nvPr/>
        </p:nvSpPr>
        <p:spPr bwMode="auto">
          <a:xfrm>
            <a:off x="232172" y="1928814"/>
            <a:ext cx="2399109"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5365" name="Text Box 2"/>
          <p:cNvSpPr txBox="1">
            <a:spLocks noChangeArrowheads="1"/>
          </p:cNvSpPr>
          <p:nvPr/>
        </p:nvSpPr>
        <p:spPr bwMode="auto">
          <a:xfrm>
            <a:off x="5726907" y="1928814"/>
            <a:ext cx="2708672"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22" name="正方形/長方形 21"/>
          <p:cNvSpPr/>
          <p:nvPr/>
        </p:nvSpPr>
        <p:spPr>
          <a:xfrm>
            <a:off x="386953" y="714375"/>
            <a:ext cx="8796235" cy="1214438"/>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latin typeface="HGPｺﾞｼｯｸM" pitchFamily="50" charset="-128"/>
                <a:ea typeface="HGPｺﾞｼｯｸM" pitchFamily="50" charset="-128"/>
              </a:rPr>
              <a:t>地域生活を営む上で、生活能力の維持・向上等のため、一定期間の訓練が必要な知的・精神障害者</a:t>
            </a:r>
            <a:endParaRPr lang="en-US" altLang="ja-JP" sz="1300" dirty="0">
              <a:latin typeface="HGPｺﾞｼｯｸM" pitchFamily="50" charset="-128"/>
              <a:ea typeface="HGPｺﾞｼｯｸM" pitchFamily="50" charset="-128"/>
            </a:endParaRPr>
          </a:p>
          <a:p>
            <a:pPr>
              <a:defRPr/>
            </a:pPr>
            <a:r>
              <a:rPr lang="ja-JP" altLang="en-US" sz="1200" u="sng" dirty="0">
                <a:latin typeface="HGPｺﾞｼｯｸM" pitchFamily="50" charset="-128"/>
                <a:ea typeface="HGPｺﾞｼｯｸM" pitchFamily="50" charset="-128"/>
              </a:rPr>
              <a:t>（具体的には次のような例）</a:t>
            </a:r>
            <a:endParaRPr lang="en-US" altLang="ja-JP" sz="1200" u="sng" dirty="0">
              <a:latin typeface="HGPｺﾞｼｯｸM" pitchFamily="50" charset="-128"/>
              <a:ea typeface="HGPｺﾞｼｯｸM" pitchFamily="50" charset="-128"/>
            </a:endParaRPr>
          </a:p>
          <a:p>
            <a:pPr>
              <a:defRPr/>
            </a:pPr>
            <a:r>
              <a:rPr lang="ja-JP" altLang="en-US" sz="1200" dirty="0">
                <a:latin typeface="HGPｺﾞｼｯｸM" pitchFamily="50" charset="-128"/>
                <a:ea typeface="HGPｺﾞｼｯｸM" pitchFamily="50" charset="-128"/>
              </a:rPr>
              <a:t>　</a:t>
            </a:r>
            <a:r>
              <a:rPr lang="en-US" altLang="ja-JP" sz="1200" dirty="0">
                <a:latin typeface="HGPｺﾞｼｯｸM" pitchFamily="50" charset="-128"/>
                <a:ea typeface="HGPｺﾞｼｯｸM" pitchFamily="50" charset="-128"/>
              </a:rPr>
              <a:t>①</a:t>
            </a:r>
            <a:r>
              <a:rPr lang="ja-JP" altLang="en-US" sz="1200" dirty="0">
                <a:latin typeface="HGPｺﾞｼｯｸM" pitchFamily="50" charset="-128"/>
                <a:ea typeface="HGPｺﾞｼｯｸM" pitchFamily="50" charset="-128"/>
              </a:rPr>
              <a:t>　入所施設・病院を退所・退院した者であって、地域生活への移行を図る上で、生活能力の維持・向上などを目的</a:t>
            </a:r>
            <a:endParaRPr lang="en-US" altLang="ja-JP" sz="1200" dirty="0">
              <a:latin typeface="HGPｺﾞｼｯｸM" pitchFamily="50" charset="-128"/>
              <a:ea typeface="HGPｺﾞｼｯｸM" pitchFamily="50" charset="-128"/>
            </a:endParaRPr>
          </a:p>
          <a:p>
            <a:pPr>
              <a:defRPr/>
            </a:pPr>
            <a:r>
              <a:rPr lang="ja-JP" altLang="en-US" sz="1200" dirty="0">
                <a:latin typeface="HGPｺﾞｼｯｸM" pitchFamily="50" charset="-128"/>
                <a:ea typeface="HGPｺﾞｼｯｸM" pitchFamily="50" charset="-128"/>
              </a:rPr>
              <a:t>　　　 とした訓練が必要な者</a:t>
            </a:r>
          </a:p>
          <a:p>
            <a:pPr>
              <a:defRPr/>
            </a:pPr>
            <a:r>
              <a:rPr lang="ja-JP" altLang="en-US" sz="1200" dirty="0">
                <a:latin typeface="HGPｺﾞｼｯｸM" pitchFamily="50" charset="-128"/>
                <a:ea typeface="HGPｺﾞｼｯｸM" pitchFamily="50" charset="-128"/>
              </a:rPr>
              <a:t>　②　</a:t>
            </a:r>
            <a:r>
              <a:rPr lang="ja-JP" altLang="en-US" sz="1200" dirty="0">
                <a:solidFill>
                  <a:srgbClr val="000000"/>
                </a:solidFill>
                <a:latin typeface="HGPｺﾞｼｯｸM" pitchFamily="50" charset="-128"/>
                <a:ea typeface="HGPｺﾞｼｯｸM" pitchFamily="50" charset="-128"/>
              </a:rPr>
              <a:t>特別支援学校</a:t>
            </a:r>
            <a:r>
              <a:rPr lang="ja-JP" altLang="en-US" sz="1200" dirty="0">
                <a:latin typeface="HGPｺﾞｼｯｸM" pitchFamily="50" charset="-128"/>
                <a:ea typeface="HGPｺﾞｼｯｸM" pitchFamily="50" charset="-128"/>
              </a:rPr>
              <a:t>を卒業した者、継続した通院により症状が安定している者等であって、地域生活を営む上で、生活</a:t>
            </a:r>
            <a:endParaRPr lang="en-US" altLang="ja-JP" sz="1200" dirty="0">
              <a:latin typeface="HGPｺﾞｼｯｸM" pitchFamily="50" charset="-128"/>
              <a:ea typeface="HGPｺﾞｼｯｸM" pitchFamily="50" charset="-128"/>
            </a:endParaRPr>
          </a:p>
          <a:p>
            <a:pPr>
              <a:defRPr/>
            </a:pPr>
            <a:r>
              <a:rPr lang="ja-JP" altLang="en-US" sz="1200" dirty="0">
                <a:latin typeface="HGPｺﾞｼｯｸM" pitchFamily="50" charset="-128"/>
                <a:ea typeface="HGPｺﾞｼｯｸM" pitchFamily="50" charset="-128"/>
              </a:rPr>
              <a:t>　　　 能力の維持・向上などを目的とした訓練が必要な者　等</a:t>
            </a:r>
            <a:endParaRPr lang="ja-JP" altLang="en-US" sz="1200" b="1" dirty="0"/>
          </a:p>
        </p:txBody>
      </p:sp>
      <p:sp>
        <p:nvSpPr>
          <p:cNvPr id="15367" name="Rectangle 4"/>
          <p:cNvSpPr>
            <a:spLocks noChangeArrowheads="1"/>
          </p:cNvSpPr>
          <p:nvPr/>
        </p:nvSpPr>
        <p:spPr bwMode="auto">
          <a:xfrm>
            <a:off x="386954" y="2286001"/>
            <a:ext cx="5107781" cy="1357313"/>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latin typeface="HGPｺﾞｼｯｸM" pitchFamily="50" charset="-128"/>
                <a:ea typeface="HGPｺﾞｼｯｸM" pitchFamily="50" charset="-128"/>
              </a:rPr>
              <a:t>■　食事や家事等の日常生活能力を向上するための支援や、日　</a:t>
            </a:r>
            <a:endParaRPr lang="en-US" altLang="ja-JP" sz="1300" dirty="0">
              <a:latin typeface="HGPｺﾞｼｯｸM" pitchFamily="50" charset="-128"/>
              <a:ea typeface="HGPｺﾞｼｯｸM" pitchFamily="50" charset="-128"/>
            </a:endParaRPr>
          </a:p>
          <a:p>
            <a:r>
              <a:rPr lang="en-US" altLang="ja-JP" sz="1300" dirty="0">
                <a:latin typeface="HGPｺﾞｼｯｸM" pitchFamily="50" charset="-128"/>
                <a:ea typeface="HGPｺﾞｼｯｸM" pitchFamily="50" charset="-128"/>
              </a:rPr>
              <a:t>     </a:t>
            </a:r>
            <a:r>
              <a:rPr lang="ja-JP" altLang="en-US" sz="1300" dirty="0">
                <a:latin typeface="HGPｺﾞｼｯｸM" pitchFamily="50" charset="-128"/>
                <a:ea typeface="HGPｺﾞｼｯｸM" pitchFamily="50" charset="-128"/>
              </a:rPr>
              <a:t>常生活上の相談支援等を実施</a:t>
            </a:r>
          </a:p>
          <a:p>
            <a:r>
              <a:rPr lang="ja-JP" altLang="en-US" sz="1300" dirty="0">
                <a:latin typeface="HGPｺﾞｼｯｸM" pitchFamily="50" charset="-128"/>
                <a:ea typeface="HGPｺﾞｼｯｸM" pitchFamily="50" charset="-128"/>
              </a:rPr>
              <a:t>■　通所による訓練を原則としつつ、個別支援計画の進捗状況に</a:t>
            </a:r>
            <a:endParaRPr lang="en-US" altLang="ja-JP" sz="1300" dirty="0">
              <a:latin typeface="HGPｺﾞｼｯｸM" pitchFamily="50" charset="-128"/>
              <a:ea typeface="HGPｺﾞｼｯｸM" pitchFamily="50" charset="-128"/>
            </a:endParaRPr>
          </a:p>
          <a:p>
            <a:r>
              <a:rPr lang="en-US" altLang="ja-JP" sz="1300" dirty="0">
                <a:latin typeface="HGPｺﾞｼｯｸM" pitchFamily="50" charset="-128"/>
                <a:ea typeface="HGPｺﾞｼｯｸM" pitchFamily="50" charset="-128"/>
              </a:rPr>
              <a:t>     </a:t>
            </a:r>
            <a:r>
              <a:rPr lang="ja-JP" altLang="en-US" sz="1300" dirty="0">
                <a:latin typeface="HGPｺﾞｼｯｸM" pitchFamily="50" charset="-128"/>
                <a:ea typeface="HGPｺﾞｼｯｸM" pitchFamily="50" charset="-128"/>
              </a:rPr>
              <a:t>応じ、訪問による訓練を組み合わせ</a:t>
            </a:r>
          </a:p>
          <a:p>
            <a:r>
              <a:rPr lang="ja-JP" altLang="en-US" sz="1300" dirty="0">
                <a:latin typeface="HGPｺﾞｼｯｸM" pitchFamily="50" charset="-128"/>
                <a:ea typeface="HGPｺﾞｼｯｸM" pitchFamily="50" charset="-128"/>
              </a:rPr>
              <a:t>■　利用者ごとに、標準期間（</a:t>
            </a:r>
            <a:r>
              <a:rPr lang="en-US" altLang="ja-JP" sz="1300" dirty="0">
                <a:latin typeface="HGPｺﾞｼｯｸM" pitchFamily="50" charset="-128"/>
                <a:ea typeface="HGPｺﾞｼｯｸM" pitchFamily="50" charset="-128"/>
              </a:rPr>
              <a:t>24</a:t>
            </a:r>
            <a:r>
              <a:rPr lang="ja-JP" altLang="en-US" sz="1300" dirty="0">
                <a:latin typeface="HGPｺﾞｼｯｸM" pitchFamily="50" charset="-128"/>
                <a:ea typeface="HGPｺﾞｼｯｸM" pitchFamily="50" charset="-128"/>
              </a:rPr>
              <a:t>ヶ月、長期</a:t>
            </a:r>
            <a:r>
              <a:rPr lang="ja-JP" altLang="en-US" sz="1300" dirty="0" smtClean="0">
                <a:latin typeface="HGPｺﾞｼｯｸM" pitchFamily="50" charset="-128"/>
                <a:ea typeface="HGPｺﾞｼｯｸM" pitchFamily="50" charset="-128"/>
              </a:rPr>
              <a:t>入所者</a:t>
            </a:r>
            <a:r>
              <a:rPr lang="ja-JP" altLang="en-US" sz="1300" dirty="0" smtClean="0">
                <a:solidFill>
                  <a:schemeClr val="accent4"/>
                </a:solidFill>
                <a:latin typeface="HGPｺﾞｼｯｸM" pitchFamily="50" charset="-128"/>
                <a:ea typeface="HGPｺﾞｼｯｸM" pitchFamily="50" charset="-128"/>
              </a:rPr>
              <a:t>等</a:t>
            </a:r>
            <a:r>
              <a:rPr lang="ja-JP" altLang="en-US" sz="1300" dirty="0" smtClean="0">
                <a:latin typeface="HGPｺﾞｼｯｸM" pitchFamily="50" charset="-128"/>
                <a:ea typeface="HGPｺﾞｼｯｸM" pitchFamily="50" charset="-128"/>
              </a:rPr>
              <a:t>の場合は</a:t>
            </a:r>
            <a:endParaRPr lang="en-US" altLang="ja-JP" sz="1300" dirty="0" smtClean="0">
              <a:latin typeface="HGPｺﾞｼｯｸM" pitchFamily="50" charset="-128"/>
              <a:ea typeface="HGPｺﾞｼｯｸM" pitchFamily="50" charset="-128"/>
            </a:endParaRPr>
          </a:p>
          <a:p>
            <a:r>
              <a:rPr lang="ja-JP" altLang="en-US" sz="1300" dirty="0" smtClean="0">
                <a:latin typeface="HGPｺﾞｼｯｸM" pitchFamily="50" charset="-128"/>
                <a:ea typeface="HGPｺﾞｼｯｸM" pitchFamily="50" charset="-128"/>
              </a:rPr>
              <a:t>　　 </a:t>
            </a:r>
            <a:r>
              <a:rPr lang="en-US" altLang="ja-JP" sz="1300" dirty="0" smtClean="0">
                <a:latin typeface="HGPｺﾞｼｯｸM" pitchFamily="50" charset="-128"/>
                <a:ea typeface="HGPｺﾞｼｯｸM" pitchFamily="50" charset="-128"/>
              </a:rPr>
              <a:t>36</a:t>
            </a:r>
            <a:r>
              <a:rPr lang="ja-JP" altLang="en-US" sz="1300" dirty="0" smtClean="0">
                <a:latin typeface="HGPｺﾞｼｯｸM" pitchFamily="50" charset="-128"/>
                <a:ea typeface="HGPｺﾞｼｯｸM" pitchFamily="50" charset="-128"/>
              </a:rPr>
              <a:t>ヶ月</a:t>
            </a:r>
            <a:r>
              <a:rPr lang="ja-JP" altLang="en-US" sz="1300" dirty="0">
                <a:latin typeface="HGPｺﾞｼｯｸM" pitchFamily="50" charset="-128"/>
                <a:ea typeface="HGPｺﾞｼｯｸM" pitchFamily="50" charset="-128"/>
              </a:rPr>
              <a:t>）内で利用期間を設定</a:t>
            </a:r>
          </a:p>
        </p:txBody>
      </p:sp>
      <p:sp>
        <p:nvSpPr>
          <p:cNvPr id="15368" name="Rectangle 4"/>
          <p:cNvSpPr>
            <a:spLocks noChangeArrowheads="1"/>
          </p:cNvSpPr>
          <p:nvPr/>
        </p:nvSpPr>
        <p:spPr bwMode="auto">
          <a:xfrm>
            <a:off x="5889104" y="2281239"/>
            <a:ext cx="3294085" cy="1076325"/>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latin typeface="HGPｺﾞｼｯｸM" pitchFamily="50" charset="-128"/>
                <a:ea typeface="HGPｺﾞｼｯｸM" pitchFamily="50" charset="-128"/>
              </a:rPr>
              <a:t>■　サービス管理責任者</a:t>
            </a:r>
          </a:p>
          <a:p>
            <a:r>
              <a:rPr lang="ja-JP" altLang="en-US" sz="1300" dirty="0">
                <a:latin typeface="HGPｺﾞｼｯｸM" pitchFamily="50" charset="-128"/>
                <a:ea typeface="HGPｺﾞｼｯｸM" pitchFamily="50" charset="-128"/>
              </a:rPr>
              <a:t>■　生活支援員　等　→　６：１以上</a:t>
            </a:r>
          </a:p>
        </p:txBody>
      </p:sp>
      <p:graphicFrame>
        <p:nvGraphicFramePr>
          <p:cNvPr id="25" name="表 24"/>
          <p:cNvGraphicFramePr>
            <a:graphicFrameLocks noGrp="1"/>
          </p:cNvGraphicFramePr>
          <p:nvPr>
            <p:extLst>
              <p:ext uri="{D42A27DB-BD31-4B8C-83A1-F6EECF244321}">
                <p14:modId xmlns:p14="http://schemas.microsoft.com/office/powerpoint/2010/main" val="2139429441"/>
              </p:ext>
            </p:extLst>
          </p:nvPr>
        </p:nvGraphicFramePr>
        <p:xfrm>
          <a:off x="391886" y="4071938"/>
          <a:ext cx="8817629" cy="2159326"/>
        </p:xfrm>
        <a:graphic>
          <a:graphicData uri="http://schemas.openxmlformats.org/drawingml/2006/table">
            <a:tbl>
              <a:tblPr>
                <a:tableStyleId>{F5AB1C69-6EDB-4FF4-983F-18BD219EF322}</a:tableStyleId>
              </a:tblPr>
              <a:tblGrid>
                <a:gridCol w="4328957"/>
                <a:gridCol w="154781"/>
                <a:gridCol w="4333891"/>
              </a:tblGrid>
              <a:tr h="161933">
                <a:tc gridSpan="3">
                  <a:txBody>
                    <a:bodyPr/>
                    <a:lstStyle/>
                    <a:p>
                      <a:r>
                        <a:rPr kumimoji="1" lang="ja-JP" altLang="en-US" sz="1300" dirty="0" smtClean="0">
                          <a:ea typeface="ＤＨＰ特太ゴシック体" pitchFamily="2" charset="-128"/>
                        </a:rPr>
                        <a:t>■ 基本報酬</a:t>
                      </a:r>
                      <a:endParaRPr kumimoji="1" lang="ja-JP" altLang="en-US" sz="13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567696">
                <a:tc>
                  <a:txBody>
                    <a:bodyPr/>
                    <a:lstStyle/>
                    <a:p>
                      <a:pPr>
                        <a:defRPr/>
                      </a:pPr>
                      <a:r>
                        <a:rPr lang="ja-JP" altLang="en-US" sz="1300" b="1" u="sng" dirty="0" smtClean="0">
                          <a:solidFill>
                            <a:schemeClr val="tx1"/>
                          </a:solidFill>
                          <a:latin typeface="HGPｺﾞｼｯｸM" pitchFamily="50" charset="-128"/>
                          <a:ea typeface="HGPｺﾞｼｯｸM" pitchFamily="50" charset="-128"/>
                        </a:rPr>
                        <a:t>通所による訓練</a:t>
                      </a:r>
                      <a:endParaRPr lang="en-US" altLang="ja-JP" sz="1300" b="1" u="sng"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→利用定員数に応じた単位</a:t>
                      </a:r>
                      <a:endParaRPr lang="en-US" altLang="ja-JP" sz="1200" dirty="0" smtClean="0">
                        <a:solidFill>
                          <a:schemeClr val="tx1"/>
                        </a:solidFill>
                        <a:latin typeface="HGPｺﾞｼｯｸM" pitchFamily="50" charset="-128"/>
                        <a:ea typeface="HGPｺﾞｼｯｸM" pitchFamily="50" charset="-128"/>
                      </a:endParaRPr>
                    </a:p>
                    <a:p>
                      <a:pPr algn="r">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575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751</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defRPr/>
                      </a:pPr>
                      <a:r>
                        <a:rPr lang="ja-JP" altLang="en-US" sz="1300" b="1" u="sng" dirty="0" smtClean="0">
                          <a:solidFill>
                            <a:schemeClr val="tx1"/>
                          </a:solidFill>
                          <a:latin typeface="HGPｺﾞｼｯｸM" pitchFamily="50" charset="-128"/>
                          <a:ea typeface="HGPｺﾞｼｯｸM" pitchFamily="50" charset="-128"/>
                        </a:rPr>
                        <a:t>訪問による訓練</a:t>
                      </a:r>
                      <a:endParaRPr lang="en-US" altLang="ja-JP" sz="1300" b="0" u="none" dirty="0" smtClean="0">
                        <a:solidFill>
                          <a:schemeClr val="tx1"/>
                        </a:solidFill>
                        <a:latin typeface="HGPｺﾞｼｯｸM" pitchFamily="50" charset="-128"/>
                        <a:ea typeface="HGPｺﾞｼｯｸM" pitchFamily="50" charset="-128"/>
                      </a:endParaRPr>
                    </a:p>
                    <a:p>
                      <a:pPr algn="l">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245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１時間未満の場合</a:t>
                      </a:r>
                      <a:r>
                        <a:rPr lang="en-US" altLang="ja-JP" sz="1200" dirty="0" smtClean="0">
                          <a:solidFill>
                            <a:schemeClr val="tx1"/>
                          </a:solidFill>
                          <a:latin typeface="HGPｺﾞｼｯｸM" pitchFamily="50" charset="-128"/>
                          <a:ea typeface="HGPｺﾞｼｯｸM" pitchFamily="50" charset="-128"/>
                        </a:rPr>
                        <a:t>)</a:t>
                      </a:r>
                    </a:p>
                    <a:p>
                      <a:pPr algn="l">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564</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１時間以上の場合）</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275481">
                <a:tc gridSpan="3">
                  <a:txBody>
                    <a:bodyPr/>
                    <a:lstStyle/>
                    <a:p>
                      <a:pPr algn="l"/>
                      <a:r>
                        <a:rPr kumimoji="1" lang="ja-JP" altLang="en-US" sz="1300" dirty="0" smtClean="0">
                          <a:solidFill>
                            <a:schemeClr val="accent4"/>
                          </a:solidFill>
                          <a:ea typeface="ＤＨＰ特太ゴシック体" pitchFamily="2" charset="-128"/>
                        </a:rPr>
                        <a:t>■ 主な加算</a:t>
                      </a:r>
                      <a:endParaRPr kumimoji="1" lang="ja-JP" altLang="en-US" sz="1300" dirty="0">
                        <a:solidFill>
                          <a:schemeClr val="accent4"/>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924886">
                <a:tc gridSpan="2">
                  <a:txBody>
                    <a:bodyPr/>
                    <a:lstStyle/>
                    <a:p>
                      <a:pPr>
                        <a:defRPr/>
                      </a:pPr>
                      <a:r>
                        <a:rPr lang="ja-JP" altLang="en-US" sz="1300" b="1" u="sng" dirty="0" smtClean="0">
                          <a:solidFill>
                            <a:schemeClr val="accent4"/>
                          </a:solidFill>
                          <a:latin typeface="HGPｺﾞｼｯｸM" pitchFamily="50" charset="-128"/>
                          <a:ea typeface="HGPｺﾞｼｯｸM" pitchFamily="50" charset="-128"/>
                        </a:rPr>
                        <a:t>短期滞在加算</a:t>
                      </a:r>
                    </a:p>
                    <a:p>
                      <a:pPr>
                        <a:defRPr/>
                      </a:pPr>
                      <a:r>
                        <a:rPr lang="ja-JP" altLang="en-US" sz="1200" dirty="0" smtClean="0">
                          <a:solidFill>
                            <a:schemeClr val="accent4"/>
                          </a:solidFill>
                          <a:latin typeface="HGPｺﾞｼｯｸM" pitchFamily="50" charset="-128"/>
                          <a:ea typeface="HGPｺﾞｼｯｸM" pitchFamily="50" charset="-128"/>
                        </a:rPr>
                        <a:t>→心身の状況の悪化防止など、緊急の必要性が認められる　　</a:t>
                      </a:r>
                      <a:endParaRPr lang="en-US" altLang="ja-JP" sz="1200" dirty="0" smtClean="0">
                        <a:solidFill>
                          <a:schemeClr val="accent4"/>
                        </a:solidFill>
                        <a:latin typeface="HGPｺﾞｼｯｸM" pitchFamily="50" charset="-128"/>
                        <a:ea typeface="HGPｺﾞｼｯｸM" pitchFamily="50" charset="-128"/>
                      </a:endParaRPr>
                    </a:p>
                    <a:p>
                      <a:pPr>
                        <a:defRPr/>
                      </a:pPr>
                      <a:r>
                        <a:rPr lang="ja-JP" altLang="en-US" sz="1200" dirty="0" smtClean="0">
                          <a:solidFill>
                            <a:schemeClr val="accent4"/>
                          </a:solidFill>
                          <a:latin typeface="HGPｺﾞｼｯｸM" pitchFamily="50" charset="-128"/>
                          <a:ea typeface="HGPｺﾞｼｯｸM" pitchFamily="50" charset="-128"/>
                        </a:rPr>
                        <a:t>　者に対して宿泊の提供を行った場合　　</a:t>
                      </a:r>
                      <a:endParaRPr lang="en-US" altLang="ja-JP" sz="1200" dirty="0" smtClean="0">
                        <a:solidFill>
                          <a:schemeClr val="accent4"/>
                        </a:solidFill>
                        <a:latin typeface="HGPｺﾞｼｯｸM" pitchFamily="50" charset="-128"/>
                        <a:ea typeface="HGPｺﾞｼｯｸM" pitchFamily="50" charset="-128"/>
                      </a:endParaRPr>
                    </a:p>
                    <a:p>
                      <a:pPr algn="r">
                        <a:defRPr/>
                      </a:pPr>
                      <a:r>
                        <a:rPr lang="ja-JP" altLang="en-US" sz="1200" dirty="0" smtClean="0">
                          <a:solidFill>
                            <a:schemeClr val="accent4"/>
                          </a:solidFill>
                          <a:latin typeface="HGPｺﾞｼｯｸM" pitchFamily="50" charset="-128"/>
                          <a:ea typeface="HGPｺﾞｼｯｸM" pitchFamily="50" charset="-128"/>
                        </a:rPr>
                        <a:t>　</a:t>
                      </a:r>
                      <a:r>
                        <a:rPr lang="en-US" altLang="ja-JP" sz="1200" dirty="0" smtClean="0">
                          <a:solidFill>
                            <a:schemeClr val="accent4"/>
                          </a:solidFill>
                          <a:latin typeface="HGPｺﾞｼｯｸM" pitchFamily="50" charset="-128"/>
                          <a:ea typeface="HGPｺﾞｼｯｸM" pitchFamily="50" charset="-128"/>
                        </a:rPr>
                        <a:t>180</a:t>
                      </a:r>
                      <a:r>
                        <a:rPr lang="ja-JP" altLang="en-US" sz="1200" dirty="0" smtClean="0">
                          <a:solidFill>
                            <a:schemeClr val="accent4"/>
                          </a:solidFill>
                          <a:latin typeface="HGPｺﾞｼｯｸM" pitchFamily="50" charset="-128"/>
                          <a:ea typeface="HGPｺﾞｼｯｸM" pitchFamily="50" charset="-128"/>
                        </a:rPr>
                        <a:t>単位</a:t>
                      </a:r>
                      <a:r>
                        <a:rPr lang="en-US" altLang="ja-JP" sz="1200" dirty="0" smtClean="0">
                          <a:solidFill>
                            <a:schemeClr val="accent4"/>
                          </a:solidFill>
                          <a:latin typeface="HGPｺﾞｼｯｸM" pitchFamily="50" charset="-128"/>
                          <a:ea typeface="HGPｺﾞｼｯｸM" pitchFamily="50" charset="-128"/>
                        </a:rPr>
                        <a:t>(Ⅰ)</a:t>
                      </a:r>
                      <a:r>
                        <a:rPr lang="ja-JP" altLang="en-US" sz="1200" baseline="0" dirty="0" smtClean="0">
                          <a:solidFill>
                            <a:schemeClr val="accent4"/>
                          </a:solidFill>
                          <a:latin typeface="HGPｺﾞｼｯｸM" pitchFamily="50" charset="-128"/>
                          <a:ea typeface="HGPｺﾞｼｯｸM" pitchFamily="50" charset="-128"/>
                        </a:rPr>
                        <a:t> </a:t>
                      </a:r>
                      <a:r>
                        <a:rPr lang="en-US" altLang="ja-JP" sz="1200" dirty="0" smtClean="0">
                          <a:solidFill>
                            <a:schemeClr val="accent4"/>
                          </a:solidFill>
                          <a:latin typeface="HGPｺﾞｼｯｸM" pitchFamily="50" charset="-128"/>
                          <a:ea typeface="HGPｺﾞｼｯｸM" pitchFamily="50" charset="-128"/>
                        </a:rPr>
                        <a:t>115</a:t>
                      </a:r>
                      <a:r>
                        <a:rPr lang="ja-JP" altLang="en-US" sz="1200" dirty="0" smtClean="0">
                          <a:solidFill>
                            <a:schemeClr val="accent4"/>
                          </a:solidFill>
                          <a:latin typeface="HGPｺﾞｼｯｸM" pitchFamily="50" charset="-128"/>
                          <a:ea typeface="HGPｺﾞｼｯｸM" pitchFamily="50" charset="-128"/>
                        </a:rPr>
                        <a:t>単位</a:t>
                      </a:r>
                      <a:r>
                        <a:rPr lang="en-US" altLang="ja-JP" sz="1200" dirty="0" smtClean="0">
                          <a:solidFill>
                            <a:schemeClr val="accent4"/>
                          </a:solidFill>
                          <a:latin typeface="HGPｺﾞｼｯｸM" pitchFamily="50" charset="-128"/>
                          <a:ea typeface="HGPｺﾞｼｯｸM" pitchFamily="50" charset="-128"/>
                        </a:rPr>
                        <a:t>(Ⅱ)</a:t>
                      </a:r>
                      <a:endParaRPr lang="ja-JP" altLang="en-US" sz="12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defRPr/>
                      </a:pPr>
                      <a:r>
                        <a:rPr lang="ja-JP" altLang="en-US" sz="1300" b="1" u="sng" dirty="0" smtClean="0">
                          <a:solidFill>
                            <a:schemeClr val="accent4"/>
                          </a:solidFill>
                          <a:latin typeface="HGPｺﾞｼｯｸM" pitchFamily="50" charset="-128"/>
                          <a:ea typeface="HGPｺﾞｼｯｸM" pitchFamily="50" charset="-128"/>
                        </a:rPr>
                        <a:t>看護職員配置加算（</a:t>
                      </a:r>
                      <a:r>
                        <a:rPr lang="en-US" altLang="ja-JP" sz="1300" b="1" u="sng" dirty="0" smtClean="0">
                          <a:solidFill>
                            <a:schemeClr val="accent4"/>
                          </a:solidFill>
                          <a:latin typeface="HGPｺﾞｼｯｸM" pitchFamily="50" charset="-128"/>
                          <a:ea typeface="HGPｺﾞｼｯｸM" pitchFamily="50" charset="-128"/>
                        </a:rPr>
                        <a:t>Ⅰ</a:t>
                      </a:r>
                      <a:r>
                        <a:rPr lang="ja-JP" altLang="en-US" sz="1300" b="1" u="sng" dirty="0" smtClean="0">
                          <a:solidFill>
                            <a:schemeClr val="accent4"/>
                          </a:solidFill>
                          <a:latin typeface="HGPｺﾞｼｯｸM" pitchFamily="50" charset="-128"/>
                          <a:ea typeface="HGPｺﾞｼｯｸM" pitchFamily="50" charset="-128"/>
                        </a:rPr>
                        <a:t>）</a:t>
                      </a:r>
                      <a:r>
                        <a:rPr lang="ja-JP" altLang="en-US" sz="1200" dirty="0" smtClean="0">
                          <a:solidFill>
                            <a:schemeClr val="accent4"/>
                          </a:solidFill>
                          <a:latin typeface="HGPｺﾞｼｯｸM" pitchFamily="50" charset="-128"/>
                          <a:ea typeface="HGPｺﾞｼｯｸM" pitchFamily="50" charset="-128"/>
                        </a:rPr>
                        <a:t>　　　　　　　　　　　　　　　　　　　　　</a:t>
                      </a:r>
                    </a:p>
                    <a:p>
                      <a:pPr>
                        <a:defRPr/>
                      </a:pPr>
                      <a:r>
                        <a:rPr lang="ja-JP" altLang="en-US" sz="1200" dirty="0" smtClean="0">
                          <a:solidFill>
                            <a:schemeClr val="accent4"/>
                          </a:solidFill>
                          <a:latin typeface="HGPｺﾞｼｯｸM" pitchFamily="50" charset="-128"/>
                          <a:ea typeface="HGPｺﾞｼｯｸM" pitchFamily="50" charset="-128"/>
                        </a:rPr>
                        <a:t>→健康上の管理などの必要がある利用者がいるために看護</a:t>
                      </a:r>
                      <a:endParaRPr lang="en-US" altLang="ja-JP" sz="1200" dirty="0" smtClean="0">
                        <a:solidFill>
                          <a:schemeClr val="accent4"/>
                        </a:solidFill>
                        <a:latin typeface="HGPｺﾞｼｯｸM" pitchFamily="50" charset="-128"/>
                        <a:ea typeface="HGPｺﾞｼｯｸM" pitchFamily="50" charset="-128"/>
                      </a:endParaRPr>
                    </a:p>
                    <a:p>
                      <a:pPr>
                        <a:defRPr/>
                      </a:pPr>
                      <a:r>
                        <a:rPr lang="ja-JP" altLang="en-US" sz="1200" dirty="0" smtClean="0">
                          <a:solidFill>
                            <a:schemeClr val="accent4"/>
                          </a:solidFill>
                          <a:latin typeface="HGPｺﾞｼｯｸM" pitchFamily="50" charset="-128"/>
                          <a:ea typeface="HGPｺﾞｼｯｸM" pitchFamily="50" charset="-128"/>
                        </a:rPr>
                        <a:t>　職員を常勤換算方法で１以上配置している場合</a:t>
                      </a:r>
                    </a:p>
                    <a:p>
                      <a:pPr algn="r">
                        <a:defRPr/>
                      </a:pPr>
                      <a:r>
                        <a:rPr lang="ja-JP" altLang="en-US" sz="1200" dirty="0" smtClean="0">
                          <a:solidFill>
                            <a:schemeClr val="accent4"/>
                          </a:solidFill>
                          <a:latin typeface="HGPｺﾞｼｯｸM" pitchFamily="50" charset="-128"/>
                          <a:ea typeface="HGPｺﾞｼｯｸM" pitchFamily="50" charset="-128"/>
                        </a:rPr>
                        <a:t>　　　　　　　　　　　　　　　　　　　</a:t>
                      </a:r>
                      <a:r>
                        <a:rPr lang="en-US" altLang="ja-JP" sz="1200" dirty="0" smtClean="0">
                          <a:solidFill>
                            <a:schemeClr val="accent4"/>
                          </a:solidFill>
                          <a:latin typeface="HGPｺﾞｼｯｸM" pitchFamily="50" charset="-128"/>
                          <a:ea typeface="HGPｺﾞｼｯｸM" pitchFamily="50" charset="-128"/>
                        </a:rPr>
                        <a:t>18</a:t>
                      </a:r>
                      <a:r>
                        <a:rPr lang="ja-JP" altLang="en-US" sz="12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5385" name="Text Box 2"/>
          <p:cNvSpPr txBox="1">
            <a:spLocks noChangeArrowheads="1"/>
          </p:cNvSpPr>
          <p:nvPr/>
        </p:nvSpPr>
        <p:spPr bwMode="auto">
          <a:xfrm>
            <a:off x="232172" y="3714750"/>
            <a:ext cx="3394681"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sp>
        <p:nvSpPr>
          <p:cNvPr id="15386" name="Text Box 2"/>
          <p:cNvSpPr txBox="1">
            <a:spLocks noChangeArrowheads="1"/>
          </p:cNvSpPr>
          <p:nvPr/>
        </p:nvSpPr>
        <p:spPr bwMode="auto">
          <a:xfrm>
            <a:off x="194337" y="6286500"/>
            <a:ext cx="4407826"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1,162</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5388" name="Text Box 2"/>
          <p:cNvSpPr txBox="1">
            <a:spLocks noChangeArrowheads="1"/>
          </p:cNvSpPr>
          <p:nvPr/>
        </p:nvSpPr>
        <p:spPr bwMode="auto">
          <a:xfrm>
            <a:off x="4875610" y="6291761"/>
            <a:ext cx="4407826"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12,064</a:t>
            </a:r>
            <a:r>
              <a:rPr lang="ja-JP" altLang="en-US" sz="14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ja-JP"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4"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82</a:t>
            </a:fld>
            <a:endParaRPr lang="en-US" altLang="ja-JP" dirty="0">
              <a:solidFill>
                <a:srgbClr val="000000"/>
              </a:solidFill>
            </a:endParaRPr>
          </a:p>
        </p:txBody>
      </p:sp>
    </p:spTree>
    <p:extLst>
      <p:ext uri="{BB962C8B-B14F-4D97-AF65-F5344CB8AC3E}">
        <p14:creationId xmlns:p14="http://schemas.microsoft.com/office/powerpoint/2010/main" val="36864762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7"/>
          <p:cNvSpPr txBox="1">
            <a:spLocks noChangeArrowheads="1"/>
          </p:cNvSpPr>
          <p:nvPr/>
        </p:nvSpPr>
        <p:spPr bwMode="auto">
          <a:xfrm>
            <a:off x="1" y="0"/>
            <a:ext cx="4758664" cy="461963"/>
          </a:xfrm>
          <a:prstGeom prst="rect">
            <a:avLst/>
          </a:prstGeom>
          <a:noFill/>
          <a:ln w="9525" algn="ctr">
            <a:noFill/>
            <a:miter lim="800000"/>
            <a:headEnd/>
            <a:tailEnd/>
          </a:ln>
        </p:spPr>
        <p:txBody>
          <a:bodyPr>
            <a:spAutoFit/>
          </a:bodyPr>
          <a:lstStyle/>
          <a:p>
            <a:pPr>
              <a:defRPr/>
            </a:pPr>
            <a:r>
              <a:rPr lang="en-US" altLang="ja-JP" sz="2400" b="1" dirty="0">
                <a:solidFill>
                  <a:srgbClr val="008000"/>
                </a:solidFill>
                <a:effectLst>
                  <a:outerShdw blurRad="38100" dist="38100" dir="2700000" algn="tl">
                    <a:srgbClr val="000000">
                      <a:alpha val="43137"/>
                    </a:srgbClr>
                  </a:outerShdw>
                </a:effectLst>
                <a:ea typeface="ＤＨＰ特太ゴシック体" pitchFamily="2" charset="-128"/>
              </a:rPr>
              <a:t>〔</a:t>
            </a:r>
            <a:r>
              <a:rPr lang="ja-JP" altLang="en-US" sz="2400" b="1" dirty="0">
                <a:solidFill>
                  <a:srgbClr val="008000"/>
                </a:solidFill>
                <a:effectLst>
                  <a:outerShdw blurRad="38100" dist="38100" dir="2700000" algn="tl">
                    <a:srgbClr val="000000">
                      <a:alpha val="43137"/>
                    </a:srgbClr>
                  </a:outerShdw>
                </a:effectLst>
                <a:ea typeface="ＤＨＰ特太ゴシック体" pitchFamily="2" charset="-128"/>
              </a:rPr>
              <a:t>宿泊型自立訓練</a:t>
            </a:r>
            <a:r>
              <a:rPr lang="en-US" altLang="ja-JP" sz="2400" b="1" dirty="0">
                <a:solidFill>
                  <a:srgbClr val="008000"/>
                </a:solidFill>
                <a:effectLst>
                  <a:outerShdw blurRad="38100" dist="38100" dir="2700000" algn="tl">
                    <a:srgbClr val="000000">
                      <a:alpha val="43137"/>
                    </a:srgbClr>
                  </a:outerShdw>
                </a:effectLst>
                <a:ea typeface="ＤＨＰ特太ゴシック体" pitchFamily="2" charset="-128"/>
              </a:rPr>
              <a:t>〕</a:t>
            </a:r>
          </a:p>
        </p:txBody>
      </p:sp>
      <p:sp>
        <p:nvSpPr>
          <p:cNvPr id="16388" name="Rectangle 16"/>
          <p:cNvSpPr>
            <a:spLocks noChangeArrowheads="1"/>
          </p:cNvSpPr>
          <p:nvPr/>
        </p:nvSpPr>
        <p:spPr bwMode="auto">
          <a:xfrm>
            <a:off x="312170" y="668735"/>
            <a:ext cx="9047825" cy="960065"/>
          </a:xfrm>
          <a:prstGeom prst="rect">
            <a:avLst/>
          </a:prstGeom>
          <a:solidFill>
            <a:srgbClr val="CCFFCC"/>
          </a:solidFill>
          <a:ln w="19050">
            <a:solidFill>
              <a:schemeClr val="tx1"/>
            </a:solidFill>
            <a:miter lim="800000"/>
            <a:headEnd/>
            <a:tailEnd/>
          </a:ln>
        </p:spPr>
        <p:txBody>
          <a:bodyPr anchor="ctr"/>
          <a:lstStyle/>
          <a:p>
            <a:r>
              <a:rPr lang="ja-JP" altLang="en-US" sz="1400" dirty="0">
                <a:latin typeface="HGPｺﾞｼｯｸM" pitchFamily="50" charset="-128"/>
                <a:ea typeface="HGPｺﾞｼｯｸM" pitchFamily="50" charset="-128"/>
              </a:rPr>
              <a:t>日中、一般就労や外部の障害福祉サービス並びに同一敷地内の日中活動サービスを利用している者等</a:t>
            </a:r>
            <a:endParaRPr lang="en-US" altLang="ja-JP" sz="1200" dirty="0">
              <a:latin typeface="HGPｺﾞｼｯｸM" pitchFamily="50" charset="-128"/>
              <a:ea typeface="HGPｺﾞｼｯｸM" pitchFamily="50" charset="-128"/>
            </a:endParaRPr>
          </a:p>
          <a:p>
            <a:endParaRPr lang="en-US" altLang="ja-JP" sz="800" dirty="0">
              <a:latin typeface="HGPｺﾞｼｯｸM" pitchFamily="50" charset="-128"/>
              <a:ea typeface="HGPｺﾞｼｯｸM" pitchFamily="50" charset="-128"/>
            </a:endParaRPr>
          </a:p>
          <a:p>
            <a:pPr marL="266700" indent="-266700"/>
            <a:r>
              <a:rPr lang="ja-JP" altLang="en-US" sz="1200" dirty="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対象者に</a:t>
            </a:r>
            <a:r>
              <a:rPr lang="ja-JP" altLang="en-US" sz="1200" u="sng" dirty="0">
                <a:latin typeface="HGPｺﾞｼｯｸM" pitchFamily="50" charset="-128"/>
                <a:ea typeface="HGPｺﾞｼｯｸM" pitchFamily="50" charset="-128"/>
              </a:rPr>
              <a:t>一定期間、　夜間の居住の場を提供し、帰宅後に生活能力等の維持・向上のための訓練を実施、または、昼夜</a:t>
            </a:r>
            <a:r>
              <a:rPr lang="ja-JP" altLang="en-US" sz="1200" u="sng" dirty="0" smtClean="0">
                <a:latin typeface="HGPｺﾞｼｯｸM" pitchFamily="50" charset="-128"/>
                <a:ea typeface="HGPｺﾞｼｯｸM" pitchFamily="50" charset="-128"/>
              </a:rPr>
              <a:t>を通じた</a:t>
            </a:r>
            <a:r>
              <a:rPr lang="ja-JP" altLang="en-US" sz="1200" u="sng" dirty="0">
                <a:latin typeface="HGPｺﾞｼｯｸM" pitchFamily="50" charset="-128"/>
                <a:ea typeface="HGPｺﾞｼｯｸM" pitchFamily="50" charset="-128"/>
              </a:rPr>
              <a:t>訓練を実施する</a:t>
            </a:r>
            <a:r>
              <a:rPr lang="ja-JP" altLang="en-US" sz="1200" dirty="0">
                <a:latin typeface="HGPｺﾞｼｯｸM" pitchFamily="50" charset="-128"/>
                <a:ea typeface="HGPｺﾞｼｯｸM" pitchFamily="50" charset="-128"/>
              </a:rPr>
              <a:t>とともに、地域移行に向けた関係機関との連絡調整を行い、積極的な地域移行の促進を図ることを</a:t>
            </a:r>
            <a:r>
              <a:rPr lang="ja-JP" altLang="en-US" sz="1200" dirty="0" smtClean="0">
                <a:latin typeface="HGPｺﾞｼｯｸM" pitchFamily="50" charset="-128"/>
                <a:ea typeface="HGPｺﾞｼｯｸM" pitchFamily="50" charset="-128"/>
              </a:rPr>
              <a:t>目的と</a:t>
            </a:r>
            <a:r>
              <a:rPr lang="ja-JP" altLang="en-US" sz="1200" dirty="0">
                <a:latin typeface="HGPｺﾞｼｯｸM" pitchFamily="50" charset="-128"/>
                <a:ea typeface="HGPｺﾞｼｯｸM" pitchFamily="50" charset="-128"/>
              </a:rPr>
              <a:t>する。</a:t>
            </a:r>
          </a:p>
        </p:txBody>
      </p:sp>
      <p:sp>
        <p:nvSpPr>
          <p:cNvPr id="16389" name="Text Box 2"/>
          <p:cNvSpPr txBox="1">
            <a:spLocks noChangeArrowheads="1"/>
          </p:cNvSpPr>
          <p:nvPr/>
        </p:nvSpPr>
        <p:spPr bwMode="auto">
          <a:xfrm>
            <a:off x="116463" y="371845"/>
            <a:ext cx="247650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6390" name="Text Box 2"/>
          <p:cNvSpPr txBox="1">
            <a:spLocks noChangeArrowheads="1"/>
          </p:cNvSpPr>
          <p:nvPr/>
        </p:nvSpPr>
        <p:spPr bwMode="auto">
          <a:xfrm>
            <a:off x="157389" y="1634143"/>
            <a:ext cx="2399109"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6391" name="Text Box 2"/>
          <p:cNvSpPr txBox="1">
            <a:spLocks noChangeArrowheads="1"/>
          </p:cNvSpPr>
          <p:nvPr/>
        </p:nvSpPr>
        <p:spPr bwMode="auto">
          <a:xfrm>
            <a:off x="5419952" y="1634143"/>
            <a:ext cx="2708671"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6392" name="Rectangle 4"/>
          <p:cNvSpPr>
            <a:spLocks noChangeArrowheads="1"/>
          </p:cNvSpPr>
          <p:nvPr/>
        </p:nvSpPr>
        <p:spPr bwMode="auto">
          <a:xfrm>
            <a:off x="312170" y="1991331"/>
            <a:ext cx="5107781" cy="1437669"/>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latin typeface="HGPｺﾞｼｯｸM" pitchFamily="50" charset="-128"/>
                <a:ea typeface="HGPｺﾞｼｯｸM" pitchFamily="50" charset="-128"/>
              </a:rPr>
              <a:t>■　食事や家事等の日常生活能力を向上するための支援や、</a:t>
            </a:r>
            <a:endParaRPr lang="en-US" altLang="ja-JP" sz="1300" dirty="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日常生活上の相談支援等を実施</a:t>
            </a:r>
          </a:p>
          <a:p>
            <a:r>
              <a:rPr lang="ja-JP" altLang="en-US" sz="1300" dirty="0">
                <a:latin typeface="HGPｺﾞｼｯｸM" pitchFamily="50" charset="-128"/>
                <a:ea typeface="HGPｺﾞｼｯｸM" pitchFamily="50" charset="-128"/>
              </a:rPr>
              <a:t>■　個別支援計画の進捗状況に応じ、昼夜を通じた訓練を組</a:t>
            </a:r>
            <a:endParaRPr lang="en-US" altLang="ja-JP" sz="1300" dirty="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み合わせ</a:t>
            </a:r>
          </a:p>
          <a:p>
            <a:r>
              <a:rPr lang="ja-JP" altLang="en-US" sz="1300" dirty="0">
                <a:latin typeface="HGPｺﾞｼｯｸM" pitchFamily="50" charset="-128"/>
                <a:ea typeface="HGPｺﾞｼｯｸM" pitchFamily="50" charset="-128"/>
              </a:rPr>
              <a:t>■　利用者ごとに、標準利用期間は原則</a:t>
            </a:r>
            <a:r>
              <a:rPr lang="en-US" altLang="ja-JP" sz="1300" dirty="0">
                <a:solidFill>
                  <a:schemeClr val="accent4"/>
                </a:solidFill>
                <a:latin typeface="HGPｺﾞｼｯｸM" pitchFamily="50" charset="-128"/>
                <a:ea typeface="HGPｺﾞｼｯｸM" pitchFamily="50" charset="-128"/>
              </a:rPr>
              <a:t>2</a:t>
            </a:r>
            <a:r>
              <a:rPr lang="ja-JP" altLang="en-US" sz="1300" dirty="0" smtClean="0">
                <a:solidFill>
                  <a:schemeClr val="accent4"/>
                </a:solidFill>
                <a:latin typeface="HGPｺﾞｼｯｸM" pitchFamily="50" charset="-128"/>
                <a:ea typeface="HGPｺﾞｼｯｸM" pitchFamily="50" charset="-128"/>
              </a:rPr>
              <a:t>年間</a:t>
            </a:r>
            <a:r>
              <a:rPr lang="en-US" altLang="ja-JP" sz="1300" dirty="0" smtClean="0">
                <a:solidFill>
                  <a:schemeClr val="accent4"/>
                </a:solidFill>
                <a:latin typeface="HGPｺﾞｼｯｸM" pitchFamily="50" charset="-128"/>
                <a:ea typeface="HGPｺﾞｼｯｸM" pitchFamily="50" charset="-128"/>
              </a:rPr>
              <a:t>(</a:t>
            </a:r>
            <a:r>
              <a:rPr lang="ja-JP" altLang="en-US" sz="1300" dirty="0" smtClean="0">
                <a:solidFill>
                  <a:schemeClr val="accent4"/>
                </a:solidFill>
                <a:latin typeface="HGPｺﾞｼｯｸM" pitchFamily="50" charset="-128"/>
                <a:ea typeface="HGPｺﾞｼｯｸM" pitchFamily="50" charset="-128"/>
              </a:rPr>
              <a:t>長期入院者等の</a:t>
            </a:r>
            <a:endParaRPr lang="en-US" altLang="ja-JP" sz="1300" dirty="0" smtClean="0">
              <a:solidFill>
                <a:schemeClr val="accent4"/>
              </a:solidFill>
              <a:latin typeface="HGPｺﾞｼｯｸM" pitchFamily="50" charset="-128"/>
              <a:ea typeface="HGPｺﾞｼｯｸM" pitchFamily="50" charset="-128"/>
            </a:endParaRPr>
          </a:p>
          <a:p>
            <a:r>
              <a:rPr lang="ja-JP" altLang="en-US" sz="1300" dirty="0" smtClean="0">
                <a:solidFill>
                  <a:schemeClr val="accent4"/>
                </a:solidFill>
                <a:latin typeface="HGPｺﾞｼｯｸM" pitchFamily="50" charset="-128"/>
                <a:ea typeface="HGPｺﾞｼｯｸM" pitchFamily="50" charset="-128"/>
              </a:rPr>
              <a:t>　　 場合は</a:t>
            </a:r>
            <a:r>
              <a:rPr lang="en-US" altLang="ja-JP" sz="1300" dirty="0" smtClean="0">
                <a:solidFill>
                  <a:schemeClr val="accent4"/>
                </a:solidFill>
                <a:latin typeface="HGPｺﾞｼｯｸM" pitchFamily="50" charset="-128"/>
                <a:ea typeface="HGPｺﾞｼｯｸM" pitchFamily="50" charset="-128"/>
              </a:rPr>
              <a:t>3</a:t>
            </a:r>
            <a:r>
              <a:rPr lang="ja-JP" altLang="en-US" sz="1300" dirty="0" smtClean="0">
                <a:solidFill>
                  <a:schemeClr val="accent4"/>
                </a:solidFill>
                <a:latin typeface="HGPｺﾞｼｯｸM" pitchFamily="50" charset="-128"/>
                <a:ea typeface="HGPｺﾞｼｯｸM" pitchFamily="50" charset="-128"/>
              </a:rPr>
              <a:t>年間</a:t>
            </a:r>
            <a:r>
              <a:rPr lang="en-US" altLang="ja-JP" sz="1300" dirty="0" smtClean="0">
                <a:solidFill>
                  <a:schemeClr val="accent4"/>
                </a:solidFill>
                <a:latin typeface="HGPｺﾞｼｯｸM" pitchFamily="50" charset="-128"/>
                <a:ea typeface="HGPｺﾞｼｯｸM" pitchFamily="50" charset="-128"/>
              </a:rPr>
              <a:t>)</a:t>
            </a:r>
            <a:r>
              <a:rPr lang="ja-JP" altLang="en-US" sz="1300" dirty="0" smtClean="0">
                <a:solidFill>
                  <a:schemeClr val="accent4"/>
                </a:solidFill>
                <a:latin typeface="HGPｺﾞｼｯｸM" pitchFamily="50" charset="-128"/>
                <a:ea typeface="HGPｺﾞｼｯｸM" pitchFamily="50" charset="-128"/>
              </a:rPr>
              <a:t>と</a:t>
            </a:r>
            <a:r>
              <a:rPr lang="ja-JP" altLang="en-US" sz="1300" dirty="0">
                <a:solidFill>
                  <a:schemeClr val="accent4"/>
                </a:solidFill>
                <a:latin typeface="HGPｺﾞｼｯｸM" pitchFamily="50" charset="-128"/>
                <a:ea typeface="HGPｺﾞｼｯｸM" pitchFamily="50" charset="-128"/>
              </a:rPr>
              <a:t>し、市町村</a:t>
            </a:r>
            <a:r>
              <a:rPr lang="ja-JP" altLang="en-US" sz="1300" dirty="0" smtClean="0">
                <a:solidFill>
                  <a:schemeClr val="accent4"/>
                </a:solidFill>
                <a:latin typeface="HGPｺﾞｼｯｸM" pitchFamily="50" charset="-128"/>
                <a:ea typeface="HGPｺﾞｼｯｸM" pitchFamily="50" charset="-128"/>
              </a:rPr>
              <a:t>はサービス</a:t>
            </a:r>
            <a:r>
              <a:rPr lang="ja-JP" altLang="en-US" sz="1300" dirty="0">
                <a:latin typeface="HGPｺﾞｼｯｸM" pitchFamily="50" charset="-128"/>
                <a:ea typeface="HGPｺﾞｼｯｸM" pitchFamily="50" charset="-128"/>
              </a:rPr>
              <a:t>の利用開始から</a:t>
            </a:r>
            <a:r>
              <a:rPr lang="en-US" altLang="ja-JP" sz="1300" dirty="0">
                <a:latin typeface="HGPｺﾞｼｯｸM" pitchFamily="50" charset="-128"/>
                <a:ea typeface="HGPｺﾞｼｯｸM" pitchFamily="50" charset="-128"/>
              </a:rPr>
              <a:t>1</a:t>
            </a:r>
            <a:r>
              <a:rPr lang="ja-JP" altLang="en-US" sz="1300" dirty="0">
                <a:latin typeface="HGPｺﾞｼｯｸM" pitchFamily="50" charset="-128"/>
                <a:ea typeface="HGPｺﾞｼｯｸM" pitchFamily="50" charset="-128"/>
              </a:rPr>
              <a:t>年</a:t>
            </a:r>
            <a:r>
              <a:rPr lang="ja-JP" altLang="en-US" sz="1300" dirty="0" smtClean="0">
                <a:latin typeface="HGPｺﾞｼｯｸM" pitchFamily="50" charset="-128"/>
                <a:ea typeface="HGPｺﾞｼｯｸM" pitchFamily="50" charset="-128"/>
              </a:rPr>
              <a:t>ごと</a:t>
            </a:r>
            <a:endParaRPr lang="en-US" altLang="ja-JP" sz="1300" dirty="0" smtClean="0">
              <a:latin typeface="HGPｺﾞｼｯｸM" pitchFamily="50" charset="-128"/>
              <a:ea typeface="HGPｺﾞｼｯｸM" pitchFamily="50" charset="-128"/>
            </a:endParaRPr>
          </a:p>
          <a:p>
            <a:r>
              <a:rPr lang="ja-JP" altLang="en-US" sz="1300" dirty="0" smtClean="0">
                <a:latin typeface="HGPｺﾞｼｯｸM" pitchFamily="50" charset="-128"/>
                <a:ea typeface="HGPｺﾞｼｯｸM" pitchFamily="50" charset="-128"/>
              </a:rPr>
              <a:t>　　 に</a:t>
            </a:r>
            <a:r>
              <a:rPr lang="ja-JP" altLang="en-US" sz="1300" dirty="0">
                <a:latin typeface="HGPｺﾞｼｯｸM" pitchFamily="50" charset="-128"/>
                <a:ea typeface="HGPｺﾞｼｯｸM" pitchFamily="50" charset="-128"/>
              </a:rPr>
              <a:t>利用継続の必要性に</a:t>
            </a:r>
            <a:r>
              <a:rPr lang="ja-JP" altLang="en-US" sz="1300" dirty="0" smtClean="0">
                <a:latin typeface="HGPｺﾞｼｯｸM" pitchFamily="50" charset="-128"/>
                <a:ea typeface="HGPｺﾞｼｯｸM" pitchFamily="50" charset="-128"/>
              </a:rPr>
              <a:t>ついて</a:t>
            </a:r>
            <a:r>
              <a:rPr lang="ja-JP" altLang="en-US" sz="1300" dirty="0">
                <a:latin typeface="HGPｺﾞｼｯｸM" pitchFamily="50" charset="-128"/>
                <a:ea typeface="HGPｺﾞｼｯｸM" pitchFamily="50" charset="-128"/>
              </a:rPr>
              <a:t>確認し、支給決定の更新を</a:t>
            </a:r>
            <a:r>
              <a:rPr lang="ja-JP" altLang="en-US" sz="1300" dirty="0" smtClean="0">
                <a:latin typeface="HGPｺﾞｼｯｸM" pitchFamily="50" charset="-128"/>
                <a:ea typeface="HGPｺﾞｼｯｸM" pitchFamily="50" charset="-128"/>
              </a:rPr>
              <a:t>実施</a:t>
            </a:r>
            <a:endParaRPr lang="ja-JP" altLang="en-US" sz="1300" dirty="0">
              <a:latin typeface="HGPｺﾞｼｯｸM" pitchFamily="50" charset="-128"/>
              <a:ea typeface="HGPｺﾞｼｯｸM" pitchFamily="50" charset="-128"/>
            </a:endParaRPr>
          </a:p>
        </p:txBody>
      </p:sp>
      <p:sp>
        <p:nvSpPr>
          <p:cNvPr id="16393" name="Rectangle 4"/>
          <p:cNvSpPr>
            <a:spLocks noChangeArrowheads="1"/>
          </p:cNvSpPr>
          <p:nvPr/>
        </p:nvSpPr>
        <p:spPr bwMode="auto">
          <a:xfrm>
            <a:off x="5652121" y="1991330"/>
            <a:ext cx="3707873" cy="1071563"/>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dirty="0">
                <a:latin typeface="HGPｺﾞｼｯｸM" pitchFamily="50" charset="-128"/>
                <a:ea typeface="HGPｺﾞｼｯｸM" pitchFamily="50" charset="-128"/>
              </a:rPr>
              <a:t>■　サービス管理責任者</a:t>
            </a:r>
          </a:p>
          <a:p>
            <a:r>
              <a:rPr lang="ja-JP" altLang="en-US" sz="1300" dirty="0">
                <a:latin typeface="HGPｺﾞｼｯｸM" pitchFamily="50" charset="-128"/>
                <a:ea typeface="HGPｺﾞｼｯｸM" pitchFamily="50" charset="-128"/>
              </a:rPr>
              <a:t>■　生活支援員　→　１０：１以上</a:t>
            </a:r>
          </a:p>
          <a:p>
            <a:r>
              <a:rPr lang="ja-JP" altLang="en-US" sz="1300" dirty="0">
                <a:latin typeface="HGPｺﾞｼｯｸM" pitchFamily="50" charset="-128"/>
                <a:ea typeface="HGPｺﾞｼｯｸM" pitchFamily="50" charset="-128"/>
              </a:rPr>
              <a:t>■　地域移行支援員　→　１人以上　等</a:t>
            </a:r>
          </a:p>
        </p:txBody>
      </p:sp>
      <p:sp>
        <p:nvSpPr>
          <p:cNvPr id="16394" name="Text Box 2"/>
          <p:cNvSpPr txBox="1">
            <a:spLocks noChangeArrowheads="1"/>
          </p:cNvSpPr>
          <p:nvPr/>
        </p:nvSpPr>
        <p:spPr bwMode="auto">
          <a:xfrm>
            <a:off x="194472" y="3488269"/>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1640779021"/>
              </p:ext>
            </p:extLst>
          </p:nvPr>
        </p:nvGraphicFramePr>
        <p:xfrm>
          <a:off x="350489" y="3803468"/>
          <a:ext cx="8977375" cy="2727960"/>
        </p:xfrm>
        <a:graphic>
          <a:graphicData uri="http://schemas.openxmlformats.org/drawingml/2006/table">
            <a:tbl>
              <a:tblPr>
                <a:tableStyleId>{F5AB1C69-6EDB-4FF4-983F-18BD219EF322}</a:tableStyleId>
              </a:tblPr>
              <a:tblGrid>
                <a:gridCol w="4527708"/>
                <a:gridCol w="4449667"/>
              </a:tblGrid>
              <a:tr h="297029">
                <a:tc gridSpan="2">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549503">
                <a:tc gridSpan="2">
                  <a:txBody>
                    <a:bodyPr/>
                    <a:lstStyle/>
                    <a:p>
                      <a:pPr>
                        <a:spcBef>
                          <a:spcPct val="50000"/>
                        </a:spcBef>
                        <a:defRPr/>
                      </a:pPr>
                      <a:r>
                        <a:rPr lang="ja-JP" altLang="en-US" sz="1300" b="1" u="sng" dirty="0" smtClean="0">
                          <a:latin typeface="HGPｺﾞｼｯｸM" pitchFamily="50" charset="-128"/>
                          <a:ea typeface="HGPｺﾞｼｯｸM" pitchFamily="50" charset="-128"/>
                        </a:rPr>
                        <a:t>宿泊による訓練</a:t>
                      </a:r>
                      <a:r>
                        <a:rPr lang="ja-JP" altLang="en-US" sz="1300" b="1" u="none" dirty="0" smtClean="0">
                          <a:latin typeface="HGPｺﾞｼｯｸM" pitchFamily="50" charset="-128"/>
                          <a:ea typeface="HGPｺﾞｼｯｸM" pitchFamily="50" charset="-128"/>
                        </a:rPr>
                        <a:t>　</a:t>
                      </a:r>
                      <a:r>
                        <a:rPr lang="ja-JP" altLang="en-US" sz="1200" dirty="0" smtClean="0">
                          <a:solidFill>
                            <a:schemeClr val="accent4"/>
                          </a:solidFill>
                          <a:latin typeface="HGPｺﾞｼｯｸM" pitchFamily="50" charset="-128"/>
                          <a:ea typeface="HGPｺﾞｼｯｸM" pitchFamily="50" charset="-128"/>
                        </a:rPr>
                        <a:t>　（標準利用期間が２年間とされる利用者</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271</a:t>
                      </a:r>
                      <a:r>
                        <a:rPr lang="ja-JP" altLang="en-US" sz="1200" dirty="0" smtClean="0">
                          <a:solidFill>
                            <a:schemeClr val="tx1"/>
                          </a:solidFill>
                          <a:latin typeface="HGPｺﾞｼｯｸM" pitchFamily="50" charset="-128"/>
                          <a:ea typeface="HGPｺﾞｼｯｸM" pitchFamily="50" charset="-128"/>
                        </a:rPr>
                        <a:t>単位（２年以内）～</a:t>
                      </a:r>
                      <a:r>
                        <a:rPr lang="en-US" altLang="ja-JP" sz="1200" dirty="0" smtClean="0">
                          <a:solidFill>
                            <a:schemeClr val="tx1"/>
                          </a:solidFill>
                          <a:latin typeface="HGPｺﾞｼｯｸM" pitchFamily="50" charset="-128"/>
                          <a:ea typeface="HGPｺﾞｼｯｸM" pitchFamily="50" charset="-128"/>
                        </a:rPr>
                        <a:t>163</a:t>
                      </a:r>
                      <a:r>
                        <a:rPr lang="ja-JP" altLang="en-US" sz="1200" dirty="0" smtClean="0">
                          <a:solidFill>
                            <a:schemeClr val="tx1"/>
                          </a:solidFill>
                          <a:latin typeface="HGPｺﾞｼｯｸM" pitchFamily="50" charset="-128"/>
                          <a:ea typeface="HGPｺﾞｼｯｸM" pitchFamily="50" charset="-128"/>
                        </a:rPr>
                        <a:t>単位（２年超）</a:t>
                      </a:r>
                      <a:endParaRPr lang="en-US" altLang="ja-JP" sz="1200" dirty="0" smtClean="0">
                        <a:solidFill>
                          <a:schemeClr val="tx1"/>
                        </a:solidFill>
                        <a:latin typeface="HGPｺﾞｼｯｸM" pitchFamily="50" charset="-128"/>
                        <a:ea typeface="HGPｺﾞｼｯｸM" pitchFamily="50" charset="-128"/>
                      </a:endParaRPr>
                    </a:p>
                    <a:p>
                      <a:pPr>
                        <a:spcBef>
                          <a:spcPct val="50000"/>
                        </a:spcBef>
                        <a:defRPr/>
                      </a:pPr>
                      <a:r>
                        <a:rPr lang="ja-JP" altLang="en-US" sz="1200" dirty="0" smtClean="0">
                          <a:solidFill>
                            <a:schemeClr val="tx1"/>
                          </a:solidFill>
                          <a:latin typeface="HGPｺﾞｼｯｸM" pitchFamily="50" charset="-128"/>
                          <a:ea typeface="HGPｺﾞｼｯｸM" pitchFamily="50" charset="-128"/>
                        </a:rPr>
                        <a:t>　　　　　　　　　　　　</a:t>
                      </a:r>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（標準利用期間が３年間とされる利用者）　</a:t>
                      </a:r>
                      <a:r>
                        <a:rPr lang="en-US" altLang="ja-JP" sz="1200" dirty="0" smtClean="0">
                          <a:solidFill>
                            <a:schemeClr val="tx1"/>
                          </a:solidFill>
                          <a:latin typeface="HGPｺﾞｼｯｸM" pitchFamily="50" charset="-128"/>
                          <a:ea typeface="HGPｺﾞｼｯｸM" pitchFamily="50" charset="-128"/>
                        </a:rPr>
                        <a:t>271</a:t>
                      </a:r>
                      <a:r>
                        <a:rPr lang="ja-JP" altLang="en-US" sz="1200" dirty="0" smtClean="0">
                          <a:solidFill>
                            <a:schemeClr val="tx1"/>
                          </a:solidFill>
                          <a:latin typeface="HGPｺﾞｼｯｸM" pitchFamily="50" charset="-128"/>
                          <a:ea typeface="HGPｺﾞｼｯｸM" pitchFamily="50" charset="-128"/>
                        </a:rPr>
                        <a:t>単位（３年以内）～</a:t>
                      </a:r>
                      <a:r>
                        <a:rPr lang="en-US" altLang="ja-JP" sz="1200" dirty="0" smtClean="0">
                          <a:solidFill>
                            <a:schemeClr val="tx1"/>
                          </a:solidFill>
                          <a:latin typeface="HGPｺﾞｼｯｸM" pitchFamily="50" charset="-128"/>
                          <a:ea typeface="HGPｺﾞｼｯｸM" pitchFamily="50" charset="-128"/>
                        </a:rPr>
                        <a:t>163</a:t>
                      </a:r>
                      <a:r>
                        <a:rPr lang="ja-JP" altLang="en-US" sz="1200" dirty="0" smtClean="0">
                          <a:solidFill>
                            <a:schemeClr val="tx1"/>
                          </a:solidFill>
                          <a:latin typeface="HGPｺﾞｼｯｸM" pitchFamily="50" charset="-128"/>
                          <a:ea typeface="HGPｺﾞｼｯｸM" pitchFamily="50" charset="-128"/>
                        </a:rPr>
                        <a:t>単位（３年超）</a:t>
                      </a:r>
                      <a:endParaRPr lang="ja-JP" altLang="en-US" sz="1200" dirty="0">
                        <a:solidFill>
                          <a:schemeClr val="tx1"/>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297029">
                <a:tc gridSpan="2">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1516333">
                <a:tc>
                  <a:txBody>
                    <a:bodyPr/>
                    <a:lstStyle/>
                    <a:p>
                      <a:pPr>
                        <a:defRPr/>
                      </a:pPr>
                      <a:r>
                        <a:rPr lang="ja-JP" altLang="en-US" sz="1200" b="1" u="sng" dirty="0" smtClean="0">
                          <a:solidFill>
                            <a:schemeClr val="tx1"/>
                          </a:solidFill>
                          <a:latin typeface="HGPｺﾞｼｯｸM" pitchFamily="50" charset="-128"/>
                          <a:ea typeface="HGPｺﾞｼｯｸM" pitchFamily="50" charset="-128"/>
                        </a:rPr>
                        <a:t>夜間支援体制加算（</a:t>
                      </a:r>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Ⅱ</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ja-JP" altLang="en-US" sz="1200" b="1" u="sng" dirty="0" smtClean="0">
                          <a:solidFill>
                            <a:schemeClr val="tx1"/>
                          </a:solidFill>
                          <a:latin typeface="HGPｺﾞｼｯｸM" pitchFamily="50" charset="-128"/>
                          <a:ea typeface="HGPｺﾞｼｯｸM" pitchFamily="50" charset="-128"/>
                        </a:rPr>
                        <a:t>）</a:t>
                      </a:r>
                      <a:endParaRPr lang="ja-JP" altLang="en-US"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）夜勤を配置し、利用者に対して夜間に介護等を行うため</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b="0" u="none" dirty="0" smtClean="0">
                          <a:solidFill>
                            <a:schemeClr val="tx1"/>
                          </a:solidFill>
                          <a:latin typeface="HGPｺﾞｼｯｸM" pitchFamily="50" charset="-128"/>
                          <a:ea typeface="HGPｺﾞｼｯｸM" pitchFamily="50" charset="-128"/>
                        </a:rPr>
                        <a:t>　　の体制等を確保する場合　　　　　　　　　　　</a:t>
                      </a:r>
                      <a:r>
                        <a:rPr lang="en-US" altLang="ja-JP" sz="1200" b="0" u="none" dirty="0" smtClean="0">
                          <a:solidFill>
                            <a:schemeClr val="tx1"/>
                          </a:solidFill>
                          <a:latin typeface="HGPｺﾞｼｯｸM" pitchFamily="50" charset="-128"/>
                          <a:ea typeface="HGPｺﾞｼｯｸM" pitchFamily="50" charset="-128"/>
                        </a:rPr>
                        <a:t>448</a:t>
                      </a:r>
                      <a:r>
                        <a:rPr lang="ja-JP" altLang="en-US" sz="1200" b="0" u="none" dirty="0" smtClean="0">
                          <a:solidFill>
                            <a:schemeClr val="tx1"/>
                          </a:solidFill>
                          <a:latin typeface="HGPｺﾞｼｯｸM" pitchFamily="50" charset="-128"/>
                          <a:ea typeface="HGPｺﾞｼｯｸM" pitchFamily="50" charset="-128"/>
                        </a:rPr>
                        <a:t>単位～</a:t>
                      </a:r>
                      <a:r>
                        <a:rPr lang="en-US" altLang="ja-JP" sz="1200" b="0" u="none" dirty="0" smtClean="0">
                          <a:solidFill>
                            <a:schemeClr val="tx1"/>
                          </a:solidFill>
                          <a:latin typeface="HGPｺﾞｼｯｸM" pitchFamily="50" charset="-128"/>
                          <a:ea typeface="HGPｺﾞｼｯｸM" pitchFamily="50" charset="-128"/>
                        </a:rPr>
                        <a:t>46</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HGPｺﾞｼｯｸM" pitchFamily="50" charset="-128"/>
                          <a:ea typeface="HGPｺﾞｼｯｸM" pitchFamily="50" charset="-128"/>
                        </a:rPr>
                        <a:t>　</a:t>
                      </a:r>
                      <a:r>
                        <a:rPr lang="ja-JP" altLang="en-US" sz="1200" b="0" u="none" baseline="0" dirty="0" smtClean="0">
                          <a:solidFill>
                            <a:schemeClr val="tx1"/>
                          </a:solidFill>
                          <a:latin typeface="HGPｺﾞｼｯｸM" pitchFamily="50" charset="-128"/>
                          <a:ea typeface="HGPｺﾞｼｯｸM" pitchFamily="50" charset="-128"/>
                        </a:rPr>
                        <a:t> </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Ⅱ</a:t>
                      </a:r>
                      <a:r>
                        <a:rPr lang="ja-JP" altLang="en-US" sz="1200" b="0" u="none" dirty="0" smtClean="0">
                          <a:solidFill>
                            <a:schemeClr val="tx1"/>
                          </a:solidFill>
                          <a:latin typeface="HGPｺﾞｼｯｸM" pitchFamily="50" charset="-128"/>
                          <a:ea typeface="HGPｺﾞｼｯｸM" pitchFamily="50" charset="-128"/>
                        </a:rPr>
                        <a:t>）宿直を配置し、利用者に対して夜間に居室の巡回や緊急</a:t>
                      </a:r>
                      <a:endParaRPr lang="en-US" altLang="ja-JP" sz="1200" b="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HGPｺﾞｼｯｸM" pitchFamily="50" charset="-128"/>
                          <a:ea typeface="HGPｺﾞｼｯｸM" pitchFamily="50" charset="-128"/>
                        </a:rPr>
                        <a:t>　　時の支援等を行う体制を確保す</a:t>
                      </a:r>
                      <a:r>
                        <a:rPr kumimoji="1" lang="ja-JP" altLang="en-US" sz="1200" dirty="0" smtClean="0">
                          <a:solidFill>
                            <a:schemeClr val="tx1"/>
                          </a:solidFill>
                          <a:latin typeface="HGPｺﾞｼｯｸM" pitchFamily="50" charset="-128"/>
                          <a:ea typeface="HGPｺﾞｼｯｸM" pitchFamily="50" charset="-128"/>
                        </a:rPr>
                        <a:t>る場合　　　</a:t>
                      </a:r>
                      <a:r>
                        <a:rPr kumimoji="1" lang="en-US" altLang="ja-JP" sz="1200" dirty="0" smtClean="0">
                          <a:solidFill>
                            <a:schemeClr val="tx1"/>
                          </a:solidFill>
                          <a:latin typeface="HGPｺﾞｼｯｸM" pitchFamily="50" charset="-128"/>
                          <a:ea typeface="HGPｺﾞｼｯｸM" pitchFamily="50" charset="-128"/>
                        </a:rPr>
                        <a:t>149</a:t>
                      </a:r>
                      <a:r>
                        <a:rPr kumimoji="1" lang="ja-JP" altLang="en-US" sz="1200" dirty="0" smtClean="0">
                          <a:solidFill>
                            <a:schemeClr val="tx1"/>
                          </a:solidFill>
                          <a:latin typeface="HGPｺﾞｼｯｸM" pitchFamily="50" charset="-128"/>
                          <a:ea typeface="HGPｺﾞｼｯｸM" pitchFamily="50" charset="-128"/>
                        </a:rPr>
                        <a:t>単位～</a:t>
                      </a:r>
                      <a:r>
                        <a:rPr kumimoji="1" lang="en-US" altLang="ja-JP" sz="1200" dirty="0" smtClean="0">
                          <a:solidFill>
                            <a:schemeClr val="tx1"/>
                          </a:solidFill>
                          <a:latin typeface="HGPｺﾞｼｯｸM" pitchFamily="50" charset="-128"/>
                          <a:ea typeface="HGPｺﾞｼｯｸM" pitchFamily="50" charset="-128"/>
                        </a:rPr>
                        <a:t>15</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Ⅲ</a:t>
                      </a:r>
                      <a:r>
                        <a:rPr kumimoji="1" lang="ja-JP" altLang="en-US" sz="1200" dirty="0" smtClean="0">
                          <a:solidFill>
                            <a:schemeClr val="tx1"/>
                          </a:solidFill>
                          <a:latin typeface="HGPｺﾞｼｯｸM" pitchFamily="50" charset="-128"/>
                          <a:ea typeface="HGPｺﾞｼｯｸM" pitchFamily="50" charset="-128"/>
                        </a:rPr>
                        <a:t>）夜間及び深夜の時間帯において、利用者の緊急事態等</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に対応するための常時の連絡体制又は防災体制を確保する場合</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10</a:t>
                      </a:r>
                      <a:r>
                        <a:rPr kumimoji="1" lang="ja-JP" altLang="en-US" sz="1200" dirty="0" smtClean="0">
                          <a:solidFill>
                            <a:schemeClr val="tx1"/>
                          </a:solidFill>
                          <a:latin typeface="HGPｺﾞｼｯｸM" pitchFamily="50" charset="-128"/>
                          <a:ea typeface="HGPｺﾞｼｯｸM" pitchFamily="50" charset="-128"/>
                        </a:rPr>
                        <a:t>単位　</a:t>
                      </a:r>
                      <a:r>
                        <a:rPr kumimoji="1" lang="ja-JP" altLang="en-US" sz="1200" dirty="0" smtClean="0">
                          <a:solidFill>
                            <a:schemeClr val="accent4"/>
                          </a:solidFill>
                          <a:latin typeface="HGPｺﾞｼｯｸM" pitchFamily="50" charset="-128"/>
                          <a:ea typeface="HGPｺﾞｼｯｸM" pitchFamily="50" charset="-128"/>
                        </a:rPr>
                        <a:t>　　　　　　　　　　　　　　　　　　　　　　</a:t>
                      </a:r>
                      <a:endParaRPr lang="ja-JP" altLang="en-US" sz="12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accent4"/>
                          </a:solidFill>
                          <a:latin typeface="HGPｺﾞｼｯｸM" pitchFamily="50" charset="-128"/>
                          <a:ea typeface="HGPｺﾞｼｯｸM" pitchFamily="50" charset="-128"/>
                        </a:rPr>
                        <a:t>通勤者生活支援加算</a:t>
                      </a:r>
                      <a:endParaRPr kumimoji="1" lang="en-US" altLang="ja-JP" sz="1200" b="1" u="sng"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4"/>
                          </a:solidFill>
                          <a:latin typeface="HGPｺﾞｼｯｸM" pitchFamily="50" charset="-128"/>
                          <a:ea typeface="HGPｺﾞｼｯｸM" pitchFamily="50" charset="-128"/>
                        </a:rPr>
                        <a:t>→職場での対人関係の調整や相談・助言及び金銭管理につい</a:t>
                      </a:r>
                      <a:endParaRPr kumimoji="1" lang="en-US" altLang="ja-JP" sz="12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4"/>
                          </a:solidFill>
                          <a:latin typeface="HGPｺﾞｼｯｸM" pitchFamily="50" charset="-128"/>
                          <a:ea typeface="HGPｺﾞｼｯｸM" pitchFamily="50" charset="-128"/>
                        </a:rPr>
                        <a:t>　ての指導等就労を定着させるために必要な日常生活上の支</a:t>
                      </a:r>
                      <a:endParaRPr kumimoji="1" lang="en-US" altLang="ja-JP" sz="12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accent4"/>
                          </a:solidFill>
                          <a:latin typeface="HGPｺﾞｼｯｸM" pitchFamily="50" charset="-128"/>
                          <a:ea typeface="HGPｺﾞｼｯｸM" pitchFamily="50" charset="-128"/>
                        </a:rPr>
                        <a:t>　援を行っている場合　　　　　　　　　　　　　　　　　　 　</a:t>
                      </a:r>
                      <a:r>
                        <a:rPr kumimoji="1" lang="ja-JP" altLang="en-US" sz="1200" baseline="0" dirty="0" smtClean="0">
                          <a:solidFill>
                            <a:schemeClr val="accent4"/>
                          </a:solidFill>
                          <a:latin typeface="HGPｺﾞｼｯｸM" pitchFamily="50" charset="-128"/>
                          <a:ea typeface="HGPｺﾞｼｯｸM" pitchFamily="50" charset="-128"/>
                        </a:rPr>
                        <a:t> </a:t>
                      </a:r>
                      <a:r>
                        <a:rPr kumimoji="1" lang="en-US" altLang="ja-JP" sz="1200" dirty="0" smtClean="0">
                          <a:solidFill>
                            <a:schemeClr val="accent4"/>
                          </a:solidFill>
                          <a:latin typeface="HGPｺﾞｼｯｸM" pitchFamily="50" charset="-128"/>
                          <a:ea typeface="HGPｺﾞｼｯｸM" pitchFamily="50" charset="-128"/>
                        </a:rPr>
                        <a:t>18</a:t>
                      </a:r>
                      <a:r>
                        <a:rPr kumimoji="1" lang="ja-JP" altLang="en-US" sz="1200" dirty="0" smtClean="0">
                          <a:solidFill>
                            <a:schemeClr val="accent4"/>
                          </a:solidFill>
                          <a:latin typeface="HGPｺﾞｼｯｸM" pitchFamily="50" charset="-128"/>
                          <a:ea typeface="HGPｺﾞｼｯｸM" pitchFamily="50" charset="-128"/>
                        </a:rPr>
                        <a:t>単位</a:t>
                      </a:r>
                      <a:endParaRPr kumimoji="1" lang="en-US" altLang="ja-JP" sz="12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accent4"/>
                          </a:solidFill>
                          <a:latin typeface="HGPｺﾞｼｯｸM" pitchFamily="50" charset="-128"/>
                          <a:ea typeface="HGPｺﾞｼｯｸM" pitchFamily="50" charset="-128"/>
                        </a:rPr>
                        <a:t>看護職員配置加算（</a:t>
                      </a:r>
                      <a:r>
                        <a:rPr lang="en-US" altLang="ja-JP" sz="1200" b="1" u="sng" dirty="0" smtClean="0">
                          <a:solidFill>
                            <a:schemeClr val="accent4"/>
                          </a:solidFill>
                          <a:latin typeface="HGPｺﾞｼｯｸM" pitchFamily="50" charset="-128"/>
                          <a:ea typeface="HGPｺﾞｼｯｸM" pitchFamily="50" charset="-128"/>
                        </a:rPr>
                        <a:t>Ⅱ</a:t>
                      </a:r>
                      <a:r>
                        <a:rPr lang="ja-JP" altLang="en-US" sz="1200" b="1" u="sng" dirty="0" smtClean="0">
                          <a:solidFill>
                            <a:schemeClr val="accent4"/>
                          </a:solidFill>
                          <a:latin typeface="HGPｺﾞｼｯｸM" pitchFamily="50" charset="-128"/>
                          <a:ea typeface="HGPｺﾞｼｯｸM" pitchFamily="50" charset="-128"/>
                        </a:rPr>
                        <a:t>）</a:t>
                      </a:r>
                      <a:endParaRPr lang="ja-JP" altLang="en-US" sz="1200" dirty="0" smtClean="0">
                        <a:solidFill>
                          <a:schemeClr val="accent4"/>
                        </a:solidFill>
                        <a:latin typeface="HGPｺﾞｼｯｸM" pitchFamily="50" charset="-128"/>
                        <a:ea typeface="HGPｺﾞｼｯｸM" pitchFamily="50" charset="-128"/>
                      </a:endParaRPr>
                    </a:p>
                    <a:p>
                      <a:pPr>
                        <a:defRPr/>
                      </a:pPr>
                      <a:r>
                        <a:rPr lang="ja-JP" altLang="en-US" sz="1200" dirty="0" smtClean="0">
                          <a:solidFill>
                            <a:schemeClr val="accent4"/>
                          </a:solidFill>
                          <a:latin typeface="HGPｺﾞｼｯｸM" pitchFamily="50" charset="-128"/>
                          <a:ea typeface="HGPｺﾞｼｯｸM" pitchFamily="50" charset="-128"/>
                        </a:rPr>
                        <a:t>→健康上の管理などの必要がある利用者がいるために看護職</a:t>
                      </a:r>
                      <a:endParaRPr lang="en-US" altLang="ja-JP" sz="1200" dirty="0" smtClean="0">
                        <a:solidFill>
                          <a:schemeClr val="accent4"/>
                        </a:solidFill>
                        <a:latin typeface="HGPｺﾞｼｯｸM" pitchFamily="50" charset="-128"/>
                        <a:ea typeface="HGPｺﾞｼｯｸM" pitchFamily="50" charset="-128"/>
                      </a:endParaRPr>
                    </a:p>
                    <a:p>
                      <a:pPr>
                        <a:defRPr/>
                      </a:pPr>
                      <a:r>
                        <a:rPr lang="ja-JP" altLang="en-US" sz="1200" dirty="0" smtClean="0">
                          <a:solidFill>
                            <a:schemeClr val="accent4"/>
                          </a:solidFill>
                          <a:latin typeface="HGPｺﾞｼｯｸM" pitchFamily="50" charset="-128"/>
                          <a:ea typeface="HGPｺﾞｼｯｸM" pitchFamily="50" charset="-128"/>
                        </a:rPr>
                        <a:t>　員を常勤換算方法で１以上配置している場合</a:t>
                      </a:r>
                      <a:r>
                        <a:rPr kumimoji="1" lang="ja-JP" altLang="en-US" sz="1200" dirty="0" smtClean="0">
                          <a:solidFill>
                            <a:schemeClr val="accent4"/>
                          </a:solidFill>
                          <a:latin typeface="HGPｺﾞｼｯｸM" pitchFamily="50" charset="-128"/>
                          <a:ea typeface="HGPｺﾞｼｯｸM" pitchFamily="50" charset="-128"/>
                        </a:rPr>
                        <a:t>　　　　</a:t>
                      </a:r>
                      <a:r>
                        <a:rPr kumimoji="1" lang="ja-JP" altLang="en-US" sz="1200" baseline="0" dirty="0" smtClean="0">
                          <a:solidFill>
                            <a:schemeClr val="accent4"/>
                          </a:solidFill>
                          <a:latin typeface="HGPｺﾞｼｯｸM" pitchFamily="50" charset="-128"/>
                          <a:ea typeface="HGPｺﾞｼｯｸM" pitchFamily="50" charset="-128"/>
                        </a:rPr>
                        <a:t> </a:t>
                      </a:r>
                      <a:r>
                        <a:rPr kumimoji="1" lang="en-US" altLang="ja-JP" sz="1200" dirty="0" smtClean="0">
                          <a:solidFill>
                            <a:schemeClr val="accent4"/>
                          </a:solidFill>
                          <a:latin typeface="HGPｺﾞｼｯｸM" pitchFamily="50" charset="-128"/>
                          <a:ea typeface="HGPｺﾞｼｯｸM" pitchFamily="50" charset="-128"/>
                        </a:rPr>
                        <a:t>13</a:t>
                      </a:r>
                      <a:r>
                        <a:rPr kumimoji="1" lang="ja-JP" altLang="en-US" sz="1200" dirty="0" smtClean="0">
                          <a:solidFill>
                            <a:schemeClr val="accent4"/>
                          </a:solidFill>
                          <a:latin typeface="HGPｺﾞｼｯｸM" pitchFamily="50" charset="-128"/>
                          <a:ea typeface="HGPｺﾞｼｯｸM" pitchFamily="50" charset="-128"/>
                        </a:rPr>
                        <a:t>単位</a:t>
                      </a:r>
                      <a:endParaRPr kumimoji="1" lang="en-US" altLang="ja-JP" sz="12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409" name="Text Box 2"/>
          <p:cNvSpPr txBox="1">
            <a:spLocks noChangeArrowheads="1"/>
          </p:cNvSpPr>
          <p:nvPr/>
        </p:nvSpPr>
        <p:spPr bwMode="auto">
          <a:xfrm>
            <a:off x="194472" y="6497221"/>
            <a:ext cx="4173935"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235</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ja-JP"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6410" name="Text Box 2"/>
          <p:cNvSpPr txBox="1">
            <a:spLocks noChangeArrowheads="1"/>
          </p:cNvSpPr>
          <p:nvPr/>
        </p:nvSpPr>
        <p:spPr bwMode="auto">
          <a:xfrm>
            <a:off x="4758799" y="6519446"/>
            <a:ext cx="4407827"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3,463</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ja-JP"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4"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83</a:t>
            </a:fld>
            <a:endParaRPr lang="en-US" altLang="ja-JP" dirty="0">
              <a:solidFill>
                <a:srgbClr val="000000"/>
              </a:solidFill>
            </a:endParaRPr>
          </a:p>
        </p:txBody>
      </p:sp>
    </p:spTree>
    <p:extLst>
      <p:ext uri="{BB962C8B-B14F-4D97-AF65-F5344CB8AC3E}">
        <p14:creationId xmlns:p14="http://schemas.microsoft.com/office/powerpoint/2010/main" val="15037324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39" y="44527"/>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就労移行支援</a:t>
            </a:r>
          </a:p>
        </p:txBody>
      </p:sp>
      <p:sp>
        <p:nvSpPr>
          <p:cNvPr id="17411" name="Text Box 2"/>
          <p:cNvSpPr txBox="1">
            <a:spLocks noChangeArrowheads="1"/>
          </p:cNvSpPr>
          <p:nvPr/>
        </p:nvSpPr>
        <p:spPr bwMode="auto">
          <a:xfrm>
            <a:off x="232211" y="532480"/>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7412" name="Text Box 2"/>
          <p:cNvSpPr txBox="1">
            <a:spLocks noChangeArrowheads="1"/>
          </p:cNvSpPr>
          <p:nvPr/>
        </p:nvSpPr>
        <p:spPr bwMode="auto">
          <a:xfrm>
            <a:off x="232209" y="1302665"/>
            <a:ext cx="2399109"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7413" name="Text Box 2"/>
          <p:cNvSpPr txBox="1">
            <a:spLocks noChangeArrowheads="1"/>
          </p:cNvSpPr>
          <p:nvPr/>
        </p:nvSpPr>
        <p:spPr bwMode="auto">
          <a:xfrm>
            <a:off x="6636817" y="1307998"/>
            <a:ext cx="2708671"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352500" y="870657"/>
            <a:ext cx="9070437" cy="36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smtClean="0">
                <a:solidFill>
                  <a:srgbClr val="000000"/>
                </a:solidFill>
                <a:latin typeface="HGPｺﾞｼｯｸM" pitchFamily="50" charset="-128"/>
                <a:ea typeface="HGPｺﾞｼｯｸM" pitchFamily="50" charset="-128"/>
              </a:rPr>
              <a:t>　一般</a:t>
            </a:r>
            <a:r>
              <a:rPr lang="ja-JP" altLang="en-US" sz="1200" dirty="0">
                <a:solidFill>
                  <a:srgbClr val="000000"/>
                </a:solidFill>
                <a:latin typeface="HGPｺﾞｼｯｸM" pitchFamily="50" charset="-128"/>
                <a:ea typeface="HGPｺﾞｼｯｸM" pitchFamily="50" charset="-128"/>
              </a:rPr>
              <a:t>就労等を希望し、知識・能力の向上、実習、職場探し等を通じ、適性に合った職場への就労等が</a:t>
            </a:r>
            <a:r>
              <a:rPr lang="ja-JP" altLang="en-US" sz="1200" dirty="0" smtClean="0">
                <a:solidFill>
                  <a:srgbClr val="000000"/>
                </a:solidFill>
                <a:latin typeface="HGPｺﾞｼｯｸM" pitchFamily="50" charset="-128"/>
                <a:ea typeface="HGPｺﾞｼｯｸM" pitchFamily="50" charset="-128"/>
              </a:rPr>
              <a:t>見込まれる障害者（</a:t>
            </a:r>
            <a:r>
              <a:rPr lang="ja-JP" altLang="en-US" sz="1200" dirty="0">
                <a:solidFill>
                  <a:srgbClr val="000000"/>
                </a:solidFill>
                <a:latin typeface="HGPｺﾞｼｯｸM" pitchFamily="50" charset="-128"/>
                <a:ea typeface="HGPｺﾞｼｯｸM" pitchFamily="50" charset="-128"/>
              </a:rPr>
              <a:t>６５歳未満の者）　</a:t>
            </a:r>
            <a:endParaRPr lang="en-US" altLang="ja-JP" sz="1200" dirty="0">
              <a:solidFill>
                <a:srgbClr val="000000"/>
              </a:solidFill>
              <a:latin typeface="HGPｺﾞｼｯｸM" pitchFamily="50" charset="-128"/>
              <a:ea typeface="HGPｺﾞｼｯｸM" pitchFamily="50" charset="-128"/>
            </a:endParaRPr>
          </a:p>
        </p:txBody>
      </p:sp>
      <p:sp>
        <p:nvSpPr>
          <p:cNvPr id="17415" name="Rectangle 4"/>
          <p:cNvSpPr>
            <a:spLocks noChangeArrowheads="1"/>
          </p:cNvSpPr>
          <p:nvPr/>
        </p:nvSpPr>
        <p:spPr bwMode="auto">
          <a:xfrm>
            <a:off x="344487" y="1662825"/>
            <a:ext cx="6336000" cy="10800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smtClean="0">
                <a:solidFill>
                  <a:srgbClr val="000000"/>
                </a:solidFill>
                <a:latin typeface="HGPｺﾞｼｯｸM" pitchFamily="50" charset="-128"/>
                <a:ea typeface="HGPｺﾞｼｯｸM" pitchFamily="50" charset="-128"/>
              </a:rPr>
              <a:t>■　一般</a:t>
            </a:r>
            <a:r>
              <a:rPr lang="ja-JP" altLang="en-US" sz="1200" dirty="0">
                <a:solidFill>
                  <a:srgbClr val="000000"/>
                </a:solidFill>
                <a:latin typeface="HGPｺﾞｼｯｸM" pitchFamily="50" charset="-128"/>
                <a:ea typeface="HGPｺﾞｼｯｸM" pitchFamily="50" charset="-128"/>
              </a:rPr>
              <a:t>就労等への移行に向けて、事業所内や企業における</a:t>
            </a:r>
            <a:r>
              <a:rPr lang="ja-JP" altLang="en-US" sz="1200" dirty="0" smtClean="0">
                <a:solidFill>
                  <a:srgbClr val="000000"/>
                </a:solidFill>
                <a:latin typeface="HGPｺﾞｼｯｸM" pitchFamily="50" charset="-128"/>
                <a:ea typeface="HGPｺﾞｼｯｸM" pitchFamily="50" charset="-128"/>
              </a:rPr>
              <a:t>作業</a:t>
            </a:r>
            <a:r>
              <a:rPr lang="ja-JP" altLang="en-US" sz="1200" dirty="0">
                <a:solidFill>
                  <a:srgbClr val="000000"/>
                </a:solidFill>
                <a:latin typeface="HGPｺﾞｼｯｸM" pitchFamily="50" charset="-128"/>
                <a:ea typeface="HGPｺﾞｼｯｸM" pitchFamily="50" charset="-128"/>
              </a:rPr>
              <a:t>や実習、</a:t>
            </a:r>
            <a:r>
              <a:rPr lang="ja-JP" altLang="en-US" sz="1200" dirty="0" smtClean="0">
                <a:solidFill>
                  <a:srgbClr val="000000"/>
                </a:solidFill>
                <a:latin typeface="HGPｺﾞｼｯｸM" pitchFamily="50" charset="-128"/>
                <a:ea typeface="HGPｺﾞｼｯｸM" pitchFamily="50" charset="-128"/>
              </a:rPr>
              <a:t>適性に</a:t>
            </a:r>
            <a:r>
              <a:rPr lang="ja-JP" altLang="en-US" sz="1200" dirty="0">
                <a:solidFill>
                  <a:srgbClr val="000000"/>
                </a:solidFill>
                <a:latin typeface="HGPｺﾞｼｯｸM" pitchFamily="50" charset="-128"/>
                <a:ea typeface="HGPｺﾞｼｯｸM" pitchFamily="50" charset="-128"/>
              </a:rPr>
              <a:t>合った職場探し</a:t>
            </a:r>
            <a:r>
              <a:rPr lang="ja-JP" altLang="en-US" sz="1200" dirty="0" smtClean="0">
                <a:solidFill>
                  <a:srgbClr val="000000"/>
                </a:solidFill>
                <a:latin typeface="HGPｺﾞｼｯｸM" pitchFamily="50" charset="-128"/>
                <a:ea typeface="HGPｺﾞｼｯｸM" pitchFamily="50" charset="-128"/>
              </a:rPr>
              <a:t>、</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就労後</a:t>
            </a:r>
            <a:r>
              <a:rPr lang="ja-JP" altLang="en-US" sz="1200" dirty="0">
                <a:solidFill>
                  <a:srgbClr val="000000"/>
                </a:solidFill>
                <a:latin typeface="HGPｺﾞｼｯｸM" pitchFamily="50" charset="-128"/>
                <a:ea typeface="HGPｺﾞｼｯｸM" pitchFamily="50" charset="-128"/>
              </a:rPr>
              <a:t>の職場</a:t>
            </a:r>
            <a:r>
              <a:rPr lang="ja-JP" altLang="en-US" sz="1200" dirty="0" smtClean="0">
                <a:solidFill>
                  <a:srgbClr val="000000"/>
                </a:solidFill>
                <a:latin typeface="HGPｺﾞｼｯｸM" pitchFamily="50" charset="-128"/>
                <a:ea typeface="HGPｺﾞｼｯｸM" pitchFamily="50" charset="-128"/>
              </a:rPr>
              <a:t>定着のための支援等を</a:t>
            </a:r>
            <a:r>
              <a:rPr lang="ja-JP" altLang="en-US" sz="1200" dirty="0">
                <a:solidFill>
                  <a:srgbClr val="000000"/>
                </a:solidFill>
                <a:latin typeface="HGPｺﾞｼｯｸM" pitchFamily="50" charset="-128"/>
                <a:ea typeface="HGPｺﾞｼｯｸM" pitchFamily="50" charset="-128"/>
              </a:rPr>
              <a:t>実施</a:t>
            </a:r>
          </a:p>
          <a:p>
            <a:r>
              <a:rPr lang="ja-JP" altLang="en-US" sz="1200" dirty="0">
                <a:solidFill>
                  <a:srgbClr val="000000"/>
                </a:solidFill>
                <a:latin typeface="HGPｺﾞｼｯｸM" pitchFamily="50" charset="-128"/>
                <a:ea typeface="HGPｺﾞｼｯｸM" pitchFamily="50" charset="-128"/>
              </a:rPr>
              <a:t>■　通所によるサービスを原則としつつ、個別支援計画の進捗</a:t>
            </a:r>
            <a:r>
              <a:rPr lang="ja-JP" altLang="en-US" sz="1200" dirty="0" smtClean="0">
                <a:solidFill>
                  <a:srgbClr val="000000"/>
                </a:solidFill>
                <a:latin typeface="HGPｺﾞｼｯｸM" pitchFamily="50" charset="-128"/>
                <a:ea typeface="HGPｺﾞｼｯｸM" pitchFamily="50" charset="-128"/>
              </a:rPr>
              <a:t>状況</a:t>
            </a:r>
            <a:r>
              <a:rPr lang="ja-JP" altLang="en-US" sz="1200" dirty="0">
                <a:solidFill>
                  <a:srgbClr val="000000"/>
                </a:solidFill>
                <a:latin typeface="HGPｺﾞｼｯｸM" pitchFamily="50" charset="-128"/>
                <a:ea typeface="HGPｺﾞｼｯｸM" pitchFamily="50" charset="-128"/>
              </a:rPr>
              <a:t>に応じ、</a:t>
            </a:r>
            <a:r>
              <a:rPr lang="ja-JP" altLang="en-US" sz="1200" dirty="0" smtClean="0">
                <a:solidFill>
                  <a:srgbClr val="000000"/>
                </a:solidFill>
                <a:latin typeface="HGPｺﾞｼｯｸM" pitchFamily="50" charset="-128"/>
                <a:ea typeface="HGPｺﾞｼｯｸM" pitchFamily="50" charset="-128"/>
              </a:rPr>
              <a:t>職場訪問</a:t>
            </a:r>
            <a:r>
              <a:rPr lang="ja-JP" altLang="en-US" sz="1200" dirty="0">
                <a:solidFill>
                  <a:srgbClr val="000000"/>
                </a:solidFill>
                <a:latin typeface="HGPｺﾞｼｯｸM" pitchFamily="50" charset="-128"/>
                <a:ea typeface="HGPｺﾞｼｯｸM" pitchFamily="50" charset="-128"/>
              </a:rPr>
              <a:t>等による</a:t>
            </a:r>
            <a:r>
              <a:rPr lang="ja-JP" altLang="en-US" sz="1200" dirty="0" smtClean="0">
                <a:solidFill>
                  <a:srgbClr val="000000"/>
                </a:solidFill>
                <a:latin typeface="HGPｺﾞｼｯｸM" pitchFamily="50" charset="-128"/>
                <a:ea typeface="HGPｺﾞｼｯｸM" pitchFamily="50" charset="-128"/>
              </a:rPr>
              <a:t>サー</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ビス</a:t>
            </a:r>
            <a:r>
              <a:rPr lang="ja-JP" altLang="en-US" sz="1200" dirty="0">
                <a:solidFill>
                  <a:srgbClr val="000000"/>
                </a:solidFill>
                <a:latin typeface="HGPｺﾞｼｯｸM" pitchFamily="50" charset="-128"/>
                <a:ea typeface="HGPｺﾞｼｯｸM" pitchFamily="50" charset="-128"/>
              </a:rPr>
              <a:t>を組み合わせ</a:t>
            </a:r>
          </a:p>
          <a:p>
            <a:r>
              <a:rPr lang="ja-JP" altLang="en-US" sz="1200" dirty="0">
                <a:solidFill>
                  <a:srgbClr val="000000"/>
                </a:solidFill>
                <a:latin typeface="HGPｺﾞｼｯｸM" pitchFamily="50" charset="-128"/>
                <a:ea typeface="HGPｺﾞｼｯｸM" pitchFamily="50" charset="-128"/>
              </a:rPr>
              <a:t>■　利用者ごとに、標準期間（</a:t>
            </a:r>
            <a:r>
              <a:rPr lang="en-US" altLang="ja-JP" sz="1200" dirty="0">
                <a:solidFill>
                  <a:srgbClr val="000000"/>
                </a:solidFill>
                <a:latin typeface="HGPｺﾞｼｯｸM" pitchFamily="50" charset="-128"/>
                <a:ea typeface="HGPｺﾞｼｯｸM" pitchFamily="50" charset="-128"/>
              </a:rPr>
              <a:t>24</a:t>
            </a:r>
            <a:r>
              <a:rPr lang="ja-JP" altLang="en-US" sz="1200" dirty="0">
                <a:solidFill>
                  <a:srgbClr val="000000"/>
                </a:solidFill>
                <a:latin typeface="HGPｺﾞｼｯｸM" pitchFamily="50" charset="-128"/>
                <a:ea typeface="HGPｺﾞｼｯｸM" pitchFamily="50" charset="-128"/>
              </a:rPr>
              <a:t>ヶ月）内で利用期間を設定</a:t>
            </a:r>
            <a:endParaRPr lang="ja-JP" altLang="en-US" sz="1200" dirty="0">
              <a:solidFill>
                <a:srgbClr val="FF0066"/>
              </a:solidFill>
              <a:latin typeface="HGPｺﾞｼｯｸM" pitchFamily="50" charset="-128"/>
              <a:ea typeface="HGPｺﾞｼｯｸM" pitchFamily="50" charset="-128"/>
            </a:endParaRPr>
          </a:p>
        </p:txBody>
      </p:sp>
      <p:sp>
        <p:nvSpPr>
          <p:cNvPr id="17416" name="Rectangle 4"/>
          <p:cNvSpPr>
            <a:spLocks noChangeArrowheads="1"/>
          </p:cNvSpPr>
          <p:nvPr/>
        </p:nvSpPr>
        <p:spPr bwMode="auto">
          <a:xfrm>
            <a:off x="6753200" y="1662825"/>
            <a:ext cx="2669736" cy="10800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サービス管理責任者</a:t>
            </a: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就労</a:t>
            </a:r>
            <a:r>
              <a:rPr lang="ja-JP" altLang="en-US" sz="1200" dirty="0" smtClean="0">
                <a:solidFill>
                  <a:srgbClr val="000000"/>
                </a:solidFill>
                <a:latin typeface="HGPｺﾞｼｯｸM" pitchFamily="50" charset="-128"/>
                <a:ea typeface="HGPｺﾞｼｯｸM" pitchFamily="50" charset="-128"/>
              </a:rPr>
              <a:t>支援員</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　１５：１以上</a:t>
            </a:r>
          </a:p>
        </p:txBody>
      </p:sp>
      <p:sp>
        <p:nvSpPr>
          <p:cNvPr id="17417" name="Text Box 2"/>
          <p:cNvSpPr txBox="1">
            <a:spLocks noChangeArrowheads="1"/>
          </p:cNvSpPr>
          <p:nvPr/>
        </p:nvSpPr>
        <p:spPr bwMode="auto">
          <a:xfrm>
            <a:off x="212812" y="2814833"/>
            <a:ext cx="3316054"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3" name="正方形/長方形 2"/>
          <p:cNvSpPr/>
          <p:nvPr/>
        </p:nvSpPr>
        <p:spPr>
          <a:xfrm>
            <a:off x="5637552" y="3562597"/>
            <a:ext cx="4212000" cy="557048"/>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a:t>
            </a:r>
            <a:r>
              <a:rPr lang="ja-JP" altLang="en-US" sz="1200" b="1" dirty="0">
                <a:solidFill>
                  <a:srgbClr val="000000"/>
                </a:solidFill>
                <a:latin typeface="HGPｺﾞｼｯｸM" panose="020B0600000000000000" pitchFamily="50" charset="-128"/>
                <a:ea typeface="HGPｺﾞｼｯｸM" panose="020B0600000000000000" pitchFamily="50" charset="-128"/>
              </a:rPr>
              <a:t>定着</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支援体制加算</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21</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146</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100" b="1" dirty="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一般就労等へ移行した後、継続して</a:t>
            </a:r>
            <a:r>
              <a:rPr lang="en-US" altLang="ja-JP" sz="900" dirty="0" smtClean="0">
                <a:solidFill>
                  <a:srgbClr val="000000"/>
                </a:solidFill>
                <a:latin typeface="HGPｺﾞｼｯｸM" panose="020B0600000000000000" pitchFamily="50" charset="-128"/>
                <a:ea typeface="HGPｺﾞｼｯｸM" panose="020B0600000000000000" pitchFamily="50" charset="-128"/>
              </a:rPr>
              <a:t>6</a:t>
            </a:r>
            <a:r>
              <a:rPr lang="ja-JP" altLang="en-US" sz="900" dirty="0" smtClean="0">
                <a:solidFill>
                  <a:srgbClr val="000000"/>
                </a:solidFill>
                <a:latin typeface="HGPｺﾞｼｯｸM" panose="020B0600000000000000" pitchFamily="50" charset="-128"/>
                <a:ea typeface="HGPｺﾞｼｯｸM" panose="020B0600000000000000" pitchFamily="50" charset="-128"/>
              </a:rPr>
              <a:t>ヵ月以上、</a:t>
            </a:r>
            <a:r>
              <a:rPr lang="en-US" altLang="ja-JP" sz="900" dirty="0" smtClean="0">
                <a:solidFill>
                  <a:srgbClr val="000000"/>
                </a:solidFill>
                <a:latin typeface="HGPｺﾞｼｯｸM" panose="020B0600000000000000" pitchFamily="50" charset="-128"/>
                <a:ea typeface="HGPｺﾞｼｯｸM" panose="020B0600000000000000" pitchFamily="50" charset="-128"/>
              </a:rPr>
              <a:t>12</a:t>
            </a:r>
            <a:r>
              <a:rPr lang="ja-JP" altLang="en-US" sz="900" dirty="0" smtClean="0">
                <a:solidFill>
                  <a:srgbClr val="000000"/>
                </a:solidFill>
                <a:latin typeface="HGPｺﾞｼｯｸM" panose="020B0600000000000000" pitchFamily="50" charset="-128"/>
                <a:ea typeface="HGPｺﾞｼｯｸM" panose="020B0600000000000000" pitchFamily="50" charset="-128"/>
              </a:rPr>
              <a:t>ヵ月以上又は</a:t>
            </a:r>
            <a:r>
              <a:rPr lang="en-US" altLang="ja-JP" sz="900" dirty="0" smtClean="0">
                <a:solidFill>
                  <a:srgbClr val="000000"/>
                </a:solidFill>
                <a:latin typeface="HGPｺﾞｼｯｸM" panose="020B0600000000000000" pitchFamily="50" charset="-128"/>
                <a:ea typeface="HGPｺﾞｼｯｸM" panose="020B0600000000000000" pitchFamily="50" charset="-128"/>
              </a:rPr>
              <a:t>24</a:t>
            </a:r>
            <a:r>
              <a:rPr lang="ja-JP" altLang="en-US" sz="900" dirty="0" smtClean="0">
                <a:solidFill>
                  <a:srgbClr val="000000"/>
                </a:solidFill>
                <a:latin typeface="HGPｺﾞｼｯｸM" panose="020B0600000000000000" pitchFamily="50" charset="-128"/>
                <a:ea typeface="HGPｺﾞｼｯｸM" panose="020B0600000000000000" pitchFamily="50" charset="-128"/>
              </a:rPr>
              <a:t>ヵ月以上就労</a:t>
            </a:r>
            <a:endParaRPr lang="en-US" altLang="ja-JP" sz="9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a:solidFill>
                  <a:srgbClr val="000000"/>
                </a:solidFill>
                <a:latin typeface="HGPｺﾞｼｯｸM" panose="020B0600000000000000" pitchFamily="50" charset="-128"/>
                <a:ea typeface="HGPｺﾞｼｯｸM" panose="020B0600000000000000" pitchFamily="50" charset="-128"/>
              </a:rPr>
              <a:t>　</a:t>
            </a:r>
            <a:r>
              <a:rPr lang="ja-JP" altLang="en-US" sz="900" dirty="0" smtClean="0">
                <a:solidFill>
                  <a:srgbClr val="000000"/>
                </a:solidFill>
                <a:latin typeface="HGPｺﾞｼｯｸM" panose="020B0600000000000000" pitchFamily="50" charset="-128"/>
                <a:ea typeface="HGPｺﾞｼｯｸM" panose="020B0600000000000000" pitchFamily="50" charset="-128"/>
              </a:rPr>
              <a:t>している者が、定員の一定割合以上いる場合に加算</a:t>
            </a:r>
          </a:p>
        </p:txBody>
      </p:sp>
      <p:sp>
        <p:nvSpPr>
          <p:cNvPr id="16" name="正方形/長方形 15"/>
          <p:cNvSpPr/>
          <p:nvPr/>
        </p:nvSpPr>
        <p:spPr>
          <a:xfrm>
            <a:off x="5637552" y="4172895"/>
            <a:ext cx="4212000" cy="57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移行準備支援体制加算</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a:t>
            </a:r>
            <a:r>
              <a:rPr lang="ja-JP" altLang="en-US"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(Ⅱ)</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41</a:t>
            </a:r>
            <a:r>
              <a:rPr lang="ja-JP" altLang="en-US"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a:t>
            </a:r>
            <a:r>
              <a:rPr lang="en-US" altLang="ja-JP" sz="900" dirty="0" smtClean="0">
                <a:solidFill>
                  <a:srgbClr val="000000"/>
                </a:solidFill>
                <a:latin typeface="HGPｺﾞｼｯｸM" panose="020B0600000000000000" pitchFamily="50" charset="-128"/>
                <a:ea typeface="HGPｺﾞｼｯｸM" panose="020B0600000000000000" pitchFamily="50" charset="-128"/>
              </a:rPr>
              <a:t>Ⅰ</a:t>
            </a:r>
            <a:r>
              <a:rPr lang="ja-JP" altLang="en-US" sz="900" dirty="0" smtClean="0">
                <a:solidFill>
                  <a:srgbClr val="000000"/>
                </a:solidFill>
                <a:latin typeface="HGPｺﾞｼｯｸM" panose="020B0600000000000000" pitchFamily="50" charset="-128"/>
                <a:ea typeface="HGPｺﾞｼｯｸM" panose="020B0600000000000000" pitchFamily="50" charset="-128"/>
              </a:rPr>
              <a:t>：施設外支援</a:t>
            </a:r>
            <a:r>
              <a:rPr lang="ja-JP" altLang="en-US" sz="900" dirty="0">
                <a:solidFill>
                  <a:srgbClr val="000000"/>
                </a:solidFill>
                <a:latin typeface="HGPｺﾞｼｯｸM" panose="020B0600000000000000" pitchFamily="50" charset="-128"/>
                <a:ea typeface="HGPｺﾞｼｯｸM" panose="020B0600000000000000" pitchFamily="50" charset="-128"/>
              </a:rPr>
              <a:t>と</a:t>
            </a:r>
            <a:r>
              <a:rPr lang="ja-JP" altLang="en-US" sz="900" dirty="0" smtClean="0">
                <a:solidFill>
                  <a:srgbClr val="000000"/>
                </a:solidFill>
                <a:latin typeface="HGPｺﾞｼｯｸM" panose="020B0600000000000000" pitchFamily="50" charset="-128"/>
                <a:ea typeface="HGPｺﾞｼｯｸM" panose="020B0600000000000000" pitchFamily="50" charset="-128"/>
              </a:rPr>
              <a:t>して職員が同行し、企業実習等の支援を行った場合</a:t>
            </a:r>
            <a:r>
              <a:rPr lang="ja-JP" altLang="en-US" sz="1200" dirty="0">
                <a:solidFill>
                  <a:srgbClr val="000000"/>
                </a:solidFill>
                <a:latin typeface="HGPｺﾞｼｯｸM" panose="020B0600000000000000" pitchFamily="50" charset="-128"/>
                <a:ea typeface="HGPｺﾞｼｯｸM" panose="020B0600000000000000" pitchFamily="50" charset="-128"/>
              </a:rPr>
              <a:t>　　　</a:t>
            </a:r>
            <a:endParaRPr lang="en-US" altLang="ja-JP" sz="12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a:t>
            </a:r>
            <a:r>
              <a:rPr lang="en-US" altLang="ja-JP" sz="900" dirty="0" smtClean="0">
                <a:solidFill>
                  <a:srgbClr val="000000"/>
                </a:solidFill>
                <a:latin typeface="HGPｺﾞｼｯｸM" panose="020B0600000000000000" pitchFamily="50" charset="-128"/>
                <a:ea typeface="HGPｺﾞｼｯｸM" panose="020B0600000000000000" pitchFamily="50" charset="-128"/>
              </a:rPr>
              <a:t>Ⅱ</a:t>
            </a:r>
            <a:r>
              <a:rPr lang="ja-JP" altLang="en-US" sz="900" dirty="0" smtClean="0">
                <a:solidFill>
                  <a:srgbClr val="000000"/>
                </a:solidFill>
                <a:latin typeface="HGPｺﾞｼｯｸM" panose="020B0600000000000000" pitchFamily="50" charset="-128"/>
                <a:ea typeface="HGPｺﾞｼｯｸM" panose="020B0600000000000000" pitchFamily="50" charset="-128"/>
              </a:rPr>
              <a:t>：施設外就労として、請負契約を結んだ企業内で業務を行った場合</a:t>
            </a:r>
            <a:endParaRPr lang="ja-JP" altLang="en-US" sz="900" dirty="0">
              <a:solidFill>
                <a:srgbClr val="000000"/>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5637552" y="4820951"/>
            <a:ext cx="4212000" cy="432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就労支援関係研修修了加算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11</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就労</a:t>
            </a:r>
            <a:r>
              <a:rPr lang="ja-JP" altLang="en-US" sz="900" dirty="0">
                <a:solidFill>
                  <a:srgbClr val="000000"/>
                </a:solidFill>
                <a:latin typeface="HGPｺﾞｼｯｸM" panose="020B0600000000000000" pitchFamily="50" charset="-128"/>
                <a:ea typeface="HGPｺﾞｼｯｸM" panose="020B0600000000000000" pitchFamily="50" charset="-128"/>
              </a:rPr>
              <a:t>支援</a:t>
            </a:r>
            <a:r>
              <a:rPr lang="ja-JP" altLang="en-US" sz="900" dirty="0" smtClean="0">
                <a:solidFill>
                  <a:srgbClr val="000000"/>
                </a:solidFill>
                <a:latin typeface="HGPｺﾞｼｯｸM" panose="020B0600000000000000" pitchFamily="50" charset="-128"/>
                <a:ea typeface="HGPｺﾞｼｯｸM" panose="020B0600000000000000" pitchFamily="50" charset="-128"/>
              </a:rPr>
              <a:t>関係の研修修了者を就労支援員として配置した場合</a:t>
            </a:r>
            <a:endParaRPr lang="en-US" altLang="ja-JP" sz="900" dirty="0">
              <a:solidFill>
                <a:srgbClr val="000000"/>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5637552" y="5289031"/>
            <a:ext cx="4212000" cy="720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a:solidFill>
                  <a:srgbClr val="000000"/>
                </a:solidFill>
                <a:latin typeface="HGPｺﾞｼｯｸM" panose="020B0600000000000000" pitchFamily="50" charset="-128"/>
                <a:ea typeface="HGPｺﾞｼｯｸM" panose="020B0600000000000000" pitchFamily="50" charset="-128"/>
              </a:rPr>
              <a:t>10</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8" name="十字形 7"/>
          <p:cNvSpPr/>
          <p:nvPr/>
        </p:nvSpPr>
        <p:spPr>
          <a:xfrm>
            <a:off x="5241033" y="4759049"/>
            <a:ext cx="360040" cy="360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800" dirty="0" smtClean="0">
              <a:solidFill>
                <a:srgbClr val="000000"/>
              </a:solidFill>
            </a:endParaRPr>
          </a:p>
        </p:txBody>
      </p:sp>
      <p:sp>
        <p:nvSpPr>
          <p:cNvPr id="27" name="Text Box 2"/>
          <p:cNvSpPr txBox="1">
            <a:spLocks noChangeArrowheads="1"/>
          </p:cNvSpPr>
          <p:nvPr/>
        </p:nvSpPr>
        <p:spPr bwMode="auto">
          <a:xfrm>
            <a:off x="311195" y="6505599"/>
            <a:ext cx="4330434" cy="307777"/>
          </a:xfrm>
          <a:prstGeom prst="rect">
            <a:avLst/>
          </a:prstGeom>
          <a:noFill/>
          <a:ln w="9525">
            <a:noFill/>
            <a:miter lim="800000"/>
            <a:headEnd/>
            <a:tailEnd/>
          </a:ln>
        </p:spPr>
        <p:txBody>
          <a:bodyPr>
            <a:spAutoFit/>
          </a:bodyPr>
          <a:lstStyle/>
          <a:p>
            <a:pPr>
              <a:spcBef>
                <a:spcPct val="50000"/>
              </a:spcBef>
            </a:pPr>
            <a:r>
              <a:rPr lang="ja-JP" altLang="en-US" sz="1400" b="1" u="sng" dirty="0">
                <a:solidFill>
                  <a:prstClr val="black"/>
                </a:solidFill>
                <a:ea typeface="ＤＨＰ特太ゴシック体" pitchFamily="2" charset="-128"/>
              </a:rPr>
              <a:t>○ 事業所数</a:t>
            </a:r>
            <a:r>
              <a:rPr lang="ja-JP" altLang="en-US" sz="1400" dirty="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3,256</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29</a:t>
            </a:r>
            <a:r>
              <a:rPr lang="zh-TW" altLang="en-US" sz="1400" dirty="0" smtClean="0">
                <a:solidFill>
                  <a:srgbClr val="000000"/>
                </a:solidFill>
                <a:latin typeface="HGPｺﾞｼｯｸM" pitchFamily="50" charset="-128"/>
                <a:ea typeface="HGPｺﾞｼｯｸM" pitchFamily="50" charset="-128"/>
              </a:rPr>
              <a:t>年</a:t>
            </a:r>
            <a:r>
              <a:rPr lang="en-US" altLang="zh-TW" sz="1400" dirty="0">
                <a:solidFill>
                  <a:srgbClr val="000000"/>
                </a:solidFill>
                <a:latin typeface="HGPｺﾞｼｯｸM" pitchFamily="50" charset="-128"/>
                <a:ea typeface="HGPｺﾞｼｯｸM" pitchFamily="50" charset="-128"/>
              </a:rPr>
              <a:t>4</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8" name="Text Box 2"/>
          <p:cNvSpPr txBox="1">
            <a:spLocks noChangeArrowheads="1"/>
          </p:cNvSpPr>
          <p:nvPr/>
        </p:nvSpPr>
        <p:spPr bwMode="auto">
          <a:xfrm>
            <a:off x="5318556" y="6505599"/>
            <a:ext cx="4386972" cy="307777"/>
          </a:xfrm>
          <a:prstGeom prst="rect">
            <a:avLst/>
          </a:prstGeom>
          <a:noFill/>
          <a:ln w="9525">
            <a:noFill/>
            <a:miter lim="800000"/>
            <a:headEnd/>
            <a:tailEnd/>
          </a:ln>
        </p:spPr>
        <p:txBody>
          <a:bodyPr wrap="square">
            <a:spAutoFit/>
          </a:bodyPr>
          <a:lstStyle/>
          <a:p>
            <a:pPr>
              <a:spcBef>
                <a:spcPct val="50000"/>
              </a:spcBef>
            </a:pPr>
            <a:r>
              <a:rPr lang="ja-JP" altLang="en-US" sz="14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32,611</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29</a:t>
            </a:r>
            <a:r>
              <a:rPr lang="zh-TW" altLang="en-US" sz="1400" dirty="0" smtClean="0">
                <a:solidFill>
                  <a:srgbClr val="000000"/>
                </a:solidFill>
                <a:latin typeface="HGPｺﾞｼｯｸM" pitchFamily="50" charset="-128"/>
                <a:ea typeface="HGPｺﾞｼｯｸM" pitchFamily="50" charset="-128"/>
              </a:rPr>
              <a:t>年</a:t>
            </a:r>
            <a:r>
              <a:rPr lang="en-US" altLang="zh-TW" sz="1400" dirty="0">
                <a:solidFill>
                  <a:srgbClr val="000000"/>
                </a:solidFill>
                <a:latin typeface="HGPｺﾞｼｯｸM" pitchFamily="50" charset="-128"/>
                <a:ea typeface="HGPｺﾞｼｯｸM" pitchFamily="50" charset="-128"/>
              </a:rPr>
              <a:t>4</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200" b="1" u="sng" dirty="0">
              <a:solidFill>
                <a:prstClr val="black"/>
              </a:solidFill>
              <a:ea typeface="ＤＨＰ特太ゴシック体" pitchFamily="2"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175949916"/>
              </p:ext>
            </p:extLst>
          </p:nvPr>
        </p:nvGraphicFramePr>
        <p:xfrm>
          <a:off x="344487" y="3196772"/>
          <a:ext cx="4824536" cy="3247204"/>
        </p:xfrm>
        <a:graphic>
          <a:graphicData uri="http://schemas.openxmlformats.org/drawingml/2006/table">
            <a:tbl>
              <a:tblPr firstRow="1" bandRow="1">
                <a:tableStyleId>{0505E3EF-67EA-436B-97B2-0124C06EBD24}</a:tableStyleId>
              </a:tblPr>
              <a:tblGrid>
                <a:gridCol w="2304256"/>
                <a:gridCol w="1368152"/>
                <a:gridCol w="1152128"/>
              </a:tblGrid>
              <a:tr h="37624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n-lt"/>
                          <a:ea typeface="ＤＨＰ特太ゴシック体" pitchFamily="2" charset="-128"/>
                          <a:cs typeface="+mn-cs"/>
                        </a:rPr>
                        <a:t>■ 基本報酬</a:t>
                      </a:r>
                    </a:p>
                  </a:txBody>
                  <a:tcPr marL="10800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B9"/>
                    </a:solidFill>
                  </a:tcPr>
                </a:tc>
                <a:tc hMerge="1">
                  <a:txBody>
                    <a:bodyPr/>
                    <a:lstStyle/>
                    <a:p>
                      <a:pPr algn="l"/>
                      <a:endParaRPr kumimoji="1" lang="en-US" altLang="ja-JP" sz="105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50" b="0" dirty="0"/>
                    </a:p>
                  </a:txBody>
                  <a:tcPr>
                    <a:lnL w="12700" cap="flat" cmpd="sng" algn="ctr">
                      <a:solidFill>
                        <a:schemeClr val="tx1"/>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096">
                <a:tc rowSpan="5">
                  <a:txBody>
                    <a:bodyPr/>
                    <a:lstStyle/>
                    <a:p>
                      <a:r>
                        <a:rPr kumimoji="1" lang="ja-JP" altLang="en-US" sz="1300" b="0" dirty="0" smtClean="0">
                          <a:solidFill>
                            <a:schemeClr val="tx2"/>
                          </a:solidFill>
                          <a:latin typeface="HGPｺﾞｼｯｸM" panose="020B0600000000000000" pitchFamily="50" charset="-128"/>
                          <a:ea typeface="HGPｺﾞｼｯｸM" panose="020B0600000000000000" pitchFamily="50" charset="-128"/>
                        </a:rPr>
                        <a:t>就労移行支援サービス費</a:t>
                      </a:r>
                      <a:r>
                        <a:rPr kumimoji="1" lang="en-US" altLang="ja-JP" sz="1300" b="0" dirty="0" smtClean="0">
                          <a:solidFill>
                            <a:schemeClr val="tx2"/>
                          </a:solidFill>
                          <a:latin typeface="HGPｺﾞｼｯｸM" panose="020B0600000000000000" pitchFamily="50" charset="-128"/>
                          <a:ea typeface="HGPｺﾞｼｯｸM" panose="020B0600000000000000" pitchFamily="50" charset="-128"/>
                        </a:rPr>
                        <a:t>(Ⅰ)</a:t>
                      </a:r>
                      <a:r>
                        <a:rPr lang="ja-JP" altLang="en-US" sz="1300" b="0" dirty="0" smtClean="0">
                          <a:solidFill>
                            <a:schemeClr val="tx2"/>
                          </a:solidFill>
                          <a:latin typeface="HGPｺﾞｼｯｸM" panose="020B0600000000000000" pitchFamily="50" charset="-128"/>
                          <a:ea typeface="HGPｺﾞｼｯｸM" panose="020B0600000000000000" pitchFamily="50" charset="-128"/>
                        </a:rPr>
                        <a:t>　　</a:t>
                      </a:r>
                      <a:r>
                        <a:rPr lang="ja-JP" altLang="en-US" sz="1050" b="0" dirty="0" smtClean="0">
                          <a:solidFill>
                            <a:schemeClr val="tx2"/>
                          </a:solidFill>
                          <a:latin typeface="HGPｺﾞｼｯｸM" panose="020B0600000000000000" pitchFamily="50" charset="-128"/>
                          <a:ea typeface="HGPｺﾞｼｯｸM" panose="020B0600000000000000" pitchFamily="50" charset="-128"/>
                        </a:rPr>
                        <a:t>　</a:t>
                      </a:r>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p>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p>
                      <a:r>
                        <a:rPr lang="ja-JP" altLang="en-US" sz="1050" b="0" dirty="0" smtClean="0">
                          <a:solidFill>
                            <a:schemeClr val="tx2"/>
                          </a:solidFill>
                          <a:latin typeface="HGPｺﾞｼｯｸM" panose="020B0600000000000000" pitchFamily="50" charset="-128"/>
                          <a:ea typeface="HGPｺﾞｼｯｸM" panose="020B0600000000000000" pitchFamily="50" charset="-128"/>
                        </a:rPr>
                        <a:t>　通常の事業所が支援を行った場合、定員数に応じて報酬を算定</a:t>
                      </a:r>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p>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en-US" altLang="ja-JP" sz="1050" b="0" dirty="0" smtClean="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８０４単位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40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７１１単位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41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60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６７９単位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61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80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６３４単位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81</a:t>
                      </a:r>
                      <a:r>
                        <a:rPr kumimoji="1" lang="ja-JP" altLang="en-US" sz="1050" b="0" dirty="0" smtClean="0">
                          <a:latin typeface="HGPｺﾞｼｯｸM" panose="020B0600000000000000" pitchFamily="50" charset="-128"/>
                          <a:ea typeface="HGPｺﾞｼｯｸM" panose="020B0600000000000000" pitchFamily="50" charset="-128"/>
                        </a:rPr>
                        <a:t>人以上</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５９５単位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rowSpan="5">
                  <a:txBody>
                    <a:bodyPr/>
                    <a:lstStyle/>
                    <a:p>
                      <a:r>
                        <a:rPr lang="ja-JP" altLang="en-US" sz="1300" b="0" dirty="0" smtClean="0">
                          <a:solidFill>
                            <a:schemeClr val="tx2"/>
                          </a:solidFill>
                          <a:latin typeface="HGPｺﾞｼｯｸM" panose="020B0600000000000000" pitchFamily="50" charset="-128"/>
                          <a:ea typeface="HGPｺﾞｼｯｸM" panose="020B0600000000000000" pitchFamily="50" charset="-128"/>
                        </a:rPr>
                        <a:t>就労移行支援サービス費</a:t>
                      </a:r>
                      <a:r>
                        <a:rPr lang="en-US" altLang="ja-JP" sz="1300" b="0" dirty="0" smtClean="0">
                          <a:solidFill>
                            <a:schemeClr val="tx2"/>
                          </a:solidFill>
                          <a:latin typeface="HGPｺﾞｼｯｸM" panose="020B0600000000000000" pitchFamily="50" charset="-128"/>
                          <a:ea typeface="HGPｺﾞｼｯｸM" panose="020B0600000000000000" pitchFamily="50" charset="-128"/>
                        </a:rPr>
                        <a:t>(Ⅱ)</a:t>
                      </a:r>
                      <a:r>
                        <a:rPr lang="ja-JP" altLang="en-US" sz="1300" b="0" dirty="0" smtClean="0">
                          <a:solidFill>
                            <a:schemeClr val="tx2"/>
                          </a:solidFill>
                          <a:latin typeface="HGPｺﾞｼｯｸM" panose="020B0600000000000000" pitchFamily="50" charset="-128"/>
                          <a:ea typeface="HGPｺﾞｼｯｸM" panose="020B0600000000000000" pitchFamily="50" charset="-128"/>
                        </a:rPr>
                        <a:t>　</a:t>
                      </a:r>
                      <a:r>
                        <a:rPr lang="ja-JP" altLang="en-US" sz="1200" b="0" dirty="0" smtClean="0">
                          <a:solidFill>
                            <a:schemeClr val="tx2"/>
                          </a:solidFill>
                          <a:latin typeface="HGPｺﾞｼｯｸM" panose="020B0600000000000000" pitchFamily="50" charset="-128"/>
                          <a:ea typeface="HGPｺﾞｼｯｸM" panose="020B0600000000000000" pitchFamily="50" charset="-128"/>
                        </a:rPr>
                        <a:t>　</a:t>
                      </a:r>
                      <a:r>
                        <a:rPr lang="ja-JP" altLang="en-US" sz="1400" b="0" dirty="0" smtClean="0">
                          <a:solidFill>
                            <a:schemeClr val="tx2"/>
                          </a:solidFill>
                          <a:latin typeface="HGPｺﾞｼｯｸM" panose="020B0600000000000000" pitchFamily="50" charset="-128"/>
                          <a:ea typeface="HGPｺﾞｼｯｸM" panose="020B0600000000000000" pitchFamily="50" charset="-128"/>
                        </a:rPr>
                        <a:t>　</a:t>
                      </a:r>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p>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p>
                      <a:r>
                        <a:rPr lang="ja-JP" altLang="en-US" sz="1050" b="0" dirty="0" smtClean="0">
                          <a:solidFill>
                            <a:schemeClr val="tx2"/>
                          </a:solidFill>
                          <a:latin typeface="HGPｺﾞｼｯｸM" panose="020B0600000000000000" pitchFamily="50" charset="-128"/>
                          <a:ea typeface="HGPｺﾞｼｯｸM" panose="020B0600000000000000" pitchFamily="50" charset="-128"/>
                        </a:rPr>
                        <a:t>　あん摩マッサージ指圧師等養成施設として認定されている事業所が支援を行った場合、定員数に応じて報酬を算定</a:t>
                      </a:r>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p>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en-US" altLang="ja-JP" sz="1050" b="0" dirty="0" smtClean="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５２４単位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40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４６７単位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41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60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４３７単位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61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80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４２６単位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09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81</a:t>
                      </a:r>
                      <a:r>
                        <a:rPr kumimoji="1" lang="ja-JP" altLang="en-US" sz="1050" b="0" dirty="0" smtClean="0">
                          <a:latin typeface="HGPｺﾞｼｯｸM" panose="020B0600000000000000" pitchFamily="50" charset="-128"/>
                          <a:ea typeface="HGPｺﾞｼｯｸM" panose="020B0600000000000000" pitchFamily="50" charset="-128"/>
                        </a:rPr>
                        <a:t>人以上</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４１２単位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4" name="正方形/長方形 23"/>
          <p:cNvSpPr/>
          <p:nvPr/>
        </p:nvSpPr>
        <p:spPr>
          <a:xfrm>
            <a:off x="5637552" y="6045087"/>
            <a:ext cx="4212000" cy="432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900" dirty="0">
              <a:solidFill>
                <a:srgbClr val="000000"/>
              </a:solidFill>
              <a:latin typeface="HGPｺﾞｼｯｸM" panose="020B0600000000000000" pitchFamily="50" charset="-128"/>
              <a:ea typeface="HGPｺﾞｼｯｸM" panose="020B0600000000000000" pitchFamily="50" charset="-128"/>
            </a:endParaRPr>
          </a:p>
        </p:txBody>
      </p:sp>
      <p:sp>
        <p:nvSpPr>
          <p:cNvPr id="2" name="右中かっこ 1"/>
          <p:cNvSpPr/>
          <p:nvPr/>
        </p:nvSpPr>
        <p:spPr>
          <a:xfrm>
            <a:off x="7919144" y="2094785"/>
            <a:ext cx="274216" cy="288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800">
              <a:solidFill>
                <a:srgbClr val="000000"/>
              </a:solidFill>
            </a:endParaRPr>
          </a:p>
        </p:txBody>
      </p:sp>
      <p:sp>
        <p:nvSpPr>
          <p:cNvPr id="4" name="正方形/長方形 3"/>
          <p:cNvSpPr/>
          <p:nvPr/>
        </p:nvSpPr>
        <p:spPr>
          <a:xfrm>
            <a:off x="8177808" y="2130777"/>
            <a:ext cx="1095672"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６</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25" name="正方形/長方形 24"/>
          <p:cNvSpPr/>
          <p:nvPr/>
        </p:nvSpPr>
        <p:spPr>
          <a:xfrm>
            <a:off x="5637552" y="3182586"/>
            <a:ext cx="4212000" cy="391885"/>
          </a:xfrm>
          <a:prstGeom prst="rect">
            <a:avLst/>
          </a:prstGeom>
          <a:solidFill>
            <a:srgbClr val="FFFFB9"/>
          </a:solid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lvl="0" fontAlgn="auto">
              <a:spcBef>
                <a:spcPts val="0"/>
              </a:spcBef>
              <a:spcAft>
                <a:spcPts val="0"/>
              </a:spcAft>
              <a:defRPr/>
            </a:pPr>
            <a:r>
              <a:rPr lang="ja-JP" altLang="en-US" sz="1400" dirty="0">
                <a:solidFill>
                  <a:srgbClr val="000000"/>
                </a:solidFill>
                <a:ea typeface="ＤＨＰ特太ゴシック体" pitchFamily="2" charset="-128"/>
              </a:rPr>
              <a:t>■ 主</a:t>
            </a:r>
            <a:r>
              <a:rPr lang="ja-JP" altLang="en-US" sz="1400" dirty="0" smtClean="0">
                <a:solidFill>
                  <a:srgbClr val="000000"/>
                </a:solidFill>
                <a:ea typeface="ＤＨＰ特太ゴシック体" pitchFamily="2" charset="-128"/>
              </a:rPr>
              <a:t>な加算</a:t>
            </a:r>
            <a:endParaRPr lang="ja-JP" altLang="en-US" sz="1400" dirty="0">
              <a:solidFill>
                <a:srgbClr val="000000"/>
              </a:solidFill>
              <a:ea typeface="ＤＨＰ特太ゴシック体" pitchFamily="2" charset="-128"/>
            </a:endParaRPr>
          </a:p>
        </p:txBody>
      </p:sp>
      <p:sp>
        <p:nvSpPr>
          <p:cNvPr id="26"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84</a:t>
            </a:fld>
            <a:endParaRPr lang="en-US" altLang="ja-JP" dirty="0">
              <a:solidFill>
                <a:srgbClr val="000000"/>
              </a:solidFill>
            </a:endParaRPr>
          </a:p>
        </p:txBody>
      </p:sp>
    </p:spTree>
    <p:extLst>
      <p:ext uri="{BB962C8B-B14F-4D97-AF65-F5344CB8AC3E}">
        <p14:creationId xmlns:p14="http://schemas.microsoft.com/office/powerpoint/2010/main" val="7110418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4819" y="512800"/>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9" name="Text Box 3"/>
          <p:cNvSpPr txBox="1">
            <a:spLocks noChangeArrowheads="1"/>
          </p:cNvSpPr>
          <p:nvPr/>
        </p:nvSpPr>
        <p:spPr bwMode="auto">
          <a:xfrm>
            <a:off x="37" y="25460"/>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smtClean="0">
                <a:solidFill>
                  <a:srgbClr val="333399"/>
                </a:solidFill>
                <a:effectLst>
                  <a:outerShdw blurRad="38100" dist="38100" dir="2700000" algn="tl">
                    <a:srgbClr val="C0C0C0"/>
                  </a:outerShdw>
                </a:effectLst>
                <a:ea typeface="ＤＨＰ特太ゴシック体" pitchFamily="2" charset="-128"/>
              </a:rPr>
              <a:t>就労継続支援Ａ型</a:t>
            </a:r>
            <a:endParaRPr lang="ja-JP" altLang="en-US" sz="2800" b="1" u="sng" dirty="0">
              <a:solidFill>
                <a:srgbClr val="333399"/>
              </a:solidFill>
              <a:effectLst>
                <a:outerShdw blurRad="38100" dist="38100" dir="2700000" algn="tl">
                  <a:srgbClr val="C0C0C0"/>
                </a:outerShdw>
              </a:effectLst>
              <a:ea typeface="ＤＨＰ特太ゴシック体" pitchFamily="2" charset="-128"/>
            </a:endParaRPr>
          </a:p>
        </p:txBody>
      </p:sp>
      <p:sp>
        <p:nvSpPr>
          <p:cNvPr id="18436" name="Text Box 2"/>
          <p:cNvSpPr txBox="1">
            <a:spLocks noChangeArrowheads="1"/>
          </p:cNvSpPr>
          <p:nvPr/>
        </p:nvSpPr>
        <p:spPr bwMode="auto">
          <a:xfrm>
            <a:off x="188391" y="1412776"/>
            <a:ext cx="2244329"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8437" name="Text Box 2"/>
          <p:cNvSpPr txBox="1">
            <a:spLocks noChangeArrowheads="1"/>
          </p:cNvSpPr>
          <p:nvPr/>
        </p:nvSpPr>
        <p:spPr bwMode="auto">
          <a:xfrm>
            <a:off x="7257256" y="1412776"/>
            <a:ext cx="2060599"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18438" name="Text Box 2"/>
          <p:cNvSpPr txBox="1">
            <a:spLocks noChangeArrowheads="1"/>
          </p:cNvSpPr>
          <p:nvPr/>
        </p:nvSpPr>
        <p:spPr bwMode="auto">
          <a:xfrm>
            <a:off x="154819" y="6453336"/>
            <a:ext cx="4516457"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3,630</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29</a:t>
            </a:r>
            <a:r>
              <a:rPr lang="zh-TW" altLang="en-US" sz="1400" dirty="0" smtClean="0">
                <a:solidFill>
                  <a:srgbClr val="000000"/>
                </a:solidFill>
                <a:latin typeface="HGPｺﾞｼｯｸM" pitchFamily="50" charset="-128"/>
                <a:ea typeface="HGPｺﾞｼｯｸM" pitchFamily="50" charset="-128"/>
              </a:rPr>
              <a:t>年</a:t>
            </a:r>
            <a:r>
              <a:rPr lang="en-US" altLang="zh-TW" sz="1400" dirty="0">
                <a:solidFill>
                  <a:srgbClr val="000000"/>
                </a:solidFill>
                <a:latin typeface="HGPｺﾞｼｯｸM" pitchFamily="50" charset="-128"/>
                <a:ea typeface="HGPｺﾞｼｯｸM" pitchFamily="50" charset="-128"/>
              </a:rPr>
              <a:t>4</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200" b="1" u="sng" dirty="0">
              <a:solidFill>
                <a:prstClr val="black"/>
              </a:solidFill>
              <a:ea typeface="ＤＨＰ特太ゴシック体" pitchFamily="2" charset="-128"/>
            </a:endParaRPr>
          </a:p>
        </p:txBody>
      </p:sp>
      <p:sp>
        <p:nvSpPr>
          <p:cNvPr id="23" name="正方形/長方形 22"/>
          <p:cNvSpPr/>
          <p:nvPr/>
        </p:nvSpPr>
        <p:spPr>
          <a:xfrm>
            <a:off x="272479" y="800832"/>
            <a:ext cx="9577065" cy="467928"/>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prstClr val="black"/>
                </a:solidFill>
                <a:latin typeface="HGPｺﾞｼｯｸM" pitchFamily="50" charset="-128"/>
                <a:ea typeface="HGPｺﾞｼｯｸM" pitchFamily="50" charset="-128"/>
              </a:rPr>
              <a:t>就労機会の提供を通じ、生産活動にかかる知識及び能力の向上を図ることにより、雇用契約に基づく</a:t>
            </a:r>
            <a:r>
              <a:rPr lang="ja-JP" altLang="en-US" sz="1200" dirty="0" smtClean="0">
                <a:solidFill>
                  <a:prstClr val="black"/>
                </a:solidFill>
                <a:latin typeface="HGPｺﾞｼｯｸM" pitchFamily="50" charset="-128"/>
                <a:ea typeface="HGPｺﾞｼｯｸM" pitchFamily="50" charset="-128"/>
              </a:rPr>
              <a:t>就労可能な障害者（</a:t>
            </a:r>
            <a:r>
              <a:rPr lang="ja-JP" altLang="en-US" sz="1200" dirty="0">
                <a:solidFill>
                  <a:prstClr val="black"/>
                </a:solidFill>
                <a:latin typeface="HGPｺﾞｼｯｸM" pitchFamily="50" charset="-128"/>
                <a:ea typeface="HGPｺﾞｼｯｸM" pitchFamily="50" charset="-128"/>
              </a:rPr>
              <a:t>利用開始時、６５歳未満の者</a:t>
            </a:r>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p>
        </p:txBody>
      </p:sp>
      <p:sp>
        <p:nvSpPr>
          <p:cNvPr id="18440" name="Rectangle 4"/>
          <p:cNvSpPr>
            <a:spLocks noChangeArrowheads="1"/>
          </p:cNvSpPr>
          <p:nvPr/>
        </p:nvSpPr>
        <p:spPr bwMode="auto">
          <a:xfrm>
            <a:off x="237264" y="1736928"/>
            <a:ext cx="7092000" cy="10440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通所により</a:t>
            </a:r>
            <a:r>
              <a:rPr lang="ja-JP" altLang="en-US" sz="1200" dirty="0" smtClean="0">
                <a:solidFill>
                  <a:prstClr val="black"/>
                </a:solidFill>
                <a:latin typeface="HGPｺﾞｼｯｸM" pitchFamily="50" charset="-128"/>
                <a:ea typeface="HGPｺﾞｼｯｸM" pitchFamily="50" charset="-128"/>
              </a:rPr>
              <a:t>、雇用</a:t>
            </a:r>
            <a:r>
              <a:rPr lang="ja-JP" altLang="en-US" sz="1200" dirty="0">
                <a:solidFill>
                  <a:prstClr val="black"/>
                </a:solidFill>
                <a:latin typeface="HGPｺﾞｼｯｸM" pitchFamily="50" charset="-128"/>
                <a:ea typeface="HGPｺﾞｼｯｸM" pitchFamily="50" charset="-128"/>
              </a:rPr>
              <a:t>契約に基づく就労の機会を提供するとともに</a:t>
            </a:r>
            <a:r>
              <a:rPr lang="ja-JP" altLang="en-US" sz="1200" dirty="0" smtClean="0">
                <a:solidFill>
                  <a:prstClr val="black"/>
                </a:solidFill>
                <a:latin typeface="HGPｺﾞｼｯｸM" pitchFamily="50" charset="-128"/>
                <a:ea typeface="HGPｺﾞｼｯｸM" pitchFamily="50" charset="-128"/>
              </a:rPr>
              <a:t>、一般就労</a:t>
            </a:r>
            <a:r>
              <a:rPr lang="ja-JP" altLang="en-US" sz="1200" dirty="0">
                <a:solidFill>
                  <a:prstClr val="black"/>
                </a:solidFill>
                <a:latin typeface="HGPｺﾞｼｯｸM" pitchFamily="50" charset="-128"/>
                <a:ea typeface="HGPｺﾞｼｯｸM" pitchFamily="50" charset="-128"/>
              </a:rPr>
              <a:t>に</a:t>
            </a:r>
            <a:r>
              <a:rPr lang="ja-JP" altLang="en-US" sz="1200" dirty="0" smtClean="0">
                <a:solidFill>
                  <a:prstClr val="black"/>
                </a:solidFill>
                <a:latin typeface="HGPｺﾞｼｯｸM" pitchFamily="50" charset="-128"/>
                <a:ea typeface="HGPｺﾞｼｯｸM" pitchFamily="50" charset="-128"/>
              </a:rPr>
              <a:t>必要な</a:t>
            </a:r>
            <a:r>
              <a:rPr lang="ja-JP" altLang="en-US" sz="1200" dirty="0">
                <a:solidFill>
                  <a:prstClr val="black"/>
                </a:solidFill>
                <a:latin typeface="HGPｺﾞｼｯｸM" pitchFamily="50" charset="-128"/>
                <a:ea typeface="HGPｺﾞｼｯｸM" pitchFamily="50" charset="-128"/>
              </a:rPr>
              <a:t>知識、能力が高まった者について、一般就労</a:t>
            </a:r>
            <a:r>
              <a:rPr lang="ja-JP" altLang="en-US" sz="1200" dirty="0" smtClean="0">
                <a:solidFill>
                  <a:prstClr val="black"/>
                </a:solidFill>
                <a:latin typeface="HGPｺﾞｼｯｸM" pitchFamily="50" charset="-128"/>
                <a:ea typeface="HGPｺﾞｼｯｸM" pitchFamily="50" charset="-128"/>
              </a:rPr>
              <a:t>への</a:t>
            </a:r>
            <a:r>
              <a:rPr lang="ja-JP" altLang="en-US" sz="1200" dirty="0">
                <a:solidFill>
                  <a:prstClr val="black"/>
                </a:solidFill>
                <a:latin typeface="HGPｺﾞｼｯｸM" pitchFamily="50" charset="-128"/>
                <a:ea typeface="HGPｺﾞｼｯｸM" pitchFamily="50" charset="-128"/>
              </a:rPr>
              <a:t>移行に</a:t>
            </a:r>
            <a:r>
              <a:rPr lang="ja-JP" altLang="en-US" sz="1200" dirty="0" smtClean="0">
                <a:solidFill>
                  <a:prstClr val="black"/>
                </a:solidFill>
                <a:latin typeface="HGPｺﾞｼｯｸM" pitchFamily="50" charset="-128"/>
                <a:ea typeface="HGPｺﾞｼｯｸM" pitchFamily="50" charset="-128"/>
              </a:rPr>
              <a:t>向けて</a:t>
            </a:r>
            <a:r>
              <a:rPr lang="ja-JP" altLang="en-US" sz="1200" dirty="0">
                <a:solidFill>
                  <a:prstClr val="black"/>
                </a:solidFill>
                <a:latin typeface="HGPｺﾞｼｯｸM" pitchFamily="50" charset="-128"/>
                <a:ea typeface="HGPｺﾞｼｯｸM" pitchFamily="50" charset="-128"/>
              </a:rPr>
              <a:t>支援</a:t>
            </a:r>
          </a:p>
          <a:p>
            <a:r>
              <a:rPr lang="ja-JP" altLang="en-US" sz="1200" dirty="0">
                <a:solidFill>
                  <a:prstClr val="black"/>
                </a:solidFill>
                <a:latin typeface="HGPｺﾞｼｯｸM" pitchFamily="50" charset="-128"/>
                <a:ea typeface="HGPｺﾞｼｯｸM" pitchFamily="50" charset="-128"/>
              </a:rPr>
              <a:t>■　一定の範囲内で障害者以外の雇用が可能</a:t>
            </a:r>
          </a:p>
          <a:p>
            <a:r>
              <a:rPr lang="ja-JP" altLang="en-US" sz="1200" dirty="0">
                <a:solidFill>
                  <a:prstClr val="black"/>
                </a:solidFill>
                <a:latin typeface="HGPｺﾞｼｯｸM" pitchFamily="50" charset="-128"/>
                <a:ea typeface="HGPｺﾞｼｯｸM" pitchFamily="50" charset="-128"/>
              </a:rPr>
              <a:t>■　多様な事業形態により、多くの就労機会を確保できるよう、障害者</a:t>
            </a:r>
            <a:r>
              <a:rPr lang="ja-JP" altLang="en-US" sz="1200" dirty="0" smtClean="0">
                <a:solidFill>
                  <a:prstClr val="black"/>
                </a:solidFill>
                <a:latin typeface="HGPｺﾞｼｯｸM" pitchFamily="50" charset="-128"/>
                <a:ea typeface="HGPｺﾞｼｯｸM" pitchFamily="50" charset="-128"/>
              </a:rPr>
              <a:t>の利用定員</a:t>
            </a:r>
            <a:r>
              <a:rPr lang="en-US" altLang="ja-JP" sz="1200" dirty="0" smtClean="0">
                <a:solidFill>
                  <a:prstClr val="black"/>
                </a:solidFill>
                <a:latin typeface="HGPｺﾞｼｯｸM" pitchFamily="50" charset="-128"/>
                <a:ea typeface="HGPｺﾞｼｯｸM" pitchFamily="50" charset="-128"/>
              </a:rPr>
              <a:t>10</a:t>
            </a:r>
            <a:r>
              <a:rPr lang="ja-JP" altLang="en-US" sz="1200" dirty="0">
                <a:solidFill>
                  <a:prstClr val="black"/>
                </a:solidFill>
                <a:latin typeface="HGPｺﾞｼｯｸM" pitchFamily="50" charset="-128"/>
                <a:ea typeface="HGPｺﾞｼｯｸM" pitchFamily="50" charset="-128"/>
              </a:rPr>
              <a:t>人からの事業実施が可能</a:t>
            </a:r>
          </a:p>
          <a:p>
            <a:r>
              <a:rPr lang="ja-JP" altLang="en-US" sz="1200" dirty="0">
                <a:solidFill>
                  <a:prstClr val="black"/>
                </a:solidFill>
                <a:latin typeface="HGPｺﾞｼｯｸM" pitchFamily="50" charset="-128"/>
                <a:ea typeface="HGPｺﾞｼｯｸM" pitchFamily="50" charset="-128"/>
              </a:rPr>
              <a:t>■　利用期間の制限なし</a:t>
            </a:r>
          </a:p>
        </p:txBody>
      </p:sp>
      <p:sp>
        <p:nvSpPr>
          <p:cNvPr id="18460" name="Text Box 2"/>
          <p:cNvSpPr txBox="1">
            <a:spLocks noChangeArrowheads="1"/>
          </p:cNvSpPr>
          <p:nvPr/>
        </p:nvSpPr>
        <p:spPr bwMode="auto">
          <a:xfrm>
            <a:off x="5052483" y="6475238"/>
            <a:ext cx="4409546"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66,894</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29</a:t>
            </a:r>
            <a:r>
              <a:rPr lang="zh-TW" altLang="en-US" sz="1400" dirty="0" smtClean="0">
                <a:solidFill>
                  <a:srgbClr val="000000"/>
                </a:solidFill>
                <a:latin typeface="HGPｺﾞｼｯｸM" pitchFamily="50" charset="-128"/>
                <a:ea typeface="HGPｺﾞｼｯｸM" pitchFamily="50" charset="-128"/>
              </a:rPr>
              <a:t>年</a:t>
            </a:r>
            <a:r>
              <a:rPr lang="en-US" altLang="zh-TW" sz="1400" dirty="0">
                <a:solidFill>
                  <a:srgbClr val="000000"/>
                </a:solidFill>
                <a:latin typeface="HGPｺﾞｼｯｸM" pitchFamily="50" charset="-128"/>
                <a:ea typeface="HGPｺﾞｼｯｸM" pitchFamily="50" charset="-128"/>
              </a:rPr>
              <a:t>4</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8" name="正方形/長方形 27"/>
          <p:cNvSpPr/>
          <p:nvPr/>
        </p:nvSpPr>
        <p:spPr>
          <a:xfrm>
            <a:off x="5637553" y="3644698"/>
            <a:ext cx="4211992" cy="50405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就労移行支援体制加算</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a:solidFill>
                  <a:srgbClr val="000000"/>
                </a:solidFill>
                <a:latin typeface="HGPｺﾞｼｯｸM" panose="020B0600000000000000" pitchFamily="50" charset="-128"/>
                <a:ea typeface="HGPｺﾞｼｯｸM" panose="020B0600000000000000" pitchFamily="50" charset="-128"/>
              </a:rPr>
              <a:t>26</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一般就労等へ移行した後、継続して</a:t>
            </a:r>
            <a:r>
              <a:rPr lang="en-US" altLang="ja-JP" sz="900" dirty="0" smtClean="0">
                <a:solidFill>
                  <a:srgbClr val="000000"/>
                </a:solidFill>
                <a:latin typeface="HGPｺﾞｼｯｸM" panose="020B0600000000000000" pitchFamily="50" charset="-128"/>
                <a:ea typeface="HGPｺﾞｼｯｸM" panose="020B0600000000000000" pitchFamily="50" charset="-128"/>
              </a:rPr>
              <a:t>6</a:t>
            </a:r>
            <a:r>
              <a:rPr lang="ja-JP" altLang="en-US" sz="900" dirty="0" smtClean="0">
                <a:solidFill>
                  <a:srgbClr val="000000"/>
                </a:solidFill>
                <a:latin typeface="HGPｺﾞｼｯｸM" panose="020B0600000000000000" pitchFamily="50" charset="-128"/>
                <a:ea typeface="HGPｺﾞｼｯｸM" panose="020B0600000000000000" pitchFamily="50" charset="-128"/>
              </a:rPr>
              <a:t>月以上就労している者が前年度において定</a:t>
            </a:r>
            <a:endParaRPr lang="en-US" altLang="ja-JP" sz="9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a:solidFill>
                  <a:srgbClr val="000000"/>
                </a:solidFill>
                <a:latin typeface="HGPｺﾞｼｯｸM" panose="020B0600000000000000" pitchFamily="50" charset="-128"/>
                <a:ea typeface="HGPｺﾞｼｯｸM" panose="020B0600000000000000" pitchFamily="50" charset="-128"/>
              </a:rPr>
              <a:t>　</a:t>
            </a:r>
            <a:r>
              <a:rPr lang="ja-JP" altLang="en-US" sz="900" dirty="0" smtClean="0">
                <a:solidFill>
                  <a:srgbClr val="000000"/>
                </a:solidFill>
                <a:latin typeface="HGPｺﾞｼｯｸM" panose="020B0600000000000000" pitchFamily="50" charset="-128"/>
                <a:ea typeface="HGPｺﾞｼｯｸM" panose="020B0600000000000000" pitchFamily="50" charset="-128"/>
              </a:rPr>
              <a:t>員の５％を超えている場合</a:t>
            </a:r>
          </a:p>
        </p:txBody>
      </p:sp>
      <p:sp>
        <p:nvSpPr>
          <p:cNvPr id="29" name="正方形/長方形 28"/>
          <p:cNvSpPr/>
          <p:nvPr/>
        </p:nvSpPr>
        <p:spPr>
          <a:xfrm>
            <a:off x="5637553" y="4184706"/>
            <a:ext cx="4211992"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施設外就労加算</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一定の基準を満たし、企業内等で作業を行った場合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p:txBody>
      </p:sp>
      <p:sp>
        <p:nvSpPr>
          <p:cNvPr id="30" name="正方形/長方形 29"/>
          <p:cNvSpPr/>
          <p:nvPr/>
        </p:nvSpPr>
        <p:spPr>
          <a:xfrm>
            <a:off x="5637552" y="4616754"/>
            <a:ext cx="4211999" cy="540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重度者支援体制加算</a:t>
            </a:r>
            <a:r>
              <a:rPr lang="en-US" altLang="ja-JP" sz="1200" b="1" dirty="0">
                <a:solidFill>
                  <a:srgbClr val="000000"/>
                </a:solidFill>
                <a:latin typeface="HGPｺﾞｼｯｸM" panose="020B0600000000000000" pitchFamily="50" charset="-128"/>
                <a:ea typeface="HGPｺﾞｼｯｸM" panose="020B0600000000000000" pitchFamily="50" charset="-128"/>
              </a:rPr>
              <a:t>(Ⅰ</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a:t>
            </a:r>
            <a:r>
              <a:rPr lang="ja-JP" altLang="en-US" sz="1200" b="1" dirty="0" err="1">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(Ⅱ)</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22</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56</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前年度における障害基礎年金</a:t>
            </a:r>
            <a:r>
              <a:rPr lang="en-US" altLang="ja-JP" sz="1000" dirty="0" smtClean="0">
                <a:solidFill>
                  <a:srgbClr val="000000"/>
                </a:solidFill>
                <a:latin typeface="HGPｺﾞｼｯｸM" panose="020B0600000000000000" pitchFamily="50" charset="-128"/>
                <a:ea typeface="HGPｺﾞｼｯｸM" panose="020B0600000000000000" pitchFamily="50" charset="-128"/>
              </a:rPr>
              <a:t>1</a:t>
            </a:r>
            <a:r>
              <a:rPr lang="ja-JP" altLang="en-US" sz="1000" dirty="0" smtClean="0">
                <a:solidFill>
                  <a:srgbClr val="000000"/>
                </a:solidFill>
                <a:latin typeface="HGPｺﾞｼｯｸM" panose="020B0600000000000000" pitchFamily="50" charset="-128"/>
                <a:ea typeface="HGPｺﾞｼｯｸM" panose="020B0600000000000000" pitchFamily="50" charset="-128"/>
              </a:rPr>
              <a:t>級を受給する利用者が一定数以上いる</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a:solidFill>
                  <a:srgbClr val="000000"/>
                </a:solidFill>
                <a:latin typeface="HGPｺﾞｼｯｸM" panose="020B0600000000000000" pitchFamily="50" charset="-128"/>
                <a:ea typeface="HGPｺﾞｼｯｸM" panose="020B0600000000000000" pitchFamily="50" charset="-128"/>
              </a:rPr>
              <a:t>　</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場合、重度者の割合と定員に応じて算定</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p:txBody>
      </p:sp>
      <p:sp>
        <p:nvSpPr>
          <p:cNvPr id="34" name="十字形 33"/>
          <p:cNvSpPr/>
          <p:nvPr/>
        </p:nvSpPr>
        <p:spPr>
          <a:xfrm>
            <a:off x="5241032" y="4833192"/>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800" dirty="0" smtClean="0">
              <a:solidFill>
                <a:srgbClr val="000000"/>
              </a:solidFill>
            </a:endParaRPr>
          </a:p>
        </p:txBody>
      </p:sp>
      <p:sp>
        <p:nvSpPr>
          <p:cNvPr id="35" name="Text Box 2"/>
          <p:cNvSpPr txBox="1">
            <a:spLocks noChangeArrowheads="1"/>
          </p:cNvSpPr>
          <p:nvPr/>
        </p:nvSpPr>
        <p:spPr bwMode="auto">
          <a:xfrm>
            <a:off x="212812" y="2924944"/>
            <a:ext cx="3316054"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3001520128"/>
              </p:ext>
            </p:extLst>
          </p:nvPr>
        </p:nvGraphicFramePr>
        <p:xfrm>
          <a:off x="272479" y="3289155"/>
          <a:ext cx="4860577" cy="3163866"/>
        </p:xfrm>
        <a:graphic>
          <a:graphicData uri="http://schemas.openxmlformats.org/drawingml/2006/table">
            <a:tbl>
              <a:tblPr firstRow="1" bandRow="1">
                <a:tableStyleId>{0505E3EF-67EA-436B-97B2-0124C06EBD24}</a:tableStyleId>
              </a:tblPr>
              <a:tblGrid>
                <a:gridCol w="2376265"/>
                <a:gridCol w="1484977"/>
                <a:gridCol w="999335"/>
              </a:tblGrid>
              <a:tr h="35586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n-lt"/>
                          <a:ea typeface="ＤＨＰ特太ゴシック体" pitchFamily="2" charset="-128"/>
                          <a:cs typeface="+mn-cs"/>
                        </a:rPr>
                        <a:t>■ 基本報酬</a:t>
                      </a:r>
                    </a:p>
                  </a:txBody>
                  <a:tcPr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B9"/>
                    </a:solidFill>
                  </a:tcPr>
                </a:tc>
                <a:tc hMerge="1">
                  <a:txBody>
                    <a:bodyPr/>
                    <a:lstStyle/>
                    <a:p>
                      <a:pPr algn="l"/>
                      <a:endParaRPr kumimoji="1" lang="en-US" altLang="ja-JP" sz="1050" b="0" dirty="0" smtClean="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50" b="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076">
                <a:tc rowSpan="5">
                  <a:txBody>
                    <a:bodyPr/>
                    <a:lstStyle/>
                    <a:p>
                      <a:r>
                        <a:rPr lang="ja-JP" altLang="en-US" sz="1200" b="0" dirty="0" smtClean="0">
                          <a:solidFill>
                            <a:schemeClr val="tx2"/>
                          </a:solidFill>
                          <a:latin typeface="HGPｺﾞｼｯｸM" panose="020B0600000000000000" pitchFamily="50" charset="-128"/>
                          <a:ea typeface="HGPｺﾞｼｯｸM" panose="020B0600000000000000" pitchFamily="50" charset="-128"/>
                        </a:rPr>
                        <a:t>就労継続支援</a:t>
                      </a:r>
                      <a:r>
                        <a:rPr lang="en-US" altLang="ja-JP" sz="1200" b="0" dirty="0" smtClean="0">
                          <a:solidFill>
                            <a:schemeClr val="tx2"/>
                          </a:solidFill>
                          <a:latin typeface="HGPｺﾞｼｯｸM" panose="020B0600000000000000" pitchFamily="50" charset="-128"/>
                          <a:ea typeface="HGPｺﾞｼｯｸM" panose="020B0600000000000000" pitchFamily="50" charset="-128"/>
                        </a:rPr>
                        <a:t>A</a:t>
                      </a:r>
                      <a:r>
                        <a:rPr lang="ja-JP" altLang="en-US" sz="1200" b="0" dirty="0" smtClean="0">
                          <a:solidFill>
                            <a:schemeClr val="tx2"/>
                          </a:solidFill>
                          <a:latin typeface="HGPｺﾞｼｯｸM" panose="020B0600000000000000" pitchFamily="50" charset="-128"/>
                          <a:ea typeface="HGPｺﾞｼｯｸM" panose="020B0600000000000000" pitchFamily="50" charset="-128"/>
                        </a:rPr>
                        <a:t>型サービス費</a:t>
                      </a:r>
                      <a:r>
                        <a:rPr kumimoji="1" lang="en-US" altLang="ja-JP" sz="1200" b="0" dirty="0" smtClean="0">
                          <a:solidFill>
                            <a:schemeClr val="tx2"/>
                          </a:solidFill>
                          <a:latin typeface="HGPｺﾞｼｯｸM" panose="020B0600000000000000" pitchFamily="50" charset="-128"/>
                          <a:ea typeface="HGPｺﾞｼｯｸM" panose="020B0600000000000000" pitchFamily="50" charset="-128"/>
                        </a:rPr>
                        <a:t>(Ⅰ)</a:t>
                      </a:r>
                    </a:p>
                    <a:p>
                      <a:r>
                        <a:rPr lang="ja-JP" altLang="en-US" sz="1300" b="0" dirty="0" smtClean="0">
                          <a:solidFill>
                            <a:schemeClr val="tx2"/>
                          </a:solidFill>
                          <a:latin typeface="HGPｺﾞｼｯｸM" panose="020B0600000000000000" pitchFamily="50" charset="-128"/>
                          <a:ea typeface="HGPｺﾞｼｯｸM" panose="020B0600000000000000" pitchFamily="50" charset="-128"/>
                        </a:rPr>
                        <a:t>　　</a:t>
                      </a:r>
                      <a:r>
                        <a:rPr lang="ja-JP" altLang="en-US" sz="1000" b="0" dirty="0" smtClean="0">
                          <a:solidFill>
                            <a:schemeClr val="tx2"/>
                          </a:solidFill>
                          <a:latin typeface="HGPｺﾞｼｯｸM" panose="020B0600000000000000" pitchFamily="50" charset="-128"/>
                          <a:ea typeface="HGPｺﾞｼｯｸM" panose="020B0600000000000000" pitchFamily="50" charset="-128"/>
                        </a:rPr>
                        <a:t>　　</a:t>
                      </a:r>
                      <a:endParaRPr lang="en-US" altLang="ja-JP" sz="1000" b="0" dirty="0" smtClean="0">
                        <a:solidFill>
                          <a:schemeClr val="tx2"/>
                        </a:solidFill>
                        <a:latin typeface="HGPｺﾞｼｯｸM" panose="020B0600000000000000" pitchFamily="50" charset="-128"/>
                        <a:ea typeface="HGPｺﾞｼｯｸM" panose="020B0600000000000000" pitchFamily="50" charset="-128"/>
                      </a:endParaRPr>
                    </a:p>
                    <a:p>
                      <a:r>
                        <a:rPr lang="ja-JP" altLang="en-US" sz="1050" b="0" dirty="0" smtClean="0">
                          <a:solidFill>
                            <a:schemeClr val="tx2"/>
                          </a:solidFill>
                          <a:latin typeface="HGPｺﾞｼｯｸM" panose="020B0600000000000000" pitchFamily="50" charset="-128"/>
                          <a:ea typeface="HGPｺﾞｼｯｸM" panose="020B0600000000000000" pitchFamily="50" charset="-128"/>
                        </a:rPr>
                        <a:t>　職業指導員及び生活支援員の総数が常勤換算方法で</a:t>
                      </a:r>
                      <a:r>
                        <a:rPr lang="en-US" altLang="ja-JP" sz="1050" b="0" dirty="0" smtClean="0">
                          <a:solidFill>
                            <a:schemeClr val="tx2"/>
                          </a:solidFill>
                          <a:latin typeface="HGPｺﾞｼｯｸM" panose="020B0600000000000000" pitchFamily="50" charset="-128"/>
                          <a:ea typeface="HGPｺﾞｼｯｸM" panose="020B0600000000000000" pitchFamily="50" charset="-128"/>
                        </a:rPr>
                        <a:t>7.5</a:t>
                      </a:r>
                      <a:r>
                        <a:rPr lang="ja-JP" altLang="en-US" sz="1050" b="0" dirty="0" smtClean="0">
                          <a:solidFill>
                            <a:schemeClr val="tx2"/>
                          </a:solidFill>
                          <a:latin typeface="HGPｺﾞｼｯｸM" panose="020B0600000000000000" pitchFamily="50" charset="-128"/>
                          <a:ea typeface="HGPｺﾞｼｯｸM" panose="020B0600000000000000" pitchFamily="50" charset="-128"/>
                        </a:rPr>
                        <a:t>；１以上の配置がとられている場合、定員数に応じて算定する</a:t>
                      </a:r>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en-US" altLang="ja-JP" sz="1050" b="0" dirty="0" smtClean="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５８４単位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07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40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５１９単位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07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41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60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４８７単位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07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61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80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４７８単位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7313">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81</a:t>
                      </a:r>
                      <a:r>
                        <a:rPr kumimoji="1" lang="ja-JP" altLang="en-US" sz="1050" b="0" dirty="0" smtClean="0">
                          <a:latin typeface="HGPｺﾞｼｯｸM" panose="020B0600000000000000" pitchFamily="50" charset="-128"/>
                          <a:ea typeface="HGPｺﾞｼｯｸM" panose="020B0600000000000000" pitchFamily="50" charset="-128"/>
                        </a:rPr>
                        <a:t>人以上</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４６２単位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076">
                <a:tc rowSpan="5">
                  <a:txBody>
                    <a:bodyPr/>
                    <a:lstStyle/>
                    <a:p>
                      <a:r>
                        <a:rPr lang="ja-JP" altLang="en-US" sz="1200" b="0" dirty="0" smtClean="0">
                          <a:solidFill>
                            <a:schemeClr val="tx2"/>
                          </a:solidFill>
                          <a:latin typeface="HGPｺﾞｼｯｸM" panose="020B0600000000000000" pitchFamily="50" charset="-128"/>
                          <a:ea typeface="HGPｺﾞｼｯｸM" panose="020B0600000000000000" pitchFamily="50" charset="-128"/>
                        </a:rPr>
                        <a:t>就労継続支援</a:t>
                      </a:r>
                      <a:r>
                        <a:rPr lang="en-US" altLang="ja-JP" sz="1200" b="0" dirty="0" smtClean="0">
                          <a:solidFill>
                            <a:schemeClr val="tx2"/>
                          </a:solidFill>
                          <a:latin typeface="HGPｺﾞｼｯｸM" panose="020B0600000000000000" pitchFamily="50" charset="-128"/>
                          <a:ea typeface="HGPｺﾞｼｯｸM" panose="020B0600000000000000" pitchFamily="50" charset="-128"/>
                        </a:rPr>
                        <a:t>A</a:t>
                      </a:r>
                      <a:r>
                        <a:rPr lang="ja-JP" altLang="en-US" sz="1200" b="0" dirty="0" smtClean="0">
                          <a:solidFill>
                            <a:schemeClr val="tx2"/>
                          </a:solidFill>
                          <a:latin typeface="HGPｺﾞｼｯｸM" panose="020B0600000000000000" pitchFamily="50" charset="-128"/>
                          <a:ea typeface="HGPｺﾞｼｯｸM" panose="020B0600000000000000" pitchFamily="50" charset="-128"/>
                        </a:rPr>
                        <a:t>型サービス費</a:t>
                      </a:r>
                      <a:r>
                        <a:rPr lang="en-US" altLang="ja-JP" sz="1200" b="0" dirty="0" smtClean="0">
                          <a:solidFill>
                            <a:schemeClr val="tx2"/>
                          </a:solidFill>
                          <a:latin typeface="HGPｺﾞｼｯｸM" panose="020B0600000000000000" pitchFamily="50" charset="-128"/>
                          <a:ea typeface="HGPｺﾞｼｯｸM" panose="020B0600000000000000" pitchFamily="50" charset="-128"/>
                        </a:rPr>
                        <a:t>(Ⅱ) </a:t>
                      </a:r>
                    </a:p>
                    <a:p>
                      <a:r>
                        <a:rPr lang="ja-JP" altLang="en-US" sz="1200" b="0" dirty="0" smtClean="0">
                          <a:solidFill>
                            <a:schemeClr val="tx2"/>
                          </a:solidFill>
                          <a:latin typeface="HGPｺﾞｼｯｸM" panose="020B0600000000000000" pitchFamily="50" charset="-128"/>
                          <a:ea typeface="HGPｺﾞｼｯｸM" panose="020B0600000000000000" pitchFamily="50" charset="-128"/>
                        </a:rPr>
                        <a:t>　　　</a:t>
                      </a:r>
                      <a:r>
                        <a:rPr lang="ja-JP" altLang="en-US" sz="1000" b="0" dirty="0" smtClean="0">
                          <a:solidFill>
                            <a:schemeClr val="tx2"/>
                          </a:solidFill>
                          <a:latin typeface="HGPｺﾞｼｯｸM" panose="020B0600000000000000" pitchFamily="50" charset="-128"/>
                          <a:ea typeface="HGPｺﾞｼｯｸM" panose="020B0600000000000000" pitchFamily="50" charset="-128"/>
                        </a:rPr>
                        <a:t>　</a:t>
                      </a:r>
                      <a:endParaRPr lang="en-US" altLang="ja-JP" sz="1000" b="0" dirty="0" smtClean="0">
                        <a:solidFill>
                          <a:schemeClr val="tx2"/>
                        </a:solidFill>
                        <a:latin typeface="HGPｺﾞｼｯｸM" panose="020B0600000000000000" pitchFamily="50" charset="-128"/>
                        <a:ea typeface="HGPｺﾞｼｯｸM" panose="020B0600000000000000" pitchFamily="50" charset="-128"/>
                      </a:endParaRPr>
                    </a:p>
                    <a:p>
                      <a:r>
                        <a:rPr lang="ja-JP" altLang="en-US" sz="1000" b="0" dirty="0" smtClean="0">
                          <a:solidFill>
                            <a:schemeClr val="tx2"/>
                          </a:solidFill>
                          <a:latin typeface="HGPｺﾞｼｯｸM" panose="020B0600000000000000" pitchFamily="50" charset="-128"/>
                          <a:ea typeface="HGPｺﾞｼｯｸM" panose="020B0600000000000000" pitchFamily="50" charset="-128"/>
                        </a:rPr>
                        <a:t>　職業指導員及び生活支援員の総数が常勤換算方法で</a:t>
                      </a:r>
                      <a:r>
                        <a:rPr lang="en-US" altLang="ja-JP" sz="1000" b="0" dirty="0" smtClean="0">
                          <a:solidFill>
                            <a:schemeClr val="tx2"/>
                          </a:solidFill>
                          <a:latin typeface="HGPｺﾞｼｯｸM" panose="020B0600000000000000" pitchFamily="50" charset="-128"/>
                          <a:ea typeface="HGPｺﾞｼｯｸM" panose="020B0600000000000000" pitchFamily="50" charset="-128"/>
                        </a:rPr>
                        <a:t>10</a:t>
                      </a:r>
                      <a:r>
                        <a:rPr lang="ja-JP" altLang="en-US" sz="1000" b="0" dirty="0" smtClean="0">
                          <a:solidFill>
                            <a:schemeClr val="tx2"/>
                          </a:solidFill>
                          <a:latin typeface="HGPｺﾞｼｯｸM" panose="020B0600000000000000" pitchFamily="50" charset="-128"/>
                          <a:ea typeface="HGPｺﾞｼｯｸM" panose="020B0600000000000000" pitchFamily="50" charset="-128"/>
                        </a:rPr>
                        <a:t>；１以上の配置がとられている場合、定員数に応じて算定する。</a:t>
                      </a:r>
                      <a:endParaRPr lang="en-US" altLang="ja-JP" sz="1000" b="0" dirty="0" smtClean="0">
                        <a:solidFill>
                          <a:schemeClr val="tx2"/>
                        </a:solidFill>
                        <a:latin typeface="HGPｺﾞｼｯｸM" panose="020B0600000000000000" pitchFamily="50" charset="-128"/>
                        <a:ea typeface="HGPｺﾞｼｯｸM" panose="020B0600000000000000" pitchFamily="50" charset="-128"/>
                      </a:endParaRPr>
                    </a:p>
                    <a:p>
                      <a:endParaRPr kumimoji="1" lang="ja-JP" altLang="en-US" sz="1000"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en-US" altLang="ja-JP" sz="1050" b="0" dirty="0" smtClean="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５３２単位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07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40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４７４単位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07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41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60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４４０単位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07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61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80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４３１単位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076">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81</a:t>
                      </a:r>
                      <a:r>
                        <a:rPr kumimoji="1" lang="ja-JP" altLang="en-US" sz="1050" b="0" dirty="0" smtClean="0">
                          <a:latin typeface="HGPｺﾞｼｯｸM" panose="020B0600000000000000" pitchFamily="50" charset="-128"/>
                          <a:ea typeface="HGPｺﾞｼｯｸM" panose="020B0600000000000000" pitchFamily="50" charset="-128"/>
                        </a:rPr>
                        <a:t>人以上</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４１６単位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2" name="正方形/長方形 21"/>
          <p:cNvSpPr/>
          <p:nvPr/>
        </p:nvSpPr>
        <p:spPr>
          <a:xfrm>
            <a:off x="5637552" y="5949280"/>
            <a:ext cx="4212000" cy="468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900" dirty="0">
              <a:solidFill>
                <a:srgbClr val="000000"/>
              </a:solidFill>
              <a:latin typeface="HGPｺﾞｼｯｸM" panose="020B0600000000000000" pitchFamily="50" charset="-128"/>
              <a:ea typeface="HGPｺﾞｼｯｸM" panose="020B0600000000000000" pitchFamily="50" charset="-128"/>
            </a:endParaRPr>
          </a:p>
        </p:txBody>
      </p:sp>
      <p:sp>
        <p:nvSpPr>
          <p:cNvPr id="24" name="Rectangle 4"/>
          <p:cNvSpPr>
            <a:spLocks noChangeArrowheads="1"/>
          </p:cNvSpPr>
          <p:nvPr/>
        </p:nvSpPr>
        <p:spPr bwMode="auto">
          <a:xfrm>
            <a:off x="7395832" y="1736928"/>
            <a:ext cx="2453712" cy="10440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en-US" altLang="ja-JP" sz="1200" dirty="0" smtClean="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p:txBody>
      </p:sp>
      <p:sp>
        <p:nvSpPr>
          <p:cNvPr id="25" name="右中かっこ 24"/>
          <p:cNvSpPr/>
          <p:nvPr/>
        </p:nvSpPr>
        <p:spPr>
          <a:xfrm>
            <a:off x="8633784" y="2314975"/>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800">
              <a:solidFill>
                <a:srgbClr val="000000"/>
              </a:solidFill>
            </a:endParaRPr>
          </a:p>
        </p:txBody>
      </p:sp>
      <p:sp>
        <p:nvSpPr>
          <p:cNvPr id="26" name="正方形/長方形 25"/>
          <p:cNvSpPr/>
          <p:nvPr/>
        </p:nvSpPr>
        <p:spPr>
          <a:xfrm>
            <a:off x="8748432" y="2387007"/>
            <a:ext cx="1095672"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１０</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27" name="正方形/長方形 26"/>
          <p:cNvSpPr/>
          <p:nvPr/>
        </p:nvSpPr>
        <p:spPr>
          <a:xfrm>
            <a:off x="5637552" y="5192818"/>
            <a:ext cx="4212000" cy="720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a:solidFill>
                  <a:srgbClr val="000000"/>
                </a:solidFill>
                <a:latin typeface="HGPｺﾞｼｯｸM" panose="020B0600000000000000" pitchFamily="50" charset="-128"/>
                <a:ea typeface="HGPｺﾞｼｯｸM" panose="020B0600000000000000" pitchFamily="50" charset="-128"/>
              </a:rPr>
              <a:t>10</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31" name="正方形/長方形 30"/>
          <p:cNvSpPr/>
          <p:nvPr/>
        </p:nvSpPr>
        <p:spPr>
          <a:xfrm>
            <a:off x="5637552" y="3289465"/>
            <a:ext cx="4212000" cy="355233"/>
          </a:xfrm>
          <a:prstGeom prst="rect">
            <a:avLst/>
          </a:prstGeom>
          <a:solidFill>
            <a:srgbClr val="FFFFB9"/>
          </a:solid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lvl="0" fontAlgn="auto">
              <a:spcBef>
                <a:spcPts val="0"/>
              </a:spcBef>
              <a:spcAft>
                <a:spcPts val="0"/>
              </a:spcAft>
              <a:defRPr/>
            </a:pPr>
            <a:r>
              <a:rPr lang="ja-JP" altLang="en-US" sz="1400" dirty="0">
                <a:solidFill>
                  <a:srgbClr val="000000"/>
                </a:solidFill>
                <a:ea typeface="ＤＨＰ特太ゴシック体" pitchFamily="2" charset="-128"/>
              </a:rPr>
              <a:t>■ 主</a:t>
            </a:r>
            <a:r>
              <a:rPr lang="ja-JP" altLang="en-US" sz="1400" dirty="0" smtClean="0">
                <a:solidFill>
                  <a:srgbClr val="000000"/>
                </a:solidFill>
                <a:ea typeface="ＤＨＰ特太ゴシック体" pitchFamily="2" charset="-128"/>
              </a:rPr>
              <a:t>な加算</a:t>
            </a:r>
            <a:endParaRPr lang="ja-JP" altLang="en-US" sz="1400" dirty="0">
              <a:solidFill>
                <a:srgbClr val="000000"/>
              </a:solidFill>
              <a:ea typeface="ＤＨＰ特太ゴシック体" pitchFamily="2" charset="-128"/>
            </a:endParaRPr>
          </a:p>
        </p:txBody>
      </p:sp>
      <p:sp>
        <p:nvSpPr>
          <p:cNvPr id="33"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85</a:t>
            </a:fld>
            <a:endParaRPr lang="en-US" altLang="ja-JP" dirty="0">
              <a:solidFill>
                <a:srgbClr val="000000"/>
              </a:solidFill>
            </a:endParaRPr>
          </a:p>
        </p:txBody>
      </p:sp>
    </p:spTree>
    <p:extLst>
      <p:ext uri="{BB962C8B-B14F-4D97-AF65-F5344CB8AC3E}">
        <p14:creationId xmlns:p14="http://schemas.microsoft.com/office/powerpoint/2010/main" val="41033225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8823" y="498158"/>
            <a:ext cx="1547813"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9" name="Text Box 3"/>
          <p:cNvSpPr txBox="1">
            <a:spLocks noChangeArrowheads="1"/>
          </p:cNvSpPr>
          <p:nvPr/>
        </p:nvSpPr>
        <p:spPr bwMode="auto">
          <a:xfrm>
            <a:off x="23442" y="0"/>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ＤＨＰ特太ゴシック体" pitchFamily="2" charset="-128"/>
              </a:rPr>
              <a:t>就労継続</a:t>
            </a:r>
            <a:r>
              <a:rPr lang="ja-JP" altLang="en-US" sz="2800" u="sng" dirty="0" smtClean="0">
                <a:solidFill>
                  <a:srgbClr val="333399"/>
                </a:solidFill>
                <a:effectLst>
                  <a:outerShdw blurRad="38100" dist="38100" dir="2700000" algn="tl">
                    <a:srgbClr val="C0C0C0"/>
                  </a:outerShdw>
                </a:effectLst>
                <a:ea typeface="ＤＨＰ特太ゴシック体" pitchFamily="2" charset="-128"/>
              </a:rPr>
              <a:t>支援Ｂ型</a:t>
            </a:r>
            <a:endParaRPr lang="ja-JP" altLang="en-US" sz="2800" u="sng" dirty="0">
              <a:solidFill>
                <a:srgbClr val="333399"/>
              </a:solidFill>
              <a:effectLst>
                <a:outerShdw blurRad="38100" dist="38100" dir="2700000" algn="tl">
                  <a:srgbClr val="C0C0C0"/>
                </a:outerShdw>
              </a:effectLst>
              <a:ea typeface="ＤＨＰ特太ゴシック体" pitchFamily="2" charset="-128"/>
            </a:endParaRPr>
          </a:p>
        </p:txBody>
      </p:sp>
      <p:sp>
        <p:nvSpPr>
          <p:cNvPr id="19460" name="Text Box 2"/>
          <p:cNvSpPr txBox="1">
            <a:spLocks noChangeArrowheads="1"/>
          </p:cNvSpPr>
          <p:nvPr/>
        </p:nvSpPr>
        <p:spPr bwMode="auto">
          <a:xfrm>
            <a:off x="128464" y="1866310"/>
            <a:ext cx="2244329"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9461" name="Text Box 2"/>
          <p:cNvSpPr txBox="1">
            <a:spLocks noChangeArrowheads="1"/>
          </p:cNvSpPr>
          <p:nvPr/>
        </p:nvSpPr>
        <p:spPr bwMode="auto">
          <a:xfrm>
            <a:off x="7329264" y="1866310"/>
            <a:ext cx="1975355"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2" name="正方形/長方形 21"/>
          <p:cNvSpPr/>
          <p:nvPr/>
        </p:nvSpPr>
        <p:spPr>
          <a:xfrm>
            <a:off x="268794" y="836711"/>
            <a:ext cx="9580750" cy="1043977"/>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移行支援事業等を利用したが一般企業等の雇用に結びつかない者や、一定年齢に達している者などであって</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の</a:t>
            </a:r>
            <a:r>
              <a:rPr lang="ja-JP" altLang="en-US" sz="1200" dirty="0" smtClean="0">
                <a:solidFill>
                  <a:prstClr val="black"/>
                </a:solidFill>
                <a:latin typeface="HGPｺﾞｼｯｸM" pitchFamily="50" charset="-128"/>
                <a:ea typeface="HGPｺﾞｼｯｸM" pitchFamily="50" charset="-128"/>
              </a:rPr>
              <a:t>機会等</a:t>
            </a:r>
            <a:r>
              <a:rPr lang="ja-JP" altLang="en-US" sz="1200" dirty="0">
                <a:solidFill>
                  <a:prstClr val="black"/>
                </a:solidFill>
                <a:latin typeface="HGPｺﾞｼｯｸM" pitchFamily="50" charset="-128"/>
                <a:ea typeface="HGPｺﾞｼｯｸM" pitchFamily="50" charset="-128"/>
              </a:rPr>
              <a:t>を通じ、生産活動にかかる知識及び能力の向上や維持が期待</a:t>
            </a:r>
            <a:r>
              <a:rPr lang="ja-JP" altLang="en-US" sz="1200" dirty="0" smtClean="0">
                <a:solidFill>
                  <a:prstClr val="black"/>
                </a:solidFill>
                <a:latin typeface="HGPｺﾞｼｯｸM" pitchFamily="50" charset="-128"/>
                <a:ea typeface="HGPｺﾞｼｯｸM" pitchFamily="50" charset="-128"/>
              </a:rPr>
              <a:t>される障害者</a:t>
            </a:r>
            <a:endParaRPr lang="en-US" altLang="ja-JP" sz="1200" dirty="0" smtClean="0">
              <a:solidFill>
                <a:prstClr val="black"/>
              </a:solidFill>
              <a:latin typeface="HGPｺﾞｼｯｸM" pitchFamily="50" charset="-128"/>
              <a:ea typeface="HGPｺﾞｼｯｸM" pitchFamily="50" charset="-128"/>
            </a:endParaRPr>
          </a:p>
          <a:p>
            <a:pPr>
              <a:defRPr/>
            </a:pPr>
            <a:r>
              <a:rPr lang="ja-JP" altLang="en-US" sz="1050" dirty="0">
                <a:solidFill>
                  <a:prstClr val="black"/>
                </a:solidFill>
                <a:latin typeface="HGPｺﾞｼｯｸM" pitchFamily="50" charset="-128"/>
                <a:ea typeface="HGPｺﾞｼｯｸM" pitchFamily="50" charset="-128"/>
              </a:rPr>
              <a:t> </a:t>
            </a:r>
            <a:r>
              <a:rPr lang="ja-JP" altLang="en-US" sz="1050" dirty="0" smtClean="0">
                <a:solidFill>
                  <a:prstClr val="black"/>
                </a:solidFill>
                <a:latin typeface="HGPｺﾞｼｯｸM" pitchFamily="50" charset="-128"/>
                <a:ea typeface="HGPｺﾞｼｯｸM" pitchFamily="50" charset="-128"/>
              </a:rPr>
              <a:t>①　</a:t>
            </a:r>
            <a:r>
              <a:rPr lang="ja-JP" altLang="en-US" sz="1050" dirty="0" smtClean="0">
                <a:solidFill>
                  <a:srgbClr val="000000"/>
                </a:solidFill>
                <a:latin typeface="HGPｺﾞｼｯｸM" pitchFamily="50" charset="-128"/>
                <a:ea typeface="HGPｺﾞｼｯｸM" pitchFamily="50" charset="-128"/>
              </a:rPr>
              <a:t>企業</a:t>
            </a:r>
            <a:r>
              <a:rPr lang="ja-JP" altLang="en-US" sz="1050" dirty="0">
                <a:solidFill>
                  <a:srgbClr val="000000"/>
                </a:solidFill>
                <a:latin typeface="HGPｺﾞｼｯｸM" pitchFamily="50" charset="-128"/>
                <a:ea typeface="HGPｺﾞｼｯｸM" pitchFamily="50" charset="-128"/>
              </a:rPr>
              <a:t>等や就労継続支援事業（Ａ型）での就労経験がある者であって、年齢や体力の面で雇用されることが困難となった</a:t>
            </a:r>
            <a:r>
              <a:rPr lang="ja-JP" altLang="en-US" sz="1050" dirty="0" smtClean="0">
                <a:solidFill>
                  <a:srgbClr val="000000"/>
                </a:solidFill>
                <a:latin typeface="HGPｺﾞｼｯｸM" pitchFamily="50" charset="-128"/>
                <a:ea typeface="HGPｺﾞｼｯｸM" pitchFamily="50" charset="-128"/>
              </a:rPr>
              <a:t>者</a:t>
            </a:r>
            <a:endParaRPr lang="en-US" altLang="ja-JP" sz="1050" dirty="0" smtClean="0">
              <a:solidFill>
                <a:srgbClr val="000000"/>
              </a:solidFill>
              <a:latin typeface="HGPｺﾞｼｯｸM" pitchFamily="50" charset="-128"/>
              <a:ea typeface="HGPｺﾞｼｯｸM" pitchFamily="50" charset="-128"/>
            </a:endParaRPr>
          </a:p>
          <a:p>
            <a:pPr>
              <a:defRPr/>
            </a:pPr>
            <a:r>
              <a:rPr lang="en-US" altLang="ja-JP"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②　５０歳</a:t>
            </a:r>
            <a:r>
              <a:rPr lang="ja-JP" altLang="en-US" sz="1050" dirty="0">
                <a:solidFill>
                  <a:srgbClr val="000000"/>
                </a:solidFill>
                <a:latin typeface="HGPｺﾞｼｯｸM" pitchFamily="50" charset="-128"/>
                <a:ea typeface="HGPｺﾞｼｯｸM" pitchFamily="50" charset="-128"/>
              </a:rPr>
              <a:t>に達している</a:t>
            </a:r>
            <a:r>
              <a:rPr lang="ja-JP" altLang="en-US" sz="1050" dirty="0" smtClean="0">
                <a:solidFill>
                  <a:srgbClr val="000000"/>
                </a:solidFill>
                <a:latin typeface="HGPｺﾞｼｯｸM" pitchFamily="50" charset="-128"/>
                <a:ea typeface="HGPｺﾞｼｯｸM" pitchFamily="50" charset="-128"/>
              </a:rPr>
              <a:t>者</a:t>
            </a:r>
            <a:r>
              <a:rPr lang="ja-JP" altLang="en-US" sz="1050" dirty="0">
                <a:solidFill>
                  <a:srgbClr val="000000"/>
                </a:solidFill>
                <a:latin typeface="HGPｺﾞｼｯｸM" pitchFamily="50" charset="-128"/>
                <a:ea typeface="HGPｺﾞｼｯｸM" pitchFamily="50" charset="-128"/>
              </a:rPr>
              <a:t>または</a:t>
            </a:r>
            <a:r>
              <a:rPr lang="zh-TW" altLang="en-US" sz="1050" dirty="0" smtClean="0">
                <a:solidFill>
                  <a:srgbClr val="000000"/>
                </a:solidFill>
                <a:latin typeface="HGPｺﾞｼｯｸM" pitchFamily="50" charset="-128"/>
                <a:ea typeface="HGPｺﾞｼｯｸM" pitchFamily="50" charset="-128"/>
              </a:rPr>
              <a:t>障害</a:t>
            </a:r>
            <a:r>
              <a:rPr lang="zh-TW" altLang="en-US" sz="1050" dirty="0">
                <a:solidFill>
                  <a:srgbClr val="000000"/>
                </a:solidFill>
                <a:latin typeface="HGPｺﾞｼｯｸM" pitchFamily="50" charset="-128"/>
                <a:ea typeface="HGPｺﾞｼｯｸM" pitchFamily="50" charset="-128"/>
              </a:rPr>
              <a:t>基礎年金</a:t>
            </a:r>
            <a:r>
              <a:rPr lang="en-US" altLang="zh-TW" sz="1050" dirty="0">
                <a:solidFill>
                  <a:srgbClr val="000000"/>
                </a:solidFill>
                <a:latin typeface="HGPｺﾞｼｯｸM" pitchFamily="50" charset="-128"/>
                <a:ea typeface="HGPｺﾞｼｯｸM" pitchFamily="50" charset="-128"/>
              </a:rPr>
              <a:t>1</a:t>
            </a:r>
            <a:r>
              <a:rPr lang="zh-TW" altLang="en-US" sz="1050" dirty="0">
                <a:solidFill>
                  <a:srgbClr val="000000"/>
                </a:solidFill>
                <a:latin typeface="HGPｺﾞｼｯｸM" pitchFamily="50" charset="-128"/>
                <a:ea typeface="HGPｺﾞｼｯｸM" pitchFamily="50" charset="-128"/>
              </a:rPr>
              <a:t>級</a:t>
            </a:r>
            <a:r>
              <a:rPr lang="zh-TW" altLang="en-US" sz="1050" dirty="0" smtClean="0">
                <a:solidFill>
                  <a:srgbClr val="000000"/>
                </a:solidFill>
                <a:latin typeface="HGPｺﾞｼｯｸM" pitchFamily="50" charset="-128"/>
                <a:ea typeface="HGPｺﾞｼｯｸM" pitchFamily="50" charset="-128"/>
              </a:rPr>
              <a:t>受給者</a:t>
            </a:r>
            <a:endParaRPr lang="ja-JP" altLang="en-US" sz="1050" dirty="0">
              <a:solidFill>
                <a:srgbClr val="000000"/>
              </a:solidFill>
              <a:latin typeface="HGPｺﾞｼｯｸM" pitchFamily="50" charset="-128"/>
              <a:ea typeface="HGPｺﾞｼｯｸM" pitchFamily="50" charset="-128"/>
            </a:endParaRPr>
          </a:p>
          <a:p>
            <a:pPr>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③</a:t>
            </a: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①及び②に該当しない者であって、就労</a:t>
            </a:r>
            <a:r>
              <a:rPr lang="ja-JP" altLang="en-US" sz="1050" dirty="0">
                <a:solidFill>
                  <a:srgbClr val="000000"/>
                </a:solidFill>
                <a:latin typeface="HGPｺﾞｼｯｸM" pitchFamily="50" charset="-128"/>
                <a:ea typeface="HGPｺﾞｼｯｸM" pitchFamily="50" charset="-128"/>
              </a:rPr>
              <a:t>移行支援</a:t>
            </a:r>
            <a:r>
              <a:rPr lang="ja-JP" altLang="en-US" sz="1050" dirty="0" smtClean="0">
                <a:solidFill>
                  <a:srgbClr val="000000"/>
                </a:solidFill>
                <a:latin typeface="HGPｺﾞｼｯｸM" pitchFamily="50" charset="-128"/>
                <a:ea typeface="HGPｺﾞｼｯｸM" pitchFamily="50" charset="-128"/>
              </a:rPr>
              <a:t>事業者に</a:t>
            </a:r>
            <a:r>
              <a:rPr lang="ja-JP" altLang="en-US" sz="1050" dirty="0">
                <a:solidFill>
                  <a:srgbClr val="000000"/>
                </a:solidFill>
                <a:latin typeface="HGPｺﾞｼｯｸM" pitchFamily="50" charset="-128"/>
                <a:ea typeface="HGPｺﾞｼｯｸM" pitchFamily="50" charset="-128"/>
              </a:rPr>
              <a:t>よるアセスメントにより、就労面に係る課題等の把握が行われている者</a:t>
            </a:r>
          </a:p>
        </p:txBody>
      </p:sp>
      <p:sp>
        <p:nvSpPr>
          <p:cNvPr id="19463" name="Rectangle 4"/>
          <p:cNvSpPr>
            <a:spLocks noChangeArrowheads="1"/>
          </p:cNvSpPr>
          <p:nvPr/>
        </p:nvSpPr>
        <p:spPr bwMode="auto">
          <a:xfrm>
            <a:off x="272480" y="2183376"/>
            <a:ext cx="7060470" cy="10296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通所により、就労や生産活動の機会を提供（雇用契約は結ばない）する</a:t>
            </a:r>
            <a:r>
              <a:rPr lang="ja-JP" altLang="en-US" sz="1200" dirty="0" smtClean="0">
                <a:solidFill>
                  <a:prstClr val="black"/>
                </a:solidFill>
                <a:latin typeface="HGPｺﾞｼｯｸM" pitchFamily="50" charset="-128"/>
                <a:ea typeface="HGPｺﾞｼｯｸM" pitchFamily="50" charset="-128"/>
              </a:rPr>
              <a:t>ととも</a:t>
            </a:r>
            <a:r>
              <a:rPr lang="ja-JP" altLang="en-US" sz="1200" dirty="0">
                <a:solidFill>
                  <a:prstClr val="black"/>
                </a:solidFill>
                <a:latin typeface="HGPｺﾞｼｯｸM" pitchFamily="50" charset="-128"/>
                <a:ea typeface="HGPｺﾞｼｯｸM" pitchFamily="50" charset="-128"/>
              </a:rPr>
              <a:t>に、一般就労に必要な</a:t>
            </a:r>
            <a:r>
              <a:rPr lang="ja-JP" altLang="en-US" sz="1200" dirty="0" smtClean="0">
                <a:solidFill>
                  <a:prstClr val="black"/>
                </a:solidFill>
                <a:latin typeface="HGPｺﾞｼｯｸM" pitchFamily="50" charset="-128"/>
                <a:ea typeface="HGPｺﾞｼｯｸM" pitchFamily="50" charset="-128"/>
              </a:rPr>
              <a:t>知識、</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能力</a:t>
            </a:r>
            <a:r>
              <a:rPr lang="ja-JP" altLang="en-US" sz="1200" dirty="0">
                <a:solidFill>
                  <a:prstClr val="black"/>
                </a:solidFill>
                <a:latin typeface="HGPｺﾞｼｯｸM" pitchFamily="50" charset="-128"/>
                <a:ea typeface="HGPｺﾞｼｯｸM" pitchFamily="50" charset="-128"/>
              </a:rPr>
              <a:t>が高まった者は、一般就労等へ</a:t>
            </a:r>
            <a:r>
              <a:rPr lang="ja-JP" altLang="en-US" sz="1200" dirty="0" smtClean="0">
                <a:solidFill>
                  <a:prstClr val="black"/>
                </a:solidFill>
                <a:latin typeface="HGPｺﾞｼｯｸM" pitchFamily="50" charset="-128"/>
                <a:ea typeface="HGPｺﾞｼｯｸM" pitchFamily="50" charset="-128"/>
              </a:rPr>
              <a:t>の移行</a:t>
            </a:r>
            <a:r>
              <a:rPr lang="ja-JP" altLang="en-US" sz="1200" dirty="0">
                <a:solidFill>
                  <a:prstClr val="black"/>
                </a:solidFill>
                <a:latin typeface="HGPｺﾞｼｯｸM" pitchFamily="50" charset="-128"/>
                <a:ea typeface="HGPｺﾞｼｯｸM" pitchFamily="50" charset="-128"/>
              </a:rPr>
              <a:t>に向けて支援</a:t>
            </a:r>
          </a:p>
          <a:p>
            <a:r>
              <a:rPr lang="ja-JP" altLang="en-US" sz="1200" dirty="0">
                <a:solidFill>
                  <a:prstClr val="black"/>
                </a:solidFill>
                <a:latin typeface="HGPｺﾞｼｯｸM" pitchFamily="50" charset="-128"/>
                <a:ea typeface="HGPｺﾞｼｯｸM" pitchFamily="50" charset="-128"/>
              </a:rPr>
              <a:t>■　平均工賃が工賃控除程度の水準（月額</a:t>
            </a:r>
            <a:r>
              <a:rPr lang="en-US" altLang="ja-JP" sz="1200" dirty="0">
                <a:solidFill>
                  <a:prstClr val="black"/>
                </a:solidFill>
                <a:latin typeface="HGPｺﾞｼｯｸM" pitchFamily="50" charset="-128"/>
                <a:ea typeface="HGPｺﾞｼｯｸM" pitchFamily="50" charset="-128"/>
              </a:rPr>
              <a:t>3,000</a:t>
            </a:r>
            <a:r>
              <a:rPr lang="ja-JP" altLang="en-US" sz="1200" dirty="0">
                <a:solidFill>
                  <a:prstClr val="black"/>
                </a:solidFill>
                <a:latin typeface="HGPｺﾞｼｯｸM" pitchFamily="50" charset="-128"/>
                <a:ea typeface="HGPｺﾞｼｯｸM" pitchFamily="50" charset="-128"/>
              </a:rPr>
              <a:t>円程度）を上回ることを</a:t>
            </a:r>
            <a:r>
              <a:rPr lang="ja-JP" altLang="en-US" sz="1200" dirty="0" smtClean="0">
                <a:solidFill>
                  <a:prstClr val="black"/>
                </a:solidFill>
                <a:latin typeface="HGPｺﾞｼｯｸM" pitchFamily="50" charset="-128"/>
                <a:ea typeface="HGPｺﾞｼｯｸM" pitchFamily="50" charset="-128"/>
              </a:rPr>
              <a:t>事業者</a:t>
            </a:r>
            <a:r>
              <a:rPr lang="ja-JP" altLang="en-US" sz="1200" dirty="0">
                <a:solidFill>
                  <a:prstClr val="black"/>
                </a:solidFill>
                <a:latin typeface="HGPｺﾞｼｯｸM" pitchFamily="50" charset="-128"/>
                <a:ea typeface="HGPｺﾞｼｯｸM" pitchFamily="50" charset="-128"/>
              </a:rPr>
              <a:t>指定の要件とする</a:t>
            </a:r>
          </a:p>
          <a:p>
            <a:r>
              <a:rPr lang="ja-JP" altLang="en-US" sz="1200" dirty="0">
                <a:solidFill>
                  <a:prstClr val="black"/>
                </a:solidFill>
                <a:latin typeface="HGPｺﾞｼｯｸM" pitchFamily="50" charset="-128"/>
                <a:ea typeface="HGPｺﾞｼｯｸM" pitchFamily="50" charset="-128"/>
              </a:rPr>
              <a:t>■　事業者は、平均工賃の目標水準を設定し、実績と併せて都道府県知事</a:t>
            </a:r>
            <a:r>
              <a:rPr lang="ja-JP" altLang="en-US" sz="1200" dirty="0" smtClean="0">
                <a:solidFill>
                  <a:prstClr val="black"/>
                </a:solidFill>
                <a:latin typeface="HGPｺﾞｼｯｸM" pitchFamily="50" charset="-128"/>
                <a:ea typeface="HGPｺﾞｼｯｸM" pitchFamily="50" charset="-128"/>
              </a:rPr>
              <a:t>へ報告</a:t>
            </a:r>
            <a:r>
              <a:rPr lang="ja-JP" altLang="en-US" sz="1200" dirty="0">
                <a:solidFill>
                  <a:prstClr val="black"/>
                </a:solidFill>
                <a:latin typeface="HGPｺﾞｼｯｸM" pitchFamily="50" charset="-128"/>
                <a:ea typeface="HGPｺﾞｼｯｸM" pitchFamily="50" charset="-128"/>
              </a:rPr>
              <a:t>、公表</a:t>
            </a:r>
          </a:p>
          <a:p>
            <a:r>
              <a:rPr lang="ja-JP" altLang="en-US" sz="1200" dirty="0">
                <a:solidFill>
                  <a:prstClr val="black"/>
                </a:solidFill>
                <a:latin typeface="HGPｺﾞｼｯｸM" pitchFamily="50" charset="-128"/>
                <a:ea typeface="HGPｺﾞｼｯｸM" pitchFamily="50" charset="-128"/>
              </a:rPr>
              <a:t>■　利用期間の制限なし</a:t>
            </a:r>
          </a:p>
        </p:txBody>
      </p:sp>
      <p:sp>
        <p:nvSpPr>
          <p:cNvPr id="19465" name="Text Box 2"/>
          <p:cNvSpPr txBox="1">
            <a:spLocks noChangeArrowheads="1"/>
          </p:cNvSpPr>
          <p:nvPr/>
        </p:nvSpPr>
        <p:spPr bwMode="auto">
          <a:xfrm>
            <a:off x="471061" y="6525344"/>
            <a:ext cx="4330434"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10,834</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29</a:t>
            </a:r>
            <a:r>
              <a:rPr lang="zh-TW" altLang="en-US" sz="1400" dirty="0" smtClean="0">
                <a:solidFill>
                  <a:srgbClr val="000000"/>
                </a:solidFill>
                <a:latin typeface="HGPｺﾞｼｯｸM" pitchFamily="50" charset="-128"/>
                <a:ea typeface="HGPｺﾞｼｯｸM" pitchFamily="50" charset="-128"/>
              </a:rPr>
              <a:t>年</a:t>
            </a:r>
            <a:r>
              <a:rPr lang="en-US" altLang="zh-TW" sz="1400" dirty="0">
                <a:solidFill>
                  <a:srgbClr val="000000"/>
                </a:solidFill>
                <a:latin typeface="HGPｺﾞｼｯｸM" pitchFamily="50" charset="-128"/>
                <a:ea typeface="HGPｺﾞｼｯｸM" pitchFamily="50" charset="-128"/>
              </a:rPr>
              <a:t>4</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9484" name="Text Box 2"/>
          <p:cNvSpPr txBox="1">
            <a:spLocks noChangeArrowheads="1"/>
          </p:cNvSpPr>
          <p:nvPr/>
        </p:nvSpPr>
        <p:spPr bwMode="auto">
          <a:xfrm>
            <a:off x="5059169" y="6525344"/>
            <a:ext cx="473146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226,834</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29</a:t>
            </a:r>
            <a:r>
              <a:rPr lang="zh-TW" altLang="en-US" sz="1400" dirty="0" smtClean="0">
                <a:solidFill>
                  <a:srgbClr val="000000"/>
                </a:solidFill>
                <a:latin typeface="HGPｺﾞｼｯｸM" pitchFamily="50" charset="-128"/>
                <a:ea typeface="HGPｺﾞｼｯｸM" pitchFamily="50" charset="-128"/>
              </a:rPr>
              <a:t>年</a:t>
            </a:r>
            <a:r>
              <a:rPr lang="en-US" altLang="zh-TW" sz="1400" dirty="0">
                <a:solidFill>
                  <a:srgbClr val="000000"/>
                </a:solidFill>
                <a:latin typeface="HGPｺﾞｼｯｸM" pitchFamily="50" charset="-128"/>
                <a:ea typeface="HGPｺﾞｼｯｸM" pitchFamily="50" charset="-128"/>
              </a:rPr>
              <a:t>4</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6" name="正方形/長方形 15"/>
          <p:cNvSpPr/>
          <p:nvPr/>
        </p:nvSpPr>
        <p:spPr>
          <a:xfrm>
            <a:off x="5643170" y="3878728"/>
            <a:ext cx="4200934" cy="504056"/>
          </a:xfrm>
          <a:prstGeom prst="rect">
            <a:avLst/>
          </a:prstGeom>
          <a:noFill/>
          <a:ln w="3175"/>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就労移行支援体制加算</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13</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一般就労等へ移行した後、継続して</a:t>
            </a:r>
            <a:r>
              <a:rPr lang="en-US" altLang="ja-JP" sz="900" dirty="0" smtClean="0">
                <a:solidFill>
                  <a:srgbClr val="000000"/>
                </a:solidFill>
                <a:latin typeface="HGPｺﾞｼｯｸM" panose="020B0600000000000000" pitchFamily="50" charset="-128"/>
                <a:ea typeface="HGPｺﾞｼｯｸM" panose="020B0600000000000000" pitchFamily="50" charset="-128"/>
              </a:rPr>
              <a:t>6</a:t>
            </a:r>
            <a:r>
              <a:rPr lang="ja-JP" altLang="en-US" sz="900" dirty="0" smtClean="0">
                <a:solidFill>
                  <a:srgbClr val="000000"/>
                </a:solidFill>
                <a:latin typeface="HGPｺﾞｼｯｸM" panose="020B0600000000000000" pitchFamily="50" charset="-128"/>
                <a:ea typeface="HGPｺﾞｼｯｸM" panose="020B0600000000000000" pitchFamily="50" charset="-128"/>
              </a:rPr>
              <a:t>月以上就労している者が前年度において定</a:t>
            </a:r>
            <a:endParaRPr lang="en-US" altLang="ja-JP" sz="9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a:solidFill>
                  <a:srgbClr val="000000"/>
                </a:solidFill>
                <a:latin typeface="HGPｺﾞｼｯｸM" panose="020B0600000000000000" pitchFamily="50" charset="-128"/>
                <a:ea typeface="HGPｺﾞｼｯｸM" panose="020B0600000000000000" pitchFamily="50" charset="-128"/>
              </a:rPr>
              <a:t>　</a:t>
            </a:r>
            <a:r>
              <a:rPr lang="ja-JP" altLang="en-US" sz="900" dirty="0" smtClean="0">
                <a:solidFill>
                  <a:srgbClr val="000000"/>
                </a:solidFill>
                <a:latin typeface="HGPｺﾞｼｯｸM" panose="020B0600000000000000" pitchFamily="50" charset="-128"/>
                <a:ea typeface="HGPｺﾞｼｯｸM" panose="020B0600000000000000" pitchFamily="50" charset="-128"/>
              </a:rPr>
              <a:t>員の５％を超えている場合</a:t>
            </a:r>
          </a:p>
        </p:txBody>
      </p:sp>
      <p:sp>
        <p:nvSpPr>
          <p:cNvPr id="17" name="正方形/長方形 16"/>
          <p:cNvSpPr/>
          <p:nvPr/>
        </p:nvSpPr>
        <p:spPr>
          <a:xfrm>
            <a:off x="5643154" y="4418840"/>
            <a:ext cx="4206390" cy="396000"/>
          </a:xfrm>
          <a:prstGeom prst="rect">
            <a:avLst/>
          </a:prstGeom>
          <a:noFill/>
          <a:ln w="3175"/>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施設外就労加算</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一定の基準を満たし、企業内等で作業を行った場合</a:t>
            </a:r>
            <a:endParaRPr lang="en-US" altLang="ja-JP" sz="900" dirty="0" smtClean="0">
              <a:solidFill>
                <a:srgbClr val="000000"/>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5643154" y="4868842"/>
            <a:ext cx="4206390" cy="504000"/>
          </a:xfrm>
          <a:prstGeom prst="rect">
            <a:avLst/>
          </a:prstGeom>
          <a:noFill/>
          <a:ln w="3175"/>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重度者支援体制加算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a:t>
            </a:r>
            <a:r>
              <a:rPr lang="ja-JP" altLang="en-US" sz="1200" b="1" dirty="0" err="1">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(Ⅱ)</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a:solidFill>
                  <a:srgbClr val="000000"/>
                </a:solidFill>
                <a:latin typeface="HGPｺﾞｼｯｸM" panose="020B0600000000000000" pitchFamily="50" charset="-128"/>
                <a:ea typeface="HGPｺﾞｼｯｸM" panose="020B0600000000000000" pitchFamily="50" charset="-128"/>
              </a:rPr>
              <a:t>22</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56</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前年度における障害基礎年金</a:t>
            </a:r>
            <a:r>
              <a:rPr lang="en-US" altLang="ja-JP" sz="900" dirty="0" smtClean="0">
                <a:solidFill>
                  <a:srgbClr val="000000"/>
                </a:solidFill>
                <a:latin typeface="HGPｺﾞｼｯｸM" panose="020B0600000000000000" pitchFamily="50" charset="-128"/>
                <a:ea typeface="HGPｺﾞｼｯｸM" panose="020B0600000000000000" pitchFamily="50" charset="-128"/>
              </a:rPr>
              <a:t>1</a:t>
            </a:r>
            <a:r>
              <a:rPr lang="ja-JP" altLang="en-US" sz="900" dirty="0" smtClean="0">
                <a:solidFill>
                  <a:srgbClr val="000000"/>
                </a:solidFill>
                <a:latin typeface="HGPｺﾞｼｯｸM" panose="020B0600000000000000" pitchFamily="50" charset="-128"/>
                <a:ea typeface="HGPｺﾞｼｯｸM" panose="020B0600000000000000" pitchFamily="50" charset="-128"/>
              </a:rPr>
              <a:t>級を受給する利用者が一定数以上いる場合、重</a:t>
            </a:r>
            <a:endParaRPr lang="en-US" altLang="ja-JP" sz="9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a:solidFill>
                  <a:srgbClr val="000000"/>
                </a:solidFill>
                <a:latin typeface="HGPｺﾞｼｯｸM" panose="020B0600000000000000" pitchFamily="50" charset="-128"/>
                <a:ea typeface="HGPｺﾞｼｯｸM" panose="020B0600000000000000" pitchFamily="50" charset="-128"/>
              </a:rPr>
              <a:t>　</a:t>
            </a:r>
            <a:r>
              <a:rPr lang="ja-JP" altLang="en-US" sz="900" dirty="0" smtClean="0">
                <a:solidFill>
                  <a:srgbClr val="000000"/>
                </a:solidFill>
                <a:latin typeface="HGPｺﾞｼｯｸM" panose="020B0600000000000000" pitchFamily="50" charset="-128"/>
                <a:ea typeface="HGPｺﾞｼｯｸM" panose="020B0600000000000000" pitchFamily="50" charset="-128"/>
              </a:rPr>
              <a:t>度者の割合と定員に応じて算定</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p:txBody>
      </p:sp>
      <p:sp>
        <p:nvSpPr>
          <p:cNvPr id="24" name="十字形 23"/>
          <p:cNvSpPr/>
          <p:nvPr/>
        </p:nvSpPr>
        <p:spPr>
          <a:xfrm>
            <a:off x="5277072" y="5031270"/>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800" dirty="0" smtClean="0">
              <a:solidFill>
                <a:srgbClr val="000000"/>
              </a:solidFill>
            </a:endParaRPr>
          </a:p>
        </p:txBody>
      </p:sp>
      <p:sp>
        <p:nvSpPr>
          <p:cNvPr id="25" name="正方形/長方形 24"/>
          <p:cNvSpPr/>
          <p:nvPr/>
        </p:nvSpPr>
        <p:spPr>
          <a:xfrm>
            <a:off x="5637544" y="5408842"/>
            <a:ext cx="4212000" cy="684000"/>
          </a:xfrm>
          <a:prstGeom prst="rect">
            <a:avLst/>
          </a:prstGeom>
          <a:noFill/>
          <a:ln w="3175"/>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目標工賃達成加算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a:solidFill>
                  <a:srgbClr val="000000"/>
                </a:solidFill>
                <a:latin typeface="HGPｺﾞｼｯｸM" panose="020B0600000000000000" pitchFamily="50" charset="-128"/>
                <a:ea typeface="HGPｺﾞｼｯｸM" panose="020B0600000000000000" pitchFamily="50" charset="-128"/>
              </a:rPr>
              <a:t>Ⅰ</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)､(Ⅱ)</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69</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59</a:t>
            </a:r>
            <a:r>
              <a:rPr lang="ja-JP" altLang="en-US" sz="1200" b="1" dirty="0" err="1"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32</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a:t>
            </a:r>
            <a:r>
              <a:rPr lang="en-US" altLang="ja-JP" sz="900" dirty="0" smtClean="0">
                <a:solidFill>
                  <a:srgbClr val="000000"/>
                </a:solidFill>
                <a:latin typeface="HGPｺﾞｼｯｸM" panose="020B0600000000000000" pitchFamily="50" charset="-128"/>
                <a:ea typeface="HGPｺﾞｼｯｸM" panose="020B0600000000000000" pitchFamily="50" charset="-128"/>
              </a:rPr>
              <a:t>Ⅰ</a:t>
            </a:r>
            <a:r>
              <a:rPr lang="ja-JP" altLang="en-US" sz="900" dirty="0" smtClean="0">
                <a:solidFill>
                  <a:srgbClr val="000000"/>
                </a:solidFill>
                <a:latin typeface="HGPｺﾞｼｯｸM" panose="020B0600000000000000" pitchFamily="50" charset="-128"/>
                <a:ea typeface="HGPｺﾞｼｯｸM" panose="020B0600000000000000" pitchFamily="50" charset="-128"/>
              </a:rPr>
              <a:t>：都道府県の最低賃金の</a:t>
            </a:r>
            <a:r>
              <a:rPr lang="en-US" altLang="ja-JP" sz="900" dirty="0">
                <a:solidFill>
                  <a:srgbClr val="000000"/>
                </a:solidFill>
                <a:latin typeface="HGPｺﾞｼｯｸM" panose="020B0600000000000000" pitchFamily="50" charset="-128"/>
                <a:ea typeface="HGPｺﾞｼｯｸM" panose="020B0600000000000000" pitchFamily="50" charset="-128"/>
              </a:rPr>
              <a:t>2</a:t>
            </a:r>
            <a:r>
              <a:rPr lang="ja-JP" altLang="en-US" sz="900" dirty="0" smtClean="0">
                <a:solidFill>
                  <a:srgbClr val="000000"/>
                </a:solidFill>
                <a:latin typeface="HGPｺﾞｼｯｸM" panose="020B0600000000000000" pitchFamily="50" charset="-128"/>
                <a:ea typeface="HGPｺﾞｼｯｸM" panose="020B0600000000000000" pitchFamily="50" charset="-128"/>
              </a:rPr>
              <a:t>分の</a:t>
            </a:r>
            <a:r>
              <a:rPr lang="en-US" altLang="ja-JP" sz="900" dirty="0" smtClean="0">
                <a:solidFill>
                  <a:srgbClr val="000000"/>
                </a:solidFill>
                <a:latin typeface="HGPｺﾞｼｯｸM" panose="020B0600000000000000" pitchFamily="50" charset="-128"/>
                <a:ea typeface="HGPｺﾞｼｯｸM" panose="020B0600000000000000" pitchFamily="50" charset="-128"/>
              </a:rPr>
              <a:t>1</a:t>
            </a:r>
            <a:r>
              <a:rPr lang="ja-JP" altLang="en-US" sz="900" dirty="0" smtClean="0">
                <a:solidFill>
                  <a:srgbClr val="000000"/>
                </a:solidFill>
                <a:latin typeface="HGPｺﾞｼｯｸM" panose="020B0600000000000000" pitchFamily="50" charset="-128"/>
                <a:ea typeface="HGPｺﾞｼｯｸM" panose="020B0600000000000000" pitchFamily="50" charset="-128"/>
              </a:rPr>
              <a:t>以上の工賃を達成した場合等</a:t>
            </a:r>
            <a:endParaRPr lang="en-US" altLang="ja-JP" sz="9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a:t>
            </a:r>
            <a:r>
              <a:rPr lang="en-US" altLang="ja-JP" sz="900" dirty="0" smtClean="0">
                <a:solidFill>
                  <a:srgbClr val="000000"/>
                </a:solidFill>
                <a:latin typeface="HGPｺﾞｼｯｸM" panose="020B0600000000000000" pitchFamily="50" charset="-128"/>
                <a:ea typeface="HGPｺﾞｼｯｸM" panose="020B0600000000000000" pitchFamily="50" charset="-128"/>
              </a:rPr>
              <a:t>Ⅱ</a:t>
            </a:r>
            <a:r>
              <a:rPr lang="ja-JP" altLang="en-US" sz="900" dirty="0" smtClean="0">
                <a:solidFill>
                  <a:srgbClr val="000000"/>
                </a:solidFill>
                <a:latin typeface="HGPｺﾞｼｯｸM" panose="020B0600000000000000" pitchFamily="50" charset="-128"/>
                <a:ea typeface="HGPｺﾞｼｯｸM" panose="020B0600000000000000" pitchFamily="50" charset="-128"/>
              </a:rPr>
              <a:t>：都道府県の最低賃金の</a:t>
            </a:r>
            <a:r>
              <a:rPr lang="en-US" altLang="ja-JP" sz="900" dirty="0" smtClean="0">
                <a:solidFill>
                  <a:srgbClr val="000000"/>
                </a:solidFill>
                <a:latin typeface="HGPｺﾞｼｯｸM" panose="020B0600000000000000" pitchFamily="50" charset="-128"/>
                <a:ea typeface="HGPｺﾞｼｯｸM" panose="020B0600000000000000" pitchFamily="50" charset="-128"/>
              </a:rPr>
              <a:t>3</a:t>
            </a:r>
            <a:r>
              <a:rPr lang="ja-JP" altLang="en-US" sz="900" dirty="0" smtClean="0">
                <a:solidFill>
                  <a:srgbClr val="000000"/>
                </a:solidFill>
                <a:latin typeface="HGPｺﾞｼｯｸM" panose="020B0600000000000000" pitchFamily="50" charset="-128"/>
                <a:ea typeface="HGPｺﾞｼｯｸM" panose="020B0600000000000000" pitchFamily="50" charset="-128"/>
              </a:rPr>
              <a:t>分の</a:t>
            </a:r>
            <a:r>
              <a:rPr lang="en-US" altLang="ja-JP" sz="900" dirty="0" smtClean="0">
                <a:solidFill>
                  <a:srgbClr val="000000"/>
                </a:solidFill>
                <a:latin typeface="HGPｺﾞｼｯｸM" panose="020B0600000000000000" pitchFamily="50" charset="-128"/>
                <a:ea typeface="HGPｺﾞｼｯｸM" panose="020B0600000000000000" pitchFamily="50" charset="-128"/>
              </a:rPr>
              <a:t>1</a:t>
            </a:r>
            <a:r>
              <a:rPr lang="ja-JP" altLang="en-US" sz="900" dirty="0" smtClean="0">
                <a:solidFill>
                  <a:srgbClr val="000000"/>
                </a:solidFill>
                <a:latin typeface="HGPｺﾞｼｯｸM" panose="020B0600000000000000" pitchFamily="50" charset="-128"/>
                <a:ea typeface="HGPｺﾞｼｯｸM" panose="020B0600000000000000" pitchFamily="50" charset="-128"/>
              </a:rPr>
              <a:t>以上の工賃を達成した場合等</a:t>
            </a:r>
            <a:endParaRPr lang="en-US" altLang="ja-JP" sz="9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a:t>
            </a:r>
            <a:r>
              <a:rPr lang="en-US" altLang="ja-JP" sz="900" dirty="0" smtClean="0">
                <a:solidFill>
                  <a:srgbClr val="000000"/>
                </a:solidFill>
                <a:latin typeface="HGPｺﾞｼｯｸM" panose="020B0600000000000000" pitchFamily="50" charset="-128"/>
                <a:ea typeface="HGPｺﾞｼｯｸM" panose="020B0600000000000000" pitchFamily="50" charset="-128"/>
              </a:rPr>
              <a:t>Ⅲ</a:t>
            </a:r>
            <a:r>
              <a:rPr lang="ja-JP" altLang="en-US" sz="900" dirty="0" smtClean="0">
                <a:solidFill>
                  <a:srgbClr val="000000"/>
                </a:solidFill>
                <a:latin typeface="HGPｺﾞｼｯｸM" panose="020B0600000000000000" pitchFamily="50" charset="-128"/>
                <a:ea typeface="HGPｺﾞｼｯｸM" panose="020B0600000000000000" pitchFamily="50" charset="-128"/>
              </a:rPr>
              <a:t>：</a:t>
            </a:r>
            <a:r>
              <a:rPr lang="ja-JP" altLang="en-US" sz="900" dirty="0">
                <a:solidFill>
                  <a:srgbClr val="000000"/>
                </a:solidFill>
                <a:latin typeface="HGPｺﾞｼｯｸM" panose="020B0600000000000000" pitchFamily="50" charset="-128"/>
                <a:ea typeface="HGPｺﾞｼｯｸM" panose="020B0600000000000000" pitchFamily="50" charset="-128"/>
              </a:rPr>
              <a:t>都道府県の平均</a:t>
            </a:r>
            <a:r>
              <a:rPr lang="ja-JP" altLang="en-US" sz="900" dirty="0" smtClean="0">
                <a:solidFill>
                  <a:srgbClr val="000000"/>
                </a:solidFill>
                <a:latin typeface="HGPｺﾞｼｯｸM" panose="020B0600000000000000" pitchFamily="50" charset="-128"/>
                <a:ea typeface="HGPｺﾞｼｯｸM" panose="020B0600000000000000" pitchFamily="50" charset="-128"/>
              </a:rPr>
              <a:t>工賃以上</a:t>
            </a:r>
            <a:r>
              <a:rPr lang="ja-JP" altLang="en-US" sz="900" dirty="0">
                <a:solidFill>
                  <a:srgbClr val="000000"/>
                </a:solidFill>
                <a:latin typeface="HGPｺﾞｼｯｸM" panose="020B0600000000000000" pitchFamily="50" charset="-128"/>
                <a:ea typeface="HGPｺﾞｼｯｸM" panose="020B0600000000000000" pitchFamily="50" charset="-128"/>
              </a:rPr>
              <a:t>の工賃を達成した</a:t>
            </a:r>
            <a:r>
              <a:rPr lang="ja-JP" altLang="en-US" sz="900" dirty="0" smtClean="0">
                <a:solidFill>
                  <a:srgbClr val="000000"/>
                </a:solidFill>
                <a:latin typeface="HGPｺﾞｼｯｸM" panose="020B0600000000000000" pitchFamily="50" charset="-128"/>
                <a:ea typeface="HGPｺﾞｼｯｸM" panose="020B0600000000000000" pitchFamily="50" charset="-128"/>
              </a:rPr>
              <a:t>場合等</a:t>
            </a:r>
            <a:endParaRPr lang="en-US" altLang="ja-JP" sz="900" dirty="0">
              <a:solidFill>
                <a:srgbClr val="000000"/>
              </a:solidFill>
              <a:latin typeface="HGPｺﾞｼｯｸM" panose="020B0600000000000000" pitchFamily="50" charset="-128"/>
              <a:ea typeface="HGPｺﾞｼｯｸM" panose="020B0600000000000000" pitchFamily="50" charset="-128"/>
            </a:endParaRPr>
          </a:p>
        </p:txBody>
      </p:sp>
      <p:sp>
        <p:nvSpPr>
          <p:cNvPr id="26" name="Text Box 2"/>
          <p:cNvSpPr txBox="1">
            <a:spLocks noChangeArrowheads="1"/>
          </p:cNvSpPr>
          <p:nvPr/>
        </p:nvSpPr>
        <p:spPr bwMode="auto">
          <a:xfrm>
            <a:off x="124778" y="3234462"/>
            <a:ext cx="3316054"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smtClean="0">
                <a:solidFill>
                  <a:srgbClr val="000000"/>
                </a:solidFill>
                <a:ea typeface="ＤＨＰ特太ゴシック体" pitchFamily="2" charset="-128"/>
              </a:rPr>
              <a:t>27</a:t>
            </a:r>
            <a:r>
              <a:rPr lang="ja-JP" altLang="en-US" sz="1600" b="1" u="sng"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426603298"/>
              </p:ext>
            </p:extLst>
          </p:nvPr>
        </p:nvGraphicFramePr>
        <p:xfrm>
          <a:off x="273016" y="3568107"/>
          <a:ext cx="4901524" cy="2969096"/>
        </p:xfrm>
        <a:graphic>
          <a:graphicData uri="http://schemas.openxmlformats.org/drawingml/2006/table">
            <a:tbl>
              <a:tblPr firstRow="1" bandRow="1">
                <a:tableStyleId>{0505E3EF-67EA-436B-97B2-0124C06EBD24}</a:tableStyleId>
              </a:tblPr>
              <a:tblGrid>
                <a:gridCol w="2556611"/>
                <a:gridCol w="1337158"/>
                <a:gridCol w="1007755"/>
              </a:tblGrid>
              <a:tr h="26574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n-lt"/>
                          <a:ea typeface="ＤＨＰ特太ゴシック体" pitchFamily="2" charset="-128"/>
                          <a:cs typeface="+mn-cs"/>
                        </a:rPr>
                        <a:t>■ 基本報酬</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B9"/>
                    </a:solidFill>
                  </a:tcPr>
                </a:tc>
                <a:tc hMerge="1">
                  <a:txBody>
                    <a:bodyPr/>
                    <a:lstStyle/>
                    <a:p>
                      <a:pPr algn="l"/>
                      <a:endParaRPr kumimoji="1" lang="en-US" altLang="ja-JP" sz="1050" b="0" dirty="0" smtClean="0">
                        <a:latin typeface="HGPｺﾞｼｯｸM" panose="020B0600000000000000" pitchFamily="50" charset="-128"/>
                        <a:ea typeface="HGPｺﾞｼｯｸM" panose="020B0600000000000000" pitchFamily="50" charset="-128"/>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50" b="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lnR w="19050" cap="flat" cmpd="sng" algn="ctr">
                      <a:solidFill>
                        <a:schemeClr val="tx1">
                          <a:lumMod val="95000"/>
                          <a:lumOff val="5000"/>
                        </a:schemeClr>
                      </a:solidFill>
                      <a:prstDash val="solid"/>
                      <a:round/>
                      <a:headEnd type="none" w="med" len="med"/>
                      <a:tailEnd type="none" w="med" len="med"/>
                    </a:lnR>
                    <a:lnT w="19050" cap="flat" cmpd="sng" algn="ctr">
                      <a:solidFill>
                        <a:schemeClr val="tx1">
                          <a:lumMod val="95000"/>
                          <a:lumOff val="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743">
                <a:tc rowSpan="5">
                  <a:txBody>
                    <a:bodyPr/>
                    <a:lstStyle/>
                    <a:p>
                      <a:r>
                        <a:rPr lang="ja-JP" altLang="en-US" sz="1300" b="0" dirty="0" smtClean="0">
                          <a:solidFill>
                            <a:schemeClr val="tx2"/>
                          </a:solidFill>
                          <a:latin typeface="HGPｺﾞｼｯｸM" panose="020B0600000000000000" pitchFamily="50" charset="-128"/>
                          <a:ea typeface="HGPｺﾞｼｯｸM" panose="020B0600000000000000" pitchFamily="50" charset="-128"/>
                        </a:rPr>
                        <a:t>就労継続支援</a:t>
                      </a:r>
                      <a:r>
                        <a:rPr lang="en-US" altLang="ja-JP" sz="1300" b="0" dirty="0" smtClean="0">
                          <a:solidFill>
                            <a:schemeClr val="tx2"/>
                          </a:solidFill>
                          <a:latin typeface="HGPｺﾞｼｯｸM" panose="020B0600000000000000" pitchFamily="50" charset="-128"/>
                          <a:ea typeface="HGPｺﾞｼｯｸM" panose="020B0600000000000000" pitchFamily="50" charset="-128"/>
                        </a:rPr>
                        <a:t>B</a:t>
                      </a:r>
                      <a:r>
                        <a:rPr lang="ja-JP" altLang="en-US" sz="1300" b="0" dirty="0" smtClean="0">
                          <a:solidFill>
                            <a:schemeClr val="tx2"/>
                          </a:solidFill>
                          <a:latin typeface="HGPｺﾞｼｯｸM" panose="020B0600000000000000" pitchFamily="50" charset="-128"/>
                          <a:ea typeface="HGPｺﾞｼｯｸM" panose="020B0600000000000000" pitchFamily="50" charset="-128"/>
                        </a:rPr>
                        <a:t>型サービス費</a:t>
                      </a:r>
                      <a:r>
                        <a:rPr kumimoji="1" lang="en-US" altLang="ja-JP" sz="1300" b="0" dirty="0" smtClean="0">
                          <a:solidFill>
                            <a:schemeClr val="tx2"/>
                          </a:solidFill>
                          <a:latin typeface="HGPｺﾞｼｯｸM" panose="020B0600000000000000" pitchFamily="50" charset="-128"/>
                          <a:ea typeface="HGPｺﾞｼｯｸM" panose="020B0600000000000000" pitchFamily="50" charset="-128"/>
                        </a:rPr>
                        <a:t>(Ⅰ)</a:t>
                      </a:r>
                    </a:p>
                    <a:p>
                      <a:r>
                        <a:rPr lang="ja-JP" altLang="en-US" sz="1300" b="0" dirty="0" smtClean="0">
                          <a:solidFill>
                            <a:schemeClr val="tx2"/>
                          </a:solidFill>
                          <a:latin typeface="HGPｺﾞｼｯｸM" panose="020B0600000000000000" pitchFamily="50" charset="-128"/>
                          <a:ea typeface="HGPｺﾞｼｯｸM" panose="020B0600000000000000" pitchFamily="50" charset="-128"/>
                        </a:rPr>
                        <a:t>　　</a:t>
                      </a:r>
                      <a:r>
                        <a:rPr lang="ja-JP" altLang="en-US" sz="1000" b="0" dirty="0" smtClean="0">
                          <a:solidFill>
                            <a:schemeClr val="tx2"/>
                          </a:solidFill>
                          <a:latin typeface="HGPｺﾞｼｯｸM" panose="020B0600000000000000" pitchFamily="50" charset="-128"/>
                          <a:ea typeface="HGPｺﾞｼｯｸM" panose="020B0600000000000000" pitchFamily="50" charset="-128"/>
                        </a:rPr>
                        <a:t>　　</a:t>
                      </a:r>
                      <a:endParaRPr lang="en-US" altLang="ja-JP" sz="1000" b="0" dirty="0" smtClean="0">
                        <a:solidFill>
                          <a:schemeClr val="tx2"/>
                        </a:solidFill>
                        <a:latin typeface="HGPｺﾞｼｯｸM" panose="020B0600000000000000" pitchFamily="50" charset="-128"/>
                        <a:ea typeface="HGPｺﾞｼｯｸM" panose="020B0600000000000000" pitchFamily="50" charset="-128"/>
                      </a:endParaRPr>
                    </a:p>
                    <a:p>
                      <a:r>
                        <a:rPr lang="ja-JP" altLang="en-US" sz="1050" b="0" dirty="0" smtClean="0">
                          <a:solidFill>
                            <a:schemeClr val="tx2"/>
                          </a:solidFill>
                          <a:latin typeface="HGPｺﾞｼｯｸM" panose="020B0600000000000000" pitchFamily="50" charset="-128"/>
                          <a:ea typeface="HGPｺﾞｼｯｸM" panose="020B0600000000000000" pitchFamily="50" charset="-128"/>
                        </a:rPr>
                        <a:t>　職業指導員及び生活支援員の総数が常勤換算方法で</a:t>
                      </a:r>
                      <a:r>
                        <a:rPr lang="en-US" altLang="ja-JP" sz="1050" b="0" dirty="0" smtClean="0">
                          <a:solidFill>
                            <a:schemeClr val="tx2"/>
                          </a:solidFill>
                          <a:latin typeface="HGPｺﾞｼｯｸM" panose="020B0600000000000000" pitchFamily="50" charset="-128"/>
                          <a:ea typeface="HGPｺﾞｼｯｸM" panose="020B0600000000000000" pitchFamily="50" charset="-128"/>
                        </a:rPr>
                        <a:t>7.5</a:t>
                      </a:r>
                      <a:r>
                        <a:rPr lang="ja-JP" altLang="en-US" sz="1050" b="0" dirty="0" smtClean="0">
                          <a:solidFill>
                            <a:schemeClr val="tx2"/>
                          </a:solidFill>
                          <a:latin typeface="HGPｺﾞｼｯｸM" panose="020B0600000000000000" pitchFamily="50" charset="-128"/>
                          <a:ea typeface="HGPｺﾞｼｯｸM" panose="020B0600000000000000" pitchFamily="50" charset="-128"/>
                        </a:rPr>
                        <a:t>；１以上の配置がとられている場合、定員数に応じて算定する。</a:t>
                      </a:r>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p>
                      <a:endParaRPr kumimoji="1" lang="ja-JP" altLang="en-US" sz="1000"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en-US" altLang="ja-JP" sz="1050" b="0" dirty="0" smtClean="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kumimoji="1" lang="ja-JP" altLang="en-US" sz="1050" b="0" dirty="0" smtClean="0">
                          <a:latin typeface="HGPｺﾞｼｯｸM" panose="020B0600000000000000" pitchFamily="50" charset="-128"/>
                          <a:ea typeface="HGPｺﾞｼｯｸM" panose="020B0600000000000000" pitchFamily="50" charset="-128"/>
                        </a:rPr>
                        <a:t>５８４単位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743">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40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５１９単位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743">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41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60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４８７単位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743">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61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80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４７８単位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72609">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81</a:t>
                      </a:r>
                      <a:r>
                        <a:rPr kumimoji="1" lang="ja-JP" altLang="en-US" sz="1050" b="0" dirty="0" smtClean="0">
                          <a:latin typeface="HGPｺﾞｼｯｸM" panose="020B0600000000000000" pitchFamily="50" charset="-128"/>
                          <a:ea typeface="HGPｺﾞｼｯｸM" panose="020B0600000000000000" pitchFamily="50" charset="-128"/>
                        </a:rPr>
                        <a:t>人以上</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４６２単位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743">
                <a:tc rowSpan="5">
                  <a:txBody>
                    <a:bodyPr/>
                    <a:lstStyle/>
                    <a:p>
                      <a:r>
                        <a:rPr lang="ja-JP" altLang="en-US" sz="1300" b="0" dirty="0" smtClean="0">
                          <a:solidFill>
                            <a:schemeClr val="tx2"/>
                          </a:solidFill>
                          <a:latin typeface="HGPｺﾞｼｯｸM" panose="020B0600000000000000" pitchFamily="50" charset="-128"/>
                          <a:ea typeface="HGPｺﾞｼｯｸM" panose="020B0600000000000000" pitchFamily="50" charset="-128"/>
                        </a:rPr>
                        <a:t>就労継続支援</a:t>
                      </a:r>
                      <a:r>
                        <a:rPr lang="en-US" altLang="ja-JP" sz="1300" b="0" dirty="0" smtClean="0">
                          <a:solidFill>
                            <a:schemeClr val="tx2"/>
                          </a:solidFill>
                          <a:latin typeface="HGPｺﾞｼｯｸM" panose="020B0600000000000000" pitchFamily="50" charset="-128"/>
                          <a:ea typeface="HGPｺﾞｼｯｸM" panose="020B0600000000000000" pitchFamily="50" charset="-128"/>
                        </a:rPr>
                        <a:t>B</a:t>
                      </a:r>
                      <a:r>
                        <a:rPr lang="ja-JP" altLang="en-US" sz="1300" b="0" dirty="0" smtClean="0">
                          <a:solidFill>
                            <a:schemeClr val="tx2"/>
                          </a:solidFill>
                          <a:latin typeface="HGPｺﾞｼｯｸM" panose="020B0600000000000000" pitchFamily="50" charset="-128"/>
                          <a:ea typeface="HGPｺﾞｼｯｸM" panose="020B0600000000000000" pitchFamily="50" charset="-128"/>
                        </a:rPr>
                        <a:t>型サービス費</a:t>
                      </a:r>
                      <a:r>
                        <a:rPr lang="en-US" altLang="ja-JP" sz="1300" b="0" dirty="0" smtClean="0">
                          <a:solidFill>
                            <a:schemeClr val="tx2"/>
                          </a:solidFill>
                          <a:latin typeface="HGPｺﾞｼｯｸM" panose="020B0600000000000000" pitchFamily="50" charset="-128"/>
                          <a:ea typeface="HGPｺﾞｼｯｸM" panose="020B0600000000000000" pitchFamily="50" charset="-128"/>
                        </a:rPr>
                        <a:t>(Ⅱ) </a:t>
                      </a:r>
                    </a:p>
                    <a:p>
                      <a:r>
                        <a:rPr lang="ja-JP" altLang="en-US" sz="1200" b="0" dirty="0" smtClean="0">
                          <a:solidFill>
                            <a:schemeClr val="tx2"/>
                          </a:solidFill>
                          <a:latin typeface="HGPｺﾞｼｯｸM" panose="020B0600000000000000" pitchFamily="50" charset="-128"/>
                          <a:ea typeface="HGPｺﾞｼｯｸM" panose="020B0600000000000000" pitchFamily="50" charset="-128"/>
                        </a:rPr>
                        <a:t>　　　</a:t>
                      </a:r>
                      <a:r>
                        <a:rPr lang="ja-JP" altLang="en-US" sz="1000" b="0" dirty="0" smtClean="0">
                          <a:solidFill>
                            <a:schemeClr val="tx2"/>
                          </a:solidFill>
                          <a:latin typeface="HGPｺﾞｼｯｸM" panose="020B0600000000000000" pitchFamily="50" charset="-128"/>
                          <a:ea typeface="HGPｺﾞｼｯｸM" panose="020B0600000000000000" pitchFamily="50" charset="-128"/>
                        </a:rPr>
                        <a:t>　</a:t>
                      </a:r>
                      <a:endParaRPr lang="en-US" altLang="ja-JP" sz="1000" b="0" dirty="0" smtClean="0">
                        <a:solidFill>
                          <a:schemeClr val="tx2"/>
                        </a:solidFill>
                        <a:latin typeface="HGPｺﾞｼｯｸM" panose="020B0600000000000000" pitchFamily="50" charset="-128"/>
                        <a:ea typeface="HGPｺﾞｼｯｸM" panose="020B0600000000000000" pitchFamily="50" charset="-128"/>
                      </a:endParaRPr>
                    </a:p>
                    <a:p>
                      <a:r>
                        <a:rPr lang="ja-JP" altLang="en-US" sz="1050" b="0" dirty="0" smtClean="0">
                          <a:solidFill>
                            <a:schemeClr val="tx2"/>
                          </a:solidFill>
                          <a:latin typeface="HGPｺﾞｼｯｸM" panose="020B0600000000000000" pitchFamily="50" charset="-128"/>
                          <a:ea typeface="HGPｺﾞｼｯｸM" panose="020B0600000000000000" pitchFamily="50" charset="-128"/>
                        </a:rPr>
                        <a:t>　職業指導員及び生活支援員の総数が常勤換算方法で</a:t>
                      </a:r>
                      <a:r>
                        <a:rPr lang="en-US" altLang="ja-JP" sz="1050" b="0" dirty="0" smtClean="0">
                          <a:solidFill>
                            <a:schemeClr val="tx2"/>
                          </a:solidFill>
                          <a:latin typeface="HGPｺﾞｼｯｸM" panose="020B0600000000000000" pitchFamily="50" charset="-128"/>
                          <a:ea typeface="HGPｺﾞｼｯｸM" panose="020B0600000000000000" pitchFamily="50" charset="-128"/>
                        </a:rPr>
                        <a:t>10</a:t>
                      </a:r>
                      <a:r>
                        <a:rPr lang="ja-JP" altLang="en-US" sz="1050" b="0" dirty="0" smtClean="0">
                          <a:solidFill>
                            <a:schemeClr val="tx2"/>
                          </a:solidFill>
                          <a:latin typeface="HGPｺﾞｼｯｸM" panose="020B0600000000000000" pitchFamily="50" charset="-128"/>
                          <a:ea typeface="HGPｺﾞｼｯｸM" panose="020B0600000000000000" pitchFamily="50" charset="-128"/>
                        </a:rPr>
                        <a:t>；１以上の配置がとられている場合、定員数に応じて算定する。</a:t>
                      </a:r>
                      <a:endParaRPr lang="en-US" altLang="ja-JP" sz="1050" b="0" dirty="0" smtClean="0">
                        <a:solidFill>
                          <a:schemeClr val="tx2"/>
                        </a:solidFill>
                        <a:latin typeface="HGPｺﾞｼｯｸM" panose="020B0600000000000000" pitchFamily="50" charset="-128"/>
                        <a:ea typeface="HGPｺﾞｼｯｸM" panose="020B0600000000000000" pitchFamily="50" charset="-128"/>
                      </a:endParaRPr>
                    </a:p>
                    <a:p>
                      <a:endParaRPr kumimoji="1" lang="ja-JP" altLang="en-US" sz="1000" b="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en-US" altLang="ja-JP" sz="1050" b="0" dirty="0" smtClean="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５３２単位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743">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21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40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４７４単位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743">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41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60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４４０単位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743">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61</a:t>
                      </a:r>
                      <a:r>
                        <a:rPr kumimoji="1" lang="ja-JP" altLang="en-US" sz="1050" b="0" dirty="0" smtClean="0">
                          <a:latin typeface="HGPｺﾞｼｯｸM" panose="020B0600000000000000" pitchFamily="50" charset="-128"/>
                          <a:ea typeface="HGPｺﾞｼｯｸM" panose="020B0600000000000000" pitchFamily="50" charset="-128"/>
                        </a:rPr>
                        <a:t>人以上</a:t>
                      </a:r>
                      <a:r>
                        <a:rPr kumimoji="1" lang="en-US" altLang="ja-JP" sz="1050" b="0" dirty="0" smtClean="0">
                          <a:latin typeface="HGPｺﾞｼｯｸM" panose="020B0600000000000000" pitchFamily="50" charset="-128"/>
                          <a:ea typeface="HGPｺﾞｼｯｸM" panose="020B0600000000000000" pitchFamily="50" charset="-128"/>
                        </a:rPr>
                        <a:t>80</a:t>
                      </a:r>
                      <a:r>
                        <a:rPr kumimoji="1" lang="ja-JP" altLang="en-US" sz="1050" b="0" dirty="0" smtClean="0">
                          <a:latin typeface="HGPｺﾞｼｯｸM" panose="020B0600000000000000" pitchFamily="50" charset="-128"/>
                          <a:ea typeface="HGPｺﾞｼｯｸM" panose="020B0600000000000000" pitchFamily="50" charset="-128"/>
                        </a:rPr>
                        <a:t>人以下</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４３１単位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743">
                <a:tc vMerge="1">
                  <a:txBody>
                    <a:bodyPr/>
                    <a:lstStyle/>
                    <a:p>
                      <a:endParaRPr kumimoji="1" lang="ja-JP" altLang="en-US"/>
                    </a:p>
                  </a:txBody>
                  <a:tcPr/>
                </a:tc>
                <a:tc>
                  <a:txBody>
                    <a:bodyPr/>
                    <a:lstStyle/>
                    <a:p>
                      <a:pPr algn="l"/>
                      <a:r>
                        <a:rPr kumimoji="1" lang="en-US" altLang="ja-JP" sz="1050" b="0" dirty="0" smtClean="0">
                          <a:latin typeface="HGPｺﾞｼｯｸM" panose="020B0600000000000000" pitchFamily="50" charset="-128"/>
                          <a:ea typeface="HGPｺﾞｼｯｸM" panose="020B0600000000000000" pitchFamily="50" charset="-128"/>
                        </a:rPr>
                        <a:t>81</a:t>
                      </a:r>
                      <a:r>
                        <a:rPr kumimoji="1" lang="ja-JP" altLang="en-US" sz="1050" b="0" dirty="0" smtClean="0">
                          <a:latin typeface="HGPｺﾞｼｯｸM" panose="020B0600000000000000" pitchFamily="50" charset="-128"/>
                          <a:ea typeface="HGPｺﾞｼｯｸM" panose="020B0600000000000000" pitchFamily="50" charset="-128"/>
                        </a:rPr>
                        <a:t>人以上</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050" b="0" dirty="0" smtClean="0">
                          <a:latin typeface="HGPｺﾞｼｯｸM" panose="020B0600000000000000" pitchFamily="50" charset="-128"/>
                          <a:ea typeface="HGPｺﾞｼｯｸM" panose="020B0600000000000000" pitchFamily="50" charset="-128"/>
                        </a:rPr>
                        <a:t>４１６単位</a:t>
                      </a:r>
                      <a:r>
                        <a:rPr kumimoji="1" lang="en-US" altLang="ja-JP" sz="1050" b="0" dirty="0" smtClean="0">
                          <a:latin typeface="HGPｺﾞｼｯｸM" panose="020B0600000000000000" pitchFamily="50" charset="-128"/>
                          <a:ea typeface="HGPｺﾞｼｯｸM" panose="020B0600000000000000" pitchFamily="50" charset="-128"/>
                        </a:rPr>
                        <a:t>/</a:t>
                      </a:r>
                      <a:r>
                        <a:rPr kumimoji="1" lang="ja-JP" altLang="en-US" sz="1050" b="0" dirty="0" smtClean="0">
                          <a:latin typeface="HGPｺﾞｼｯｸM" panose="020B0600000000000000" pitchFamily="50" charset="-128"/>
                          <a:ea typeface="HGPｺﾞｼｯｸM" panose="020B0600000000000000" pitchFamily="50" charset="-128"/>
                        </a:rPr>
                        <a:t>日</a:t>
                      </a:r>
                      <a:endParaRPr kumimoji="1" lang="ja-JP" altLang="en-US" sz="1050" b="0" dirty="0">
                        <a:latin typeface="HGPｺﾞｼｯｸM" panose="020B0600000000000000" pitchFamily="50" charset="-128"/>
                        <a:ea typeface="HGPｺﾞｼｯｸM" panose="020B0600000000000000"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8" name="Rectangle 4"/>
          <p:cNvSpPr>
            <a:spLocks noChangeArrowheads="1"/>
          </p:cNvSpPr>
          <p:nvPr/>
        </p:nvSpPr>
        <p:spPr bwMode="auto">
          <a:xfrm>
            <a:off x="7395832" y="2168976"/>
            <a:ext cx="2453712" cy="1044000"/>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en-US" altLang="ja-JP" sz="1200" dirty="0" smtClean="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p:txBody>
      </p:sp>
      <p:sp>
        <p:nvSpPr>
          <p:cNvPr id="29" name="右中かっこ 28"/>
          <p:cNvSpPr/>
          <p:nvPr/>
        </p:nvSpPr>
        <p:spPr>
          <a:xfrm>
            <a:off x="8633784" y="2747023"/>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800">
              <a:solidFill>
                <a:srgbClr val="000000"/>
              </a:solidFill>
            </a:endParaRPr>
          </a:p>
        </p:txBody>
      </p:sp>
      <p:sp>
        <p:nvSpPr>
          <p:cNvPr id="30" name="正方形/長方形 29"/>
          <p:cNvSpPr/>
          <p:nvPr/>
        </p:nvSpPr>
        <p:spPr>
          <a:xfrm>
            <a:off x="8748432" y="2819055"/>
            <a:ext cx="1095672"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１０</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31" name="正方形/長方形 30"/>
          <p:cNvSpPr/>
          <p:nvPr/>
        </p:nvSpPr>
        <p:spPr>
          <a:xfrm>
            <a:off x="5637544" y="6129344"/>
            <a:ext cx="4212000"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900" dirty="0">
              <a:solidFill>
                <a:srgbClr val="000000"/>
              </a:solidFill>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5641975" y="3574473"/>
            <a:ext cx="4207577" cy="304255"/>
          </a:xfrm>
          <a:prstGeom prst="rect">
            <a:avLst/>
          </a:prstGeom>
          <a:solidFill>
            <a:srgbClr val="FFFFB9"/>
          </a:solid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pPr lvl="0" fontAlgn="auto">
              <a:spcBef>
                <a:spcPts val="0"/>
              </a:spcBef>
              <a:spcAft>
                <a:spcPts val="0"/>
              </a:spcAft>
              <a:defRPr/>
            </a:pPr>
            <a:r>
              <a:rPr lang="ja-JP" altLang="en-US" sz="1400" dirty="0">
                <a:solidFill>
                  <a:srgbClr val="000000"/>
                </a:solidFill>
                <a:ea typeface="ＤＨＰ特太ゴシック体" pitchFamily="2" charset="-128"/>
              </a:rPr>
              <a:t>■ 主</a:t>
            </a:r>
            <a:r>
              <a:rPr lang="ja-JP" altLang="en-US" sz="1400" dirty="0" smtClean="0">
                <a:solidFill>
                  <a:srgbClr val="000000"/>
                </a:solidFill>
                <a:ea typeface="ＤＨＰ特太ゴシック体" pitchFamily="2" charset="-128"/>
              </a:rPr>
              <a:t>な加算</a:t>
            </a:r>
            <a:endParaRPr lang="ja-JP" altLang="en-US" sz="1400" dirty="0">
              <a:solidFill>
                <a:srgbClr val="000000"/>
              </a:solidFill>
              <a:ea typeface="ＤＨＰ特太ゴシック体" pitchFamily="2" charset="-128"/>
            </a:endParaRPr>
          </a:p>
        </p:txBody>
      </p:sp>
      <p:sp>
        <p:nvSpPr>
          <p:cNvPr id="33"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86</a:t>
            </a:fld>
            <a:endParaRPr lang="en-US" altLang="ja-JP" dirty="0">
              <a:solidFill>
                <a:srgbClr val="000000"/>
              </a:solidFill>
            </a:endParaRPr>
          </a:p>
        </p:txBody>
      </p:sp>
    </p:spTree>
    <p:extLst>
      <p:ext uri="{BB962C8B-B14F-4D97-AF65-F5344CB8AC3E}">
        <p14:creationId xmlns:p14="http://schemas.microsoft.com/office/powerpoint/2010/main" val="25840854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36613" y="4824942"/>
            <a:ext cx="431800" cy="233892"/>
          </a:xfrm>
          <a:prstGeom prst="rect">
            <a:avLst/>
          </a:prstGeom>
          <a:noFill/>
          <a:ln w="9525">
            <a:noFill/>
            <a:miter lim="800000"/>
            <a:headEnd/>
            <a:tailEnd/>
          </a:ln>
        </p:spPr>
        <p:txBody>
          <a:bodyPr wrap="none" anchor="ctr"/>
          <a:lstStyle/>
          <a:p>
            <a:pPr algn="ctr"/>
            <a:endParaRPr lang="ja-JP" altLang="en-US" sz="1400"/>
          </a:p>
        </p:txBody>
      </p:sp>
      <p:sp>
        <p:nvSpPr>
          <p:cNvPr id="22" name="Text Box 3"/>
          <p:cNvSpPr txBox="1">
            <a:spLocks noChangeArrowheads="1"/>
          </p:cNvSpPr>
          <p:nvPr/>
        </p:nvSpPr>
        <p:spPr bwMode="auto">
          <a:xfrm>
            <a:off x="0" y="44451"/>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HGP創英角ｺﾞｼｯｸUB" pitchFamily="50" charset="-128"/>
              </a:rPr>
              <a:t>共同生活</a:t>
            </a:r>
            <a:r>
              <a:rPr lang="ja-JP" altLang="en-US" sz="2800" b="1" u="sng" dirty="0">
                <a:solidFill>
                  <a:schemeClr val="accent2"/>
                </a:solidFill>
                <a:effectLst>
                  <a:outerShdw blurRad="38100" dist="38100" dir="2700000" algn="tl">
                    <a:srgbClr val="C0C0C0"/>
                  </a:outerShdw>
                </a:effectLst>
                <a:ea typeface="HGP創英角ｺﾞｼｯｸUB" pitchFamily="50" charset="-128"/>
              </a:rPr>
              <a:t>援助</a:t>
            </a:r>
            <a:r>
              <a:rPr lang="ja-JP" altLang="en-US" sz="2800" b="1" u="sng" dirty="0" smtClean="0">
                <a:solidFill>
                  <a:schemeClr val="accent2"/>
                </a:solidFill>
                <a:effectLst>
                  <a:outerShdw blurRad="38100" dist="38100" dir="2700000" algn="tl">
                    <a:srgbClr val="C0C0C0"/>
                  </a:outerShdw>
                </a:effectLst>
                <a:ea typeface="HGP創英角ｺﾞｼｯｸUB" pitchFamily="50" charset="-128"/>
              </a:rPr>
              <a:t>（介護サービス包括型</a:t>
            </a:r>
            <a:r>
              <a:rPr lang="ja-JP" altLang="en-US" sz="2800" b="1" u="sng" dirty="0" smtClean="0">
                <a:solidFill>
                  <a:srgbClr val="333399"/>
                </a:solidFill>
                <a:effectLst>
                  <a:outerShdw blurRad="38100" dist="38100" dir="2700000" algn="tl">
                    <a:srgbClr val="C0C0C0"/>
                  </a:outerShdw>
                </a:effectLst>
                <a:ea typeface="HGP創英角ｺﾞｼｯｸUB" pitchFamily="50" charset="-128"/>
              </a:rPr>
              <a:t>）</a:t>
            </a:r>
            <a:endParaRPr lang="ja-JP" altLang="en-US" sz="2800" b="1" u="sng" dirty="0">
              <a:solidFill>
                <a:schemeClr val="accent2"/>
              </a:solidFill>
              <a:effectLst>
                <a:outerShdw blurRad="38100" dist="38100" dir="2700000" algn="tl">
                  <a:srgbClr val="C0C0C0"/>
                </a:outerShdw>
              </a:effectLst>
              <a:ea typeface="ＤＨＰ特太ゴシック体" pitchFamily="2" charset="-128"/>
            </a:endParaRPr>
          </a:p>
        </p:txBody>
      </p:sp>
      <p:sp>
        <p:nvSpPr>
          <p:cNvPr id="13316" name="Text Box 2"/>
          <p:cNvSpPr txBox="1">
            <a:spLocks noChangeArrowheads="1"/>
          </p:cNvSpPr>
          <p:nvPr/>
        </p:nvSpPr>
        <p:spPr bwMode="auto">
          <a:xfrm>
            <a:off x="194471" y="443127"/>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24" name="正方形/長方形 23"/>
          <p:cNvSpPr/>
          <p:nvPr/>
        </p:nvSpPr>
        <p:spPr>
          <a:xfrm>
            <a:off x="426644" y="754277"/>
            <a:ext cx="9209484" cy="55294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smtClean="0">
                <a:latin typeface="HGPｺﾞｼｯｸM" pitchFamily="50" charset="-128"/>
                <a:ea typeface="HGPｺﾞｼｯｸM" pitchFamily="50" charset="-128"/>
              </a:rPr>
              <a:t>　地域において自立した日常生活を営む上で、</a:t>
            </a:r>
            <a:r>
              <a:rPr lang="ja-JP" altLang="en-US" sz="1200" dirty="0" smtClean="0">
                <a:solidFill>
                  <a:srgbClr val="000000"/>
                </a:solidFill>
                <a:latin typeface="HGPｺﾞｼｯｸM" panose="020B0600000000000000" pitchFamily="50" charset="-128"/>
                <a:ea typeface="HGPｺﾞｼｯｸM" panose="020B0600000000000000" pitchFamily="50" charset="-128"/>
              </a:rPr>
              <a:t>相談、入浴、排泄又は食事の介護その他日常生活上の援助を必要とする</a:t>
            </a:r>
            <a:r>
              <a:rPr lang="ja-JP" altLang="en-US" sz="1200" dirty="0" smtClean="0">
                <a:latin typeface="HGPｺﾞｼｯｸM" pitchFamily="50" charset="-128"/>
                <a:ea typeface="HGPｺﾞｼｯｸM" pitchFamily="50" charset="-128"/>
              </a:rPr>
              <a:t>障害者</a:t>
            </a:r>
            <a:r>
              <a:rPr lang="ja-JP" altLang="en-US" sz="1200" dirty="0">
                <a:latin typeface="HGPｺﾞｼｯｸM" pitchFamily="50" charset="-128"/>
                <a:ea typeface="HGPｺﾞｼｯｸM" pitchFamily="50" charset="-128"/>
              </a:rPr>
              <a:t>（身体障害者にあっては、</a:t>
            </a:r>
            <a:r>
              <a:rPr lang="en-US" altLang="ja-JP" sz="1200" dirty="0">
                <a:latin typeface="HGPｺﾞｼｯｸM" pitchFamily="50" charset="-128"/>
                <a:ea typeface="HGPｺﾞｼｯｸM" pitchFamily="50" charset="-128"/>
              </a:rPr>
              <a:t>65</a:t>
            </a:r>
            <a:r>
              <a:rPr lang="ja-JP" altLang="en-US" sz="1200" dirty="0">
                <a:latin typeface="HGPｺﾞｼｯｸM" pitchFamily="50" charset="-128"/>
                <a:ea typeface="HGPｺﾞｼｯｸM" pitchFamily="50" charset="-128"/>
              </a:rPr>
              <a:t>歳未満の者又は</a:t>
            </a:r>
            <a:r>
              <a:rPr lang="en-US" altLang="ja-JP" sz="1200" dirty="0">
                <a:latin typeface="HGPｺﾞｼｯｸM" pitchFamily="50" charset="-128"/>
                <a:ea typeface="HGPｺﾞｼｯｸM" pitchFamily="50" charset="-128"/>
              </a:rPr>
              <a:t>65</a:t>
            </a:r>
            <a:r>
              <a:rPr lang="ja-JP" altLang="en-US" sz="1200" dirty="0">
                <a:latin typeface="HGPｺﾞｼｯｸM" pitchFamily="50" charset="-128"/>
                <a:ea typeface="HGPｺﾞｼｯｸM" pitchFamily="50" charset="-128"/>
              </a:rPr>
              <a:t>歳に達する日の前日までに障害福祉サービス若しくはこれに準ずるものを利用したことがある者に限る。）</a:t>
            </a:r>
            <a:endParaRPr lang="ja-JP" altLang="en-US" sz="1200" dirty="0">
              <a:solidFill>
                <a:srgbClr val="000000"/>
              </a:solidFill>
              <a:latin typeface="HGPｺﾞｼｯｸM" panose="020B0600000000000000" pitchFamily="50" charset="-128"/>
              <a:ea typeface="HGPｺﾞｼｯｸM" panose="020B0600000000000000" pitchFamily="50" charset="-128"/>
            </a:endParaRPr>
          </a:p>
        </p:txBody>
      </p:sp>
      <p:sp>
        <p:nvSpPr>
          <p:cNvPr id="13318" name="Text Box 2"/>
          <p:cNvSpPr txBox="1">
            <a:spLocks noChangeArrowheads="1"/>
          </p:cNvSpPr>
          <p:nvPr/>
        </p:nvSpPr>
        <p:spPr bwMode="auto">
          <a:xfrm>
            <a:off x="193478" y="1381277"/>
            <a:ext cx="2399110"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3319" name="Text Box 2"/>
          <p:cNvSpPr txBox="1">
            <a:spLocks noChangeArrowheads="1"/>
          </p:cNvSpPr>
          <p:nvPr/>
        </p:nvSpPr>
        <p:spPr bwMode="auto">
          <a:xfrm>
            <a:off x="5766597" y="1381277"/>
            <a:ext cx="2708672"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3320" name="Rectangle 4"/>
          <p:cNvSpPr>
            <a:spLocks noChangeArrowheads="1"/>
          </p:cNvSpPr>
          <p:nvPr/>
        </p:nvSpPr>
        <p:spPr bwMode="auto">
          <a:xfrm>
            <a:off x="379419" y="1719414"/>
            <a:ext cx="5030391" cy="785813"/>
          </a:xfrm>
          <a:prstGeom prst="rect">
            <a:avLst/>
          </a:prstGeom>
          <a:solidFill>
            <a:srgbClr val="CCFFFF">
              <a:alpha val="49803"/>
            </a:srgbClr>
          </a:solidFill>
          <a:ln w="3175" algn="ctr">
            <a:solidFill>
              <a:schemeClr val="tx1"/>
            </a:solidFill>
            <a:miter lim="800000"/>
            <a:headEnd/>
            <a:tailEnd/>
          </a:ln>
        </p:spPr>
        <p:txBody>
          <a:bodyPr anchor="ctr"/>
          <a:lstStyle/>
          <a:p>
            <a:pPr marL="85725" indent="-85725"/>
            <a:r>
              <a:rPr lang="ja-JP" altLang="en-US" sz="1200" dirty="0">
                <a:latin typeface="HGPｺﾞｼｯｸM" pitchFamily="50" charset="-128"/>
                <a:ea typeface="HGPｺﾞｼｯｸM" pitchFamily="50" charset="-128"/>
              </a:rPr>
              <a:t>■　主として夜間において、共同生活を営むべき住居において入浴</a:t>
            </a:r>
            <a:r>
              <a:rPr lang="ja-JP" altLang="en-US" sz="1200" dirty="0" smtClean="0">
                <a:latin typeface="HGPｺﾞｼｯｸM" pitchFamily="50" charset="-128"/>
                <a:ea typeface="HGPｺﾞｼｯｸM" pitchFamily="50" charset="-128"/>
              </a:rPr>
              <a:t>、排せつ</a:t>
            </a:r>
            <a:endParaRPr lang="en-US" altLang="ja-JP" sz="1200" dirty="0" smtClean="0">
              <a:latin typeface="HGPｺﾞｼｯｸM" pitchFamily="50" charset="-128"/>
              <a:ea typeface="HGPｺﾞｼｯｸM" pitchFamily="50" charset="-128"/>
            </a:endParaRPr>
          </a:p>
          <a:p>
            <a:pPr marL="85725" indent="-85725"/>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又</a:t>
            </a:r>
            <a:r>
              <a:rPr lang="ja-JP" altLang="en-US" sz="1200" dirty="0">
                <a:latin typeface="HGPｺﾞｼｯｸM" pitchFamily="50" charset="-128"/>
                <a:ea typeface="HGPｺﾞｼｯｸM" pitchFamily="50" charset="-128"/>
              </a:rPr>
              <a:t>は食事の介護等を行う</a:t>
            </a:r>
            <a:endParaRPr lang="ja-JP" altLang="en-US" sz="1200" dirty="0">
              <a:solidFill>
                <a:srgbClr val="FF0000"/>
              </a:solidFill>
              <a:latin typeface="HGPｺﾞｼｯｸM" pitchFamily="50" charset="-128"/>
              <a:ea typeface="HGPｺﾞｼｯｸM" pitchFamily="50" charset="-128"/>
            </a:endParaRPr>
          </a:p>
          <a:p>
            <a:pPr marL="85725" indent="-85725"/>
            <a:r>
              <a:rPr lang="ja-JP" altLang="en-US" sz="1200" dirty="0">
                <a:latin typeface="HGPｺﾞｼｯｸM" pitchFamily="50" charset="-128"/>
                <a:ea typeface="HGPｺﾞｼｯｸM" pitchFamily="50" charset="-128"/>
              </a:rPr>
              <a:t>■　日常生活上の相談支援や日中活動の利用を支援するため、</a:t>
            </a:r>
            <a:r>
              <a:rPr lang="ja-JP" altLang="en-US" sz="1200" dirty="0" smtClean="0">
                <a:latin typeface="HGPｺﾞｼｯｸM" pitchFamily="50" charset="-128"/>
                <a:ea typeface="HGPｺﾞｼｯｸM" pitchFamily="50" charset="-128"/>
              </a:rPr>
              <a:t>就労移行</a:t>
            </a:r>
            <a:endParaRPr lang="en-US" altLang="ja-JP" sz="1200" dirty="0" smtClean="0">
              <a:latin typeface="HGPｺﾞｼｯｸM" pitchFamily="50" charset="-128"/>
              <a:ea typeface="HGPｺﾞｼｯｸM" pitchFamily="50" charset="-128"/>
            </a:endParaRPr>
          </a:p>
          <a:p>
            <a:pPr marL="85725" indent="-85725"/>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支援</a:t>
            </a:r>
            <a:r>
              <a:rPr lang="ja-JP" altLang="en-US" sz="1200" dirty="0">
                <a:latin typeface="HGPｺﾞｼｯｸM" pitchFamily="50" charset="-128"/>
                <a:ea typeface="HGPｺﾞｼｯｸM" pitchFamily="50" charset="-128"/>
              </a:rPr>
              <a:t>事業所等の関係機関と連絡調整を実施</a:t>
            </a:r>
            <a:endParaRPr lang="ja-JP" altLang="en-US" sz="1200" dirty="0">
              <a:solidFill>
                <a:srgbClr val="FF0000"/>
              </a:solidFill>
              <a:latin typeface="HGPｺﾞｼｯｸM" pitchFamily="50" charset="-128"/>
              <a:ea typeface="HGPｺﾞｼｯｸM" pitchFamily="50" charset="-128"/>
            </a:endParaRPr>
          </a:p>
        </p:txBody>
      </p:sp>
      <p:sp>
        <p:nvSpPr>
          <p:cNvPr id="13321" name="Rectangle 4"/>
          <p:cNvSpPr>
            <a:spLocks noChangeArrowheads="1"/>
          </p:cNvSpPr>
          <p:nvPr/>
        </p:nvSpPr>
        <p:spPr bwMode="auto">
          <a:xfrm>
            <a:off x="5921378" y="1719414"/>
            <a:ext cx="3173016" cy="785813"/>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サービス管理責任者</a:t>
            </a:r>
          </a:p>
          <a:p>
            <a:r>
              <a:rPr lang="ja-JP" altLang="en-US" sz="1200" dirty="0">
                <a:latin typeface="HGPｺﾞｼｯｸM" pitchFamily="50" charset="-128"/>
                <a:ea typeface="HGPｺﾞｼｯｸM" pitchFamily="50" charset="-128"/>
              </a:rPr>
              <a:t>■　世話人　</a:t>
            </a:r>
            <a:r>
              <a:rPr lang="ja-JP" altLang="en-US" sz="1200" dirty="0" smtClean="0">
                <a:latin typeface="HGPｺﾞｼｯｸM" pitchFamily="50" charset="-128"/>
                <a:ea typeface="HGPｺﾞｼｯｸM" pitchFamily="50" charset="-128"/>
              </a:rPr>
              <a:t>６：１以上</a:t>
            </a:r>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　</a:t>
            </a:r>
            <a:r>
              <a:rPr lang="ja-JP" altLang="en-US" sz="1200" dirty="0" smtClean="0">
                <a:latin typeface="HGPｺﾞｼｯｸM" pitchFamily="50" charset="-128"/>
                <a:ea typeface="HGPｺﾞｼｯｸM" pitchFamily="50" charset="-128"/>
              </a:rPr>
              <a:t>２．５：１</a:t>
            </a:r>
            <a:r>
              <a:rPr lang="ja-JP" altLang="en-US" sz="1200" dirty="0">
                <a:latin typeface="HGPｺﾞｼｯｸM" pitchFamily="50" charset="-128"/>
                <a:ea typeface="HGPｺﾞｼｯｸM" pitchFamily="50" charset="-128"/>
              </a:rPr>
              <a:t>　～　</a:t>
            </a:r>
            <a:r>
              <a:rPr lang="ja-JP" altLang="en-US" sz="1200" dirty="0" smtClean="0">
                <a:latin typeface="HGPｺﾞｼｯｸM" pitchFamily="50" charset="-128"/>
                <a:ea typeface="HGPｺﾞｼｯｸM" pitchFamily="50" charset="-128"/>
              </a:rPr>
              <a:t>９：１</a:t>
            </a:r>
            <a:endParaRPr lang="ja-JP" altLang="en-US" sz="1200" dirty="0">
              <a:latin typeface="HGPｺﾞｼｯｸM" pitchFamily="50" charset="-128"/>
              <a:ea typeface="HGPｺﾞｼｯｸM" pitchFamily="50" charset="-128"/>
            </a:endParaRPr>
          </a:p>
        </p:txBody>
      </p:sp>
      <p:sp>
        <p:nvSpPr>
          <p:cNvPr id="13322" name="Text Box 2"/>
          <p:cNvSpPr txBox="1">
            <a:spLocks noChangeArrowheads="1"/>
          </p:cNvSpPr>
          <p:nvPr/>
        </p:nvSpPr>
        <p:spPr bwMode="auto">
          <a:xfrm>
            <a:off x="192734" y="2568727"/>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164881759"/>
              </p:ext>
            </p:extLst>
          </p:nvPr>
        </p:nvGraphicFramePr>
        <p:xfrm>
          <a:off x="370623" y="2870507"/>
          <a:ext cx="9209549" cy="3672840"/>
        </p:xfrm>
        <a:graphic>
          <a:graphicData uri="http://schemas.openxmlformats.org/drawingml/2006/table">
            <a:tbl>
              <a:tblPr>
                <a:tableStyleId>{F5AB1C69-6EDB-4FF4-983F-18BD219EF322}</a:tableStyleId>
              </a:tblPr>
              <a:tblGrid>
                <a:gridCol w="4566079"/>
                <a:gridCol w="154782"/>
                <a:gridCol w="4488688"/>
              </a:tblGrid>
              <a:tr h="296054">
                <a:tc gridSpan="3">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308493">
                <a:tc>
                  <a:txBody>
                    <a:bodyPr/>
                    <a:lstStyle/>
                    <a:p>
                      <a:pPr>
                        <a:defRPr/>
                      </a:pPr>
                      <a:r>
                        <a:rPr lang="ja-JP" altLang="en-US" sz="1300" dirty="0" smtClean="0">
                          <a:solidFill>
                            <a:schemeClr val="tx1"/>
                          </a:solidFill>
                          <a:latin typeface="HGPｺﾞｼｯｸM" pitchFamily="50" charset="-128"/>
                          <a:ea typeface="HGPｺﾞｼｯｸM" pitchFamily="50" charset="-128"/>
                        </a:rPr>
                        <a:t>世話人４：１・障害支援区分６の場合</a:t>
                      </a:r>
                      <a:r>
                        <a:rPr lang="en-US" altLang="ja-JP" sz="1300" dirty="0" smtClean="0">
                          <a:solidFill>
                            <a:schemeClr val="tx1"/>
                          </a:solidFill>
                          <a:latin typeface="HGPｺﾞｼｯｸM" pitchFamily="50" charset="-128"/>
                          <a:ea typeface="HGPｺﾞｼｯｸM" pitchFamily="50" charset="-128"/>
                        </a:rPr>
                        <a:t>[</a:t>
                      </a:r>
                      <a:r>
                        <a:rPr lang="ja-JP" altLang="en-US" sz="1300" dirty="0" smtClean="0">
                          <a:solidFill>
                            <a:schemeClr val="tx1"/>
                          </a:solidFill>
                          <a:latin typeface="HGPｺﾞｼｯｸM" pitchFamily="50" charset="-128"/>
                          <a:ea typeface="HGPｺﾞｼｯｸM" pitchFamily="50" charset="-128"/>
                        </a:rPr>
                        <a:t>６６８単位</a:t>
                      </a:r>
                      <a:r>
                        <a:rPr lang="en-US" altLang="ja-JP" sz="1300" dirty="0" smtClean="0">
                          <a:solidFill>
                            <a:schemeClr val="tx1"/>
                          </a:solidFill>
                          <a:latin typeface="HGPｺﾞｼｯｸM" pitchFamily="50" charset="-128"/>
                          <a:ea typeface="HGPｺﾞｼｯｸM" pitchFamily="50" charset="-128"/>
                        </a:rPr>
                        <a:t>]</a:t>
                      </a:r>
                    </a:p>
                    <a:p>
                      <a:pPr>
                        <a:defRPr/>
                      </a:pPr>
                      <a:endParaRPr lang="en-US" altLang="ja-JP" sz="1300" dirty="0" smtClean="0">
                        <a:solidFill>
                          <a:schemeClr val="tx1"/>
                        </a:solidFill>
                        <a:latin typeface="HGPｺﾞｼｯｸM" pitchFamily="50" charset="-128"/>
                        <a:ea typeface="HGPｺﾞｼｯｸM" pitchFamily="50" charset="-128"/>
                      </a:endParaRPr>
                    </a:p>
                    <a:p>
                      <a:pPr>
                        <a:defRPr/>
                      </a:pPr>
                      <a:r>
                        <a:rPr lang="ja-JP" altLang="en-US" sz="1300" dirty="0" smtClean="0">
                          <a:solidFill>
                            <a:schemeClr val="tx1"/>
                          </a:solidFill>
                          <a:latin typeface="HGPｺﾞｼｯｸM" pitchFamily="50" charset="-128"/>
                          <a:ea typeface="HGPｺﾞｼｯｸM" pitchFamily="50" charset="-128"/>
                        </a:rPr>
                        <a:t>世話人６：１・障害支援区分１以下の場合</a:t>
                      </a:r>
                      <a:r>
                        <a:rPr lang="en-US" altLang="ja-JP" sz="1300" dirty="0" smtClean="0">
                          <a:solidFill>
                            <a:schemeClr val="tx1"/>
                          </a:solidFill>
                          <a:latin typeface="HGPｺﾞｼｯｸM" pitchFamily="50" charset="-128"/>
                          <a:ea typeface="HGPｺﾞｼｯｸM" pitchFamily="50" charset="-128"/>
                        </a:rPr>
                        <a:t>[</a:t>
                      </a:r>
                      <a:r>
                        <a:rPr lang="ja-JP" altLang="en-US" sz="1300" dirty="0" smtClean="0">
                          <a:solidFill>
                            <a:schemeClr val="tx1"/>
                          </a:solidFill>
                          <a:latin typeface="HGPｺﾞｼｯｸM" pitchFamily="50" charset="-128"/>
                          <a:ea typeface="HGPｺﾞｼｯｸM" pitchFamily="50" charset="-128"/>
                        </a:rPr>
                        <a:t>１８２単位</a:t>
                      </a:r>
                      <a:r>
                        <a:rPr lang="en-US" altLang="ja-JP" sz="1300" dirty="0" smtClean="0">
                          <a:solidFill>
                            <a:schemeClr val="tx1"/>
                          </a:solidFill>
                          <a:latin typeface="HGPｺﾞｼｯｸM" pitchFamily="50" charset="-128"/>
                          <a:ea typeface="HGPｺﾞｼｯｸM" pitchFamily="50" charset="-128"/>
                        </a:rPr>
                        <a:t>]</a:t>
                      </a:r>
                      <a:endParaRPr lang="ja-JP" altLang="en-US" sz="1300" dirty="0" smtClean="0">
                        <a:solidFill>
                          <a:schemeClr val="tx1"/>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defRPr/>
                      </a:pPr>
                      <a:r>
                        <a:rPr lang="ja-JP" altLang="en-US" sz="1300" dirty="0" smtClean="0">
                          <a:solidFill>
                            <a:schemeClr val="tx1"/>
                          </a:solidFill>
                          <a:latin typeface="HGPｺﾞｼｯｸM" pitchFamily="50" charset="-128"/>
                          <a:ea typeface="HGPｺﾞｼｯｸM" pitchFamily="50" charset="-128"/>
                        </a:rPr>
                        <a:t>体験利用の場合</a:t>
                      </a:r>
                      <a:r>
                        <a:rPr lang="en-US" altLang="ja-JP" sz="1300" dirty="0" smtClean="0">
                          <a:solidFill>
                            <a:schemeClr val="tx1"/>
                          </a:solidFill>
                          <a:latin typeface="HGPｺﾞｼｯｸM" pitchFamily="50" charset="-128"/>
                          <a:ea typeface="HGPｺﾞｼｯｸM" pitchFamily="50" charset="-128"/>
                        </a:rPr>
                        <a:t>[</a:t>
                      </a:r>
                      <a:r>
                        <a:rPr lang="ja-JP" altLang="en-US" sz="1300" dirty="0" smtClean="0">
                          <a:solidFill>
                            <a:schemeClr val="tx1"/>
                          </a:solidFill>
                          <a:latin typeface="HGPｺﾞｼｯｸM" pitchFamily="50" charset="-128"/>
                          <a:ea typeface="HGPｺﾞｼｯｸM" pitchFamily="50" charset="-128"/>
                        </a:rPr>
                        <a:t>６９９単位～２８９単位］</a:t>
                      </a:r>
                      <a:endParaRPr lang="en-US" altLang="ja-JP" sz="1300" dirty="0" smtClean="0">
                        <a:solidFill>
                          <a:schemeClr val="tx1"/>
                        </a:solidFill>
                        <a:latin typeface="HGPｺﾞｼｯｸM" pitchFamily="50" charset="-128"/>
                        <a:ea typeface="HGPｺﾞｼｯｸM" pitchFamily="50" charset="-128"/>
                      </a:endParaRPr>
                    </a:p>
                    <a:p>
                      <a:pPr>
                        <a:defRPr/>
                      </a:pPr>
                      <a:endParaRPr lang="en-US" altLang="ja-JP" sz="1300" dirty="0" smtClean="0">
                        <a:solidFill>
                          <a:schemeClr val="tx1"/>
                        </a:solidFill>
                        <a:latin typeface="HGPｺﾞｼｯｸM" pitchFamily="50" charset="-128"/>
                        <a:ea typeface="HGPｺﾞｼｯｸM" pitchFamily="50" charset="-128"/>
                      </a:endParaRPr>
                    </a:p>
                    <a:p>
                      <a:pPr>
                        <a:defRPr/>
                      </a:pPr>
                      <a:endParaRPr lang="en-US" altLang="ja-JP" sz="1300" dirty="0" smtClean="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296054">
                <a:tc gridSpan="3">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1154611">
                <a:tc gridSpan="2">
                  <a:txBody>
                    <a:bodyPr/>
                    <a:lstStyle/>
                    <a:p>
                      <a:r>
                        <a:rPr kumimoji="1" lang="ja-JP" altLang="en-US" sz="1200" b="1" u="sng" dirty="0" smtClean="0">
                          <a:solidFill>
                            <a:schemeClr val="tx1"/>
                          </a:solidFill>
                          <a:latin typeface="HGPｺﾞｼｯｸM" pitchFamily="50" charset="-128"/>
                          <a:ea typeface="HGPｺﾞｼｯｸM" pitchFamily="50" charset="-128"/>
                        </a:rPr>
                        <a:t>夜間支援体制加算（</a:t>
                      </a:r>
                      <a:r>
                        <a:rPr kumimoji="1" lang="en-US" altLang="ja-JP" sz="1200" b="1" u="sng" dirty="0" smtClean="0">
                          <a:solidFill>
                            <a:schemeClr val="tx1"/>
                          </a:solidFill>
                          <a:latin typeface="HGPｺﾞｼｯｸM" pitchFamily="50" charset="-128"/>
                          <a:ea typeface="HGPｺﾞｼｯｸM" pitchFamily="50" charset="-128"/>
                        </a:rPr>
                        <a:t>Ⅰ</a:t>
                      </a:r>
                      <a:r>
                        <a:rPr kumimoji="1" lang="ja-JP" altLang="en-US" sz="1200" b="1" u="sng" dirty="0" smtClean="0">
                          <a:solidFill>
                            <a:schemeClr val="tx1"/>
                          </a:solidFill>
                          <a:latin typeface="HGPｺﾞｼｯｸM" pitchFamily="50" charset="-128"/>
                          <a:ea typeface="HGPｺﾞｼｯｸM" pitchFamily="50" charset="-128"/>
                        </a:rPr>
                        <a:t>）・（</a:t>
                      </a:r>
                      <a:r>
                        <a:rPr kumimoji="1" lang="en-US" altLang="ja-JP" sz="1200" b="1" u="sng" dirty="0" smtClean="0">
                          <a:solidFill>
                            <a:schemeClr val="tx1"/>
                          </a:solidFill>
                          <a:latin typeface="HGPｺﾞｼｯｸM" pitchFamily="50" charset="-128"/>
                          <a:ea typeface="HGPｺﾞｼｯｸM" pitchFamily="50" charset="-128"/>
                        </a:rPr>
                        <a:t>Ⅱ</a:t>
                      </a:r>
                      <a:r>
                        <a:rPr kumimoji="1" lang="ja-JP" altLang="en-US" sz="1200" b="1" u="sng" dirty="0" smtClean="0">
                          <a:solidFill>
                            <a:schemeClr val="tx1"/>
                          </a:solidFill>
                          <a:latin typeface="HGPｺﾞｼｯｸM" pitchFamily="50" charset="-128"/>
                          <a:ea typeface="HGPｺﾞｼｯｸM" pitchFamily="50" charset="-128"/>
                        </a:rPr>
                        <a:t>）・（</a:t>
                      </a:r>
                      <a:r>
                        <a:rPr kumimoji="1" lang="en-US" altLang="ja-JP" sz="1200" b="1" u="sng" dirty="0" smtClean="0">
                          <a:solidFill>
                            <a:schemeClr val="tx1"/>
                          </a:solidFill>
                          <a:latin typeface="HGPｺﾞｼｯｸM" pitchFamily="50" charset="-128"/>
                          <a:ea typeface="HGPｺﾞｼｯｸM" pitchFamily="50" charset="-128"/>
                        </a:rPr>
                        <a:t>Ⅲ</a:t>
                      </a:r>
                      <a:r>
                        <a:rPr kumimoji="1" lang="ja-JP" altLang="en-US" sz="1200" b="1" u="sng" dirty="0" smtClean="0">
                          <a:solidFill>
                            <a:schemeClr val="tx1"/>
                          </a:solidFill>
                          <a:latin typeface="HGPｺﾞｼｯｸM" pitchFamily="50" charset="-128"/>
                          <a:ea typeface="HGPｺﾞｼｯｸM" pitchFamily="50" charset="-128"/>
                        </a:rPr>
                        <a:t>）</a:t>
                      </a:r>
                      <a:endParaRPr kumimoji="1" lang="en-US" altLang="ja-JP" sz="1200" b="1" u="sng"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Ⅰ</a:t>
                      </a:r>
                      <a:r>
                        <a:rPr kumimoji="1" lang="ja-JP" altLang="en-US" sz="1200" dirty="0" smtClean="0">
                          <a:solidFill>
                            <a:schemeClr val="tx1"/>
                          </a:solidFill>
                          <a:latin typeface="HGPｺﾞｼｯｸM" pitchFamily="50" charset="-128"/>
                          <a:ea typeface="HGPｺﾞｼｯｸM" pitchFamily="50" charset="-128"/>
                        </a:rPr>
                        <a:t>）夜勤を配置し、利用者に対して夜間に介護等を行うため</a:t>
                      </a:r>
                      <a:endParaRPr kumimoji="1" lang="en-US" altLang="ja-JP" sz="1200" dirty="0" smtClean="0">
                        <a:solidFill>
                          <a:schemeClr val="tx1"/>
                        </a:solidFill>
                        <a:latin typeface="HGPｺﾞｼｯｸM" pitchFamily="50" charset="-128"/>
                        <a:ea typeface="HGPｺﾞｼｯｸM" pitchFamily="50" charset="-128"/>
                      </a:endParaRPr>
                    </a:p>
                    <a:p>
                      <a:pPr marL="266700" indent="-266700"/>
                      <a:r>
                        <a:rPr kumimoji="1" lang="ja-JP" altLang="en-US" sz="1200" dirty="0" smtClean="0">
                          <a:solidFill>
                            <a:schemeClr val="tx1"/>
                          </a:solidFill>
                          <a:latin typeface="HGPｺﾞｼｯｸM" pitchFamily="50" charset="-128"/>
                          <a:ea typeface="HGPｺﾞｼｯｸM" pitchFamily="50" charset="-128"/>
                        </a:rPr>
                        <a:t>　の体制等を確保する場合　　　　　　            　 ６７２単位～</a:t>
                      </a:r>
                      <a:r>
                        <a:rPr kumimoji="1" lang="en-US" altLang="ja-JP" sz="1200" dirty="0" smtClean="0">
                          <a:solidFill>
                            <a:schemeClr val="tx1"/>
                          </a:solidFill>
                          <a:latin typeface="HGPｺﾞｼｯｸM" pitchFamily="50" charset="-128"/>
                          <a:ea typeface="HGPｺﾞｼｯｸM" pitchFamily="50" charset="-128"/>
                        </a:rPr>
                        <a:t>54</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pPr marL="266700" indent="-266700"/>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en-US" altLang="ja-JP" sz="1200" baseline="0" dirty="0" smtClean="0">
                          <a:solidFill>
                            <a:schemeClr val="tx1"/>
                          </a:solidFill>
                          <a:latin typeface="HGPｺﾞｼｯｸM" pitchFamily="50" charset="-128"/>
                          <a:ea typeface="HGPｺﾞｼｯｸM" pitchFamily="50" charset="-128"/>
                        </a:rPr>
                        <a:t>Ⅱ</a:t>
                      </a:r>
                      <a:r>
                        <a:rPr kumimoji="1" lang="ja-JP" altLang="en-US" sz="1200" baseline="0" dirty="0" smtClean="0">
                          <a:solidFill>
                            <a:schemeClr val="tx1"/>
                          </a:solidFill>
                          <a:latin typeface="HGPｺﾞｼｯｸM" pitchFamily="50" charset="-128"/>
                          <a:ea typeface="HGPｺﾞｼｯｸM" pitchFamily="50" charset="-128"/>
                        </a:rPr>
                        <a:t>）宿直を配置し、利用者に対して夜間に居室の巡回や緊急</a:t>
                      </a:r>
                      <a:endParaRPr kumimoji="1" lang="en-US" altLang="ja-JP" sz="1200" baseline="0" dirty="0" smtClean="0">
                        <a:solidFill>
                          <a:schemeClr val="tx1"/>
                        </a:solidFill>
                        <a:latin typeface="HGPｺﾞｼｯｸM" pitchFamily="50" charset="-128"/>
                        <a:ea typeface="HGPｺﾞｼｯｸM" pitchFamily="50" charset="-128"/>
                      </a:endParaRPr>
                    </a:p>
                    <a:p>
                      <a:pPr marL="266700" indent="-266700"/>
                      <a:r>
                        <a:rPr kumimoji="1" lang="ja-JP" altLang="en-US" sz="1200" baseline="0" dirty="0" smtClean="0">
                          <a:solidFill>
                            <a:schemeClr val="tx1"/>
                          </a:solidFill>
                          <a:latin typeface="HGPｺﾞｼｯｸM" pitchFamily="50" charset="-128"/>
                          <a:ea typeface="HGPｺﾞｼｯｸM" pitchFamily="50" charset="-128"/>
                        </a:rPr>
                        <a:t>　時の支援等を行うための体制を確保する場合　</a:t>
                      </a:r>
                      <a:r>
                        <a:rPr kumimoji="1" lang="en-US" altLang="ja-JP" sz="1200" baseline="0" dirty="0" smtClean="0">
                          <a:solidFill>
                            <a:schemeClr val="tx1"/>
                          </a:solidFill>
                          <a:latin typeface="HGPｺﾞｼｯｸM" pitchFamily="50" charset="-128"/>
                          <a:ea typeface="HGPｺﾞｼｯｸM" pitchFamily="50" charset="-128"/>
                        </a:rPr>
                        <a:t>112</a:t>
                      </a:r>
                      <a:r>
                        <a:rPr kumimoji="1" lang="ja-JP" altLang="en-US" sz="1200" dirty="0" smtClean="0">
                          <a:solidFill>
                            <a:schemeClr val="tx1"/>
                          </a:solidFill>
                          <a:latin typeface="HGPｺﾞｼｯｸM" pitchFamily="50" charset="-128"/>
                          <a:ea typeface="HGPｺﾞｼｯｸM" pitchFamily="50" charset="-128"/>
                        </a:rPr>
                        <a:t>単位～</a:t>
                      </a:r>
                      <a:r>
                        <a:rPr kumimoji="1" lang="en-US" altLang="ja-JP" sz="1200" dirty="0" smtClean="0">
                          <a:solidFill>
                            <a:schemeClr val="tx1"/>
                          </a:solidFill>
                          <a:latin typeface="HGPｺﾞｼｯｸM" pitchFamily="50" charset="-128"/>
                          <a:ea typeface="HGPｺﾞｼｯｸM" pitchFamily="50" charset="-128"/>
                        </a:rPr>
                        <a:t>18</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pPr marL="266700" indent="-26670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Ⅲ</a:t>
                      </a:r>
                      <a:r>
                        <a:rPr kumimoji="1" lang="ja-JP" altLang="en-US" sz="1200" dirty="0" smtClean="0">
                          <a:solidFill>
                            <a:schemeClr val="tx1"/>
                          </a:solidFill>
                          <a:latin typeface="HGPｺﾞｼｯｸM" pitchFamily="50" charset="-128"/>
                          <a:ea typeface="HGPｺﾞｼｯｸM" pitchFamily="50" charset="-128"/>
                        </a:rPr>
                        <a:t>）夜間及び深夜の時間帯において、利用者の緊急事態等</a:t>
                      </a:r>
                      <a:endParaRPr kumimoji="1" lang="en-US" altLang="ja-JP" sz="1200" dirty="0" smtClean="0">
                        <a:solidFill>
                          <a:schemeClr val="tx1"/>
                        </a:solidFill>
                        <a:latin typeface="HGPｺﾞｼｯｸM" pitchFamily="50" charset="-128"/>
                        <a:ea typeface="HGPｺﾞｼｯｸM" pitchFamily="50" charset="-128"/>
                      </a:endParaRPr>
                    </a:p>
                    <a:p>
                      <a:pPr marL="266700" indent="-266700"/>
                      <a:r>
                        <a:rPr kumimoji="1" lang="ja-JP" altLang="en-US" sz="1200" dirty="0" smtClean="0">
                          <a:solidFill>
                            <a:schemeClr val="tx1"/>
                          </a:solidFill>
                          <a:latin typeface="HGPｺﾞｼｯｸM" pitchFamily="50" charset="-128"/>
                          <a:ea typeface="HGPｺﾞｼｯｸM" pitchFamily="50" charset="-128"/>
                        </a:rPr>
                        <a:t>　に対応するための常時の連絡体制又は防災体制を確保する場</a:t>
                      </a:r>
                      <a:endParaRPr kumimoji="1" lang="en-US" altLang="ja-JP" sz="1200" dirty="0" smtClean="0">
                        <a:solidFill>
                          <a:schemeClr val="tx1"/>
                        </a:solidFill>
                        <a:latin typeface="HGPｺﾞｼｯｸM" pitchFamily="50" charset="-128"/>
                        <a:ea typeface="HGPｺﾞｼｯｸM" pitchFamily="50" charset="-128"/>
                      </a:endParaRPr>
                    </a:p>
                    <a:p>
                      <a:pPr marL="266700" indent="-266700"/>
                      <a:r>
                        <a:rPr kumimoji="1" lang="ja-JP" altLang="en-US" sz="1200" dirty="0" smtClean="0">
                          <a:solidFill>
                            <a:schemeClr val="tx1"/>
                          </a:solidFill>
                          <a:latin typeface="HGPｺﾞｼｯｸM" pitchFamily="50" charset="-128"/>
                          <a:ea typeface="HGPｺﾞｼｯｸM" pitchFamily="50" charset="-128"/>
                        </a:rPr>
                        <a:t>  合</a:t>
                      </a:r>
                      <a:r>
                        <a:rPr kumimoji="1" lang="ja-JP" altLang="en-US" sz="1200" baseline="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10</a:t>
                      </a:r>
                      <a:r>
                        <a:rPr kumimoji="1" lang="ja-JP" altLang="en-US" sz="1200" dirty="0" smtClean="0">
                          <a:solidFill>
                            <a:schemeClr val="tx1"/>
                          </a:solidFill>
                          <a:latin typeface="HGPｺﾞｼｯｸM" pitchFamily="50" charset="-128"/>
                          <a:ea typeface="HGPｺﾞｼｯｸM" pitchFamily="50" charset="-128"/>
                        </a:rPr>
                        <a:t>単位　　　　　　　　　　　　</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en-US" altLang="ja-JP" sz="1200" dirty="0" smtClean="0">
                        <a:solidFill>
                          <a:schemeClr val="tx1"/>
                        </a:solidFill>
                        <a:latin typeface="HGPｺﾞｼｯｸM" pitchFamily="50" charset="-128"/>
                        <a:ea typeface="HGPｺﾞｼｯｸM" pitchFamily="50" charset="-128"/>
                      </a:endParaRPr>
                    </a:p>
                  </a:txBody>
                  <a:tcPr>
                    <a:lnL w="12700" cap="flat" cmpd="sng" algn="ctr">
                      <a:solidFill>
                        <a:schemeClr val="bg2">
                          <a:lumMod val="20000"/>
                          <a:lumOff val="80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1200" b="1" u="sng" dirty="0" smtClean="0">
                          <a:solidFill>
                            <a:schemeClr val="tx1"/>
                          </a:solidFill>
                          <a:latin typeface="HGPｺﾞｼｯｸM" pitchFamily="50" charset="-128"/>
                          <a:ea typeface="HGPｺﾞｼｯｸM" pitchFamily="50" charset="-128"/>
                        </a:rPr>
                        <a:t>日中支援加算</a:t>
                      </a:r>
                      <a:endParaRPr kumimoji="1" lang="en-US" altLang="ja-JP" sz="1200" b="1" u="sng"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Ⅰ</a:t>
                      </a:r>
                      <a:r>
                        <a:rPr kumimoji="1" lang="ja-JP" altLang="en-US" sz="1200" dirty="0" smtClean="0">
                          <a:solidFill>
                            <a:schemeClr val="tx1"/>
                          </a:solidFill>
                          <a:latin typeface="HGPｺﾞｼｯｸM" pitchFamily="50" charset="-128"/>
                          <a:ea typeface="HGPｺﾞｼｯｸM" pitchFamily="50" charset="-128"/>
                        </a:rPr>
                        <a:t>）高齢又は重度（</a:t>
                      </a:r>
                      <a:r>
                        <a:rPr kumimoji="1" lang="en-US" altLang="ja-JP" sz="1200" dirty="0" smtClean="0">
                          <a:solidFill>
                            <a:schemeClr val="tx1"/>
                          </a:solidFill>
                          <a:latin typeface="HGPｺﾞｼｯｸM" pitchFamily="50" charset="-128"/>
                          <a:ea typeface="HGPｺﾞｼｯｸM" pitchFamily="50" charset="-128"/>
                        </a:rPr>
                        <a:t>65</a:t>
                      </a:r>
                      <a:r>
                        <a:rPr kumimoji="1" lang="ja-JP" altLang="en-US" sz="1200" dirty="0" smtClean="0">
                          <a:solidFill>
                            <a:schemeClr val="tx1"/>
                          </a:solidFill>
                          <a:latin typeface="HGPｺﾞｼｯｸM" pitchFamily="50" charset="-128"/>
                          <a:ea typeface="HGPｺﾞｼｯｸM" pitchFamily="50" charset="-128"/>
                        </a:rPr>
                        <a:t>歳以上又は障害支援区分</a:t>
                      </a:r>
                      <a:r>
                        <a:rPr kumimoji="1" lang="en-US" altLang="ja-JP" sz="1200" dirty="0" smtClean="0">
                          <a:solidFill>
                            <a:schemeClr val="tx1"/>
                          </a:solidFill>
                          <a:latin typeface="HGPｺﾞｼｯｸM" pitchFamily="50" charset="-128"/>
                          <a:ea typeface="HGPｺﾞｼｯｸM" pitchFamily="50" charset="-128"/>
                        </a:rPr>
                        <a:t>4</a:t>
                      </a:r>
                      <a:r>
                        <a:rPr kumimoji="1" lang="ja-JP" altLang="en-US" sz="1200" dirty="0" smtClean="0">
                          <a:solidFill>
                            <a:schemeClr val="tx1"/>
                          </a:solidFill>
                          <a:latin typeface="HGPｺﾞｼｯｸM" pitchFamily="50" charset="-128"/>
                          <a:ea typeface="HGPｺﾞｼｯｸM" pitchFamily="50" charset="-128"/>
                        </a:rPr>
                        <a:t>以上）の利</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用者が住居の外で過ごすことが困難であるときに、当該利用者</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に対して日中に支援を行った場合　　　　　　　</a:t>
                      </a:r>
                      <a:r>
                        <a:rPr kumimoji="1" lang="en-US" altLang="ja-JP" sz="1200" dirty="0" smtClean="0">
                          <a:solidFill>
                            <a:schemeClr val="tx1"/>
                          </a:solidFill>
                          <a:latin typeface="HGPｺﾞｼｯｸM" pitchFamily="50" charset="-128"/>
                          <a:ea typeface="HGPｺﾞｼｯｸM" pitchFamily="50" charset="-128"/>
                        </a:rPr>
                        <a:t>539</a:t>
                      </a:r>
                      <a:r>
                        <a:rPr kumimoji="1" lang="ja-JP" altLang="en-US" sz="1200" dirty="0" smtClean="0">
                          <a:solidFill>
                            <a:schemeClr val="tx1"/>
                          </a:solidFill>
                          <a:latin typeface="HGPｺﾞｼｯｸM" pitchFamily="50" charset="-128"/>
                          <a:ea typeface="HGPｺﾞｼｯｸM" pitchFamily="50" charset="-128"/>
                        </a:rPr>
                        <a:t>単位～</a:t>
                      </a:r>
                      <a:r>
                        <a:rPr kumimoji="1" lang="en-US" altLang="ja-JP" sz="1200" dirty="0" smtClean="0">
                          <a:solidFill>
                            <a:schemeClr val="tx1"/>
                          </a:solidFill>
                          <a:latin typeface="HGPｺﾞｼｯｸM" pitchFamily="50" charset="-128"/>
                          <a:ea typeface="HGPｺﾞｼｯｸM" pitchFamily="50" charset="-128"/>
                        </a:rPr>
                        <a:t>270</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Ⅱ</a:t>
                      </a:r>
                      <a:r>
                        <a:rPr kumimoji="1" lang="ja-JP" altLang="en-US" sz="1200" dirty="0" smtClean="0">
                          <a:solidFill>
                            <a:schemeClr val="tx1"/>
                          </a:solidFill>
                          <a:latin typeface="HGPｺﾞｼｯｸM" pitchFamily="50" charset="-128"/>
                          <a:ea typeface="HGPｺﾞｼｯｸM" pitchFamily="50" charset="-128"/>
                        </a:rPr>
                        <a:t>）利用者が心身の状況等により日中活動サービス等を利用</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することができないときに、当該利用者に対し、日中に支援を行</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dirty="0" err="1" smtClean="0">
                          <a:solidFill>
                            <a:schemeClr val="tx1"/>
                          </a:solidFill>
                          <a:latin typeface="HGPｺﾞｼｯｸM" pitchFamily="50" charset="-128"/>
                          <a:ea typeface="HGPｺﾞｼｯｸM" pitchFamily="50" charset="-128"/>
                        </a:rPr>
                        <a:t>った</a:t>
                      </a:r>
                      <a:r>
                        <a:rPr kumimoji="1" lang="ja-JP" altLang="en-US" sz="1200" dirty="0" smtClean="0">
                          <a:solidFill>
                            <a:schemeClr val="tx1"/>
                          </a:solidFill>
                          <a:latin typeface="HGPｺﾞｼｯｸM" pitchFamily="50" charset="-128"/>
                          <a:ea typeface="HGPｺﾞｼｯｸM" pitchFamily="50" charset="-128"/>
                        </a:rPr>
                        <a:t>場合　　　　　　　　　　　　　　　　　　　　　　</a:t>
                      </a:r>
                      <a:r>
                        <a:rPr kumimoji="1" lang="en-US" altLang="ja-JP" sz="1200" baseline="0" dirty="0" smtClean="0">
                          <a:solidFill>
                            <a:schemeClr val="tx1"/>
                          </a:solidFill>
                          <a:latin typeface="HGPｺﾞｼｯｸM" pitchFamily="50" charset="-128"/>
                          <a:ea typeface="HGPｺﾞｼｯｸM" pitchFamily="50" charset="-128"/>
                        </a:rPr>
                        <a:t>539</a:t>
                      </a:r>
                      <a:r>
                        <a:rPr kumimoji="1" lang="ja-JP" altLang="en-US" sz="1200" baseline="0" dirty="0" smtClean="0">
                          <a:solidFill>
                            <a:schemeClr val="tx1"/>
                          </a:solidFill>
                          <a:latin typeface="HGPｺﾞｼｯｸM" pitchFamily="50" charset="-128"/>
                          <a:ea typeface="HGPｺﾞｼｯｸM" pitchFamily="50" charset="-128"/>
                        </a:rPr>
                        <a:t>単位～</a:t>
                      </a:r>
                      <a:r>
                        <a:rPr kumimoji="1" lang="en-US" altLang="ja-JP" sz="1200" baseline="0" dirty="0" smtClean="0">
                          <a:solidFill>
                            <a:schemeClr val="tx1"/>
                          </a:solidFill>
                          <a:latin typeface="HGPｺﾞｼｯｸM" pitchFamily="50" charset="-128"/>
                          <a:ea typeface="HGPｺﾞｼｯｸM" pitchFamily="50" charset="-128"/>
                        </a:rPr>
                        <a:t>135</a:t>
                      </a:r>
                      <a:r>
                        <a:rPr kumimoji="1" lang="ja-JP" altLang="en-US" sz="1200" baseline="0" dirty="0" smtClean="0">
                          <a:solidFill>
                            <a:schemeClr val="tx1"/>
                          </a:solidFill>
                          <a:latin typeface="HGPｺﾞｼｯｸM" pitchFamily="50" charset="-128"/>
                          <a:ea typeface="HGPｺﾞｼｯｸM" pitchFamily="50" charset="-128"/>
                        </a:rPr>
                        <a:t>単位</a:t>
                      </a:r>
                      <a:endParaRPr kumimoji="1" lang="en-US" altLang="ja-JP" sz="1200" baseline="0" dirty="0" smtClean="0">
                        <a:solidFill>
                          <a:schemeClr val="tx1"/>
                        </a:solidFill>
                        <a:latin typeface="HGPｺﾞｼｯｸM" pitchFamily="50" charset="-128"/>
                        <a:ea typeface="HGPｺﾞｼｯｸM" pitchFamily="50" charset="-128"/>
                      </a:endParaRPr>
                    </a:p>
                    <a:p>
                      <a:endParaRPr kumimoji="1" lang="en-US" altLang="ja-JP" sz="1200" b="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tx1"/>
                          </a:solidFill>
                          <a:latin typeface="HGPｺﾞｼｯｸM" pitchFamily="50" charset="-128"/>
                          <a:ea typeface="HGPｺﾞｼｯｸM" pitchFamily="50" charset="-128"/>
                        </a:rPr>
                        <a:t>医療連携体制加算（</a:t>
                      </a:r>
                      <a:r>
                        <a:rPr kumimoji="1" lang="en-US" altLang="ja-JP" sz="1200" b="1" u="sng" dirty="0" smtClean="0">
                          <a:solidFill>
                            <a:schemeClr val="tx1"/>
                          </a:solidFill>
                          <a:latin typeface="HGPｺﾞｼｯｸM" pitchFamily="50" charset="-128"/>
                          <a:ea typeface="HGPｺﾞｼｯｸM" pitchFamily="50" charset="-128"/>
                        </a:rPr>
                        <a:t>Ⅴ</a:t>
                      </a:r>
                      <a:r>
                        <a:rPr kumimoji="1" lang="ja-JP" altLang="en-US" sz="1200" b="1" u="sng" dirty="0" smtClean="0">
                          <a:solidFill>
                            <a:schemeClr val="tx1"/>
                          </a:solidFill>
                          <a:latin typeface="HGPｺﾞｼｯｸM" pitchFamily="50" charset="-128"/>
                          <a:ea typeface="HGPｺﾞｼｯｸM" pitchFamily="50" charset="-128"/>
                        </a:rPr>
                        <a:t>）</a:t>
                      </a:r>
                      <a:endParaRPr kumimoji="1" lang="en-US" altLang="ja-JP" sz="12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→医療機関との連携等により看護師による、日常的な健康管理</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を行ったり、医療ニーズが必要となった場合に適切な対応がとれ</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る等の体制を整備している場合　　　　　　　　　　　　　　　</a:t>
                      </a:r>
                      <a:r>
                        <a:rPr kumimoji="1" lang="ja-JP" altLang="en-US" sz="1200" baseline="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39</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lumMod val="9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0080">
                <a:tc gridSpan="2">
                  <a:txBody>
                    <a:bodyPr/>
                    <a:lstStyle/>
                    <a:p>
                      <a:r>
                        <a:rPr kumimoji="1" lang="ja-JP" altLang="en-US" sz="1200" b="1" u="sng" dirty="0" smtClean="0">
                          <a:solidFill>
                            <a:schemeClr val="tx1"/>
                          </a:solidFill>
                          <a:latin typeface="HGPｺﾞｼｯｸM" pitchFamily="50" charset="-128"/>
                          <a:ea typeface="HGPｺﾞｼｯｸM" pitchFamily="50" charset="-128"/>
                        </a:rPr>
                        <a:t>重度障害者支援加算</a:t>
                      </a:r>
                      <a:endParaRPr kumimoji="1" lang="en-US" altLang="ja-JP" sz="1200" b="1" u="sng"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→区分６であって重度障害者等包括支援の対象者に対して、より</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手厚いサービスを提供するため従事者を加配するもとともに、一部</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の従事者が一定の研修を終了した場合　　　　　　　　　　　３６０単位</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vMerge="1">
                  <a:txBody>
                    <a:bodyPr/>
                    <a:lstStyle/>
                    <a:p>
                      <a:endParaRPr kumimoji="1" lang="ja-JP" altLang="en-US"/>
                    </a:p>
                  </a:txBody>
                  <a:tcPr/>
                </a:tc>
              </a:tr>
            </a:tbl>
          </a:graphicData>
        </a:graphic>
      </p:graphicFrame>
      <p:sp>
        <p:nvSpPr>
          <p:cNvPr id="13323" name="Text Box 2"/>
          <p:cNvSpPr txBox="1">
            <a:spLocks noChangeArrowheads="1"/>
          </p:cNvSpPr>
          <p:nvPr/>
        </p:nvSpPr>
        <p:spPr bwMode="auto">
          <a:xfrm>
            <a:off x="232174" y="6554986"/>
            <a:ext cx="4720828" cy="307777"/>
          </a:xfrm>
          <a:prstGeom prst="rect">
            <a:avLst/>
          </a:prstGeom>
          <a:noFill/>
          <a:ln w="9525">
            <a:noFill/>
            <a:miter lim="800000"/>
            <a:headEnd/>
            <a:tailEnd/>
          </a:ln>
        </p:spPr>
        <p:txBody>
          <a:bodyPr>
            <a:spAutoFit/>
          </a:bodyPr>
          <a:lstStyle/>
          <a:p>
            <a:pPr>
              <a:spcBef>
                <a:spcPct val="50000"/>
              </a:spcBef>
            </a:pPr>
            <a:r>
              <a:rPr lang="ja-JP" altLang="en-US" sz="1400" b="1" u="sng" dirty="0">
                <a:ea typeface="ＤＨＰ特太ゴシック体" pitchFamily="2" charset="-128"/>
              </a:rPr>
              <a:t>○ </a:t>
            </a:r>
            <a:r>
              <a:rPr lang="ja-JP" altLang="en-US" sz="1400" b="1" u="sng" dirty="0" smtClean="0">
                <a:ea typeface="ＤＨＰ特太ゴシック体" pitchFamily="2" charset="-128"/>
              </a:rPr>
              <a:t>事業所数</a:t>
            </a:r>
            <a:r>
              <a:rPr lang="ja-JP" altLang="en-US" sz="1400" dirty="0" smtClean="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5,916</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29</a:t>
            </a:r>
            <a:r>
              <a:rPr lang="zh-TW" altLang="en-US" sz="1400" dirty="0" smtClean="0">
                <a:latin typeface="HGPｺﾞｼｯｸM" pitchFamily="50" charset="-128"/>
                <a:ea typeface="HGPｺﾞｼｯｸM" pitchFamily="50" charset="-128"/>
              </a:rPr>
              <a:t>年</a:t>
            </a:r>
            <a:r>
              <a:rPr lang="en-US" altLang="zh-TW" sz="1400" dirty="0">
                <a:latin typeface="HGPｺﾞｼｯｸM" pitchFamily="50" charset="-128"/>
                <a:ea typeface="HGPｺﾞｼｯｸM" pitchFamily="50" charset="-128"/>
              </a:rPr>
              <a:t>4</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3341" name="Text Box 2"/>
          <p:cNvSpPr txBox="1">
            <a:spLocks noChangeArrowheads="1"/>
          </p:cNvSpPr>
          <p:nvPr/>
        </p:nvSpPr>
        <p:spPr bwMode="auto">
          <a:xfrm>
            <a:off x="2001902" y="3434456"/>
            <a:ext cx="384721" cy="354583"/>
          </a:xfrm>
          <a:prstGeom prst="rect">
            <a:avLst/>
          </a:prstGeom>
          <a:noFill/>
          <a:ln w="9525">
            <a:noFill/>
            <a:miter lim="800000"/>
            <a:headEnd/>
            <a:tailEnd/>
          </a:ln>
        </p:spPr>
        <p:txBody>
          <a:bodyPr vert="eaVert" wrap="square">
            <a:spAutoFit/>
          </a:bodyPr>
          <a:lstStyle/>
          <a:p>
            <a:pPr algn="ctr">
              <a:spcBef>
                <a:spcPct val="50000"/>
              </a:spcBef>
            </a:pPr>
            <a:r>
              <a:rPr lang="ja-JP" altLang="en-US" sz="1300" dirty="0">
                <a:latin typeface="HGPｺﾞｼｯｸM" pitchFamily="50" charset="-128"/>
                <a:ea typeface="HGPｺﾞｼｯｸM" pitchFamily="50" charset="-128"/>
              </a:rPr>
              <a:t>～</a:t>
            </a:r>
            <a:endParaRPr lang="en-US" altLang="ja-JP" sz="1300" b="1" u="sng" dirty="0">
              <a:ea typeface="ＤＨＰ特太ゴシック体" pitchFamily="2" charset="-128"/>
            </a:endParaRPr>
          </a:p>
        </p:txBody>
      </p:sp>
      <p:sp>
        <p:nvSpPr>
          <p:cNvPr id="13342" name="Text Box 2"/>
          <p:cNvSpPr txBox="1">
            <a:spLocks noChangeArrowheads="1"/>
          </p:cNvSpPr>
          <p:nvPr/>
        </p:nvSpPr>
        <p:spPr bwMode="auto">
          <a:xfrm>
            <a:off x="4953000" y="6545733"/>
            <a:ext cx="4915298" cy="307777"/>
          </a:xfrm>
          <a:prstGeom prst="rect">
            <a:avLst/>
          </a:prstGeom>
          <a:noFill/>
          <a:ln w="9525">
            <a:noFill/>
            <a:miter lim="800000"/>
            <a:headEnd/>
            <a:tailEnd/>
          </a:ln>
        </p:spPr>
        <p:txBody>
          <a:bodyPr wrap="square">
            <a:spAutoFit/>
          </a:bodyPr>
          <a:lstStyle/>
          <a:p>
            <a:pPr>
              <a:spcBef>
                <a:spcPct val="50000"/>
              </a:spcBef>
            </a:pPr>
            <a:r>
              <a:rPr lang="ja-JP" altLang="en-US" sz="1400" b="1" u="sng" dirty="0">
                <a:ea typeface="ＤＨＰ特太ゴシック体" pitchFamily="2" charset="-128"/>
              </a:rPr>
              <a:t>○ </a:t>
            </a:r>
            <a:r>
              <a:rPr lang="ja-JP" altLang="en-US" sz="1400" b="1" u="sng" dirty="0" smtClean="0">
                <a:ea typeface="ＤＨＰ特太ゴシック体" pitchFamily="2" charset="-128"/>
              </a:rPr>
              <a:t>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92,503</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29</a:t>
            </a:r>
            <a:r>
              <a:rPr lang="zh-TW" altLang="en-US" sz="1400" dirty="0" smtClean="0">
                <a:latin typeface="HGPｺﾞｼｯｸM" pitchFamily="50" charset="-128"/>
                <a:ea typeface="HGPｺﾞｼｯｸM" pitchFamily="50" charset="-128"/>
              </a:rPr>
              <a:t>年</a:t>
            </a:r>
            <a:r>
              <a:rPr lang="en-US" altLang="zh-TW" sz="1400" dirty="0">
                <a:latin typeface="HGPｺﾞｼｯｸM" pitchFamily="50" charset="-128"/>
                <a:ea typeface="HGPｺﾞｼｯｸM" pitchFamily="50" charset="-128"/>
              </a:rPr>
              <a:t>4</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7"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87</a:t>
            </a:fld>
            <a:endParaRPr lang="en-US" altLang="ja-JP" dirty="0">
              <a:solidFill>
                <a:srgbClr val="000000"/>
              </a:solidFill>
            </a:endParaRPr>
          </a:p>
        </p:txBody>
      </p:sp>
    </p:spTree>
    <p:extLst>
      <p:ext uri="{BB962C8B-B14F-4D97-AF65-F5344CB8AC3E}">
        <p14:creationId xmlns:p14="http://schemas.microsoft.com/office/powerpoint/2010/main" val="38534104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658379"/>
            <a:ext cx="431800" cy="233892"/>
          </a:xfrm>
          <a:prstGeom prst="rect">
            <a:avLst/>
          </a:prstGeom>
          <a:noFill/>
          <a:ln w="9525">
            <a:noFill/>
            <a:miter lim="800000"/>
            <a:headEnd/>
            <a:tailEnd/>
          </a:ln>
        </p:spPr>
        <p:txBody>
          <a:bodyPr wrap="none" anchor="ctr"/>
          <a:lstStyle/>
          <a:p>
            <a:pPr algn="ctr"/>
            <a:r>
              <a:rPr lang="ja-JP" altLang="en-US" sz="1000">
                <a:solidFill>
                  <a:srgbClr val="000000"/>
                </a:solidFill>
                <a:ea typeface="ＭＳ Ｐゴシック" pitchFamily="50" charset="-128"/>
              </a:rPr>
              <a:t>～</a:t>
            </a:r>
          </a:p>
        </p:txBody>
      </p:sp>
      <p:sp>
        <p:nvSpPr>
          <p:cNvPr id="23" name="Text Box 3"/>
          <p:cNvSpPr txBox="1">
            <a:spLocks noChangeArrowheads="1"/>
          </p:cNvSpPr>
          <p:nvPr/>
        </p:nvSpPr>
        <p:spPr bwMode="auto">
          <a:xfrm>
            <a:off x="0" y="31095"/>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ea typeface="HGP創英角ｺﾞｼｯｸUB" pitchFamily="50" charset="-128"/>
              </a:rPr>
              <a:t>外部サービス利用型共同生活援助</a:t>
            </a:r>
            <a:endParaRPr lang="ja-JP" altLang="en-US" sz="2800" b="1" u="sng" dirty="0">
              <a:solidFill>
                <a:srgbClr val="333399"/>
              </a:solidFill>
              <a:effectLst>
                <a:outerShdw blurRad="38100" dist="38100" dir="2700000" algn="tl">
                  <a:srgbClr val="C0C0C0"/>
                </a:outerShdw>
              </a:effectLst>
              <a:ea typeface="ＤＨＰ特太ゴシック体" pitchFamily="2" charset="-128"/>
            </a:endParaRPr>
          </a:p>
        </p:txBody>
      </p:sp>
      <p:sp>
        <p:nvSpPr>
          <p:cNvPr id="20484" name="Text Box 2"/>
          <p:cNvSpPr txBox="1">
            <a:spLocks noChangeArrowheads="1"/>
          </p:cNvSpPr>
          <p:nvPr/>
        </p:nvSpPr>
        <p:spPr bwMode="auto">
          <a:xfrm>
            <a:off x="194472" y="385249"/>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0485" name="Text Box 2"/>
          <p:cNvSpPr txBox="1">
            <a:spLocks noChangeArrowheads="1"/>
          </p:cNvSpPr>
          <p:nvPr/>
        </p:nvSpPr>
        <p:spPr bwMode="auto">
          <a:xfrm>
            <a:off x="165498" y="1281610"/>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20486" name="Text Box 2"/>
          <p:cNvSpPr txBox="1">
            <a:spLocks noChangeArrowheads="1"/>
          </p:cNvSpPr>
          <p:nvPr/>
        </p:nvSpPr>
        <p:spPr bwMode="auto">
          <a:xfrm>
            <a:off x="5720889" y="1310185"/>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7" name="正方形/長方形 26"/>
          <p:cNvSpPr/>
          <p:nvPr/>
        </p:nvSpPr>
        <p:spPr>
          <a:xfrm>
            <a:off x="386954" y="723387"/>
            <a:ext cx="8886526" cy="528929"/>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indent="85725">
              <a:defRPr/>
            </a:pPr>
            <a:r>
              <a:rPr lang="ja-JP" altLang="en-US" sz="1300" dirty="0" smtClean="0">
                <a:solidFill>
                  <a:srgbClr val="000000"/>
                </a:solidFill>
                <a:latin typeface="HGPｺﾞｼｯｸM" pitchFamily="50" charset="-128"/>
                <a:ea typeface="HGPｺﾞｼｯｸM" pitchFamily="50" charset="-128"/>
              </a:rPr>
              <a:t>地域</a:t>
            </a:r>
            <a:r>
              <a:rPr lang="ja-JP" altLang="en-US" sz="1300" dirty="0">
                <a:solidFill>
                  <a:srgbClr val="000000"/>
                </a:solidFill>
                <a:latin typeface="HGPｺﾞｼｯｸM" pitchFamily="50" charset="-128"/>
                <a:ea typeface="HGPｺﾞｼｯｸM" pitchFamily="50" charset="-128"/>
              </a:rPr>
              <a:t>において自立した</a:t>
            </a:r>
            <a:r>
              <a:rPr lang="ja-JP" altLang="en-US" sz="1300" dirty="0" smtClean="0">
                <a:solidFill>
                  <a:srgbClr val="000000"/>
                </a:solidFill>
                <a:latin typeface="HGPｺﾞｼｯｸM" pitchFamily="50" charset="-128"/>
                <a:ea typeface="HGPｺﾞｼｯｸM" pitchFamily="50" charset="-128"/>
              </a:rPr>
              <a:t>日常生活</a:t>
            </a:r>
            <a:r>
              <a:rPr lang="ja-JP" altLang="en-US" sz="1300" dirty="0">
                <a:solidFill>
                  <a:srgbClr val="000000"/>
                </a:solidFill>
                <a:latin typeface="HGPｺﾞｼｯｸM" pitchFamily="50" charset="-128"/>
                <a:ea typeface="HGPｺﾞｼｯｸM" pitchFamily="50" charset="-128"/>
              </a:rPr>
              <a:t>を営む上で、相談等の日常生活上の援助が必要な障害者（身体障害者にあっては、</a:t>
            </a:r>
            <a:r>
              <a:rPr lang="en-US" altLang="ja-JP" sz="1300" dirty="0">
                <a:solidFill>
                  <a:srgbClr val="000000"/>
                </a:solidFill>
                <a:latin typeface="HGPｺﾞｼｯｸM" pitchFamily="50" charset="-128"/>
                <a:ea typeface="HGPｺﾞｼｯｸM" pitchFamily="50" charset="-128"/>
              </a:rPr>
              <a:t>65</a:t>
            </a:r>
            <a:r>
              <a:rPr lang="ja-JP" altLang="en-US" sz="1300" dirty="0">
                <a:solidFill>
                  <a:srgbClr val="000000"/>
                </a:solidFill>
                <a:latin typeface="HGPｺﾞｼｯｸM" pitchFamily="50" charset="-128"/>
                <a:ea typeface="HGPｺﾞｼｯｸM" pitchFamily="50" charset="-128"/>
              </a:rPr>
              <a:t>歳未満の者又は</a:t>
            </a:r>
            <a:r>
              <a:rPr lang="en-US" altLang="ja-JP" sz="1300" dirty="0">
                <a:solidFill>
                  <a:srgbClr val="000000"/>
                </a:solidFill>
                <a:latin typeface="HGPｺﾞｼｯｸM" pitchFamily="50" charset="-128"/>
                <a:ea typeface="HGPｺﾞｼｯｸM" pitchFamily="50" charset="-128"/>
              </a:rPr>
              <a:t>65</a:t>
            </a:r>
            <a:r>
              <a:rPr lang="ja-JP" altLang="en-US" sz="1300" dirty="0">
                <a:solidFill>
                  <a:srgbClr val="000000"/>
                </a:solidFill>
                <a:latin typeface="HGPｺﾞｼｯｸM" pitchFamily="50" charset="-128"/>
                <a:ea typeface="HGPｺﾞｼｯｸM" pitchFamily="50" charset="-128"/>
              </a:rPr>
              <a:t>歳に達する日の前日までに障害福祉サービス若しくはこれに準ずるものを利用したことがある者に限る。</a:t>
            </a:r>
            <a:r>
              <a:rPr lang="ja-JP" altLang="en-US" sz="1300" dirty="0" smtClean="0">
                <a:solidFill>
                  <a:srgbClr val="000000"/>
                </a:solidFill>
                <a:latin typeface="HGPｺﾞｼｯｸM" pitchFamily="50" charset="-128"/>
                <a:ea typeface="HGPｺﾞｼｯｸM" pitchFamily="50" charset="-128"/>
              </a:rPr>
              <a:t>）</a:t>
            </a:r>
            <a:endParaRPr lang="en-US" altLang="ja-JP" sz="1300" dirty="0">
              <a:solidFill>
                <a:srgbClr val="000000"/>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411614" y="1590803"/>
            <a:ext cx="5185171" cy="1154832"/>
          </a:xfrm>
          <a:prstGeom prst="rect">
            <a:avLst/>
          </a:prstGeom>
          <a:solidFill>
            <a:srgbClr val="CCFFFF">
              <a:alpha val="49803"/>
            </a:srgbClr>
          </a:solidFill>
          <a:ln w="3175" algn="ctr">
            <a:solidFill>
              <a:schemeClr val="tx1"/>
            </a:solidFill>
            <a:miter lim="800000"/>
            <a:headEnd/>
            <a:tailEnd/>
          </a:ln>
        </p:spPr>
        <p:txBody>
          <a:bodyPr anchor="ctr"/>
          <a:lstStyle/>
          <a:p>
            <a:pPr marL="114300" indent="-114300"/>
            <a:r>
              <a:rPr lang="ja-JP" altLang="en-US" sz="1200" dirty="0">
                <a:solidFill>
                  <a:srgbClr val="000000"/>
                </a:solidFill>
                <a:latin typeface="HGPｺﾞｼｯｸM" pitchFamily="50" charset="-128"/>
                <a:ea typeface="HGPｺﾞｼｯｸM" pitchFamily="50" charset="-128"/>
              </a:rPr>
              <a:t>■　主として夜間において、共同生活を営むべき住居において</a:t>
            </a:r>
            <a:r>
              <a:rPr lang="ja-JP" altLang="en-US" sz="1200" dirty="0" smtClean="0">
                <a:solidFill>
                  <a:srgbClr val="000000"/>
                </a:solidFill>
                <a:latin typeface="HGPｺﾞｼｯｸM" pitchFamily="50" charset="-128"/>
                <a:ea typeface="HGPｺﾞｼｯｸM" pitchFamily="50" charset="-128"/>
              </a:rPr>
              <a:t>相談その他</a:t>
            </a:r>
            <a:r>
              <a:rPr lang="ja-JP" altLang="en-US" sz="1200" dirty="0">
                <a:solidFill>
                  <a:srgbClr val="000000"/>
                </a:solidFill>
                <a:latin typeface="HGPｺﾞｼｯｸM" pitchFamily="50" charset="-128"/>
                <a:ea typeface="HGPｺﾞｼｯｸM" pitchFamily="50" charset="-128"/>
              </a:rPr>
              <a:t>の</a:t>
            </a:r>
            <a:r>
              <a:rPr lang="ja-JP" altLang="en-US" sz="1200" dirty="0" smtClean="0">
                <a:solidFill>
                  <a:srgbClr val="000000"/>
                </a:solidFill>
                <a:latin typeface="HGPｺﾞｼｯｸM" pitchFamily="50" charset="-128"/>
                <a:ea typeface="HGPｺﾞｼｯｸM" pitchFamily="50" charset="-128"/>
              </a:rPr>
              <a:t>日常</a:t>
            </a:r>
            <a:r>
              <a:rPr lang="ja-JP" altLang="en-US" sz="1200" dirty="0">
                <a:solidFill>
                  <a:srgbClr val="000000"/>
                </a:solidFill>
                <a:latin typeface="HGPｺﾞｼｯｸM" pitchFamily="50" charset="-128"/>
                <a:ea typeface="HGPｺﾞｼｯｸM" pitchFamily="50" charset="-128"/>
              </a:rPr>
              <a:t>生活上の援助を行う</a:t>
            </a:r>
          </a:p>
          <a:p>
            <a:pPr marL="114300" indent="-114300"/>
            <a:r>
              <a:rPr lang="ja-JP" altLang="en-US" sz="1200" dirty="0">
                <a:solidFill>
                  <a:srgbClr val="000000"/>
                </a:solidFill>
                <a:latin typeface="HGPｺﾞｼｯｸM" pitchFamily="50" charset="-128"/>
                <a:ea typeface="HGPｺﾞｼｯｸM" pitchFamily="50" charset="-128"/>
              </a:rPr>
              <a:t>■　日常生活上の相談支援や日中活動の利用を支援するため、</a:t>
            </a:r>
            <a:r>
              <a:rPr lang="ja-JP" altLang="en-US" sz="1200" dirty="0" smtClean="0">
                <a:solidFill>
                  <a:srgbClr val="000000"/>
                </a:solidFill>
                <a:latin typeface="HGPｺﾞｼｯｸM" pitchFamily="50" charset="-128"/>
                <a:ea typeface="HGPｺﾞｼｯｸM" pitchFamily="50" charset="-128"/>
              </a:rPr>
              <a:t>就労</a:t>
            </a:r>
            <a:r>
              <a:rPr lang="ja-JP" altLang="en-US" sz="1200" dirty="0">
                <a:solidFill>
                  <a:srgbClr val="000000"/>
                </a:solidFill>
                <a:latin typeface="HGPｺﾞｼｯｸM" pitchFamily="50" charset="-128"/>
                <a:ea typeface="HGPｺﾞｼｯｸM" pitchFamily="50" charset="-128"/>
              </a:rPr>
              <a:t>移行支援事業所等の関係機関と連絡調整を</a:t>
            </a:r>
            <a:r>
              <a:rPr lang="ja-JP" altLang="en-US" sz="1200" dirty="0" smtClean="0">
                <a:solidFill>
                  <a:srgbClr val="000000"/>
                </a:solidFill>
                <a:latin typeface="HGPｺﾞｼｯｸM" pitchFamily="50" charset="-128"/>
                <a:ea typeface="HGPｺﾞｼｯｸM" pitchFamily="50" charset="-128"/>
              </a:rPr>
              <a:t>実施</a:t>
            </a:r>
            <a:endParaRPr lang="en-US" altLang="ja-JP" sz="1200" dirty="0" smtClean="0">
              <a:solidFill>
                <a:srgbClr val="000000"/>
              </a:solidFill>
              <a:latin typeface="HGPｺﾞｼｯｸM" pitchFamily="50" charset="-128"/>
              <a:ea typeface="HGPｺﾞｼｯｸM" pitchFamily="50" charset="-128"/>
            </a:endParaRPr>
          </a:p>
          <a:p>
            <a:pPr marL="114300" indent="-114300"/>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anose="020B0600000000000000" pitchFamily="50" charset="-128"/>
                <a:ea typeface="HGPｺﾞｼｯｸM" panose="020B0600000000000000" pitchFamily="50" charset="-128"/>
              </a:rPr>
              <a:t>利用者の個々のニーズに対応した食事や入浴、排せつ等の</a:t>
            </a:r>
            <a:r>
              <a:rPr lang="ja-JP" altLang="en-US" sz="1200" dirty="0" smtClean="0">
                <a:solidFill>
                  <a:srgbClr val="000000"/>
                </a:solidFill>
                <a:latin typeface="HGPｺﾞｼｯｸM" panose="020B0600000000000000" pitchFamily="50" charset="-128"/>
                <a:ea typeface="HGPｺﾞｼｯｸM" panose="020B0600000000000000" pitchFamily="50" charset="-128"/>
              </a:rPr>
              <a:t>介護</a:t>
            </a:r>
            <a:r>
              <a:rPr lang="ja-JP" altLang="en-US" sz="1200" dirty="0">
                <a:solidFill>
                  <a:srgbClr val="000000"/>
                </a:solidFill>
                <a:latin typeface="HGPｺﾞｼｯｸM" panose="020B0600000000000000" pitchFamily="50" charset="-128"/>
                <a:ea typeface="HGPｺﾞｼｯｸM" panose="020B0600000000000000" pitchFamily="50" charset="-128"/>
              </a:rPr>
              <a:t>を併せて</a:t>
            </a:r>
            <a:r>
              <a:rPr lang="ja-JP" altLang="en-US" sz="1200" dirty="0" smtClean="0">
                <a:solidFill>
                  <a:srgbClr val="000000"/>
                </a:solidFill>
                <a:latin typeface="HGPｺﾞｼｯｸM" panose="020B0600000000000000" pitchFamily="50" charset="-128"/>
                <a:ea typeface="HGPｺﾞｼｯｸM" panose="020B0600000000000000" pitchFamily="50" charset="-128"/>
              </a:rPr>
              <a:t>提供（外部の居宅介護事業所に委託）</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p:txBody>
      </p:sp>
      <p:sp>
        <p:nvSpPr>
          <p:cNvPr id="20489" name="Rectangle 4"/>
          <p:cNvSpPr>
            <a:spLocks noChangeArrowheads="1"/>
          </p:cNvSpPr>
          <p:nvPr/>
        </p:nvSpPr>
        <p:spPr bwMode="auto">
          <a:xfrm>
            <a:off x="5848772" y="1590803"/>
            <a:ext cx="3173016" cy="999754"/>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サービス管理責任者</a:t>
            </a:r>
            <a:endParaRPr lang="en-US" altLang="ja-JP" sz="1200" dirty="0">
              <a:solidFill>
                <a:srgbClr val="000000"/>
              </a:solidFill>
              <a:latin typeface="HGPｺﾞｼｯｸM" pitchFamily="50" charset="-128"/>
              <a:ea typeface="HGPｺﾞｼｯｸM" pitchFamily="50" charset="-128"/>
            </a:endParaRPr>
          </a:p>
          <a:p>
            <a:endParaRPr lang="ja-JP" altLang="en-US" sz="6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世話人　</a:t>
            </a:r>
            <a:r>
              <a:rPr lang="ja-JP" altLang="en-US" sz="1200" dirty="0" smtClean="0">
                <a:solidFill>
                  <a:srgbClr val="000000"/>
                </a:solidFill>
                <a:latin typeface="HGPｺﾞｼｯｸM" pitchFamily="50" charset="-128"/>
                <a:ea typeface="HGPｺﾞｼｯｸM" pitchFamily="50" charset="-128"/>
              </a:rPr>
              <a:t>６：１以上（当分の間は１０：１以上）</a:t>
            </a:r>
            <a:endParaRPr lang="en-US" altLang="ja-JP" sz="1200" dirty="0" smtClean="0">
              <a:solidFill>
                <a:srgbClr val="000000"/>
              </a:solidFill>
              <a:latin typeface="HGPｺﾞｼｯｸM" pitchFamily="50" charset="-128"/>
              <a:ea typeface="HGPｺﾞｼｯｸM" pitchFamily="50" charset="-128"/>
            </a:endParaRPr>
          </a:p>
          <a:p>
            <a:endParaRPr lang="en-US" altLang="ja-JP" sz="600" dirty="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介護の提供は受託居宅介護事業所が行う</a:t>
            </a:r>
            <a:endParaRPr lang="en-US" altLang="ja-JP" sz="1200" dirty="0">
              <a:solidFill>
                <a:srgbClr val="000000"/>
              </a:solidFill>
              <a:latin typeface="HGPｺﾞｼｯｸM" pitchFamily="50" charset="-128"/>
              <a:ea typeface="HGPｺﾞｼｯｸM" pitchFamily="50" charset="-128"/>
            </a:endParaRPr>
          </a:p>
        </p:txBody>
      </p:sp>
      <p:sp>
        <p:nvSpPr>
          <p:cNvPr id="20490" name="Text Box 2"/>
          <p:cNvSpPr txBox="1">
            <a:spLocks noChangeArrowheads="1"/>
          </p:cNvSpPr>
          <p:nvPr/>
        </p:nvSpPr>
        <p:spPr bwMode="auto">
          <a:xfrm>
            <a:off x="232174" y="2735982"/>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sp>
        <p:nvSpPr>
          <p:cNvPr id="20507" name="Text Box 2"/>
          <p:cNvSpPr txBox="1">
            <a:spLocks noChangeArrowheads="1"/>
          </p:cNvSpPr>
          <p:nvPr/>
        </p:nvSpPr>
        <p:spPr bwMode="auto">
          <a:xfrm>
            <a:off x="194474" y="6524209"/>
            <a:ext cx="5152876" cy="307777"/>
          </a:xfrm>
          <a:prstGeom prst="rect">
            <a:avLst/>
          </a:prstGeom>
          <a:noFill/>
          <a:ln w="9525">
            <a:noFill/>
            <a:miter lim="800000"/>
            <a:headEnd/>
            <a:tailEnd/>
          </a:ln>
        </p:spPr>
        <p:txBody>
          <a:bodyPr wrap="square">
            <a:spAutoFit/>
          </a:bodyPr>
          <a:lstStyle/>
          <a:p>
            <a:pPr>
              <a:spcBef>
                <a:spcPct val="50000"/>
              </a:spcBef>
            </a:pPr>
            <a:r>
              <a:rPr lang="ja-JP" altLang="en-US" sz="1400" b="1" u="sng" dirty="0">
                <a:solidFill>
                  <a:srgbClr val="000000"/>
                </a:solidFill>
                <a:ea typeface="ＤＨＰ特太ゴシック体" pitchFamily="2" charset="-128"/>
              </a:rPr>
              <a:t>○ </a:t>
            </a:r>
            <a:r>
              <a:rPr lang="ja-JP" altLang="en-US" sz="1400" b="1" u="sng" dirty="0" smtClean="0">
                <a:solidFill>
                  <a:srgbClr val="000000"/>
                </a:solidFill>
                <a:ea typeface="ＤＨＰ特太ゴシック体" pitchFamily="2" charset="-128"/>
              </a:rPr>
              <a:t>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1,471</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29</a:t>
            </a:r>
            <a:r>
              <a:rPr lang="zh-TW" altLang="en-US" sz="1400" dirty="0" smtClean="0">
                <a:solidFill>
                  <a:srgbClr val="000000"/>
                </a:solidFill>
                <a:latin typeface="HGPｺﾞｼｯｸM" pitchFamily="50" charset="-128"/>
                <a:ea typeface="HGPｺﾞｼｯｸM" pitchFamily="50" charset="-128"/>
              </a:rPr>
              <a:t>年</a:t>
            </a:r>
            <a:r>
              <a:rPr lang="en-US" altLang="zh-TW" sz="1400" dirty="0">
                <a:solidFill>
                  <a:srgbClr val="000000"/>
                </a:solidFill>
                <a:latin typeface="HGPｺﾞｼｯｸM" pitchFamily="50" charset="-128"/>
                <a:ea typeface="HGPｺﾞｼｯｸM" pitchFamily="50" charset="-128"/>
              </a:rPr>
              <a:t>4</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dirty="0">
              <a:solidFill>
                <a:srgbClr val="000000"/>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5025008" y="6524209"/>
            <a:ext cx="5184576" cy="307777"/>
          </a:xfrm>
          <a:prstGeom prst="rect">
            <a:avLst/>
          </a:prstGeom>
          <a:noFill/>
          <a:ln w="9525">
            <a:noFill/>
            <a:miter lim="800000"/>
            <a:headEnd/>
            <a:tailEnd/>
          </a:ln>
        </p:spPr>
        <p:txBody>
          <a:bodyPr wrap="square">
            <a:spAutoFit/>
          </a:bodyPr>
          <a:lstStyle/>
          <a:p>
            <a:pPr>
              <a:spcBef>
                <a:spcPct val="50000"/>
              </a:spcBef>
            </a:pPr>
            <a:r>
              <a:rPr lang="ja-JP" altLang="en-US" sz="1400" b="1" u="sng" dirty="0">
                <a:solidFill>
                  <a:srgbClr val="000000"/>
                </a:solidFill>
                <a:ea typeface="ＤＨＰ特太ゴシック体" pitchFamily="2" charset="-128"/>
              </a:rPr>
              <a:t>○ </a:t>
            </a:r>
            <a:r>
              <a:rPr lang="ja-JP" altLang="en-US" sz="1400" b="1" u="sng" dirty="0" smtClean="0">
                <a:solidFill>
                  <a:srgbClr val="000000"/>
                </a:solidFill>
                <a:ea typeface="ＤＨＰ特太ゴシック体" pitchFamily="2" charset="-128"/>
              </a:rPr>
              <a:t>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16,534</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29</a:t>
            </a:r>
            <a:r>
              <a:rPr lang="zh-TW" altLang="en-US" sz="1400" dirty="0" smtClean="0">
                <a:solidFill>
                  <a:srgbClr val="000000"/>
                </a:solidFill>
                <a:latin typeface="HGPｺﾞｼｯｸM" pitchFamily="50" charset="-128"/>
                <a:ea typeface="HGPｺﾞｼｯｸM" pitchFamily="50" charset="-128"/>
              </a:rPr>
              <a:t>年</a:t>
            </a:r>
            <a:r>
              <a:rPr lang="en-US" altLang="zh-TW" sz="1400" dirty="0">
                <a:solidFill>
                  <a:srgbClr val="000000"/>
                </a:solidFill>
                <a:latin typeface="HGPｺﾞｼｯｸM" pitchFamily="50" charset="-128"/>
                <a:ea typeface="HGPｺﾞｼｯｸM" pitchFamily="50" charset="-128"/>
              </a:rPr>
              <a:t>4</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742074868"/>
              </p:ext>
            </p:extLst>
          </p:nvPr>
        </p:nvGraphicFramePr>
        <p:xfrm>
          <a:off x="411610" y="3074536"/>
          <a:ext cx="9209549" cy="3444240"/>
        </p:xfrm>
        <a:graphic>
          <a:graphicData uri="http://schemas.openxmlformats.org/drawingml/2006/table">
            <a:tbl>
              <a:tblPr>
                <a:tableStyleId>{F5AB1C69-6EDB-4FF4-983F-18BD219EF322}</a:tableStyleId>
              </a:tblPr>
              <a:tblGrid>
                <a:gridCol w="4720861"/>
                <a:gridCol w="4488688"/>
              </a:tblGrid>
              <a:tr h="210448">
                <a:tc gridSpan="2">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409704">
                <a:tc gridSpan="2">
                  <a:txBody>
                    <a:bodyPr/>
                    <a:lstStyle/>
                    <a:p>
                      <a:pPr>
                        <a:defRPr/>
                      </a:pPr>
                      <a:r>
                        <a:rPr lang="ja-JP" altLang="en-US" sz="1200" dirty="0" smtClean="0">
                          <a:solidFill>
                            <a:schemeClr val="accent4"/>
                          </a:solidFill>
                          <a:latin typeface="HGPｺﾞｼｯｸM" pitchFamily="50" charset="-128"/>
                          <a:ea typeface="HGPｺﾞｼｯｸM" pitchFamily="50" charset="-128"/>
                        </a:rPr>
                        <a:t>世話人　４：１　 </a:t>
                      </a:r>
                      <a:r>
                        <a:rPr lang="en-US" altLang="ja-JP" sz="1200" dirty="0" smtClean="0">
                          <a:solidFill>
                            <a:schemeClr val="accent4"/>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259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 世話人</a:t>
                      </a:r>
                      <a:r>
                        <a:rPr lang="en-US" altLang="ja-JP" sz="1200" dirty="0" smtClean="0">
                          <a:solidFill>
                            <a:schemeClr val="tx1"/>
                          </a:solidFill>
                          <a:latin typeface="HGPｺﾞｼｯｸM" pitchFamily="50" charset="-128"/>
                          <a:ea typeface="HGPｺﾞｼｯｸM" pitchFamily="50" charset="-128"/>
                        </a:rPr>
                        <a:t>10</a:t>
                      </a:r>
                      <a:r>
                        <a:rPr lang="ja-JP" altLang="en-US" sz="1200" dirty="0" smtClean="0">
                          <a:solidFill>
                            <a:schemeClr val="tx1"/>
                          </a:solidFill>
                          <a:latin typeface="HGPｺﾞｼｯｸM" pitchFamily="50" charset="-128"/>
                          <a:ea typeface="HGPｺﾞｼｯｸM" pitchFamily="50" charset="-128"/>
                        </a:rPr>
                        <a:t>：１　　</a:t>
                      </a:r>
                      <a:r>
                        <a:rPr lang="en-US" altLang="ja-JP" sz="1200" dirty="0" smtClean="0">
                          <a:solidFill>
                            <a:schemeClr val="tx1"/>
                          </a:solidFill>
                          <a:latin typeface="HGPｺﾞｼｯｸM" pitchFamily="50" charset="-128"/>
                          <a:ea typeface="HGPｺﾞｼｯｸM" pitchFamily="50" charset="-128"/>
                        </a:rPr>
                        <a:t>[121</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体験利用の場合［</a:t>
                      </a:r>
                      <a:r>
                        <a:rPr lang="en-US" altLang="ja-JP" sz="1200" dirty="0" smtClean="0">
                          <a:solidFill>
                            <a:schemeClr val="tx1"/>
                          </a:solidFill>
                          <a:latin typeface="HGPｺﾞｼｯｸM" pitchFamily="50" charset="-128"/>
                          <a:ea typeface="HGPｺﾞｼｯｸM" pitchFamily="50" charset="-128"/>
                        </a:rPr>
                        <a:t>289</a:t>
                      </a:r>
                      <a:r>
                        <a:rPr lang="ja-JP" altLang="en-US" sz="1200" dirty="0" smtClean="0">
                          <a:solidFill>
                            <a:schemeClr val="tx1"/>
                          </a:solidFill>
                          <a:latin typeface="HGPｺﾞｼｯｸM" pitchFamily="50" charset="-128"/>
                          <a:ea typeface="HGPｺﾞｼｯｸM" pitchFamily="50" charset="-128"/>
                        </a:rPr>
                        <a:t>単位］</a:t>
                      </a:r>
                      <a:endParaRPr lang="en-US" altLang="ja-JP" sz="1200" dirty="0" smtClean="0">
                        <a:solidFill>
                          <a:schemeClr val="tx1"/>
                        </a:solidFill>
                        <a:latin typeface="HGPｺﾞｼｯｸM" pitchFamily="50" charset="-128"/>
                        <a:ea typeface="HGPｺﾞｼｯｸM" pitchFamily="50" charset="-128"/>
                      </a:endParaRPr>
                    </a:p>
                    <a:p>
                      <a:pPr>
                        <a:defRPr/>
                      </a:pPr>
                      <a:r>
                        <a:rPr lang="en-US" altLang="ja-JP" sz="1200" dirty="0" smtClean="0">
                          <a:solidFill>
                            <a:schemeClr val="accent4"/>
                          </a:solidFill>
                          <a:latin typeface="HGPｺﾞｼｯｸM" pitchFamily="50" charset="-128"/>
                          <a:ea typeface="HGPｺﾞｼｯｸM" pitchFamily="50" charset="-128"/>
                        </a:rPr>
                        <a:t>※</a:t>
                      </a:r>
                      <a:r>
                        <a:rPr lang="ja-JP" altLang="en-US" sz="1200" dirty="0" smtClean="0">
                          <a:solidFill>
                            <a:schemeClr val="accent4"/>
                          </a:solidFill>
                          <a:latin typeface="HGPｺﾞｼｯｸM" pitchFamily="50" charset="-128"/>
                          <a:ea typeface="HGPｺﾞｼｯｸM" pitchFamily="50" charset="-128"/>
                        </a:rPr>
                        <a:t>利用者に対し受託居宅介護サービスを行った場合は、サービスに要する標準的な時間に応じて受託介護サービス費を併せて算定［</a:t>
                      </a:r>
                      <a:r>
                        <a:rPr lang="en-US" altLang="ja-JP" sz="1200" dirty="0" smtClean="0">
                          <a:solidFill>
                            <a:schemeClr val="accent4"/>
                          </a:solidFill>
                          <a:latin typeface="HGPｺﾞｼｯｸM" pitchFamily="50" charset="-128"/>
                          <a:ea typeface="HGPｺﾞｼｯｸM" pitchFamily="50" charset="-128"/>
                        </a:rPr>
                        <a:t>99</a:t>
                      </a:r>
                      <a:r>
                        <a:rPr lang="ja-JP" altLang="en-US" sz="1200" dirty="0" smtClean="0">
                          <a:solidFill>
                            <a:schemeClr val="accent4"/>
                          </a:solidFill>
                          <a:latin typeface="HGPｺﾞｼｯｸM" pitchFamily="50" charset="-128"/>
                          <a:ea typeface="HGPｺﾞｼｯｸM" pitchFamily="50" charset="-128"/>
                        </a:rPr>
                        <a:t>単位～］</a:t>
                      </a:r>
                      <a:endParaRPr lang="en-US" altLang="ja-JP" sz="12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250234">
                <a:tc gridSpan="2">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1276194">
                <a:tc>
                  <a:txBody>
                    <a:bodyPr/>
                    <a:lstStyle/>
                    <a:p>
                      <a:r>
                        <a:rPr kumimoji="1" lang="ja-JP" altLang="en-US" sz="1200" b="1" u="sng" dirty="0" smtClean="0">
                          <a:solidFill>
                            <a:schemeClr val="tx1"/>
                          </a:solidFill>
                          <a:latin typeface="HGPｺﾞｼｯｸM" pitchFamily="50" charset="-128"/>
                          <a:ea typeface="HGPｺﾞｼｯｸM" pitchFamily="50" charset="-128"/>
                        </a:rPr>
                        <a:t>夜間支援体制加算（</a:t>
                      </a:r>
                      <a:r>
                        <a:rPr kumimoji="1" lang="en-US" altLang="ja-JP" sz="1200" b="1" u="sng" dirty="0" smtClean="0">
                          <a:solidFill>
                            <a:schemeClr val="tx1"/>
                          </a:solidFill>
                          <a:latin typeface="HGPｺﾞｼｯｸM" pitchFamily="50" charset="-128"/>
                          <a:ea typeface="HGPｺﾞｼｯｸM" pitchFamily="50" charset="-128"/>
                        </a:rPr>
                        <a:t>Ⅰ</a:t>
                      </a:r>
                      <a:r>
                        <a:rPr kumimoji="1" lang="ja-JP" altLang="en-US" sz="1200" b="1" u="sng" dirty="0" smtClean="0">
                          <a:solidFill>
                            <a:schemeClr val="tx1"/>
                          </a:solidFill>
                          <a:latin typeface="HGPｺﾞｼｯｸM" pitchFamily="50" charset="-128"/>
                          <a:ea typeface="HGPｺﾞｼｯｸM" pitchFamily="50" charset="-128"/>
                        </a:rPr>
                        <a:t>）・（</a:t>
                      </a:r>
                      <a:r>
                        <a:rPr kumimoji="1" lang="en-US" altLang="ja-JP" sz="1200" b="1" u="sng" dirty="0" smtClean="0">
                          <a:solidFill>
                            <a:schemeClr val="tx1"/>
                          </a:solidFill>
                          <a:latin typeface="HGPｺﾞｼｯｸM" pitchFamily="50" charset="-128"/>
                          <a:ea typeface="HGPｺﾞｼｯｸM" pitchFamily="50" charset="-128"/>
                        </a:rPr>
                        <a:t>Ⅱ</a:t>
                      </a:r>
                      <a:r>
                        <a:rPr kumimoji="1" lang="ja-JP" altLang="en-US" sz="1200" b="1" u="sng" dirty="0" smtClean="0">
                          <a:solidFill>
                            <a:schemeClr val="tx1"/>
                          </a:solidFill>
                          <a:latin typeface="HGPｺﾞｼｯｸM" pitchFamily="50" charset="-128"/>
                          <a:ea typeface="HGPｺﾞｼｯｸM" pitchFamily="50" charset="-128"/>
                        </a:rPr>
                        <a:t>）・（</a:t>
                      </a:r>
                      <a:r>
                        <a:rPr kumimoji="1" lang="en-US" altLang="ja-JP" sz="1200" b="1" u="sng" dirty="0" smtClean="0">
                          <a:solidFill>
                            <a:schemeClr val="tx1"/>
                          </a:solidFill>
                          <a:latin typeface="HGPｺﾞｼｯｸM" pitchFamily="50" charset="-128"/>
                          <a:ea typeface="HGPｺﾞｼｯｸM" pitchFamily="50" charset="-128"/>
                        </a:rPr>
                        <a:t>Ⅲ</a:t>
                      </a:r>
                      <a:r>
                        <a:rPr kumimoji="1" lang="ja-JP" altLang="en-US" sz="1200" b="1" u="sng" dirty="0" smtClean="0">
                          <a:solidFill>
                            <a:schemeClr val="tx1"/>
                          </a:solidFill>
                          <a:latin typeface="HGPｺﾞｼｯｸM" pitchFamily="50" charset="-128"/>
                          <a:ea typeface="HGPｺﾞｼｯｸM" pitchFamily="50" charset="-128"/>
                        </a:rPr>
                        <a:t>）</a:t>
                      </a:r>
                      <a:endParaRPr kumimoji="1" lang="en-US" altLang="ja-JP" sz="1200" b="1" u="sng"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Ⅰ</a:t>
                      </a:r>
                      <a:r>
                        <a:rPr kumimoji="1" lang="ja-JP" altLang="en-US" sz="1200" dirty="0" smtClean="0">
                          <a:solidFill>
                            <a:schemeClr val="tx1"/>
                          </a:solidFill>
                          <a:latin typeface="HGPｺﾞｼｯｸM" pitchFamily="50" charset="-128"/>
                          <a:ea typeface="HGPｺﾞｼｯｸM" pitchFamily="50" charset="-128"/>
                        </a:rPr>
                        <a:t>）夜勤を配置し、利用者に対して夜間に介護等を行うため</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の体制等を確保する場合　　　　　　            　</a:t>
                      </a:r>
                      <a:r>
                        <a:rPr kumimoji="1" lang="en-US" altLang="ja-JP" sz="1200" dirty="0" smtClean="0">
                          <a:solidFill>
                            <a:schemeClr val="tx1"/>
                          </a:solidFill>
                          <a:latin typeface="HGPｺﾞｼｯｸM" pitchFamily="50" charset="-128"/>
                          <a:ea typeface="HGPｺﾞｼｯｸM" pitchFamily="50" charset="-128"/>
                        </a:rPr>
                        <a:t>672</a:t>
                      </a:r>
                      <a:r>
                        <a:rPr kumimoji="1" lang="ja-JP" altLang="en-US" sz="1200" dirty="0" smtClean="0">
                          <a:solidFill>
                            <a:schemeClr val="tx1"/>
                          </a:solidFill>
                          <a:latin typeface="HGPｺﾞｼｯｸM" pitchFamily="50" charset="-128"/>
                          <a:ea typeface="HGPｺﾞｼｯｸM" pitchFamily="50" charset="-128"/>
                        </a:rPr>
                        <a:t>単位～</a:t>
                      </a:r>
                      <a:r>
                        <a:rPr kumimoji="1" lang="en-US" altLang="ja-JP" sz="1200" dirty="0" smtClean="0">
                          <a:solidFill>
                            <a:schemeClr val="tx1"/>
                          </a:solidFill>
                          <a:latin typeface="HGPｺﾞｼｯｸM" pitchFamily="50" charset="-128"/>
                          <a:ea typeface="HGPｺﾞｼｯｸM" pitchFamily="50" charset="-128"/>
                        </a:rPr>
                        <a:t>54</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en-US" altLang="ja-JP" sz="1200" baseline="0" dirty="0" smtClean="0">
                          <a:solidFill>
                            <a:schemeClr val="tx1"/>
                          </a:solidFill>
                          <a:latin typeface="HGPｺﾞｼｯｸM" pitchFamily="50" charset="-128"/>
                          <a:ea typeface="HGPｺﾞｼｯｸM" pitchFamily="50" charset="-128"/>
                        </a:rPr>
                        <a:t>Ⅱ</a:t>
                      </a:r>
                      <a:r>
                        <a:rPr kumimoji="1" lang="ja-JP" altLang="en-US" sz="1200" baseline="0" dirty="0" smtClean="0">
                          <a:solidFill>
                            <a:schemeClr val="tx1"/>
                          </a:solidFill>
                          <a:latin typeface="HGPｺﾞｼｯｸM" pitchFamily="50" charset="-128"/>
                          <a:ea typeface="HGPｺﾞｼｯｸM" pitchFamily="50" charset="-128"/>
                        </a:rPr>
                        <a:t>）宿直を配置し、利用者に対して夜間に居室の巡回や緊急</a:t>
                      </a:r>
                      <a:endParaRPr kumimoji="1" lang="en-US" altLang="ja-JP" sz="1200" baseline="0" dirty="0" smtClean="0">
                        <a:solidFill>
                          <a:schemeClr val="tx1"/>
                        </a:solidFill>
                        <a:latin typeface="HGPｺﾞｼｯｸM" pitchFamily="50" charset="-128"/>
                        <a:ea typeface="HGPｺﾞｼｯｸM" pitchFamily="50" charset="-128"/>
                      </a:endParaRPr>
                    </a:p>
                    <a:p>
                      <a:r>
                        <a:rPr kumimoji="1" lang="ja-JP" altLang="en-US" sz="1200" baseline="0" dirty="0" smtClean="0">
                          <a:solidFill>
                            <a:schemeClr val="tx1"/>
                          </a:solidFill>
                          <a:latin typeface="HGPｺﾞｼｯｸM" pitchFamily="50" charset="-128"/>
                          <a:ea typeface="HGPｺﾞｼｯｸM" pitchFamily="50" charset="-128"/>
                        </a:rPr>
                        <a:t>　時の支援等を行うための体制を確保する場合　</a:t>
                      </a:r>
                      <a:r>
                        <a:rPr kumimoji="1" lang="en-US" altLang="ja-JP" sz="1200" baseline="0" dirty="0" smtClean="0">
                          <a:solidFill>
                            <a:schemeClr val="tx1"/>
                          </a:solidFill>
                          <a:latin typeface="HGPｺﾞｼｯｸM" pitchFamily="50" charset="-128"/>
                          <a:ea typeface="HGPｺﾞｼｯｸM" pitchFamily="50" charset="-128"/>
                        </a:rPr>
                        <a:t>112</a:t>
                      </a:r>
                      <a:r>
                        <a:rPr kumimoji="1" lang="ja-JP" altLang="en-US" sz="1200" dirty="0" smtClean="0">
                          <a:solidFill>
                            <a:schemeClr val="tx1"/>
                          </a:solidFill>
                          <a:latin typeface="HGPｺﾞｼｯｸM" pitchFamily="50" charset="-128"/>
                          <a:ea typeface="HGPｺﾞｼｯｸM" pitchFamily="50" charset="-128"/>
                        </a:rPr>
                        <a:t>単位～</a:t>
                      </a:r>
                      <a:r>
                        <a:rPr kumimoji="1" lang="en-US" altLang="ja-JP" sz="1200" dirty="0" smtClean="0">
                          <a:solidFill>
                            <a:schemeClr val="tx1"/>
                          </a:solidFill>
                          <a:latin typeface="HGPｺﾞｼｯｸM" pitchFamily="50" charset="-128"/>
                          <a:ea typeface="HGPｺﾞｼｯｸM" pitchFamily="50" charset="-128"/>
                        </a:rPr>
                        <a:t>18</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Ⅲ</a:t>
                      </a:r>
                      <a:r>
                        <a:rPr kumimoji="1" lang="ja-JP" altLang="en-US" sz="1200" dirty="0" smtClean="0">
                          <a:solidFill>
                            <a:schemeClr val="tx1"/>
                          </a:solidFill>
                          <a:latin typeface="HGPｺﾞｼｯｸM" pitchFamily="50" charset="-128"/>
                          <a:ea typeface="HGPｺﾞｼｯｸM" pitchFamily="50" charset="-128"/>
                        </a:rPr>
                        <a:t>）夜間及び深夜の時間帯において、利用者の緊急事態等</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に対応するための常時の連絡体制又は防災体制を確保する場合</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10</a:t>
                      </a:r>
                      <a:r>
                        <a:rPr kumimoji="1" lang="ja-JP" altLang="en-US" sz="1200" dirty="0" smtClean="0">
                          <a:solidFill>
                            <a:schemeClr val="tx1"/>
                          </a:solidFill>
                          <a:latin typeface="HGPｺﾞｼｯｸM" pitchFamily="50" charset="-128"/>
                          <a:ea typeface="HGPｺﾞｼｯｸM" pitchFamily="50" charset="-128"/>
                        </a:rPr>
                        <a:t>単位　　　　　　　　　　　　</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1200" b="1" u="sng" dirty="0" smtClean="0">
                          <a:solidFill>
                            <a:schemeClr val="tx1"/>
                          </a:solidFill>
                          <a:latin typeface="HGPｺﾞｼｯｸM" pitchFamily="50" charset="-128"/>
                          <a:ea typeface="HGPｺﾞｼｯｸM" pitchFamily="50" charset="-128"/>
                        </a:rPr>
                        <a:t>日中支援加算</a:t>
                      </a:r>
                      <a:endParaRPr kumimoji="1" lang="en-US" altLang="ja-JP" sz="1200" b="1" u="sng"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Ⅰ</a:t>
                      </a:r>
                      <a:r>
                        <a:rPr kumimoji="1" lang="ja-JP" altLang="en-US" sz="1200" dirty="0" smtClean="0">
                          <a:solidFill>
                            <a:schemeClr val="tx1"/>
                          </a:solidFill>
                          <a:latin typeface="HGPｺﾞｼｯｸM" pitchFamily="50" charset="-128"/>
                          <a:ea typeface="HGPｺﾞｼｯｸM" pitchFamily="50" charset="-128"/>
                        </a:rPr>
                        <a:t>）高齢又は重度（</a:t>
                      </a:r>
                      <a:r>
                        <a:rPr kumimoji="1" lang="en-US" altLang="ja-JP" sz="1200" dirty="0" smtClean="0">
                          <a:solidFill>
                            <a:schemeClr val="tx1"/>
                          </a:solidFill>
                          <a:latin typeface="HGPｺﾞｼｯｸM" pitchFamily="50" charset="-128"/>
                          <a:ea typeface="HGPｺﾞｼｯｸM" pitchFamily="50" charset="-128"/>
                        </a:rPr>
                        <a:t>65</a:t>
                      </a:r>
                      <a:r>
                        <a:rPr kumimoji="1" lang="ja-JP" altLang="en-US" sz="1200" dirty="0" smtClean="0">
                          <a:solidFill>
                            <a:schemeClr val="tx1"/>
                          </a:solidFill>
                          <a:latin typeface="HGPｺﾞｼｯｸM" pitchFamily="50" charset="-128"/>
                          <a:ea typeface="HGPｺﾞｼｯｸM" pitchFamily="50" charset="-128"/>
                        </a:rPr>
                        <a:t>歳以上又は障害支援区分</a:t>
                      </a:r>
                      <a:r>
                        <a:rPr kumimoji="1" lang="en-US" altLang="ja-JP" sz="1200" dirty="0" smtClean="0">
                          <a:solidFill>
                            <a:schemeClr val="tx1"/>
                          </a:solidFill>
                          <a:latin typeface="HGPｺﾞｼｯｸM" pitchFamily="50" charset="-128"/>
                          <a:ea typeface="HGPｺﾞｼｯｸM" pitchFamily="50" charset="-128"/>
                        </a:rPr>
                        <a:t>4</a:t>
                      </a:r>
                      <a:r>
                        <a:rPr kumimoji="1" lang="ja-JP" altLang="en-US" sz="1200" dirty="0" smtClean="0">
                          <a:solidFill>
                            <a:schemeClr val="tx1"/>
                          </a:solidFill>
                          <a:latin typeface="HGPｺﾞｼｯｸM" pitchFamily="50" charset="-128"/>
                          <a:ea typeface="HGPｺﾞｼｯｸM" pitchFamily="50" charset="-128"/>
                        </a:rPr>
                        <a:t>以上）の利</a:t>
                      </a:r>
                      <a:endParaRPr kumimoji="1" lang="en-US" altLang="ja-JP" sz="1200" dirty="0" smtClean="0">
                        <a:solidFill>
                          <a:schemeClr val="tx1"/>
                        </a:solidFill>
                        <a:latin typeface="HGPｺﾞｼｯｸM" pitchFamily="50" charset="-128"/>
                        <a:ea typeface="HGPｺﾞｼｯｸM" pitchFamily="50" charset="-128"/>
                      </a:endParaRPr>
                    </a:p>
                    <a:p>
                      <a:r>
                        <a:rPr kumimoji="1" lang="en-US" altLang="ja-JP" sz="120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用者が住居の外で過ごすことが困難であるときに、当該利用者</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に対して日中に支援を行った場合　　　　　　　</a:t>
                      </a:r>
                      <a:r>
                        <a:rPr kumimoji="1" lang="en-US" altLang="ja-JP" sz="1200" dirty="0" smtClean="0">
                          <a:solidFill>
                            <a:schemeClr val="tx1"/>
                          </a:solidFill>
                          <a:latin typeface="HGPｺﾞｼｯｸM" pitchFamily="50" charset="-128"/>
                          <a:ea typeface="HGPｺﾞｼｯｸM" pitchFamily="50" charset="-128"/>
                        </a:rPr>
                        <a:t>539</a:t>
                      </a:r>
                      <a:r>
                        <a:rPr kumimoji="1" lang="ja-JP" altLang="en-US" sz="1200" dirty="0" smtClean="0">
                          <a:solidFill>
                            <a:schemeClr val="tx1"/>
                          </a:solidFill>
                          <a:latin typeface="HGPｺﾞｼｯｸM" pitchFamily="50" charset="-128"/>
                          <a:ea typeface="HGPｺﾞｼｯｸM" pitchFamily="50" charset="-128"/>
                        </a:rPr>
                        <a:t>単位～</a:t>
                      </a:r>
                      <a:r>
                        <a:rPr kumimoji="1" lang="en-US" altLang="ja-JP" sz="1200" dirty="0" smtClean="0">
                          <a:solidFill>
                            <a:schemeClr val="tx1"/>
                          </a:solidFill>
                          <a:latin typeface="HGPｺﾞｼｯｸM" pitchFamily="50" charset="-128"/>
                          <a:ea typeface="HGPｺﾞｼｯｸM" pitchFamily="50" charset="-128"/>
                        </a:rPr>
                        <a:t>270</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Ⅱ</a:t>
                      </a:r>
                      <a:r>
                        <a:rPr kumimoji="1" lang="ja-JP" altLang="en-US" sz="1200" dirty="0" smtClean="0">
                          <a:solidFill>
                            <a:schemeClr val="tx1"/>
                          </a:solidFill>
                          <a:latin typeface="HGPｺﾞｼｯｸM" pitchFamily="50" charset="-128"/>
                          <a:ea typeface="HGPｺﾞｼｯｸM" pitchFamily="50" charset="-128"/>
                        </a:rPr>
                        <a:t>）利用者が心身の状況等により日中活動サービス等を利用</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することができないときに、当該利用者に対し、日中に支援を行</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dirty="0" err="1" smtClean="0">
                          <a:solidFill>
                            <a:schemeClr val="tx1"/>
                          </a:solidFill>
                          <a:latin typeface="HGPｺﾞｼｯｸM" pitchFamily="50" charset="-128"/>
                          <a:ea typeface="HGPｺﾞｼｯｸM" pitchFamily="50" charset="-128"/>
                        </a:rPr>
                        <a:t>った</a:t>
                      </a:r>
                      <a:r>
                        <a:rPr kumimoji="1" lang="ja-JP" altLang="en-US" sz="1200" dirty="0" smtClean="0">
                          <a:solidFill>
                            <a:schemeClr val="tx1"/>
                          </a:solidFill>
                          <a:latin typeface="HGPｺﾞｼｯｸM" pitchFamily="50" charset="-128"/>
                          <a:ea typeface="HGPｺﾞｼｯｸM" pitchFamily="50" charset="-128"/>
                        </a:rPr>
                        <a:t>場合　　　　　　　　　　　　　　　　　　　　　　</a:t>
                      </a:r>
                      <a:r>
                        <a:rPr kumimoji="1" lang="en-US" altLang="ja-JP" sz="1200" baseline="0" dirty="0" smtClean="0">
                          <a:solidFill>
                            <a:schemeClr val="tx1"/>
                          </a:solidFill>
                          <a:latin typeface="HGPｺﾞｼｯｸM" pitchFamily="50" charset="-128"/>
                          <a:ea typeface="HGPｺﾞｼｯｸM" pitchFamily="50" charset="-128"/>
                        </a:rPr>
                        <a:t>539</a:t>
                      </a:r>
                      <a:r>
                        <a:rPr kumimoji="1" lang="ja-JP" altLang="en-US" sz="1200" baseline="0" dirty="0" smtClean="0">
                          <a:solidFill>
                            <a:schemeClr val="tx1"/>
                          </a:solidFill>
                          <a:latin typeface="HGPｺﾞｼｯｸM" pitchFamily="50" charset="-128"/>
                          <a:ea typeface="HGPｺﾞｼｯｸM" pitchFamily="50" charset="-128"/>
                        </a:rPr>
                        <a:t>単位～</a:t>
                      </a:r>
                      <a:r>
                        <a:rPr kumimoji="1" lang="en-US" altLang="ja-JP" sz="1200" baseline="0" dirty="0" smtClean="0">
                          <a:solidFill>
                            <a:schemeClr val="tx1"/>
                          </a:solidFill>
                          <a:latin typeface="HGPｺﾞｼｯｸM" pitchFamily="50" charset="-128"/>
                          <a:ea typeface="HGPｺﾞｼｯｸM" pitchFamily="50" charset="-128"/>
                        </a:rPr>
                        <a:t>135</a:t>
                      </a:r>
                      <a:r>
                        <a:rPr kumimoji="1" lang="ja-JP" altLang="en-US" sz="1200" baseline="0" dirty="0" smtClean="0">
                          <a:solidFill>
                            <a:schemeClr val="tx1"/>
                          </a:solidFill>
                          <a:latin typeface="HGPｺﾞｼｯｸM" pitchFamily="50" charset="-128"/>
                          <a:ea typeface="HGPｺﾞｼｯｸM" pitchFamily="50" charset="-128"/>
                        </a:rPr>
                        <a:t>単位</a:t>
                      </a:r>
                      <a:endParaRPr kumimoji="1" lang="en-US" altLang="ja-JP" sz="1200" baseline="0" dirty="0" smtClean="0">
                        <a:solidFill>
                          <a:schemeClr val="tx1"/>
                        </a:solidFill>
                        <a:latin typeface="HGPｺﾞｼｯｸM" pitchFamily="50" charset="-128"/>
                        <a:ea typeface="HGPｺﾞｼｯｸM" pitchFamily="50" charset="-128"/>
                      </a:endParaRPr>
                    </a:p>
                    <a:p>
                      <a:endParaRPr kumimoji="1" lang="en-US" altLang="ja-JP" sz="1200" b="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tx1"/>
                          </a:solidFill>
                          <a:latin typeface="HGPｺﾞｼｯｸM" pitchFamily="50" charset="-128"/>
                          <a:ea typeface="HGPｺﾞｼｯｸM" pitchFamily="50" charset="-128"/>
                        </a:rPr>
                        <a:t>医療連携体制加算（</a:t>
                      </a:r>
                      <a:r>
                        <a:rPr kumimoji="1" lang="en-US" altLang="ja-JP" sz="1200" b="1" u="sng" dirty="0" smtClean="0">
                          <a:solidFill>
                            <a:schemeClr val="tx1"/>
                          </a:solidFill>
                          <a:latin typeface="HGPｺﾞｼｯｸM" pitchFamily="50" charset="-128"/>
                          <a:ea typeface="HGPｺﾞｼｯｸM" pitchFamily="50" charset="-128"/>
                        </a:rPr>
                        <a:t>Ⅴ</a:t>
                      </a:r>
                      <a:r>
                        <a:rPr kumimoji="1" lang="ja-JP" altLang="en-US" sz="1200" b="1" u="sng" dirty="0" smtClean="0">
                          <a:solidFill>
                            <a:schemeClr val="tx1"/>
                          </a:solidFill>
                          <a:latin typeface="HGPｺﾞｼｯｸM" pitchFamily="50" charset="-128"/>
                          <a:ea typeface="HGPｺﾞｼｯｸM" pitchFamily="50" charset="-128"/>
                        </a:rPr>
                        <a:t>）</a:t>
                      </a:r>
                      <a:endParaRPr kumimoji="1" lang="en-US" altLang="ja-JP" sz="12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→医療機関との連携等により看護師による、日常的な健康管理</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を行ったり、医療ニーズが必要となった場合に適切な対応がとれ</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る等の体制を整備している場合　　　　　　　　　　　　　　　　　</a:t>
                      </a:r>
                      <a:r>
                        <a:rPr kumimoji="1" lang="en-US" altLang="ja-JP" sz="1200" dirty="0" smtClean="0">
                          <a:solidFill>
                            <a:schemeClr val="tx1"/>
                          </a:solidFill>
                          <a:latin typeface="HGPｺﾞｼｯｸM" pitchFamily="50" charset="-128"/>
                          <a:ea typeface="HGPｺﾞｼｯｸM" pitchFamily="50" charset="-128"/>
                        </a:rPr>
                        <a:t>39</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lumMod val="9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9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tx1"/>
                          </a:solidFill>
                          <a:latin typeface="HGPｺﾞｼｯｸM" pitchFamily="50" charset="-128"/>
                          <a:ea typeface="HGPｺﾞｼｯｸM" pitchFamily="50" charset="-128"/>
                        </a:rPr>
                        <a:t>福祉専門職員配置等加算（</a:t>
                      </a:r>
                      <a:r>
                        <a:rPr kumimoji="1" lang="en-US" altLang="ja-JP" sz="1200" b="1" u="sng" dirty="0" smtClean="0">
                          <a:solidFill>
                            <a:schemeClr val="tx1"/>
                          </a:solidFill>
                          <a:latin typeface="HGPｺﾞｼｯｸM" pitchFamily="50" charset="-128"/>
                          <a:ea typeface="HGPｺﾞｼｯｸM" pitchFamily="50" charset="-128"/>
                        </a:rPr>
                        <a:t>Ⅰ</a:t>
                      </a:r>
                      <a:r>
                        <a:rPr kumimoji="1" lang="ja-JP" altLang="en-US" sz="1200" b="1" u="sng" dirty="0" smtClean="0">
                          <a:solidFill>
                            <a:schemeClr val="tx1"/>
                          </a:solidFill>
                          <a:latin typeface="HGPｺﾞｼｯｸM" pitchFamily="50" charset="-128"/>
                          <a:ea typeface="HGPｺﾞｼｯｸM" pitchFamily="50" charset="-128"/>
                        </a:rPr>
                        <a:t>）</a:t>
                      </a:r>
                      <a:endParaRPr kumimoji="1" lang="en-US" altLang="ja-JP" sz="12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→世話人又は生活支援員として常勤で配置されている従業者のうち、</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社会福祉士、介護福祉士又は精神保健福祉士の割合が</a:t>
                      </a:r>
                      <a:r>
                        <a:rPr kumimoji="1" lang="en-US" altLang="ja-JP" sz="1200" dirty="0" smtClean="0">
                          <a:solidFill>
                            <a:schemeClr val="tx1"/>
                          </a:solidFill>
                          <a:latin typeface="HGPｺﾞｼｯｸM" pitchFamily="50" charset="-128"/>
                          <a:ea typeface="HGPｺﾞｼｯｸM" pitchFamily="50" charset="-128"/>
                        </a:rPr>
                        <a:t>100</a:t>
                      </a:r>
                      <a:r>
                        <a:rPr kumimoji="1" lang="ja-JP" altLang="en-US" sz="1200" dirty="0" smtClean="0">
                          <a:solidFill>
                            <a:schemeClr val="tx1"/>
                          </a:solidFill>
                          <a:latin typeface="HGPｺﾞｼｯｸM" pitchFamily="50" charset="-128"/>
                          <a:ea typeface="HGPｺﾞｼｯｸM" pitchFamily="50" charset="-128"/>
                        </a:rPr>
                        <a:t>分の</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35</a:t>
                      </a:r>
                      <a:r>
                        <a:rPr kumimoji="1" lang="ja-JP" altLang="en-US" sz="1200" dirty="0" smtClean="0">
                          <a:solidFill>
                            <a:schemeClr val="tx1"/>
                          </a:solidFill>
                          <a:latin typeface="HGPｺﾞｼｯｸM" pitchFamily="50" charset="-128"/>
                          <a:ea typeface="HGPｺﾞｼｯｸM" pitchFamily="50" charset="-128"/>
                        </a:rPr>
                        <a:t>以上である場合　　　　　　　　　　　　　　　　　　　　　　　　</a:t>
                      </a:r>
                      <a:r>
                        <a:rPr kumimoji="1" lang="en-US" altLang="ja-JP" sz="1200" dirty="0" smtClean="0">
                          <a:solidFill>
                            <a:schemeClr val="tx1"/>
                          </a:solidFill>
                          <a:latin typeface="HGPｺﾞｼｯｸM" pitchFamily="50" charset="-128"/>
                          <a:ea typeface="HGPｺﾞｼｯｸM" pitchFamily="50" charset="-128"/>
                        </a:rPr>
                        <a:t>10</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r>
            </a:tbl>
          </a:graphicData>
        </a:graphic>
      </p:graphicFrame>
      <p:sp>
        <p:nvSpPr>
          <p:cNvPr id="17"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88</a:t>
            </a:fld>
            <a:endParaRPr lang="en-US" altLang="ja-JP" dirty="0">
              <a:solidFill>
                <a:srgbClr val="000000"/>
              </a:solidFill>
            </a:endParaRPr>
          </a:p>
        </p:txBody>
      </p:sp>
    </p:spTree>
    <p:extLst>
      <p:ext uri="{BB962C8B-B14F-4D97-AF65-F5344CB8AC3E}">
        <p14:creationId xmlns:p14="http://schemas.microsoft.com/office/powerpoint/2010/main" val="24255775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623925" y="2276212"/>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2051" name="Rectangle 14"/>
          <p:cNvSpPr>
            <a:spLocks noChangeArrowheads="1"/>
          </p:cNvSpPr>
          <p:nvPr/>
        </p:nvSpPr>
        <p:spPr bwMode="auto">
          <a:xfrm>
            <a:off x="622342" y="1772891"/>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37" y="-47203"/>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latin typeface="ＤＨＰ特太ゴシック体" panose="020B0500000000000000" pitchFamily="50" charset="-128"/>
                <a:ea typeface="ＤＨＰ特太ゴシック体" panose="020B0500000000000000" pitchFamily="50" charset="-128"/>
              </a:rPr>
              <a:t>児童発達支援</a:t>
            </a:r>
          </a:p>
        </p:txBody>
      </p:sp>
      <p:graphicFrame>
        <p:nvGraphicFramePr>
          <p:cNvPr id="24" name="表 23"/>
          <p:cNvGraphicFramePr>
            <a:graphicFrameLocks noGrp="1"/>
          </p:cNvGraphicFramePr>
          <p:nvPr>
            <p:extLst>
              <p:ext uri="{D42A27DB-BD31-4B8C-83A1-F6EECF244321}">
                <p14:modId xmlns:p14="http://schemas.microsoft.com/office/powerpoint/2010/main" val="1600287358"/>
              </p:ext>
            </p:extLst>
          </p:nvPr>
        </p:nvGraphicFramePr>
        <p:xfrm>
          <a:off x="200025" y="3263984"/>
          <a:ext cx="9577064" cy="3150136"/>
        </p:xfrm>
        <a:graphic>
          <a:graphicData uri="http://schemas.openxmlformats.org/drawingml/2006/table">
            <a:tbl>
              <a:tblPr>
                <a:tableStyleId>{F5AB1C69-6EDB-4FF4-983F-18BD219EF322}</a:tableStyleId>
              </a:tblPr>
              <a:tblGrid>
                <a:gridCol w="3627676"/>
                <a:gridCol w="2974694"/>
                <a:gridCol w="2974694"/>
              </a:tblGrid>
              <a:tr h="326018">
                <a:tc gridSpan="3">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909856">
                <a:tc gridSpan="3">
                  <a:txBody>
                    <a:bodyPr/>
                    <a:lstStyle/>
                    <a:p>
                      <a:r>
                        <a:rPr lang="ja-JP" altLang="en-US" sz="1300" b="1" u="sng" dirty="0" smtClean="0">
                          <a:latin typeface="HGPｺﾞｼｯｸM" pitchFamily="50" charset="-128"/>
                          <a:ea typeface="HGPｺﾞｼｯｸM" pitchFamily="50" charset="-128"/>
                        </a:rPr>
                        <a:t>■　児童発達支援センター（利用定員に応じた単位を設定）　</a:t>
                      </a:r>
                      <a:r>
                        <a:rPr lang="ja-JP" altLang="en-US" sz="1300" b="1" u="none" dirty="0" smtClean="0">
                          <a:latin typeface="HGPｺﾞｼｯｸM" pitchFamily="50" charset="-128"/>
                          <a:ea typeface="HGPｺﾞｼｯｸM" pitchFamily="50" charset="-128"/>
                        </a:rPr>
                        <a:t>　　　　</a:t>
                      </a:r>
                      <a:r>
                        <a:rPr lang="ja-JP" altLang="en-US" sz="1300" b="1" u="sng" dirty="0" smtClean="0">
                          <a:latin typeface="HGPｺﾞｼｯｸM" pitchFamily="50" charset="-128"/>
                          <a:ea typeface="HGPｺﾞｼｯｸM" pitchFamily="50" charset="-128"/>
                        </a:rPr>
                        <a:t>■　児童発達支援センター以外（利用定員に応じた単位を設定）</a:t>
                      </a:r>
                    </a:p>
                    <a:p>
                      <a:r>
                        <a:rPr lang="ja-JP" altLang="en-US" sz="1200" b="0" u="none" dirty="0" smtClean="0">
                          <a:latin typeface="HGPｺﾞｼｯｸM" pitchFamily="50" charset="-128"/>
                          <a:ea typeface="HGPｺﾞｼｯｸM" pitchFamily="50" charset="-128"/>
                        </a:rPr>
                        <a:t>　　　・難聴児・重症心身障害児以外　　</a:t>
                      </a:r>
                      <a:r>
                        <a:rPr lang="en-US" altLang="ja-JP" sz="1200" b="0" u="none" dirty="0" smtClean="0">
                          <a:latin typeface="HGPｺﾞｼｯｸM" pitchFamily="50" charset="-128"/>
                          <a:ea typeface="HGPｺﾞｼｯｸM" pitchFamily="50" charset="-128"/>
                        </a:rPr>
                        <a:t>737</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976</a:t>
                      </a:r>
                      <a:r>
                        <a:rPr lang="ja-JP" altLang="en-US" sz="1200" b="0" u="none" dirty="0" smtClean="0">
                          <a:latin typeface="HGPｺﾞｼｯｸM" pitchFamily="50" charset="-128"/>
                          <a:ea typeface="HGPｺﾞｼｯｸM" pitchFamily="50" charset="-128"/>
                        </a:rPr>
                        <a:t>単位　　　　　　　　　　　　　　・重症心身障害児以外　　</a:t>
                      </a:r>
                      <a:r>
                        <a:rPr lang="en-US" altLang="ja-JP" sz="1200" b="0" u="none" dirty="0" smtClean="0">
                          <a:latin typeface="HGPｺﾞｼｯｸM" pitchFamily="50" charset="-128"/>
                          <a:ea typeface="HGPｺﾞｼｯｸM" pitchFamily="50" charset="-128"/>
                        </a:rPr>
                        <a:t>364</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620</a:t>
                      </a:r>
                      <a:r>
                        <a:rPr lang="ja-JP" altLang="en-US" sz="1200" b="0" u="none" dirty="0" smtClean="0">
                          <a:latin typeface="HGPｺﾞｼｯｸM" pitchFamily="50" charset="-128"/>
                          <a:ea typeface="HGPｺﾞｼｯｸM" pitchFamily="50" charset="-128"/>
                        </a:rPr>
                        <a:t>単位</a:t>
                      </a:r>
                    </a:p>
                    <a:p>
                      <a:r>
                        <a:rPr lang="ja-JP" altLang="en-US" sz="1200" b="0" u="none" dirty="0" smtClean="0">
                          <a:latin typeface="HGPｺﾞｼｯｸM" pitchFamily="50" charset="-128"/>
                          <a:ea typeface="HGPｺﾞｼｯｸM" pitchFamily="50" charset="-128"/>
                        </a:rPr>
                        <a:t>　　　・難聴児　　</a:t>
                      </a:r>
                      <a:r>
                        <a:rPr lang="en-US" altLang="ja-JP" sz="1200" b="0" u="none" dirty="0" smtClean="0">
                          <a:latin typeface="HGPｺﾞｼｯｸM" pitchFamily="50" charset="-128"/>
                          <a:ea typeface="HGPｺﾞｼｯｸM" pitchFamily="50" charset="-128"/>
                        </a:rPr>
                        <a:t>900</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1,220</a:t>
                      </a:r>
                      <a:r>
                        <a:rPr lang="ja-JP" altLang="en-US" sz="1200" b="0" u="none" dirty="0" smtClean="0">
                          <a:latin typeface="HGPｺﾞｼｯｸM" pitchFamily="50" charset="-128"/>
                          <a:ea typeface="HGPｺﾞｼｯｸM" pitchFamily="50" charset="-128"/>
                        </a:rPr>
                        <a:t>単位　　　　　　　　　　　　　　　　　　　　　　　　　　　・重症心身障害児　　</a:t>
                      </a:r>
                      <a:r>
                        <a:rPr lang="en-US" altLang="ja-JP" sz="1200" b="0" u="none" dirty="0" smtClean="0">
                          <a:latin typeface="HGPｺﾞｼｯｸM" pitchFamily="50" charset="-128"/>
                          <a:ea typeface="HGPｺﾞｼｯｸM" pitchFamily="50" charset="-128"/>
                        </a:rPr>
                        <a:t>699</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1,608</a:t>
                      </a:r>
                      <a:r>
                        <a:rPr lang="ja-JP" altLang="en-US" sz="1200" b="0" u="none" dirty="0" smtClean="0">
                          <a:latin typeface="HGPｺﾞｼｯｸM" pitchFamily="50" charset="-128"/>
                          <a:ea typeface="HGPｺﾞｼｯｸM" pitchFamily="50" charset="-128"/>
                        </a:rPr>
                        <a:t>単位</a:t>
                      </a:r>
                    </a:p>
                    <a:p>
                      <a:r>
                        <a:rPr lang="ja-JP" altLang="en-US" sz="1200" b="0" u="none" dirty="0" smtClean="0">
                          <a:latin typeface="+mn-ea"/>
                          <a:ea typeface="+mn-ea"/>
                        </a:rPr>
                        <a:t>　</a:t>
                      </a:r>
                      <a:r>
                        <a:rPr lang="ja-JP" altLang="en-US" sz="1200" b="0" u="none" dirty="0" smtClean="0">
                          <a:latin typeface="HGPｺﾞｼｯｸM" pitchFamily="50" charset="-128"/>
                          <a:ea typeface="HGPｺﾞｼｯｸM" pitchFamily="50" charset="-128"/>
                        </a:rPr>
                        <a:t>　　・重症心身障害児　　</a:t>
                      </a:r>
                      <a:r>
                        <a:rPr lang="en-US" altLang="ja-JP" sz="1200" b="0" u="none" dirty="0" smtClean="0">
                          <a:latin typeface="HGPｺﾞｼｯｸM" pitchFamily="50" charset="-128"/>
                          <a:ea typeface="HGPｺﾞｼｯｸM" pitchFamily="50" charset="-128"/>
                        </a:rPr>
                        <a:t>798</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1,152</a:t>
                      </a:r>
                      <a:r>
                        <a:rPr lang="ja-JP" altLang="en-US" sz="1200" b="0" u="none" dirty="0" smtClean="0">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326018">
                <a:tc gridSpan="3">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1569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児童指導員等配置加算（６～１２単位）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児童指導員、保育士の有資格者等を配置した場合に加算。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児童発達支援センター及び主として重症心身障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害児を通わせる事業所を除く。</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延長支援加算</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障害児（重症心身障害児以外の場合）</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事業所内相談支援加算（</a:t>
                      </a:r>
                      <a:r>
                        <a:rPr lang="en-US" altLang="ja-JP" sz="1200" b="1" u="sng" dirty="0" smtClean="0">
                          <a:solidFill>
                            <a:schemeClr val="tx1"/>
                          </a:solidFill>
                          <a:latin typeface="HGPｺﾞｼｯｸM" pitchFamily="50" charset="-128"/>
                          <a:ea typeface="HGPｺﾞｼｯｸM" pitchFamily="50" charset="-128"/>
                        </a:rPr>
                        <a:t>35</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800"/>
                      <a:r>
                        <a:rPr kumimoji="1" lang="ja-JP" altLang="en-US" sz="1200" dirty="0" smtClean="0">
                          <a:solidFill>
                            <a:schemeClr val="tx1"/>
                          </a:solidFill>
                          <a:latin typeface="HGPｺﾞｼｯｸM" pitchFamily="50" charset="-128"/>
                          <a:ea typeface="HGPｺﾞｼｯｸM" pitchFamily="50" charset="-128"/>
                        </a:rPr>
                        <a:t>→　事業所内での障害児とその家族等に対する相談援助を行った場合に加算（月１回を限度）。</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70" name="Text Box 2"/>
          <p:cNvSpPr txBox="1">
            <a:spLocks noChangeArrowheads="1"/>
          </p:cNvSpPr>
          <p:nvPr/>
        </p:nvSpPr>
        <p:spPr bwMode="auto">
          <a:xfrm>
            <a:off x="-15838" y="282550"/>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620688"/>
            <a:ext cx="9555119" cy="3603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療育の観点から集団療育及び個別療育を行う必要があると認められる未就学の障害児。</a:t>
            </a:r>
          </a:p>
        </p:txBody>
      </p:sp>
      <p:sp>
        <p:nvSpPr>
          <p:cNvPr id="2072" name="Text Box 2"/>
          <p:cNvSpPr txBox="1">
            <a:spLocks noChangeArrowheads="1"/>
          </p:cNvSpPr>
          <p:nvPr/>
        </p:nvSpPr>
        <p:spPr bwMode="auto">
          <a:xfrm>
            <a:off x="4827625" y="930622"/>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073" name="Text Box 2"/>
          <p:cNvSpPr txBox="1">
            <a:spLocks noChangeArrowheads="1"/>
          </p:cNvSpPr>
          <p:nvPr/>
        </p:nvSpPr>
        <p:spPr bwMode="auto">
          <a:xfrm>
            <a:off x="-28570" y="930622"/>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9" name="Rectangle 4"/>
          <p:cNvSpPr>
            <a:spLocks noChangeArrowheads="1"/>
          </p:cNvSpPr>
          <p:nvPr/>
        </p:nvSpPr>
        <p:spPr bwMode="auto">
          <a:xfrm>
            <a:off x="223840" y="1281882"/>
            <a:ext cx="4584700" cy="1643062"/>
          </a:xfrm>
          <a:prstGeom prst="rect">
            <a:avLst/>
          </a:prstGeom>
          <a:solidFill>
            <a:srgbClr val="CCFFFF">
              <a:alpha val="49803"/>
            </a:srgbClr>
          </a:solidFill>
          <a:ln w="3175" algn="ctr">
            <a:solidFill>
              <a:schemeClr val="tx1"/>
            </a:solidFill>
            <a:miter lim="800000"/>
            <a:headEnd/>
            <a:tailEnd/>
          </a:ln>
        </p:spPr>
        <p:txBody>
          <a:bodyPr/>
          <a:lstStyle/>
          <a:p>
            <a:pPr>
              <a:defRPr/>
            </a:pPr>
            <a:r>
              <a:rPr lang="ja-JP" altLang="en-US" sz="1200" dirty="0">
                <a:solidFill>
                  <a:srgbClr val="000000"/>
                </a:solidFill>
                <a:latin typeface="HGPｺﾞｼｯｸM" pitchFamily="50" charset="-128"/>
                <a:ea typeface="HGPｺﾞｼｯｸM" pitchFamily="50" charset="-128"/>
              </a:rPr>
              <a:t>　</a:t>
            </a:r>
            <a:endParaRPr lang="en-US" altLang="ja-JP" sz="1200" dirty="0">
              <a:solidFill>
                <a:srgbClr val="000000"/>
              </a:solidFill>
              <a:latin typeface="HGPｺﾞｼｯｸM" pitchFamily="50" charset="-128"/>
              <a:ea typeface="HGPｺﾞｼｯｸM" pitchFamily="50" charset="-128"/>
            </a:endParaRPr>
          </a:p>
          <a:p>
            <a:pPr marL="82550" indent="-82550">
              <a:defRPr/>
            </a:pPr>
            <a:endParaRPr lang="en-US" altLang="ja-JP" sz="1200" dirty="0">
              <a:solidFill>
                <a:srgbClr val="000000"/>
              </a:solidFill>
              <a:latin typeface="HGPｺﾞｼｯｸM" pitchFamily="50" charset="-128"/>
              <a:ea typeface="HGPｺﾞｼｯｸM" pitchFamily="50" charset="-128"/>
            </a:endParaRPr>
          </a:p>
          <a:p>
            <a:pPr marL="82550" indent="-82550">
              <a:defRPr/>
            </a:pPr>
            <a:r>
              <a:rPr lang="ja-JP" altLang="en-US" sz="1200" dirty="0">
                <a:solidFill>
                  <a:srgbClr val="000000"/>
                </a:solidFill>
                <a:latin typeface="HGPｺﾞｼｯｸM" pitchFamily="50" charset="-128"/>
                <a:ea typeface="HGPｺﾞｼｯｸM" pitchFamily="50" charset="-128"/>
              </a:rPr>
              <a:t>■　日常生活における基本的な動作の指導、知識技能の付与、集団生活への適応訓練、その他必要な支援を行う。</a:t>
            </a:r>
          </a:p>
        </p:txBody>
      </p:sp>
      <p:sp>
        <p:nvSpPr>
          <p:cNvPr id="2075" name="Rectangle 4"/>
          <p:cNvSpPr>
            <a:spLocks noChangeArrowheads="1"/>
          </p:cNvSpPr>
          <p:nvPr/>
        </p:nvSpPr>
        <p:spPr bwMode="auto">
          <a:xfrm>
            <a:off x="5024480" y="1268760"/>
            <a:ext cx="4741819" cy="164306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児童発達支援センター</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・児童指導員及び保育士　</a:t>
            </a:r>
            <a:r>
              <a:rPr lang="en-US" altLang="ja-JP" sz="1200" dirty="0">
                <a:solidFill>
                  <a:srgbClr val="000000"/>
                </a:solidFill>
                <a:latin typeface="HGPｺﾞｼｯｸM" pitchFamily="50" charset="-128"/>
                <a:ea typeface="HGPｺﾞｼｯｸM" pitchFamily="50" charset="-128"/>
              </a:rPr>
              <a:t>4:1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・保育士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児童発達支援センター以外</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・指導員又は保育士　</a:t>
            </a:r>
            <a:r>
              <a:rPr lang="en-US" altLang="ja-JP" sz="1200" dirty="0">
                <a:solidFill>
                  <a:srgbClr val="000000"/>
                </a:solidFill>
                <a:latin typeface="HGPｺﾞｼｯｸM" pitchFamily="50" charset="-128"/>
                <a:ea typeface="HGPｺﾞｼｯｸM" pitchFamily="50" charset="-128"/>
              </a:rPr>
              <a:t>10:2</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p:txBody>
      </p:sp>
      <p:sp>
        <p:nvSpPr>
          <p:cNvPr id="2076" name="Text Box 2"/>
          <p:cNvSpPr txBox="1">
            <a:spLocks noChangeArrowheads="1"/>
          </p:cNvSpPr>
          <p:nvPr/>
        </p:nvSpPr>
        <p:spPr bwMode="auto">
          <a:xfrm>
            <a:off x="-15875" y="2874838"/>
            <a:ext cx="6899276"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a:t>
            </a:r>
            <a:r>
              <a:rPr lang="ja-JP" altLang="en-US" sz="1600" b="1" u="sng" dirty="0">
                <a:ea typeface="ＤＨＰ特太ゴシック体" pitchFamily="2" charset="-128"/>
              </a:rPr>
              <a:t>（平成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r>
              <a:rPr lang="ja-JP" altLang="en-US" sz="1600" b="1" u="sng" dirty="0" smtClean="0">
                <a:ea typeface="ＤＨＰ特太ゴシック体" pitchFamily="2" charset="-128"/>
              </a:rPr>
              <a:t>）</a:t>
            </a:r>
            <a:endParaRPr lang="en-US" altLang="ja-JP" sz="1600" b="1" u="sng" dirty="0">
              <a:ea typeface="ＤＨＰ特太ゴシック体" pitchFamily="2" charset="-128"/>
            </a:endParaRPr>
          </a:p>
        </p:txBody>
      </p:sp>
      <p:sp>
        <p:nvSpPr>
          <p:cNvPr id="15" name="Text Box 2"/>
          <p:cNvSpPr txBox="1">
            <a:spLocks noChangeArrowheads="1"/>
          </p:cNvSpPr>
          <p:nvPr/>
        </p:nvSpPr>
        <p:spPr bwMode="auto">
          <a:xfrm>
            <a:off x="128464" y="653767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4,758</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849291" y="6546846"/>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74,680</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8"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89</a:t>
            </a:fld>
            <a:endParaRPr lang="en-US" altLang="ja-JP" dirty="0">
              <a:solidFill>
                <a:srgbClr val="000000"/>
              </a:solidFill>
            </a:endParaRPr>
          </a:p>
        </p:txBody>
      </p:sp>
    </p:spTree>
    <p:extLst>
      <p:ext uri="{BB962C8B-B14F-4D97-AF65-F5344CB8AC3E}">
        <p14:creationId xmlns:p14="http://schemas.microsoft.com/office/powerpoint/2010/main" val="2525834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0" y="71325"/>
            <a:ext cx="9906000" cy="413992"/>
          </a:xfrm>
        </p:spPr>
        <p:txBody>
          <a:bodyPr>
            <a:normAutofit fontScale="90000"/>
          </a:bodyPr>
          <a:lstStyle/>
          <a:p>
            <a:pPr eaLnBrk="1" hangingPunct="1">
              <a:defRPr/>
            </a:pPr>
            <a:r>
              <a:rPr lang="ja-JP" altLang="en-US" sz="1700" dirty="0" err="1">
                <a:ea typeface="ＤＦ特太ゴシック体" pitchFamily="1" charset="-128"/>
              </a:rPr>
              <a:t>障がい</a:t>
            </a:r>
            <a:r>
              <a:rPr lang="ja-JP" altLang="en-US" sz="1700" dirty="0">
                <a:ea typeface="ＤＦ特太ゴシック体" pitchFamily="1" charset="-128"/>
              </a:rPr>
              <a:t>者制度改革推進本部等における検討を踏まえて障害保健福祉施策を見直すまでの</a:t>
            </a:r>
            <a:r>
              <a:rPr lang="en-US" altLang="ja-JP" sz="1700" dirty="0">
                <a:ea typeface="ＤＦ特太ゴシック体" pitchFamily="1" charset="-128"/>
              </a:rPr>
              <a:t/>
            </a:r>
            <a:br>
              <a:rPr lang="en-US" altLang="ja-JP" sz="1700" dirty="0">
                <a:ea typeface="ＤＦ特太ゴシック体" pitchFamily="1" charset="-128"/>
              </a:rPr>
            </a:br>
            <a:r>
              <a:rPr lang="ja-JP" altLang="en-US" sz="1700" dirty="0">
                <a:ea typeface="ＤＦ特太ゴシック体" pitchFamily="1" charset="-128"/>
              </a:rPr>
              <a:t>間において障害者等の地域生活を支援するための関係法律の整備に関する法律の概要</a:t>
            </a:r>
          </a:p>
        </p:txBody>
      </p:sp>
      <p:sp>
        <p:nvSpPr>
          <p:cNvPr id="40963" name="Rectangle 2"/>
          <p:cNvSpPr>
            <a:spLocks noChangeArrowheads="1"/>
          </p:cNvSpPr>
          <p:nvPr/>
        </p:nvSpPr>
        <p:spPr bwMode="auto">
          <a:xfrm>
            <a:off x="131040" y="908612"/>
            <a:ext cx="9631440" cy="568889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9620" tIns="44809" rIns="89620" bIns="44809"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solidFill>
                <a:srgbClr val="000000"/>
              </a:solidFill>
              <a:latin typeface="Arial" pitchFamily="34" charset="0"/>
            </a:endParaRPr>
          </a:p>
        </p:txBody>
      </p:sp>
      <p:sp>
        <p:nvSpPr>
          <p:cNvPr id="40964" name="AutoShape 5"/>
          <p:cNvSpPr>
            <a:spLocks noChangeArrowheads="1"/>
          </p:cNvSpPr>
          <p:nvPr/>
        </p:nvSpPr>
        <p:spPr bwMode="auto">
          <a:xfrm>
            <a:off x="193440" y="6095139"/>
            <a:ext cx="8848320" cy="4294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200">
                <a:solidFill>
                  <a:srgbClr val="000000"/>
                </a:solidFill>
                <a:latin typeface="ＭＳ Ｐゴシック" pitchFamily="50" charset="-128"/>
              </a:rPr>
              <a:t>（その他）（１）「その有する能力及び適性に応じ」の削除、</a:t>
            </a:r>
            <a:r>
              <a:rPr lang="ja-JP" altLang="en-US" sz="1200">
                <a:latin typeface="ＭＳ Ｐゴシック" pitchFamily="50" charset="-128"/>
              </a:rPr>
              <a:t>（２）成年後見制度利用支援事業の必須事業化、</a:t>
            </a:r>
          </a:p>
          <a:p>
            <a:pPr eaLnBrk="1" hangingPunct="1">
              <a:spcBef>
                <a:spcPct val="0"/>
              </a:spcBef>
              <a:buFontTx/>
              <a:buNone/>
            </a:pPr>
            <a:r>
              <a:rPr lang="ja-JP" altLang="en-US" sz="1200">
                <a:solidFill>
                  <a:srgbClr val="000000"/>
                </a:solidFill>
                <a:latin typeface="ＭＳ Ｐゴシック" pitchFamily="50" charset="-128"/>
              </a:rPr>
              <a:t>　　　　　　（３）児童デイサービスに係る利用年齢の特例、（４）事業者の業務管理体制の整備、</a:t>
            </a:r>
            <a:endParaRPr lang="en-US" altLang="ja-JP" sz="1200">
              <a:solidFill>
                <a:srgbClr val="000000"/>
              </a:solidFill>
              <a:latin typeface="ＭＳ Ｐゴシック" pitchFamily="50" charset="-128"/>
            </a:endParaRPr>
          </a:p>
          <a:p>
            <a:pPr eaLnBrk="1" hangingPunct="1">
              <a:spcBef>
                <a:spcPct val="0"/>
              </a:spcBef>
              <a:buFontTx/>
              <a:buNone/>
            </a:pPr>
            <a:r>
              <a:rPr lang="ja-JP" altLang="en-US" sz="1200">
                <a:solidFill>
                  <a:srgbClr val="000000"/>
                </a:solidFill>
                <a:latin typeface="ＭＳ Ｐゴシック" pitchFamily="50" charset="-128"/>
              </a:rPr>
              <a:t>　　　　　　（５）精神科救急医療体制の整備等、（６）難病の者等に対する支援・障害者等に対する移動支援についての検討</a:t>
            </a:r>
          </a:p>
        </p:txBody>
      </p:sp>
      <p:sp>
        <p:nvSpPr>
          <p:cNvPr id="40965" name="Rectangle 6"/>
          <p:cNvSpPr>
            <a:spLocks noChangeArrowheads="1"/>
          </p:cNvSpPr>
          <p:nvPr/>
        </p:nvSpPr>
        <p:spPr bwMode="auto">
          <a:xfrm>
            <a:off x="0" y="1987781"/>
            <a:ext cx="9353760" cy="4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2900" indent="-342900"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利用者負担について、応能負担を原則に</a:t>
            </a:r>
          </a:p>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障害福祉サービスと補装具の利用者負担を合算し負担を軽減</a:t>
            </a:r>
          </a:p>
        </p:txBody>
      </p:sp>
      <p:sp>
        <p:nvSpPr>
          <p:cNvPr id="40966" name="Rectangle 7"/>
          <p:cNvSpPr>
            <a:spLocks noChangeArrowheads="1"/>
          </p:cNvSpPr>
          <p:nvPr/>
        </p:nvSpPr>
        <p:spPr bwMode="auto">
          <a:xfrm>
            <a:off x="0" y="2708779"/>
            <a:ext cx="9353760" cy="4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2900" indent="-342900"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発達障害が障害者自立支援法の対象となることを明確化</a:t>
            </a:r>
          </a:p>
          <a:p>
            <a:pPr lvl="1" eaLnBrk="1" hangingPunct="1">
              <a:spcBef>
                <a:spcPct val="0"/>
              </a:spcBef>
              <a:buFontTx/>
              <a:buNone/>
            </a:pPr>
            <a:endParaRPr lang="ja-JP" altLang="en-US" sz="1300">
              <a:solidFill>
                <a:srgbClr val="000000"/>
              </a:solidFill>
              <a:latin typeface="Arial" pitchFamily="34" charset="0"/>
            </a:endParaRPr>
          </a:p>
        </p:txBody>
      </p:sp>
      <p:sp>
        <p:nvSpPr>
          <p:cNvPr id="40967" name="Rectangle 8"/>
          <p:cNvSpPr>
            <a:spLocks noChangeArrowheads="1"/>
          </p:cNvSpPr>
          <p:nvPr/>
        </p:nvSpPr>
        <p:spPr bwMode="auto">
          <a:xfrm>
            <a:off x="0" y="3284025"/>
            <a:ext cx="9353760" cy="5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1313" indent="-341313"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dirty="0">
                <a:latin typeface="Arial" pitchFamily="34" charset="0"/>
              </a:rPr>
              <a:t>－　相談支援体制の強化</a:t>
            </a:r>
            <a:endParaRPr lang="en-US" altLang="ja-JP" sz="1300" dirty="0">
              <a:latin typeface="Arial" pitchFamily="34" charset="0"/>
            </a:endParaRPr>
          </a:p>
          <a:p>
            <a:pPr eaLnBrk="1" hangingPunct="1">
              <a:spcBef>
                <a:spcPct val="0"/>
              </a:spcBef>
              <a:buFontTx/>
              <a:buNone/>
            </a:pPr>
            <a:r>
              <a:rPr lang="ja-JP" altLang="en-US" sz="500" dirty="0">
                <a:latin typeface="Arial" pitchFamily="34" charset="0"/>
              </a:rPr>
              <a:t>　</a:t>
            </a:r>
            <a:r>
              <a:rPr lang="ja-JP" altLang="en-US" sz="700" dirty="0">
                <a:latin typeface="Arial" pitchFamily="34" charset="0"/>
              </a:rPr>
              <a:t>　</a:t>
            </a:r>
            <a:endParaRPr lang="ja-JP" altLang="en-US" sz="500" dirty="0">
              <a:latin typeface="Arial" pitchFamily="34" charset="0"/>
            </a:endParaRPr>
          </a:p>
          <a:p>
            <a:pPr eaLnBrk="1" hangingPunct="1">
              <a:spcBef>
                <a:spcPct val="0"/>
              </a:spcBef>
              <a:buFontTx/>
              <a:buNone/>
            </a:pPr>
            <a:r>
              <a:rPr lang="ja-JP" altLang="en-US" sz="1300" dirty="0">
                <a:latin typeface="Arial" pitchFamily="34" charset="0"/>
              </a:rPr>
              <a:t>　　　　－　支給決定プロセスの見直し（サービス等利用計画案を勘案）、</a:t>
            </a:r>
            <a:r>
              <a:rPr lang="ja-JP" altLang="en-US" sz="1300" dirty="0">
                <a:latin typeface="Arial" pitchFamily="34" charset="0"/>
                <a:ea typeface="ＭＳ ゴシック" pitchFamily="49" charset="-128"/>
              </a:rPr>
              <a:t>サービス等利用計画作成の対象者の大幅な拡大</a:t>
            </a:r>
          </a:p>
        </p:txBody>
      </p:sp>
      <p:sp>
        <p:nvSpPr>
          <p:cNvPr id="40968" name="Rectangle 9"/>
          <p:cNvSpPr>
            <a:spLocks noChangeArrowheads="1"/>
          </p:cNvSpPr>
          <p:nvPr/>
        </p:nvSpPr>
        <p:spPr bwMode="auto">
          <a:xfrm>
            <a:off x="0" y="4220546"/>
            <a:ext cx="9353760" cy="6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児童福祉法を基本として身近な地域での支援を充実</a:t>
            </a:r>
          </a:p>
          <a:p>
            <a:pPr eaLnBrk="1" hangingPunct="1">
              <a:spcBef>
                <a:spcPct val="0"/>
              </a:spcBef>
              <a:buFontTx/>
              <a:buNone/>
            </a:pPr>
            <a:r>
              <a:rPr lang="ja-JP" altLang="en-US" sz="1300">
                <a:solidFill>
                  <a:srgbClr val="000000"/>
                </a:solidFill>
                <a:latin typeface="Arial" pitchFamily="34" charset="0"/>
                <a:ea typeface="ＭＳ ゴシック" pitchFamily="49" charset="-128"/>
              </a:rPr>
              <a:t>　　　　（障害種別等で分かれている施設の一元化、通所サービスの実施主体を都道府県から市町村へ移行）</a:t>
            </a:r>
          </a:p>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放課後等デイサービス・保育所等訪問支援の創設</a:t>
            </a:r>
            <a:endParaRPr lang="en-US" altLang="ja-JP" sz="1300">
              <a:solidFill>
                <a:srgbClr val="000000"/>
              </a:solidFill>
              <a:latin typeface="Arial" pitchFamily="34" charset="0"/>
              <a:ea typeface="ＭＳ ゴシック" pitchFamily="49" charset="-128"/>
            </a:endParaRPr>
          </a:p>
          <a:p>
            <a:pPr lvl="1" eaLnBrk="1" hangingPunct="1">
              <a:spcBef>
                <a:spcPct val="0"/>
              </a:spcBef>
              <a:buFontTx/>
              <a:buNone/>
            </a:pPr>
            <a:r>
              <a:rPr lang="ja-JP" altLang="en-US" sz="1300">
                <a:solidFill>
                  <a:srgbClr val="000000"/>
                </a:solidFill>
                <a:latin typeface="Arial" pitchFamily="34" charset="0"/>
                <a:ea typeface="ＭＳ ゴシック" pitchFamily="49" charset="-128"/>
              </a:rPr>
              <a:t>－  在園期間の延長措置の見直し　　　　　　　　　　　　　　　　</a:t>
            </a:r>
          </a:p>
        </p:txBody>
      </p:sp>
      <p:sp>
        <p:nvSpPr>
          <p:cNvPr id="40969" name="Rectangle 10"/>
          <p:cNvSpPr>
            <a:spLocks noChangeArrowheads="1"/>
          </p:cNvSpPr>
          <p:nvPr/>
        </p:nvSpPr>
        <p:spPr bwMode="auto">
          <a:xfrm>
            <a:off x="0" y="5566407"/>
            <a:ext cx="9032400" cy="42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2900" indent="-342900"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a:t>
            </a:r>
            <a:r>
              <a:rPr lang="ja-JP" altLang="en-US" sz="1300">
                <a:solidFill>
                  <a:srgbClr val="000000"/>
                </a:solidFill>
                <a:latin typeface="Arial" pitchFamily="34" charset="0"/>
                <a:ea typeface="ＭＳ ゴシック" pitchFamily="49" charset="-128"/>
              </a:rPr>
              <a:t>グループホーム・ケアホーム利用の際の助成を創設</a:t>
            </a:r>
          </a:p>
          <a:p>
            <a:pPr lvl="1" eaLnBrk="1" hangingPunct="1">
              <a:spcBef>
                <a:spcPct val="0"/>
              </a:spcBef>
              <a:buFontTx/>
              <a:buNone/>
            </a:pPr>
            <a:r>
              <a:rPr lang="ja-JP" altLang="en-US" sz="1300">
                <a:solidFill>
                  <a:srgbClr val="000000"/>
                </a:solidFill>
                <a:latin typeface="Arial" pitchFamily="34" charset="0"/>
                <a:ea typeface="ＭＳ ゴシック" pitchFamily="49" charset="-128"/>
              </a:rPr>
              <a:t>－   重度の視覚障害者の移動を支援するサービスの創設（同行援護。個別給付化）</a:t>
            </a:r>
          </a:p>
        </p:txBody>
      </p:sp>
      <p:sp>
        <p:nvSpPr>
          <p:cNvPr id="40970" name="Rectangle 11"/>
          <p:cNvSpPr>
            <a:spLocks noChangeArrowheads="1"/>
          </p:cNvSpPr>
          <p:nvPr/>
        </p:nvSpPr>
        <p:spPr bwMode="auto">
          <a:xfrm>
            <a:off x="271440" y="1708685"/>
            <a:ext cx="2730000" cy="2852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a:solidFill>
                  <a:srgbClr val="000000"/>
                </a:solidFill>
                <a:latin typeface="Arial" pitchFamily="34" charset="0"/>
              </a:rPr>
              <a:t>②　利用者負担の見直し</a:t>
            </a:r>
          </a:p>
        </p:txBody>
      </p:sp>
      <p:sp>
        <p:nvSpPr>
          <p:cNvPr id="40971" name="Rectangle 12"/>
          <p:cNvSpPr>
            <a:spLocks noChangeArrowheads="1"/>
          </p:cNvSpPr>
          <p:nvPr/>
        </p:nvSpPr>
        <p:spPr bwMode="auto">
          <a:xfrm>
            <a:off x="271441" y="2420380"/>
            <a:ext cx="3056040" cy="2868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a:solidFill>
                  <a:srgbClr val="000000"/>
                </a:solidFill>
                <a:latin typeface="Arial" pitchFamily="34" charset="0"/>
              </a:rPr>
              <a:t>③　障害者の範囲の見直し</a:t>
            </a:r>
          </a:p>
        </p:txBody>
      </p:sp>
      <p:sp>
        <p:nvSpPr>
          <p:cNvPr id="40972" name="Rectangle 13"/>
          <p:cNvSpPr>
            <a:spLocks noChangeArrowheads="1"/>
          </p:cNvSpPr>
          <p:nvPr/>
        </p:nvSpPr>
        <p:spPr bwMode="auto">
          <a:xfrm>
            <a:off x="271440" y="2997178"/>
            <a:ext cx="2659800" cy="2868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dirty="0">
                <a:latin typeface="Arial" pitchFamily="34" charset="0"/>
              </a:rPr>
              <a:t>④　相談支援の充実</a:t>
            </a:r>
          </a:p>
        </p:txBody>
      </p:sp>
      <p:sp>
        <p:nvSpPr>
          <p:cNvPr id="40973" name="Rectangle 14"/>
          <p:cNvSpPr>
            <a:spLocks noChangeArrowheads="1"/>
          </p:cNvSpPr>
          <p:nvPr/>
        </p:nvSpPr>
        <p:spPr bwMode="auto">
          <a:xfrm>
            <a:off x="271440" y="3860823"/>
            <a:ext cx="2659800" cy="2930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a:solidFill>
                  <a:srgbClr val="000000"/>
                </a:solidFill>
                <a:latin typeface="Arial" pitchFamily="34" charset="0"/>
              </a:rPr>
              <a:t>⑤　障害児支援の強化</a:t>
            </a:r>
          </a:p>
        </p:txBody>
      </p:sp>
      <p:sp>
        <p:nvSpPr>
          <p:cNvPr id="40974" name="Rectangle 15"/>
          <p:cNvSpPr>
            <a:spLocks noChangeArrowheads="1"/>
          </p:cNvSpPr>
          <p:nvPr/>
        </p:nvSpPr>
        <p:spPr bwMode="auto">
          <a:xfrm>
            <a:off x="271441" y="5239246"/>
            <a:ext cx="5364840" cy="3240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a:solidFill>
                  <a:srgbClr val="000000"/>
                </a:solidFill>
                <a:latin typeface="Arial" pitchFamily="34" charset="0"/>
              </a:rPr>
              <a:t>⑥　地域における自立した生活のための支援の充実</a:t>
            </a:r>
          </a:p>
        </p:txBody>
      </p:sp>
      <p:sp>
        <p:nvSpPr>
          <p:cNvPr id="40975" name="Rectangle 11"/>
          <p:cNvSpPr>
            <a:spLocks noChangeArrowheads="1"/>
          </p:cNvSpPr>
          <p:nvPr/>
        </p:nvSpPr>
        <p:spPr bwMode="auto">
          <a:xfrm>
            <a:off x="271440" y="981487"/>
            <a:ext cx="1405560" cy="288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724" tIns="42362" rIns="84724" bIns="42362" anchor="ctr"/>
          <a:lstStyle>
            <a:lvl1pPr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700">
                <a:solidFill>
                  <a:srgbClr val="000000"/>
                </a:solidFill>
                <a:latin typeface="Arial" pitchFamily="34" charset="0"/>
              </a:rPr>
              <a:t>①</a:t>
            </a:r>
            <a:r>
              <a:rPr lang="ja-JP" altLang="en-US" sz="1700">
                <a:solidFill>
                  <a:srgbClr val="000000"/>
                </a:solidFill>
                <a:latin typeface="Arial" pitchFamily="34" charset="0"/>
              </a:rPr>
              <a:t>　趣旨</a:t>
            </a:r>
          </a:p>
        </p:txBody>
      </p:sp>
      <p:sp>
        <p:nvSpPr>
          <p:cNvPr id="40976" name="Rectangle 7"/>
          <p:cNvSpPr>
            <a:spLocks noChangeArrowheads="1"/>
          </p:cNvSpPr>
          <p:nvPr/>
        </p:nvSpPr>
        <p:spPr bwMode="auto">
          <a:xfrm>
            <a:off x="0" y="1268335"/>
            <a:ext cx="9597120" cy="35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724" tIns="42362" rIns="84724" bIns="42362"/>
          <a:lstStyle>
            <a:lvl1pPr marL="342900" indent="-342900" defTabSz="8636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430213" defTabSz="8636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63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63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63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1" eaLnBrk="1" hangingPunct="1">
              <a:spcBef>
                <a:spcPct val="0"/>
              </a:spcBef>
              <a:buFontTx/>
              <a:buNone/>
            </a:pPr>
            <a:r>
              <a:rPr lang="ja-JP" altLang="en-US" sz="1300">
                <a:solidFill>
                  <a:srgbClr val="000000"/>
                </a:solidFill>
                <a:latin typeface="Arial" pitchFamily="34" charset="0"/>
              </a:rPr>
              <a:t>－　障がい者制度改革推進本部等における検討を踏まえて障害保健福祉施策を見直すまでの間における障害者等の</a:t>
            </a:r>
            <a:endParaRPr lang="en-US" altLang="ja-JP" sz="1300">
              <a:solidFill>
                <a:srgbClr val="000000"/>
              </a:solidFill>
              <a:latin typeface="Arial" pitchFamily="34" charset="0"/>
            </a:endParaRPr>
          </a:p>
          <a:p>
            <a:pPr lvl="1" eaLnBrk="1" hangingPunct="1">
              <a:spcBef>
                <a:spcPct val="0"/>
              </a:spcBef>
              <a:buFontTx/>
              <a:buNone/>
            </a:pPr>
            <a:r>
              <a:rPr lang="ja-JP" altLang="en-US" sz="1300">
                <a:solidFill>
                  <a:srgbClr val="000000"/>
                </a:solidFill>
                <a:latin typeface="Arial" pitchFamily="34" charset="0"/>
              </a:rPr>
              <a:t>　 地域生活支援のための法改正であることを明記</a:t>
            </a:r>
            <a:endParaRPr lang="en-US" altLang="ja-JP" sz="1300">
              <a:solidFill>
                <a:srgbClr val="000000"/>
              </a:solidFill>
              <a:latin typeface="Arial" pitchFamily="34" charset="0"/>
              <a:ea typeface="ＭＳ ゴシック" pitchFamily="49" charset="-128"/>
            </a:endParaRPr>
          </a:p>
          <a:p>
            <a:pPr lvl="1" eaLnBrk="1" hangingPunct="1">
              <a:spcBef>
                <a:spcPct val="0"/>
              </a:spcBef>
              <a:buFontTx/>
              <a:buNone/>
            </a:pPr>
            <a:endParaRPr lang="ja-JP" altLang="en-US" sz="1300">
              <a:solidFill>
                <a:srgbClr val="000000"/>
              </a:solidFill>
              <a:latin typeface="Arial" pitchFamily="34" charset="0"/>
            </a:endParaRPr>
          </a:p>
        </p:txBody>
      </p:sp>
      <p:sp>
        <p:nvSpPr>
          <p:cNvPr id="18" name="角丸四角形 17"/>
          <p:cNvSpPr/>
          <p:nvPr/>
        </p:nvSpPr>
        <p:spPr>
          <a:xfrm>
            <a:off x="2012400" y="981487"/>
            <a:ext cx="1393080" cy="285298"/>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400" dirty="0">
                <a:solidFill>
                  <a:srgbClr val="000000"/>
                </a:solidFill>
                <a:latin typeface="HG丸ｺﾞｼｯｸM-PRO" pitchFamily="50" charset="-128"/>
                <a:ea typeface="HG丸ｺﾞｼｯｸM-PRO" pitchFamily="50" charset="-128"/>
              </a:rPr>
              <a:t>公布日施行</a:t>
            </a:r>
          </a:p>
        </p:txBody>
      </p:sp>
      <p:sp>
        <p:nvSpPr>
          <p:cNvPr id="19" name="角丸四角形 18"/>
          <p:cNvSpPr/>
          <p:nvPr/>
        </p:nvSpPr>
        <p:spPr>
          <a:xfrm>
            <a:off x="3251041" y="1700934"/>
            <a:ext cx="5302440" cy="288399"/>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100" dirty="0">
                <a:solidFill>
                  <a:srgbClr val="000000"/>
                </a:solidFill>
                <a:latin typeface="HG丸ｺﾞｼｯｸM-PRO" pitchFamily="50" charset="-128"/>
                <a:ea typeface="HG丸ｺﾞｼｯｸM-PRO" pitchFamily="50" charset="-128"/>
              </a:rPr>
              <a:t>平成</a:t>
            </a:r>
            <a:r>
              <a:rPr lang="en-US" altLang="ja-JP" sz="1100" dirty="0">
                <a:solidFill>
                  <a:srgbClr val="000000"/>
                </a:solidFill>
                <a:latin typeface="HG丸ｺﾞｼｯｸM-PRO" pitchFamily="50" charset="-128"/>
                <a:ea typeface="HG丸ｺﾞｼｯｸM-PRO" pitchFamily="50" charset="-128"/>
              </a:rPr>
              <a:t>24</a:t>
            </a:r>
            <a:r>
              <a:rPr lang="ja-JP" altLang="en-US" sz="1100" dirty="0">
                <a:solidFill>
                  <a:srgbClr val="000000"/>
                </a:solidFill>
                <a:latin typeface="HG丸ｺﾞｼｯｸM-PRO" pitchFamily="50" charset="-128"/>
                <a:ea typeface="HG丸ｺﾞｼｯｸM-PRO" pitchFamily="50" charset="-128"/>
              </a:rPr>
              <a:t>年４月１日までの政令で定める日（平成</a:t>
            </a:r>
            <a:r>
              <a:rPr lang="en-US" altLang="ja-JP" sz="1100" dirty="0">
                <a:solidFill>
                  <a:srgbClr val="000000"/>
                </a:solidFill>
                <a:latin typeface="HG丸ｺﾞｼｯｸM-PRO" pitchFamily="50" charset="-128"/>
                <a:ea typeface="HG丸ｺﾞｼｯｸM-PRO" pitchFamily="50" charset="-128"/>
              </a:rPr>
              <a:t>24</a:t>
            </a:r>
            <a:r>
              <a:rPr lang="ja-JP" altLang="en-US" sz="1100" dirty="0">
                <a:solidFill>
                  <a:srgbClr val="000000"/>
                </a:solidFill>
                <a:latin typeface="HG丸ｺﾞｼｯｸM-PRO" pitchFamily="50" charset="-128"/>
                <a:ea typeface="HG丸ｺﾞｼｯｸM-PRO" pitchFamily="50" charset="-128"/>
              </a:rPr>
              <a:t>年４月１日）から施行</a:t>
            </a:r>
          </a:p>
        </p:txBody>
      </p:sp>
      <p:sp>
        <p:nvSpPr>
          <p:cNvPr id="20" name="角丸四角形 19"/>
          <p:cNvSpPr/>
          <p:nvPr/>
        </p:nvSpPr>
        <p:spPr>
          <a:xfrm>
            <a:off x="3315000" y="3001829"/>
            <a:ext cx="2502240" cy="283748"/>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400" dirty="0">
                <a:solidFill>
                  <a:schemeClr val="tx1"/>
                </a:solidFill>
                <a:latin typeface="HG丸ｺﾞｼｯｸM-PRO" pitchFamily="50" charset="-128"/>
                <a:ea typeface="HG丸ｺﾞｼｯｸM-PRO" pitchFamily="50" charset="-128"/>
              </a:rPr>
              <a:t>平成</a:t>
            </a:r>
            <a:r>
              <a:rPr lang="en-US" altLang="ja-JP" sz="1400" dirty="0">
                <a:solidFill>
                  <a:schemeClr val="tx1"/>
                </a:solidFill>
                <a:latin typeface="HG丸ｺﾞｼｯｸM-PRO" pitchFamily="50" charset="-128"/>
                <a:ea typeface="HG丸ｺﾞｼｯｸM-PRO" pitchFamily="50" charset="-128"/>
              </a:rPr>
              <a:t>24</a:t>
            </a:r>
            <a:r>
              <a:rPr lang="ja-JP" altLang="en-US" sz="1400" dirty="0">
                <a:solidFill>
                  <a:schemeClr val="tx1"/>
                </a:solidFill>
                <a:latin typeface="HG丸ｺﾞｼｯｸM-PRO" pitchFamily="50" charset="-128"/>
                <a:ea typeface="HG丸ｺﾞｼｯｸM-PRO" pitchFamily="50" charset="-128"/>
              </a:rPr>
              <a:t>年４月１日施行</a:t>
            </a:r>
            <a:endParaRPr lang="ja-JP" altLang="en-US" sz="1000" dirty="0">
              <a:solidFill>
                <a:schemeClr val="tx1"/>
              </a:solidFill>
              <a:latin typeface="HG丸ｺﾞｼｯｸM-PRO" pitchFamily="50" charset="-128"/>
              <a:ea typeface="HG丸ｺﾞｼｯｸM-PRO" pitchFamily="50" charset="-128"/>
            </a:endParaRPr>
          </a:p>
        </p:txBody>
      </p:sp>
      <p:sp>
        <p:nvSpPr>
          <p:cNvPr id="21" name="角丸四角形 20"/>
          <p:cNvSpPr/>
          <p:nvPr/>
        </p:nvSpPr>
        <p:spPr>
          <a:xfrm>
            <a:off x="3315001" y="3860823"/>
            <a:ext cx="2497560" cy="289950"/>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400" dirty="0">
                <a:solidFill>
                  <a:srgbClr val="000000"/>
                </a:solidFill>
                <a:latin typeface="HG丸ｺﾞｼｯｸM-PRO" pitchFamily="50" charset="-128"/>
                <a:ea typeface="HG丸ｺﾞｼｯｸM-PRO" pitchFamily="50" charset="-128"/>
              </a:rPr>
              <a:t>平成</a:t>
            </a:r>
            <a:r>
              <a:rPr lang="en-US" altLang="ja-JP" sz="1400" dirty="0">
                <a:solidFill>
                  <a:srgbClr val="000000"/>
                </a:solidFill>
                <a:latin typeface="HG丸ｺﾞｼｯｸM-PRO" pitchFamily="50" charset="-128"/>
                <a:ea typeface="HG丸ｺﾞｼｯｸM-PRO" pitchFamily="50" charset="-128"/>
              </a:rPr>
              <a:t>24</a:t>
            </a:r>
            <a:r>
              <a:rPr lang="ja-JP" altLang="en-US" sz="1400" dirty="0">
                <a:solidFill>
                  <a:srgbClr val="000000"/>
                </a:solidFill>
                <a:latin typeface="HG丸ｺﾞｼｯｸM-PRO" pitchFamily="50" charset="-128"/>
                <a:ea typeface="HG丸ｺﾞｼｯｸM-PRO" pitchFamily="50" charset="-128"/>
              </a:rPr>
              <a:t>年４月１日施行</a:t>
            </a:r>
          </a:p>
        </p:txBody>
      </p:sp>
      <p:sp>
        <p:nvSpPr>
          <p:cNvPr id="22" name="角丸四角形 21"/>
          <p:cNvSpPr/>
          <p:nvPr/>
        </p:nvSpPr>
        <p:spPr>
          <a:xfrm>
            <a:off x="3636361" y="2420380"/>
            <a:ext cx="1394640" cy="286848"/>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400" dirty="0">
                <a:solidFill>
                  <a:srgbClr val="000000"/>
                </a:solidFill>
                <a:latin typeface="HG丸ｺﾞｼｯｸM-PRO" pitchFamily="50" charset="-128"/>
                <a:ea typeface="HG丸ｺﾞｼｯｸM-PRO" pitchFamily="50" charset="-128"/>
              </a:rPr>
              <a:t>公布日施行</a:t>
            </a:r>
          </a:p>
        </p:txBody>
      </p:sp>
      <p:sp>
        <p:nvSpPr>
          <p:cNvPr id="23" name="角丸四角形 22"/>
          <p:cNvSpPr/>
          <p:nvPr/>
        </p:nvSpPr>
        <p:spPr>
          <a:xfrm>
            <a:off x="7761001" y="5732314"/>
            <a:ext cx="1843920" cy="576798"/>
          </a:xfrm>
          <a:prstGeom prst="roundRect">
            <a:avLst>
              <a:gd name="adj" fmla="val 127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282" tIns="44809" rIns="35282" bIns="45868" anchor="ctr"/>
          <a:lstStyle/>
          <a:p>
            <a:pPr>
              <a:defRPr/>
            </a:pPr>
            <a:r>
              <a:rPr lang="en-US" altLang="ja-JP" sz="900" dirty="0">
                <a:solidFill>
                  <a:srgbClr val="000000"/>
                </a:solidFill>
                <a:latin typeface="HG丸ｺﾞｼｯｸM-PRO" pitchFamily="50" charset="-128"/>
                <a:ea typeface="HG丸ｺﾞｼｯｸM-PRO" pitchFamily="50" charset="-128"/>
              </a:rPr>
              <a:t>(1)(3)(6)</a:t>
            </a:r>
            <a:r>
              <a:rPr lang="ja-JP" altLang="en-US" sz="900" dirty="0">
                <a:solidFill>
                  <a:srgbClr val="000000"/>
                </a:solidFill>
                <a:latin typeface="HG丸ｺﾞｼｯｸM-PRO" pitchFamily="50" charset="-128"/>
                <a:ea typeface="HG丸ｺﾞｼｯｸM-PRO" pitchFamily="50" charset="-128"/>
              </a:rPr>
              <a:t>：公布日施行</a:t>
            </a:r>
            <a:endParaRPr lang="en-US" altLang="ja-JP" sz="900" dirty="0">
              <a:solidFill>
                <a:srgbClr val="000000"/>
              </a:solidFill>
              <a:latin typeface="HG丸ｺﾞｼｯｸM-PRO" pitchFamily="50" charset="-128"/>
              <a:ea typeface="HG丸ｺﾞｼｯｸM-PRO" pitchFamily="50" charset="-128"/>
            </a:endParaRPr>
          </a:p>
          <a:p>
            <a:pPr>
              <a:defRPr/>
            </a:pPr>
            <a:r>
              <a:rPr lang="en-US" altLang="ja-JP" sz="900" dirty="0">
                <a:solidFill>
                  <a:srgbClr val="000000"/>
                </a:solidFill>
                <a:latin typeface="HG丸ｺﾞｼｯｸM-PRO" pitchFamily="50" charset="-128"/>
                <a:ea typeface="HG丸ｺﾞｼｯｸM-PRO" pitchFamily="50" charset="-128"/>
              </a:rPr>
              <a:t>(2)(4)(5)</a:t>
            </a:r>
            <a:r>
              <a:rPr lang="ja-JP" altLang="en-US" sz="900" dirty="0">
                <a:solidFill>
                  <a:srgbClr val="000000"/>
                </a:solidFill>
                <a:latin typeface="HG丸ｺﾞｼｯｸM-PRO" pitchFamily="50" charset="-128"/>
                <a:ea typeface="HG丸ｺﾞｼｯｸM-PRO" pitchFamily="50" charset="-128"/>
              </a:rPr>
              <a:t>：平成</a:t>
            </a:r>
            <a:r>
              <a:rPr lang="en-US" altLang="ja-JP" sz="900" dirty="0">
                <a:solidFill>
                  <a:srgbClr val="000000"/>
                </a:solidFill>
                <a:latin typeface="HG丸ｺﾞｼｯｸM-PRO" pitchFamily="50" charset="-128"/>
                <a:ea typeface="HG丸ｺﾞｼｯｸM-PRO" pitchFamily="50" charset="-128"/>
              </a:rPr>
              <a:t>24</a:t>
            </a:r>
            <a:r>
              <a:rPr lang="ja-JP" altLang="en-US" sz="900" dirty="0">
                <a:solidFill>
                  <a:srgbClr val="000000"/>
                </a:solidFill>
                <a:latin typeface="HG丸ｺﾞｼｯｸM-PRO" pitchFamily="50" charset="-128"/>
                <a:ea typeface="HG丸ｺﾞｼｯｸM-PRO" pitchFamily="50" charset="-128"/>
              </a:rPr>
              <a:t>年</a:t>
            </a:r>
            <a:r>
              <a:rPr lang="en-US" altLang="ja-JP" sz="900" dirty="0">
                <a:solidFill>
                  <a:srgbClr val="000000"/>
                </a:solidFill>
                <a:latin typeface="HG丸ｺﾞｼｯｸM-PRO" pitchFamily="50" charset="-128"/>
                <a:ea typeface="HG丸ｺﾞｼｯｸM-PRO" pitchFamily="50" charset="-128"/>
              </a:rPr>
              <a:t>4</a:t>
            </a:r>
            <a:r>
              <a:rPr lang="ja-JP" altLang="en-US" sz="900" dirty="0">
                <a:solidFill>
                  <a:srgbClr val="000000"/>
                </a:solidFill>
                <a:latin typeface="HG丸ｺﾞｼｯｸM-PRO" pitchFamily="50" charset="-128"/>
                <a:ea typeface="HG丸ｺﾞｼｯｸM-PRO" pitchFamily="50" charset="-128"/>
              </a:rPr>
              <a:t>月</a:t>
            </a:r>
            <a:r>
              <a:rPr lang="en-US" altLang="ja-JP" sz="900" dirty="0">
                <a:solidFill>
                  <a:srgbClr val="000000"/>
                </a:solidFill>
                <a:latin typeface="HG丸ｺﾞｼｯｸM-PRO" pitchFamily="50" charset="-128"/>
                <a:ea typeface="HG丸ｺﾞｼｯｸM-PRO" pitchFamily="50" charset="-128"/>
              </a:rPr>
              <a:t>1</a:t>
            </a:r>
            <a:r>
              <a:rPr lang="ja-JP" altLang="en-US" sz="900" dirty="0">
                <a:solidFill>
                  <a:srgbClr val="000000"/>
                </a:solidFill>
                <a:latin typeface="HG丸ｺﾞｼｯｸM-PRO" pitchFamily="50" charset="-128"/>
                <a:ea typeface="HG丸ｺﾞｼｯｸM-PRO" pitchFamily="50" charset="-128"/>
              </a:rPr>
              <a:t>日までの政令で定める日（平成</a:t>
            </a:r>
            <a:r>
              <a:rPr lang="en-US" altLang="ja-JP" sz="900" dirty="0">
                <a:solidFill>
                  <a:srgbClr val="000000"/>
                </a:solidFill>
                <a:latin typeface="HG丸ｺﾞｼｯｸM-PRO" pitchFamily="50" charset="-128"/>
                <a:ea typeface="HG丸ｺﾞｼｯｸM-PRO" pitchFamily="50" charset="-128"/>
              </a:rPr>
              <a:t>24</a:t>
            </a:r>
            <a:r>
              <a:rPr lang="ja-JP" altLang="en-US" sz="900" dirty="0">
                <a:solidFill>
                  <a:srgbClr val="000000"/>
                </a:solidFill>
                <a:latin typeface="HG丸ｺﾞｼｯｸM-PRO" pitchFamily="50" charset="-128"/>
                <a:ea typeface="HG丸ｺﾞｼｯｸM-PRO" pitchFamily="50" charset="-128"/>
              </a:rPr>
              <a:t>年</a:t>
            </a:r>
            <a:r>
              <a:rPr lang="en-US" altLang="ja-JP" sz="900" dirty="0">
                <a:solidFill>
                  <a:srgbClr val="000000"/>
                </a:solidFill>
                <a:latin typeface="HG丸ｺﾞｼｯｸM-PRO" pitchFamily="50" charset="-128"/>
                <a:ea typeface="HG丸ｺﾞｼｯｸM-PRO" pitchFamily="50" charset="-128"/>
              </a:rPr>
              <a:t>4</a:t>
            </a:r>
            <a:r>
              <a:rPr lang="ja-JP" altLang="en-US" sz="900" dirty="0">
                <a:solidFill>
                  <a:srgbClr val="000000"/>
                </a:solidFill>
                <a:latin typeface="HG丸ｺﾞｼｯｸM-PRO" pitchFamily="50" charset="-128"/>
                <a:ea typeface="HG丸ｺﾞｼｯｸM-PRO" pitchFamily="50" charset="-128"/>
              </a:rPr>
              <a:t>月</a:t>
            </a:r>
            <a:r>
              <a:rPr lang="en-US" altLang="ja-JP" sz="900" dirty="0">
                <a:solidFill>
                  <a:srgbClr val="000000"/>
                </a:solidFill>
                <a:latin typeface="HG丸ｺﾞｼｯｸM-PRO" pitchFamily="50" charset="-128"/>
                <a:ea typeface="HG丸ｺﾞｼｯｸM-PRO" pitchFamily="50" charset="-128"/>
              </a:rPr>
              <a:t>1</a:t>
            </a:r>
            <a:r>
              <a:rPr lang="ja-JP" altLang="en-US" sz="900" dirty="0">
                <a:solidFill>
                  <a:srgbClr val="000000"/>
                </a:solidFill>
                <a:latin typeface="HG丸ｺﾞｼｯｸM-PRO" pitchFamily="50" charset="-128"/>
                <a:ea typeface="HG丸ｺﾞｼｯｸM-PRO" pitchFamily="50" charset="-128"/>
              </a:rPr>
              <a:t>日）から施行</a:t>
            </a:r>
          </a:p>
        </p:txBody>
      </p:sp>
      <p:sp>
        <p:nvSpPr>
          <p:cNvPr id="24" name="角丸四角形 23"/>
          <p:cNvSpPr/>
          <p:nvPr/>
        </p:nvSpPr>
        <p:spPr>
          <a:xfrm>
            <a:off x="5745480" y="5229942"/>
            <a:ext cx="3107520" cy="333364"/>
          </a:xfrm>
          <a:prstGeom prst="roundRect">
            <a:avLst>
              <a:gd name="adj"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20" tIns="44809" rIns="89620" bIns="44809" anchor="ctr"/>
          <a:lstStyle/>
          <a:p>
            <a:pPr algn="ctr">
              <a:defRPr/>
            </a:pPr>
            <a:r>
              <a:rPr lang="ja-JP" altLang="en-US" sz="1100" dirty="0">
                <a:solidFill>
                  <a:srgbClr val="000000"/>
                </a:solidFill>
                <a:latin typeface="HG丸ｺﾞｼｯｸM-PRO" pitchFamily="50" charset="-128"/>
                <a:ea typeface="HG丸ｺﾞｼｯｸM-PRO" pitchFamily="50" charset="-128"/>
              </a:rPr>
              <a:t>平成</a:t>
            </a:r>
            <a:r>
              <a:rPr lang="en-US" altLang="ja-JP" sz="1100" dirty="0">
                <a:solidFill>
                  <a:srgbClr val="000000"/>
                </a:solidFill>
                <a:latin typeface="HG丸ｺﾞｼｯｸM-PRO" pitchFamily="50" charset="-128"/>
                <a:ea typeface="HG丸ｺﾞｼｯｸM-PRO" pitchFamily="50" charset="-128"/>
              </a:rPr>
              <a:t>24</a:t>
            </a:r>
            <a:r>
              <a:rPr lang="ja-JP" altLang="en-US" sz="1100" dirty="0">
                <a:solidFill>
                  <a:srgbClr val="000000"/>
                </a:solidFill>
                <a:latin typeface="HG丸ｺﾞｼｯｸM-PRO" pitchFamily="50" charset="-128"/>
                <a:ea typeface="HG丸ｺﾞｼｯｸM-PRO" pitchFamily="50" charset="-128"/>
              </a:rPr>
              <a:t>年４月１日までの政令で定める日</a:t>
            </a:r>
            <a:endParaRPr lang="en-US" altLang="ja-JP" sz="1100" dirty="0">
              <a:solidFill>
                <a:srgbClr val="000000"/>
              </a:solidFill>
              <a:latin typeface="HG丸ｺﾞｼｯｸM-PRO" pitchFamily="50" charset="-128"/>
              <a:ea typeface="HG丸ｺﾞｼｯｸM-PRO" pitchFamily="50" charset="-128"/>
            </a:endParaRPr>
          </a:p>
          <a:p>
            <a:pPr algn="ctr">
              <a:defRPr/>
            </a:pPr>
            <a:r>
              <a:rPr lang="ja-JP" altLang="en-US" sz="1100" dirty="0">
                <a:solidFill>
                  <a:srgbClr val="000000"/>
                </a:solidFill>
                <a:latin typeface="HG丸ｺﾞｼｯｸM-PRO" pitchFamily="50" charset="-128"/>
                <a:ea typeface="HG丸ｺﾞｼｯｸM-PRO" pitchFamily="50" charset="-128"/>
              </a:rPr>
              <a:t>（平成</a:t>
            </a:r>
            <a:r>
              <a:rPr lang="en-US" altLang="ja-JP" sz="1100" dirty="0">
                <a:solidFill>
                  <a:srgbClr val="000000"/>
                </a:solidFill>
                <a:latin typeface="HG丸ｺﾞｼｯｸM-PRO" pitchFamily="50" charset="-128"/>
                <a:ea typeface="HG丸ｺﾞｼｯｸM-PRO" pitchFamily="50" charset="-128"/>
              </a:rPr>
              <a:t>23</a:t>
            </a:r>
            <a:r>
              <a:rPr lang="ja-JP" altLang="en-US" sz="1100" dirty="0">
                <a:solidFill>
                  <a:srgbClr val="000000"/>
                </a:solidFill>
                <a:latin typeface="HG丸ｺﾞｼｯｸM-PRO" pitchFamily="50" charset="-128"/>
                <a:ea typeface="HG丸ｺﾞｼｯｸM-PRO" pitchFamily="50" charset="-128"/>
              </a:rPr>
              <a:t>年</a:t>
            </a:r>
            <a:r>
              <a:rPr lang="en-US" altLang="ja-JP" sz="1100" dirty="0">
                <a:solidFill>
                  <a:srgbClr val="000000"/>
                </a:solidFill>
                <a:latin typeface="HG丸ｺﾞｼｯｸM-PRO" pitchFamily="50" charset="-128"/>
                <a:ea typeface="HG丸ｺﾞｼｯｸM-PRO" pitchFamily="50" charset="-128"/>
              </a:rPr>
              <a:t>10</a:t>
            </a:r>
            <a:r>
              <a:rPr lang="ja-JP" altLang="en-US" sz="1100" dirty="0">
                <a:solidFill>
                  <a:srgbClr val="000000"/>
                </a:solidFill>
                <a:latin typeface="HG丸ｺﾞｼｯｸM-PRO" pitchFamily="50" charset="-128"/>
                <a:ea typeface="HG丸ｺﾞｼｯｸM-PRO" pitchFamily="50" charset="-128"/>
              </a:rPr>
              <a:t>月１日）から施行</a:t>
            </a:r>
          </a:p>
        </p:txBody>
      </p:sp>
      <p:sp>
        <p:nvSpPr>
          <p:cNvPr id="25" name="大かっこ 24"/>
          <p:cNvSpPr/>
          <p:nvPr/>
        </p:nvSpPr>
        <p:spPr>
          <a:xfrm>
            <a:off x="2535000" y="3358451"/>
            <a:ext cx="4915560" cy="21707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89620" tIns="44809" rIns="89620" bIns="44809" anchor="ctr"/>
          <a:lstStyle/>
          <a:p>
            <a:pPr algn="ctr">
              <a:defRPr/>
            </a:pPr>
            <a:endParaRPr lang="ja-JP" altLang="en-US" sz="1000" dirty="0">
              <a:solidFill>
                <a:srgbClr val="000000"/>
              </a:solidFill>
            </a:endParaRPr>
          </a:p>
        </p:txBody>
      </p:sp>
      <p:sp>
        <p:nvSpPr>
          <p:cNvPr id="26" name="大かっこ 25"/>
          <p:cNvSpPr/>
          <p:nvPr/>
        </p:nvSpPr>
        <p:spPr>
          <a:xfrm>
            <a:off x="3237000" y="4873321"/>
            <a:ext cx="4524000" cy="30080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89620" tIns="44809" rIns="89620" bIns="44809" anchor="ctr"/>
          <a:lstStyle/>
          <a:p>
            <a:pPr algn="ctr">
              <a:defRPr/>
            </a:pPr>
            <a:endParaRPr lang="ja-JP" altLang="en-US">
              <a:solidFill>
                <a:srgbClr val="000000"/>
              </a:solidFill>
            </a:endParaRPr>
          </a:p>
        </p:txBody>
      </p:sp>
      <p:sp>
        <p:nvSpPr>
          <p:cNvPr id="40986" name="Text Box 27"/>
          <p:cNvSpPr txBox="1">
            <a:spLocks noChangeArrowheads="1"/>
          </p:cNvSpPr>
          <p:nvPr/>
        </p:nvSpPr>
        <p:spPr bwMode="auto">
          <a:xfrm>
            <a:off x="2613000" y="3256116"/>
            <a:ext cx="5304000" cy="42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0" tIns="44809" rIns="89620" bIns="44809">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dirty="0">
                <a:latin typeface="Arial" pitchFamily="34" charset="0"/>
              </a:rPr>
              <a:t>市町村に基幹相談支援センターを設置、「自立支援協議会」を法律上位置付け、</a:t>
            </a:r>
          </a:p>
          <a:p>
            <a:pPr eaLnBrk="1" hangingPunct="1">
              <a:spcBef>
                <a:spcPct val="0"/>
              </a:spcBef>
              <a:buFontTx/>
              <a:buNone/>
            </a:pPr>
            <a:r>
              <a:rPr lang="ja-JP" altLang="en-US" sz="1100" dirty="0">
                <a:latin typeface="Arial" pitchFamily="34" charset="0"/>
              </a:rPr>
              <a:t>地域移行支援・地域定着支援の個別給付化</a:t>
            </a:r>
            <a:endParaRPr lang="en-US" altLang="ja-JP" sz="1100" dirty="0">
              <a:latin typeface="Arial" pitchFamily="34" charset="0"/>
            </a:endParaRPr>
          </a:p>
        </p:txBody>
      </p:sp>
      <p:sp>
        <p:nvSpPr>
          <p:cNvPr id="40987" name="Text Box 29"/>
          <p:cNvSpPr txBox="1">
            <a:spLocks noChangeArrowheads="1"/>
          </p:cNvSpPr>
          <p:nvPr/>
        </p:nvSpPr>
        <p:spPr bwMode="auto">
          <a:xfrm>
            <a:off x="3237000" y="4801996"/>
            <a:ext cx="5304000" cy="39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0" tIns="44809" rIns="89620" bIns="44809">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a:solidFill>
                  <a:srgbClr val="000000"/>
                </a:solidFill>
                <a:latin typeface="Arial" pitchFamily="34" charset="0"/>
              </a:rPr>
              <a:t>１８歳以上の入所者については、障害者自立支援法で対応するよう見直し。</a:t>
            </a:r>
          </a:p>
          <a:p>
            <a:pPr eaLnBrk="1" hangingPunct="1">
              <a:spcBef>
                <a:spcPct val="0"/>
              </a:spcBef>
              <a:buFontTx/>
              <a:buNone/>
            </a:pPr>
            <a:r>
              <a:rPr lang="ja-JP" altLang="en-US" sz="1000">
                <a:solidFill>
                  <a:srgbClr val="000000"/>
                </a:solidFill>
                <a:latin typeface="Arial" pitchFamily="34" charset="0"/>
              </a:rPr>
              <a:t>その際、現に入所している者が退所させられることのないようにする。</a:t>
            </a:r>
            <a:endParaRPr lang="en-US" altLang="ja-JP" sz="1000">
              <a:solidFill>
                <a:srgbClr val="000000"/>
              </a:solidFill>
              <a:latin typeface="Arial" pitchFamily="34" charset="0"/>
            </a:endParaRPr>
          </a:p>
        </p:txBody>
      </p:sp>
      <p:sp>
        <p:nvSpPr>
          <p:cNvPr id="40988" name="テキスト ボックス 29"/>
          <p:cNvSpPr txBox="1">
            <a:spLocks noChangeArrowheads="1"/>
          </p:cNvSpPr>
          <p:nvPr/>
        </p:nvSpPr>
        <p:spPr bwMode="auto">
          <a:xfrm>
            <a:off x="6177600" y="548889"/>
            <a:ext cx="3656640" cy="30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0" tIns="44809" rIns="89620" bIns="44809">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a:solidFill>
                  <a:srgbClr val="000000"/>
                </a:solidFill>
                <a:latin typeface="Arial" pitchFamily="34" charset="0"/>
              </a:rPr>
              <a:t>（平成</a:t>
            </a:r>
            <a:r>
              <a:rPr lang="en-US" altLang="ja-JP" sz="1400">
                <a:solidFill>
                  <a:srgbClr val="000000"/>
                </a:solidFill>
                <a:latin typeface="Arial" pitchFamily="34" charset="0"/>
              </a:rPr>
              <a:t>22</a:t>
            </a:r>
            <a:r>
              <a:rPr lang="ja-JP" altLang="en-US" sz="1400">
                <a:solidFill>
                  <a:srgbClr val="000000"/>
                </a:solidFill>
                <a:latin typeface="Arial" pitchFamily="34" charset="0"/>
              </a:rPr>
              <a:t>年</a:t>
            </a:r>
            <a:r>
              <a:rPr lang="en-US" altLang="ja-JP" sz="1400">
                <a:solidFill>
                  <a:srgbClr val="000000"/>
                </a:solidFill>
                <a:latin typeface="Arial" pitchFamily="34" charset="0"/>
              </a:rPr>
              <a:t>12</a:t>
            </a:r>
            <a:r>
              <a:rPr lang="ja-JP" altLang="en-US" sz="1400">
                <a:solidFill>
                  <a:srgbClr val="000000"/>
                </a:solidFill>
                <a:latin typeface="Arial" pitchFamily="34" charset="0"/>
              </a:rPr>
              <a:t>月３日成立、同</a:t>
            </a:r>
            <a:r>
              <a:rPr lang="en-US" altLang="ja-JP" sz="1400">
                <a:solidFill>
                  <a:srgbClr val="000000"/>
                </a:solidFill>
                <a:latin typeface="Arial" pitchFamily="34" charset="0"/>
              </a:rPr>
              <a:t>12</a:t>
            </a:r>
            <a:r>
              <a:rPr lang="ja-JP" altLang="en-US" sz="1400">
                <a:solidFill>
                  <a:srgbClr val="000000"/>
                </a:solidFill>
                <a:latin typeface="Arial" pitchFamily="34" charset="0"/>
              </a:rPr>
              <a:t>月</a:t>
            </a:r>
            <a:r>
              <a:rPr lang="en-US" altLang="ja-JP" sz="1400">
                <a:solidFill>
                  <a:srgbClr val="000000"/>
                </a:solidFill>
                <a:latin typeface="Arial" pitchFamily="34" charset="0"/>
              </a:rPr>
              <a:t>10</a:t>
            </a:r>
            <a:r>
              <a:rPr lang="ja-JP" altLang="en-US" sz="1400">
                <a:solidFill>
                  <a:srgbClr val="000000"/>
                </a:solidFill>
                <a:latin typeface="Arial" pitchFamily="34" charset="0"/>
              </a:rPr>
              <a:t>日公布）</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9</a:t>
            </a:fld>
            <a:endParaRPr lang="en-US" altLang="ja-JP">
              <a:solidFill>
                <a:prstClr val="black"/>
              </a:solidFill>
            </a:endParaRPr>
          </a:p>
        </p:txBody>
      </p:sp>
    </p:spTree>
    <p:extLst>
      <p:ext uri="{BB962C8B-B14F-4D97-AF65-F5344CB8AC3E}">
        <p14:creationId xmlns:p14="http://schemas.microsoft.com/office/powerpoint/2010/main" val="23680397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ChangeArrowheads="1"/>
          </p:cNvSpPr>
          <p:nvPr/>
        </p:nvSpPr>
        <p:spPr bwMode="auto">
          <a:xfrm>
            <a:off x="623925" y="2276027"/>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3075" name="Rectangle 14"/>
          <p:cNvSpPr>
            <a:spLocks noChangeArrowheads="1"/>
          </p:cNvSpPr>
          <p:nvPr/>
        </p:nvSpPr>
        <p:spPr bwMode="auto">
          <a:xfrm>
            <a:off x="622342" y="1772706"/>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37" y="-47203"/>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latin typeface="ＤＨＰ特太ゴシック体" panose="020B0500000000000000" pitchFamily="50" charset="-128"/>
                <a:ea typeface="ＤＨＰ特太ゴシック体" panose="020B0500000000000000" pitchFamily="50" charset="-128"/>
              </a:rPr>
              <a:t>医療型児童発達支援</a:t>
            </a:r>
          </a:p>
        </p:txBody>
      </p:sp>
      <p:graphicFrame>
        <p:nvGraphicFramePr>
          <p:cNvPr id="24" name="表 23"/>
          <p:cNvGraphicFramePr>
            <a:graphicFrameLocks noGrp="1"/>
          </p:cNvGraphicFramePr>
          <p:nvPr>
            <p:extLst>
              <p:ext uri="{D42A27DB-BD31-4B8C-83A1-F6EECF244321}">
                <p14:modId xmlns:p14="http://schemas.microsoft.com/office/powerpoint/2010/main" val="2912705932"/>
              </p:ext>
            </p:extLst>
          </p:nvPr>
        </p:nvGraphicFramePr>
        <p:xfrm>
          <a:off x="200025" y="3201144"/>
          <a:ext cx="9577064" cy="2798832"/>
        </p:xfrm>
        <a:graphic>
          <a:graphicData uri="http://schemas.openxmlformats.org/drawingml/2006/table">
            <a:tbl>
              <a:tblPr>
                <a:tableStyleId>{F5AB1C69-6EDB-4FF4-983F-18BD219EF322}</a:tableStyleId>
              </a:tblPr>
              <a:tblGrid>
                <a:gridCol w="3627676"/>
                <a:gridCol w="2974694"/>
                <a:gridCol w="2974694"/>
              </a:tblGrid>
              <a:tr h="326018">
                <a:tc gridSpan="3">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756672">
                <a:tc gridSpan="3">
                  <a:txBody>
                    <a:bodyPr/>
                    <a:lstStyle/>
                    <a:p>
                      <a:r>
                        <a:rPr lang="ja-JP" altLang="en-US" sz="1300" b="1" u="sng" dirty="0" smtClean="0">
                          <a:latin typeface="HGPｺﾞｼｯｸM" pitchFamily="50" charset="-128"/>
                          <a:ea typeface="HGPｺﾞｼｯｸM" pitchFamily="50" charset="-128"/>
                        </a:rPr>
                        <a:t>■　医療型児童発達支援センター　</a:t>
                      </a:r>
                      <a:r>
                        <a:rPr lang="ja-JP" altLang="en-US" sz="1300" b="1" u="none" dirty="0" smtClean="0">
                          <a:latin typeface="HGPｺﾞｼｯｸM" pitchFamily="50" charset="-128"/>
                          <a:ea typeface="HGPｺﾞｼｯｸM" pitchFamily="50" charset="-128"/>
                        </a:rPr>
                        <a:t>　　　　</a:t>
                      </a:r>
                      <a:r>
                        <a:rPr lang="zh-TW" altLang="en-US" sz="1300" b="1" u="sng" dirty="0" smtClean="0">
                          <a:latin typeface="HGPｺﾞｼｯｸM" pitchFamily="50" charset="-128"/>
                          <a:ea typeface="HGPｺﾞｼｯｸM" pitchFamily="50" charset="-128"/>
                        </a:rPr>
                        <a:t>■　指定</a:t>
                      </a:r>
                      <a:r>
                        <a:rPr lang="ja-JP" altLang="en-US" sz="1300" b="1" u="sng" dirty="0" smtClean="0">
                          <a:latin typeface="HGPｺﾞｼｯｸM" pitchFamily="50" charset="-128"/>
                          <a:ea typeface="HGPｺﾞｼｯｸM" pitchFamily="50" charset="-128"/>
                        </a:rPr>
                        <a:t>発達支援</a:t>
                      </a:r>
                      <a:r>
                        <a:rPr lang="zh-TW" altLang="en-US" sz="1300" b="1" u="sng" dirty="0" smtClean="0">
                          <a:latin typeface="HGPｺﾞｼｯｸM" pitchFamily="50" charset="-128"/>
                          <a:ea typeface="HGPｺﾞｼｯｸM" pitchFamily="50" charset="-128"/>
                        </a:rPr>
                        <a:t>医療機関</a:t>
                      </a:r>
                    </a:p>
                    <a:p>
                      <a:r>
                        <a:rPr lang="ja-JP" altLang="en-US" sz="1200" b="0" u="none" dirty="0" smtClean="0">
                          <a:latin typeface="HGPｺﾞｼｯｸM" pitchFamily="50" charset="-128"/>
                          <a:ea typeface="HGPｺﾞｼｯｸM" pitchFamily="50" charset="-128"/>
                        </a:rPr>
                        <a:t>　　　・肢体不自由児　　</a:t>
                      </a:r>
                      <a:r>
                        <a:rPr lang="en-US" altLang="ja-JP" sz="1200" b="0" u="none" dirty="0" smtClean="0">
                          <a:latin typeface="HGPｺﾞｼｯｸM" pitchFamily="50" charset="-128"/>
                          <a:ea typeface="HGPｺﾞｼｯｸM" pitchFamily="50" charset="-128"/>
                        </a:rPr>
                        <a:t>333</a:t>
                      </a:r>
                      <a:r>
                        <a:rPr lang="ja-JP" altLang="en-US" sz="1200" b="0" u="none" dirty="0" smtClean="0">
                          <a:latin typeface="HGPｺﾞｼｯｸM" pitchFamily="50" charset="-128"/>
                          <a:ea typeface="HGPｺﾞｼｯｸM" pitchFamily="50" charset="-128"/>
                        </a:rPr>
                        <a:t>単位　　　　　　　　 　　・肢体不自由児　　</a:t>
                      </a:r>
                      <a:r>
                        <a:rPr lang="en-US" altLang="ja-JP" sz="1200" b="0" u="none" dirty="0" smtClean="0">
                          <a:latin typeface="HGPｺﾞｼｯｸM" pitchFamily="50" charset="-128"/>
                          <a:ea typeface="HGPｺﾞｼｯｸM" pitchFamily="50" charset="-128"/>
                        </a:rPr>
                        <a:t>333</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p>
                      <a:r>
                        <a:rPr lang="ja-JP" altLang="en-US" sz="1200" b="0" u="none" dirty="0" smtClean="0">
                          <a:latin typeface="+mn-ea"/>
                          <a:ea typeface="+mn-ea"/>
                        </a:rPr>
                        <a:t>　</a:t>
                      </a:r>
                      <a:r>
                        <a:rPr lang="ja-JP" altLang="en-US" sz="1200" b="0" u="none" dirty="0" smtClean="0">
                          <a:latin typeface="HGPｺﾞｼｯｸM" pitchFamily="50" charset="-128"/>
                          <a:ea typeface="HGPｺﾞｼｯｸM" pitchFamily="50" charset="-128"/>
                        </a:rPr>
                        <a:t>　　・重症心身障害児　　</a:t>
                      </a:r>
                      <a:r>
                        <a:rPr lang="en-US" altLang="ja-JP" sz="1200" b="0" u="none" dirty="0" smtClean="0">
                          <a:latin typeface="HGPｺﾞｼｯｸM" pitchFamily="50" charset="-128"/>
                          <a:ea typeface="HGPｺﾞｼｯｸM" pitchFamily="50" charset="-128"/>
                        </a:rPr>
                        <a:t>445</a:t>
                      </a:r>
                      <a:r>
                        <a:rPr lang="ja-JP" altLang="en-US" sz="1200" b="0" u="none" dirty="0" smtClean="0">
                          <a:latin typeface="HGPｺﾞｼｯｸM" pitchFamily="50" charset="-128"/>
                          <a:ea typeface="HGPｺﾞｼｯｸM" pitchFamily="50" charset="-128"/>
                        </a:rPr>
                        <a:t>単位　　　　　　　　　・重症心身障害児　　</a:t>
                      </a:r>
                      <a:r>
                        <a:rPr lang="en-US" altLang="ja-JP" sz="1200" b="0" u="none" dirty="0" smtClean="0">
                          <a:latin typeface="HGPｺﾞｼｯｸM" pitchFamily="50" charset="-128"/>
                          <a:ea typeface="HGPｺﾞｼｯｸM" pitchFamily="50" charset="-128"/>
                        </a:rPr>
                        <a:t>445</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326018">
                <a:tc gridSpan="3">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保育職員加配加算（</a:t>
                      </a:r>
                      <a:r>
                        <a:rPr lang="en-US" altLang="ja-JP" sz="1200" b="1" u="sng" dirty="0" smtClean="0">
                          <a:solidFill>
                            <a:schemeClr val="tx1"/>
                          </a:solidFill>
                          <a:latin typeface="HGPｺﾞｼｯｸM" pitchFamily="50" charset="-128"/>
                          <a:ea typeface="HGPｺﾞｼｯｸM" pitchFamily="50" charset="-128"/>
                        </a:rPr>
                        <a:t>50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定員</a:t>
                      </a:r>
                      <a:r>
                        <a:rPr kumimoji="1" lang="en-US" altLang="ja-JP" sz="1200" dirty="0" smtClean="0">
                          <a:solidFill>
                            <a:schemeClr val="tx1"/>
                          </a:solidFill>
                          <a:latin typeface="HGPｺﾞｼｯｸM" pitchFamily="50" charset="-128"/>
                          <a:ea typeface="HGPｺﾞｼｯｸM" pitchFamily="50" charset="-128"/>
                        </a:rPr>
                        <a:t>21</a:t>
                      </a:r>
                      <a:r>
                        <a:rPr kumimoji="1" lang="ja-JP" altLang="en-US" sz="1200" dirty="0" smtClean="0">
                          <a:solidFill>
                            <a:schemeClr val="tx1"/>
                          </a:solidFill>
                          <a:latin typeface="HGPｺﾞｼｯｸM" pitchFamily="50" charset="-128"/>
                          <a:ea typeface="HGPｺﾞｼｯｸM" pitchFamily="50" charset="-128"/>
                        </a:rPr>
                        <a:t>人以上の医療型児童発達支援事業所において、児童指導員又は保育士を加配した場合に加算。　</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延長支援加算</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障害児（重症心身障害児以外の場合）</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事業所内相談支援加算（</a:t>
                      </a:r>
                      <a:r>
                        <a:rPr lang="en-US" altLang="ja-JP" sz="1200" b="1" u="sng" dirty="0" smtClean="0">
                          <a:solidFill>
                            <a:schemeClr val="tx1"/>
                          </a:solidFill>
                          <a:latin typeface="HGPｺﾞｼｯｸM" pitchFamily="50" charset="-128"/>
                          <a:ea typeface="HGPｺﾞｼｯｸM" pitchFamily="50" charset="-128"/>
                        </a:rPr>
                        <a:t>35</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800"/>
                      <a:r>
                        <a:rPr kumimoji="1" lang="ja-JP" altLang="en-US" sz="1200" dirty="0" smtClean="0">
                          <a:solidFill>
                            <a:schemeClr val="tx1"/>
                          </a:solidFill>
                          <a:latin typeface="HGPｺﾞｼｯｸM" pitchFamily="50" charset="-128"/>
                          <a:ea typeface="HGPｺﾞｼｯｸM" pitchFamily="50" charset="-128"/>
                        </a:rPr>
                        <a:t>→　事業所内での障害児とその家族等に対する相談援助を行った場合に加算（月１回を限度）。</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094" name="Text Box 2"/>
          <p:cNvSpPr txBox="1">
            <a:spLocks noChangeArrowheads="1"/>
          </p:cNvSpPr>
          <p:nvPr/>
        </p:nvSpPr>
        <p:spPr bwMode="auto">
          <a:xfrm>
            <a:off x="-15838" y="535731"/>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896094"/>
            <a:ext cx="9517020" cy="3603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肢体不自由があり、理学療法等の機能訓練又は医学的管理下での支援が必要と認められた障害児。</a:t>
            </a:r>
          </a:p>
        </p:txBody>
      </p:sp>
      <p:sp>
        <p:nvSpPr>
          <p:cNvPr id="3096" name="Text Box 2"/>
          <p:cNvSpPr txBox="1">
            <a:spLocks noChangeArrowheads="1"/>
          </p:cNvSpPr>
          <p:nvPr/>
        </p:nvSpPr>
        <p:spPr bwMode="auto">
          <a:xfrm>
            <a:off x="4827625" y="1328290"/>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3097" name="Text Box 2"/>
          <p:cNvSpPr txBox="1">
            <a:spLocks noChangeArrowheads="1"/>
          </p:cNvSpPr>
          <p:nvPr/>
        </p:nvSpPr>
        <p:spPr bwMode="auto">
          <a:xfrm>
            <a:off x="-28570" y="1327978"/>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3098" name="Rectangle 4"/>
          <p:cNvSpPr>
            <a:spLocks noChangeArrowheads="1"/>
          </p:cNvSpPr>
          <p:nvPr/>
        </p:nvSpPr>
        <p:spPr bwMode="auto">
          <a:xfrm>
            <a:off x="223840" y="1688340"/>
            <a:ext cx="4584700" cy="1008063"/>
          </a:xfrm>
          <a:prstGeom prst="rect">
            <a:avLst/>
          </a:prstGeom>
          <a:solidFill>
            <a:srgbClr val="CCFFFF">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日常生活における基本的な動作の指導、知識技能の付与、集団生活への適応訓練、その他必要な支援及び治療を行う。</a:t>
            </a:r>
          </a:p>
        </p:txBody>
      </p:sp>
      <p:sp>
        <p:nvSpPr>
          <p:cNvPr id="3099" name="Rectangle 4"/>
          <p:cNvSpPr>
            <a:spLocks noChangeArrowheads="1"/>
          </p:cNvSpPr>
          <p:nvPr/>
        </p:nvSpPr>
        <p:spPr bwMode="auto">
          <a:xfrm>
            <a:off x="5024480" y="1701352"/>
            <a:ext cx="4729120" cy="995363"/>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児童指導員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保育士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a:t>
            </a:r>
            <a:r>
              <a:rPr lang="ja-JP" altLang="en-US" sz="1200" dirty="0" smtClean="0">
                <a:solidFill>
                  <a:srgbClr val="000000"/>
                </a:solidFill>
                <a:latin typeface="HGPｺﾞｼｯｸM" pitchFamily="50" charset="-128"/>
                <a:ea typeface="HGPｺﾞｼｯｸM" pitchFamily="50" charset="-128"/>
              </a:rPr>
              <a:t>以上</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看護師　　１人以上</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理学療法士又は作業療法士　　１人以上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p:txBody>
      </p:sp>
      <p:sp>
        <p:nvSpPr>
          <p:cNvPr id="3100" name="Text Box 2"/>
          <p:cNvSpPr txBox="1">
            <a:spLocks noChangeArrowheads="1"/>
          </p:cNvSpPr>
          <p:nvPr/>
        </p:nvSpPr>
        <p:spPr bwMode="auto">
          <a:xfrm>
            <a:off x="-15875" y="2789981"/>
            <a:ext cx="6899276" cy="338554"/>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a:t>
            </a:r>
            <a:r>
              <a:rPr lang="ja-JP" altLang="en-US" sz="1600" b="1" u="sng" dirty="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r>
              <a:rPr lang="ja-JP" altLang="en-US" sz="1600" b="1" u="sng" dirty="0" smtClean="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272480" y="645333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98</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a:t>
            </a:r>
            <a:r>
              <a:rPr lang="en-US" altLang="zh-TW" sz="1200" dirty="0">
                <a:solidFill>
                  <a:srgbClr val="000000"/>
                </a:solidFill>
                <a:latin typeface="HGPｺﾞｼｯｸM" pitchFamily="50" charset="-128"/>
                <a:ea typeface="HGPｺﾞｼｯｸM" pitchFamily="50" charset="-128"/>
              </a:rPr>
              <a:t>9</a:t>
            </a:r>
            <a:r>
              <a:rPr lang="ja-JP" altLang="en-US" sz="1200" dirty="0" smtClean="0">
                <a:solidFill>
                  <a:srgbClr val="000000"/>
                </a:solidFill>
                <a:latin typeface="HGPｺﾞｼｯｸM" pitchFamily="50" charset="-128"/>
                <a:ea typeface="HGPｺﾞｼｯｸM" pitchFamily="50" charset="-128"/>
              </a:rPr>
              <a:t>年</a:t>
            </a:r>
            <a:r>
              <a:rPr lang="en-US" altLang="ja-JP"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993307" y="6462504"/>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2,115</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8"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90</a:t>
            </a:fld>
            <a:endParaRPr lang="en-US" altLang="ja-JP" dirty="0">
              <a:solidFill>
                <a:srgbClr val="000000"/>
              </a:solidFill>
            </a:endParaRPr>
          </a:p>
        </p:txBody>
      </p:sp>
    </p:spTree>
    <p:extLst>
      <p:ext uri="{BB962C8B-B14F-4D97-AF65-F5344CB8AC3E}">
        <p14:creationId xmlns:p14="http://schemas.microsoft.com/office/powerpoint/2010/main" val="35050453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623925" y="2275715"/>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4099" name="Rectangle 14"/>
          <p:cNvSpPr>
            <a:spLocks noChangeArrowheads="1"/>
          </p:cNvSpPr>
          <p:nvPr/>
        </p:nvSpPr>
        <p:spPr bwMode="auto">
          <a:xfrm>
            <a:off x="622342" y="1772394"/>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37" y="28997"/>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latin typeface="ＤＦ特太ゴシック体" panose="020B0509000000000000" pitchFamily="49" charset="-128"/>
                <a:ea typeface="ＤＦ特太ゴシック体" panose="020B0509000000000000" pitchFamily="49" charset="-128"/>
              </a:rPr>
              <a:t>放課後等デイサービス</a:t>
            </a:r>
          </a:p>
        </p:txBody>
      </p:sp>
      <p:graphicFrame>
        <p:nvGraphicFramePr>
          <p:cNvPr id="24" name="表 23"/>
          <p:cNvGraphicFramePr>
            <a:graphicFrameLocks noGrp="1"/>
          </p:cNvGraphicFramePr>
          <p:nvPr>
            <p:extLst>
              <p:ext uri="{D42A27DB-BD31-4B8C-83A1-F6EECF244321}">
                <p14:modId xmlns:p14="http://schemas.microsoft.com/office/powerpoint/2010/main" val="2157308232"/>
              </p:ext>
            </p:extLst>
          </p:nvPr>
        </p:nvGraphicFramePr>
        <p:xfrm>
          <a:off x="200025" y="3201144"/>
          <a:ext cx="9577064" cy="2981712"/>
        </p:xfrm>
        <a:graphic>
          <a:graphicData uri="http://schemas.openxmlformats.org/drawingml/2006/table">
            <a:tbl>
              <a:tblPr>
                <a:tableStyleId>{F5AB1C69-6EDB-4FF4-983F-18BD219EF322}</a:tableStyleId>
              </a:tblPr>
              <a:tblGrid>
                <a:gridCol w="3627676"/>
                <a:gridCol w="2974694"/>
                <a:gridCol w="2974694"/>
              </a:tblGrid>
              <a:tr h="326018">
                <a:tc gridSpan="3">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756672">
                <a:tc gridSpan="3">
                  <a:txBody>
                    <a:bodyPr/>
                    <a:lstStyle/>
                    <a:p>
                      <a:r>
                        <a:rPr lang="ja-JP" altLang="en-US" sz="1300" b="1" u="sng" dirty="0" smtClean="0">
                          <a:latin typeface="HGPｺﾞｼｯｸM" pitchFamily="50" charset="-128"/>
                          <a:ea typeface="HGPｺﾞｼｯｸM" pitchFamily="50" charset="-128"/>
                        </a:rPr>
                        <a:t>■　授業終了後（利用定員に応じた単位を設定）</a:t>
                      </a:r>
                      <a:r>
                        <a:rPr lang="ja-JP" altLang="en-US" sz="1300" b="1" u="none" dirty="0" smtClean="0">
                          <a:latin typeface="HGPｺﾞｼｯｸM" pitchFamily="50" charset="-128"/>
                          <a:ea typeface="HGPｺﾞｼｯｸM" pitchFamily="50" charset="-128"/>
                        </a:rPr>
                        <a:t>　　　　　</a:t>
                      </a:r>
                      <a:r>
                        <a:rPr lang="ja-JP" altLang="en-US" sz="1300" b="1" u="sng" dirty="0" smtClean="0">
                          <a:latin typeface="HGPｺﾞｼｯｸM" pitchFamily="50" charset="-128"/>
                          <a:ea typeface="HGPｺﾞｼｯｸM" pitchFamily="50" charset="-128"/>
                        </a:rPr>
                        <a:t>■　休業日（利用定員に応じた単位を設定）</a:t>
                      </a:r>
                    </a:p>
                    <a:p>
                      <a:r>
                        <a:rPr lang="ja-JP" altLang="en-US" sz="1200" b="0" u="none" dirty="0" smtClean="0">
                          <a:latin typeface="HGPｺﾞｼｯｸM" pitchFamily="50" charset="-128"/>
                          <a:ea typeface="HGPｺﾞｼｯｸM" pitchFamily="50" charset="-128"/>
                        </a:rPr>
                        <a:t>　　　・重症心身障害児以外　　</a:t>
                      </a:r>
                      <a:r>
                        <a:rPr lang="en-US" altLang="ja-JP" sz="1200" b="0" u="none" dirty="0" smtClean="0">
                          <a:latin typeface="HGPｺﾞｼｯｸM" pitchFamily="50" charset="-128"/>
                          <a:ea typeface="HGPｺﾞｼｯｸM" pitchFamily="50" charset="-128"/>
                        </a:rPr>
                        <a:t>276</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473</a:t>
                      </a:r>
                      <a:r>
                        <a:rPr lang="ja-JP" altLang="en-US" sz="1200" b="0" u="none" dirty="0" smtClean="0">
                          <a:latin typeface="HGPｺﾞｼｯｸM" pitchFamily="50" charset="-128"/>
                          <a:ea typeface="HGPｺﾞｼｯｸM" pitchFamily="50" charset="-128"/>
                        </a:rPr>
                        <a:t>単位　　　　　　　　　　　　・重症心身障害児以外　　</a:t>
                      </a:r>
                      <a:r>
                        <a:rPr lang="en-US" altLang="ja-JP" sz="1200" b="0" u="none" dirty="0" smtClean="0">
                          <a:latin typeface="HGPｺﾞｼｯｸM" pitchFamily="50" charset="-128"/>
                          <a:ea typeface="HGPｺﾞｼｯｸM" pitchFamily="50" charset="-128"/>
                        </a:rPr>
                        <a:t>359</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611</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p>
                      <a:r>
                        <a:rPr lang="ja-JP" altLang="en-US" sz="1200" b="0" u="none" dirty="0" smtClean="0">
                          <a:latin typeface="+mn-ea"/>
                          <a:ea typeface="+mn-ea"/>
                        </a:rPr>
                        <a:t>　</a:t>
                      </a:r>
                      <a:r>
                        <a:rPr lang="ja-JP" altLang="en-US" sz="1200" b="0" u="none" dirty="0" smtClean="0">
                          <a:latin typeface="HGPｺﾞｼｯｸM" pitchFamily="50" charset="-128"/>
                          <a:ea typeface="HGPｺﾞｼｯｸM" pitchFamily="50" charset="-128"/>
                        </a:rPr>
                        <a:t>　　・重症心身障害児　　</a:t>
                      </a:r>
                      <a:r>
                        <a:rPr lang="en-US" altLang="ja-JP" sz="1200" b="0" u="none" dirty="0" smtClean="0">
                          <a:latin typeface="HGPｺﾞｼｯｸM" pitchFamily="50" charset="-128"/>
                          <a:ea typeface="HGPｺﾞｼｯｸM" pitchFamily="50" charset="-128"/>
                        </a:rPr>
                        <a:t>577</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1,329</a:t>
                      </a:r>
                      <a:r>
                        <a:rPr lang="ja-JP" altLang="en-US" sz="1200" b="0" u="none" dirty="0" smtClean="0">
                          <a:latin typeface="HGPｺﾞｼｯｸM" pitchFamily="50" charset="-128"/>
                          <a:ea typeface="HGPｺﾞｼｯｸM" pitchFamily="50" charset="-128"/>
                        </a:rPr>
                        <a:t>単位　　　　　　　　　　　　　　・重症心身障害児　　</a:t>
                      </a:r>
                      <a:r>
                        <a:rPr lang="en-US" altLang="ja-JP" sz="1200" b="0" u="none" dirty="0" smtClean="0">
                          <a:latin typeface="HGPｺﾞｼｯｸM" pitchFamily="50" charset="-128"/>
                          <a:ea typeface="HGPｺﾞｼｯｸM" pitchFamily="50" charset="-128"/>
                        </a:rPr>
                        <a:t>699</a:t>
                      </a:r>
                      <a:r>
                        <a:rPr lang="ja-JP" altLang="en-US" sz="1200" b="0" u="none" dirty="0" smtClean="0">
                          <a:latin typeface="HGPｺﾞｼｯｸM" pitchFamily="50" charset="-128"/>
                          <a:ea typeface="HGPｺﾞｼｯｸM" pitchFamily="50" charset="-128"/>
                        </a:rPr>
                        <a:t>～</a:t>
                      </a:r>
                      <a:r>
                        <a:rPr lang="en-US" altLang="ja-JP" sz="1200" b="0" u="none" dirty="0" smtClean="0">
                          <a:latin typeface="HGPｺﾞｼｯｸM" pitchFamily="50" charset="-128"/>
                          <a:ea typeface="HGPｺﾞｼｯｸM" pitchFamily="50" charset="-128"/>
                        </a:rPr>
                        <a:t>1,608</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326018">
                <a:tc gridSpan="3">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児童指導員等配置加算</a:t>
                      </a:r>
                      <a:endParaRPr lang="en-US" altLang="ja-JP" sz="12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授業終了後に行う場合（</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9</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休業日に行う場合（</a:t>
                      </a:r>
                      <a:r>
                        <a:rPr lang="en-US" altLang="ja-JP" sz="1200" b="1" u="sng" dirty="0" smtClean="0">
                          <a:solidFill>
                            <a:schemeClr val="tx1"/>
                          </a:solidFill>
                          <a:latin typeface="HGPｺﾞｼｯｸM" pitchFamily="50" charset="-128"/>
                          <a:ea typeface="HGPｺﾞｼｯｸM" pitchFamily="50" charset="-128"/>
                        </a:rPr>
                        <a:t>6</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児童指導員、保育士の有資格者等を配置した場合に加算。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主として重症心身障害児を通わせる事業所を除</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く。</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延長支援加算</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障害児（重症心身障害児以外の場合）</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0"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事業所内相談支援加算（</a:t>
                      </a:r>
                      <a:r>
                        <a:rPr lang="en-US" altLang="ja-JP" sz="1200" b="1" u="sng" dirty="0" smtClean="0">
                          <a:solidFill>
                            <a:schemeClr val="tx1"/>
                          </a:solidFill>
                          <a:latin typeface="HGPｺﾞｼｯｸM" pitchFamily="50" charset="-128"/>
                          <a:ea typeface="HGPｺﾞｼｯｸM" pitchFamily="50" charset="-128"/>
                        </a:rPr>
                        <a:t>35</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800"/>
                      <a:r>
                        <a:rPr kumimoji="1" lang="ja-JP" altLang="en-US" sz="1200" dirty="0" smtClean="0">
                          <a:solidFill>
                            <a:schemeClr val="tx1"/>
                          </a:solidFill>
                          <a:latin typeface="HGPｺﾞｼｯｸM" pitchFamily="50" charset="-128"/>
                          <a:ea typeface="HGPｺﾞｼｯｸM" pitchFamily="50" charset="-128"/>
                        </a:rPr>
                        <a:t>→　事業所内での障害児とその家族等に対する相談援助を行った場合に加算（月１回を限度）。</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118" name="Text Box 2"/>
          <p:cNvSpPr txBox="1">
            <a:spLocks noChangeArrowheads="1"/>
          </p:cNvSpPr>
          <p:nvPr/>
        </p:nvSpPr>
        <p:spPr bwMode="auto">
          <a:xfrm>
            <a:off x="-15838" y="548431"/>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908878"/>
            <a:ext cx="9529720" cy="3587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学校教育法第</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条に規定している学校（幼稚園及び大学を除く。）に就学しており、授業の終了後又は休業日に支援が必要と認められた障害児。</a:t>
            </a:r>
          </a:p>
        </p:txBody>
      </p:sp>
      <p:sp>
        <p:nvSpPr>
          <p:cNvPr id="4120" name="Text Box 2"/>
          <p:cNvSpPr txBox="1">
            <a:spLocks noChangeArrowheads="1"/>
          </p:cNvSpPr>
          <p:nvPr/>
        </p:nvSpPr>
        <p:spPr bwMode="auto">
          <a:xfrm>
            <a:off x="4827625" y="1361231"/>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4121" name="Text Box 2"/>
          <p:cNvSpPr txBox="1">
            <a:spLocks noChangeArrowheads="1"/>
          </p:cNvSpPr>
          <p:nvPr/>
        </p:nvSpPr>
        <p:spPr bwMode="auto">
          <a:xfrm>
            <a:off x="-28570" y="134066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4122" name="Rectangle 4"/>
          <p:cNvSpPr>
            <a:spLocks noChangeArrowheads="1"/>
          </p:cNvSpPr>
          <p:nvPr/>
        </p:nvSpPr>
        <p:spPr bwMode="auto">
          <a:xfrm>
            <a:off x="223840" y="1699369"/>
            <a:ext cx="4584700" cy="1008062"/>
          </a:xfrm>
          <a:prstGeom prst="rect">
            <a:avLst/>
          </a:prstGeom>
          <a:solidFill>
            <a:srgbClr val="CCFFFF">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授業の終了後又は学校の休業日に、児童発達支援センター等の施設に通わせ、生活能力向上のために必要な訓練、社会との交流の促進その他必要な支援を行う。</a:t>
            </a:r>
          </a:p>
        </p:txBody>
      </p:sp>
      <p:sp>
        <p:nvSpPr>
          <p:cNvPr id="4123" name="Rectangle 4"/>
          <p:cNvSpPr>
            <a:spLocks noChangeArrowheads="1"/>
          </p:cNvSpPr>
          <p:nvPr/>
        </p:nvSpPr>
        <p:spPr bwMode="auto">
          <a:xfrm>
            <a:off x="5024480" y="1713740"/>
            <a:ext cx="4741820" cy="993775"/>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指導員又は保育士　　</a:t>
            </a:r>
            <a:r>
              <a:rPr lang="en-US" altLang="ja-JP" sz="1200" dirty="0">
                <a:solidFill>
                  <a:srgbClr val="000000"/>
                </a:solidFill>
                <a:latin typeface="HGPｺﾞｼｯｸM" pitchFamily="50" charset="-128"/>
                <a:ea typeface="HGPｺﾞｼｯｸM" pitchFamily="50" charset="-128"/>
              </a:rPr>
              <a:t>10:2</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4124" name="Text Box 2"/>
          <p:cNvSpPr txBox="1">
            <a:spLocks noChangeArrowheads="1"/>
          </p:cNvSpPr>
          <p:nvPr/>
        </p:nvSpPr>
        <p:spPr bwMode="auto">
          <a:xfrm>
            <a:off x="-15875" y="2802681"/>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200509" y="645333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10,613</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921299" y="6462504"/>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160,487</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8"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91</a:t>
            </a:fld>
            <a:endParaRPr lang="en-US" altLang="ja-JP" dirty="0">
              <a:solidFill>
                <a:srgbClr val="000000"/>
              </a:solidFill>
            </a:endParaRPr>
          </a:p>
        </p:txBody>
      </p:sp>
    </p:spTree>
    <p:extLst>
      <p:ext uri="{BB962C8B-B14F-4D97-AF65-F5344CB8AC3E}">
        <p14:creationId xmlns:p14="http://schemas.microsoft.com/office/powerpoint/2010/main" val="7678430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623925" y="2492459"/>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5123" name="Rectangle 14"/>
          <p:cNvSpPr>
            <a:spLocks noChangeArrowheads="1"/>
          </p:cNvSpPr>
          <p:nvPr/>
        </p:nvSpPr>
        <p:spPr bwMode="auto">
          <a:xfrm>
            <a:off x="622342" y="1989138"/>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37" y="404897"/>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latin typeface="ＤＨＰ特太ゴシック体" panose="020B0500000000000000" pitchFamily="50" charset="-128"/>
                <a:ea typeface="ＤＨＰ特太ゴシック体" panose="020B0500000000000000" pitchFamily="50" charset="-128"/>
              </a:rPr>
              <a:t>保育所等訪問支援</a:t>
            </a:r>
          </a:p>
        </p:txBody>
      </p:sp>
      <p:graphicFrame>
        <p:nvGraphicFramePr>
          <p:cNvPr id="24" name="表 23"/>
          <p:cNvGraphicFramePr>
            <a:graphicFrameLocks noGrp="1"/>
          </p:cNvGraphicFramePr>
          <p:nvPr>
            <p:extLst>
              <p:ext uri="{D42A27DB-BD31-4B8C-83A1-F6EECF244321}">
                <p14:modId xmlns:p14="http://schemas.microsoft.com/office/powerpoint/2010/main" val="3644022794"/>
              </p:ext>
            </p:extLst>
          </p:nvPr>
        </p:nvGraphicFramePr>
        <p:xfrm>
          <a:off x="200025" y="4330784"/>
          <a:ext cx="9577064" cy="1798320"/>
        </p:xfrm>
        <a:graphic>
          <a:graphicData uri="http://schemas.openxmlformats.org/drawingml/2006/table">
            <a:tbl>
              <a:tblPr>
                <a:tableStyleId>{F5AB1C69-6EDB-4FF4-983F-18BD219EF322}</a:tableStyleId>
              </a:tblPr>
              <a:tblGrid>
                <a:gridCol w="4788532"/>
                <a:gridCol w="4788532"/>
              </a:tblGrid>
              <a:tr h="247718">
                <a:tc gridSpan="2">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202679">
                <a:tc gridSpan="2">
                  <a:txBody>
                    <a:bodyPr/>
                    <a:lstStyle/>
                    <a:p>
                      <a:r>
                        <a:rPr lang="ja-JP" altLang="en-US" sz="1200" b="0" u="none" dirty="0" smtClean="0">
                          <a:latin typeface="HGPｺﾞｼｯｸM" pitchFamily="50" charset="-128"/>
                          <a:ea typeface="HGPｺﾞｼｯｸM" pitchFamily="50" charset="-128"/>
                        </a:rPr>
                        <a:t>　</a:t>
                      </a:r>
                      <a:r>
                        <a:rPr lang="en-US" altLang="ja-JP" sz="1200" b="0" u="none" dirty="0" smtClean="0">
                          <a:latin typeface="HGPｺﾞｼｯｸM" pitchFamily="50" charset="-128"/>
                          <a:ea typeface="HGPｺﾞｼｯｸM" pitchFamily="50" charset="-128"/>
                        </a:rPr>
                        <a:t>916</a:t>
                      </a:r>
                      <a:r>
                        <a:rPr lang="ja-JP" altLang="en-US" sz="1200" b="0" u="none" dirty="0" smtClean="0">
                          <a:latin typeface="HGPｺﾞｼｯｸM" pitchFamily="50" charset="-128"/>
                          <a:ea typeface="HGPｺﾞｼｯｸM" pitchFamily="50" charset="-128"/>
                        </a:rPr>
                        <a:t>単位</a:t>
                      </a:r>
                      <a:endParaRPr lang="en-US" altLang="ja-JP" sz="1200" b="0" u="none" dirty="0" smtClean="0">
                        <a:latin typeface="HGPｺﾞｼｯｸM" pitchFamily="50" charset="-128"/>
                        <a:ea typeface="HGPｺﾞｼｯｸM" pitchFamily="50" charset="-128"/>
                      </a:endParaRPr>
                    </a:p>
                    <a:p>
                      <a:endParaRPr lang="en-US" altLang="ja-JP" sz="1200" b="0" u="none" dirty="0" smtClean="0">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r>
              <a:tr h="247718">
                <a:tc gridSpan="2">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r>
              <a:tr h="609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chemeClr val="tx1"/>
                          </a:solidFill>
                          <a:latin typeface="HGPｺﾞｼｯｸM" pitchFamily="50" charset="-128"/>
                          <a:ea typeface="HGPｺﾞｼｯｸM" pitchFamily="50" charset="-128"/>
                        </a:rPr>
                        <a:t>訪問支援員特別加算（</a:t>
                      </a:r>
                      <a:r>
                        <a:rPr lang="en-US" altLang="ja-JP" sz="1400" b="1" u="sng" dirty="0" smtClean="0">
                          <a:solidFill>
                            <a:schemeClr val="tx1"/>
                          </a:solidFill>
                          <a:latin typeface="HGPｺﾞｼｯｸM" pitchFamily="50" charset="-128"/>
                          <a:ea typeface="HGPｺﾞｼｯｸM" pitchFamily="50" charset="-128"/>
                        </a:rPr>
                        <a:t>375</a:t>
                      </a:r>
                      <a:r>
                        <a:rPr lang="ja-JP" altLang="en-US" sz="1400" b="1" u="sng" dirty="0" smtClean="0">
                          <a:solidFill>
                            <a:schemeClr val="tx1"/>
                          </a:solidFill>
                          <a:latin typeface="HGPｺﾞｼｯｸM" pitchFamily="50" charset="-128"/>
                          <a:ea typeface="HGPｺﾞｼｯｸM" pitchFamily="50" charset="-128"/>
                        </a:rPr>
                        <a:t>単位）</a:t>
                      </a:r>
                      <a:endParaRPr lang="en-US" altLang="ja-JP" sz="14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作業療法士や理学療法士、保育士等の専門性の高い職員を配置した場合に加算。　</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u="sng" dirty="0" smtClean="0">
                          <a:solidFill>
                            <a:schemeClr val="tx1"/>
                          </a:solidFill>
                          <a:latin typeface="HGPｺﾞｼｯｸM" pitchFamily="50" charset="-128"/>
                          <a:ea typeface="HGPｺﾞｼｯｸM" pitchFamily="50" charset="-128"/>
                        </a:rPr>
                        <a:t>利用者負担上限額管理加算（</a:t>
                      </a:r>
                      <a:r>
                        <a:rPr kumimoji="1" lang="en-US" altLang="ja-JP" sz="1300" b="1" u="sng" dirty="0" smtClean="0">
                          <a:solidFill>
                            <a:schemeClr val="tx1"/>
                          </a:solidFill>
                          <a:latin typeface="HGPｺﾞｼｯｸM" pitchFamily="50" charset="-128"/>
                          <a:ea typeface="HGPｺﾞｼｯｸM" pitchFamily="50" charset="-128"/>
                        </a:rPr>
                        <a:t>150</a:t>
                      </a:r>
                      <a:r>
                        <a:rPr kumimoji="1" lang="ja-JP" altLang="en-US" sz="1300" b="1" u="sng" dirty="0" smtClean="0">
                          <a:solidFill>
                            <a:schemeClr val="tx1"/>
                          </a:solidFill>
                          <a:latin typeface="HGPｺﾞｼｯｸM" pitchFamily="50" charset="-128"/>
                          <a:ea typeface="HGPｺﾞｼｯｸM" pitchFamily="50" charset="-128"/>
                        </a:rPr>
                        <a:t>単位）</a:t>
                      </a:r>
                      <a:endParaRPr kumimoji="1"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事業所が利用者負担額合計額の管理を行った場合に加算。</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140" name="Text Box 2"/>
          <p:cNvSpPr txBox="1">
            <a:spLocks noChangeArrowheads="1"/>
          </p:cNvSpPr>
          <p:nvPr/>
        </p:nvSpPr>
        <p:spPr bwMode="auto">
          <a:xfrm>
            <a:off x="-15838" y="981075"/>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1" y="1412875"/>
            <a:ext cx="9529720" cy="4318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82550" indent="-82550">
              <a:defRPr/>
            </a:pPr>
            <a:r>
              <a:rPr lang="ja-JP" altLang="en-US" sz="1200" dirty="0">
                <a:solidFill>
                  <a:srgbClr val="000000"/>
                </a:solidFill>
                <a:latin typeface="HGPｺﾞｼｯｸM" pitchFamily="50" charset="-128"/>
                <a:ea typeface="HGPｺﾞｼｯｸM" pitchFamily="50" charset="-128"/>
              </a:rPr>
              <a:t>■　保育所、幼稚園、小学校、特別支援学校、認定こども園その他児童が集団生活を営む施設に通う障害児であって、当該施設を訪問し、専門的な支援が必要と認められた障害児。</a:t>
            </a:r>
          </a:p>
        </p:txBody>
      </p:sp>
      <p:sp>
        <p:nvSpPr>
          <p:cNvPr id="5142" name="Text Box 2"/>
          <p:cNvSpPr txBox="1">
            <a:spLocks noChangeArrowheads="1"/>
          </p:cNvSpPr>
          <p:nvPr/>
        </p:nvSpPr>
        <p:spPr bwMode="auto">
          <a:xfrm>
            <a:off x="4827625" y="2082800"/>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人員配置</a:t>
            </a:r>
            <a:endParaRPr lang="en-US" altLang="ja-JP" sz="1600" b="1" u="sng" dirty="0">
              <a:solidFill>
                <a:srgbClr val="000000"/>
              </a:solidFill>
              <a:ea typeface="ＤＨＰ特太ゴシック体" pitchFamily="2" charset="-128"/>
            </a:endParaRPr>
          </a:p>
        </p:txBody>
      </p:sp>
      <p:sp>
        <p:nvSpPr>
          <p:cNvPr id="5143" name="Text Box 2"/>
          <p:cNvSpPr txBox="1">
            <a:spLocks noChangeArrowheads="1"/>
          </p:cNvSpPr>
          <p:nvPr/>
        </p:nvSpPr>
        <p:spPr bwMode="auto">
          <a:xfrm>
            <a:off x="-28570" y="2082800"/>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5144" name="Rectangle 4"/>
          <p:cNvSpPr>
            <a:spLocks noChangeArrowheads="1"/>
          </p:cNvSpPr>
          <p:nvPr/>
        </p:nvSpPr>
        <p:spPr bwMode="auto">
          <a:xfrm>
            <a:off x="223840" y="2565484"/>
            <a:ext cx="4584700" cy="1008063"/>
          </a:xfrm>
          <a:prstGeom prst="rect">
            <a:avLst/>
          </a:prstGeom>
          <a:solidFill>
            <a:srgbClr val="CCFFFF">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保育所等を訪問し、障害児に対して、障害児以外の児童との集団生活への適応のための専門的</a:t>
            </a:r>
            <a:r>
              <a:rPr lang="ja-JP" altLang="en-US" sz="1200" dirty="0" smtClean="0">
                <a:solidFill>
                  <a:srgbClr val="000000"/>
                </a:solidFill>
                <a:latin typeface="HGPｺﾞｼｯｸM" pitchFamily="50" charset="-128"/>
                <a:ea typeface="HGPｺﾞｼｯｸM" pitchFamily="50" charset="-128"/>
              </a:rPr>
              <a:t>な</a:t>
            </a:r>
            <a:r>
              <a:rPr lang="ja-JP" altLang="en-US" sz="1200" dirty="0">
                <a:solidFill>
                  <a:srgbClr val="000000"/>
                </a:solidFill>
                <a:latin typeface="HGPｺﾞｼｯｸM" pitchFamily="50" charset="-128"/>
                <a:ea typeface="HGPｺﾞｼｯｸM" pitchFamily="50" charset="-128"/>
              </a:rPr>
              <a:t>支援</a:t>
            </a:r>
            <a:r>
              <a:rPr lang="ja-JP" altLang="en-US" sz="1200" dirty="0" smtClean="0">
                <a:solidFill>
                  <a:srgbClr val="000000"/>
                </a:solidFill>
                <a:latin typeface="HGPｺﾞｼｯｸM" pitchFamily="50" charset="-128"/>
                <a:ea typeface="HGPｺﾞｼｯｸM" pitchFamily="50" charset="-128"/>
              </a:rPr>
              <a:t>その他</a:t>
            </a:r>
            <a:r>
              <a:rPr lang="ja-JP" altLang="en-US" sz="1200" dirty="0">
                <a:solidFill>
                  <a:srgbClr val="000000"/>
                </a:solidFill>
                <a:latin typeface="HGPｺﾞｼｯｸM" pitchFamily="50" charset="-128"/>
                <a:ea typeface="HGPｺﾞｼｯｸM" pitchFamily="50" charset="-128"/>
              </a:rPr>
              <a:t>必要な支援を行う。</a:t>
            </a:r>
          </a:p>
        </p:txBody>
      </p:sp>
      <p:sp>
        <p:nvSpPr>
          <p:cNvPr id="5145" name="Rectangle 4"/>
          <p:cNvSpPr>
            <a:spLocks noChangeArrowheads="1"/>
          </p:cNvSpPr>
          <p:nvPr/>
        </p:nvSpPr>
        <p:spPr bwMode="auto">
          <a:xfrm>
            <a:off x="5024480" y="2578184"/>
            <a:ext cx="4741820" cy="995363"/>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訪問支援員</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5146" name="Text Box 2"/>
          <p:cNvSpPr txBox="1">
            <a:spLocks noChangeArrowheads="1"/>
          </p:cNvSpPr>
          <p:nvPr/>
        </p:nvSpPr>
        <p:spPr bwMode="auto">
          <a:xfrm>
            <a:off x="-15875" y="3860800"/>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200509" y="6309320"/>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379</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921299" y="6318488"/>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2,145</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8"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92</a:t>
            </a:fld>
            <a:endParaRPr lang="en-US" altLang="ja-JP" dirty="0">
              <a:solidFill>
                <a:srgbClr val="000000"/>
              </a:solidFill>
            </a:endParaRPr>
          </a:p>
        </p:txBody>
      </p:sp>
    </p:spTree>
    <p:extLst>
      <p:ext uri="{BB962C8B-B14F-4D97-AF65-F5344CB8AC3E}">
        <p14:creationId xmlns:p14="http://schemas.microsoft.com/office/powerpoint/2010/main" val="24027613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a:spLocks noChangeArrowheads="1"/>
          </p:cNvSpPr>
          <p:nvPr/>
        </p:nvSpPr>
        <p:spPr bwMode="auto">
          <a:xfrm>
            <a:off x="623925" y="2329983"/>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6147" name="Rectangle 14"/>
          <p:cNvSpPr>
            <a:spLocks noChangeArrowheads="1"/>
          </p:cNvSpPr>
          <p:nvPr/>
        </p:nvSpPr>
        <p:spPr bwMode="auto">
          <a:xfrm>
            <a:off x="622342" y="1826662"/>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15875" y="92592"/>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latin typeface="ＤＨＰ特太ゴシック体" panose="020B0500000000000000" pitchFamily="50" charset="-128"/>
                <a:ea typeface="ＤＨＰ特太ゴシック体" panose="020B0500000000000000" pitchFamily="50" charset="-128"/>
              </a:rPr>
              <a:t>福祉型障害児入所施設</a:t>
            </a:r>
          </a:p>
        </p:txBody>
      </p:sp>
      <p:graphicFrame>
        <p:nvGraphicFramePr>
          <p:cNvPr id="24" name="表 23"/>
          <p:cNvGraphicFramePr>
            <a:graphicFrameLocks noGrp="1"/>
          </p:cNvGraphicFramePr>
          <p:nvPr>
            <p:extLst>
              <p:ext uri="{D42A27DB-BD31-4B8C-83A1-F6EECF244321}">
                <p14:modId xmlns:p14="http://schemas.microsoft.com/office/powerpoint/2010/main" val="3890979342"/>
              </p:ext>
            </p:extLst>
          </p:nvPr>
        </p:nvGraphicFramePr>
        <p:xfrm>
          <a:off x="200025" y="3185892"/>
          <a:ext cx="9577064" cy="3309392"/>
        </p:xfrm>
        <a:graphic>
          <a:graphicData uri="http://schemas.openxmlformats.org/drawingml/2006/table">
            <a:tbl>
              <a:tblPr>
                <a:tableStyleId>{F5AB1C69-6EDB-4FF4-983F-18BD219EF322}</a:tableStyleId>
              </a:tblPr>
              <a:tblGrid>
                <a:gridCol w="3627676"/>
                <a:gridCol w="2974694"/>
                <a:gridCol w="2974694"/>
              </a:tblGrid>
              <a:tr h="326018">
                <a:tc gridSpan="3">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1267232">
                <a:tc gridSpan="3">
                  <a:txBody>
                    <a:bodyPr/>
                    <a:lstStyle/>
                    <a:p>
                      <a:endParaRPr lang="en-US" altLang="ja-JP" sz="600" b="1" u="sng" dirty="0" smtClean="0">
                        <a:latin typeface="HGPｺﾞｼｯｸM" pitchFamily="50" charset="-128"/>
                        <a:ea typeface="HGPｺﾞｼｯｸM" pitchFamily="50" charset="-128"/>
                      </a:endParaRPr>
                    </a:p>
                    <a:p>
                      <a:r>
                        <a:rPr lang="ja-JP" altLang="en-US" sz="1300" b="1" u="sng" dirty="0" smtClean="0">
                          <a:latin typeface="HGPｺﾞｼｯｸM" pitchFamily="50" charset="-128"/>
                          <a:ea typeface="HGPｺﾞｼｯｸM" pitchFamily="50" charset="-128"/>
                        </a:rPr>
                        <a:t>■　主として知的障害児を入所させる施設（利用定員に応じた単位を設定）　　</a:t>
                      </a:r>
                      <a:r>
                        <a:rPr lang="en-US" altLang="ja-JP" sz="1300" b="1" u="sng" dirty="0" smtClean="0">
                          <a:latin typeface="HGPｺﾞｼｯｸM" pitchFamily="50" charset="-128"/>
                          <a:ea typeface="HGPｺﾞｼｯｸM" pitchFamily="50" charset="-128"/>
                        </a:rPr>
                        <a:t>435</a:t>
                      </a:r>
                      <a:r>
                        <a:rPr lang="ja-JP" altLang="en-US" sz="1300" b="1" u="sng" dirty="0" smtClean="0">
                          <a:latin typeface="HGPｺﾞｼｯｸM" pitchFamily="50" charset="-128"/>
                          <a:ea typeface="HGPｺﾞｼｯｸM" pitchFamily="50" charset="-128"/>
                        </a:rPr>
                        <a:t>～</a:t>
                      </a:r>
                      <a:r>
                        <a:rPr lang="en-US" altLang="ja-JP" sz="1300" b="1" u="sng" dirty="0" smtClean="0">
                          <a:latin typeface="HGPｺﾞｼｯｸM" pitchFamily="50" charset="-128"/>
                          <a:ea typeface="HGPｺﾞｼｯｸM" pitchFamily="50" charset="-128"/>
                        </a:rPr>
                        <a:t>740</a:t>
                      </a:r>
                      <a:r>
                        <a:rPr lang="ja-JP" altLang="en-US" sz="1300" b="1" u="sng" dirty="0" smtClean="0">
                          <a:latin typeface="HGPｺﾞｼｯｸM" pitchFamily="50" charset="-128"/>
                          <a:ea typeface="HGPｺﾞｼｯｸM" pitchFamily="50" charset="-128"/>
                        </a:rPr>
                        <a:t>単位　</a:t>
                      </a:r>
                      <a:endParaRPr lang="en-US" altLang="ja-JP" sz="1300" b="1" u="sng" dirty="0" smtClean="0">
                        <a:latin typeface="HGPｺﾞｼｯｸM" pitchFamily="50" charset="-128"/>
                        <a:ea typeface="HGPｺﾞｼｯｸM" pitchFamily="50" charset="-128"/>
                      </a:endParaRPr>
                    </a:p>
                    <a:p>
                      <a:r>
                        <a:rPr lang="ja-JP" altLang="en-US" sz="1300" b="1" u="sng" dirty="0" smtClean="0">
                          <a:latin typeface="HGPｺﾞｼｯｸM" pitchFamily="50" charset="-128"/>
                          <a:ea typeface="HGPｺﾞｼｯｸM" pitchFamily="50" charset="-128"/>
                        </a:rPr>
                        <a:t>■　主として自閉症児を入所させる施設（利用定員に応じた単位を設定）　　</a:t>
                      </a:r>
                      <a:r>
                        <a:rPr lang="en-US" altLang="ja-JP" sz="1300" b="1" u="sng" dirty="0" smtClean="0">
                          <a:latin typeface="HGPｺﾞｼｯｸM" pitchFamily="50" charset="-128"/>
                          <a:ea typeface="HGPｺﾞｼｯｸM" pitchFamily="50" charset="-128"/>
                        </a:rPr>
                        <a:t>571</a:t>
                      </a:r>
                      <a:r>
                        <a:rPr lang="ja-JP" altLang="en-US" sz="1300" b="1" u="sng" dirty="0" smtClean="0">
                          <a:latin typeface="HGPｺﾞｼｯｸM" pitchFamily="50" charset="-128"/>
                          <a:ea typeface="HGPｺﾞｼｯｸM" pitchFamily="50" charset="-128"/>
                        </a:rPr>
                        <a:t>～</a:t>
                      </a:r>
                      <a:r>
                        <a:rPr lang="en-US" altLang="ja-JP" sz="1300" b="1" u="sng" dirty="0" smtClean="0">
                          <a:latin typeface="HGPｺﾞｼｯｸM" pitchFamily="50" charset="-128"/>
                          <a:ea typeface="HGPｺﾞｼｯｸM" pitchFamily="50" charset="-128"/>
                        </a:rPr>
                        <a:t>735</a:t>
                      </a:r>
                      <a:r>
                        <a:rPr lang="ja-JP" altLang="en-US" sz="1300" b="1" u="sng" dirty="0" smtClean="0">
                          <a:latin typeface="HGPｺﾞｼｯｸM" pitchFamily="50" charset="-128"/>
                          <a:ea typeface="HGPｺﾞｼｯｸM" pitchFamily="50" charset="-128"/>
                        </a:rPr>
                        <a:t>単位</a:t>
                      </a:r>
                      <a:endParaRPr lang="en-US" altLang="ja-JP" sz="1300" b="1" u="sng"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　主として盲児を入所させる施設（利用定員に応じた単位を設定）　　</a:t>
                      </a:r>
                      <a:r>
                        <a:rPr lang="en-US" altLang="ja-JP" sz="1300" b="1" u="sng" dirty="0" smtClean="0">
                          <a:latin typeface="HGPｺﾞｼｯｸM" pitchFamily="50" charset="-128"/>
                          <a:ea typeface="HGPｺﾞｼｯｸM" pitchFamily="50" charset="-128"/>
                        </a:rPr>
                        <a:t>419</a:t>
                      </a:r>
                      <a:r>
                        <a:rPr lang="ja-JP" altLang="en-US" sz="1300" b="1" u="sng" dirty="0" smtClean="0">
                          <a:latin typeface="HGPｺﾞｼｯｸM" pitchFamily="50" charset="-128"/>
                          <a:ea typeface="HGPｺﾞｼｯｸM" pitchFamily="50" charset="-128"/>
                        </a:rPr>
                        <a:t>～</a:t>
                      </a:r>
                      <a:r>
                        <a:rPr lang="en-US" altLang="ja-JP" sz="1300" b="1" u="sng" dirty="0" smtClean="0">
                          <a:latin typeface="HGPｺﾞｼｯｸM" pitchFamily="50" charset="-128"/>
                          <a:ea typeface="HGPｺﾞｼｯｸM" pitchFamily="50" charset="-128"/>
                        </a:rPr>
                        <a:t>679</a:t>
                      </a:r>
                      <a:r>
                        <a:rPr lang="ja-JP" altLang="en-US" sz="1300" b="1" u="sng" dirty="0" smtClean="0">
                          <a:latin typeface="HGPｺﾞｼｯｸM" pitchFamily="50" charset="-128"/>
                          <a:ea typeface="HGPｺﾞｼｯｸM" pitchFamily="50" charset="-128"/>
                        </a:rPr>
                        <a:t>単位</a:t>
                      </a:r>
                      <a:endParaRPr lang="en-US" altLang="ja-JP" sz="1300" b="1" u="sng"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　主としてろうあ児を入所させる施設（利用定員に応じた単位を設定）　　</a:t>
                      </a:r>
                      <a:r>
                        <a:rPr lang="en-US" altLang="ja-JP" sz="1300" b="1" u="sng" dirty="0" smtClean="0">
                          <a:latin typeface="HGPｺﾞｼｯｸM" pitchFamily="50" charset="-128"/>
                          <a:ea typeface="HGPｺﾞｼｯｸM" pitchFamily="50" charset="-128"/>
                        </a:rPr>
                        <a:t>418</a:t>
                      </a:r>
                      <a:r>
                        <a:rPr lang="ja-JP" altLang="en-US" sz="1300" b="1" u="sng" dirty="0" smtClean="0">
                          <a:latin typeface="HGPｺﾞｼｯｸM" pitchFamily="50" charset="-128"/>
                          <a:ea typeface="HGPｺﾞｼｯｸM" pitchFamily="50" charset="-128"/>
                        </a:rPr>
                        <a:t>～</a:t>
                      </a:r>
                      <a:r>
                        <a:rPr lang="en-US" altLang="ja-JP" sz="1300" b="1" u="sng" dirty="0" smtClean="0">
                          <a:latin typeface="HGPｺﾞｼｯｸM" pitchFamily="50" charset="-128"/>
                          <a:ea typeface="HGPｺﾞｼｯｸM" pitchFamily="50" charset="-128"/>
                        </a:rPr>
                        <a:t>675</a:t>
                      </a:r>
                      <a:r>
                        <a:rPr lang="ja-JP" altLang="en-US" sz="1300" b="1" u="sng" dirty="0" smtClean="0">
                          <a:latin typeface="HGPｺﾞｼｯｸM" pitchFamily="50" charset="-128"/>
                          <a:ea typeface="HGPｺﾞｼｯｸM" pitchFamily="50" charset="-128"/>
                        </a:rPr>
                        <a:t>単位</a:t>
                      </a:r>
                      <a:endParaRPr lang="en-US" altLang="ja-JP" sz="1300" b="1" u="sng"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　主として肢体不自由児を入所させる施設（利用定員に応じた単位を設定）　　</a:t>
                      </a:r>
                      <a:r>
                        <a:rPr lang="en-US" altLang="ja-JP" sz="1300" b="1" u="sng" dirty="0" smtClean="0">
                          <a:latin typeface="HGPｺﾞｼｯｸM" pitchFamily="50" charset="-128"/>
                          <a:ea typeface="HGPｺﾞｼｯｸM" pitchFamily="50" charset="-128"/>
                        </a:rPr>
                        <a:t>681</a:t>
                      </a:r>
                      <a:r>
                        <a:rPr lang="ja-JP" altLang="en-US" sz="1300" b="1" u="sng" dirty="0" smtClean="0">
                          <a:latin typeface="HGPｺﾞｼｯｸM" pitchFamily="50" charset="-128"/>
                          <a:ea typeface="HGPｺﾞｼｯｸM" pitchFamily="50" charset="-128"/>
                        </a:rPr>
                        <a:t>～</a:t>
                      </a:r>
                      <a:r>
                        <a:rPr lang="en-US" altLang="ja-JP" sz="1300" b="1" u="sng" dirty="0" smtClean="0">
                          <a:latin typeface="HGPｺﾞｼｯｸM" pitchFamily="50" charset="-128"/>
                          <a:ea typeface="HGPｺﾞｼｯｸM" pitchFamily="50" charset="-128"/>
                        </a:rPr>
                        <a:t>715</a:t>
                      </a:r>
                      <a:r>
                        <a:rPr lang="ja-JP" altLang="en-US" sz="1300" b="1" u="sng" dirty="0" smtClean="0">
                          <a:latin typeface="HGPｺﾞｼｯｸM" pitchFamily="50" charset="-128"/>
                          <a:ea typeface="HGPｺﾞｼｯｸM" pitchFamily="50" charset="-128"/>
                        </a:rPr>
                        <a:t>単位</a:t>
                      </a:r>
                      <a:endParaRPr lang="en-US" altLang="ja-JP" sz="1300" b="1" u="sng"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600" b="1" u="sng" dirty="0" smtClean="0">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326018">
                <a:tc gridSpan="3">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latin typeface="HGPｺﾞｼｯｸM" pitchFamily="50" charset="-128"/>
                          <a:ea typeface="HGPｺﾞｼｯｸM" pitchFamily="50" charset="-128"/>
                        </a:rPr>
                        <a:t>児童発達支援管理責任者専任加算（</a:t>
                      </a:r>
                      <a:r>
                        <a:rPr lang="en-US" altLang="ja-JP" sz="1200" b="1" u="sng" dirty="0" smtClean="0">
                          <a:latin typeface="HGPｺﾞｼｯｸM" pitchFamily="50" charset="-128"/>
                          <a:ea typeface="HGPｺﾞｼｯｸM" pitchFamily="50" charset="-128"/>
                        </a:rPr>
                        <a:t>7</a:t>
                      </a:r>
                      <a:r>
                        <a:rPr lang="ja-JP" altLang="en-US" sz="1200" b="1" u="sng" dirty="0" smtClean="0">
                          <a:latin typeface="HGPｺﾞｼｯｸM" pitchFamily="50" charset="-128"/>
                          <a:ea typeface="HGPｺﾞｼｯｸM" pitchFamily="50" charset="-128"/>
                        </a:rPr>
                        <a:t>～</a:t>
                      </a:r>
                      <a:r>
                        <a:rPr lang="en-US" altLang="ja-JP" sz="1200" b="1" u="sng" dirty="0" smtClean="0">
                          <a:latin typeface="HGPｺﾞｼｯｸM" pitchFamily="50" charset="-128"/>
                          <a:ea typeface="HGPｺﾞｼｯｸM" pitchFamily="50" charset="-128"/>
                        </a:rPr>
                        <a:t>148</a:t>
                      </a:r>
                      <a:r>
                        <a:rPr lang="ja-JP" altLang="en-US" sz="1200" b="1" u="sng" dirty="0" smtClean="0">
                          <a:latin typeface="HGPｺﾞｼｯｸM" pitchFamily="50" charset="-128"/>
                          <a:ea typeface="HGPｺﾞｼｯｸM" pitchFamily="50" charset="-128"/>
                        </a:rPr>
                        <a:t>単位）</a:t>
                      </a:r>
                      <a:endParaRPr lang="en-US" altLang="ja-JP" sz="1200" b="1" u="sng" dirty="0" smtClean="0">
                        <a:latin typeface="HGPｺﾞｼｯｸM" pitchFamily="50" charset="-128"/>
                        <a:ea typeface="HGPｺﾞｼｯｸM" pitchFamily="50" charset="-128"/>
                      </a:endParaRPr>
                    </a:p>
                    <a:p>
                      <a:pPr marL="82550" indent="-82550"/>
                      <a:r>
                        <a:rPr kumimoji="1" lang="ja-JP" altLang="en-US" sz="1200" dirty="0" smtClean="0">
                          <a:latin typeface="HGPｺﾞｼｯｸM" pitchFamily="50" charset="-128"/>
                          <a:ea typeface="HGPｺﾞｼｯｸM" pitchFamily="50" charset="-128"/>
                        </a:rPr>
                        <a:t>→　児童発達支援管理責任者を専任で配置している場合に加算。　</a:t>
                      </a:r>
                      <a:endParaRPr kumimoji="1" lang="en-US" altLang="ja-JP" sz="1200" dirty="0" smtClean="0">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latin typeface="HGPｺﾞｼｯｸM" pitchFamily="50" charset="-128"/>
                          <a:ea typeface="HGPｺﾞｼｯｸM" pitchFamily="50" charset="-128"/>
                        </a:rPr>
                        <a:t>小規模グループケア加算（</a:t>
                      </a:r>
                      <a:r>
                        <a:rPr lang="en-US" altLang="ja-JP" sz="1200" b="1" u="sng" dirty="0" smtClean="0">
                          <a:latin typeface="HGPｺﾞｼｯｸM" pitchFamily="50" charset="-128"/>
                          <a:ea typeface="HGPｺﾞｼｯｸM" pitchFamily="50" charset="-128"/>
                        </a:rPr>
                        <a:t>240</a:t>
                      </a:r>
                      <a:r>
                        <a:rPr lang="ja-JP" altLang="en-US" sz="1200" b="1" u="sng" dirty="0" smtClean="0">
                          <a:latin typeface="HGPｺﾞｼｯｸM" pitchFamily="50" charset="-128"/>
                          <a:ea typeface="HGPｺﾞｼｯｸM" pitchFamily="50" charset="-128"/>
                        </a:rPr>
                        <a:t>単位）</a:t>
                      </a:r>
                      <a:endParaRPr lang="en-US" altLang="ja-JP" sz="1200" b="1" u="sng"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障害児に対して、小規模なグループによるケアを行った場合に加算。</a:t>
                      </a:r>
                      <a:endParaRPr lang="en-US" altLang="ja-JP" sz="120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福祉専門職員配置等加算（</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①常勤の児童指導員等のうち、社会福祉士、介護福祉士又は精神保健福祉士の資格保有状況に応じて加算、➁児童指導員又は保育士等のうち、常勤職員が</a:t>
                      </a:r>
                      <a:r>
                        <a:rPr kumimoji="1" lang="en-US" altLang="ja-JP" sz="1200" dirty="0" smtClean="0">
                          <a:solidFill>
                            <a:schemeClr val="tx1"/>
                          </a:solidFill>
                          <a:latin typeface="HGPｺﾞｼｯｸM" pitchFamily="50" charset="-128"/>
                          <a:ea typeface="HGPｺﾞｼｯｸM" pitchFamily="50" charset="-128"/>
                        </a:rPr>
                        <a:t>75%</a:t>
                      </a:r>
                      <a:r>
                        <a:rPr kumimoji="1" lang="ja-JP" altLang="en-US" sz="1200" dirty="0" smtClean="0">
                          <a:solidFill>
                            <a:schemeClr val="tx1"/>
                          </a:solidFill>
                          <a:latin typeface="HGPｺﾞｼｯｸM" pitchFamily="50" charset="-128"/>
                          <a:ea typeface="HGPｺﾞｼｯｸM" pitchFamily="50" charset="-128"/>
                        </a:rPr>
                        <a:t>以上又は勤続</a:t>
                      </a:r>
                      <a:r>
                        <a:rPr kumimoji="1" lang="en-US" altLang="ja-JP" sz="1200" dirty="0" smtClean="0">
                          <a:solidFill>
                            <a:schemeClr val="tx1"/>
                          </a:solidFill>
                          <a:latin typeface="HGPｺﾞｼｯｸM" pitchFamily="50" charset="-128"/>
                          <a:ea typeface="HGPｺﾞｼｯｸM" pitchFamily="50" charset="-128"/>
                        </a:rPr>
                        <a:t>3</a:t>
                      </a:r>
                      <a:r>
                        <a:rPr kumimoji="1" lang="ja-JP" altLang="en-US" sz="1200" dirty="0" smtClean="0">
                          <a:solidFill>
                            <a:schemeClr val="tx1"/>
                          </a:solidFill>
                          <a:latin typeface="HGPｺﾞｼｯｸM" pitchFamily="50" charset="-128"/>
                          <a:ea typeface="HGPｺﾞｼｯｸM" pitchFamily="50" charset="-128"/>
                        </a:rPr>
                        <a:t>年以上の常勤職員が</a:t>
                      </a:r>
                      <a:r>
                        <a:rPr kumimoji="1" lang="en-US" altLang="ja-JP" sz="1200" dirty="0" smtClean="0">
                          <a:solidFill>
                            <a:schemeClr val="tx1"/>
                          </a:solidFill>
                          <a:latin typeface="HGPｺﾞｼｯｸM" pitchFamily="50" charset="-128"/>
                          <a:ea typeface="HGPｺﾞｼｯｸM" pitchFamily="50" charset="-128"/>
                        </a:rPr>
                        <a:t>30%</a:t>
                      </a:r>
                      <a:r>
                        <a:rPr kumimoji="1" lang="ja-JP" altLang="en-US" sz="1200" dirty="0" smtClean="0">
                          <a:solidFill>
                            <a:schemeClr val="tx1"/>
                          </a:solidFill>
                          <a:latin typeface="HGPｺﾞｼｯｸM" pitchFamily="50" charset="-128"/>
                          <a:ea typeface="HGPｺﾞｼｯｸM" pitchFamily="50" charset="-128"/>
                        </a:rPr>
                        <a:t>以上。</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166" name="Text Box 2"/>
          <p:cNvSpPr txBox="1">
            <a:spLocks noChangeArrowheads="1"/>
          </p:cNvSpPr>
          <p:nvPr/>
        </p:nvSpPr>
        <p:spPr bwMode="auto">
          <a:xfrm>
            <a:off x="4827625" y="719755"/>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6167" name="Text Box 2"/>
          <p:cNvSpPr txBox="1">
            <a:spLocks noChangeArrowheads="1"/>
          </p:cNvSpPr>
          <p:nvPr/>
        </p:nvSpPr>
        <p:spPr bwMode="auto">
          <a:xfrm>
            <a:off x="-28570" y="719755"/>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6168" name="Rectangle 4"/>
          <p:cNvSpPr>
            <a:spLocks noChangeArrowheads="1"/>
          </p:cNvSpPr>
          <p:nvPr/>
        </p:nvSpPr>
        <p:spPr bwMode="auto">
          <a:xfrm>
            <a:off x="223840" y="1078530"/>
            <a:ext cx="4584700" cy="1747322"/>
          </a:xfrm>
          <a:prstGeom prst="rect">
            <a:avLst/>
          </a:prstGeom>
          <a:solidFill>
            <a:srgbClr val="CCFFFF">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障害児入所施設に入所する障害児に対して、保護、日常生活の指導及び知識技能の付与を行う。</a:t>
            </a:r>
          </a:p>
          <a:p>
            <a:pPr marL="82550" indent="-82550"/>
            <a:endParaRPr lang="ja-JP" altLang="en-US" sz="1300" dirty="0">
              <a:solidFill>
                <a:srgbClr val="000000"/>
              </a:solidFill>
              <a:latin typeface="HGPｺﾞｼｯｸM" pitchFamily="50" charset="-128"/>
              <a:ea typeface="HGPｺﾞｼｯｸM" pitchFamily="50" charset="-128"/>
            </a:endParaRPr>
          </a:p>
        </p:txBody>
      </p:sp>
      <p:sp>
        <p:nvSpPr>
          <p:cNvPr id="6169" name="Rectangle 4"/>
          <p:cNvSpPr>
            <a:spLocks noChangeArrowheads="1"/>
          </p:cNvSpPr>
          <p:nvPr/>
        </p:nvSpPr>
        <p:spPr bwMode="auto">
          <a:xfrm>
            <a:off x="5024480" y="1092818"/>
            <a:ext cx="4729120" cy="1733034"/>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児童指導員及び保育士</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・主として知的障害児又は自閉症児を入所させる施設　</a:t>
            </a:r>
            <a:r>
              <a:rPr lang="en-US" altLang="ja-JP" sz="1200" dirty="0">
                <a:solidFill>
                  <a:srgbClr val="000000"/>
                </a:solidFill>
                <a:latin typeface="HGPｺﾞｼｯｸM" pitchFamily="50" charset="-128"/>
                <a:ea typeface="HGPｺﾞｼｯｸM" pitchFamily="50" charset="-128"/>
              </a:rPr>
              <a:t>4.3:1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・主として盲児又はろうあ児を入所させる施設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乳児又は幼児　</a:t>
            </a:r>
            <a:r>
              <a:rPr lang="en-US" altLang="ja-JP" sz="1200" dirty="0">
                <a:solidFill>
                  <a:srgbClr val="000000"/>
                </a:solidFill>
                <a:latin typeface="HGPｺﾞｼｯｸM" pitchFamily="50" charset="-128"/>
                <a:ea typeface="HGPｺﾞｼｯｸM" pitchFamily="50" charset="-128"/>
              </a:rPr>
              <a:t>4:1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少年　</a:t>
            </a:r>
            <a:r>
              <a:rPr lang="en-US" altLang="ja-JP" sz="1200" dirty="0">
                <a:solidFill>
                  <a:srgbClr val="000000"/>
                </a:solidFill>
                <a:latin typeface="HGPｺﾞｼｯｸM" pitchFamily="50" charset="-128"/>
                <a:ea typeface="HGPｺﾞｼｯｸM" pitchFamily="50" charset="-128"/>
              </a:rPr>
              <a:t>5:1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・主として肢体不自由児を入所させる施設　</a:t>
            </a:r>
            <a:r>
              <a:rPr lang="en-US" altLang="ja-JP" sz="1200" dirty="0">
                <a:solidFill>
                  <a:srgbClr val="000000"/>
                </a:solidFill>
                <a:latin typeface="HGPｺﾞｼｯｸM" pitchFamily="50" charset="-128"/>
                <a:ea typeface="HGPｺﾞｼｯｸM" pitchFamily="50" charset="-128"/>
              </a:rPr>
              <a:t>3.5:1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・保育士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児童発達支援管理責任者　</a:t>
            </a:r>
            <a:r>
              <a:rPr lang="en-US" altLang="ja-JP" sz="1300" b="1" u="sng" dirty="0">
                <a:solidFill>
                  <a:srgbClr val="000000"/>
                </a:solidFill>
                <a:latin typeface="HGPｺﾞｼｯｸM" pitchFamily="50" charset="-128"/>
                <a:ea typeface="HGPｺﾞｼｯｸM" pitchFamily="50" charset="-128"/>
              </a:rPr>
              <a:t>1</a:t>
            </a:r>
            <a:r>
              <a:rPr lang="ja-JP" altLang="en-US" sz="1300" b="1" u="sng" dirty="0">
                <a:solidFill>
                  <a:srgbClr val="000000"/>
                </a:solidFill>
                <a:latin typeface="HGPｺﾞｼｯｸM" pitchFamily="50" charset="-128"/>
                <a:ea typeface="HGPｺﾞｼｯｸM" pitchFamily="50" charset="-128"/>
              </a:rPr>
              <a:t>人以上</a:t>
            </a:r>
            <a:endParaRPr lang="en-US" altLang="ja-JP" sz="1300" b="1" u="sng" dirty="0">
              <a:solidFill>
                <a:srgbClr val="000000"/>
              </a:solidFill>
              <a:latin typeface="HGPｺﾞｼｯｸM" pitchFamily="50" charset="-128"/>
              <a:ea typeface="HGPｺﾞｼｯｸM" pitchFamily="50" charset="-128"/>
            </a:endParaRPr>
          </a:p>
        </p:txBody>
      </p:sp>
      <p:sp>
        <p:nvSpPr>
          <p:cNvPr id="6170" name="Text Box 2"/>
          <p:cNvSpPr txBox="1">
            <a:spLocks noChangeArrowheads="1"/>
          </p:cNvSpPr>
          <p:nvPr/>
        </p:nvSpPr>
        <p:spPr bwMode="auto">
          <a:xfrm>
            <a:off x="-15875" y="2825852"/>
            <a:ext cx="6899276" cy="338137"/>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endParaRPr lang="en-US" altLang="ja-JP" sz="1600" b="1" u="sng" dirty="0">
              <a:solidFill>
                <a:srgbClr val="000000"/>
              </a:solidFill>
              <a:ea typeface="ＤＨＰ特太ゴシック体" pitchFamily="2" charset="-128"/>
            </a:endParaRPr>
          </a:p>
        </p:txBody>
      </p:sp>
      <p:sp>
        <p:nvSpPr>
          <p:cNvPr id="12" name="Text Box 2"/>
          <p:cNvSpPr txBox="1">
            <a:spLocks noChangeArrowheads="1"/>
          </p:cNvSpPr>
          <p:nvPr/>
        </p:nvSpPr>
        <p:spPr bwMode="auto">
          <a:xfrm>
            <a:off x="128464" y="653767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188</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3" name="Text Box 2"/>
          <p:cNvSpPr txBox="1">
            <a:spLocks noChangeArrowheads="1"/>
          </p:cNvSpPr>
          <p:nvPr/>
        </p:nvSpPr>
        <p:spPr bwMode="auto">
          <a:xfrm>
            <a:off x="4849291" y="6546846"/>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1,526</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4"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93</a:t>
            </a:fld>
            <a:endParaRPr lang="en-US" altLang="ja-JP" dirty="0">
              <a:solidFill>
                <a:srgbClr val="000000"/>
              </a:solidFill>
            </a:endParaRPr>
          </a:p>
        </p:txBody>
      </p:sp>
    </p:spTree>
    <p:extLst>
      <p:ext uri="{BB962C8B-B14F-4D97-AF65-F5344CB8AC3E}">
        <p14:creationId xmlns:p14="http://schemas.microsoft.com/office/powerpoint/2010/main" val="9497188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ChangeArrowheads="1"/>
          </p:cNvSpPr>
          <p:nvPr/>
        </p:nvSpPr>
        <p:spPr bwMode="auto">
          <a:xfrm>
            <a:off x="623925" y="2492459"/>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7171" name="Rectangle 14"/>
          <p:cNvSpPr>
            <a:spLocks noChangeArrowheads="1"/>
          </p:cNvSpPr>
          <p:nvPr/>
        </p:nvSpPr>
        <p:spPr bwMode="auto">
          <a:xfrm>
            <a:off x="622342" y="1989138"/>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sp>
        <p:nvSpPr>
          <p:cNvPr id="16" name="Text Box 3"/>
          <p:cNvSpPr txBox="1">
            <a:spLocks noChangeArrowheads="1"/>
          </p:cNvSpPr>
          <p:nvPr/>
        </p:nvSpPr>
        <p:spPr bwMode="auto">
          <a:xfrm>
            <a:off x="37" y="145763"/>
            <a:ext cx="9906000" cy="523875"/>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a:solidFill>
                  <a:srgbClr val="333399"/>
                </a:solidFill>
                <a:effectLst>
                  <a:outerShdw blurRad="38100" dist="38100" dir="2700000" algn="tl">
                    <a:srgbClr val="C0C0C0"/>
                  </a:outerShdw>
                </a:effectLst>
                <a:latin typeface="ＤＨＰ特太ゴシック体" panose="020B0500000000000000" pitchFamily="50" charset="-128"/>
                <a:ea typeface="ＤＨＰ特太ゴシック体" panose="020B0500000000000000" pitchFamily="50" charset="-128"/>
              </a:rPr>
              <a:t>医療型障害児入所施設</a:t>
            </a:r>
          </a:p>
        </p:txBody>
      </p:sp>
      <p:graphicFrame>
        <p:nvGraphicFramePr>
          <p:cNvPr id="24" name="表 23"/>
          <p:cNvGraphicFramePr>
            <a:graphicFrameLocks noGrp="1"/>
          </p:cNvGraphicFramePr>
          <p:nvPr>
            <p:extLst>
              <p:ext uri="{D42A27DB-BD31-4B8C-83A1-F6EECF244321}">
                <p14:modId xmlns:p14="http://schemas.microsoft.com/office/powerpoint/2010/main" val="1678152068"/>
              </p:ext>
            </p:extLst>
          </p:nvPr>
        </p:nvGraphicFramePr>
        <p:xfrm>
          <a:off x="128589" y="3237791"/>
          <a:ext cx="9577064" cy="3093720"/>
        </p:xfrm>
        <a:graphic>
          <a:graphicData uri="http://schemas.openxmlformats.org/drawingml/2006/table">
            <a:tbl>
              <a:tblPr>
                <a:tableStyleId>{F5AB1C69-6EDB-4FF4-983F-18BD219EF322}</a:tableStyleId>
              </a:tblPr>
              <a:tblGrid>
                <a:gridCol w="3627676"/>
                <a:gridCol w="2974694"/>
                <a:gridCol w="2974694"/>
              </a:tblGrid>
              <a:tr h="326018">
                <a:tc gridSpan="3">
                  <a:txBody>
                    <a:bodyPr/>
                    <a:lstStyle/>
                    <a:p>
                      <a:r>
                        <a:rPr kumimoji="1" lang="ja-JP" altLang="en-US" sz="1600" dirty="0" smtClean="0">
                          <a:ea typeface="ＤＨＰ特太ゴシック体" pitchFamily="2" charset="-128"/>
                        </a:rPr>
                        <a:t>■ 基本報酬</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1032872">
                <a:tc gridSpan="3">
                  <a:txBody>
                    <a:bodyPr/>
                    <a:lstStyle/>
                    <a:p>
                      <a:endParaRPr lang="en-US" altLang="ja-JP" sz="600" b="1" u="sng" dirty="0" smtClean="0">
                        <a:latin typeface="HGPｺﾞｼｯｸM" pitchFamily="50" charset="-128"/>
                        <a:ea typeface="HGPｺﾞｼｯｸM" pitchFamily="50" charset="-128"/>
                      </a:endParaRPr>
                    </a:p>
                    <a:p>
                      <a:r>
                        <a:rPr lang="ja-JP" altLang="en-US" sz="1300" b="1" u="sng" dirty="0" smtClean="0">
                          <a:latin typeface="HGPｺﾞｼｯｸM" pitchFamily="50" charset="-128"/>
                          <a:ea typeface="HGPｺﾞｼｯｸM" pitchFamily="50" charset="-128"/>
                        </a:rPr>
                        <a:t>■</a:t>
                      </a:r>
                      <a:r>
                        <a:rPr lang="ja-JP" altLang="en-US" sz="1300" b="1" u="sng" baseline="0" dirty="0" smtClean="0">
                          <a:latin typeface="HGPｺﾞｼｯｸM" pitchFamily="50" charset="-128"/>
                          <a:ea typeface="HGPｺﾞｼｯｸM" pitchFamily="50" charset="-128"/>
                        </a:rPr>
                        <a:t> </a:t>
                      </a:r>
                      <a:r>
                        <a:rPr lang="ja-JP" altLang="en-US" sz="1300" b="1" u="sng" dirty="0" smtClean="0">
                          <a:latin typeface="HGPｺﾞｼｯｸM" pitchFamily="50" charset="-128"/>
                          <a:ea typeface="HGPｺﾞｼｯｸM" pitchFamily="50" charset="-128"/>
                        </a:rPr>
                        <a:t>主として自閉症児を入所させる施設　 </a:t>
                      </a:r>
                      <a:r>
                        <a:rPr lang="en-US" altLang="ja-JP" sz="1300" b="1" u="sng" dirty="0" smtClean="0">
                          <a:latin typeface="HGPｺﾞｼｯｸM" pitchFamily="50" charset="-128"/>
                          <a:ea typeface="HGPｺﾞｼｯｸM" pitchFamily="50" charset="-128"/>
                        </a:rPr>
                        <a:t>323</a:t>
                      </a:r>
                      <a:r>
                        <a:rPr lang="ja-JP" altLang="en-US" sz="1300" b="1" u="sng" dirty="0" smtClean="0">
                          <a:latin typeface="HGPｺﾞｼｯｸM" pitchFamily="50" charset="-128"/>
                          <a:ea typeface="HGPｺﾞｼｯｸM" pitchFamily="50" charset="-128"/>
                        </a:rPr>
                        <a:t>単位（有期有目的の支援を行う場合（入所日数に応じた単位を設定）　</a:t>
                      </a:r>
                      <a:r>
                        <a:rPr lang="en-US" altLang="ja-JP" sz="1300" b="1" u="sng" dirty="0" smtClean="0">
                          <a:latin typeface="HGPｺﾞｼｯｸM" pitchFamily="50" charset="-128"/>
                          <a:ea typeface="HGPｺﾞｼｯｸM" pitchFamily="50" charset="-128"/>
                        </a:rPr>
                        <a:t>291</a:t>
                      </a:r>
                      <a:r>
                        <a:rPr lang="ja-JP" altLang="en-US" sz="1300" b="1" u="sng" dirty="0" smtClean="0">
                          <a:latin typeface="HGPｺﾞｼｯｸM" pitchFamily="50" charset="-128"/>
                          <a:ea typeface="HGPｺﾞｼｯｸM" pitchFamily="50" charset="-128"/>
                        </a:rPr>
                        <a:t>～</a:t>
                      </a:r>
                      <a:r>
                        <a:rPr lang="en-US" altLang="ja-JP" sz="1300" b="1" u="sng" dirty="0" smtClean="0">
                          <a:latin typeface="HGPｺﾞｼｯｸM" pitchFamily="50" charset="-128"/>
                          <a:ea typeface="HGPｺﾞｼｯｸM" pitchFamily="50" charset="-128"/>
                        </a:rPr>
                        <a:t>355</a:t>
                      </a:r>
                      <a:r>
                        <a:rPr lang="ja-JP" altLang="en-US" sz="1300" b="1" u="sng" dirty="0" smtClean="0">
                          <a:latin typeface="HGPｺﾞｼｯｸM" pitchFamily="50" charset="-128"/>
                          <a:ea typeface="HGPｺﾞｼｯｸM" pitchFamily="50" charset="-128"/>
                        </a:rPr>
                        <a:t>単位）　</a:t>
                      </a:r>
                      <a:endParaRPr lang="en-US" altLang="ja-JP" sz="1300" b="1" u="sng" dirty="0" smtClean="0">
                        <a:latin typeface="HGPｺﾞｼｯｸM" pitchFamily="50" charset="-128"/>
                        <a:ea typeface="HGPｺﾞｼｯｸM" pitchFamily="50" charset="-128"/>
                      </a:endParaRPr>
                    </a:p>
                    <a:p>
                      <a:endParaRPr lang="en-US" altLang="ja-JP" sz="600" b="1" u="sng" dirty="0" smtClean="0">
                        <a:latin typeface="HGPｺﾞｼｯｸM" pitchFamily="50" charset="-128"/>
                        <a:ea typeface="HGPｺﾞｼｯｸM" pitchFamily="50" charset="-128"/>
                      </a:endParaRPr>
                    </a:p>
                    <a:p>
                      <a:r>
                        <a:rPr lang="ja-JP" altLang="en-US" sz="1300" b="1" u="sng" dirty="0" smtClean="0">
                          <a:latin typeface="HGPｺﾞｼｯｸM" pitchFamily="50" charset="-128"/>
                          <a:ea typeface="HGPｺﾞｼｯｸM" pitchFamily="50" charset="-128"/>
                        </a:rPr>
                        <a:t>■</a:t>
                      </a:r>
                      <a:r>
                        <a:rPr lang="ja-JP" altLang="en-US" sz="1300" b="1" u="sng" baseline="0" dirty="0" smtClean="0">
                          <a:latin typeface="HGPｺﾞｼｯｸM" pitchFamily="50" charset="-128"/>
                          <a:ea typeface="HGPｺﾞｼｯｸM" pitchFamily="50" charset="-128"/>
                        </a:rPr>
                        <a:t> </a:t>
                      </a:r>
                      <a:r>
                        <a:rPr lang="ja-JP" altLang="en-US" sz="1300" b="1" u="sng" dirty="0" smtClean="0">
                          <a:latin typeface="HGPｺﾞｼｯｸM" pitchFamily="50" charset="-128"/>
                          <a:ea typeface="HGPｺﾞｼｯｸM" pitchFamily="50" charset="-128"/>
                        </a:rPr>
                        <a:t>主として肢体不自由児を入所させる施設 　</a:t>
                      </a:r>
                      <a:r>
                        <a:rPr lang="en-US" altLang="ja-JP" sz="1300" b="1" u="sng" dirty="0" smtClean="0">
                          <a:latin typeface="HGPｺﾞｼｯｸM" pitchFamily="50" charset="-128"/>
                          <a:ea typeface="HGPｺﾞｼｯｸM" pitchFamily="50" charset="-128"/>
                        </a:rPr>
                        <a:t>148</a:t>
                      </a:r>
                      <a:r>
                        <a:rPr lang="ja-JP" altLang="en-US" sz="1300" b="1" u="sng" dirty="0" smtClean="0">
                          <a:latin typeface="HGPｺﾞｼｯｸM" pitchFamily="50" charset="-128"/>
                          <a:ea typeface="HGPｺﾞｼｯｸM" pitchFamily="50" charset="-128"/>
                        </a:rPr>
                        <a:t>単位（有期有目的の支援を行う場合（入所日数に応じた単位を設定）　</a:t>
                      </a:r>
                      <a:r>
                        <a:rPr lang="en-US" altLang="ja-JP" sz="1300" b="1" u="sng" dirty="0" smtClean="0">
                          <a:latin typeface="HGPｺﾞｼｯｸM" pitchFamily="50" charset="-128"/>
                          <a:ea typeface="HGPｺﾞｼｯｸM" pitchFamily="50" charset="-128"/>
                        </a:rPr>
                        <a:t>133</a:t>
                      </a:r>
                      <a:r>
                        <a:rPr lang="ja-JP" altLang="en-US" sz="1300" b="1" u="sng" dirty="0" smtClean="0">
                          <a:latin typeface="HGPｺﾞｼｯｸM" pitchFamily="50" charset="-128"/>
                          <a:ea typeface="HGPｺﾞｼｯｸM" pitchFamily="50" charset="-128"/>
                        </a:rPr>
                        <a:t>～</a:t>
                      </a:r>
                      <a:r>
                        <a:rPr lang="en-US" altLang="ja-JP" sz="1300" b="1" u="sng" dirty="0" smtClean="0">
                          <a:latin typeface="HGPｺﾞｼｯｸM" pitchFamily="50" charset="-128"/>
                          <a:ea typeface="HGPｺﾞｼｯｸM" pitchFamily="50" charset="-128"/>
                        </a:rPr>
                        <a:t>163</a:t>
                      </a:r>
                      <a:r>
                        <a:rPr lang="ja-JP" altLang="en-US" sz="1300" b="1" u="sng" dirty="0" smtClean="0">
                          <a:latin typeface="HGPｺﾞｼｯｸM" pitchFamily="50" charset="-128"/>
                          <a:ea typeface="HGPｺﾞｼｯｸM" pitchFamily="50" charset="-128"/>
                        </a:rPr>
                        <a:t>単位）</a:t>
                      </a:r>
                      <a:endParaRPr lang="en-US" altLang="ja-JP" sz="1300" b="1" u="sng" dirty="0" smtClean="0">
                        <a:latin typeface="HGPｺﾞｼｯｸM" pitchFamily="50" charset="-128"/>
                        <a:ea typeface="HGPｺﾞｼｯｸM" pitchFamily="50" charset="-128"/>
                      </a:endParaRPr>
                    </a:p>
                    <a:p>
                      <a:endParaRPr lang="en-US" altLang="ja-JP" sz="600" b="0" u="none"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a:t>
                      </a:r>
                      <a:r>
                        <a:rPr lang="ja-JP" altLang="en-US" sz="1300" b="1" u="sng" baseline="0" dirty="0" smtClean="0">
                          <a:latin typeface="HGPｺﾞｼｯｸM" pitchFamily="50" charset="-128"/>
                          <a:ea typeface="HGPｺﾞｼｯｸM" pitchFamily="50" charset="-128"/>
                        </a:rPr>
                        <a:t> </a:t>
                      </a:r>
                      <a:r>
                        <a:rPr lang="ja-JP" altLang="en-US" sz="1300" b="1" u="sng" dirty="0" smtClean="0">
                          <a:latin typeface="HGPｺﾞｼｯｸM" pitchFamily="50" charset="-128"/>
                          <a:ea typeface="HGPｺﾞｼｯｸM" pitchFamily="50" charset="-128"/>
                        </a:rPr>
                        <a:t>主として重症心身児を入所させる施設　 </a:t>
                      </a:r>
                      <a:r>
                        <a:rPr lang="en-US" altLang="ja-JP" sz="1300" b="1" u="sng" dirty="0" smtClean="0">
                          <a:latin typeface="HGPｺﾞｼｯｸM" pitchFamily="50" charset="-128"/>
                          <a:ea typeface="HGPｺﾞｼｯｸM" pitchFamily="50" charset="-128"/>
                        </a:rPr>
                        <a:t>880</a:t>
                      </a:r>
                      <a:r>
                        <a:rPr lang="ja-JP" altLang="en-US" sz="1300" b="1" u="sng" dirty="0" smtClean="0">
                          <a:latin typeface="HGPｺﾞｼｯｸM" pitchFamily="50" charset="-128"/>
                          <a:ea typeface="HGPｺﾞｼｯｸM" pitchFamily="50" charset="-128"/>
                        </a:rPr>
                        <a:t>単位（有期有目的の支援を行う場合（入所日数に応じた単位を設定）　</a:t>
                      </a:r>
                      <a:r>
                        <a:rPr lang="en-US" altLang="ja-JP" sz="1300" b="1" u="sng" dirty="0" smtClean="0">
                          <a:latin typeface="HGPｺﾞｼｯｸM" pitchFamily="50" charset="-128"/>
                          <a:ea typeface="HGPｺﾞｼｯｸM" pitchFamily="50" charset="-128"/>
                        </a:rPr>
                        <a:t>792</a:t>
                      </a:r>
                      <a:r>
                        <a:rPr lang="ja-JP" altLang="en-US" sz="1300" b="1" u="sng" dirty="0" smtClean="0">
                          <a:latin typeface="HGPｺﾞｼｯｸM" pitchFamily="50" charset="-128"/>
                          <a:ea typeface="HGPｺﾞｼｯｸM" pitchFamily="50" charset="-128"/>
                        </a:rPr>
                        <a:t>～</a:t>
                      </a:r>
                      <a:r>
                        <a:rPr lang="en-US" altLang="ja-JP" sz="1300" b="1" u="sng" dirty="0" smtClean="0">
                          <a:latin typeface="HGPｺﾞｼｯｸM" pitchFamily="50" charset="-128"/>
                          <a:ea typeface="HGPｺﾞｼｯｸM" pitchFamily="50" charset="-128"/>
                        </a:rPr>
                        <a:t>968</a:t>
                      </a:r>
                      <a:r>
                        <a:rPr lang="ja-JP" altLang="en-US" sz="1300" b="1" u="sng" dirty="0" smtClean="0">
                          <a:latin typeface="HGPｺﾞｼｯｸM" pitchFamily="50" charset="-128"/>
                          <a:ea typeface="HGPｺﾞｼｯｸM" pitchFamily="50" charset="-128"/>
                        </a:rPr>
                        <a:t>単位）</a:t>
                      </a:r>
                      <a:endParaRPr lang="en-US" altLang="ja-JP" sz="1300" b="1" u="sng"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600" b="1" u="sng" dirty="0" smtClean="0">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r>
              <a:tr h="326018">
                <a:tc gridSpan="3">
                  <a:txBody>
                    <a:bodyPr/>
                    <a:lstStyle/>
                    <a:p>
                      <a:pPr algn="l"/>
                      <a:r>
                        <a:rPr kumimoji="1" lang="ja-JP" altLang="en-US" sz="1600" dirty="0" smtClean="0">
                          <a:ea typeface="ＤＨＰ特太ゴシック体" pitchFamily="2" charset="-128"/>
                        </a:rPr>
                        <a:t>■ 主な加算</a:t>
                      </a:r>
                      <a:endParaRPr kumimoji="1" lang="ja-JP" altLang="en-US" sz="16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心理担当職員配置加算（</a:t>
                      </a:r>
                      <a:r>
                        <a:rPr lang="en-US" altLang="ja-JP" sz="1200" b="1" u="sng" dirty="0" smtClean="0">
                          <a:solidFill>
                            <a:schemeClr val="tx1"/>
                          </a:solidFill>
                          <a:latin typeface="HGPｺﾞｼｯｸM" pitchFamily="50" charset="-128"/>
                          <a:ea typeface="HGPｺﾞｼｯｸM" pitchFamily="50" charset="-128"/>
                        </a:rPr>
                        <a:t>26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心理担当職員を配置している場合に加算。</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主として重症心身障害児を入所させる施設及び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baseline="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指定発達支援医療機関を除く。</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小規模グループケア加算（</a:t>
                      </a:r>
                      <a:r>
                        <a:rPr lang="en-US" altLang="ja-JP" sz="1200" b="1" u="sng" dirty="0" smtClean="0">
                          <a:solidFill>
                            <a:schemeClr val="tx1"/>
                          </a:solidFill>
                          <a:latin typeface="HGPｺﾞｼｯｸM" pitchFamily="50" charset="-128"/>
                          <a:ea typeface="HGPｺﾞｼｯｸM" pitchFamily="50" charset="-128"/>
                        </a:rPr>
                        <a:t>240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障害児に対して、小規模なグループによるケアを行った場合に加算。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福祉専門職員配置等加算（</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①常勤の児童指導員等のうち、社会福祉士、介護福祉士又は精神保健福祉士の資格保有状況に応じて加算、➁児童指導員又は保育士等のうち、常勤職員が</a:t>
                      </a:r>
                      <a:r>
                        <a:rPr kumimoji="1" lang="en-US" altLang="ja-JP" sz="1200" dirty="0" smtClean="0">
                          <a:solidFill>
                            <a:schemeClr val="tx1"/>
                          </a:solidFill>
                          <a:latin typeface="HGPｺﾞｼｯｸM" pitchFamily="50" charset="-128"/>
                          <a:ea typeface="HGPｺﾞｼｯｸM" pitchFamily="50" charset="-128"/>
                        </a:rPr>
                        <a:t>75%</a:t>
                      </a:r>
                      <a:r>
                        <a:rPr kumimoji="1" lang="ja-JP" altLang="en-US" sz="1200" dirty="0" smtClean="0">
                          <a:solidFill>
                            <a:schemeClr val="tx1"/>
                          </a:solidFill>
                          <a:latin typeface="HGPｺﾞｼｯｸM" pitchFamily="50" charset="-128"/>
                          <a:ea typeface="HGPｺﾞｼｯｸM" pitchFamily="50" charset="-128"/>
                        </a:rPr>
                        <a:t>以上又は勤続</a:t>
                      </a:r>
                      <a:r>
                        <a:rPr kumimoji="1" lang="en-US" altLang="ja-JP" sz="1200" dirty="0" smtClean="0">
                          <a:solidFill>
                            <a:schemeClr val="tx1"/>
                          </a:solidFill>
                          <a:latin typeface="HGPｺﾞｼｯｸM" pitchFamily="50" charset="-128"/>
                          <a:ea typeface="HGPｺﾞｼｯｸM" pitchFamily="50" charset="-128"/>
                        </a:rPr>
                        <a:t>3</a:t>
                      </a:r>
                      <a:r>
                        <a:rPr kumimoji="1" lang="ja-JP" altLang="en-US" sz="1200" dirty="0" smtClean="0">
                          <a:solidFill>
                            <a:schemeClr val="tx1"/>
                          </a:solidFill>
                          <a:latin typeface="HGPｺﾞｼｯｸM" pitchFamily="50" charset="-128"/>
                          <a:ea typeface="HGPｺﾞｼｯｸM" pitchFamily="50" charset="-128"/>
                        </a:rPr>
                        <a:t>年以上の常勤職員が</a:t>
                      </a:r>
                      <a:r>
                        <a:rPr kumimoji="1" lang="en-US" altLang="ja-JP" sz="1200" dirty="0" smtClean="0">
                          <a:solidFill>
                            <a:schemeClr val="tx1"/>
                          </a:solidFill>
                          <a:latin typeface="HGPｺﾞｼｯｸM" pitchFamily="50" charset="-128"/>
                          <a:ea typeface="HGPｺﾞｼｯｸM" pitchFamily="50" charset="-128"/>
                        </a:rPr>
                        <a:t>30%</a:t>
                      </a:r>
                      <a:r>
                        <a:rPr kumimoji="1" lang="ja-JP" altLang="en-US" sz="1200" dirty="0" smtClean="0">
                          <a:solidFill>
                            <a:schemeClr val="tx1"/>
                          </a:solidFill>
                          <a:latin typeface="HGPｺﾞｼｯｸM" pitchFamily="50" charset="-128"/>
                          <a:ea typeface="HGPｺﾞｼｯｸM" pitchFamily="50" charset="-128"/>
                        </a:rPr>
                        <a:t>以上。</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190" name="Text Box 2"/>
          <p:cNvSpPr txBox="1">
            <a:spLocks noChangeArrowheads="1"/>
          </p:cNvSpPr>
          <p:nvPr/>
        </p:nvSpPr>
        <p:spPr bwMode="auto">
          <a:xfrm>
            <a:off x="4827625" y="789519"/>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7191" name="Text Box 2"/>
          <p:cNvSpPr txBox="1">
            <a:spLocks noChangeArrowheads="1"/>
          </p:cNvSpPr>
          <p:nvPr/>
        </p:nvSpPr>
        <p:spPr bwMode="auto">
          <a:xfrm>
            <a:off x="-28570" y="78951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7192" name="Rectangle 4"/>
          <p:cNvSpPr>
            <a:spLocks noChangeArrowheads="1"/>
          </p:cNvSpPr>
          <p:nvPr/>
        </p:nvSpPr>
        <p:spPr bwMode="auto">
          <a:xfrm>
            <a:off x="139700" y="1149877"/>
            <a:ext cx="4668840" cy="1656362"/>
          </a:xfrm>
          <a:prstGeom prst="rect">
            <a:avLst/>
          </a:prstGeom>
          <a:solidFill>
            <a:srgbClr val="CCFFFF">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障害児入所施設又は指定医療機関に入所等をする障害児にたいして、保護、日常生活指導及び知識技能の付与並びに治療を行う。</a:t>
            </a:r>
          </a:p>
          <a:p>
            <a:pPr marL="82550" indent="-82550"/>
            <a:endParaRPr lang="ja-JP" altLang="en-US" sz="1300" dirty="0">
              <a:solidFill>
                <a:srgbClr val="000000"/>
              </a:solidFill>
              <a:latin typeface="HGPｺﾞｼｯｸM" pitchFamily="50" charset="-128"/>
              <a:ea typeface="HGPｺﾞｼｯｸM" pitchFamily="50" charset="-128"/>
            </a:endParaRPr>
          </a:p>
        </p:txBody>
      </p:sp>
      <p:sp>
        <p:nvSpPr>
          <p:cNvPr id="7193" name="Rectangle 4"/>
          <p:cNvSpPr>
            <a:spLocks noChangeArrowheads="1"/>
          </p:cNvSpPr>
          <p:nvPr/>
        </p:nvSpPr>
        <p:spPr bwMode="auto">
          <a:xfrm>
            <a:off x="5024480" y="1162577"/>
            <a:ext cx="4681537" cy="164366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児童指導員及び保育士</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・主として自閉症児を入所させる施設　</a:t>
            </a:r>
            <a:r>
              <a:rPr lang="en-US" altLang="ja-JP" sz="1200" dirty="0">
                <a:solidFill>
                  <a:srgbClr val="000000"/>
                </a:solidFill>
                <a:latin typeface="HGPｺﾞｼｯｸM" pitchFamily="50" charset="-128"/>
                <a:ea typeface="HGPｺﾞｼｯｸM" pitchFamily="50" charset="-128"/>
              </a:rPr>
              <a:t>6.7:1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・主として肢体不自由児を入所させる施設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乳児又は幼児　</a:t>
            </a:r>
            <a:r>
              <a:rPr lang="en-US" altLang="ja-JP" sz="1200" dirty="0">
                <a:solidFill>
                  <a:srgbClr val="000000"/>
                </a:solidFill>
                <a:latin typeface="HGPｺﾞｼｯｸM" pitchFamily="50" charset="-128"/>
                <a:ea typeface="HGPｺﾞｼｯｸM" pitchFamily="50" charset="-128"/>
              </a:rPr>
              <a:t>10:1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少年　</a:t>
            </a:r>
            <a:r>
              <a:rPr lang="en-US" altLang="ja-JP" sz="1200" dirty="0">
                <a:solidFill>
                  <a:srgbClr val="000000"/>
                </a:solidFill>
                <a:latin typeface="HGPｺﾞｼｯｸM" pitchFamily="50" charset="-128"/>
                <a:ea typeface="HGPｺﾞｼｯｸM" pitchFamily="50" charset="-128"/>
              </a:rPr>
              <a:t>20:1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・保育士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児童発達支援管理責任者　</a:t>
            </a:r>
            <a:r>
              <a:rPr lang="en-US" altLang="ja-JP" sz="1300" b="1" u="sng" dirty="0">
                <a:solidFill>
                  <a:srgbClr val="000000"/>
                </a:solidFill>
                <a:latin typeface="HGPｺﾞｼｯｸM" pitchFamily="50" charset="-128"/>
                <a:ea typeface="HGPｺﾞｼｯｸM" pitchFamily="50" charset="-128"/>
              </a:rPr>
              <a:t>1</a:t>
            </a:r>
            <a:r>
              <a:rPr lang="ja-JP" altLang="en-US" sz="1300" b="1" u="sng" dirty="0">
                <a:solidFill>
                  <a:srgbClr val="000000"/>
                </a:solidFill>
                <a:latin typeface="HGPｺﾞｼｯｸM" pitchFamily="50" charset="-128"/>
                <a:ea typeface="HGPｺﾞｼｯｸM" pitchFamily="50" charset="-128"/>
              </a:rPr>
              <a:t>人以上</a:t>
            </a:r>
            <a:endParaRPr lang="en-US" altLang="ja-JP" sz="1300" b="1" u="sng" dirty="0">
              <a:solidFill>
                <a:srgbClr val="000000"/>
              </a:solidFill>
              <a:latin typeface="HGPｺﾞｼｯｸM" pitchFamily="50" charset="-128"/>
              <a:ea typeface="HGPｺﾞｼｯｸM" pitchFamily="50" charset="-128"/>
            </a:endParaRPr>
          </a:p>
        </p:txBody>
      </p:sp>
      <p:sp>
        <p:nvSpPr>
          <p:cNvPr id="7194" name="Text Box 2"/>
          <p:cNvSpPr txBox="1">
            <a:spLocks noChangeArrowheads="1"/>
          </p:cNvSpPr>
          <p:nvPr/>
        </p:nvSpPr>
        <p:spPr bwMode="auto">
          <a:xfrm>
            <a:off x="-1588" y="2899653"/>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endParaRPr lang="en-US" altLang="ja-JP" sz="1600" b="1" u="sng" dirty="0">
              <a:solidFill>
                <a:srgbClr val="000000"/>
              </a:solidFill>
              <a:ea typeface="ＤＨＰ特太ゴシック体" pitchFamily="2" charset="-128"/>
            </a:endParaRPr>
          </a:p>
        </p:txBody>
      </p:sp>
      <p:sp>
        <p:nvSpPr>
          <p:cNvPr id="12" name="Text Box 2"/>
          <p:cNvSpPr txBox="1">
            <a:spLocks noChangeArrowheads="1"/>
          </p:cNvSpPr>
          <p:nvPr/>
        </p:nvSpPr>
        <p:spPr bwMode="auto">
          <a:xfrm>
            <a:off x="128464" y="653767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188</a:t>
            </a:r>
            <a:r>
              <a:rPr lang="ja-JP" altLang="en-US" sz="12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3" name="Text Box 2"/>
          <p:cNvSpPr txBox="1">
            <a:spLocks noChangeArrowheads="1"/>
          </p:cNvSpPr>
          <p:nvPr/>
        </p:nvSpPr>
        <p:spPr bwMode="auto">
          <a:xfrm>
            <a:off x="4849291" y="6546846"/>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1,929</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29</a:t>
            </a:r>
            <a:r>
              <a:rPr lang="zh-TW" altLang="en-US" sz="1200" dirty="0" smtClean="0">
                <a:solidFill>
                  <a:srgbClr val="000000"/>
                </a:solidFill>
                <a:latin typeface="HGPｺﾞｼｯｸM" pitchFamily="50" charset="-128"/>
                <a:ea typeface="HGPｺﾞｼｯｸM" pitchFamily="50" charset="-128"/>
              </a:rPr>
              <a:t>年</a:t>
            </a:r>
            <a:r>
              <a:rPr lang="en-US" altLang="zh-TW" sz="1200" dirty="0">
                <a:solidFill>
                  <a:srgbClr val="000000"/>
                </a:solidFill>
                <a:latin typeface="HGPｺﾞｼｯｸM" pitchFamily="50" charset="-128"/>
                <a:ea typeface="HGPｺﾞｼｯｸM" pitchFamily="50" charset="-128"/>
              </a:rPr>
              <a:t>4</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smtClean="0">
                <a:solidFill>
                  <a:srgbClr val="000000"/>
                </a:solidFill>
                <a:latin typeface="HGPｺﾞｼｯｸM" pitchFamily="50" charset="-128"/>
                <a:ea typeface="HGPｺﾞｼｯｸM" pitchFamily="50" charset="-128"/>
              </a:rPr>
              <a:t>）</a:t>
            </a:r>
            <a:endParaRPr lang="en-US" altLang="ja-JP" sz="1200" b="1" u="sng" dirty="0">
              <a:solidFill>
                <a:srgbClr val="000000"/>
              </a:solidFill>
              <a:ea typeface="ＤＨＰ特太ゴシック体" pitchFamily="2" charset="-128"/>
            </a:endParaRPr>
          </a:p>
        </p:txBody>
      </p:sp>
      <p:sp>
        <p:nvSpPr>
          <p:cNvPr id="14"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94</a:t>
            </a:fld>
            <a:endParaRPr lang="en-US" altLang="ja-JP" dirty="0">
              <a:solidFill>
                <a:srgbClr val="000000"/>
              </a:solidFill>
            </a:endParaRPr>
          </a:p>
        </p:txBody>
      </p:sp>
    </p:spTree>
    <p:extLst>
      <p:ext uri="{BB962C8B-B14F-4D97-AF65-F5344CB8AC3E}">
        <p14:creationId xmlns:p14="http://schemas.microsoft.com/office/powerpoint/2010/main" val="1017980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272481" y="123917"/>
            <a:ext cx="9361040" cy="523220"/>
          </a:xfrm>
          <a:prstGeom prst="rect">
            <a:avLst/>
          </a:prstGeom>
          <a:noFill/>
          <a:ln w="9525" algn="ctr">
            <a:noFill/>
            <a:miter lim="800000"/>
            <a:headEnd/>
            <a:tailEnd/>
          </a:ln>
          <a:effectLst/>
        </p:spPr>
        <p:txBody>
          <a:bodyPr wrap="square">
            <a:spAutoFit/>
          </a:bodyPr>
          <a:lstStyle/>
          <a:p>
            <a:pPr algn="ctr" fontAlgn="auto">
              <a:spcBef>
                <a:spcPct val="50000"/>
              </a:spcBef>
              <a:spcAft>
                <a:spcPts val="0"/>
              </a:spcAft>
              <a:defRPr/>
            </a:pPr>
            <a:r>
              <a:rPr lang="ja-JP" altLang="en-US" sz="2800" b="1" u="sng" dirty="0" smtClean="0">
                <a:solidFill>
                  <a:schemeClr val="accent2"/>
                </a:solidFill>
                <a:effectLst>
                  <a:outerShdw blurRad="38100" dist="38100" dir="2700000" algn="tl">
                    <a:srgbClr val="C0C0C0"/>
                  </a:outerShdw>
                </a:effectLst>
                <a:latin typeface="Calibri"/>
                <a:ea typeface="ＤＨＰ特太ゴシック体" pitchFamily="2" charset="-128"/>
              </a:rPr>
              <a:t>計画相談支援</a:t>
            </a:r>
            <a:endParaRPr lang="ja-JP" altLang="en-US" sz="2800" b="1" u="sng" dirty="0">
              <a:solidFill>
                <a:schemeClr val="accent2"/>
              </a:solidFill>
              <a:effectLst>
                <a:outerShdw blurRad="38100" dist="38100" dir="2700000" algn="tl">
                  <a:srgbClr val="C0C0C0"/>
                </a:outerShdw>
              </a:effectLst>
              <a:latin typeface="Calibri"/>
              <a:ea typeface="ＤＨＰ特太ゴシック体" pitchFamily="2" charset="-128"/>
            </a:endParaRPr>
          </a:p>
        </p:txBody>
      </p:sp>
      <p:sp>
        <p:nvSpPr>
          <p:cNvPr id="19" name="Text Box 2"/>
          <p:cNvSpPr txBox="1">
            <a:spLocks noChangeArrowheads="1"/>
          </p:cNvSpPr>
          <p:nvPr/>
        </p:nvSpPr>
        <p:spPr bwMode="auto">
          <a:xfrm>
            <a:off x="194519" y="647141"/>
            <a:ext cx="1548061"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対象者</a:t>
            </a:r>
            <a:endParaRPr lang="en-US" altLang="ja-JP" sz="1600" b="1" u="sng" dirty="0">
              <a:solidFill>
                <a:prstClr val="black"/>
              </a:solidFill>
              <a:latin typeface="Calibri"/>
              <a:ea typeface="ＤＨＰ特太ゴシック体" pitchFamily="2" charset="-128"/>
            </a:endParaRPr>
          </a:p>
        </p:txBody>
      </p:sp>
      <p:sp>
        <p:nvSpPr>
          <p:cNvPr id="20" name="正方形/長方形 19"/>
          <p:cNvSpPr/>
          <p:nvPr/>
        </p:nvSpPr>
        <p:spPr>
          <a:xfrm>
            <a:off x="268736" y="1007177"/>
            <a:ext cx="9364784" cy="1080120"/>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t"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障害福祉サービスの申請・変更申請に係る障害者・障害児（の保護者）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地域相談支援の申請・変更申請に係る障害者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計画相談支援の対象者については、相談支援の提供体制を考慮する観点から、平成</a:t>
            </a:r>
            <a:r>
              <a:rPr lang="en-US" altLang="ja-JP" sz="1200" dirty="0" smtClean="0">
                <a:solidFill>
                  <a:prstClr val="black"/>
                </a:solidFill>
                <a:latin typeface="HGPｺﾞｼｯｸM" pitchFamily="50" charset="-128"/>
                <a:ea typeface="HGPｺﾞｼｯｸM" pitchFamily="50" charset="-128"/>
              </a:rPr>
              <a:t>24</a:t>
            </a:r>
            <a:r>
              <a:rPr lang="ja-JP" altLang="en-US" sz="1200" dirty="0" smtClean="0">
                <a:solidFill>
                  <a:prstClr val="black"/>
                </a:solidFill>
                <a:latin typeface="HGPｺﾞｼｯｸM" pitchFamily="50" charset="-128"/>
                <a:ea typeface="HGPｺﾞｼｯｸM" pitchFamily="50" charset="-128"/>
              </a:rPr>
              <a:t>年度から段階的に拡大し、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平成</a:t>
            </a:r>
            <a:r>
              <a:rPr lang="en-US" altLang="ja-JP" sz="1200" dirty="0" smtClean="0">
                <a:solidFill>
                  <a:prstClr val="black"/>
                </a:solidFill>
                <a:latin typeface="HGPｺﾞｼｯｸM" pitchFamily="50" charset="-128"/>
                <a:ea typeface="HGPｺﾞｼｯｸM" pitchFamily="50" charset="-128"/>
              </a:rPr>
              <a:t>27</a:t>
            </a:r>
            <a:r>
              <a:rPr lang="ja-JP" altLang="en-US" sz="1200" dirty="0" smtClean="0">
                <a:solidFill>
                  <a:prstClr val="black"/>
                </a:solidFill>
                <a:latin typeface="HGPｺﾞｼｯｸM" pitchFamily="50" charset="-128"/>
                <a:ea typeface="HGPｺﾞｼｯｸM" pitchFamily="50" charset="-128"/>
              </a:rPr>
              <a:t>年度からは障害</a:t>
            </a:r>
            <a:r>
              <a:rPr lang="ja-JP" altLang="en-US" sz="1200" dirty="0">
                <a:solidFill>
                  <a:prstClr val="black"/>
                </a:solidFill>
                <a:latin typeface="HGPｺﾞｼｯｸM" pitchFamily="50" charset="-128"/>
                <a:ea typeface="HGPｺﾞｼｯｸM" pitchFamily="50" charset="-128"/>
              </a:rPr>
              <a:t>福祉サービス</a:t>
            </a:r>
            <a:r>
              <a:rPr lang="ja-JP" altLang="en-US" sz="1200" dirty="0" smtClean="0">
                <a:solidFill>
                  <a:prstClr val="black"/>
                </a:solidFill>
                <a:latin typeface="HGPｺﾞｼｯｸM" pitchFamily="50" charset="-128"/>
                <a:ea typeface="HGPｺﾞｼｯｸM" pitchFamily="50" charset="-128"/>
              </a:rPr>
              <a:t>等を利用するすべて</a:t>
            </a:r>
            <a:r>
              <a:rPr lang="ja-JP" altLang="en-US" sz="1200" smtClean="0">
                <a:solidFill>
                  <a:prstClr val="black"/>
                </a:solidFill>
                <a:latin typeface="HGPｺﾞｼｯｸM" pitchFamily="50" charset="-128"/>
                <a:ea typeface="HGPｺﾞｼｯｸM" pitchFamily="50" charset="-128"/>
              </a:rPr>
              <a:t>の障害者等が</a:t>
            </a:r>
            <a:r>
              <a:rPr lang="ja-JP" altLang="en-US" sz="1200" dirty="0" smtClean="0">
                <a:solidFill>
                  <a:prstClr val="black"/>
                </a:solidFill>
                <a:latin typeface="HGPｺﾞｼｯｸM" pitchFamily="50" charset="-128"/>
                <a:ea typeface="HGPｺﾞｼｯｸM" pitchFamily="50" charset="-128"/>
              </a:rPr>
              <a:t>対象となった。</a:t>
            </a:r>
          </a:p>
          <a:p>
            <a:pPr fontAlgn="auto">
              <a:spcBef>
                <a:spcPts val="0"/>
              </a:spcBef>
              <a:spcAft>
                <a:spcPts val="0"/>
              </a:spcAft>
              <a:defRPr/>
            </a:pP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1200" dirty="0" smtClean="0">
              <a:solidFill>
                <a:prstClr val="black"/>
              </a:solidFill>
              <a:latin typeface="HGPｺﾞｼｯｸM" pitchFamily="50" charset="-128"/>
              <a:ea typeface="HGPｺﾞｼｯｸM" pitchFamily="50" charset="-128"/>
            </a:endParaRPr>
          </a:p>
        </p:txBody>
      </p:sp>
      <p:sp>
        <p:nvSpPr>
          <p:cNvPr id="21" name="Text Box 2"/>
          <p:cNvSpPr txBox="1">
            <a:spLocks noChangeArrowheads="1"/>
          </p:cNvSpPr>
          <p:nvPr/>
        </p:nvSpPr>
        <p:spPr bwMode="auto">
          <a:xfrm>
            <a:off x="7390893" y="2159442"/>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22" name="Text Box 2"/>
          <p:cNvSpPr txBox="1">
            <a:spLocks noChangeArrowheads="1"/>
          </p:cNvSpPr>
          <p:nvPr/>
        </p:nvSpPr>
        <p:spPr bwMode="auto">
          <a:xfrm>
            <a:off x="175619" y="2159442"/>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23" name="Rectangle 4"/>
          <p:cNvSpPr>
            <a:spLocks noChangeArrowheads="1"/>
          </p:cNvSpPr>
          <p:nvPr/>
        </p:nvSpPr>
        <p:spPr bwMode="auto">
          <a:xfrm>
            <a:off x="272517" y="2519482"/>
            <a:ext cx="7176797" cy="1368151"/>
          </a:xfrm>
          <a:prstGeom prst="rect">
            <a:avLst/>
          </a:prstGeom>
          <a:solidFill>
            <a:srgbClr val="CCFFFF">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障害福祉サービス等の申請に係る支給決定の前にサービス等利用計画案を作成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支給決定後、サービス事業者等との連絡調整等を行うとともに、サービス等利用計画を作成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継続サービス利用支援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障害福祉サービス等の利用状況等の検証（モニタリング）</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サービス事業所等との連絡調整、必要に応じて新たな支給決定等に係る申請の勧奨</a:t>
            </a:r>
            <a:endParaRPr lang="en-US" altLang="ja-JP" sz="1200" dirty="0" smtClean="0">
              <a:solidFill>
                <a:prstClr val="black"/>
              </a:solidFill>
              <a:latin typeface="HGPｺﾞｼｯｸM" pitchFamily="50" charset="-128"/>
              <a:ea typeface="HGPｺﾞｼｯｸM" pitchFamily="50" charset="-128"/>
            </a:endParaRPr>
          </a:p>
        </p:txBody>
      </p:sp>
      <p:sp>
        <p:nvSpPr>
          <p:cNvPr id="24" name="Rectangle 4"/>
          <p:cNvSpPr>
            <a:spLocks noChangeArrowheads="1"/>
          </p:cNvSpPr>
          <p:nvPr/>
        </p:nvSpPr>
        <p:spPr bwMode="auto">
          <a:xfrm>
            <a:off x="7527293" y="2519345"/>
            <a:ext cx="2086644" cy="1368152"/>
          </a:xfrm>
          <a:prstGeom prst="rect">
            <a:avLst/>
          </a:prstGeom>
          <a:solidFill>
            <a:srgbClr val="CCFFFF">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p:txBody>
      </p:sp>
      <p:sp>
        <p:nvSpPr>
          <p:cNvPr id="25" name="Text Box 2"/>
          <p:cNvSpPr txBox="1">
            <a:spLocks noChangeArrowheads="1"/>
          </p:cNvSpPr>
          <p:nvPr/>
        </p:nvSpPr>
        <p:spPr bwMode="auto">
          <a:xfrm>
            <a:off x="154838" y="3980991"/>
            <a:ext cx="3940123"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a:t>
            </a:r>
            <a:r>
              <a:rPr lang="ja-JP" altLang="en-US" sz="1600" b="1" u="sng" dirty="0">
                <a:solidFill>
                  <a:srgbClr val="000000"/>
                </a:solidFill>
                <a:ea typeface="ＤＨＰ特太ゴシック体" pitchFamily="2" charset="-128"/>
              </a:rPr>
              <a:t>報酬単価（平成</a:t>
            </a:r>
            <a:r>
              <a:rPr lang="en-US" altLang="ja-JP" sz="1600" b="1" u="sng" dirty="0" smtClean="0">
                <a:solidFill>
                  <a:srgbClr val="000000"/>
                </a:solidFill>
                <a:ea typeface="ＤＨＰ特太ゴシック体" pitchFamily="2" charset="-128"/>
              </a:rPr>
              <a:t>27</a:t>
            </a:r>
            <a:r>
              <a:rPr lang="ja-JP" altLang="en-US" sz="1600" b="1" u="sng" dirty="0" smtClean="0">
                <a:solidFill>
                  <a:srgbClr val="000000"/>
                </a:solidFill>
                <a:ea typeface="ＤＨＰ特太ゴシック体" pitchFamily="2" charset="-128"/>
              </a:rPr>
              <a:t>年</a:t>
            </a:r>
            <a:r>
              <a:rPr lang="en-US" altLang="ja-JP" sz="1600" b="1" u="sng" dirty="0">
                <a:solidFill>
                  <a:srgbClr val="000000"/>
                </a:solidFill>
                <a:ea typeface="ＤＨＰ特太ゴシック体" pitchFamily="2" charset="-128"/>
              </a:rPr>
              <a:t>4</a:t>
            </a:r>
            <a:r>
              <a:rPr lang="ja-JP" altLang="en-US" sz="1600" b="1" u="sng" dirty="0">
                <a:solidFill>
                  <a:srgbClr val="000000"/>
                </a:solidFill>
                <a:ea typeface="ＤＨＰ特太ゴシック体" pitchFamily="2" charset="-128"/>
              </a:rPr>
              <a:t>月～）</a:t>
            </a:r>
            <a:endParaRPr lang="en-US" altLang="ja-JP" sz="1600" b="1" u="sng" dirty="0">
              <a:solidFill>
                <a:srgbClr val="000000"/>
              </a:solidFill>
              <a:ea typeface="ＤＨＰ特太ゴシック体" pitchFamily="2" charset="-128"/>
            </a:endParaRPr>
          </a:p>
        </p:txBody>
      </p:sp>
      <p:sp>
        <p:nvSpPr>
          <p:cNvPr id="26" name="正方形/長方形 25"/>
          <p:cNvSpPr/>
          <p:nvPr/>
        </p:nvSpPr>
        <p:spPr>
          <a:xfrm>
            <a:off x="272480" y="4319545"/>
            <a:ext cx="9364784" cy="288032"/>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ea typeface="ＤＨＰ特太ゴシック体" pitchFamily="2" charset="-128"/>
              </a:rPr>
              <a:t>■ 基本報酬</a:t>
            </a:r>
            <a:endParaRPr lang="en-US" altLang="ja-JP" sz="1400" dirty="0" smtClean="0">
              <a:solidFill>
                <a:prstClr val="black"/>
              </a:solidFill>
              <a:ea typeface="ＤＨＰ特太ゴシック体" pitchFamily="2" charset="-128"/>
            </a:endParaRPr>
          </a:p>
        </p:txBody>
      </p:sp>
      <p:sp>
        <p:nvSpPr>
          <p:cNvPr id="27" name="正方形/長方形 26"/>
          <p:cNvSpPr/>
          <p:nvPr/>
        </p:nvSpPr>
        <p:spPr>
          <a:xfrm>
            <a:off x="272480" y="4607577"/>
            <a:ext cx="9364784"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サービス利用支援</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1,611</a:t>
            </a:r>
            <a:r>
              <a:rPr lang="ja-JP" altLang="en-US" sz="1200" dirty="0" smtClean="0">
                <a:solidFill>
                  <a:prstClr val="black"/>
                </a:solidFill>
                <a:latin typeface="HGPｺﾞｼｯｸM" pitchFamily="50" charset="-128"/>
                <a:ea typeface="HGPｺﾞｼｯｸM" pitchFamily="50" charset="-128"/>
              </a:rPr>
              <a:t>単位／月</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継続サービス利用支援</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1,310</a:t>
            </a:r>
            <a:r>
              <a:rPr lang="ja-JP" altLang="en-US" sz="1200" dirty="0" smtClean="0">
                <a:solidFill>
                  <a:prstClr val="black"/>
                </a:solidFill>
                <a:latin typeface="HGPｺﾞｼｯｸM" pitchFamily="50" charset="-128"/>
                <a:ea typeface="HGPｺﾞｼｯｸM" pitchFamily="50" charset="-128"/>
              </a:rPr>
              <a:t>単位／月</a:t>
            </a:r>
            <a:endParaRPr lang="en-US" altLang="ja-JP" sz="1200" dirty="0" smtClean="0">
              <a:solidFill>
                <a:prstClr val="black"/>
              </a:solidFill>
              <a:latin typeface="HGPｺﾞｼｯｸM" pitchFamily="50" charset="-128"/>
              <a:ea typeface="HGPｺﾞｼｯｸM" pitchFamily="50" charset="-128"/>
            </a:endParaRPr>
          </a:p>
        </p:txBody>
      </p:sp>
      <p:sp>
        <p:nvSpPr>
          <p:cNvPr id="28" name="正方形/長方形 27"/>
          <p:cNvSpPr/>
          <p:nvPr/>
        </p:nvSpPr>
        <p:spPr>
          <a:xfrm>
            <a:off x="272480" y="5111633"/>
            <a:ext cx="9364784" cy="288032"/>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ea typeface="ＤＨＰ特太ゴシック体" pitchFamily="2" charset="-128"/>
              </a:rPr>
              <a:t>■ 主な加算</a:t>
            </a:r>
            <a:endParaRPr lang="en-US" altLang="ja-JP" sz="1400" dirty="0" smtClean="0">
              <a:solidFill>
                <a:prstClr val="black"/>
              </a:solidFill>
              <a:ea typeface="ＤＨＰ特太ゴシック体" pitchFamily="2" charset="-128"/>
            </a:endParaRPr>
          </a:p>
        </p:txBody>
      </p:sp>
      <p:sp>
        <p:nvSpPr>
          <p:cNvPr id="31" name="Text Box 2"/>
          <p:cNvSpPr txBox="1">
            <a:spLocks noChangeArrowheads="1"/>
          </p:cNvSpPr>
          <p:nvPr/>
        </p:nvSpPr>
        <p:spPr bwMode="auto">
          <a:xfrm>
            <a:off x="156195" y="6505933"/>
            <a:ext cx="4718839"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7,443</a:t>
            </a:r>
            <a:r>
              <a:rPr lang="ja-JP" altLang="en-US" sz="1200" dirty="0" smtClean="0">
                <a:solidFill>
                  <a:prstClr val="black"/>
                </a:solidFill>
                <a:latin typeface="HGPｺﾞｼｯｸM" pitchFamily="50" charset="-128"/>
                <a:ea typeface="HGPｺﾞｼｯｸM" pitchFamily="50" charset="-128"/>
              </a:rPr>
              <a:t>（</a:t>
            </a:r>
            <a:r>
              <a:rPr lang="zh-TW" altLang="en-US" sz="1200" dirty="0" smtClean="0">
                <a:solidFill>
                  <a:prstClr val="black"/>
                </a:solidFill>
                <a:latin typeface="HGPｺﾞｼｯｸM" pitchFamily="50" charset="-128"/>
                <a:ea typeface="HGPｺﾞｼｯｸM" pitchFamily="50" charset="-128"/>
              </a:rPr>
              <a:t>国保連平成</a:t>
            </a:r>
            <a:r>
              <a:rPr lang="en-US" altLang="zh-TW" sz="1200" dirty="0" smtClean="0">
                <a:solidFill>
                  <a:prstClr val="black"/>
                </a:solidFill>
                <a:latin typeface="HGPｺﾞｼｯｸM" pitchFamily="50" charset="-128"/>
                <a:ea typeface="HGPｺﾞｼｯｸM" pitchFamily="50" charset="-128"/>
              </a:rPr>
              <a:t>29</a:t>
            </a:r>
            <a:r>
              <a:rPr lang="zh-TW" altLang="en-US" sz="1200" dirty="0" smtClean="0">
                <a:solidFill>
                  <a:prstClr val="black"/>
                </a:solidFill>
                <a:latin typeface="HGPｺﾞｼｯｸM" pitchFamily="50" charset="-128"/>
                <a:ea typeface="HGPｺﾞｼｯｸM" pitchFamily="50" charset="-128"/>
              </a:rPr>
              <a:t>年</a:t>
            </a:r>
            <a:r>
              <a:rPr lang="en-US" altLang="zh-TW" sz="1200" dirty="0">
                <a:solidFill>
                  <a:prstClr val="black"/>
                </a:solidFill>
                <a:latin typeface="HGPｺﾞｼｯｸM" pitchFamily="50" charset="-128"/>
                <a:ea typeface="HGPｺﾞｼｯｸM" pitchFamily="50" charset="-128"/>
              </a:rPr>
              <a:t>4</a:t>
            </a:r>
            <a:r>
              <a:rPr lang="zh-TW" altLang="en-US" sz="1200" dirty="0" smtClean="0">
                <a:solidFill>
                  <a:prstClr val="black"/>
                </a:solidFill>
                <a:latin typeface="HGPｺﾞｼｯｸM" pitchFamily="50" charset="-128"/>
                <a:ea typeface="HGPｺﾞｼｯｸM" pitchFamily="50" charset="-128"/>
              </a:rPr>
              <a:t>月実績</a:t>
            </a:r>
            <a:r>
              <a:rPr lang="ja-JP" altLang="en-US" sz="1200" dirty="0" smtClean="0">
                <a:solidFill>
                  <a:prstClr val="black"/>
                </a:solidFill>
                <a:latin typeface="HGPｺﾞｼｯｸM" pitchFamily="50" charset="-128"/>
                <a:ea typeface="HGPｺﾞｼｯｸM" pitchFamily="50" charset="-128"/>
              </a:rPr>
              <a:t>）</a:t>
            </a:r>
            <a:endParaRPr lang="en-US" altLang="ja-JP" sz="1200" b="1" u="sng" dirty="0">
              <a:solidFill>
                <a:prstClr val="black"/>
              </a:solidFill>
              <a:latin typeface="Calibri"/>
              <a:ea typeface="ＤＨＰ特太ゴシック体" pitchFamily="2" charset="-128"/>
            </a:endParaRPr>
          </a:p>
        </p:txBody>
      </p:sp>
      <p:sp>
        <p:nvSpPr>
          <p:cNvPr id="32" name="Text Box 2"/>
          <p:cNvSpPr txBox="1">
            <a:spLocks noChangeArrowheads="1"/>
          </p:cNvSpPr>
          <p:nvPr/>
        </p:nvSpPr>
        <p:spPr bwMode="auto">
          <a:xfrm>
            <a:off x="4913730" y="6506672"/>
            <a:ext cx="4407827" cy="338554"/>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132,943</a:t>
            </a:r>
            <a:r>
              <a:rPr lang="ja-JP" altLang="en-US" sz="1200" dirty="0" smtClean="0">
                <a:solidFill>
                  <a:prstClr val="black"/>
                </a:solidFill>
                <a:latin typeface="HGPｺﾞｼｯｸM" pitchFamily="50" charset="-128"/>
                <a:ea typeface="HGPｺﾞｼｯｸM" pitchFamily="50" charset="-128"/>
              </a:rPr>
              <a:t>（</a:t>
            </a:r>
            <a:r>
              <a:rPr lang="zh-TW" altLang="en-US" sz="1200" dirty="0" smtClean="0">
                <a:solidFill>
                  <a:prstClr val="black"/>
                </a:solidFill>
                <a:latin typeface="HGPｺﾞｼｯｸM" pitchFamily="50" charset="-128"/>
                <a:ea typeface="HGPｺﾞｼｯｸM" pitchFamily="50" charset="-128"/>
              </a:rPr>
              <a:t>国保連平成</a:t>
            </a:r>
            <a:r>
              <a:rPr lang="en-US" altLang="zh-TW" sz="1200" dirty="0" smtClean="0">
                <a:solidFill>
                  <a:prstClr val="black"/>
                </a:solidFill>
                <a:latin typeface="HGPｺﾞｼｯｸM" pitchFamily="50" charset="-128"/>
                <a:ea typeface="HGPｺﾞｼｯｸM" pitchFamily="50" charset="-128"/>
              </a:rPr>
              <a:t>29</a:t>
            </a:r>
            <a:r>
              <a:rPr lang="zh-TW" altLang="en-US" sz="1200" dirty="0" smtClean="0">
                <a:solidFill>
                  <a:prstClr val="black"/>
                </a:solidFill>
                <a:latin typeface="HGPｺﾞｼｯｸM" pitchFamily="50" charset="-128"/>
                <a:ea typeface="HGPｺﾞｼｯｸM" pitchFamily="50" charset="-128"/>
              </a:rPr>
              <a:t>年</a:t>
            </a:r>
            <a:r>
              <a:rPr lang="en-US" altLang="zh-TW" sz="1200" dirty="0">
                <a:solidFill>
                  <a:prstClr val="black"/>
                </a:solidFill>
                <a:latin typeface="HGPｺﾞｼｯｸM" pitchFamily="50" charset="-128"/>
                <a:ea typeface="HGPｺﾞｼｯｸM" pitchFamily="50" charset="-128"/>
              </a:rPr>
              <a:t>4</a:t>
            </a:r>
            <a:r>
              <a:rPr lang="zh-TW" altLang="en-US" sz="1200" dirty="0" smtClean="0">
                <a:solidFill>
                  <a:prstClr val="black"/>
                </a:solidFill>
                <a:latin typeface="HGPｺﾞｼｯｸM" pitchFamily="50" charset="-128"/>
                <a:ea typeface="HGPｺﾞｼｯｸM" pitchFamily="50" charset="-128"/>
              </a:rPr>
              <a:t>月実績</a:t>
            </a:r>
            <a:r>
              <a:rPr lang="ja-JP" altLang="en-US" sz="1200" dirty="0" smtClean="0">
                <a:solidFill>
                  <a:prstClr val="black"/>
                </a:solidFill>
                <a:latin typeface="HGPｺﾞｼｯｸM" pitchFamily="50" charset="-128"/>
                <a:ea typeface="HGPｺﾞｼｯｸM" pitchFamily="50" charset="-128"/>
              </a:rPr>
              <a:t>）</a:t>
            </a:r>
            <a:endParaRPr lang="en-US" altLang="ja-JP" sz="1200" b="1" u="sng" dirty="0">
              <a:solidFill>
                <a:prstClr val="black"/>
              </a:solidFill>
              <a:latin typeface="Calibri"/>
              <a:ea typeface="ＤＨＰ特太ゴシック体" pitchFamily="2" charset="-128"/>
            </a:endParaRPr>
          </a:p>
        </p:txBody>
      </p:sp>
      <p:sp>
        <p:nvSpPr>
          <p:cNvPr id="34" name="角丸四角形 33"/>
          <p:cNvSpPr/>
          <p:nvPr/>
        </p:nvSpPr>
        <p:spPr>
          <a:xfrm>
            <a:off x="428534" y="1524296"/>
            <a:ext cx="8346927" cy="432048"/>
          </a:xfrm>
          <a:prstGeom prst="roundRect">
            <a:avLst/>
          </a:prstGeom>
          <a:noFill/>
          <a:ln w="3175">
            <a:prstDash val="dash"/>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35" name="正方形/長方形 34"/>
          <p:cNvSpPr/>
          <p:nvPr/>
        </p:nvSpPr>
        <p:spPr>
          <a:xfrm>
            <a:off x="272517" y="5903221"/>
            <a:ext cx="9364747"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en-US" altLang="ja-JP" sz="1200" dirty="0" smtClean="0">
                <a:solidFill>
                  <a:prstClr val="black"/>
                </a:solidFill>
                <a:latin typeface="HGPｺﾞｼｯｸM" pitchFamily="50" charset="-128"/>
                <a:ea typeface="HGPｺﾞｼｯｸM" pitchFamily="50" charset="-128"/>
              </a:rPr>
              <a:t>300</a:t>
            </a:r>
            <a:r>
              <a:rPr lang="ja-JP" altLang="en-US" sz="1200" dirty="0" smtClean="0">
                <a:solidFill>
                  <a:prstClr val="black"/>
                </a:solidFill>
                <a:latin typeface="HGPｺﾞｼｯｸM" pitchFamily="50" charset="-128"/>
                <a:ea typeface="HGPｺﾞｼｯｸM" pitchFamily="50" charset="-128"/>
              </a:rPr>
              <a:t>単位／月）</a:t>
            </a:r>
            <a:endParaRPr lang="ja-JP" altLang="en-US" sz="1200" dirty="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a:t>
            </a:r>
            <a:r>
              <a:rPr lang="ja-JP" altLang="en-US" sz="1100" dirty="0">
                <a:solidFill>
                  <a:prstClr val="black"/>
                </a:solidFill>
                <a:latin typeface="HGPｺﾞｼｯｸM" pitchFamily="50" charset="-128"/>
                <a:ea typeface="HGPｺﾞｼｯｸM" pitchFamily="50" charset="-128"/>
              </a:rPr>
              <a:t>→手厚い人員体制や関係機関との連携等により質の高い計画相談支援が提供されている事業所を評価</a:t>
            </a:r>
            <a:endParaRPr lang="en-US" altLang="ja-JP" sz="1100" dirty="0" smtClean="0">
              <a:solidFill>
                <a:prstClr val="black"/>
              </a:solidFill>
              <a:latin typeface="HGPｺﾞｼｯｸM" pitchFamily="50" charset="-128"/>
              <a:ea typeface="HGPｺﾞｼｯｸM" pitchFamily="50" charset="-128"/>
            </a:endParaRPr>
          </a:p>
        </p:txBody>
      </p:sp>
      <p:sp>
        <p:nvSpPr>
          <p:cNvPr id="29" name="正方形/長方形 28"/>
          <p:cNvSpPr/>
          <p:nvPr/>
        </p:nvSpPr>
        <p:spPr>
          <a:xfrm>
            <a:off x="272480" y="5399665"/>
            <a:ext cx="4670995"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→中山間地域等に居住している者に対して提供されるサービスを評価</a:t>
            </a:r>
            <a:endParaRPr lang="en-US" altLang="ja-JP" sz="1100" dirty="0" smtClean="0">
              <a:solidFill>
                <a:prstClr val="black"/>
              </a:solidFill>
              <a:latin typeface="HGPｺﾞｼｯｸM" pitchFamily="50" charset="-128"/>
              <a:ea typeface="HGPｺﾞｼｯｸM" pitchFamily="50" charset="-128"/>
            </a:endParaRPr>
          </a:p>
        </p:txBody>
      </p:sp>
      <p:sp>
        <p:nvSpPr>
          <p:cNvPr id="44" name="正方形/長方形 43"/>
          <p:cNvSpPr/>
          <p:nvPr/>
        </p:nvSpPr>
        <p:spPr>
          <a:xfrm>
            <a:off x="4943475" y="5399665"/>
            <a:ext cx="4693789" cy="5035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利用者負担上限管理加算</a:t>
            </a:r>
            <a:r>
              <a:rPr lang="ja-JP" altLang="en-US" sz="1200" dirty="0" smtClean="0">
                <a:solidFill>
                  <a:prstClr val="black"/>
                </a:solidFill>
                <a:latin typeface="HGPｺﾞｼｯｸM" pitchFamily="50" charset="-128"/>
                <a:ea typeface="HGPｺﾞｼｯｸM" pitchFamily="50" charset="-128"/>
              </a:rPr>
              <a:t>（１５０単位／回）　</a:t>
            </a:r>
            <a:r>
              <a:rPr lang="en-US" altLang="ja-JP" sz="1100" dirty="0" smtClean="0">
                <a:solidFill>
                  <a:prstClr val="black"/>
                </a:solidFill>
                <a:latin typeface="HGPｺﾞｼｯｸM" pitchFamily="50" charset="-128"/>
                <a:ea typeface="HGPｺﾞｼｯｸM" pitchFamily="50" charset="-128"/>
              </a:rPr>
              <a:t>※</a:t>
            </a:r>
            <a:r>
              <a:rPr lang="ja-JP" altLang="en-US" sz="1100" dirty="0" smtClean="0">
                <a:solidFill>
                  <a:prstClr val="black"/>
                </a:solidFill>
                <a:latin typeface="HGPｺﾞｼｯｸM" pitchFamily="50" charset="-128"/>
                <a:ea typeface="HGPｺﾞｼｯｸM" pitchFamily="50" charset="-128"/>
              </a:rPr>
              <a:t>月１回を限度</a:t>
            </a:r>
            <a:endParaRPr lang="en-US" altLang="ja-JP" sz="11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→事業者が利用者負担額合計額の管理を行った場合に加算</a:t>
            </a:r>
            <a:endParaRPr lang="en-US" altLang="ja-JP" sz="1100" dirty="0" smtClean="0">
              <a:solidFill>
                <a:prstClr val="black"/>
              </a:solidFill>
              <a:latin typeface="HGPｺﾞｼｯｸM" pitchFamily="50" charset="-128"/>
              <a:ea typeface="HGPｺﾞｼｯｸM" pitchFamily="50" charset="-128"/>
            </a:endParaRPr>
          </a:p>
        </p:txBody>
      </p:sp>
      <p:sp>
        <p:nvSpPr>
          <p:cNvPr id="30"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95</a:t>
            </a:fld>
            <a:endParaRPr lang="en-US" altLang="ja-JP" dirty="0">
              <a:solidFill>
                <a:srgbClr val="000000"/>
              </a:solidFill>
            </a:endParaRPr>
          </a:p>
        </p:txBody>
      </p:sp>
    </p:spTree>
    <p:extLst>
      <p:ext uri="{BB962C8B-B14F-4D97-AF65-F5344CB8AC3E}">
        <p14:creationId xmlns:p14="http://schemas.microsoft.com/office/powerpoint/2010/main" val="9519774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72481" y="45539"/>
            <a:ext cx="9361040" cy="523220"/>
          </a:xfrm>
          <a:prstGeom prst="rect">
            <a:avLst/>
          </a:prstGeom>
          <a:noFill/>
          <a:ln w="9525" algn="ctr">
            <a:noFill/>
            <a:miter lim="800000"/>
            <a:headEnd/>
            <a:tailEnd/>
          </a:ln>
          <a:effectLst/>
        </p:spPr>
        <p:txBody>
          <a:bodyPr wrap="square">
            <a:spAutoFit/>
          </a:bodyPr>
          <a:lstStyle/>
          <a:p>
            <a:pPr algn="ctr" fontAlgn="auto">
              <a:spcBef>
                <a:spcPct val="50000"/>
              </a:spcBef>
              <a:spcAft>
                <a:spcPts val="0"/>
              </a:spcAft>
              <a:defRPr/>
            </a:pPr>
            <a:r>
              <a:rPr lang="ja-JP" altLang="en-US" sz="2800" b="1" u="sng" dirty="0" smtClean="0">
                <a:solidFill>
                  <a:schemeClr val="accent2"/>
                </a:solidFill>
                <a:effectLst>
                  <a:outerShdw blurRad="38100" dist="38100" dir="2700000" algn="tl">
                    <a:srgbClr val="C0C0C0"/>
                  </a:outerShdw>
                </a:effectLst>
                <a:latin typeface="Calibri"/>
                <a:ea typeface="ＤＨＰ特太ゴシック体" pitchFamily="2" charset="-128"/>
              </a:rPr>
              <a:t>障害児相談支援</a:t>
            </a:r>
            <a:endParaRPr lang="ja-JP" altLang="en-US" sz="2800" b="1" u="sng" dirty="0">
              <a:solidFill>
                <a:schemeClr val="accent2"/>
              </a:solidFill>
              <a:effectLst>
                <a:outerShdw blurRad="38100" dist="38100" dir="2700000" algn="tl">
                  <a:srgbClr val="C0C0C0"/>
                </a:outerShdw>
              </a:effectLst>
              <a:latin typeface="Calibri"/>
              <a:ea typeface="ＤＨＰ特太ゴシック体" pitchFamily="2" charset="-128"/>
            </a:endParaRPr>
          </a:p>
        </p:txBody>
      </p:sp>
      <p:sp>
        <p:nvSpPr>
          <p:cNvPr id="6" name="Text Box 2"/>
          <p:cNvSpPr txBox="1">
            <a:spLocks noChangeArrowheads="1"/>
          </p:cNvSpPr>
          <p:nvPr/>
        </p:nvSpPr>
        <p:spPr bwMode="auto">
          <a:xfrm>
            <a:off x="194519" y="568763"/>
            <a:ext cx="1548061"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対象者</a:t>
            </a:r>
            <a:endParaRPr lang="en-US" altLang="ja-JP" sz="1600" b="1" u="sng" dirty="0">
              <a:solidFill>
                <a:prstClr val="black"/>
              </a:solidFill>
              <a:latin typeface="Calibri"/>
              <a:ea typeface="ＤＨＰ特太ゴシック体" pitchFamily="2" charset="-128"/>
            </a:endParaRPr>
          </a:p>
        </p:txBody>
      </p:sp>
      <p:sp>
        <p:nvSpPr>
          <p:cNvPr id="7" name="正方形/長方形 6"/>
          <p:cNvSpPr/>
          <p:nvPr/>
        </p:nvSpPr>
        <p:spPr>
          <a:xfrm>
            <a:off x="268736" y="928799"/>
            <a:ext cx="9364784" cy="864096"/>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t"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障害児通所支援の申請・変更申請に係る障害児（の保護者）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障害児相談支援の対象者については、相談支援の提供体制を考慮する観点から、平成</a:t>
            </a:r>
            <a:r>
              <a:rPr lang="en-US" altLang="ja-JP" sz="1200" dirty="0" smtClean="0">
                <a:solidFill>
                  <a:prstClr val="black"/>
                </a:solidFill>
                <a:latin typeface="HGPｺﾞｼｯｸM" pitchFamily="50" charset="-128"/>
                <a:ea typeface="HGPｺﾞｼｯｸM" pitchFamily="50" charset="-128"/>
              </a:rPr>
              <a:t>24</a:t>
            </a:r>
            <a:r>
              <a:rPr lang="ja-JP" altLang="en-US" sz="1200" dirty="0" smtClean="0">
                <a:solidFill>
                  <a:prstClr val="black"/>
                </a:solidFill>
                <a:latin typeface="HGPｺﾞｼｯｸM" pitchFamily="50" charset="-128"/>
                <a:ea typeface="HGPｺﾞｼｯｸM" pitchFamily="50" charset="-128"/>
              </a:rPr>
              <a:t>年度から段階的に拡大し、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平成</a:t>
            </a:r>
            <a:r>
              <a:rPr lang="en-US" altLang="ja-JP" sz="1200" dirty="0" smtClean="0">
                <a:solidFill>
                  <a:prstClr val="black"/>
                </a:solidFill>
                <a:latin typeface="HGPｺﾞｼｯｸM" pitchFamily="50" charset="-128"/>
                <a:ea typeface="HGPｺﾞｼｯｸM" pitchFamily="50" charset="-128"/>
              </a:rPr>
              <a:t>27</a:t>
            </a:r>
            <a:r>
              <a:rPr lang="ja-JP" altLang="en-US" sz="1200" dirty="0" smtClean="0">
                <a:solidFill>
                  <a:prstClr val="black"/>
                </a:solidFill>
                <a:latin typeface="HGPｺﾞｼｯｸM" pitchFamily="50" charset="-128"/>
                <a:ea typeface="HGPｺﾞｼｯｸM" pitchFamily="50" charset="-128"/>
              </a:rPr>
              <a:t>年度からは</a:t>
            </a:r>
            <a:r>
              <a:rPr lang="ja-JP" altLang="en-US" sz="1200" smtClean="0">
                <a:solidFill>
                  <a:prstClr val="black"/>
                </a:solidFill>
                <a:latin typeface="HGPｺﾞｼｯｸM" pitchFamily="50" charset="-128"/>
                <a:ea typeface="HGPｺﾞｼｯｸM" pitchFamily="50" charset="-128"/>
              </a:rPr>
              <a:t>障害児通所支援を</a:t>
            </a:r>
            <a:r>
              <a:rPr lang="ja-JP" altLang="en-US" sz="1200" dirty="0">
                <a:solidFill>
                  <a:prstClr val="black"/>
                </a:solidFill>
                <a:latin typeface="HGPｺﾞｼｯｸM" pitchFamily="50" charset="-128"/>
                <a:ea typeface="HGPｺﾞｼｯｸM" pitchFamily="50" charset="-128"/>
              </a:rPr>
              <a:t>利用</a:t>
            </a:r>
            <a:r>
              <a:rPr lang="ja-JP" altLang="en-US" sz="1200" dirty="0" smtClean="0">
                <a:solidFill>
                  <a:prstClr val="black"/>
                </a:solidFill>
                <a:latin typeface="HGPｺﾞｼｯｸM" pitchFamily="50" charset="-128"/>
                <a:ea typeface="HGPｺﾞｼｯｸM" pitchFamily="50" charset="-128"/>
              </a:rPr>
              <a:t>するすべての障害児の保護者が対象となった。</a:t>
            </a:r>
          </a:p>
          <a:p>
            <a:pPr fontAlgn="auto">
              <a:spcBef>
                <a:spcPts val="0"/>
              </a:spcBef>
              <a:spcAft>
                <a:spcPts val="0"/>
              </a:spcAft>
              <a:defRPr/>
            </a:pP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endParaRPr lang="en-US" altLang="ja-JP" sz="1200" dirty="0" smtClean="0">
              <a:solidFill>
                <a:prstClr val="black"/>
              </a:solidFill>
              <a:latin typeface="HGPｺﾞｼｯｸM" pitchFamily="50" charset="-128"/>
              <a:ea typeface="HGPｺﾞｼｯｸM" pitchFamily="50" charset="-128"/>
            </a:endParaRPr>
          </a:p>
        </p:txBody>
      </p:sp>
      <p:sp>
        <p:nvSpPr>
          <p:cNvPr id="8" name="Text Box 2"/>
          <p:cNvSpPr txBox="1">
            <a:spLocks noChangeArrowheads="1"/>
          </p:cNvSpPr>
          <p:nvPr/>
        </p:nvSpPr>
        <p:spPr bwMode="auto">
          <a:xfrm>
            <a:off x="7390891" y="1819800"/>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9" name="Text Box 2"/>
          <p:cNvSpPr txBox="1">
            <a:spLocks noChangeArrowheads="1"/>
          </p:cNvSpPr>
          <p:nvPr/>
        </p:nvSpPr>
        <p:spPr bwMode="auto">
          <a:xfrm>
            <a:off x="175619" y="1819800"/>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10" name="Rectangle 4"/>
          <p:cNvSpPr>
            <a:spLocks noChangeArrowheads="1"/>
          </p:cNvSpPr>
          <p:nvPr/>
        </p:nvSpPr>
        <p:spPr bwMode="auto">
          <a:xfrm>
            <a:off x="272517" y="2179840"/>
            <a:ext cx="7176797" cy="1368151"/>
          </a:xfrm>
          <a:prstGeom prst="rect">
            <a:avLst/>
          </a:prstGeom>
          <a:solidFill>
            <a:srgbClr val="CCFFFF">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障害児通所支援の申請に係る通所給付決定の前に障害児支援利用計画案を作成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通所給付決定後、サービス事業者等との連絡調整等を行うとともに、障害児支援利用計画を作成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継続障害児支援利用援助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障害児通所支援の利用状況等の検証（モニタリング）</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サービス事業所等との連絡調整、必要に応じて新たな通所給付決定等に係る申請の勧奨</a:t>
            </a:r>
            <a:endParaRPr lang="en-US" altLang="ja-JP" sz="1200" dirty="0" smtClean="0">
              <a:solidFill>
                <a:prstClr val="black"/>
              </a:solidFill>
              <a:latin typeface="HGPｺﾞｼｯｸM" pitchFamily="50" charset="-128"/>
              <a:ea typeface="HGPｺﾞｼｯｸM" pitchFamily="50" charset="-128"/>
            </a:endParaRPr>
          </a:p>
        </p:txBody>
      </p:sp>
      <p:sp>
        <p:nvSpPr>
          <p:cNvPr id="11" name="Rectangle 4"/>
          <p:cNvSpPr>
            <a:spLocks noChangeArrowheads="1"/>
          </p:cNvSpPr>
          <p:nvPr/>
        </p:nvSpPr>
        <p:spPr bwMode="auto">
          <a:xfrm>
            <a:off x="7527293" y="2179707"/>
            <a:ext cx="2086644" cy="1368152"/>
          </a:xfrm>
          <a:prstGeom prst="rect">
            <a:avLst/>
          </a:prstGeom>
          <a:solidFill>
            <a:srgbClr val="CCFFFF">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p:txBody>
      </p:sp>
      <p:sp>
        <p:nvSpPr>
          <p:cNvPr id="12" name="Text Box 2"/>
          <p:cNvSpPr txBox="1">
            <a:spLocks noChangeArrowheads="1"/>
          </p:cNvSpPr>
          <p:nvPr/>
        </p:nvSpPr>
        <p:spPr bwMode="auto">
          <a:xfrm>
            <a:off x="154838" y="3576038"/>
            <a:ext cx="394012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latin typeface="Calibri"/>
                <a:ea typeface="ＤＨＰ特太ゴシック体" pitchFamily="2" charset="-128"/>
              </a:rPr>
              <a:t>○ 報酬</a:t>
            </a:r>
            <a:r>
              <a:rPr lang="ja-JP" altLang="en-US" sz="1600" b="1" u="sng" dirty="0" smtClean="0">
                <a:solidFill>
                  <a:prstClr val="black"/>
                </a:solidFill>
                <a:latin typeface="Calibri"/>
                <a:ea typeface="ＤＨＰ特太ゴシック体" pitchFamily="2" charset="-128"/>
              </a:rPr>
              <a:t>単価</a:t>
            </a:r>
            <a:r>
              <a:rPr lang="ja-JP" altLang="en-US" sz="1600" b="1" u="sng" dirty="0">
                <a:ea typeface="ＤＨＰ特太ゴシック体" pitchFamily="2" charset="-128"/>
              </a:rPr>
              <a:t>（平成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13" name="正方形/長方形 12"/>
          <p:cNvSpPr/>
          <p:nvPr/>
        </p:nvSpPr>
        <p:spPr>
          <a:xfrm>
            <a:off x="272480" y="3918131"/>
            <a:ext cx="9364784" cy="288032"/>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ea typeface="ＤＨＰ特太ゴシック体" pitchFamily="2" charset="-128"/>
              </a:rPr>
              <a:t>■ 基本報酬</a:t>
            </a:r>
            <a:endParaRPr lang="en-US" altLang="ja-JP" sz="1400" dirty="0" smtClean="0">
              <a:solidFill>
                <a:prstClr val="black"/>
              </a:solidFill>
              <a:ea typeface="ＤＨＰ特太ゴシック体" pitchFamily="2" charset="-128"/>
            </a:endParaRPr>
          </a:p>
        </p:txBody>
      </p:sp>
      <p:sp>
        <p:nvSpPr>
          <p:cNvPr id="14" name="正方形/長方形 13"/>
          <p:cNvSpPr/>
          <p:nvPr/>
        </p:nvSpPr>
        <p:spPr>
          <a:xfrm>
            <a:off x="272480" y="4206163"/>
            <a:ext cx="9364784"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障害児支援利用援助</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1,611</a:t>
            </a:r>
            <a:r>
              <a:rPr lang="ja-JP" altLang="en-US" sz="1200" dirty="0" smtClean="0">
                <a:solidFill>
                  <a:prstClr val="black"/>
                </a:solidFill>
                <a:latin typeface="HGPｺﾞｼｯｸM" pitchFamily="50" charset="-128"/>
                <a:ea typeface="HGPｺﾞｼｯｸM" pitchFamily="50" charset="-128"/>
              </a:rPr>
              <a:t>単位／月</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継続障害児支援利用援助</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1,310</a:t>
            </a:r>
            <a:r>
              <a:rPr lang="ja-JP" altLang="en-US" sz="1200" dirty="0" smtClean="0">
                <a:solidFill>
                  <a:prstClr val="black"/>
                </a:solidFill>
                <a:latin typeface="HGPｺﾞｼｯｸM" pitchFamily="50" charset="-128"/>
                <a:ea typeface="HGPｺﾞｼｯｸM" pitchFamily="50" charset="-128"/>
              </a:rPr>
              <a:t>単位／月</a:t>
            </a:r>
            <a:endParaRPr lang="en-US" altLang="ja-JP" sz="1200" dirty="0" smtClean="0">
              <a:solidFill>
                <a:prstClr val="black"/>
              </a:solidFill>
              <a:latin typeface="HGPｺﾞｼｯｸM" pitchFamily="50" charset="-128"/>
              <a:ea typeface="HGPｺﾞｼｯｸM" pitchFamily="50" charset="-128"/>
            </a:endParaRPr>
          </a:p>
        </p:txBody>
      </p:sp>
      <p:sp>
        <p:nvSpPr>
          <p:cNvPr id="15" name="正方形/長方形 14"/>
          <p:cNvSpPr/>
          <p:nvPr/>
        </p:nvSpPr>
        <p:spPr>
          <a:xfrm>
            <a:off x="272480" y="4710219"/>
            <a:ext cx="9364784" cy="288032"/>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ea typeface="ＤＨＰ特太ゴシック体" pitchFamily="2" charset="-128"/>
              </a:rPr>
              <a:t>■ 主な加算</a:t>
            </a:r>
            <a:endParaRPr lang="en-US" altLang="ja-JP" sz="1400" dirty="0" smtClean="0">
              <a:solidFill>
                <a:prstClr val="black"/>
              </a:solidFill>
              <a:ea typeface="ＤＨＰ特太ゴシック体" pitchFamily="2" charset="-128"/>
            </a:endParaRPr>
          </a:p>
        </p:txBody>
      </p:sp>
      <p:sp>
        <p:nvSpPr>
          <p:cNvPr id="20" name="角丸四角形 19"/>
          <p:cNvSpPr/>
          <p:nvPr/>
        </p:nvSpPr>
        <p:spPr>
          <a:xfrm>
            <a:off x="428534" y="1249973"/>
            <a:ext cx="8346927" cy="432048"/>
          </a:xfrm>
          <a:prstGeom prst="roundRect">
            <a:avLst/>
          </a:prstGeom>
          <a:noFill/>
          <a:ln w="3175">
            <a:prstDash val="dash"/>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dirty="0">
              <a:solidFill>
                <a:prstClr val="black"/>
              </a:solidFill>
            </a:endParaRPr>
          </a:p>
        </p:txBody>
      </p:sp>
      <p:sp>
        <p:nvSpPr>
          <p:cNvPr id="18" name="Text Box 2"/>
          <p:cNvSpPr txBox="1">
            <a:spLocks noChangeArrowheads="1"/>
          </p:cNvSpPr>
          <p:nvPr/>
        </p:nvSpPr>
        <p:spPr bwMode="auto">
          <a:xfrm>
            <a:off x="156191" y="6522032"/>
            <a:ext cx="4796847"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4,050</a:t>
            </a:r>
            <a:r>
              <a:rPr lang="ja-JP" altLang="en-US" sz="1400" dirty="0" smtClean="0">
                <a:solidFill>
                  <a:prstClr val="black"/>
                </a:solidFill>
                <a:latin typeface="HGPｺﾞｼｯｸM" pitchFamily="50" charset="-128"/>
                <a:ea typeface="HGPｺﾞｼｯｸM" pitchFamily="50" charset="-128"/>
              </a:rPr>
              <a:t>（</a:t>
            </a:r>
            <a:r>
              <a:rPr lang="zh-TW" altLang="en-US" sz="1200" dirty="0" smtClean="0">
                <a:solidFill>
                  <a:prstClr val="black"/>
                </a:solidFill>
                <a:latin typeface="HGPｺﾞｼｯｸM" pitchFamily="50" charset="-128"/>
                <a:ea typeface="HGPｺﾞｼｯｸM" pitchFamily="50" charset="-128"/>
              </a:rPr>
              <a:t>国保連平成</a:t>
            </a:r>
            <a:r>
              <a:rPr lang="en-US" altLang="ja-JP" sz="1200" dirty="0" smtClean="0">
                <a:solidFill>
                  <a:prstClr val="black"/>
                </a:solidFill>
                <a:latin typeface="HGPｺﾞｼｯｸM" pitchFamily="50" charset="-128"/>
                <a:ea typeface="HGPｺﾞｼｯｸM" pitchFamily="50" charset="-128"/>
              </a:rPr>
              <a:t>29</a:t>
            </a:r>
            <a:r>
              <a:rPr lang="zh-TW" altLang="en-US" sz="1200" dirty="0" smtClean="0">
                <a:solidFill>
                  <a:prstClr val="black"/>
                </a:solidFill>
                <a:latin typeface="HGPｺﾞｼｯｸM" pitchFamily="50" charset="-128"/>
                <a:ea typeface="HGPｺﾞｼｯｸM" pitchFamily="50" charset="-128"/>
              </a:rPr>
              <a:t>年</a:t>
            </a:r>
            <a:r>
              <a:rPr lang="en-US" altLang="zh-TW" sz="1200" dirty="0">
                <a:solidFill>
                  <a:prstClr val="black"/>
                </a:solidFill>
                <a:latin typeface="HGPｺﾞｼｯｸM" pitchFamily="50" charset="-128"/>
                <a:ea typeface="HGPｺﾞｼｯｸM" pitchFamily="50" charset="-128"/>
              </a:rPr>
              <a:t>4</a:t>
            </a:r>
            <a:r>
              <a:rPr lang="zh-TW" altLang="en-US" sz="1200" dirty="0" smtClean="0">
                <a:solidFill>
                  <a:prstClr val="black"/>
                </a:solidFill>
                <a:latin typeface="HGPｺﾞｼｯｸM" pitchFamily="50" charset="-128"/>
                <a:ea typeface="HGPｺﾞｼｯｸM" pitchFamily="50" charset="-128"/>
              </a:rPr>
              <a:t>月実績</a:t>
            </a:r>
            <a:r>
              <a:rPr lang="ja-JP" altLang="en-US" sz="1200" dirty="0" smtClean="0">
                <a:solidFill>
                  <a:prstClr val="black"/>
                </a:solidFill>
                <a:latin typeface="HGPｺﾞｼｯｸM" pitchFamily="50" charset="-128"/>
                <a:ea typeface="HGPｺﾞｼｯｸM" pitchFamily="50" charset="-128"/>
              </a:rPr>
              <a:t>）</a:t>
            </a:r>
            <a:endParaRPr lang="en-US" altLang="ja-JP" sz="1200" b="1" u="sng" dirty="0">
              <a:solidFill>
                <a:prstClr val="black"/>
              </a:solidFill>
              <a:latin typeface="Calibri"/>
              <a:ea typeface="ＤＨＰ特太ゴシック体" pitchFamily="2" charset="-128"/>
            </a:endParaRPr>
          </a:p>
        </p:txBody>
      </p:sp>
      <p:sp>
        <p:nvSpPr>
          <p:cNvPr id="19" name="Text Box 2"/>
          <p:cNvSpPr txBox="1">
            <a:spLocks noChangeArrowheads="1"/>
          </p:cNvSpPr>
          <p:nvPr/>
        </p:nvSpPr>
        <p:spPr bwMode="auto">
          <a:xfrm>
            <a:off x="4913728" y="6508482"/>
            <a:ext cx="4407827" cy="338554"/>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55,557</a:t>
            </a:r>
            <a:r>
              <a:rPr lang="ja-JP" altLang="en-US" sz="1200" dirty="0" smtClean="0">
                <a:solidFill>
                  <a:prstClr val="black"/>
                </a:solidFill>
                <a:latin typeface="HGPｺﾞｼｯｸM" pitchFamily="50" charset="-128"/>
                <a:ea typeface="HGPｺﾞｼｯｸM" pitchFamily="50" charset="-128"/>
              </a:rPr>
              <a:t>（</a:t>
            </a:r>
            <a:r>
              <a:rPr lang="zh-TW" altLang="en-US" sz="1200" dirty="0" smtClean="0">
                <a:solidFill>
                  <a:prstClr val="black"/>
                </a:solidFill>
                <a:latin typeface="HGPｺﾞｼｯｸM" pitchFamily="50" charset="-128"/>
                <a:ea typeface="HGPｺﾞｼｯｸM" pitchFamily="50" charset="-128"/>
              </a:rPr>
              <a:t>国保連平成</a:t>
            </a:r>
            <a:r>
              <a:rPr lang="en-US" altLang="zh-TW" sz="1200" dirty="0" smtClean="0">
                <a:solidFill>
                  <a:prstClr val="black"/>
                </a:solidFill>
                <a:latin typeface="HGPｺﾞｼｯｸM" pitchFamily="50" charset="-128"/>
                <a:ea typeface="HGPｺﾞｼｯｸM" pitchFamily="50" charset="-128"/>
              </a:rPr>
              <a:t>29</a:t>
            </a:r>
            <a:r>
              <a:rPr lang="zh-TW" altLang="en-US" sz="1200" dirty="0" smtClean="0">
                <a:solidFill>
                  <a:prstClr val="black"/>
                </a:solidFill>
                <a:latin typeface="HGPｺﾞｼｯｸM" pitchFamily="50" charset="-128"/>
                <a:ea typeface="HGPｺﾞｼｯｸM" pitchFamily="50" charset="-128"/>
              </a:rPr>
              <a:t>年</a:t>
            </a:r>
            <a:r>
              <a:rPr lang="en-US" altLang="zh-TW" sz="1200" dirty="0">
                <a:solidFill>
                  <a:prstClr val="black"/>
                </a:solidFill>
                <a:latin typeface="HGPｺﾞｼｯｸM" pitchFamily="50" charset="-128"/>
                <a:ea typeface="HGPｺﾞｼｯｸM" pitchFamily="50" charset="-128"/>
              </a:rPr>
              <a:t>4</a:t>
            </a:r>
            <a:r>
              <a:rPr lang="zh-TW" altLang="en-US" sz="1200" dirty="0" smtClean="0">
                <a:solidFill>
                  <a:prstClr val="black"/>
                </a:solidFill>
                <a:latin typeface="HGPｺﾞｼｯｸM" pitchFamily="50" charset="-128"/>
                <a:ea typeface="HGPｺﾞｼｯｸM" pitchFamily="50" charset="-128"/>
              </a:rPr>
              <a:t>月実績</a:t>
            </a:r>
            <a:r>
              <a:rPr lang="ja-JP" altLang="en-US" sz="1200" dirty="0" smtClean="0">
                <a:solidFill>
                  <a:prstClr val="black"/>
                </a:solidFill>
                <a:latin typeface="HGPｺﾞｼｯｸM" pitchFamily="50" charset="-128"/>
                <a:ea typeface="HGPｺﾞｼｯｸM" pitchFamily="50" charset="-128"/>
              </a:rPr>
              <a:t>）</a:t>
            </a:r>
            <a:endParaRPr lang="en-US" altLang="ja-JP" sz="1200" b="1" u="sng" dirty="0">
              <a:solidFill>
                <a:prstClr val="black"/>
              </a:solidFill>
              <a:latin typeface="Calibri"/>
              <a:ea typeface="ＤＨＰ特太ゴシック体" pitchFamily="2" charset="-128"/>
            </a:endParaRPr>
          </a:p>
        </p:txBody>
      </p:sp>
      <p:sp>
        <p:nvSpPr>
          <p:cNvPr id="22" name="正方形/長方形 21"/>
          <p:cNvSpPr/>
          <p:nvPr/>
        </p:nvSpPr>
        <p:spPr>
          <a:xfrm>
            <a:off x="272517" y="5503009"/>
            <a:ext cx="9364747"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a:solidFill>
                  <a:prstClr val="black"/>
                </a:solidFill>
                <a:latin typeface="HGPｺﾞｼｯｸM" pitchFamily="50" charset="-128"/>
                <a:ea typeface="HGPｺﾞｼｯｸM" pitchFamily="50" charset="-128"/>
              </a:rPr>
              <a:t>初回</a:t>
            </a:r>
            <a:r>
              <a:rPr lang="ja-JP" altLang="en-US" sz="1200" b="1" u="sng" dirty="0" smtClean="0">
                <a:solidFill>
                  <a:prstClr val="black"/>
                </a:solidFill>
                <a:latin typeface="HGPｺﾞｼｯｸM" pitchFamily="50" charset="-128"/>
                <a:ea typeface="HGPｺﾞｼｯｸM" pitchFamily="50" charset="-128"/>
              </a:rPr>
              <a:t>加算</a:t>
            </a:r>
            <a:r>
              <a:rPr lang="ja-JP" altLang="en-US" sz="1200" dirty="0" smtClean="0">
                <a:solidFill>
                  <a:prstClr val="black"/>
                </a:solidFill>
                <a:latin typeface="HGPｺﾞｼｯｸM" pitchFamily="50" charset="-128"/>
                <a:ea typeface="HGPｺﾞｼｯｸM" pitchFamily="50" charset="-128"/>
              </a:rPr>
              <a:t>（</a:t>
            </a:r>
            <a:r>
              <a:rPr lang="en-US" altLang="ja-JP" sz="1200" dirty="0">
                <a:solidFill>
                  <a:prstClr val="black"/>
                </a:solidFill>
                <a:latin typeface="HGPｺﾞｼｯｸM" pitchFamily="50" charset="-128"/>
                <a:ea typeface="HGPｺﾞｼｯｸM" pitchFamily="50" charset="-128"/>
              </a:rPr>
              <a:t>5</a:t>
            </a:r>
            <a:r>
              <a:rPr lang="en-US" altLang="ja-JP" sz="1200" dirty="0" smtClean="0">
                <a:solidFill>
                  <a:prstClr val="black"/>
                </a:solidFill>
                <a:latin typeface="HGPｺﾞｼｯｸM" pitchFamily="50" charset="-128"/>
                <a:ea typeface="HGPｺﾞｼｯｸM" pitchFamily="50" charset="-128"/>
              </a:rPr>
              <a:t>00</a:t>
            </a:r>
            <a:r>
              <a:rPr lang="ja-JP" altLang="en-US" sz="1200" dirty="0" smtClean="0">
                <a:solidFill>
                  <a:prstClr val="black"/>
                </a:solidFill>
                <a:latin typeface="HGPｺﾞｼｯｸM" pitchFamily="50" charset="-128"/>
                <a:ea typeface="HGPｺﾞｼｯｸM" pitchFamily="50" charset="-128"/>
              </a:rPr>
              <a:t>単位）</a:t>
            </a:r>
            <a:r>
              <a:rPr lang="ja-JP" altLang="en-US" sz="1200" dirty="0">
                <a:solidFill>
                  <a:prstClr val="black"/>
                </a:solidFill>
                <a:latin typeface="HGPｺﾞｼｯｸM" pitchFamily="50" charset="-128"/>
                <a:ea typeface="HGPｺﾞｼｯｸM" pitchFamily="50" charset="-128"/>
              </a:rPr>
              <a:t>　</a:t>
            </a: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→新規に障害児支援利用計画を作成する場合等で、保護者の障害受容ができないこと等によりアセスメントに業務負担がかかる事業所を</a:t>
            </a:r>
            <a:r>
              <a:rPr lang="ja-JP" altLang="en-US" sz="1100" dirty="0">
                <a:solidFill>
                  <a:prstClr val="black"/>
                </a:solidFill>
                <a:latin typeface="HGPｺﾞｼｯｸM" pitchFamily="50" charset="-128"/>
                <a:ea typeface="HGPｺﾞｼｯｸM" pitchFamily="50" charset="-128"/>
              </a:rPr>
              <a:t>評価</a:t>
            </a:r>
            <a:endParaRPr lang="en-US" altLang="ja-JP" sz="1100" dirty="0" smtClean="0">
              <a:solidFill>
                <a:prstClr val="black"/>
              </a:solidFill>
              <a:latin typeface="HGPｺﾞｼｯｸM" pitchFamily="50" charset="-128"/>
              <a:ea typeface="HGPｺﾞｼｯｸM" pitchFamily="50" charset="-128"/>
            </a:endParaRPr>
          </a:p>
        </p:txBody>
      </p:sp>
      <p:sp>
        <p:nvSpPr>
          <p:cNvPr id="23" name="正方形/長方形 22"/>
          <p:cNvSpPr/>
          <p:nvPr/>
        </p:nvSpPr>
        <p:spPr>
          <a:xfrm>
            <a:off x="272517" y="6005729"/>
            <a:ext cx="9364785"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en-US" altLang="ja-JP" sz="1200" dirty="0" smtClean="0">
                <a:solidFill>
                  <a:prstClr val="black"/>
                </a:solidFill>
                <a:latin typeface="HGPｺﾞｼｯｸM" pitchFamily="50" charset="-128"/>
                <a:ea typeface="HGPｺﾞｼｯｸM" pitchFamily="50" charset="-128"/>
              </a:rPr>
              <a:t>300</a:t>
            </a:r>
            <a:r>
              <a:rPr lang="ja-JP" altLang="en-US" sz="1200" dirty="0" smtClean="0">
                <a:solidFill>
                  <a:prstClr val="black"/>
                </a:solidFill>
                <a:latin typeface="HGPｺﾞｼｯｸM" pitchFamily="50" charset="-128"/>
                <a:ea typeface="HGPｺﾞｼｯｸM" pitchFamily="50" charset="-128"/>
              </a:rPr>
              <a:t>単位／月）</a:t>
            </a:r>
            <a:endParaRPr lang="ja-JP" altLang="en-US" sz="1200" dirty="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a:t>
            </a:r>
            <a:r>
              <a:rPr lang="ja-JP" altLang="en-US" sz="1100" dirty="0">
                <a:solidFill>
                  <a:prstClr val="black"/>
                </a:solidFill>
                <a:latin typeface="HGPｺﾞｼｯｸM" pitchFamily="50" charset="-128"/>
                <a:ea typeface="HGPｺﾞｼｯｸM" pitchFamily="50" charset="-128"/>
              </a:rPr>
              <a:t>→手厚い人員体制や関係機関との連携等により質の</a:t>
            </a:r>
            <a:r>
              <a:rPr lang="ja-JP" altLang="en-US" sz="1100" dirty="0" smtClean="0">
                <a:solidFill>
                  <a:prstClr val="black"/>
                </a:solidFill>
                <a:latin typeface="HGPｺﾞｼｯｸM" pitchFamily="50" charset="-128"/>
                <a:ea typeface="HGPｺﾞｼｯｸM" pitchFamily="50" charset="-128"/>
              </a:rPr>
              <a:t>高い</a:t>
            </a:r>
            <a:r>
              <a:rPr lang="ja-JP" altLang="en-US" sz="1100" dirty="0">
                <a:solidFill>
                  <a:prstClr val="black"/>
                </a:solidFill>
                <a:latin typeface="HGPｺﾞｼｯｸM" pitchFamily="50" charset="-128"/>
                <a:ea typeface="HGPｺﾞｼｯｸM" pitchFamily="50" charset="-128"/>
              </a:rPr>
              <a:t>障害児</a:t>
            </a:r>
            <a:r>
              <a:rPr lang="ja-JP" altLang="en-US" sz="1100" dirty="0" smtClean="0">
                <a:solidFill>
                  <a:prstClr val="black"/>
                </a:solidFill>
                <a:latin typeface="HGPｺﾞｼｯｸM" pitchFamily="50" charset="-128"/>
                <a:ea typeface="HGPｺﾞｼｯｸM" pitchFamily="50" charset="-128"/>
              </a:rPr>
              <a:t>相談</a:t>
            </a:r>
            <a:r>
              <a:rPr lang="ja-JP" altLang="en-US" sz="1100" dirty="0">
                <a:solidFill>
                  <a:prstClr val="black"/>
                </a:solidFill>
                <a:latin typeface="HGPｺﾞｼｯｸM" pitchFamily="50" charset="-128"/>
                <a:ea typeface="HGPｺﾞｼｯｸM" pitchFamily="50" charset="-128"/>
              </a:rPr>
              <a:t>支援が提供されている事業所を評価</a:t>
            </a:r>
            <a:endParaRPr lang="en-US" altLang="ja-JP" sz="1100" dirty="0" smtClean="0">
              <a:solidFill>
                <a:prstClr val="black"/>
              </a:solidFill>
              <a:latin typeface="HGPｺﾞｼｯｸM" pitchFamily="50" charset="-128"/>
              <a:ea typeface="HGPｺﾞｼｯｸM" pitchFamily="50" charset="-128"/>
            </a:endParaRPr>
          </a:p>
        </p:txBody>
      </p:sp>
      <p:sp>
        <p:nvSpPr>
          <p:cNvPr id="24" name="正方形/長方形 23"/>
          <p:cNvSpPr/>
          <p:nvPr/>
        </p:nvSpPr>
        <p:spPr>
          <a:xfrm>
            <a:off x="272480" y="4998121"/>
            <a:ext cx="4680520"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→中山間地域等に居住している者に対して提供されるサービスを評価</a:t>
            </a:r>
            <a:endParaRPr lang="en-US" altLang="ja-JP" sz="1100" dirty="0" smtClean="0">
              <a:solidFill>
                <a:prstClr val="black"/>
              </a:solidFill>
              <a:latin typeface="HGPｺﾞｼｯｸM" pitchFamily="50" charset="-128"/>
              <a:ea typeface="HGPｺﾞｼｯｸM" pitchFamily="50" charset="-128"/>
            </a:endParaRPr>
          </a:p>
        </p:txBody>
      </p:sp>
      <p:sp>
        <p:nvSpPr>
          <p:cNvPr id="25" name="正方形/長方形 24"/>
          <p:cNvSpPr/>
          <p:nvPr/>
        </p:nvSpPr>
        <p:spPr>
          <a:xfrm>
            <a:off x="4953000" y="4998121"/>
            <a:ext cx="4684302"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利用者負担上限管理加算</a:t>
            </a:r>
            <a:r>
              <a:rPr lang="ja-JP" altLang="en-US" sz="1200" dirty="0" smtClean="0">
                <a:solidFill>
                  <a:prstClr val="black"/>
                </a:solidFill>
                <a:latin typeface="HGPｺﾞｼｯｸM" pitchFamily="50" charset="-128"/>
                <a:ea typeface="HGPｺﾞｼｯｸM" pitchFamily="50" charset="-128"/>
              </a:rPr>
              <a:t>（１５０単位／回）　</a:t>
            </a:r>
            <a:r>
              <a:rPr lang="en-US" altLang="ja-JP" sz="1100" dirty="0" smtClean="0">
                <a:solidFill>
                  <a:prstClr val="black"/>
                </a:solidFill>
                <a:latin typeface="HGPｺﾞｼｯｸM" pitchFamily="50" charset="-128"/>
                <a:ea typeface="HGPｺﾞｼｯｸM" pitchFamily="50" charset="-128"/>
              </a:rPr>
              <a:t>※</a:t>
            </a:r>
            <a:r>
              <a:rPr lang="ja-JP" altLang="en-US" sz="1100" dirty="0" smtClean="0">
                <a:solidFill>
                  <a:prstClr val="black"/>
                </a:solidFill>
                <a:latin typeface="HGPｺﾞｼｯｸM" pitchFamily="50" charset="-128"/>
                <a:ea typeface="HGPｺﾞｼｯｸM" pitchFamily="50" charset="-128"/>
              </a:rPr>
              <a:t>月１回を限度</a:t>
            </a:r>
            <a:endParaRPr lang="en-US" altLang="ja-JP" sz="11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→事業者が利用者負担額合計額の管理を行った場合に加算</a:t>
            </a:r>
            <a:endParaRPr lang="en-US" altLang="ja-JP" sz="1100" dirty="0" smtClean="0">
              <a:solidFill>
                <a:prstClr val="black"/>
              </a:solidFill>
              <a:latin typeface="HGPｺﾞｼｯｸM" pitchFamily="50" charset="-128"/>
              <a:ea typeface="HGPｺﾞｼｯｸM" pitchFamily="50" charset="-128"/>
            </a:endParaRPr>
          </a:p>
        </p:txBody>
      </p:sp>
      <p:sp>
        <p:nvSpPr>
          <p:cNvPr id="26"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96</a:t>
            </a:fld>
            <a:endParaRPr lang="en-US" altLang="ja-JP" dirty="0">
              <a:solidFill>
                <a:srgbClr val="000000"/>
              </a:solidFill>
            </a:endParaRPr>
          </a:p>
        </p:txBody>
      </p:sp>
    </p:spTree>
    <p:extLst>
      <p:ext uri="{BB962C8B-B14F-4D97-AF65-F5344CB8AC3E}">
        <p14:creationId xmlns:p14="http://schemas.microsoft.com/office/powerpoint/2010/main" val="4065045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658379"/>
            <a:ext cx="431800" cy="233892"/>
          </a:xfrm>
          <a:prstGeom prst="rect">
            <a:avLst/>
          </a:prstGeom>
          <a:noFill/>
          <a:ln w="9525">
            <a:noFill/>
            <a:miter lim="800000"/>
            <a:headEnd/>
            <a:tailEnd/>
          </a:ln>
        </p:spPr>
        <p:txBody>
          <a:bodyPr wrap="none" anchor="ctr"/>
          <a:lstStyle/>
          <a:p>
            <a:pPr algn="ctr"/>
            <a:r>
              <a:rPr lang="ja-JP" altLang="en-US" sz="1000" dirty="0"/>
              <a:t>～</a:t>
            </a:r>
          </a:p>
        </p:txBody>
      </p:sp>
      <p:sp>
        <p:nvSpPr>
          <p:cNvPr id="23" name="Text Box 3"/>
          <p:cNvSpPr txBox="1">
            <a:spLocks noChangeArrowheads="1"/>
          </p:cNvSpPr>
          <p:nvPr/>
        </p:nvSpPr>
        <p:spPr bwMode="auto">
          <a:xfrm>
            <a:off x="0" y="142876"/>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smtClean="0">
                <a:solidFill>
                  <a:schemeClr val="accent2"/>
                </a:solidFill>
                <a:effectLst>
                  <a:outerShdw blurRad="38100" dist="38100" dir="2700000" algn="tl">
                    <a:srgbClr val="C0C0C0"/>
                  </a:outerShdw>
                </a:effectLst>
                <a:ea typeface="ＤＨＰ特太ゴシック体" pitchFamily="2" charset="-128"/>
              </a:rPr>
              <a:t>地域移行支援</a:t>
            </a:r>
            <a:endParaRPr lang="ja-JP" altLang="en-US" sz="2800" b="1" u="sng" dirty="0">
              <a:solidFill>
                <a:schemeClr val="accent2"/>
              </a:solidFill>
              <a:effectLst>
                <a:outerShdw blurRad="38100" dist="38100" dir="2700000" algn="tl">
                  <a:srgbClr val="C0C0C0"/>
                </a:outerShdw>
              </a:effectLst>
              <a:ea typeface="ＤＨＰ特太ゴシック体" pitchFamily="2" charset="-128"/>
            </a:endParaRPr>
          </a:p>
        </p:txBody>
      </p:sp>
      <p:sp>
        <p:nvSpPr>
          <p:cNvPr id="20484" name="Text Box 2"/>
          <p:cNvSpPr txBox="1">
            <a:spLocks noChangeArrowheads="1"/>
          </p:cNvSpPr>
          <p:nvPr/>
        </p:nvSpPr>
        <p:spPr bwMode="auto">
          <a:xfrm>
            <a:off x="154781" y="661989"/>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20485" name="Text Box 2"/>
          <p:cNvSpPr txBox="1">
            <a:spLocks noChangeArrowheads="1"/>
          </p:cNvSpPr>
          <p:nvPr/>
        </p:nvSpPr>
        <p:spPr bwMode="auto">
          <a:xfrm>
            <a:off x="154782" y="2636912"/>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20486" name="Text Box 2"/>
          <p:cNvSpPr txBox="1">
            <a:spLocks noChangeArrowheads="1"/>
          </p:cNvSpPr>
          <p:nvPr/>
        </p:nvSpPr>
        <p:spPr bwMode="auto">
          <a:xfrm>
            <a:off x="6060752" y="2636912"/>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27" name="正方形/長方形 26"/>
          <p:cNvSpPr/>
          <p:nvPr/>
        </p:nvSpPr>
        <p:spPr>
          <a:xfrm>
            <a:off x="386954" y="1000124"/>
            <a:ext cx="9246566" cy="1636788"/>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indent="-355600">
              <a:defRPr/>
            </a:pPr>
            <a:r>
              <a:rPr lang="ja-JP" altLang="en-US" sz="1300" dirty="0" smtClean="0">
                <a:latin typeface="HGPｺﾞｼｯｸM" pitchFamily="50" charset="-128"/>
                <a:ea typeface="HGPｺﾞｼｯｸM" pitchFamily="50" charset="-128"/>
              </a:rPr>
              <a:t>■　障害者</a:t>
            </a:r>
            <a:r>
              <a:rPr lang="ja-JP" altLang="en-US" sz="1300" dirty="0">
                <a:latin typeface="HGPｺﾞｼｯｸM" pitchFamily="50" charset="-128"/>
                <a:ea typeface="HGPｺﾞｼｯｸM" pitchFamily="50" charset="-128"/>
              </a:rPr>
              <a:t>支援施設、</a:t>
            </a:r>
            <a:r>
              <a:rPr lang="ja-JP" altLang="en-US" sz="1300" dirty="0" smtClean="0">
                <a:latin typeface="HGPｺﾞｼｯｸM" pitchFamily="50" charset="-128"/>
                <a:ea typeface="HGPｺﾞｼｯｸM" pitchFamily="50" charset="-128"/>
              </a:rPr>
              <a:t>のぞみ</a:t>
            </a:r>
            <a:r>
              <a:rPr lang="ja-JP" altLang="en-US" sz="1300" dirty="0">
                <a:latin typeface="HGPｺﾞｼｯｸM" pitchFamily="50" charset="-128"/>
                <a:ea typeface="HGPｺﾞｼｯｸM" pitchFamily="50" charset="-128"/>
              </a:rPr>
              <a:t>の園、児童福祉</a:t>
            </a:r>
            <a:r>
              <a:rPr lang="ja-JP" altLang="en-US" sz="1300" dirty="0" smtClean="0">
                <a:latin typeface="HGPｺﾞｼｯｸM" pitchFamily="50" charset="-128"/>
                <a:ea typeface="HGPｺﾞｼｯｸM" pitchFamily="50" charset="-128"/>
              </a:rPr>
              <a:t>施設</a:t>
            </a:r>
            <a:r>
              <a:rPr lang="ja-JP" altLang="en-US" sz="1300" dirty="0">
                <a:latin typeface="HGPｺﾞｼｯｸM" pitchFamily="50" charset="-128"/>
                <a:ea typeface="HGPｺﾞｼｯｸM" pitchFamily="50" charset="-128"/>
              </a:rPr>
              <a:t>、</a:t>
            </a:r>
            <a:r>
              <a:rPr lang="ja-JP" altLang="en-US" sz="1300" dirty="0" smtClean="0">
                <a:latin typeface="HGPｺﾞｼｯｸM" pitchFamily="50" charset="-128"/>
                <a:ea typeface="HGPｺﾞｼｯｸM" pitchFamily="50" charset="-128"/>
              </a:rPr>
              <a:t>療養</a:t>
            </a:r>
            <a:r>
              <a:rPr lang="ja-JP" altLang="en-US" sz="1300" dirty="0">
                <a:latin typeface="HGPｺﾞｼｯｸM" pitchFamily="50" charset="-128"/>
                <a:ea typeface="HGPｺﾞｼｯｸM" pitchFamily="50" charset="-128"/>
              </a:rPr>
              <a:t>介護を行う</a:t>
            </a:r>
            <a:r>
              <a:rPr lang="ja-JP" altLang="en-US" sz="1300" dirty="0" smtClean="0">
                <a:latin typeface="HGPｺﾞｼｯｸM" pitchFamily="50" charset="-128"/>
                <a:ea typeface="HGPｺﾞｼｯｸM" pitchFamily="50" charset="-128"/>
              </a:rPr>
              <a:t>病院、矯正施設等又は保護施設に</a:t>
            </a:r>
            <a:r>
              <a:rPr lang="ja-JP" altLang="en-US" sz="1300" dirty="0">
                <a:latin typeface="HGPｺﾞｼｯｸM" pitchFamily="50" charset="-128"/>
                <a:ea typeface="HGPｺﾞｼｯｸM" pitchFamily="50" charset="-128"/>
              </a:rPr>
              <a:t>入所している障害者</a:t>
            </a:r>
          </a:p>
          <a:p>
            <a:pPr marL="355600" indent="-355600">
              <a:defRPr/>
            </a:pPr>
            <a:r>
              <a:rPr lang="ja-JP" altLang="en-US" sz="1300" dirty="0">
                <a:latin typeface="HGPｺﾞｼｯｸM" pitchFamily="50" charset="-128"/>
                <a:ea typeface="HGPｺﾞｼｯｸM" pitchFamily="50" charset="-128"/>
              </a:rPr>
              <a:t>　　　</a:t>
            </a:r>
            <a:r>
              <a:rPr lang="en-US" altLang="ja-JP" sz="1300" dirty="0" smtClean="0">
                <a:latin typeface="HGPｺﾞｼｯｸM" pitchFamily="50" charset="-128"/>
                <a:ea typeface="HGPｺﾞｼｯｸM" pitchFamily="50" charset="-128"/>
              </a:rPr>
              <a:t>※</a:t>
            </a:r>
            <a:r>
              <a:rPr lang="ja-JP" altLang="en-US" sz="1300" dirty="0">
                <a:latin typeface="HGPｺﾞｼｯｸM" pitchFamily="50" charset="-128"/>
                <a:ea typeface="HGPｺﾞｼｯｸM" pitchFamily="50" charset="-128"/>
              </a:rPr>
              <a:t>　児童福祉施設に入所する</a:t>
            </a:r>
            <a:r>
              <a:rPr lang="en-US" altLang="ja-JP" sz="1300" dirty="0">
                <a:latin typeface="HGPｺﾞｼｯｸM" pitchFamily="50" charset="-128"/>
                <a:ea typeface="HGPｺﾞｼｯｸM" pitchFamily="50" charset="-128"/>
              </a:rPr>
              <a:t>18</a:t>
            </a:r>
            <a:r>
              <a:rPr lang="ja-JP" altLang="en-US" sz="1300" dirty="0">
                <a:latin typeface="HGPｺﾞｼｯｸM" pitchFamily="50" charset="-128"/>
                <a:ea typeface="HGPｺﾞｼｯｸM" pitchFamily="50" charset="-128"/>
              </a:rPr>
              <a:t>歳以上の者、障害者支援施設に入所する</a:t>
            </a:r>
            <a:r>
              <a:rPr lang="en-US" altLang="ja-JP" sz="1300" dirty="0">
                <a:latin typeface="HGPｺﾞｼｯｸM" pitchFamily="50" charset="-128"/>
                <a:ea typeface="HGPｺﾞｼｯｸM" pitchFamily="50" charset="-128"/>
              </a:rPr>
              <a:t>15</a:t>
            </a:r>
            <a:r>
              <a:rPr lang="ja-JP" altLang="en-US" sz="1300" dirty="0">
                <a:latin typeface="HGPｺﾞｼｯｸM" pitchFamily="50" charset="-128"/>
                <a:ea typeface="HGPｺﾞｼｯｸM" pitchFamily="50" charset="-128"/>
              </a:rPr>
              <a:t>歳以上の障害者みなしの者も対象。</a:t>
            </a:r>
          </a:p>
          <a:p>
            <a:pPr marL="355600" indent="-355600">
              <a:defRPr/>
            </a:pPr>
            <a:endParaRPr lang="en-US" altLang="ja-JP" sz="1300" dirty="0" smtClean="0">
              <a:latin typeface="HGPｺﾞｼｯｸM" pitchFamily="50" charset="-128"/>
              <a:ea typeface="HGPｺﾞｼｯｸM" pitchFamily="50" charset="-128"/>
            </a:endParaRPr>
          </a:p>
          <a:p>
            <a:pPr marL="355600" indent="-355600">
              <a:defRPr/>
            </a:pPr>
            <a:r>
              <a:rPr lang="ja-JP" altLang="en-US" sz="1300" dirty="0" smtClean="0">
                <a:latin typeface="HGPｺﾞｼｯｸM" pitchFamily="50" charset="-128"/>
                <a:ea typeface="HGPｺﾞｼｯｸM" pitchFamily="50" charset="-128"/>
              </a:rPr>
              <a:t>■</a:t>
            </a:r>
            <a:r>
              <a:rPr lang="ja-JP" altLang="en-US" sz="1300" dirty="0">
                <a:latin typeface="HGPｺﾞｼｯｸM" pitchFamily="50" charset="-128"/>
                <a:ea typeface="HGPｺﾞｼｯｸM" pitchFamily="50" charset="-128"/>
              </a:rPr>
              <a:t>　精神科病院（精神科病院以外で精神病室が設けられている病院を含む）に入院している精神</a:t>
            </a:r>
            <a:r>
              <a:rPr lang="ja-JP" altLang="en-US" sz="1300" dirty="0" smtClean="0">
                <a:latin typeface="HGPｺﾞｼｯｸM" pitchFamily="50" charset="-128"/>
                <a:ea typeface="HGPｺﾞｼｯｸM" pitchFamily="50" charset="-128"/>
              </a:rPr>
              <a:t>障害者</a:t>
            </a:r>
          </a:p>
          <a:p>
            <a:pPr marL="355600" indent="-355600">
              <a:defRPr/>
            </a:pPr>
            <a:r>
              <a:rPr lang="ja-JP" altLang="en-US" sz="1300" dirty="0" smtClean="0">
                <a:latin typeface="HGPｺﾞｼｯｸM" pitchFamily="50" charset="-128"/>
                <a:ea typeface="HGPｺﾞｼｯｸM" pitchFamily="50" charset="-128"/>
              </a:rPr>
              <a:t>　　　→　長期に入院していることから支援の必要性が相対的に高いと見込まれる１年以上の入院者を中心に対象。</a:t>
            </a:r>
          </a:p>
          <a:p>
            <a:pPr marL="355600" indent="-355600">
              <a:defRPr/>
            </a:pPr>
            <a:r>
              <a:rPr lang="ja-JP" altLang="en-US" sz="1300" dirty="0">
                <a:latin typeface="HGPｺﾞｼｯｸM" pitchFamily="50" charset="-128"/>
                <a:ea typeface="HGPｺﾞｼｯｸM" pitchFamily="50" charset="-128"/>
              </a:rPr>
              <a:t>　　　</a:t>
            </a:r>
            <a:r>
              <a:rPr lang="en-US" altLang="ja-JP" sz="1300" dirty="0" smtClean="0">
                <a:latin typeface="HGPｺﾞｼｯｸM" pitchFamily="50" charset="-128"/>
                <a:ea typeface="HGPｺﾞｼｯｸM" pitchFamily="50" charset="-128"/>
              </a:rPr>
              <a:t>※</a:t>
            </a:r>
            <a:r>
              <a:rPr lang="ja-JP" altLang="en-US" sz="1300" dirty="0" smtClean="0">
                <a:latin typeface="HGPｺﾞｼｯｸM" pitchFamily="50" charset="-128"/>
                <a:ea typeface="HGPｺﾞｼｯｸM" pitchFamily="50" charset="-128"/>
              </a:rPr>
              <a:t>　１年</a:t>
            </a:r>
            <a:r>
              <a:rPr lang="ja-JP" altLang="en-US" sz="1300" dirty="0">
                <a:latin typeface="HGPｺﾞｼｯｸM" pitchFamily="50" charset="-128"/>
                <a:ea typeface="HGPｺﾞｼｯｸM" pitchFamily="50" charset="-128"/>
              </a:rPr>
              <a:t>未満の入院者は、特に支援が必要な者（措置入院や医療保護入院から退院する者で住居の確保などの支援を</a:t>
            </a:r>
            <a:r>
              <a:rPr lang="ja-JP" altLang="en-US" sz="1300" dirty="0" smtClean="0">
                <a:latin typeface="HGPｺﾞｼｯｸM" pitchFamily="50" charset="-128"/>
                <a:ea typeface="HGPｺﾞｼｯｸM" pitchFamily="50" charset="-128"/>
              </a:rPr>
              <a:t>必要</a:t>
            </a:r>
            <a:r>
              <a:rPr lang="ja-JP" altLang="en-US" sz="1300" dirty="0">
                <a:latin typeface="HGPｺﾞｼｯｸM" pitchFamily="50" charset="-128"/>
                <a:ea typeface="HGPｺﾞｼｯｸM" pitchFamily="50" charset="-128"/>
              </a:rPr>
              <a:t>と</a:t>
            </a:r>
            <a:r>
              <a:rPr lang="ja-JP" altLang="en-US" sz="1300" dirty="0" smtClean="0">
                <a:latin typeface="HGPｺﾞｼｯｸM" pitchFamily="50" charset="-128"/>
                <a:ea typeface="HGPｺﾞｼｯｸM" pitchFamily="50" charset="-128"/>
              </a:rPr>
              <a:t>す　</a:t>
            </a:r>
            <a:endParaRPr lang="en-US" altLang="ja-JP" sz="1300" dirty="0" smtClean="0">
              <a:latin typeface="HGPｺﾞｼｯｸM" pitchFamily="50" charset="-128"/>
              <a:ea typeface="HGPｺﾞｼｯｸM" pitchFamily="50" charset="-128"/>
            </a:endParaRPr>
          </a:p>
          <a:p>
            <a:pPr marL="355600" indent="-355600">
              <a:defRPr/>
            </a:pPr>
            <a:r>
              <a:rPr lang="ja-JP" altLang="en-US" sz="1300" dirty="0">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　　　　るものや</a:t>
            </a:r>
            <a:r>
              <a:rPr lang="ja-JP" altLang="en-US" sz="1300" dirty="0">
                <a:latin typeface="HGPｺﾞｼｯｸM" pitchFamily="50" charset="-128"/>
                <a:ea typeface="HGPｺﾞｼｯｸM" pitchFamily="50" charset="-128"/>
              </a:rPr>
              <a:t>地域移行支援を行わなければ入院の長期化が見込まれる者など）を対象。</a:t>
            </a:r>
          </a:p>
        </p:txBody>
      </p:sp>
      <p:sp>
        <p:nvSpPr>
          <p:cNvPr id="20488" name="Rectangle 4"/>
          <p:cNvSpPr>
            <a:spLocks noChangeArrowheads="1"/>
          </p:cNvSpPr>
          <p:nvPr/>
        </p:nvSpPr>
        <p:spPr bwMode="auto">
          <a:xfrm>
            <a:off x="402194" y="2996952"/>
            <a:ext cx="5586550" cy="929828"/>
          </a:xfrm>
          <a:prstGeom prst="rect">
            <a:avLst/>
          </a:prstGeom>
          <a:solidFill>
            <a:srgbClr val="CCFFFF">
              <a:alpha val="49803"/>
            </a:srgbClr>
          </a:solidFill>
          <a:ln w="3175" algn="ctr">
            <a:solidFill>
              <a:schemeClr val="tx1"/>
            </a:solidFill>
            <a:miter lim="800000"/>
            <a:headEnd/>
            <a:tailEnd/>
          </a:ln>
        </p:spPr>
        <p:txBody>
          <a:bodyPr anchor="ctr"/>
          <a:lstStyle/>
          <a:p>
            <a:pPr marL="85725" indent="-85725"/>
            <a:r>
              <a:rPr lang="ja-JP" altLang="en-US" sz="1300" dirty="0" smtClean="0">
                <a:latin typeface="HGPｺﾞｼｯｸM" pitchFamily="50" charset="-128"/>
                <a:ea typeface="HGPｺﾞｼｯｸM" pitchFamily="50" charset="-128"/>
              </a:rPr>
              <a:t>■住居</a:t>
            </a:r>
            <a:r>
              <a:rPr lang="ja-JP" altLang="en-US" sz="1300" dirty="0">
                <a:latin typeface="HGPｺﾞｼｯｸM" pitchFamily="50" charset="-128"/>
                <a:ea typeface="HGPｺﾞｼｯｸM" pitchFamily="50" charset="-128"/>
              </a:rPr>
              <a:t>の確保その他の地域における生活に移行するための活動に関する</a:t>
            </a:r>
            <a:r>
              <a:rPr lang="ja-JP" altLang="en-US" sz="1300" dirty="0" smtClean="0">
                <a:latin typeface="HGPｺﾞｼｯｸM" pitchFamily="50" charset="-128"/>
                <a:ea typeface="HGPｺﾞｼｯｸM" pitchFamily="50" charset="-128"/>
              </a:rPr>
              <a:t>相談</a:t>
            </a:r>
            <a:endParaRPr lang="en-US" altLang="ja-JP" sz="1300" dirty="0" smtClean="0">
              <a:latin typeface="HGPｺﾞｼｯｸM" pitchFamily="50" charset="-128"/>
              <a:ea typeface="HGPｺﾞｼｯｸM" pitchFamily="50" charset="-128"/>
            </a:endParaRPr>
          </a:p>
          <a:p>
            <a:pPr marL="85725" indent="-85725"/>
            <a:r>
              <a:rPr lang="ja-JP" altLang="en-US" sz="1300" dirty="0">
                <a:latin typeface="HGPｺﾞｼｯｸM" pitchFamily="50" charset="-128"/>
                <a:ea typeface="HGPｺﾞｼｯｸM" pitchFamily="50" charset="-128"/>
              </a:rPr>
              <a:t>■</a:t>
            </a:r>
            <a:r>
              <a:rPr lang="ja-JP" altLang="en-US" sz="1300" dirty="0" smtClean="0">
                <a:latin typeface="HGPｺﾞｼｯｸM" pitchFamily="50" charset="-128"/>
                <a:ea typeface="HGPｺﾞｼｯｸM" pitchFamily="50" charset="-128"/>
              </a:rPr>
              <a:t>地域</a:t>
            </a:r>
            <a:r>
              <a:rPr lang="ja-JP" altLang="en-US" sz="1300" dirty="0">
                <a:latin typeface="HGPｺﾞｼｯｸM" pitchFamily="50" charset="-128"/>
                <a:ea typeface="HGPｺﾞｼｯｸM" pitchFamily="50" charset="-128"/>
              </a:rPr>
              <a:t>移行のための障害福祉サービス事業所等への同行支援</a:t>
            </a:r>
            <a:r>
              <a:rPr lang="ja-JP" altLang="en-US" sz="1300" dirty="0" smtClean="0">
                <a:latin typeface="HGPｺﾞｼｯｸM" pitchFamily="50" charset="-128"/>
                <a:ea typeface="HGPｺﾞｼｯｸM" pitchFamily="50" charset="-128"/>
              </a:rPr>
              <a:t>等。</a:t>
            </a:r>
            <a:endParaRPr lang="ja-JP" altLang="en-US" sz="1300" dirty="0">
              <a:latin typeface="HGPｺﾞｼｯｸM" pitchFamily="50" charset="-128"/>
              <a:ea typeface="HGPｺﾞｼｯｸM" pitchFamily="50" charset="-128"/>
            </a:endParaRPr>
          </a:p>
        </p:txBody>
      </p:sp>
      <p:sp>
        <p:nvSpPr>
          <p:cNvPr id="20489" name="Rectangle 4"/>
          <p:cNvSpPr>
            <a:spLocks noChangeArrowheads="1"/>
          </p:cNvSpPr>
          <p:nvPr/>
        </p:nvSpPr>
        <p:spPr bwMode="auto">
          <a:xfrm>
            <a:off x="6179888" y="2996952"/>
            <a:ext cx="3453632" cy="929828"/>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従</a:t>
            </a:r>
            <a:r>
              <a:rPr lang="ja-JP" altLang="en-US" sz="1200" dirty="0" smtClean="0">
                <a:latin typeface="HGPｺﾞｼｯｸM" pitchFamily="50" charset="-128"/>
                <a:ea typeface="HGPｺﾞｼｯｸM" pitchFamily="50" charset="-128"/>
              </a:rPr>
              <a:t>業者</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・１人以上は相談支援専門員であること。</a:t>
            </a:r>
            <a:endParaRPr lang="en-US" altLang="ja-JP" sz="1200" dirty="0">
              <a:latin typeface="HGPｺﾞｼｯｸM" pitchFamily="50" charset="-128"/>
              <a:ea typeface="HGPｺﾞｼｯｸM" pitchFamily="50" charset="-128"/>
            </a:endParaRPr>
          </a:p>
          <a:p>
            <a:endParaRPr lang="ja-JP" altLang="en-US" sz="6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管理者</a:t>
            </a:r>
          </a:p>
        </p:txBody>
      </p:sp>
      <p:sp>
        <p:nvSpPr>
          <p:cNvPr id="20490" name="Text Box 2"/>
          <p:cNvSpPr txBox="1">
            <a:spLocks noChangeArrowheads="1"/>
          </p:cNvSpPr>
          <p:nvPr/>
        </p:nvSpPr>
        <p:spPr bwMode="auto">
          <a:xfrm>
            <a:off x="194472" y="4005064"/>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smtClean="0">
                <a:ea typeface="ＤＨＰ特太ゴシック体" pitchFamily="2" charset="-128"/>
              </a:rPr>
              <a:t>4</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3728788137"/>
              </p:ext>
            </p:extLst>
          </p:nvPr>
        </p:nvGraphicFramePr>
        <p:xfrm>
          <a:off x="386955" y="4411213"/>
          <a:ext cx="9173084" cy="1889760"/>
        </p:xfrm>
        <a:graphic>
          <a:graphicData uri="http://schemas.openxmlformats.org/drawingml/2006/table">
            <a:tbl>
              <a:tblPr>
                <a:tableStyleId>{F5AB1C69-6EDB-4FF4-983F-18BD219EF322}</a:tableStyleId>
              </a:tblPr>
              <a:tblGrid>
                <a:gridCol w="2293271"/>
                <a:gridCol w="2293271"/>
                <a:gridCol w="2293271"/>
                <a:gridCol w="2293271"/>
              </a:tblGrid>
              <a:tr h="294532">
                <a:tc gridSpan="4">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5079">
                <a:tc gridSpan="4">
                  <a:txBody>
                    <a:bodyPr/>
                    <a:lstStyle/>
                    <a:p>
                      <a:pPr>
                        <a:spcBef>
                          <a:spcPts val="0"/>
                        </a:spcBef>
                        <a:defRPr/>
                      </a:pPr>
                      <a:r>
                        <a:rPr lang="ja-JP" altLang="en-US" sz="1200" b="1" dirty="0" smtClean="0">
                          <a:latin typeface="HGPｺﾞｼｯｸM" pitchFamily="50" charset="-128"/>
                          <a:ea typeface="HGPｺﾞｼｯｸM" pitchFamily="50" charset="-128"/>
                        </a:rPr>
                        <a:t>  ・　地域移行支援サービス費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2,323</a:t>
                      </a:r>
                      <a:r>
                        <a:rPr lang="ja-JP" altLang="en-US" sz="1200" dirty="0" smtClean="0">
                          <a:latin typeface="HGPｺﾞｼｯｸM" pitchFamily="50" charset="-128"/>
                          <a:ea typeface="HGPｺﾞｼｯｸM" pitchFamily="50" charset="-128"/>
                        </a:rPr>
                        <a:t>単位／月（毎月算定。少なく</a:t>
                      </a:r>
                      <a:r>
                        <a:rPr lang="ja-JP" altLang="en-US" sz="1200" dirty="0" smtClean="0">
                          <a:solidFill>
                            <a:srgbClr val="000000"/>
                          </a:solidFill>
                          <a:latin typeface="HGPｺﾞｼｯｸM" pitchFamily="50" charset="-128"/>
                          <a:ea typeface="HGPｺﾞｼｯｸM" pitchFamily="50" charset="-128"/>
                        </a:rPr>
                        <a:t>とも月２回以上面接・同行による支援が</a:t>
                      </a:r>
                      <a:r>
                        <a:rPr lang="ja-JP" altLang="en-US" sz="1200" dirty="0" smtClean="0">
                          <a:latin typeface="HGPｺﾞｼｯｸM" pitchFamily="50" charset="-128"/>
                          <a:ea typeface="HGPｺﾞｼｯｸM" pitchFamily="50" charset="-128"/>
                        </a:rPr>
                        <a:t>要件。）</a:t>
                      </a:r>
                      <a:endParaRPr lang="en-US" altLang="ja-JP" sz="1200" dirty="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94532">
                <a:tc gridSpan="4">
                  <a:txBody>
                    <a:bodyPr/>
                    <a:lstStyle/>
                    <a:p>
                      <a:pPr algn="l"/>
                      <a:r>
                        <a:rPr kumimoji="1" lang="ja-JP" altLang="en-US" sz="1400" dirty="0" smtClean="0">
                          <a:solidFill>
                            <a:schemeClr val="accent4"/>
                          </a:solidFill>
                          <a:ea typeface="ＤＨＰ特太ゴシック体" pitchFamily="2" charset="-128"/>
                        </a:rPr>
                        <a:t>■ 主な加算</a:t>
                      </a:r>
                      <a:endParaRPr kumimoji="1" lang="ja-JP" altLang="en-US" sz="1400" dirty="0">
                        <a:solidFill>
                          <a:schemeClr val="accent4"/>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971956">
                <a:tc>
                  <a:txBody>
                    <a:bodyPr/>
                    <a:lstStyle/>
                    <a:p>
                      <a:r>
                        <a:rPr kumimoji="1" lang="ja-JP" altLang="en-US" sz="1200" b="1" i="0" u="sng" dirty="0" smtClean="0">
                          <a:solidFill>
                            <a:schemeClr val="tx1"/>
                          </a:solidFill>
                          <a:latin typeface="HGPｺﾞｼｯｸM" pitchFamily="50" charset="-128"/>
                          <a:ea typeface="HGPｺﾞｼｯｸM" pitchFamily="50" charset="-128"/>
                        </a:rPr>
                        <a:t>初回加算</a:t>
                      </a:r>
                      <a:r>
                        <a:rPr kumimoji="1" lang="ja-JP" altLang="en-US" sz="1200" b="0" i="0" u="none" dirty="0" smtClean="0">
                          <a:solidFill>
                            <a:schemeClr val="tx1"/>
                          </a:solidFill>
                          <a:latin typeface="HGPｺﾞｼｯｸM" pitchFamily="50" charset="-128"/>
                          <a:ea typeface="HGPｺﾞｼｯｸM" pitchFamily="50" charset="-128"/>
                        </a:rPr>
                        <a:t>（５００単位）</a:t>
                      </a:r>
                      <a:endParaRPr kumimoji="1" lang="en-US" altLang="ja-JP" sz="1200" b="0" i="0" u="none" dirty="0" smtClean="0">
                        <a:solidFill>
                          <a:schemeClr val="tx1"/>
                        </a:solidFill>
                        <a:latin typeface="HGPｺﾞｼｯｸM" pitchFamily="50" charset="-128"/>
                        <a:ea typeface="HGPｺﾞｼｯｸM" pitchFamily="50" charset="-128"/>
                      </a:endParaRPr>
                    </a:p>
                    <a:p>
                      <a:r>
                        <a:rPr kumimoji="1" lang="ja-JP" altLang="en-US" sz="1200" b="0" i="0" u="none" dirty="0" smtClean="0">
                          <a:solidFill>
                            <a:schemeClr val="tx1"/>
                          </a:solidFill>
                          <a:latin typeface="HGPｺﾞｼｯｸM" pitchFamily="50" charset="-128"/>
                          <a:ea typeface="HGPｺﾞｼｯｸM" pitchFamily="50" charset="-128"/>
                        </a:rPr>
                        <a:t>　→地域移行支援の利用を開</a:t>
                      </a:r>
                      <a:endParaRPr kumimoji="1" lang="en-US" altLang="ja-JP" sz="1200" b="0" i="0" u="none" dirty="0" smtClean="0">
                        <a:solidFill>
                          <a:schemeClr val="tx1"/>
                        </a:solidFill>
                        <a:latin typeface="HGPｺﾞｼｯｸM" pitchFamily="50" charset="-128"/>
                        <a:ea typeface="HGPｺﾞｼｯｸM" pitchFamily="50" charset="-128"/>
                      </a:endParaRPr>
                    </a:p>
                    <a:p>
                      <a:r>
                        <a:rPr kumimoji="1" lang="ja-JP" altLang="en-US" sz="1200" b="0" i="0" u="none" dirty="0" smtClean="0">
                          <a:solidFill>
                            <a:schemeClr val="tx1"/>
                          </a:solidFill>
                          <a:latin typeface="HGPｺﾞｼｯｸM" pitchFamily="50" charset="-128"/>
                          <a:ea typeface="HGPｺﾞｼｯｸM" pitchFamily="50" charset="-128"/>
                        </a:rPr>
                        <a:t>始した月に加算</a:t>
                      </a:r>
                      <a:endParaRPr kumimoji="1" lang="en-US" altLang="ja-JP" sz="1200" b="1" i="0"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i="0" u="sng" dirty="0" smtClean="0">
                          <a:solidFill>
                            <a:schemeClr val="accent4"/>
                          </a:solidFill>
                          <a:latin typeface="HGPｺﾞｼｯｸM" pitchFamily="50" charset="-128"/>
                          <a:ea typeface="HGPｺﾞｼｯｸM" pitchFamily="50" charset="-128"/>
                        </a:rPr>
                        <a:t>退院・退所月加算</a:t>
                      </a:r>
                      <a:endParaRPr kumimoji="1" lang="en-US" altLang="ja-JP" sz="1200" b="1" i="0" u="sng" dirty="0" smtClean="0">
                        <a:solidFill>
                          <a:schemeClr val="accent4"/>
                        </a:solidFill>
                        <a:latin typeface="HGPｺﾞｼｯｸM" pitchFamily="50" charset="-128"/>
                        <a:ea typeface="HGPｺﾞｼｯｸM" pitchFamily="50" charset="-128"/>
                      </a:endParaRPr>
                    </a:p>
                    <a:p>
                      <a:r>
                        <a:rPr kumimoji="1" lang="ja-JP" altLang="en-US" sz="1200" b="1" i="0" u="none" dirty="0" smtClean="0">
                          <a:solidFill>
                            <a:schemeClr val="accent4"/>
                          </a:solidFill>
                          <a:latin typeface="HGPｺﾞｼｯｸM" pitchFamily="50" charset="-128"/>
                          <a:ea typeface="HGPｺﾞｼｯｸM" pitchFamily="50" charset="-128"/>
                        </a:rPr>
                        <a:t>　　　　　　　　　　　</a:t>
                      </a:r>
                      <a:r>
                        <a:rPr kumimoji="1" lang="ja-JP" altLang="en-US" sz="1200" b="0" i="0" u="none" dirty="0" smtClean="0">
                          <a:solidFill>
                            <a:schemeClr val="accent4"/>
                          </a:solidFill>
                          <a:latin typeface="HGPｺﾞｼｯｸM" pitchFamily="50" charset="-128"/>
                          <a:ea typeface="HGPｺﾞｼｯｸM" pitchFamily="50" charset="-128"/>
                        </a:rPr>
                        <a:t>（２，７００単位）</a:t>
                      </a:r>
                      <a:endParaRPr kumimoji="1" lang="en-US" altLang="ja-JP" sz="1200" b="0" i="0" u="none" dirty="0" smtClean="0">
                        <a:solidFill>
                          <a:schemeClr val="accent4"/>
                        </a:solidFill>
                        <a:latin typeface="HGPｺﾞｼｯｸM" pitchFamily="50" charset="-128"/>
                        <a:ea typeface="HGPｺﾞｼｯｸM" pitchFamily="50" charset="-128"/>
                      </a:endParaRPr>
                    </a:p>
                    <a:p>
                      <a:r>
                        <a:rPr kumimoji="1" lang="ja-JP" altLang="en-US" sz="1200" b="0" i="0" u="none" dirty="0" smtClean="0">
                          <a:solidFill>
                            <a:schemeClr val="accent4"/>
                          </a:solidFill>
                          <a:latin typeface="HGPｺﾞｼｯｸM" pitchFamily="50" charset="-128"/>
                          <a:ea typeface="HGPｺﾞｼｯｸM" pitchFamily="50" charset="-128"/>
                        </a:rPr>
                        <a:t>　→退院・退所する月に加算</a:t>
                      </a:r>
                      <a:endParaRPr kumimoji="1" lang="en-US" altLang="ja-JP" sz="1200" b="1" i="0" u="sng" dirty="0" smtClean="0">
                        <a:solidFill>
                          <a:schemeClr val="accent4"/>
                        </a:solidFill>
                        <a:latin typeface="HGPｺﾞｼｯｸM" pitchFamily="50" charset="-128"/>
                        <a:ea typeface="HGPｺﾞｼｯｸM" pitchFamily="50" charset="-128"/>
                      </a:endParaRPr>
                    </a:p>
                    <a:p>
                      <a:endParaRPr kumimoji="1" lang="en-US" altLang="ja-JP" sz="1200" b="1" i="0" u="sng"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u="sng" dirty="0" smtClean="0">
                          <a:solidFill>
                            <a:schemeClr val="accent4"/>
                          </a:solidFill>
                          <a:latin typeface="HGPｺﾞｼｯｸM" pitchFamily="50" charset="-128"/>
                          <a:ea typeface="HGPｺﾞｼｯｸM" pitchFamily="50" charset="-128"/>
                        </a:rPr>
                        <a:t>集中支援加算</a:t>
                      </a:r>
                      <a:r>
                        <a:rPr kumimoji="1" lang="ja-JP" altLang="en-US" sz="1200" b="0" i="0" u="none" dirty="0" smtClean="0">
                          <a:solidFill>
                            <a:schemeClr val="accent4"/>
                          </a:solidFill>
                          <a:latin typeface="HGPｺﾞｼｯｸM" pitchFamily="50" charset="-128"/>
                          <a:ea typeface="HGPｺﾞｼｯｸM" pitchFamily="50" charset="-128"/>
                        </a:rPr>
                        <a:t>（５００単位）</a:t>
                      </a:r>
                      <a:endParaRPr kumimoji="1" lang="en-US" altLang="ja-JP" sz="1200" b="0" i="0" u="none" dirty="0" smtClean="0">
                        <a:solidFill>
                          <a:schemeClr val="accent4"/>
                        </a:solidFill>
                        <a:latin typeface="HGPｺﾞｼｯｸM" pitchFamily="50" charset="-128"/>
                        <a:ea typeface="HGPｺﾞｼｯｸM" pitchFamily="50" charset="-128"/>
                      </a:endParaRPr>
                    </a:p>
                    <a:p>
                      <a:r>
                        <a:rPr kumimoji="1" lang="ja-JP" altLang="en-US" sz="1200" b="0" i="0" u="none" dirty="0" smtClean="0">
                          <a:solidFill>
                            <a:schemeClr val="accent4"/>
                          </a:solidFill>
                          <a:latin typeface="HGPｺﾞｼｯｸM" pitchFamily="50" charset="-128"/>
                          <a:ea typeface="HGPｺﾞｼｯｸM" pitchFamily="50" charset="-128"/>
                        </a:rPr>
                        <a:t>　→退院・退所月以外で月６日以上面接・同行による支援を行った場合に月ごとに加算</a:t>
                      </a:r>
                      <a:endParaRPr kumimoji="1" lang="en-US" altLang="ja-JP" sz="1200" b="0" i="0" u="none" dirty="0" smtClean="0">
                        <a:solidFill>
                          <a:schemeClr val="accent4"/>
                        </a:solidFill>
                        <a:latin typeface="HGPｺﾞｼｯｸM" pitchFamily="50" charset="-128"/>
                        <a:ea typeface="HGPｺﾞｼｯｸM" pitchFamily="50" charset="-128"/>
                      </a:endParaRPr>
                    </a:p>
                    <a:p>
                      <a:endParaRPr kumimoji="1" lang="en-US" altLang="ja-JP" sz="1200" b="1" i="0" u="sng"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→中山間地域等に居住している者に対して提供されるサービスを評価</a:t>
                      </a:r>
                      <a:endParaRPr lang="en-US" altLang="ja-JP" sz="1200" dirty="0" smtClean="0">
                        <a:solidFill>
                          <a:prstClr val="black"/>
                        </a:solidFill>
                        <a:latin typeface="HGPｺﾞｼｯｸM" pitchFamily="50" charset="-128"/>
                        <a:ea typeface="HGPｺﾞｼｯｸM" pitchFamily="50" charset="-128"/>
                      </a:endParaRPr>
                    </a:p>
                    <a:p>
                      <a:endParaRPr kumimoji="1" lang="en-US" altLang="ja-JP" sz="1200" b="1" i="0" u="sng"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507" name="Text Box 2"/>
          <p:cNvSpPr txBox="1">
            <a:spLocks noChangeArrowheads="1"/>
          </p:cNvSpPr>
          <p:nvPr/>
        </p:nvSpPr>
        <p:spPr bwMode="auto">
          <a:xfrm>
            <a:off x="232173" y="6402814"/>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304</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dirty="0">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4720829" y="6402814"/>
            <a:ext cx="4720828"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510</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5"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97</a:t>
            </a:fld>
            <a:endParaRPr lang="en-US" altLang="ja-JP" dirty="0">
              <a:solidFill>
                <a:srgbClr val="000000"/>
              </a:solidFill>
            </a:endParaRPr>
          </a:p>
        </p:txBody>
      </p:sp>
    </p:spTree>
    <p:extLst>
      <p:ext uri="{BB962C8B-B14F-4D97-AF65-F5344CB8AC3E}">
        <p14:creationId xmlns:p14="http://schemas.microsoft.com/office/powerpoint/2010/main" val="17136727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658379"/>
            <a:ext cx="431800" cy="233892"/>
          </a:xfrm>
          <a:prstGeom prst="rect">
            <a:avLst/>
          </a:prstGeom>
          <a:noFill/>
          <a:ln w="9525">
            <a:noFill/>
            <a:miter lim="800000"/>
            <a:headEnd/>
            <a:tailEnd/>
          </a:ln>
        </p:spPr>
        <p:txBody>
          <a:bodyPr wrap="none" anchor="ctr"/>
          <a:lstStyle/>
          <a:p>
            <a:pPr algn="ctr"/>
            <a:r>
              <a:rPr lang="ja-JP" altLang="en-US" sz="1000" dirty="0"/>
              <a:t>～</a:t>
            </a:r>
          </a:p>
        </p:txBody>
      </p:sp>
      <p:sp>
        <p:nvSpPr>
          <p:cNvPr id="23" name="Text Box 3"/>
          <p:cNvSpPr txBox="1">
            <a:spLocks noChangeArrowheads="1"/>
          </p:cNvSpPr>
          <p:nvPr/>
        </p:nvSpPr>
        <p:spPr bwMode="auto">
          <a:xfrm>
            <a:off x="0" y="142876"/>
            <a:ext cx="9906000" cy="523220"/>
          </a:xfrm>
          <a:prstGeom prst="rect">
            <a:avLst/>
          </a:prstGeom>
          <a:noFill/>
          <a:ln w="9525" algn="ctr">
            <a:noFill/>
            <a:miter lim="800000"/>
            <a:headEnd/>
            <a:tailEnd/>
          </a:ln>
          <a:effectLst/>
        </p:spPr>
        <p:txBody>
          <a:bodyPr>
            <a:spAutoFit/>
          </a:bodyPr>
          <a:lstStyle/>
          <a:p>
            <a:pPr algn="ctr">
              <a:spcBef>
                <a:spcPct val="50000"/>
              </a:spcBef>
              <a:defRPr/>
            </a:pPr>
            <a:r>
              <a:rPr lang="ja-JP" altLang="en-US" sz="2800" b="1" u="sng" dirty="0" smtClean="0">
                <a:solidFill>
                  <a:schemeClr val="accent2"/>
                </a:solidFill>
                <a:effectLst>
                  <a:outerShdw blurRad="38100" dist="38100" dir="2700000" algn="tl">
                    <a:srgbClr val="C0C0C0"/>
                  </a:outerShdw>
                </a:effectLst>
                <a:ea typeface="ＤＨＰ特太ゴシック体" pitchFamily="2" charset="-128"/>
              </a:rPr>
              <a:t>地域定着支援</a:t>
            </a:r>
            <a:endParaRPr lang="ja-JP" altLang="en-US" sz="2800" b="1" u="sng" dirty="0">
              <a:solidFill>
                <a:schemeClr val="accent2"/>
              </a:solidFill>
              <a:effectLst>
                <a:outerShdw blurRad="38100" dist="38100" dir="2700000" algn="tl">
                  <a:srgbClr val="C0C0C0"/>
                </a:outerShdw>
              </a:effectLst>
              <a:ea typeface="ＤＨＰ特太ゴシック体" pitchFamily="2" charset="-128"/>
            </a:endParaRPr>
          </a:p>
        </p:txBody>
      </p:sp>
      <p:sp>
        <p:nvSpPr>
          <p:cNvPr id="20484" name="Text Box 2"/>
          <p:cNvSpPr txBox="1">
            <a:spLocks noChangeArrowheads="1"/>
          </p:cNvSpPr>
          <p:nvPr/>
        </p:nvSpPr>
        <p:spPr bwMode="auto">
          <a:xfrm>
            <a:off x="154781" y="661989"/>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20485" name="Text Box 2"/>
          <p:cNvSpPr txBox="1">
            <a:spLocks noChangeArrowheads="1"/>
          </p:cNvSpPr>
          <p:nvPr/>
        </p:nvSpPr>
        <p:spPr bwMode="auto">
          <a:xfrm>
            <a:off x="154782" y="2636912"/>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20486" name="Text Box 2"/>
          <p:cNvSpPr txBox="1">
            <a:spLocks noChangeArrowheads="1"/>
          </p:cNvSpPr>
          <p:nvPr/>
        </p:nvSpPr>
        <p:spPr bwMode="auto">
          <a:xfrm>
            <a:off x="6060752" y="2636912"/>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27" name="正方形/長方形 26"/>
          <p:cNvSpPr/>
          <p:nvPr/>
        </p:nvSpPr>
        <p:spPr>
          <a:xfrm>
            <a:off x="386954" y="1000124"/>
            <a:ext cx="9174558" cy="149277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indent="-355600">
              <a:defRPr/>
            </a:pPr>
            <a:r>
              <a:rPr lang="ja-JP" altLang="en-US" sz="1300" dirty="0" smtClean="0">
                <a:latin typeface="HGPｺﾞｼｯｸM" pitchFamily="50" charset="-128"/>
                <a:ea typeface="HGPｺﾞｼｯｸM" pitchFamily="50" charset="-128"/>
              </a:rPr>
              <a:t>■以下</a:t>
            </a:r>
            <a:r>
              <a:rPr lang="ja-JP" altLang="en-US" sz="1300" dirty="0">
                <a:latin typeface="HGPｺﾞｼｯｸM" pitchFamily="50" charset="-128"/>
                <a:ea typeface="HGPｺﾞｼｯｸM" pitchFamily="50" charset="-128"/>
              </a:rPr>
              <a:t>の者のうち、地域生活を継続していくための常時の連絡体制の確保による緊急時等の支援体制が必要と見込まれる者。</a:t>
            </a:r>
          </a:p>
          <a:p>
            <a:pPr marL="355600" indent="-355600">
              <a:defRPr/>
            </a:pPr>
            <a:r>
              <a:rPr lang="ja-JP" altLang="en-US" sz="1300" dirty="0" smtClean="0">
                <a:latin typeface="HGPｺﾞｼｯｸM" pitchFamily="50" charset="-128"/>
                <a:ea typeface="HGPｺﾞｼｯｸM" pitchFamily="50" charset="-128"/>
              </a:rPr>
              <a:t>　　①  </a:t>
            </a:r>
            <a:r>
              <a:rPr lang="ja-JP" altLang="en-US" sz="1300" dirty="0">
                <a:latin typeface="HGPｺﾞｼｯｸM" pitchFamily="50" charset="-128"/>
                <a:ea typeface="HGPｺﾞｼｯｸM" pitchFamily="50" charset="-128"/>
              </a:rPr>
              <a:t>居宅において単身で生活する障害者</a:t>
            </a:r>
          </a:p>
          <a:p>
            <a:pPr marL="355600" indent="-355600">
              <a:defRPr/>
            </a:pPr>
            <a:r>
              <a:rPr lang="ja-JP" altLang="en-US" sz="1300" dirty="0">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②　居宅</a:t>
            </a:r>
            <a:r>
              <a:rPr lang="ja-JP" altLang="en-US" sz="1300" dirty="0">
                <a:latin typeface="HGPｺﾞｼｯｸM" pitchFamily="50" charset="-128"/>
                <a:ea typeface="HGPｺﾞｼｯｸM" pitchFamily="50" charset="-128"/>
              </a:rPr>
              <a:t>において同居している家族等が障害、疾病等のため、緊急時等の支援が見込まれない状況にある障害者</a:t>
            </a:r>
          </a:p>
          <a:p>
            <a:pPr marL="355600" indent="-355600">
              <a:defRPr/>
            </a:pPr>
            <a:r>
              <a:rPr lang="ja-JP" altLang="en-US" sz="1300" dirty="0">
                <a:latin typeface="HGPｺﾞｼｯｸM" pitchFamily="50" charset="-128"/>
                <a:ea typeface="HGPｺﾞｼｯｸM" pitchFamily="50" charset="-128"/>
              </a:rPr>
              <a:t>　　　　</a:t>
            </a:r>
            <a:r>
              <a:rPr lang="en-US" altLang="ja-JP" sz="1300" dirty="0" smtClean="0">
                <a:latin typeface="HGPｺﾞｼｯｸM" pitchFamily="50" charset="-128"/>
                <a:ea typeface="HGPｺﾞｼｯｸM" pitchFamily="50" charset="-128"/>
              </a:rPr>
              <a:t>※</a:t>
            </a:r>
            <a:r>
              <a:rPr lang="ja-JP" altLang="en-US" sz="1300" dirty="0">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施設</a:t>
            </a:r>
            <a:r>
              <a:rPr lang="ja-JP" altLang="en-US" sz="1300" dirty="0">
                <a:latin typeface="HGPｺﾞｼｯｸM" pitchFamily="50" charset="-128"/>
                <a:ea typeface="HGPｺﾞｼｯｸM" pitchFamily="50" charset="-128"/>
              </a:rPr>
              <a:t>・病院からの退所・退院、家族との同居から一人暮らしに移行した者、地域生活が不安定な</a:t>
            </a:r>
            <a:r>
              <a:rPr lang="ja-JP" altLang="en-US" sz="1300" dirty="0" smtClean="0">
                <a:latin typeface="HGPｺﾞｼｯｸM" pitchFamily="50" charset="-128"/>
                <a:ea typeface="HGPｺﾞｼｯｸM" pitchFamily="50" charset="-128"/>
              </a:rPr>
              <a:t>者も含む。</a:t>
            </a:r>
            <a:endParaRPr lang="ja-JP" altLang="en-US" sz="1300" dirty="0">
              <a:latin typeface="HGPｺﾞｼｯｸM" pitchFamily="50" charset="-128"/>
              <a:ea typeface="HGPｺﾞｼｯｸM" pitchFamily="50" charset="-128"/>
            </a:endParaRPr>
          </a:p>
          <a:p>
            <a:pPr marL="355600" indent="-355600">
              <a:defRPr/>
            </a:pPr>
            <a:r>
              <a:rPr lang="ja-JP" altLang="en-US" sz="1300" dirty="0">
                <a:latin typeface="HGPｺﾞｼｯｸM" pitchFamily="50" charset="-128"/>
                <a:ea typeface="HGPｺﾞｼｯｸM" pitchFamily="50" charset="-128"/>
              </a:rPr>
              <a:t>　　　　</a:t>
            </a:r>
            <a:r>
              <a:rPr lang="en-US" altLang="ja-JP" sz="1300" dirty="0" smtClean="0">
                <a:latin typeface="HGPｺﾞｼｯｸM" pitchFamily="50" charset="-128"/>
                <a:ea typeface="HGPｺﾞｼｯｸM" pitchFamily="50" charset="-128"/>
              </a:rPr>
              <a:t>※</a:t>
            </a:r>
            <a:r>
              <a:rPr lang="ja-JP" altLang="en-US" sz="1300" dirty="0" smtClean="0">
                <a:latin typeface="HGPｺﾞｼｯｸM" pitchFamily="50" charset="-128"/>
                <a:ea typeface="HGPｺﾞｼｯｸM" pitchFamily="50" charset="-128"/>
              </a:rPr>
              <a:t>　グループホーム、</a:t>
            </a:r>
            <a:r>
              <a:rPr lang="ja-JP" altLang="en-US" sz="1300" dirty="0">
                <a:latin typeface="HGPｺﾞｼｯｸM" pitchFamily="50" charset="-128"/>
                <a:ea typeface="HGPｺﾞｼｯｸM" pitchFamily="50" charset="-128"/>
              </a:rPr>
              <a:t>宿泊型自立訓練の入居者については、対象外。　</a:t>
            </a:r>
          </a:p>
        </p:txBody>
      </p:sp>
      <p:sp>
        <p:nvSpPr>
          <p:cNvPr id="20488" name="Rectangle 4"/>
          <p:cNvSpPr>
            <a:spLocks noChangeArrowheads="1"/>
          </p:cNvSpPr>
          <p:nvPr/>
        </p:nvSpPr>
        <p:spPr bwMode="auto">
          <a:xfrm>
            <a:off x="386954" y="2996952"/>
            <a:ext cx="5673798" cy="929828"/>
          </a:xfrm>
          <a:prstGeom prst="rect">
            <a:avLst/>
          </a:prstGeom>
          <a:solidFill>
            <a:srgbClr val="CCFFFF">
              <a:alpha val="49803"/>
            </a:srgbClr>
          </a:solidFill>
          <a:ln w="3175" algn="ctr">
            <a:solidFill>
              <a:schemeClr val="tx1"/>
            </a:solidFill>
            <a:miter lim="800000"/>
            <a:headEnd/>
            <a:tailEnd/>
          </a:ln>
        </p:spPr>
        <p:txBody>
          <a:bodyPr anchor="ctr"/>
          <a:lstStyle/>
          <a:p>
            <a:pPr marL="85725" indent="-85725"/>
            <a:r>
              <a:rPr lang="ja-JP" altLang="en-US" sz="1300" dirty="0">
                <a:latin typeface="HGPｺﾞｼｯｸM" pitchFamily="50" charset="-128"/>
                <a:ea typeface="HGPｺﾞｼｯｸM" pitchFamily="50" charset="-128"/>
              </a:rPr>
              <a:t>■常時の連絡体制を確保し、障害の特性に起因して生じた緊急の事態</a:t>
            </a:r>
            <a:r>
              <a:rPr lang="ja-JP" altLang="en-US" sz="1300" dirty="0" smtClean="0">
                <a:latin typeface="HGPｺﾞｼｯｸM" pitchFamily="50" charset="-128"/>
                <a:ea typeface="HGPｺﾞｼｯｸM" pitchFamily="50" charset="-128"/>
              </a:rPr>
              <a:t>等の相談</a:t>
            </a:r>
            <a:endParaRPr lang="en-US" altLang="ja-JP" sz="1300" dirty="0" smtClean="0">
              <a:latin typeface="HGPｺﾞｼｯｸM" pitchFamily="50" charset="-128"/>
              <a:ea typeface="HGPｺﾞｼｯｸM" pitchFamily="50" charset="-128"/>
            </a:endParaRPr>
          </a:p>
          <a:p>
            <a:pPr marL="85725" indent="-85725"/>
            <a:r>
              <a:rPr lang="ja-JP" altLang="en-US" sz="1300" dirty="0">
                <a:latin typeface="HGPｺﾞｼｯｸM" pitchFamily="50" charset="-128"/>
                <a:ea typeface="HGPｺﾞｼｯｸM" pitchFamily="50" charset="-128"/>
              </a:rPr>
              <a:t>■障害福祉サービス事業所等との連絡調整等の緊急時の各種支援</a:t>
            </a:r>
          </a:p>
        </p:txBody>
      </p:sp>
      <p:sp>
        <p:nvSpPr>
          <p:cNvPr id="20489" name="Rectangle 4"/>
          <p:cNvSpPr>
            <a:spLocks noChangeArrowheads="1"/>
          </p:cNvSpPr>
          <p:nvPr/>
        </p:nvSpPr>
        <p:spPr bwMode="auto">
          <a:xfrm>
            <a:off x="6177136" y="2996952"/>
            <a:ext cx="3384376" cy="929828"/>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従</a:t>
            </a:r>
            <a:r>
              <a:rPr lang="ja-JP" altLang="en-US" sz="1200" dirty="0" smtClean="0">
                <a:latin typeface="HGPｺﾞｼｯｸM" pitchFamily="50" charset="-128"/>
                <a:ea typeface="HGPｺﾞｼｯｸM" pitchFamily="50" charset="-128"/>
              </a:rPr>
              <a:t>業者</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・１人以上は相談支援専門員であること。</a:t>
            </a:r>
            <a:endParaRPr lang="en-US" altLang="ja-JP" sz="1200" dirty="0">
              <a:latin typeface="HGPｺﾞｼｯｸM" pitchFamily="50" charset="-128"/>
              <a:ea typeface="HGPｺﾞｼｯｸM" pitchFamily="50" charset="-128"/>
            </a:endParaRPr>
          </a:p>
          <a:p>
            <a:endParaRPr lang="ja-JP" altLang="en-US" sz="6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管理者</a:t>
            </a:r>
          </a:p>
        </p:txBody>
      </p:sp>
      <p:sp>
        <p:nvSpPr>
          <p:cNvPr id="20490" name="Text Box 2"/>
          <p:cNvSpPr txBox="1">
            <a:spLocks noChangeArrowheads="1"/>
          </p:cNvSpPr>
          <p:nvPr/>
        </p:nvSpPr>
        <p:spPr bwMode="auto">
          <a:xfrm>
            <a:off x="194472" y="4005064"/>
            <a:ext cx="3550080"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ea typeface="ＤＨＰ特太ゴシック体" pitchFamily="2" charset="-128"/>
              </a:rPr>
              <a:t>○</a:t>
            </a:r>
            <a:r>
              <a:rPr lang="ja-JP" altLang="en-US" sz="1600" b="1" u="sng" dirty="0">
                <a:solidFill>
                  <a:srgbClr val="000000"/>
                </a:solidFill>
                <a:ea typeface="ＤＨＰ特太ゴシック体" pitchFamily="2" charset="-128"/>
              </a:rPr>
              <a:t>報酬単価</a:t>
            </a:r>
            <a:r>
              <a:rPr lang="ja-JP" altLang="en-US" sz="1600" b="1" u="sng" dirty="0">
                <a:ea typeface="ＤＨＰ特太ゴシック体" pitchFamily="2" charset="-128"/>
              </a:rPr>
              <a:t>（平成</a:t>
            </a:r>
            <a:r>
              <a:rPr lang="en-US" altLang="ja-JP" sz="1600" b="1" u="sng" dirty="0" smtClean="0">
                <a:ea typeface="ＤＨＰ特太ゴシック体" pitchFamily="2" charset="-128"/>
              </a:rPr>
              <a:t>27</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2041528497"/>
              </p:ext>
            </p:extLst>
          </p:nvPr>
        </p:nvGraphicFramePr>
        <p:xfrm>
          <a:off x="386954" y="4365104"/>
          <a:ext cx="9188846" cy="1773173"/>
        </p:xfrm>
        <a:graphic>
          <a:graphicData uri="http://schemas.openxmlformats.org/drawingml/2006/table">
            <a:tbl>
              <a:tblPr>
                <a:tableStyleId>{F5AB1C69-6EDB-4FF4-983F-18BD219EF322}</a:tableStyleId>
              </a:tblPr>
              <a:tblGrid>
                <a:gridCol w="9188846"/>
              </a:tblGrid>
              <a:tr h="291955">
                <a:tc>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559296">
                <a:tc>
                  <a:txBody>
                    <a:bodyPr/>
                    <a:lstStyle/>
                    <a:p>
                      <a:pPr>
                        <a:spcBef>
                          <a:spcPts val="0"/>
                        </a:spcBef>
                        <a:defRPr/>
                      </a:pPr>
                      <a:r>
                        <a:rPr lang="ja-JP" altLang="en-US" sz="1200" b="1" dirty="0" smtClean="0">
                          <a:solidFill>
                            <a:schemeClr val="tx1"/>
                          </a:solidFill>
                          <a:latin typeface="HGPｺﾞｼｯｸM" pitchFamily="50" charset="-128"/>
                          <a:ea typeface="HGPｺﾞｼｯｸM" pitchFamily="50" charset="-128"/>
                        </a:rPr>
                        <a:t>　地域定着支援サービス費 </a:t>
                      </a:r>
                      <a:r>
                        <a:rPr lang="ja-JP" altLang="en-US" sz="1200" b="0" dirty="0" smtClean="0">
                          <a:solidFill>
                            <a:schemeClr val="tx1"/>
                          </a:solidFill>
                          <a:latin typeface="HGPｺﾞｼｯｸM" pitchFamily="50" charset="-128"/>
                          <a:ea typeface="HGPｺﾞｼｯｸM" pitchFamily="50" charset="-128"/>
                        </a:rPr>
                        <a:t>［体制確保分］　　</a:t>
                      </a:r>
                      <a:r>
                        <a:rPr lang="en-US" altLang="ja-JP" sz="1200" b="0" dirty="0" smtClean="0">
                          <a:solidFill>
                            <a:schemeClr val="tx1"/>
                          </a:solidFill>
                          <a:latin typeface="HGPｺﾞｼｯｸM" pitchFamily="50" charset="-128"/>
                          <a:ea typeface="HGPｺﾞｼｯｸM" pitchFamily="50" charset="-128"/>
                        </a:rPr>
                        <a:t>302</a:t>
                      </a:r>
                      <a:r>
                        <a:rPr lang="ja-JP" altLang="en-US" sz="1200" b="0" dirty="0" smtClean="0">
                          <a:solidFill>
                            <a:schemeClr val="tx1"/>
                          </a:solidFill>
                          <a:latin typeface="HGPｺﾞｼｯｸM" pitchFamily="50" charset="-128"/>
                          <a:ea typeface="HGPｺﾞｼｯｸM" pitchFamily="50" charset="-128"/>
                        </a:rPr>
                        <a:t>単位／月（毎月算定）</a:t>
                      </a:r>
                    </a:p>
                    <a:p>
                      <a:pPr>
                        <a:spcBef>
                          <a:spcPts val="0"/>
                        </a:spcBef>
                        <a:defRPr/>
                      </a:pPr>
                      <a:r>
                        <a:rPr lang="ja-JP" altLang="en-US" sz="1200" b="0" dirty="0" smtClean="0">
                          <a:solidFill>
                            <a:schemeClr val="tx1"/>
                          </a:solidFill>
                          <a:latin typeface="HGPｺﾞｼｯｸM" pitchFamily="50" charset="-128"/>
                          <a:ea typeface="HGPｺﾞｼｯｸM" pitchFamily="50" charset="-128"/>
                        </a:rPr>
                        <a:t>　　　　　　　　　　　　　　　　　</a:t>
                      </a:r>
                      <a:r>
                        <a:rPr lang="ja-JP" altLang="en-US" sz="1200" b="0" baseline="0" dirty="0" smtClean="0">
                          <a:solidFill>
                            <a:schemeClr val="tx1"/>
                          </a:solidFill>
                          <a:latin typeface="HGPｺﾞｼｯｸM" pitchFamily="50" charset="-128"/>
                          <a:ea typeface="HGPｺﾞｼｯｸM" pitchFamily="50" charset="-128"/>
                        </a:rPr>
                        <a:t> </a:t>
                      </a:r>
                      <a:r>
                        <a:rPr lang="ja-JP" altLang="en-US" sz="1200" b="0" dirty="0" smtClean="0">
                          <a:solidFill>
                            <a:schemeClr val="tx1"/>
                          </a:solidFill>
                          <a:latin typeface="HGPｺﾞｼｯｸM" pitchFamily="50" charset="-128"/>
                          <a:ea typeface="HGPｺﾞｼｯｸM" pitchFamily="50" charset="-128"/>
                        </a:rPr>
                        <a:t>［緊急時支援分］ </a:t>
                      </a:r>
                      <a:r>
                        <a:rPr lang="en-US" altLang="ja-JP" sz="1200" b="0" dirty="0" smtClean="0">
                          <a:solidFill>
                            <a:schemeClr val="tx1"/>
                          </a:solidFill>
                          <a:latin typeface="HGPｺﾞｼｯｸM" pitchFamily="50" charset="-128"/>
                          <a:ea typeface="HGPｺﾞｼｯｸM" pitchFamily="50" charset="-128"/>
                        </a:rPr>
                        <a:t>705</a:t>
                      </a:r>
                      <a:r>
                        <a:rPr lang="ja-JP" altLang="en-US" sz="1200" b="0" dirty="0" smtClean="0">
                          <a:solidFill>
                            <a:schemeClr val="tx1"/>
                          </a:solidFill>
                          <a:latin typeface="HGPｺﾞｼｯｸM" pitchFamily="50" charset="-128"/>
                          <a:ea typeface="HGPｺﾞｼｯｸM" pitchFamily="50" charset="-128"/>
                        </a:rPr>
                        <a:t>単位／日（緊急時に居宅訪問又は滞在型の支援を行った場合に算定）</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1955">
                <a:tc>
                  <a:txBody>
                    <a:bodyPr/>
                    <a:lstStyle/>
                    <a:p>
                      <a:pPr algn="l"/>
                      <a:r>
                        <a:rPr kumimoji="1" lang="ja-JP" altLang="en-US" sz="1400" dirty="0" smtClean="0">
                          <a:solidFill>
                            <a:schemeClr val="accent4"/>
                          </a:solidFill>
                          <a:ea typeface="ＤＨＰ特太ゴシック体" pitchFamily="2" charset="-128"/>
                        </a:rPr>
                        <a:t>■ 主な加算</a:t>
                      </a:r>
                      <a:endParaRPr kumimoji="1" lang="ja-JP" altLang="en-US" sz="1400" dirty="0">
                        <a:solidFill>
                          <a:schemeClr val="accent4"/>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604277">
                <a:tc>
                  <a:txBody>
                    <a:bodyPr/>
                    <a:lstStyle/>
                    <a:p>
                      <a:pPr fontAlgn="auto">
                        <a:spcBef>
                          <a:spcPts val="0"/>
                        </a:spcBef>
                        <a:spcAft>
                          <a:spcPts val="0"/>
                        </a:spcAft>
                        <a:defRPr/>
                      </a:pP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→中山間地域等に居住している者に対して提供されるサービスを評価</a:t>
                      </a:r>
                      <a:endParaRPr lang="en-US" altLang="ja-JP" sz="1200" dirty="0" smtClean="0">
                        <a:solidFill>
                          <a:prstClr val="black"/>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507" name="Text Box 2"/>
          <p:cNvSpPr txBox="1">
            <a:spLocks noChangeArrowheads="1"/>
          </p:cNvSpPr>
          <p:nvPr/>
        </p:nvSpPr>
        <p:spPr bwMode="auto">
          <a:xfrm>
            <a:off x="232173" y="6258798"/>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479</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dirty="0">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4720829" y="6258798"/>
            <a:ext cx="4720828"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2,707</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29</a:t>
            </a:r>
            <a:r>
              <a:rPr lang="zh-TW" altLang="en-US" sz="1200" dirty="0" smtClean="0">
                <a:latin typeface="HGPｺﾞｼｯｸM" pitchFamily="50" charset="-128"/>
                <a:ea typeface="HGPｺﾞｼｯｸM" pitchFamily="50" charset="-128"/>
              </a:rPr>
              <a:t>年</a:t>
            </a:r>
            <a:r>
              <a:rPr lang="en-US" altLang="zh-TW" sz="1200" dirty="0">
                <a:latin typeface="HGPｺﾞｼｯｸM" pitchFamily="50" charset="-128"/>
                <a:ea typeface="HGPｺﾞｼｯｸM" pitchFamily="50" charset="-128"/>
              </a:rPr>
              <a:t>4</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5" name="スライド番号プレースホルダー 1"/>
          <p:cNvSpPr>
            <a:spLocks noGrp="1"/>
          </p:cNvSpPr>
          <p:nvPr>
            <p:ph type="sldNum" sz="quarter" idx="12"/>
          </p:nvPr>
        </p:nvSpPr>
        <p:spPr>
          <a:xfrm>
            <a:off x="7759700" y="6453253"/>
            <a:ext cx="2063750" cy="314325"/>
          </a:xfrm>
        </p:spPr>
        <p:txBody>
          <a:bodyPr/>
          <a:lstStyle/>
          <a:p>
            <a:pPr>
              <a:defRPr/>
            </a:pPr>
            <a:fld id="{391E34FC-85E2-42F8-A291-9841FE233C87}" type="slidenum">
              <a:rPr lang="en-US" altLang="ja-JP" smtClean="0">
                <a:solidFill>
                  <a:srgbClr val="000000"/>
                </a:solidFill>
              </a:rPr>
              <a:pPr>
                <a:defRPr/>
              </a:pPr>
              <a:t>98</a:t>
            </a:fld>
            <a:endParaRPr lang="en-US" altLang="ja-JP" dirty="0">
              <a:solidFill>
                <a:srgbClr val="000000"/>
              </a:solidFill>
            </a:endParaRPr>
          </a:p>
        </p:txBody>
      </p:sp>
    </p:spTree>
    <p:extLst>
      <p:ext uri="{BB962C8B-B14F-4D97-AF65-F5344CB8AC3E}">
        <p14:creationId xmlns:p14="http://schemas.microsoft.com/office/powerpoint/2010/main" val="12743850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タイトル 1"/>
          <p:cNvSpPr>
            <a:spLocks noGrp="1"/>
          </p:cNvSpPr>
          <p:nvPr>
            <p:ph type="title"/>
          </p:nvPr>
        </p:nvSpPr>
        <p:spPr>
          <a:xfrm>
            <a:off x="344495" y="274638"/>
            <a:ext cx="9066212" cy="6178550"/>
          </a:xfrm>
        </p:spPr>
        <p:txBody>
          <a:bodyPr/>
          <a:lstStyle/>
          <a:p>
            <a:pPr marL="358775" algn="l"/>
            <a:r>
              <a:rPr lang="ja-JP" altLang="en-US" sz="3200" dirty="0" smtClean="0">
                <a:latin typeface="+mj-ea"/>
              </a:rPr>
              <a:t>参考２</a:t>
            </a:r>
            <a:r>
              <a:rPr lang="en-US" altLang="ja-JP" sz="3200" dirty="0" smtClean="0">
                <a:latin typeface="+mj-ea"/>
              </a:rPr>
              <a:t/>
            </a:r>
            <a:br>
              <a:rPr lang="en-US" altLang="ja-JP" sz="3200" dirty="0" smtClean="0">
                <a:latin typeface="+mj-ea"/>
              </a:rPr>
            </a:br>
            <a:r>
              <a:rPr lang="en-US" altLang="ja-JP" sz="3200" dirty="0" smtClean="0">
                <a:latin typeface="+mj-ea"/>
              </a:rPr>
              <a:t>【</a:t>
            </a:r>
            <a:r>
              <a:rPr lang="ja-JP" altLang="en-US" sz="3200" dirty="0" smtClean="0">
                <a:latin typeface="+mj-ea"/>
              </a:rPr>
              <a:t>連携強化</a:t>
            </a:r>
            <a:r>
              <a:rPr lang="en-US" altLang="ja-JP" sz="3200" dirty="0" smtClean="0">
                <a:latin typeface="+mj-ea"/>
              </a:rPr>
              <a:t>】</a:t>
            </a:r>
            <a:br>
              <a:rPr lang="en-US" altLang="ja-JP" sz="3200" dirty="0" smtClean="0">
                <a:latin typeface="+mj-ea"/>
              </a:rPr>
            </a:br>
            <a:r>
              <a:rPr lang="ja-JP" altLang="en-US" sz="2800" dirty="0" smtClean="0">
                <a:latin typeface="+mj-ea"/>
              </a:rPr>
              <a:t>・</a:t>
            </a:r>
            <a:r>
              <a:rPr lang="ja-JP" altLang="en-US" sz="2800" b="1" dirty="0" smtClean="0">
                <a:solidFill>
                  <a:srgbClr val="000000"/>
                </a:solidFill>
                <a:latin typeface="+mj-ea"/>
              </a:rPr>
              <a:t>教育と福祉の連携の一層の推進について</a:t>
            </a:r>
            <a:r>
              <a:rPr lang="en-US" altLang="ja-JP" sz="2800" b="1" dirty="0" smtClean="0">
                <a:solidFill>
                  <a:srgbClr val="000000"/>
                </a:solidFill>
                <a:latin typeface="+mj-ea"/>
              </a:rPr>
              <a:t/>
            </a:r>
            <a:br>
              <a:rPr lang="en-US" altLang="ja-JP" sz="2800" b="1" dirty="0" smtClean="0">
                <a:solidFill>
                  <a:srgbClr val="000000"/>
                </a:solidFill>
                <a:latin typeface="+mj-ea"/>
              </a:rPr>
            </a:br>
            <a:r>
              <a:rPr lang="ja-JP" altLang="en-US" sz="2800" b="1" dirty="0" smtClean="0">
                <a:solidFill>
                  <a:srgbClr val="000000"/>
                </a:solidFill>
                <a:latin typeface="+mj-ea"/>
              </a:rPr>
              <a:t>・障害児支援と教育機関の連携について</a:t>
            </a:r>
            <a:r>
              <a:rPr lang="en-US" altLang="ja-JP" sz="2800" b="1" dirty="0" smtClean="0">
                <a:solidFill>
                  <a:srgbClr val="000000"/>
                </a:solidFill>
                <a:latin typeface="+mj-ea"/>
              </a:rPr>
              <a:t/>
            </a:r>
            <a:br>
              <a:rPr lang="en-US" altLang="ja-JP" sz="2800" b="1" dirty="0" smtClean="0">
                <a:solidFill>
                  <a:srgbClr val="000000"/>
                </a:solidFill>
                <a:latin typeface="+mj-ea"/>
              </a:rPr>
            </a:br>
            <a:r>
              <a:rPr lang="ja-JP" altLang="en-US" sz="2800" b="1" dirty="0" smtClean="0">
                <a:solidFill>
                  <a:srgbClr val="000000"/>
                </a:solidFill>
                <a:latin typeface="+mj-ea"/>
              </a:rPr>
              <a:t>・障害者の住まいの場の確保のための福祉部局と住宅</a:t>
            </a:r>
            <a:r>
              <a:rPr lang="en-US" altLang="ja-JP" sz="2800" b="1" dirty="0" smtClean="0">
                <a:solidFill>
                  <a:srgbClr val="000000"/>
                </a:solidFill>
                <a:latin typeface="+mj-ea"/>
              </a:rPr>
              <a:t/>
            </a:r>
            <a:br>
              <a:rPr lang="en-US" altLang="ja-JP" sz="2800" b="1" dirty="0" smtClean="0">
                <a:solidFill>
                  <a:srgbClr val="000000"/>
                </a:solidFill>
                <a:latin typeface="+mj-ea"/>
              </a:rPr>
            </a:br>
            <a:r>
              <a:rPr lang="ja-JP" altLang="en-US" sz="2800" b="1" dirty="0">
                <a:solidFill>
                  <a:srgbClr val="000000"/>
                </a:solidFill>
                <a:latin typeface="+mj-ea"/>
              </a:rPr>
              <a:t>　</a:t>
            </a:r>
            <a:r>
              <a:rPr lang="ja-JP" altLang="en-US" sz="2800" b="1" dirty="0" smtClean="0">
                <a:solidFill>
                  <a:srgbClr val="000000"/>
                </a:solidFill>
                <a:latin typeface="+mj-ea"/>
              </a:rPr>
              <a:t>部局の連携について</a:t>
            </a:r>
            <a:r>
              <a:rPr lang="en-US" altLang="ja-JP" sz="2800" b="1" dirty="0" smtClean="0">
                <a:solidFill>
                  <a:srgbClr val="000000"/>
                </a:solidFill>
                <a:latin typeface="+mj-ea"/>
              </a:rPr>
              <a:t/>
            </a:r>
            <a:br>
              <a:rPr lang="en-US" altLang="ja-JP" sz="2800" b="1" dirty="0" smtClean="0">
                <a:solidFill>
                  <a:srgbClr val="000000"/>
                </a:solidFill>
                <a:latin typeface="+mj-ea"/>
              </a:rPr>
            </a:br>
            <a:r>
              <a:rPr lang="ja-JP" altLang="en-US" sz="2800" b="1" dirty="0" smtClean="0">
                <a:solidFill>
                  <a:srgbClr val="000000"/>
                </a:solidFill>
                <a:latin typeface="+mj-ea"/>
              </a:rPr>
              <a:t>・</a:t>
            </a:r>
            <a:r>
              <a:rPr lang="ja-JP" altLang="en-US" sz="2800" b="1" dirty="0">
                <a:solidFill>
                  <a:prstClr val="black"/>
                </a:solidFill>
              </a:rPr>
              <a:t>子ども・子育て支援新制度担当部局との連携の強化　</a:t>
            </a:r>
            <a:br>
              <a:rPr lang="ja-JP" altLang="en-US" sz="2800" b="1" dirty="0">
                <a:solidFill>
                  <a:prstClr val="black"/>
                </a:solidFill>
              </a:rPr>
            </a:br>
            <a:r>
              <a:rPr lang="ja-JP" altLang="en-US" sz="2800" b="1" dirty="0" smtClean="0">
                <a:solidFill>
                  <a:prstClr val="black"/>
                </a:solidFill>
              </a:rPr>
              <a:t>・</a:t>
            </a:r>
            <a:r>
              <a:rPr lang="ja-JP" altLang="en-US" sz="2800" b="1" dirty="0" smtClean="0">
                <a:solidFill>
                  <a:srgbClr val="000000"/>
                </a:solidFill>
                <a:latin typeface="+mj-ea"/>
              </a:rPr>
              <a:t>就労</a:t>
            </a:r>
            <a:r>
              <a:rPr lang="ja-JP" altLang="en-US" sz="2800" b="1" dirty="0">
                <a:solidFill>
                  <a:srgbClr val="000000"/>
                </a:solidFill>
                <a:latin typeface="+mj-ea"/>
              </a:rPr>
              <a:t>系障害福祉サービスにおける教育と福祉</a:t>
            </a:r>
            <a:r>
              <a:rPr lang="ja-JP" altLang="en-US" sz="2800" b="1" dirty="0" smtClean="0">
                <a:solidFill>
                  <a:srgbClr val="000000"/>
                </a:solidFill>
                <a:latin typeface="+mj-ea"/>
              </a:rPr>
              <a:t>の連携の</a:t>
            </a:r>
            <a:r>
              <a:rPr lang="en-US" altLang="ja-JP" sz="2800" b="1" dirty="0" smtClean="0">
                <a:solidFill>
                  <a:srgbClr val="000000"/>
                </a:solidFill>
                <a:latin typeface="+mj-ea"/>
              </a:rPr>
              <a:t/>
            </a:r>
            <a:br>
              <a:rPr lang="en-US" altLang="ja-JP" sz="2800" b="1" dirty="0" smtClean="0">
                <a:solidFill>
                  <a:srgbClr val="000000"/>
                </a:solidFill>
                <a:latin typeface="+mj-ea"/>
              </a:rPr>
            </a:br>
            <a:r>
              <a:rPr lang="ja-JP" altLang="en-US" sz="2800" b="1" dirty="0">
                <a:solidFill>
                  <a:srgbClr val="000000"/>
                </a:solidFill>
                <a:latin typeface="+mj-ea"/>
              </a:rPr>
              <a:t>　</a:t>
            </a:r>
            <a:r>
              <a:rPr lang="ja-JP" altLang="en-US" sz="2800" b="1" dirty="0" smtClean="0">
                <a:solidFill>
                  <a:srgbClr val="000000"/>
                </a:solidFill>
                <a:latin typeface="+mj-ea"/>
              </a:rPr>
              <a:t>一層</a:t>
            </a:r>
            <a:r>
              <a:rPr lang="ja-JP" altLang="en-US" sz="2800" b="1" dirty="0">
                <a:solidFill>
                  <a:srgbClr val="000000"/>
                </a:solidFill>
                <a:latin typeface="+mj-ea"/>
              </a:rPr>
              <a:t>の推進について </a:t>
            </a:r>
            <a:endParaRPr lang="ja-JP" altLang="en-US" sz="2800" dirty="0" smtClean="0">
              <a:latin typeface="+mj-ea"/>
            </a:endParaRPr>
          </a:p>
        </p:txBody>
      </p:sp>
      <p:sp>
        <p:nvSpPr>
          <p:cNvPr id="2" name="スライド番号プレースホルダー 1"/>
          <p:cNvSpPr>
            <a:spLocks noGrp="1"/>
          </p:cNvSpPr>
          <p:nvPr>
            <p:ph type="sldNum" sz="quarter" idx="12"/>
          </p:nvPr>
        </p:nvSpPr>
        <p:spPr/>
        <p:txBody>
          <a:bodyPr/>
          <a:lstStyle/>
          <a:p>
            <a:pPr>
              <a:defRPr/>
            </a:pPr>
            <a:fld id="{391E34FC-85E2-42F8-A291-9841FE233C87}" type="slidenum">
              <a:rPr lang="en-US" altLang="ja-JP" smtClean="0">
                <a:solidFill>
                  <a:srgbClr val="000000"/>
                </a:solidFill>
              </a:rPr>
              <a:pPr>
                <a:defRPr/>
              </a:pPr>
              <a:t>99</a:t>
            </a:fld>
            <a:endParaRPr lang="en-US" altLang="ja-JP" dirty="0">
              <a:solidFill>
                <a:srgbClr val="000000"/>
              </a:solidFill>
            </a:endParaRPr>
          </a:p>
        </p:txBody>
      </p:sp>
    </p:spTree>
    <p:extLst>
      <p:ext uri="{BB962C8B-B14F-4D97-AF65-F5344CB8AC3E}">
        <p14:creationId xmlns:p14="http://schemas.microsoft.com/office/powerpoint/2010/main" val="3658460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prstDash val="sysDot"/>
          <a:tailEnd type="arrow"/>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18926</TotalTime>
  <Words>17368</Words>
  <Application>Microsoft Office PowerPoint</Application>
  <PresentationFormat>A4 210 x 297 mm</PresentationFormat>
  <Paragraphs>4561</Paragraphs>
  <Slides>145</Slides>
  <Notes>53</Notes>
  <HiddenSlides>0</HiddenSlides>
  <MMClips>0</MMClips>
  <ScaleCrop>false</ScaleCrop>
  <HeadingPairs>
    <vt:vector size="6" baseType="variant">
      <vt:variant>
        <vt:lpstr>テーマ</vt:lpstr>
      </vt:variant>
      <vt:variant>
        <vt:i4>12</vt:i4>
      </vt:variant>
      <vt:variant>
        <vt:lpstr>埋め込まれた OLE サーバー</vt:lpstr>
      </vt:variant>
      <vt:variant>
        <vt:i4>2</vt:i4>
      </vt:variant>
      <vt:variant>
        <vt:lpstr>スライド タイトル</vt:lpstr>
      </vt:variant>
      <vt:variant>
        <vt:i4>145</vt:i4>
      </vt:variant>
    </vt:vector>
  </HeadingPairs>
  <TitlesOfParts>
    <vt:vector size="159" baseType="lpstr">
      <vt:lpstr>標準デザイン</vt:lpstr>
      <vt:lpstr>デザインの設定</vt:lpstr>
      <vt:lpstr>1_デザインの設定</vt:lpstr>
      <vt:lpstr>6_標準デザイン</vt:lpstr>
      <vt:lpstr>2_標準デザイン</vt:lpstr>
      <vt:lpstr>4_標準デザイン</vt:lpstr>
      <vt:lpstr>2_Office ​​テーマ</vt:lpstr>
      <vt:lpstr>2_デザインの設定</vt:lpstr>
      <vt:lpstr>15_標準デザイン</vt:lpstr>
      <vt:lpstr>3_標準デザイン</vt:lpstr>
      <vt:lpstr>3_デザインの設定</vt:lpstr>
      <vt:lpstr>Office ​​テーマ</vt:lpstr>
      <vt:lpstr>Document</vt:lpstr>
      <vt:lpstr>ワークシート</vt:lpstr>
      <vt:lpstr>PowerPoint プレゼンテーション</vt:lpstr>
      <vt:lpstr>PowerPoint プレゼンテーション</vt:lpstr>
      <vt:lpstr>PowerPoint プレゼンテーション</vt:lpstr>
      <vt:lpstr>（１）障害福祉施策の動向</vt:lpstr>
      <vt:lpstr>（在宅・施設別）</vt:lpstr>
      <vt:lpstr>PowerPoint プレゼンテーション</vt:lpstr>
      <vt:lpstr>措置制度から支援費制度へ（H15）</vt:lpstr>
      <vt:lpstr>PowerPoint プレゼンテーション</vt:lpstr>
      <vt:lpstr>障がい者制度改革推進本部等における検討を踏まえて障害保健福祉施策を見直すまでの 間において障害者等の地域生活を支援するための関係法律の整備に関する法律の概要</vt:lpstr>
      <vt:lpstr>PowerPoint プレゼンテーション</vt:lpstr>
      <vt:lpstr>～児童福祉法改正（Ｈ２４）のポイント～</vt:lpstr>
      <vt:lpstr>PowerPoint プレゼンテーション</vt:lpstr>
      <vt:lpstr>PowerPoint プレゼンテーション</vt:lpstr>
      <vt:lpstr>PowerPoint プレゼンテーション</vt:lpstr>
      <vt:lpstr>（２）障害福祉サービス等の概要</vt:lpstr>
      <vt:lpstr>PowerPoint プレゼンテーション</vt:lpstr>
      <vt:lpstr>PowerPoint プレゼンテーション</vt:lpstr>
      <vt:lpstr>障害福祉サービス等の体系１</vt:lpstr>
      <vt:lpstr>障害福祉サービス等の体系２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計画相談支援のしくみ</vt:lpstr>
      <vt:lpstr>PowerPoint プレゼンテーション</vt:lpstr>
      <vt:lpstr>PowerPoint プレゼンテーション</vt:lpstr>
      <vt:lpstr>PowerPoint プレゼンテーション</vt:lpstr>
      <vt:lpstr>（３）　地域での生活支援について （障害福祉計画について）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（１）サービス提供等のポイント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サービス管理責任者等は、仕事の結果が問われる</vt:lpstr>
      <vt:lpstr>PowerPoint プレゼンテーション</vt:lpstr>
      <vt:lpstr>PowerPoint プレゼンテーション</vt:lpstr>
      <vt:lpstr>　（２）個別支援計画とサービス等利用計画等 の関係性</vt:lpstr>
      <vt:lpstr>サービス等利用計画及び障害児支援利用計画と個別支援計画の関係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参考資料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参考２ 【連携強化】 ・教育と福祉の連携の一層の推進について ・障害児支援と教育機関の連携について ・障害者の住まいの場の確保のための福祉部局と住宅 　部局の連携について ・子ども・子育て支援新制度担当部局との連携の強化　 ・就労系障害福祉サービスにおける教育と福祉の連携の 　一層の推進について </vt:lpstr>
      <vt:lpstr>PowerPoint プレゼンテーション</vt:lpstr>
      <vt:lpstr>PowerPoint プレゼンテーション</vt:lpstr>
      <vt:lpstr>PowerPoint プレゼンテーション</vt:lpstr>
      <vt:lpstr>PowerPoint プレゼンテーション</vt:lpstr>
      <vt:lpstr>障害者の雇用を支える連携体制の構築・強化について         　　　　　　　　　　　　　　　　　　　　　                     　　　　　　　　　　　　　　　　　　　　　　　　　　　　　　　　　　　　　　　　　　　　　　　　　　　　　　　　　　　　　　　　　　　　　　　　　　　　　　　　　　　　　　　　　　　　　　　　　　　　　　　　　　　　　　　　　　　　　　　　　　　　　　　　　　　　　　　　　　　　　　　　　　　　　　　　　　　　　　　　　　　　　　　　　　　　　　　　　　　　　　　　　　　　　　　　　　　　　（平成25年3月29日 各都道府県労働局長あて厚生労働省職業安定局長通達）</vt:lpstr>
      <vt:lpstr>参考３　　平成２４年以降の見直し事項について  </vt:lpstr>
      <vt:lpstr>PowerPoint プレゼンテーション</vt:lpstr>
      <vt:lpstr>PowerPoint プレゼンテーション</vt:lpstr>
      <vt:lpstr>「強度行動障害」に関する対象者の概要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地域生活移行個別支援特別加算の算定事業所と利用者数</vt:lpstr>
      <vt:lpstr>PowerPoint プレゼンテーション</vt:lpstr>
      <vt:lpstr>　　　　　参考４　相談支援について</vt:lpstr>
      <vt:lpstr>障害のある人が普通に暮らせる地域づくり</vt:lpstr>
      <vt:lpstr>PowerPoint プレゼンテーション</vt:lpstr>
      <vt:lpstr>PowerPoint プレゼンテーション</vt:lpstr>
      <vt:lpstr>全ての利用者について計画相談支援等が行われることを原則とした趣旨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参考５　就労支援について</vt:lpstr>
      <vt:lpstr>PowerPoint プレゼンテーション</vt:lpstr>
      <vt:lpstr>PowerPoint プレゼンテーション</vt:lpstr>
      <vt:lpstr>PowerPoint プレゼンテーション</vt:lpstr>
      <vt:lpstr>PowerPoint プレゼンテーション</vt:lpstr>
      <vt:lpstr>参考６　障害児支援について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鈴木 智敦(suzuki-tomoatsu)</dc:creator>
  <cp:lastModifiedBy>厚生労働省ネットワークシステム</cp:lastModifiedBy>
  <cp:revision>1413</cp:revision>
  <cp:lastPrinted>2017-08-08T02:45:56Z</cp:lastPrinted>
  <dcterms:created xsi:type="dcterms:W3CDTF">2009-02-17T02:03:39Z</dcterms:created>
  <dcterms:modified xsi:type="dcterms:W3CDTF">2017-08-29T06:27:46Z</dcterms:modified>
</cp:coreProperties>
</file>