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52" r:id="rId5"/>
    <p:sldMasterId id="2147484971" r:id="rId6"/>
    <p:sldMasterId id="2147485009" r:id="rId7"/>
    <p:sldMasterId id="2147485021" r:id="rId8"/>
    <p:sldMasterId id="2147485034" r:id="rId9"/>
    <p:sldMasterId id="2147485046" r:id="rId10"/>
    <p:sldMasterId id="2147485070" r:id="rId11"/>
    <p:sldMasterId id="2147485083" r:id="rId12"/>
    <p:sldMasterId id="2147485096" r:id="rId13"/>
  </p:sldMasterIdLst>
  <p:notesMasterIdLst>
    <p:notesMasterId r:id="rId67"/>
  </p:notesMasterIdLst>
  <p:handoutMasterIdLst>
    <p:handoutMasterId r:id="rId68"/>
  </p:handoutMasterIdLst>
  <p:sldIdLst>
    <p:sldId id="995" r:id="rId14"/>
    <p:sldId id="935" r:id="rId15"/>
    <p:sldId id="936" r:id="rId16"/>
    <p:sldId id="944" r:id="rId17"/>
    <p:sldId id="945" r:id="rId18"/>
    <p:sldId id="937" r:id="rId19"/>
    <p:sldId id="996" r:id="rId20"/>
    <p:sldId id="939" r:id="rId21"/>
    <p:sldId id="940" r:id="rId22"/>
    <p:sldId id="941" r:id="rId23"/>
    <p:sldId id="997" r:id="rId24"/>
    <p:sldId id="943" r:id="rId25"/>
    <p:sldId id="814" r:id="rId26"/>
    <p:sldId id="880" r:id="rId27"/>
    <p:sldId id="853" r:id="rId28"/>
    <p:sldId id="872" r:id="rId29"/>
    <p:sldId id="582" r:id="rId30"/>
    <p:sldId id="875" r:id="rId31"/>
    <p:sldId id="946" r:id="rId32"/>
    <p:sldId id="947" r:id="rId33"/>
    <p:sldId id="949" r:id="rId34"/>
    <p:sldId id="950" r:id="rId35"/>
    <p:sldId id="951" r:id="rId36"/>
    <p:sldId id="952" r:id="rId37"/>
    <p:sldId id="998" r:id="rId38"/>
    <p:sldId id="954" r:id="rId39"/>
    <p:sldId id="955" r:id="rId40"/>
    <p:sldId id="957" r:id="rId41"/>
    <p:sldId id="999" r:id="rId42"/>
    <p:sldId id="960" r:id="rId43"/>
    <p:sldId id="962" r:id="rId44"/>
    <p:sldId id="963" r:id="rId45"/>
    <p:sldId id="964" r:id="rId46"/>
    <p:sldId id="965" r:id="rId47"/>
    <p:sldId id="966" r:id="rId48"/>
    <p:sldId id="967" r:id="rId49"/>
    <p:sldId id="968" r:id="rId50"/>
    <p:sldId id="969" r:id="rId51"/>
    <p:sldId id="1000" r:id="rId52"/>
    <p:sldId id="979" r:id="rId53"/>
    <p:sldId id="980" r:id="rId54"/>
    <p:sldId id="982" r:id="rId55"/>
    <p:sldId id="981" r:id="rId56"/>
    <p:sldId id="983" r:id="rId57"/>
    <p:sldId id="984" r:id="rId58"/>
    <p:sldId id="985" r:id="rId59"/>
    <p:sldId id="987" r:id="rId60"/>
    <p:sldId id="988" r:id="rId61"/>
    <p:sldId id="989" r:id="rId62"/>
    <p:sldId id="990" r:id="rId63"/>
    <p:sldId id="991" r:id="rId64"/>
    <p:sldId id="992" r:id="rId65"/>
    <p:sldId id="994" r:id="rId66"/>
  </p:sldIdLst>
  <p:sldSz cx="10153650" cy="6858000"/>
  <p:notesSz cx="7099300" cy="10234613"/>
  <p:defaultTextStyle>
    <a:defPPr>
      <a:defRPr lang="ja-JP"/>
    </a:defPPr>
    <a:lvl1pPr algn="ctr" rtl="0" fontAlgn="base">
      <a:spcBef>
        <a:spcPct val="0"/>
      </a:spcBef>
      <a:spcAft>
        <a:spcPct val="0"/>
      </a:spcAft>
      <a:defRPr kumimoji="1" b="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b="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b="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b="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b="1" kern="1200">
        <a:solidFill>
          <a:schemeClr val="tx1"/>
        </a:solidFill>
        <a:latin typeface="Arial" charset="0"/>
        <a:ea typeface="ＭＳ Ｐゴシック" charset="-128"/>
        <a:cs typeface="+mn-cs"/>
      </a:defRPr>
    </a:lvl5pPr>
    <a:lvl6pPr marL="2286000" algn="l" defTabSz="914400" rtl="0" eaLnBrk="1" latinLnBrk="0" hangingPunct="1">
      <a:defRPr kumimoji="1" b="1" kern="1200">
        <a:solidFill>
          <a:schemeClr val="tx1"/>
        </a:solidFill>
        <a:latin typeface="Arial" charset="0"/>
        <a:ea typeface="ＭＳ Ｐゴシック" charset="-128"/>
        <a:cs typeface="+mn-cs"/>
      </a:defRPr>
    </a:lvl6pPr>
    <a:lvl7pPr marL="2743200" algn="l" defTabSz="914400" rtl="0" eaLnBrk="1" latinLnBrk="0" hangingPunct="1">
      <a:defRPr kumimoji="1" b="1" kern="1200">
        <a:solidFill>
          <a:schemeClr val="tx1"/>
        </a:solidFill>
        <a:latin typeface="Arial" charset="0"/>
        <a:ea typeface="ＭＳ Ｐゴシック" charset="-128"/>
        <a:cs typeface="+mn-cs"/>
      </a:defRPr>
    </a:lvl7pPr>
    <a:lvl8pPr marL="3200400" algn="l" defTabSz="914400" rtl="0" eaLnBrk="1" latinLnBrk="0" hangingPunct="1">
      <a:defRPr kumimoji="1" b="1" kern="1200">
        <a:solidFill>
          <a:schemeClr val="tx1"/>
        </a:solidFill>
        <a:latin typeface="Arial" charset="0"/>
        <a:ea typeface="ＭＳ Ｐゴシック" charset="-128"/>
        <a:cs typeface="+mn-cs"/>
      </a:defRPr>
    </a:lvl8pPr>
    <a:lvl9pPr marL="3657600" algn="l" defTabSz="914400" rtl="0" eaLnBrk="1" latinLnBrk="0" hangingPunct="1">
      <a:defRPr kumimoji="1" b="1"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3198">
          <p15:clr>
            <a:srgbClr val="A4A3A4"/>
          </p15:clr>
        </p15:guide>
      </p15:sldGuideLst>
    </p:ext>
    <p:ext uri="{2D200454-40CA-4A62-9FC3-DE9A4176ACB9}">
      <p15:notesGuideLst xmlns="" xmlns:p15="http://schemas.microsoft.com/office/powerpoint/2012/main">
        <p15:guide id="1" orient="horz" pos="3109" userDrawn="1">
          <p15:clr>
            <a:srgbClr val="A4A3A4"/>
          </p15:clr>
        </p15:guide>
        <p15:guide id="2" pos="21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ECFF"/>
    <a:srgbClr val="99CCFF"/>
    <a:srgbClr val="0000FF"/>
    <a:srgbClr val="FFFF99"/>
    <a:srgbClr val="FF99CC"/>
    <a:srgbClr val="0033CC"/>
    <a:srgbClr val="00FF00"/>
    <a:srgbClr val="66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88149" autoAdjust="0"/>
  </p:normalViewPr>
  <p:slideViewPr>
    <p:cSldViewPr>
      <p:cViewPr>
        <p:scale>
          <a:sx n="70" d="100"/>
          <a:sy n="70" d="100"/>
        </p:scale>
        <p:origin x="624" y="54"/>
      </p:cViewPr>
      <p:guideLst>
        <p:guide orient="horz" pos="2160"/>
        <p:guide pos="3198"/>
      </p:guideLst>
    </p:cSldViewPr>
  </p:slideViewPr>
  <p:outlineViewPr>
    <p:cViewPr>
      <p:scale>
        <a:sx n="33" d="100"/>
        <a:sy n="33" d="100"/>
      </p:scale>
      <p:origin x="6" y="1452"/>
    </p:cViewPr>
  </p:outlineViewPr>
  <p:notesTextViewPr>
    <p:cViewPr>
      <p:scale>
        <a:sx n="100" d="100"/>
        <a:sy n="100" d="100"/>
      </p:scale>
      <p:origin x="0" y="0"/>
    </p:cViewPr>
  </p:notesTextViewPr>
  <p:sorterViewPr>
    <p:cViewPr>
      <p:scale>
        <a:sx n="90" d="100"/>
        <a:sy n="90" d="100"/>
      </p:scale>
      <p:origin x="0" y="-1290"/>
    </p:cViewPr>
  </p:sorterViewPr>
  <p:notesViewPr>
    <p:cSldViewPr>
      <p:cViewPr varScale="1">
        <p:scale>
          <a:sx n="49" d="100"/>
          <a:sy n="49" d="100"/>
        </p:scale>
        <p:origin x="-2994"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3"/>
            <a:ext cx="3076575" cy="511175"/>
          </a:xfrm>
          <a:prstGeom prst="rect">
            <a:avLst/>
          </a:prstGeom>
          <a:noFill/>
          <a:ln w="9525">
            <a:noFill/>
            <a:miter lim="800000"/>
            <a:headEnd/>
            <a:tailEnd/>
          </a:ln>
          <a:effectLst/>
        </p:spPr>
        <p:txBody>
          <a:bodyPr vert="horz" wrap="square" lIns="94607" tIns="47305" rIns="94607" bIns="47305" numCol="1" anchor="t" anchorCtr="0" compatLnSpc="1">
            <a:prstTxWarp prst="textNoShape">
              <a:avLst/>
            </a:prstTxWarp>
          </a:bodyPr>
          <a:lstStyle>
            <a:lvl1pPr algn="l" defTabSz="945795">
              <a:defRPr sz="1300" b="0">
                <a:latin typeface="Arial" charset="0"/>
                <a:ea typeface="ＭＳ Ｐゴシック" pitchFamily="50" charset="-128"/>
              </a:defRPr>
            </a:lvl1pPr>
          </a:lstStyle>
          <a:p>
            <a:pPr>
              <a:defRPr/>
            </a:pPr>
            <a:endParaRPr lang="en-US" altLang="ja-JP" dirty="0"/>
          </a:p>
        </p:txBody>
      </p:sp>
      <p:sp>
        <p:nvSpPr>
          <p:cNvPr id="46083" name="Rectangle 3"/>
          <p:cNvSpPr>
            <a:spLocks noGrp="1" noChangeArrowheads="1"/>
          </p:cNvSpPr>
          <p:nvPr>
            <p:ph type="dt" sz="quarter" idx="1"/>
          </p:nvPr>
        </p:nvSpPr>
        <p:spPr bwMode="auto">
          <a:xfrm>
            <a:off x="4021140" y="3"/>
            <a:ext cx="3076575" cy="511175"/>
          </a:xfrm>
          <a:prstGeom prst="rect">
            <a:avLst/>
          </a:prstGeom>
          <a:noFill/>
          <a:ln w="9525">
            <a:noFill/>
            <a:miter lim="800000"/>
            <a:headEnd/>
            <a:tailEnd/>
          </a:ln>
          <a:effectLst/>
        </p:spPr>
        <p:txBody>
          <a:bodyPr vert="horz" wrap="square" lIns="94607" tIns="47305" rIns="94607" bIns="47305" numCol="1" anchor="t" anchorCtr="0" compatLnSpc="1">
            <a:prstTxWarp prst="textNoShape">
              <a:avLst/>
            </a:prstTxWarp>
          </a:bodyPr>
          <a:lstStyle>
            <a:lvl1pPr algn="r" defTabSz="945795">
              <a:defRPr sz="1300" b="0">
                <a:latin typeface="Arial" charset="0"/>
                <a:ea typeface="ＭＳ Ｐゴシック" pitchFamily="50" charset="-128"/>
              </a:defRPr>
            </a:lvl1pPr>
          </a:lstStyle>
          <a:p>
            <a:pPr>
              <a:defRPr/>
            </a:pPr>
            <a:endParaRPr lang="en-US" altLang="ja-JP" dirty="0"/>
          </a:p>
        </p:txBody>
      </p:sp>
      <p:sp>
        <p:nvSpPr>
          <p:cNvPr id="46084" name="Rectangle 4"/>
          <p:cNvSpPr>
            <a:spLocks noGrp="1" noChangeArrowheads="1"/>
          </p:cNvSpPr>
          <p:nvPr>
            <p:ph type="ftr" sz="quarter" idx="2"/>
          </p:nvPr>
        </p:nvSpPr>
        <p:spPr bwMode="auto">
          <a:xfrm>
            <a:off x="1" y="9721853"/>
            <a:ext cx="3076575" cy="511175"/>
          </a:xfrm>
          <a:prstGeom prst="rect">
            <a:avLst/>
          </a:prstGeom>
          <a:noFill/>
          <a:ln w="9525">
            <a:noFill/>
            <a:miter lim="800000"/>
            <a:headEnd/>
            <a:tailEnd/>
          </a:ln>
          <a:effectLst/>
        </p:spPr>
        <p:txBody>
          <a:bodyPr vert="horz" wrap="square" lIns="94607" tIns="47305" rIns="94607" bIns="47305" numCol="1" anchor="b" anchorCtr="0" compatLnSpc="1">
            <a:prstTxWarp prst="textNoShape">
              <a:avLst/>
            </a:prstTxWarp>
          </a:bodyPr>
          <a:lstStyle>
            <a:lvl1pPr algn="l" defTabSz="945795">
              <a:defRPr sz="1300" b="0">
                <a:latin typeface="Arial" charset="0"/>
                <a:ea typeface="ＭＳ Ｐゴシック" pitchFamily="50" charset="-128"/>
              </a:defRPr>
            </a:lvl1pPr>
          </a:lstStyle>
          <a:p>
            <a:pPr>
              <a:defRPr/>
            </a:pPr>
            <a:endParaRPr lang="en-US" altLang="ja-JP" dirty="0"/>
          </a:p>
        </p:txBody>
      </p:sp>
      <p:sp>
        <p:nvSpPr>
          <p:cNvPr id="46085" name="Rectangle 5"/>
          <p:cNvSpPr>
            <a:spLocks noGrp="1" noChangeArrowheads="1"/>
          </p:cNvSpPr>
          <p:nvPr>
            <p:ph type="sldNum" sz="quarter" idx="3"/>
          </p:nvPr>
        </p:nvSpPr>
        <p:spPr bwMode="auto">
          <a:xfrm>
            <a:off x="4021140" y="9721853"/>
            <a:ext cx="3076575" cy="511175"/>
          </a:xfrm>
          <a:prstGeom prst="rect">
            <a:avLst/>
          </a:prstGeom>
          <a:noFill/>
          <a:ln w="9525">
            <a:noFill/>
            <a:miter lim="800000"/>
            <a:headEnd/>
            <a:tailEnd/>
          </a:ln>
          <a:effectLst/>
        </p:spPr>
        <p:txBody>
          <a:bodyPr vert="horz" wrap="square" lIns="94607" tIns="47305" rIns="94607" bIns="47305" numCol="1" anchor="b" anchorCtr="0" compatLnSpc="1">
            <a:prstTxWarp prst="textNoShape">
              <a:avLst/>
            </a:prstTxWarp>
          </a:bodyPr>
          <a:lstStyle>
            <a:lvl1pPr algn="r" defTabSz="945795">
              <a:defRPr sz="1300" b="0">
                <a:latin typeface="Arial" charset="0"/>
                <a:ea typeface="ＭＳ Ｐゴシック" pitchFamily="50" charset="-128"/>
              </a:defRPr>
            </a:lvl1pPr>
          </a:lstStyle>
          <a:p>
            <a:pPr>
              <a:defRPr/>
            </a:pPr>
            <a:fld id="{91DCE2C3-4066-4FC9-B792-8929E3DDF06F}" type="slidenum">
              <a:rPr lang="en-US" altLang="ja-JP"/>
              <a:pPr>
                <a:defRPr/>
              </a:pPr>
              <a:t>‹#›</a:t>
            </a:fld>
            <a:endParaRPr lang="en-US" altLang="ja-JP" dirty="0"/>
          </a:p>
        </p:txBody>
      </p:sp>
    </p:spTree>
    <p:extLst>
      <p:ext uri="{BB962C8B-B14F-4D97-AF65-F5344CB8AC3E}">
        <p14:creationId xmlns:p14="http://schemas.microsoft.com/office/powerpoint/2010/main" val="22713972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1" y="3"/>
            <a:ext cx="3076575" cy="511175"/>
          </a:xfrm>
          <a:prstGeom prst="rect">
            <a:avLst/>
          </a:prstGeom>
          <a:noFill/>
          <a:ln w="9525">
            <a:noFill/>
            <a:miter lim="800000"/>
            <a:headEnd/>
            <a:tailEnd/>
          </a:ln>
          <a:effectLst/>
        </p:spPr>
        <p:txBody>
          <a:bodyPr vert="horz" wrap="square" lIns="94607" tIns="47305" rIns="94607" bIns="47305" numCol="1" anchor="t" anchorCtr="0" compatLnSpc="1">
            <a:prstTxWarp prst="textNoShape">
              <a:avLst/>
            </a:prstTxWarp>
          </a:bodyPr>
          <a:lstStyle>
            <a:lvl1pPr algn="l" defTabSz="945795">
              <a:defRPr sz="1300" b="0">
                <a:latin typeface="Arial" charset="0"/>
                <a:ea typeface="ＭＳ Ｐゴシック" pitchFamily="50" charset="-128"/>
              </a:defRPr>
            </a:lvl1pPr>
          </a:lstStyle>
          <a:p>
            <a:pPr>
              <a:defRPr/>
            </a:pPr>
            <a:endParaRPr lang="en-US" altLang="ja-JP" dirty="0"/>
          </a:p>
        </p:txBody>
      </p:sp>
      <p:sp>
        <p:nvSpPr>
          <p:cNvPr id="44035" name="Rectangle 3"/>
          <p:cNvSpPr>
            <a:spLocks noGrp="1" noChangeArrowheads="1"/>
          </p:cNvSpPr>
          <p:nvPr>
            <p:ph type="dt" idx="1"/>
          </p:nvPr>
        </p:nvSpPr>
        <p:spPr bwMode="auto">
          <a:xfrm>
            <a:off x="4021140" y="3"/>
            <a:ext cx="3076575" cy="511175"/>
          </a:xfrm>
          <a:prstGeom prst="rect">
            <a:avLst/>
          </a:prstGeom>
          <a:noFill/>
          <a:ln w="9525">
            <a:noFill/>
            <a:miter lim="800000"/>
            <a:headEnd/>
            <a:tailEnd/>
          </a:ln>
          <a:effectLst/>
        </p:spPr>
        <p:txBody>
          <a:bodyPr vert="horz" wrap="square" lIns="94607" tIns="47305" rIns="94607" bIns="47305" numCol="1" anchor="t" anchorCtr="0" compatLnSpc="1">
            <a:prstTxWarp prst="textNoShape">
              <a:avLst/>
            </a:prstTxWarp>
          </a:bodyPr>
          <a:lstStyle>
            <a:lvl1pPr algn="r" defTabSz="945795">
              <a:defRPr sz="1300" b="0">
                <a:latin typeface="Arial" charset="0"/>
                <a:ea typeface="ＭＳ Ｐゴシック" pitchFamily="50" charset="-128"/>
              </a:defRPr>
            </a:lvl1pPr>
          </a:lstStyle>
          <a:p>
            <a:pPr>
              <a:defRPr/>
            </a:pPr>
            <a:endParaRPr lang="en-US" altLang="ja-JP" dirty="0"/>
          </a:p>
        </p:txBody>
      </p:sp>
      <p:sp>
        <p:nvSpPr>
          <p:cNvPr id="49156" name="Rectangle 4"/>
          <p:cNvSpPr>
            <a:spLocks noGrp="1" noRot="1" noChangeAspect="1" noChangeArrowheads="1" noTextEdit="1"/>
          </p:cNvSpPr>
          <p:nvPr>
            <p:ph type="sldImg" idx="2"/>
          </p:nvPr>
        </p:nvSpPr>
        <p:spPr bwMode="auto">
          <a:xfrm>
            <a:off x="709613" y="768350"/>
            <a:ext cx="5680075" cy="3836988"/>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711203" y="4860927"/>
            <a:ext cx="5676901" cy="4605338"/>
          </a:xfrm>
          <a:prstGeom prst="rect">
            <a:avLst/>
          </a:prstGeom>
          <a:noFill/>
          <a:ln w="9525">
            <a:noFill/>
            <a:miter lim="800000"/>
            <a:headEnd/>
            <a:tailEnd/>
          </a:ln>
          <a:effectLst/>
        </p:spPr>
        <p:txBody>
          <a:bodyPr vert="horz" wrap="square" lIns="94607" tIns="47305" rIns="94607" bIns="4730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4038" name="Rectangle 6"/>
          <p:cNvSpPr>
            <a:spLocks noGrp="1" noChangeArrowheads="1"/>
          </p:cNvSpPr>
          <p:nvPr>
            <p:ph type="ftr" sz="quarter" idx="4"/>
          </p:nvPr>
        </p:nvSpPr>
        <p:spPr bwMode="auto">
          <a:xfrm>
            <a:off x="1" y="9721853"/>
            <a:ext cx="3076575" cy="511175"/>
          </a:xfrm>
          <a:prstGeom prst="rect">
            <a:avLst/>
          </a:prstGeom>
          <a:noFill/>
          <a:ln w="9525">
            <a:noFill/>
            <a:miter lim="800000"/>
            <a:headEnd/>
            <a:tailEnd/>
          </a:ln>
          <a:effectLst/>
        </p:spPr>
        <p:txBody>
          <a:bodyPr vert="horz" wrap="square" lIns="94607" tIns="47305" rIns="94607" bIns="47305" numCol="1" anchor="b" anchorCtr="0" compatLnSpc="1">
            <a:prstTxWarp prst="textNoShape">
              <a:avLst/>
            </a:prstTxWarp>
          </a:bodyPr>
          <a:lstStyle>
            <a:lvl1pPr algn="l" defTabSz="945795">
              <a:defRPr sz="1300" b="0">
                <a:latin typeface="Arial" charset="0"/>
                <a:ea typeface="ＭＳ Ｐゴシック" pitchFamily="50" charset="-128"/>
              </a:defRPr>
            </a:lvl1pPr>
          </a:lstStyle>
          <a:p>
            <a:pPr>
              <a:defRPr/>
            </a:pPr>
            <a:endParaRPr lang="en-US" altLang="ja-JP" dirty="0"/>
          </a:p>
        </p:txBody>
      </p:sp>
      <p:sp>
        <p:nvSpPr>
          <p:cNvPr id="44039" name="Rectangle 7"/>
          <p:cNvSpPr>
            <a:spLocks noGrp="1" noChangeArrowheads="1"/>
          </p:cNvSpPr>
          <p:nvPr>
            <p:ph type="sldNum" sz="quarter" idx="5"/>
          </p:nvPr>
        </p:nvSpPr>
        <p:spPr bwMode="auto">
          <a:xfrm>
            <a:off x="4021140" y="9721853"/>
            <a:ext cx="3076575" cy="511175"/>
          </a:xfrm>
          <a:prstGeom prst="rect">
            <a:avLst/>
          </a:prstGeom>
          <a:noFill/>
          <a:ln w="9525">
            <a:noFill/>
            <a:miter lim="800000"/>
            <a:headEnd/>
            <a:tailEnd/>
          </a:ln>
          <a:effectLst/>
        </p:spPr>
        <p:txBody>
          <a:bodyPr vert="horz" wrap="square" lIns="94607" tIns="47305" rIns="94607" bIns="47305" numCol="1" anchor="b" anchorCtr="0" compatLnSpc="1">
            <a:prstTxWarp prst="textNoShape">
              <a:avLst/>
            </a:prstTxWarp>
          </a:bodyPr>
          <a:lstStyle>
            <a:lvl1pPr algn="r" defTabSz="945795">
              <a:defRPr sz="1300" b="0">
                <a:latin typeface="Arial" charset="0"/>
                <a:ea typeface="ＭＳ Ｐゴシック" pitchFamily="50" charset="-128"/>
              </a:defRPr>
            </a:lvl1pPr>
          </a:lstStyle>
          <a:p>
            <a:pPr>
              <a:defRPr/>
            </a:pPr>
            <a:fld id="{694614EA-68A8-4A58-A3A5-297D45FF3941}" type="slidenum">
              <a:rPr lang="en-US" altLang="ja-JP"/>
              <a:pPr>
                <a:defRPr/>
              </a:pPr>
              <a:t>‹#›</a:t>
            </a:fld>
            <a:endParaRPr lang="en-US" altLang="ja-JP" dirty="0"/>
          </a:p>
        </p:txBody>
      </p:sp>
    </p:spTree>
    <p:extLst>
      <p:ext uri="{BB962C8B-B14F-4D97-AF65-F5344CB8AC3E}">
        <p14:creationId xmlns:p14="http://schemas.microsoft.com/office/powerpoint/2010/main" val="214582649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総合的な援助の方針であるサービス等利用計画と個別支援計画の関連性、その前提としての連携について理解しましょう。</a:t>
            </a:r>
            <a:endParaRPr kumimoji="1" lang="en-US" altLang="ja-JP" dirty="0"/>
          </a:p>
          <a:p>
            <a:r>
              <a:rPr kumimoji="1" lang="ja-JP" altLang="en-US" dirty="0"/>
              <a:t>サービス等利用計画が、本当に「総合的な援助計画であり、将来計画」であればよいのですが、もし、そうなっていないときは、サービス管理責任者等として「違う」と言えなければなりません。</a:t>
            </a:r>
            <a:endParaRPr kumimoji="1" lang="en-US" altLang="ja-JP" dirty="0"/>
          </a:p>
          <a:p>
            <a:r>
              <a:rPr kumimoji="1" lang="ja-JP" altLang="en-US" dirty="0"/>
              <a:t>ご本人に対する総合的な計画と個別の事業ごとの計画をそれぞれ作成する人がいるというのは、介護保険よりも進んだシステムなのです。</a:t>
            </a:r>
            <a:endParaRPr kumimoji="1" lang="en-US" altLang="ja-JP" dirty="0"/>
          </a:p>
          <a:p>
            <a:r>
              <a:rPr kumimoji="1" lang="ja-JP" altLang="en-US" dirty="0"/>
              <a:t>しかし一方で、訪問系サービスは介護保険に引っ張られて「サービス提供責任者」とし研修も要件としていないため、ある種の矛盾が生じているということになります。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2</a:t>
            </a:fld>
            <a:endParaRPr lang="en-US" altLang="ja-JP" dirty="0"/>
          </a:p>
        </p:txBody>
      </p:sp>
    </p:spTree>
    <p:extLst>
      <p:ext uri="{BB962C8B-B14F-4D97-AF65-F5344CB8AC3E}">
        <p14:creationId xmlns:p14="http://schemas.microsoft.com/office/powerpoint/2010/main" val="2948082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32">
              <a:spcBef>
                <a:spcPct val="30000"/>
              </a:spcBef>
              <a:defRPr kumimoji="1" sz="1300">
                <a:solidFill>
                  <a:schemeClr val="tx1"/>
                </a:solidFill>
                <a:latin typeface="Times New Roman" panose="02020603050405020304" pitchFamily="18" charset="0"/>
                <a:ea typeface="ＭＳ Ｐ明朝" panose="02020600040205080304" pitchFamily="18" charset="-128"/>
              </a:defRPr>
            </a:lvl1pPr>
            <a:lvl2pPr marL="775045" indent="-298094" defTabSz="907532">
              <a:spcBef>
                <a:spcPct val="30000"/>
              </a:spcBef>
              <a:defRPr kumimoji="1" sz="1300">
                <a:solidFill>
                  <a:schemeClr val="tx1"/>
                </a:solidFill>
                <a:latin typeface="Times New Roman" panose="02020603050405020304" pitchFamily="18" charset="0"/>
                <a:ea typeface="ＭＳ Ｐ明朝" panose="02020600040205080304" pitchFamily="18" charset="-128"/>
              </a:defRPr>
            </a:lvl2pPr>
            <a:lvl3pPr marL="1192378" indent="-238476" defTabSz="907532">
              <a:spcBef>
                <a:spcPct val="30000"/>
              </a:spcBef>
              <a:defRPr kumimoji="1" sz="1300">
                <a:solidFill>
                  <a:schemeClr val="tx1"/>
                </a:solidFill>
                <a:latin typeface="Times New Roman" panose="02020603050405020304" pitchFamily="18" charset="0"/>
                <a:ea typeface="ＭＳ Ｐ明朝" panose="02020600040205080304" pitchFamily="18" charset="-128"/>
              </a:defRPr>
            </a:lvl3pPr>
            <a:lvl4pPr marL="1669329" indent="-238476" defTabSz="907532">
              <a:spcBef>
                <a:spcPct val="30000"/>
              </a:spcBef>
              <a:defRPr kumimoji="1" sz="1300">
                <a:solidFill>
                  <a:schemeClr val="tx1"/>
                </a:solidFill>
                <a:latin typeface="Times New Roman" panose="02020603050405020304" pitchFamily="18" charset="0"/>
                <a:ea typeface="ＭＳ Ｐ明朝" panose="02020600040205080304" pitchFamily="18" charset="-128"/>
              </a:defRPr>
            </a:lvl4pPr>
            <a:lvl5pPr marL="2146280" indent="-238476" defTabSz="907532">
              <a:spcBef>
                <a:spcPct val="30000"/>
              </a:spcBef>
              <a:defRPr kumimoji="1" sz="1300">
                <a:solidFill>
                  <a:schemeClr val="tx1"/>
                </a:solidFill>
                <a:latin typeface="Times New Roman" panose="02020603050405020304" pitchFamily="18" charset="0"/>
                <a:ea typeface="ＭＳ Ｐ明朝" panose="02020600040205080304" pitchFamily="18" charset="-128"/>
              </a:defRPr>
            </a:lvl5pPr>
            <a:lvl6pPr marL="2623231" indent="-238476" defTabSz="907532"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6pPr>
            <a:lvl7pPr marL="3100182" indent="-238476" defTabSz="907532"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7pPr>
            <a:lvl8pPr marL="3577133" indent="-238476" defTabSz="907532"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8pPr>
            <a:lvl9pPr marL="4054084" indent="-238476" defTabSz="907532"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9745819-AF8D-412C-9DE6-38E9D94F0187}" type="slidenum">
              <a:rPr lang="en-US" altLang="ja-JP">
                <a:solidFill>
                  <a:srgbClr val="000000"/>
                </a:solidFill>
                <a:latin typeface="Arial" panose="020B0604020202020204" pitchFamily="34" charset="0"/>
                <a:ea typeface="ＭＳ Ｐゴシック" panose="020B0600070205080204" pitchFamily="50" charset="-128"/>
              </a:rPr>
              <a:pPr>
                <a:spcBef>
                  <a:spcPct val="0"/>
                </a:spcBef>
              </a:pPr>
              <a:t>11</a:t>
            </a:fld>
            <a:endParaRPr lang="en-US" altLang="ja-JP">
              <a:solidFill>
                <a:srgbClr val="000000"/>
              </a:solidFill>
              <a:latin typeface="Arial" panose="020B0604020202020204" pitchFamily="34" charset="0"/>
              <a:ea typeface="ＭＳ Ｐゴシック" panose="020B0600070205080204" pitchFamily="50" charset="-128"/>
            </a:endParaRPr>
          </a:p>
        </p:txBody>
      </p:sp>
      <p:sp>
        <p:nvSpPr>
          <p:cNvPr id="135171" name="スライド イメージ プレースホルダ 1"/>
          <p:cNvSpPr>
            <a:spLocks noGrp="1" noRot="1" noChangeAspect="1" noTextEdit="1"/>
          </p:cNvSpPr>
          <p:nvPr>
            <p:ph type="sldImg"/>
          </p:nvPr>
        </p:nvSpPr>
        <p:spPr>
          <a:xfrm>
            <a:off x="981075" y="711200"/>
            <a:ext cx="5260975" cy="3554413"/>
          </a:xfrm>
          <a:ln/>
        </p:spPr>
      </p:sp>
      <p:sp>
        <p:nvSpPr>
          <p:cNvPr id="135172"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0" tIns="47315" rIns="94630" bIns="47315"/>
          <a:lstStyle/>
          <a:p>
            <a:pPr eaLnBrk="1" hangingPunct="1"/>
            <a:endParaRPr lang="en-US" altLang="ja-JP" sz="1000">
              <a:latin typeface="ＭＳ Ｐ明朝" panose="02020600040205080304" pitchFamily="18" charset="-128"/>
            </a:endParaRPr>
          </a:p>
        </p:txBody>
      </p:sp>
      <p:sp>
        <p:nvSpPr>
          <p:cNvPr id="135173" name="スライド番号プレースホルダ 3"/>
          <p:cNvSpPr txBox="1">
            <a:spLocks noGrp="1"/>
          </p:cNvSpPr>
          <p:nvPr/>
        </p:nvSpPr>
        <p:spPr bwMode="auto">
          <a:xfrm>
            <a:off x="4090414" y="9003629"/>
            <a:ext cx="3129241" cy="47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0" tIns="47315" rIns="94630" bIns="47315" anchor="b"/>
          <a:lstStyle>
            <a:lvl1pPr defTabSz="808038">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080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0803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0803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0803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080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080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080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080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a:spcBef>
                <a:spcPct val="0"/>
              </a:spcBef>
            </a:pPr>
            <a:fld id="{87230DAA-8AA0-4EF5-A72B-E003FC1757DE}" type="slidenum">
              <a:rPr lang="en-US" altLang="ja-JP" b="0" smtClean="0">
                <a:solidFill>
                  <a:srgbClr val="000000"/>
                </a:solidFill>
                <a:ea typeface="ＭＳ Ｐゴシック" panose="020B0600070205080204" pitchFamily="50" charset="-128"/>
              </a:rPr>
              <a:pPr algn="r">
                <a:spcBef>
                  <a:spcPct val="0"/>
                </a:spcBef>
              </a:pPr>
              <a:t>11</a:t>
            </a:fld>
            <a:endParaRPr lang="en-US" altLang="ja-JP" b="0" smtClean="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09342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 1"/>
          <p:cNvSpPr>
            <a:spLocks noGrp="1" noRot="1" noChangeAspect="1" noTextEdit="1"/>
          </p:cNvSpPr>
          <p:nvPr>
            <p:ph type="sldImg"/>
          </p:nvPr>
        </p:nvSpPr>
        <p:spPr>
          <a:xfrm>
            <a:off x="981075" y="711200"/>
            <a:ext cx="5260975" cy="3554413"/>
          </a:xfrm>
          <a:ln/>
        </p:spPr>
      </p:sp>
      <p:sp>
        <p:nvSpPr>
          <p:cNvPr id="136195"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45" tIns="47672" rIns="95345" bIns="47672"/>
          <a:lstStyle/>
          <a:p>
            <a:pPr eaLnBrk="1" hangingPunct="1"/>
            <a:r>
              <a:rPr lang="ja-JP" altLang="en-US" sz="1000" dirty="0">
                <a:latin typeface="ＭＳ Ｐ明朝" panose="02020600040205080304" pitchFamily="18" charset="-128"/>
              </a:rPr>
              <a:t>相談支援専門員は、本人や環境に関する諸情報を共有し、ニーズを把握し、総合的な援助方針を確認します。最初の段階でいわゆる見立てを行う役割です。</a:t>
            </a:r>
            <a:endParaRPr lang="en-US" altLang="ja-JP" sz="1000" dirty="0">
              <a:latin typeface="ＭＳ Ｐ明朝" panose="02020600040205080304" pitchFamily="18" charset="-128"/>
            </a:endParaRPr>
          </a:p>
          <a:p>
            <a:pPr eaLnBrk="1" hangingPunct="1"/>
            <a:r>
              <a:rPr lang="ja-JP" altLang="en-US" sz="1000" dirty="0">
                <a:latin typeface="ＭＳ Ｐ明朝" panose="02020600040205080304" pitchFamily="18" charset="-128"/>
              </a:rPr>
              <a:t>サービス管理責任者等は、自分の事業所におけるサービスの提供状況、目標の達成状況、本人の状況についての評価を相談支援専門員等と共有します。具体的な手立てを提供する役割です。</a:t>
            </a:r>
            <a:endParaRPr lang="en-US" altLang="ja-JP" sz="1000" dirty="0">
              <a:latin typeface="ＭＳ Ｐ明朝" panose="02020600040205080304" pitchFamily="18" charset="-128"/>
            </a:endParaRPr>
          </a:p>
          <a:p>
            <a:pPr eaLnBrk="1" hangingPunct="1"/>
            <a:r>
              <a:rPr lang="ja-JP" altLang="en-US" sz="1000" dirty="0">
                <a:latin typeface="ＭＳ Ｐ明朝" panose="02020600040205080304" pitchFamily="18" charset="-128"/>
              </a:rPr>
              <a:t>しかし、サービス管理責任者が日々の支援の中で、ニーズの変化に気づき、総合的な援助方針とのずれを感じることもありますので、見立てを全くしなくてよいということではありません。</a:t>
            </a:r>
          </a:p>
        </p:txBody>
      </p:sp>
      <p:sp>
        <p:nvSpPr>
          <p:cNvPr id="136196" name="スライド番号プレースホルダ 3"/>
          <p:cNvSpPr txBox="1">
            <a:spLocks noGrp="1"/>
          </p:cNvSpPr>
          <p:nvPr/>
        </p:nvSpPr>
        <p:spPr bwMode="auto">
          <a:xfrm>
            <a:off x="4090414" y="9003629"/>
            <a:ext cx="3129241" cy="47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45" tIns="47672" rIns="95345" bIns="47672" anchor="b"/>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a:spcBef>
                <a:spcPct val="0"/>
              </a:spcBef>
            </a:pPr>
            <a:fld id="{DB65C6E5-2742-46B7-9E46-7EDFF08957BC}" type="slidenum">
              <a:rPr lang="en-US" altLang="ja-JP" b="0" smtClean="0">
                <a:solidFill>
                  <a:srgbClr val="000000"/>
                </a:solidFill>
                <a:ea typeface="ＭＳ Ｐゴシック" panose="020B0600070205080204" pitchFamily="50" charset="-128"/>
              </a:rPr>
              <a:pPr algn="r">
                <a:spcBef>
                  <a:spcPct val="0"/>
                </a:spcBef>
              </a:pPr>
              <a:t>12</a:t>
            </a:fld>
            <a:endParaRPr lang="en-US" altLang="ja-JP" b="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174263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xfrm>
            <a:off x="709613" y="768350"/>
            <a:ext cx="5680075" cy="3836988"/>
          </a:xfrm>
          <a:ln/>
        </p:spPr>
      </p:sp>
      <p:sp>
        <p:nvSpPr>
          <p:cNvPr id="55299" name="ノート プレースホルダ 2"/>
          <p:cNvSpPr>
            <a:spLocks noGrp="1"/>
          </p:cNvSpPr>
          <p:nvPr>
            <p:ph type="body" idx="1"/>
          </p:nvPr>
        </p:nvSpPr>
        <p:spPr>
          <a:noFill/>
          <a:ln/>
        </p:spPr>
        <p:txBody>
          <a:bodyPr/>
          <a:lstStyle/>
          <a:p>
            <a:pPr eaLnBrk="1" hangingPunct="1"/>
            <a:endParaRPr lang="ja-JP" altLang="en-US" dirty="0"/>
          </a:p>
        </p:txBody>
      </p:sp>
      <p:sp>
        <p:nvSpPr>
          <p:cNvPr id="2" name="スライド番号プレースホルダー 1"/>
          <p:cNvSpPr>
            <a:spLocks noGrp="1"/>
          </p:cNvSpPr>
          <p:nvPr>
            <p:ph type="sldNum" sz="quarter" idx="10"/>
          </p:nvPr>
        </p:nvSpPr>
        <p:spPr/>
        <p:txBody>
          <a:bodyPr/>
          <a:lstStyle/>
          <a:p>
            <a:pPr>
              <a:defRPr/>
            </a:pPr>
            <a:fld id="{694614EA-68A8-4A58-A3A5-297D45FF3941}" type="slidenum">
              <a:rPr lang="en-US" altLang="ja-JP" smtClean="0"/>
              <a:pPr>
                <a:defRPr/>
              </a:pPr>
              <a:t>13</a:t>
            </a:fld>
            <a:endParaRPr lang="en-US" altLang="ja-JP" dirty="0"/>
          </a:p>
        </p:txBody>
      </p:sp>
    </p:spTree>
    <p:extLst>
      <p:ext uri="{BB962C8B-B14F-4D97-AF65-F5344CB8AC3E}">
        <p14:creationId xmlns:p14="http://schemas.microsoft.com/office/powerpoint/2010/main" val="1266992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ずっと必要・大切だといわれ続けている</a:t>
            </a:r>
            <a:r>
              <a:rPr kumimoji="1" lang="en-US" altLang="ja-JP" dirty="0"/>
              <a:t>『</a:t>
            </a:r>
            <a:r>
              <a:rPr kumimoji="1" lang="ja-JP" altLang="en-US" dirty="0"/>
              <a:t>連携</a:t>
            </a:r>
            <a:r>
              <a:rPr kumimoji="1" lang="en-US" altLang="ja-JP" dirty="0"/>
              <a:t>』</a:t>
            </a:r>
            <a:r>
              <a:rPr kumimoji="1" lang="ja-JP" altLang="en-US" dirty="0"/>
              <a:t>ですが、そもそも</a:t>
            </a:r>
            <a:r>
              <a:rPr kumimoji="1" lang="en-US" altLang="ja-JP" dirty="0"/>
              <a:t>『</a:t>
            </a:r>
            <a:r>
              <a:rPr kumimoji="1" lang="ja-JP" altLang="en-US" dirty="0"/>
              <a:t>連携</a:t>
            </a:r>
            <a:r>
              <a:rPr kumimoji="1" lang="en-US" altLang="ja-JP" dirty="0"/>
              <a:t>』</a:t>
            </a:r>
            <a:r>
              <a:rPr kumimoji="1" lang="ja-JP" altLang="en-US" dirty="0"/>
              <a:t>とはどういう意味でしょう。</a:t>
            </a:r>
            <a:endParaRPr kumimoji="1" lang="en-US" altLang="ja-JP" dirty="0"/>
          </a:p>
          <a:p>
            <a:r>
              <a:rPr kumimoji="1" lang="ja-JP" altLang="en-US" dirty="0"/>
              <a:t>大辞林では、「連絡を密に取り合って，一つの目的のために一緒に物事をすること。」とあります。</a:t>
            </a:r>
            <a:endParaRPr kumimoji="1" lang="en-US" altLang="ja-JP" dirty="0"/>
          </a:p>
          <a:p>
            <a:r>
              <a:rPr kumimoji="1" lang="ja-JP" altLang="en-US" dirty="0"/>
              <a:t>単につながりだけではなく、目標に向かってともに動くといった意味があることがわかります。</a:t>
            </a:r>
            <a:endParaRPr kumimoji="1" lang="en-US" altLang="ja-JP" dirty="0"/>
          </a:p>
          <a:p>
            <a:r>
              <a:rPr kumimoji="1" lang="ja-JP" altLang="en-US" dirty="0"/>
              <a:t>連携を使った言葉には、</a:t>
            </a:r>
            <a:r>
              <a:rPr kumimoji="1" lang="zh-TW" altLang="en-US" dirty="0"/>
              <a:t>多職種連携、地域連携、地域医療連携、医療介護福祉連携</a:t>
            </a:r>
            <a:r>
              <a:rPr kumimoji="1" lang="ja-JP" altLang="en-US" dirty="0"/>
              <a:t>等、いろんな言葉があります。</a:t>
            </a:r>
            <a:endParaRPr kumimoji="1" lang="en-US" altLang="ja-JP" dirty="0"/>
          </a:p>
          <a:p>
            <a:r>
              <a:rPr kumimoji="1" lang="ja-JP" altLang="en-US" dirty="0"/>
              <a:t>一つの目的を達成するためには、個人のあるいは一分野だけの関わりでは成し遂げられないことを意味しているのです。</a:t>
            </a:r>
            <a:endParaRPr kumimoji="1" lang="en-US" altLang="ja-JP" dirty="0"/>
          </a:p>
          <a:p>
            <a:r>
              <a:rPr kumimoji="1" lang="ja-JP" altLang="en-US" dirty="0"/>
              <a:t>ましてや、福祉は人間の生活全体を豊かなものにするという目標ですから、様々な分野が連携しなければ成し遂げられないのは当然の事です。</a:t>
            </a:r>
            <a:endParaRPr kumimoji="1" lang="en-US" altLang="ja-JP" dirty="0"/>
          </a:p>
          <a:p>
            <a:r>
              <a:rPr kumimoji="1" lang="ja-JP" altLang="en-US" dirty="0"/>
              <a:t>このとき、連携する各職種は、本人を中心に据え並列的な関係が求められます。</a:t>
            </a:r>
            <a:endParaRPr kumimoji="1" lang="en-US" altLang="ja-JP" dirty="0"/>
          </a:p>
          <a:p>
            <a:r>
              <a:rPr kumimoji="1" lang="ja-JP" altLang="en-US" dirty="0"/>
              <a:t>相談支援専門員が全体のコーディネーターだからといって、あるいは医師が多忙な中時間を割いて来てくれているからといって、上下関係はないのです。</a:t>
            </a:r>
            <a:endParaRPr kumimoji="1" lang="en-US" altLang="ja-JP" dirty="0"/>
          </a:p>
          <a:p>
            <a:r>
              <a:rPr kumimoji="1" lang="ja-JP" altLang="en-US" dirty="0"/>
              <a:t>本人の生活を豊かなものにするための、あくまでも一分野、一つの側面でしかないという自覚を持つ必要があります。</a:t>
            </a:r>
            <a:endParaRPr kumimoji="1" lang="en-US" altLang="ja-JP" dirty="0"/>
          </a:p>
          <a:p>
            <a:r>
              <a:rPr kumimoji="1" lang="ja-JP" altLang="en-US" dirty="0"/>
              <a:t>とはいえ、例えば医師が医学的な事実を伝えること（それが本人の選択肢を狭めることであったとしても）は、重要であり、その事実を踏まえながら連携していくことが求められます。</a:t>
            </a:r>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15</a:t>
            </a:fld>
            <a:endParaRPr lang="en-US" altLang="ja-JP" dirty="0"/>
          </a:p>
        </p:txBody>
      </p:sp>
    </p:spTree>
    <p:extLst>
      <p:ext uri="{BB962C8B-B14F-4D97-AF65-F5344CB8AC3E}">
        <p14:creationId xmlns:p14="http://schemas.microsoft.com/office/powerpoint/2010/main" val="2603760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そもそも、なぜ</a:t>
            </a:r>
            <a:r>
              <a:rPr kumimoji="1" lang="en-US" altLang="ja-JP" dirty="0"/>
              <a:t>『</a:t>
            </a:r>
            <a:r>
              <a:rPr kumimoji="1" lang="ja-JP" altLang="en-US" dirty="0"/>
              <a:t>連携</a:t>
            </a:r>
            <a:r>
              <a:rPr kumimoji="1" lang="en-US" altLang="ja-JP" dirty="0"/>
              <a:t>』</a:t>
            </a:r>
            <a:r>
              <a:rPr kumimoji="1" lang="ja-JP" altLang="en-US" dirty="0"/>
              <a:t>をしようとしているのか？ということですが、</a:t>
            </a:r>
            <a:endParaRPr kumimoji="1" lang="en-US" altLang="ja-JP" dirty="0"/>
          </a:p>
          <a:p>
            <a:r>
              <a:rPr kumimoji="1" lang="ja-JP" altLang="en-US" dirty="0"/>
              <a:t>各法律の第一条に目的が記されています。それが、「戻るところ・立ち返るところ」であることを認識しておかなくてはなりません。</a:t>
            </a:r>
            <a:endParaRPr kumimoji="1" lang="en-US" altLang="ja-JP" dirty="0"/>
          </a:p>
          <a:p>
            <a:r>
              <a:rPr kumimoji="1" lang="ja-JP" altLang="en-US" dirty="0"/>
              <a:t>法の目的を読み解けば、</a:t>
            </a:r>
            <a:endParaRPr kumimoji="1" lang="en-US" altLang="ja-JP" dirty="0"/>
          </a:p>
          <a:p>
            <a:r>
              <a:rPr kumimoji="1" lang="ja-JP" altLang="en-US" dirty="0"/>
              <a:t>「誰もが、住み慣れた（希望する）地域で安心して暮らし続けられるため。」であり、「</a:t>
            </a:r>
            <a:r>
              <a:rPr kumimoji="1" lang="en-US" altLang="ja-JP" dirty="0"/>
              <a:t>24</a:t>
            </a:r>
            <a:r>
              <a:rPr kumimoji="1" lang="ja-JP" altLang="en-US" dirty="0"/>
              <a:t>時間</a:t>
            </a:r>
            <a:r>
              <a:rPr kumimoji="1" lang="en-US" altLang="ja-JP" dirty="0"/>
              <a:t>365</a:t>
            </a:r>
            <a:r>
              <a:rPr kumimoji="1" lang="ja-JP" altLang="en-US" dirty="0"/>
              <a:t>日の安心を実現するため。」であり、「個々の障害児者のニーズを支える（満たす）ため。」</a:t>
            </a:r>
            <a:endParaRPr kumimoji="1" lang="en-US" altLang="ja-JP" dirty="0"/>
          </a:p>
          <a:p>
            <a:r>
              <a:rPr kumimoji="1" lang="ja-JP" altLang="en-US" dirty="0"/>
              <a:t>連携が必要であるという原点に立ち返ることが出来るでしょう。</a:t>
            </a:r>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16</a:t>
            </a:fld>
            <a:endParaRPr lang="en-US" altLang="ja-JP" dirty="0"/>
          </a:p>
        </p:txBody>
      </p:sp>
    </p:spTree>
    <p:extLst>
      <p:ext uri="{BB962C8B-B14F-4D97-AF65-F5344CB8AC3E}">
        <p14:creationId xmlns:p14="http://schemas.microsoft.com/office/powerpoint/2010/main" val="2037620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a:xfrm>
            <a:off x="709613" y="768350"/>
            <a:ext cx="5680075" cy="3836988"/>
          </a:xfrm>
          <a:ln/>
        </p:spPr>
      </p:sp>
      <p:sp>
        <p:nvSpPr>
          <p:cNvPr id="52228" name="Rectangle 3"/>
          <p:cNvSpPr>
            <a:spLocks noGrp="1" noChangeArrowheads="1"/>
          </p:cNvSpPr>
          <p:nvPr>
            <p:ph type="body" idx="1"/>
          </p:nvPr>
        </p:nvSpPr>
        <p:spPr>
          <a:noFill/>
          <a:ln/>
        </p:spPr>
        <p:txBody>
          <a:bodyPr/>
          <a:lstStyle/>
          <a:p>
            <a:pPr eaLnBrk="1" hangingPunct="1"/>
            <a:r>
              <a:rPr lang="ja-JP" altLang="en-US" dirty="0"/>
              <a:t>なぜ連携が必要なのか、具体的な例を挙げてみましょう。</a:t>
            </a:r>
            <a:endParaRPr lang="en-US" altLang="ja-JP" dirty="0"/>
          </a:p>
          <a:p>
            <a:pPr eaLnBrk="1" hangingPunct="1"/>
            <a:r>
              <a:rPr lang="ja-JP" altLang="en-US" dirty="0"/>
              <a:t>障害児者のニーズに基づいたサービスを提供するため以下のような場合に、連携が必要不可欠になります。</a:t>
            </a:r>
            <a:br>
              <a:rPr lang="ja-JP" altLang="en-US" dirty="0"/>
            </a:br>
            <a:r>
              <a:rPr lang="ja-JP" altLang="en-US" dirty="0"/>
              <a:t>○　障害児者ニーズは、常に変化するもの。新たなニーズへの対応ができない場合。個別支援計画書に「実現できなかったニーズ」、「反映できなかったニーズ」がある場合。・・・新たなサービス事業所や雇用の場、新たな社会資源の創出等が必要になりますが、この際に新たな連携が生まれます。</a:t>
            </a:r>
            <a:br>
              <a:rPr lang="ja-JP" altLang="en-US" dirty="0"/>
            </a:br>
            <a:r>
              <a:rPr lang="ja-JP" altLang="en-US" dirty="0"/>
              <a:t>○　事業所としての関わりが部分的で、生活の全体像が見えない場合。複数のサービスを使い分けて、生活している利用者の場合。 ・・・日中の就労系、夜間のＧＨ、それぞれの情報共有が必要になります。そこに連携が生まれます。</a:t>
            </a:r>
            <a:br>
              <a:rPr lang="ja-JP" altLang="en-US" dirty="0"/>
            </a:br>
            <a:r>
              <a:rPr lang="ja-JP" altLang="en-US" dirty="0"/>
              <a:t>○　迅速な対応が必要なニーズと、時間を掛けて間違いのない結果をだすニーズを混同している場合。・・・迅速な対応を行うサービス事業所等と、時間をかけて結果を出そうとしているサービス事業所等の連携です。長期的に同じ目的を共有していることが重要になります。</a:t>
            </a:r>
            <a:br>
              <a:rPr lang="ja-JP" altLang="en-US" dirty="0"/>
            </a:br>
            <a:r>
              <a:rPr lang="ja-JP" altLang="en-US" dirty="0"/>
              <a:t>○　複合的なニーズを有し、サービスが有効かつ効果的に使われていない場合。専門的なアセスメントが必要な場合。（医療・保健・教育など）・・・例えば、医療的なニーズを持つ重度障害者には、重度訪問介護だけでは対応できません。病院、訪問看護等との連携が必要になります。これは、一担当者や一事業所の限界を知るということにもつながります。</a:t>
            </a:r>
            <a:endParaRPr lang="en-US" altLang="ja-JP" dirty="0"/>
          </a:p>
          <a:p>
            <a:pPr eaLnBrk="1" hangingPunct="1"/>
            <a:r>
              <a:rPr lang="ja-JP" altLang="en-US" dirty="0"/>
              <a:t>○　意思疎通やニーズ表出が難しく、ベストインタレスト（最善の利益を生み出す決定）を追求しにくい場合。・・・意思決定支援会議の開催が必要なケースになります。会議の場は連携の場です。</a:t>
            </a:r>
            <a:br>
              <a:rPr lang="ja-JP" altLang="en-US" dirty="0"/>
            </a:br>
            <a:endParaRPr lang="ja-JP" altLang="ja-JP" dirty="0"/>
          </a:p>
        </p:txBody>
      </p:sp>
      <p:sp>
        <p:nvSpPr>
          <p:cNvPr id="2" name="スライド番号プレースホルダー 1"/>
          <p:cNvSpPr>
            <a:spLocks noGrp="1"/>
          </p:cNvSpPr>
          <p:nvPr>
            <p:ph type="sldNum" sz="quarter" idx="10"/>
          </p:nvPr>
        </p:nvSpPr>
        <p:spPr/>
        <p:txBody>
          <a:bodyPr/>
          <a:lstStyle/>
          <a:p>
            <a:pPr>
              <a:defRPr/>
            </a:pPr>
            <a:fld id="{694614EA-68A8-4A58-A3A5-297D45FF3941}" type="slidenum">
              <a:rPr lang="en-US" altLang="ja-JP" smtClean="0"/>
              <a:pPr>
                <a:defRPr/>
              </a:pPr>
              <a:t>17</a:t>
            </a:fld>
            <a:endParaRPr lang="en-US" altLang="ja-JP" dirty="0"/>
          </a:p>
        </p:txBody>
      </p:sp>
    </p:spTree>
    <p:extLst>
      <p:ext uri="{BB962C8B-B14F-4D97-AF65-F5344CB8AC3E}">
        <p14:creationId xmlns:p14="http://schemas.microsoft.com/office/powerpoint/2010/main" val="1839536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連携の視点として、</a:t>
            </a:r>
          </a:p>
          <a:p>
            <a:r>
              <a:rPr kumimoji="1" lang="ja-JP" altLang="en-US" dirty="0"/>
              <a:t>①利用者のニーズに関する軸、②支援者・事業所・組織に関する軸、③関係機関・地域・まちに関する軸を視点に、あらゆる連携を考えてほしいと思います。</a:t>
            </a:r>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18</a:t>
            </a:fld>
            <a:endParaRPr lang="en-US" altLang="ja-JP" dirty="0"/>
          </a:p>
        </p:txBody>
      </p:sp>
    </p:spTree>
    <p:extLst>
      <p:ext uri="{BB962C8B-B14F-4D97-AF65-F5344CB8AC3E}">
        <p14:creationId xmlns:p14="http://schemas.microsoft.com/office/powerpoint/2010/main" val="158589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例えば、利用者のライフサイクルを考えると、小学校の時期では、放課後等デイサービス</a:t>
            </a:r>
            <a:r>
              <a:rPr kumimoji="1" lang="en-US" altLang="ja-JP" dirty="0"/>
              <a:t>1</a:t>
            </a:r>
            <a:r>
              <a:rPr kumimoji="1" lang="ja-JP" altLang="en-US" dirty="0"/>
              <a:t>事業所ですべて完結することはできません。親や学校、友人、近隣住民など、様々な周囲の環境があり、これらと協調して本人の支援を考えていかなければなりません。その際、完結型支援からオープン型支援へという視点が必要ですし、個別支援計画書を連携ツールとして活用することになりますし、専門性とチーム力を高める視点も必要となりますし、外との連携だけでなく事業所内（組織）、部門間連携も重要となりますし、連携のためにはさまざまな会議等の活用が重要となります。さらに、地域の課題として共有するためには協議会等の活用と活性化が重要となり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19</a:t>
            </a:fld>
            <a:endParaRPr lang="en-US" altLang="ja-JP" dirty="0"/>
          </a:p>
        </p:txBody>
      </p:sp>
    </p:spTree>
    <p:extLst>
      <p:ext uri="{BB962C8B-B14F-4D97-AF65-F5344CB8AC3E}">
        <p14:creationId xmlns:p14="http://schemas.microsoft.com/office/powerpoint/2010/main" val="2726806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xfrm>
            <a:off x="709613" y="768350"/>
            <a:ext cx="5680075" cy="3836988"/>
          </a:xfrm>
          <a:ln/>
        </p:spPr>
      </p:sp>
      <p:sp>
        <p:nvSpPr>
          <p:cNvPr id="55299" name="ノート プレースホルダ 2"/>
          <p:cNvSpPr>
            <a:spLocks noGrp="1"/>
          </p:cNvSpPr>
          <p:nvPr>
            <p:ph type="body" idx="1"/>
          </p:nvPr>
        </p:nvSpPr>
        <p:spPr>
          <a:noFill/>
          <a:ln/>
        </p:spPr>
        <p:txBody>
          <a:bodyPr/>
          <a:lstStyle/>
          <a:p>
            <a:pPr eaLnBrk="1" hangingPunct="1"/>
            <a:r>
              <a:rPr lang="ja-JP" altLang="en-US" dirty="0"/>
              <a:t>利用者の願い・望みをかなえるためには、自事業所単独の関わりだけでは難しいので、地域の社会資源を知り、使い、改善し、広げるといった活動が必要になります。そのための連携の視点が以下の</a:t>
            </a:r>
            <a:r>
              <a:rPr lang="en-US" altLang="ja-JP" dirty="0"/>
              <a:t>5</a:t>
            </a:r>
            <a:r>
              <a:rPr lang="ja-JP" altLang="en-US" dirty="0"/>
              <a:t>点になります。</a:t>
            </a:r>
            <a:endParaRPr lang="en-US" altLang="ja-JP" dirty="0"/>
          </a:p>
          <a:p>
            <a:pPr eaLnBrk="1" hangingPunct="1"/>
            <a:r>
              <a:rPr lang="ja-JP" altLang="en-US" dirty="0"/>
              <a:t>（１）完結型支援からオープン支援へ（ケアマネジメント体制の構築・強化）</a:t>
            </a:r>
          </a:p>
          <a:p>
            <a:pPr eaLnBrk="1" hangingPunct="1"/>
            <a:r>
              <a:rPr lang="ja-JP" altLang="en-US" dirty="0"/>
              <a:t>・利用者の個別性・多様なニーズに答えていくためには、個人や事業所として、完結したサービス提供のみでは対応が難しくなる。</a:t>
            </a:r>
          </a:p>
          <a:p>
            <a:pPr eaLnBrk="1" hangingPunct="1"/>
            <a:r>
              <a:rPr lang="ja-JP" altLang="en-US" dirty="0"/>
              <a:t>（２）個別支援計画書は連携ツール</a:t>
            </a:r>
          </a:p>
          <a:p>
            <a:pPr eaLnBrk="1" hangingPunct="1"/>
            <a:r>
              <a:rPr lang="ja-JP" altLang="en-US" dirty="0"/>
              <a:t>・対応できないニーズや新たな地域社会との繋がり、俯瞰的な生活全体像を見ながらの支援には機関等連携が不可欠となる。</a:t>
            </a:r>
          </a:p>
          <a:p>
            <a:pPr eaLnBrk="1" hangingPunct="1"/>
            <a:r>
              <a:rPr lang="ja-JP" altLang="en-US" dirty="0"/>
              <a:t>（３）連携の意味を考える（専門性とチーム力を高める）</a:t>
            </a:r>
          </a:p>
          <a:p>
            <a:pPr eaLnBrk="1" hangingPunct="1"/>
            <a:r>
              <a:rPr lang="ja-JP" altLang="en-US" dirty="0"/>
              <a:t>・連携はニーズに応えることをベースにしながらも、支援者や事業所の質の向上や地域のネットワークによる支援の底上げにも繫がる。</a:t>
            </a:r>
          </a:p>
          <a:p>
            <a:pPr eaLnBrk="1" hangingPunct="1"/>
            <a:r>
              <a:rPr lang="ja-JP" altLang="en-US" dirty="0"/>
              <a:t>（４）事業所内（組織内）連携、部門間連携を考える</a:t>
            </a:r>
          </a:p>
          <a:p>
            <a:pPr eaLnBrk="1" hangingPunct="1"/>
            <a:r>
              <a:rPr lang="ja-JP" altLang="en-US" dirty="0"/>
              <a:t>・連携を考える場合、実は事業所・組織の部門間連携等と類似する。事業所内のチームワーク。</a:t>
            </a:r>
          </a:p>
          <a:p>
            <a:pPr eaLnBrk="1" hangingPunct="1"/>
            <a:r>
              <a:rPr lang="ja-JP" altLang="en-US" dirty="0"/>
              <a:t>（５）さまざまな会議等の活用</a:t>
            </a:r>
          </a:p>
          <a:p>
            <a:pPr eaLnBrk="1" hangingPunct="1"/>
            <a:r>
              <a:rPr lang="ja-JP" altLang="en-US" dirty="0"/>
              <a:t>・そのためには、個別支援会議、サービス担当者会議や事例検討等のＯＪＴや他者との関わり、人材育成が重要となる。</a:t>
            </a:r>
          </a:p>
          <a:p>
            <a:pPr eaLnBrk="1" hangingPunct="1"/>
            <a:endParaRPr lang="ja-JP" altLang="en-US" dirty="0"/>
          </a:p>
        </p:txBody>
      </p:sp>
      <p:sp>
        <p:nvSpPr>
          <p:cNvPr id="2" name="スライド番号プレースホルダー 1"/>
          <p:cNvSpPr>
            <a:spLocks noGrp="1"/>
          </p:cNvSpPr>
          <p:nvPr>
            <p:ph type="sldNum" sz="quarter" idx="10"/>
          </p:nvPr>
        </p:nvSpPr>
        <p:spPr/>
        <p:txBody>
          <a:bodyPr/>
          <a:lstStyle/>
          <a:p>
            <a:pPr>
              <a:defRPr/>
            </a:pPr>
            <a:fld id="{694614EA-68A8-4A58-A3A5-297D45FF3941}" type="slidenum">
              <a:rPr lang="en-US" altLang="ja-JP" smtClean="0"/>
              <a:pPr>
                <a:defRPr/>
              </a:pPr>
              <a:t>20</a:t>
            </a:fld>
            <a:endParaRPr lang="en-US" altLang="ja-JP" dirty="0"/>
          </a:p>
        </p:txBody>
      </p:sp>
    </p:spTree>
    <p:extLst>
      <p:ext uri="{BB962C8B-B14F-4D97-AF65-F5344CB8AC3E}">
        <p14:creationId xmlns:p14="http://schemas.microsoft.com/office/powerpoint/2010/main" val="1773607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A39CC496-52AD-431E-9DE5-B2999DF95E69}" type="slidenum">
              <a:rPr lang="en-US" altLang="ja-JP" sz="1300">
                <a:solidFill>
                  <a:prstClr val="black"/>
                </a:solidFill>
              </a:rPr>
              <a:pPr eaLnBrk="1" hangingPunct="1"/>
              <a:t>21</a:t>
            </a:fld>
            <a:endParaRPr lang="en-US" altLang="ja-JP" sz="1300" dirty="0">
              <a:solidFill>
                <a:prstClr val="black"/>
              </a:solidFill>
            </a:endParaRPr>
          </a:p>
        </p:txBody>
      </p:sp>
      <p:sp>
        <p:nvSpPr>
          <p:cNvPr id="32771" name="Rectangle 2"/>
          <p:cNvSpPr>
            <a:spLocks noGrp="1" noRot="1" noChangeAspect="1" noChangeArrowheads="1" noTextEdit="1"/>
          </p:cNvSpPr>
          <p:nvPr>
            <p:ph type="sldImg"/>
          </p:nvPr>
        </p:nvSpPr>
        <p:spPr>
          <a:xfrm>
            <a:off x="709613" y="768350"/>
            <a:ext cx="5680075" cy="3836988"/>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（１）完結型支援からオープン支援へ</a:t>
            </a:r>
            <a:r>
              <a:rPr lang="ja-JP" altLang="en-US" dirty="0" smtClean="0"/>
              <a:t>①</a:t>
            </a:r>
            <a:endParaRPr lang="en-US" altLang="ja-JP" dirty="0" smtClean="0"/>
          </a:p>
          <a:p>
            <a:pPr eaLnBrk="1" hangingPunct="1"/>
            <a:r>
              <a:rPr lang="ja-JP" altLang="en-US" dirty="0" smtClean="0"/>
              <a:t>施設収容型の福祉から、地域共生型の福祉へと時代は変化してきました。施設としての役割も収容から地域のバックアップ拠点へと変化しつつあります。</a:t>
            </a:r>
            <a:endParaRPr lang="en-US" altLang="ja-JP" dirty="0" smtClean="0"/>
          </a:p>
          <a:p>
            <a:pPr eaLnBrk="1" hangingPunct="1"/>
            <a:r>
              <a:rPr lang="ja-JP" altLang="en-US" dirty="0" smtClean="0"/>
              <a:t>地域での共生を基本とするならば、施設や各事業所の機能をオープンにし、事業所の壁を超えて本人を中心に据えた支援を行っていくことは必然でもあります。</a:t>
            </a:r>
            <a:endParaRPr lang="en-US" altLang="ja-JP" dirty="0"/>
          </a:p>
          <a:p>
            <a:pPr eaLnBrk="1" hangingPunct="1"/>
            <a:r>
              <a:rPr lang="ja-JP" altLang="en-US" dirty="0"/>
              <a:t>・人の生活を多面的に捉え、多職種協働（多職種で連携し、様々な人の視点から、多面的に物事をとらえ、目標に向かってともに働く）で行うことを基本と考える。</a:t>
            </a:r>
          </a:p>
          <a:p>
            <a:pPr eaLnBrk="1" hangingPunct="1"/>
            <a:r>
              <a:rPr lang="ja-JP" altLang="en-US" dirty="0"/>
              <a:t>・同じものを見ていても、価値観や視点の違いにより、見ているものは同じでも、見えていない時がある。</a:t>
            </a:r>
          </a:p>
          <a:p>
            <a:pPr eaLnBrk="1" hangingPunct="1"/>
            <a:r>
              <a:rPr lang="ja-JP" altLang="en-US" dirty="0"/>
              <a:t>・黒電話から携帯電話へ（ニーズや時代に合わせて常に変化する福祉サービス）・・・固定電話から携帯電話、さらにはスマートフォン、</a:t>
            </a:r>
            <a:r>
              <a:rPr lang="en-US" altLang="ja-JP" dirty="0"/>
              <a:t>ICT</a:t>
            </a:r>
            <a:r>
              <a:rPr lang="ja-JP" altLang="en-US" dirty="0"/>
              <a:t>活用など、時代に合わせて通信手段</a:t>
            </a:r>
            <a:r>
              <a:rPr lang="ja-JP" altLang="en-US" dirty="0" smtClean="0"/>
              <a:t>が機動性を増してきたように、</a:t>
            </a:r>
            <a:r>
              <a:rPr lang="ja-JP" altLang="en-US" dirty="0"/>
              <a:t>サービス内容も支援手法も変化する。これまでの常識にとらわれない柔軟性が必要。</a:t>
            </a:r>
          </a:p>
          <a:p>
            <a:pPr eaLnBrk="1" hangingPunct="1"/>
            <a:r>
              <a:rPr lang="ja-JP" altLang="en-US" dirty="0"/>
              <a:t>・今までの業務を見直し、業務の無駄や行わないことも見つけながら、支援会議の開催、個別支援計画書の作成、モニタリング、エバリュエーション（</a:t>
            </a:r>
            <a:r>
              <a:rPr lang="en-US" altLang="ja-JP" dirty="0"/>
              <a:t>evaluation</a:t>
            </a:r>
            <a:r>
              <a:rPr lang="ja-JP" altLang="en-US" dirty="0"/>
              <a:t>：事後評価）等を定期的に行なう体制を作る。・・・事業所・組織業務の効率化・ＱＣ（質の管理）活動。メイド・サーバンド症候群の防止。</a:t>
            </a:r>
          </a:p>
          <a:p>
            <a:pPr eaLnBrk="1" hangingPunct="1"/>
            <a:r>
              <a:rPr lang="ja-JP" altLang="en-US" dirty="0"/>
              <a:t>・抱え込みや過剰な支援がないかなどのチェックが常に行える体制（チームアプローチ強化と権利擁護）</a:t>
            </a:r>
          </a:p>
          <a:p>
            <a:pPr eaLnBrk="1" hangingPunct="1"/>
            <a:r>
              <a:rPr lang="ja-JP" altLang="en-US" dirty="0"/>
              <a:t>・サービス向上を絵に描いた餅にしないための、重要な体制・システムづくりと捉える。・・・組織内・組織外のチーム作り。フォロー体制等により、職員のバーンアウトやモチベーションの低下を防ぐ。</a:t>
            </a:r>
          </a:p>
          <a:p>
            <a:pPr eaLnBrk="1" hangingPunct="1"/>
            <a:endParaRPr lang="en-US" altLang="ja-JP" dirty="0"/>
          </a:p>
          <a:p>
            <a:pPr eaLnBrk="1" hangingPunct="1"/>
            <a:r>
              <a:rPr lang="en-US" altLang="ja-JP" dirty="0"/>
              <a:t>※【</a:t>
            </a:r>
            <a:r>
              <a:rPr lang="ja-JP" altLang="en-US" dirty="0"/>
              <a:t>エバリュエーション</a:t>
            </a:r>
            <a:r>
              <a:rPr lang="en-US" altLang="ja-JP" dirty="0"/>
              <a:t>】</a:t>
            </a:r>
            <a:r>
              <a:rPr lang="ja-JP" altLang="en-US" dirty="0"/>
              <a:t>とは：事後評価の事。福祉的援助の終了時又は一段落したときに、今までの援助過程について、効果の判定、欠点、将来予測及び今後の改善点を当事者とともに検討することをいう。なお事前評価は、アセスメント。 </a:t>
            </a:r>
          </a:p>
        </p:txBody>
      </p:sp>
    </p:spTree>
    <p:extLst>
      <p:ext uri="{BB962C8B-B14F-4D97-AF65-F5344CB8AC3E}">
        <p14:creationId xmlns:p14="http://schemas.microsoft.com/office/powerpoint/2010/main" val="258026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ー 1"/>
          <p:cNvSpPr>
            <a:spLocks noGrp="1" noRot="1" noChangeAspect="1" noTextEdit="1"/>
          </p:cNvSpPr>
          <p:nvPr>
            <p:ph type="sldImg"/>
          </p:nvPr>
        </p:nvSpPr>
        <p:spPr>
          <a:ln/>
        </p:spPr>
      </p:sp>
      <p:sp>
        <p:nvSpPr>
          <p:cNvPr id="132099" name="ノート プレースホルダー 2"/>
          <p:cNvSpPr>
            <a:spLocks noGrp="1"/>
          </p:cNvSpPr>
          <p:nvPr>
            <p:ph type="body" idx="1"/>
          </p:nvPr>
        </p:nvSpPr>
        <p:spPr>
          <a:noFill/>
        </p:spPr>
        <p:txBody>
          <a:bodyPr/>
          <a:lstStyle/>
          <a:p>
            <a:pPr>
              <a:spcBef>
                <a:spcPct val="0"/>
              </a:spcBef>
            </a:pPr>
            <a:r>
              <a:rPr lang="ja-JP" altLang="en-US" dirty="0"/>
              <a:t>サービス等利用計画に基づき、個別支援計画や居宅介護計画等訪問サービス系の計画が作成されます。</a:t>
            </a:r>
            <a:endParaRPr lang="en-US" altLang="ja-JP" dirty="0"/>
          </a:p>
          <a:p>
            <a:pPr>
              <a:spcBef>
                <a:spcPct val="0"/>
              </a:spcBef>
            </a:pPr>
            <a:r>
              <a:rPr lang="ja-JP" altLang="en-US" dirty="0"/>
              <a:t>それ以前に、サービス等利用計画案が示され、契約が予定されている事業所が一堂に会しサービス担当者会議が開かれ、案が取れてサービス等利用計画が合意される過程があります。</a:t>
            </a:r>
            <a:endParaRPr lang="en-US" altLang="ja-JP" dirty="0"/>
          </a:p>
          <a:p>
            <a:pPr>
              <a:spcBef>
                <a:spcPct val="0"/>
              </a:spcBef>
            </a:pPr>
            <a:r>
              <a:rPr lang="ja-JP" altLang="en-US" dirty="0"/>
              <a:t>ですから、サビ管はこのサービス等利用計画はすでに合意したものとなっているわけです。</a:t>
            </a:r>
            <a:endParaRPr lang="en-US" altLang="ja-JP" dirty="0"/>
          </a:p>
          <a:p>
            <a:pPr>
              <a:spcBef>
                <a:spcPct val="0"/>
              </a:spcBef>
            </a:pPr>
            <a:r>
              <a:rPr lang="ja-JP" altLang="en-US" dirty="0"/>
              <a:t>初めてみたサービス等利用計画に基づき個別支援計画を作成するわけではないのです。</a:t>
            </a:r>
            <a:endParaRPr lang="en-US" altLang="ja-JP" dirty="0"/>
          </a:p>
          <a:p>
            <a:pPr>
              <a:spcBef>
                <a:spcPct val="0"/>
              </a:spcBef>
            </a:pPr>
            <a:r>
              <a:rPr lang="ja-JP" altLang="en-US" dirty="0"/>
              <a:t>そして、計画の修正については、外部要因で相談支援専門員が提案することもあれば、日々の支援の中でアセスメントされた結果が反映され、サビ管からの提案ということもあります。</a:t>
            </a:r>
            <a:endParaRPr lang="en-US" altLang="ja-JP" dirty="0"/>
          </a:p>
          <a:p>
            <a:pPr>
              <a:spcBef>
                <a:spcPct val="0"/>
              </a:spcBef>
            </a:pPr>
            <a:r>
              <a:rPr lang="ja-JP" altLang="en-US" dirty="0"/>
              <a:t>ニーズは変化して当然ですから、適時適切なタイミングで、相談支援専門員やサビ管、サ責から計画修正についての提案がなされるべきであると思います。</a:t>
            </a:r>
            <a:endParaRPr lang="en-US" altLang="ja-JP" dirty="0"/>
          </a:p>
        </p:txBody>
      </p:sp>
    </p:spTree>
    <p:extLst>
      <p:ext uri="{BB962C8B-B14F-4D97-AF65-F5344CB8AC3E}">
        <p14:creationId xmlns:p14="http://schemas.microsoft.com/office/powerpoint/2010/main" val="3536139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3C7FA7DA-86AB-4D0D-A74C-0709EFD87183}" type="slidenum">
              <a:rPr lang="en-US" altLang="ja-JP" sz="1300">
                <a:solidFill>
                  <a:prstClr val="black"/>
                </a:solidFill>
              </a:rPr>
              <a:pPr eaLnBrk="1" hangingPunct="1"/>
              <a:t>22</a:t>
            </a:fld>
            <a:endParaRPr lang="en-US" altLang="ja-JP" sz="1300" dirty="0">
              <a:solidFill>
                <a:prstClr val="black"/>
              </a:solidFill>
            </a:endParaRPr>
          </a:p>
        </p:txBody>
      </p:sp>
      <p:sp>
        <p:nvSpPr>
          <p:cNvPr id="33795" name="Rectangle 2"/>
          <p:cNvSpPr>
            <a:spLocks noGrp="1" noRot="1" noChangeAspect="1" noChangeArrowheads="1" noTextEdit="1"/>
          </p:cNvSpPr>
          <p:nvPr>
            <p:ph type="sldImg"/>
          </p:nvPr>
        </p:nvSpPr>
        <p:spPr>
          <a:xfrm>
            <a:off x="709613" y="768350"/>
            <a:ext cx="5680075" cy="38369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（１）完結型支援からオープン支援へ②</a:t>
            </a:r>
            <a:endParaRPr lang="en-US" altLang="ja-JP" dirty="0"/>
          </a:p>
          <a:p>
            <a:pPr eaLnBrk="1" hangingPunct="1"/>
            <a:r>
              <a:rPr lang="ja-JP" altLang="en-US" dirty="0"/>
              <a:t>○ケアマネジメント体制の強化と構築</a:t>
            </a:r>
          </a:p>
          <a:p>
            <a:pPr eaLnBrk="1" hangingPunct="1"/>
            <a:r>
              <a:rPr lang="ja-JP" altLang="en-US" dirty="0"/>
              <a:t>・最初（サービス提供開始時）に着ていた洋服（サービス）も、本人や周りの環境に変化が生じ、サイズの合わない洋服（サービス）になっている場合があります。地域の社会資源の存在とその変化を把握し、本人のサイズに合った洋服（サービス</a:t>
            </a:r>
            <a:r>
              <a:rPr lang="ja-JP" altLang="en-US" dirty="0" smtClean="0"/>
              <a:t>）がみつかれば着用</a:t>
            </a:r>
            <a:r>
              <a:rPr lang="ja-JP" altLang="en-US" dirty="0"/>
              <a:t>を促します。</a:t>
            </a:r>
          </a:p>
          <a:p>
            <a:pPr eaLnBrk="1" hangingPunct="1"/>
            <a:r>
              <a:rPr lang="ja-JP" altLang="en-US" dirty="0"/>
              <a:t>・望みをかなえるために日々活動していても、変化がない場合もあります。その際原因を本人だけに求めない前提で、事例共有や事例検討を定期的に実施するなかで見えてくることもあります。</a:t>
            </a:r>
          </a:p>
          <a:p>
            <a:pPr eaLnBrk="1" hangingPunct="1"/>
            <a:r>
              <a:rPr lang="ja-JP" altLang="en-US" dirty="0"/>
              <a:t>・本人の満足度が上がらない場合、ケアマネジメントプロセスに沿って、原因を探っていくことが重要。・・・記録が重要となる</a:t>
            </a:r>
          </a:p>
          <a:p>
            <a:pPr eaLnBrk="1" hangingPunct="1"/>
            <a:r>
              <a:rPr lang="ja-JP" altLang="en-US" dirty="0"/>
              <a:t>・モニタリングを通じて、サービス提供や計画の内容を変更する勇気を持つこと。計画の変更はこれまで提供してきたサービスの否定にはあたりません。何か違うと思いながら計画変更をしないことこそこれまで積み上げてきた支援を壊すことになります。</a:t>
            </a:r>
          </a:p>
        </p:txBody>
      </p:sp>
    </p:spTree>
    <p:extLst>
      <p:ext uri="{BB962C8B-B14F-4D97-AF65-F5344CB8AC3E}">
        <p14:creationId xmlns:p14="http://schemas.microsoft.com/office/powerpoint/2010/main" val="3935042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9613" y="768350"/>
            <a:ext cx="5680075"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25</a:t>
            </a:fld>
            <a:endParaRPr lang="en-US" altLang="ja-JP" dirty="0"/>
          </a:p>
        </p:txBody>
      </p:sp>
    </p:spTree>
    <p:extLst>
      <p:ext uri="{BB962C8B-B14F-4D97-AF65-F5344CB8AC3E}">
        <p14:creationId xmlns:p14="http://schemas.microsoft.com/office/powerpoint/2010/main" val="1983818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946BED1D-D133-4CD3-AA7B-46C516EF7B7B}" type="slidenum">
              <a:rPr lang="en-US" altLang="ja-JP" sz="1300">
                <a:solidFill>
                  <a:prstClr val="black"/>
                </a:solidFill>
              </a:rPr>
              <a:pPr eaLnBrk="1" hangingPunct="1"/>
              <a:t>26</a:t>
            </a:fld>
            <a:endParaRPr lang="en-US" altLang="ja-JP" sz="1300" dirty="0">
              <a:solidFill>
                <a:prstClr val="black"/>
              </a:solidFill>
            </a:endParaRPr>
          </a:p>
        </p:txBody>
      </p:sp>
      <p:sp>
        <p:nvSpPr>
          <p:cNvPr id="34819" name="Rectangle 2"/>
          <p:cNvSpPr>
            <a:spLocks noGrp="1" noRot="1" noChangeAspect="1" noChangeArrowheads="1" noTextEdit="1"/>
          </p:cNvSpPr>
          <p:nvPr>
            <p:ph type="sldImg"/>
          </p:nvPr>
        </p:nvSpPr>
        <p:spPr>
          <a:xfrm>
            <a:off x="709613" y="768350"/>
            <a:ext cx="5680075" cy="3836988"/>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（２）個別支援計画書は連携ツール①</a:t>
            </a:r>
            <a:endParaRPr lang="en-US" altLang="ja-JP" dirty="0"/>
          </a:p>
          <a:p>
            <a:pPr eaLnBrk="1" hangingPunct="1"/>
            <a:r>
              <a:rPr lang="ja-JP" altLang="en-US" dirty="0"/>
              <a:t>○サービス等利用計画書と個別支援計画書を何かに例えると</a:t>
            </a:r>
            <a:r>
              <a:rPr lang="en-US" altLang="ja-JP" dirty="0"/>
              <a:t>…</a:t>
            </a:r>
          </a:p>
          <a:p>
            <a:pPr eaLnBrk="1" hangingPunct="1"/>
            <a:r>
              <a:rPr lang="ja-JP" altLang="en-US" dirty="0"/>
              <a:t>　◇建築業界において、「設計図」とは、設計者がお客や公的機関に提出する為に作成する図面で、お客さんのニーズに沿って作成された部屋の広さや高さ、仕上げ、形状がわかる図面です。</a:t>
            </a:r>
          </a:p>
          <a:p>
            <a:pPr eaLnBrk="1" hangingPunct="1"/>
            <a:r>
              <a:rPr lang="ja-JP" altLang="en-US" dirty="0"/>
              <a:t>　◇「施工図」は、設計図を元にして、壁の厚さ、芯の振分け、天板の巾、材料の厚さ、高さなど　実際の現場を管理する人が必要な寸法を決定しながら作成する図面です。</a:t>
            </a:r>
            <a:br>
              <a:rPr lang="ja-JP" altLang="en-US" dirty="0"/>
            </a:br>
            <a:r>
              <a:rPr lang="ja-JP" altLang="en-US" dirty="0"/>
              <a:t>　この図面を元に、各職種が材料の手配、加工などを行います。</a:t>
            </a:r>
          </a:p>
          <a:p>
            <a:pPr eaLnBrk="1" hangingPunct="1"/>
            <a:r>
              <a:rPr lang="ja-JP" altLang="en-US" dirty="0"/>
              <a:t>　◇実は、建築は設計図ではなく施工図によって具現化するものであり、施工図が品質に直接的影響を及ぼす重要なものとなっています。　</a:t>
            </a:r>
          </a:p>
          <a:p>
            <a:pPr eaLnBrk="1" hangingPunct="1"/>
            <a:r>
              <a:rPr lang="ja-JP" altLang="en-US" dirty="0"/>
              <a:t>　◇ひとつの家を作り上げるには、複数の職種の仕事がうまく調和していなければなりません。　大工さん、建具屋さん、クロス屋さん、設備屋さん、電気屋さん等、複数に及びます。</a:t>
            </a:r>
          </a:p>
          <a:p>
            <a:pPr eaLnBrk="1" hangingPunct="1"/>
            <a:endParaRPr lang="en-US" altLang="ja-JP" dirty="0"/>
          </a:p>
        </p:txBody>
      </p:sp>
    </p:spTree>
    <p:extLst>
      <p:ext uri="{BB962C8B-B14F-4D97-AF65-F5344CB8AC3E}">
        <p14:creationId xmlns:p14="http://schemas.microsoft.com/office/powerpoint/2010/main" val="2482540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946BED1D-D133-4CD3-AA7B-46C516EF7B7B}" type="slidenum">
              <a:rPr lang="en-US" altLang="ja-JP" sz="1300">
                <a:solidFill>
                  <a:prstClr val="black"/>
                </a:solidFill>
              </a:rPr>
              <a:pPr eaLnBrk="1" hangingPunct="1"/>
              <a:t>27</a:t>
            </a:fld>
            <a:endParaRPr lang="en-US" altLang="ja-JP" sz="1300" dirty="0">
              <a:solidFill>
                <a:prstClr val="black"/>
              </a:solidFill>
            </a:endParaRPr>
          </a:p>
        </p:txBody>
      </p:sp>
      <p:sp>
        <p:nvSpPr>
          <p:cNvPr id="34819" name="Rectangle 2"/>
          <p:cNvSpPr>
            <a:spLocks noGrp="1" noRot="1" noChangeAspect="1" noChangeArrowheads="1" noTextEdit="1"/>
          </p:cNvSpPr>
          <p:nvPr>
            <p:ph type="sldImg"/>
          </p:nvPr>
        </p:nvSpPr>
        <p:spPr>
          <a:xfrm>
            <a:off x="709613" y="768350"/>
            <a:ext cx="5680075" cy="3836988"/>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設計図を翻訳・具体化した施工図により、それぞれの職人さんが具体的な寸法や形状、材料など理解し、発注・制作が具体的に進むことになります。施工図の出来・不出来は、建築の出来栄えや善し悪し、効率にも左右することになります。　</a:t>
            </a:r>
          </a:p>
          <a:p>
            <a:pPr eaLnBrk="1" hangingPunct="1"/>
            <a:r>
              <a:rPr lang="ja-JP" altLang="en-US" dirty="0"/>
              <a:t> 上記の「設計図」を「サービス等利用計画書」に、「施工図」を「個別支援計画書」に置き換えると、「サービス等利用計画書」と「個別支援計画書」の関係性が理解しやすくなります。</a:t>
            </a:r>
          </a:p>
          <a:p>
            <a:pPr eaLnBrk="1" hangingPunct="1"/>
            <a:r>
              <a:rPr lang="ja-JP" altLang="en-US" dirty="0"/>
              <a:t>　まだまだ、サービス事業者が先に関わりを持ち本人との関わりも情報も多く持っていることでしょう。しかし、後から関わる相談支援専門員は不要ではなく、支援を受ける人について重要な経過管理者となります。また、幅広に地域の情報が集まり、事業所間の連携や齟齬の改善など、チームとして役割分担し協働していくことが大切です。</a:t>
            </a:r>
          </a:p>
          <a:p>
            <a:pPr eaLnBrk="1" hangingPunct="1"/>
            <a:r>
              <a:rPr lang="ja-JP" altLang="en-US" dirty="0"/>
              <a:t>　みなさんのサービス提供事業所は指定特定の相談支援事業所を持っていませんか？</a:t>
            </a:r>
            <a:endParaRPr lang="en-US" altLang="ja-JP" dirty="0"/>
          </a:p>
          <a:p>
            <a:pPr eaLnBrk="1" hangingPunct="1"/>
            <a:r>
              <a:rPr lang="ja-JP" altLang="en-US" dirty="0"/>
              <a:t>事業所優先でない本人優先の支援がされていると胸を張れるか。あなたの仲間の相談支援担当職員は狭間で苦しんでいませんか？</a:t>
            </a:r>
            <a:endParaRPr lang="en-US" altLang="ja-JP" dirty="0"/>
          </a:p>
        </p:txBody>
      </p:sp>
    </p:spTree>
    <p:extLst>
      <p:ext uri="{BB962C8B-B14F-4D97-AF65-F5344CB8AC3E}">
        <p14:creationId xmlns:p14="http://schemas.microsoft.com/office/powerpoint/2010/main" val="986056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一軒家を建築する際の設計図と施工図のイメージです。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28</a:t>
            </a:fld>
            <a:endParaRPr lang="en-US" altLang="ja-JP" dirty="0"/>
          </a:p>
        </p:txBody>
      </p:sp>
    </p:spTree>
    <p:extLst>
      <p:ext uri="{BB962C8B-B14F-4D97-AF65-F5344CB8AC3E}">
        <p14:creationId xmlns:p14="http://schemas.microsoft.com/office/powerpoint/2010/main" val="989910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トータルプランであるサービス等利用計画には、複数のニーズが含まれています。</a:t>
            </a:r>
            <a:endParaRPr kumimoji="1" lang="en-US" altLang="ja-JP" dirty="0"/>
          </a:p>
          <a:p>
            <a:r>
              <a:rPr kumimoji="1" lang="ja-JP" altLang="en-US" dirty="0"/>
              <a:t>それぞれのニーズは、各事業所、インフォーマルサービスへとつながっていきます。</a:t>
            </a:r>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30</a:t>
            </a:fld>
            <a:endParaRPr lang="en-US" altLang="ja-JP" dirty="0"/>
          </a:p>
        </p:txBody>
      </p:sp>
    </p:spTree>
    <p:extLst>
      <p:ext uri="{BB962C8B-B14F-4D97-AF65-F5344CB8AC3E}">
        <p14:creationId xmlns:p14="http://schemas.microsoft.com/office/powerpoint/2010/main" val="930082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946BED1D-D133-4CD3-AA7B-46C516EF7B7B}" type="slidenum">
              <a:rPr lang="en-US" altLang="ja-JP" sz="1300">
                <a:solidFill>
                  <a:prstClr val="black"/>
                </a:solidFill>
              </a:rPr>
              <a:pPr eaLnBrk="1" hangingPunct="1"/>
              <a:t>31</a:t>
            </a:fld>
            <a:endParaRPr lang="en-US" altLang="ja-JP" sz="1300" dirty="0">
              <a:solidFill>
                <a:prstClr val="black"/>
              </a:solidFill>
            </a:endParaRPr>
          </a:p>
        </p:txBody>
      </p:sp>
      <p:sp>
        <p:nvSpPr>
          <p:cNvPr id="34819" name="Rectangle 2"/>
          <p:cNvSpPr>
            <a:spLocks noGrp="1" noRot="1" noChangeAspect="1" noChangeArrowheads="1" noTextEdit="1"/>
          </p:cNvSpPr>
          <p:nvPr>
            <p:ph type="sldImg"/>
          </p:nvPr>
        </p:nvSpPr>
        <p:spPr>
          <a:xfrm>
            <a:off x="709613" y="768350"/>
            <a:ext cx="5680075" cy="3836988"/>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○個別支援計画書の視点や質的変化を意識する（モニタリングの重要性）</a:t>
            </a:r>
          </a:p>
          <a:p>
            <a:pPr eaLnBrk="1" hangingPunct="1"/>
            <a:endParaRPr lang="ja-JP" altLang="en-US" dirty="0"/>
          </a:p>
          <a:p>
            <a:pPr eaLnBrk="1" hangingPunct="1"/>
            <a:r>
              <a:rPr lang="ja-JP" altLang="en-US" dirty="0"/>
              <a:t>・最初からすべてを網羅し、完璧な計画書は作ろうとしない。スモールステップで、少しずつ積み上げて行くイメージを持ち、成功体験や役割を意識することが重要となります。</a:t>
            </a:r>
          </a:p>
          <a:p>
            <a:pPr eaLnBrk="1" hangingPunct="1"/>
            <a:r>
              <a:rPr lang="ja-JP" altLang="en-US" dirty="0"/>
              <a:t>・つなげるだけではなく、一緒に考える姿勢が必要（つなげてもうまくいかない場合）</a:t>
            </a:r>
          </a:p>
          <a:p>
            <a:pPr eaLnBrk="1" hangingPunct="1"/>
            <a:r>
              <a:rPr lang="ja-JP" altLang="en-US" dirty="0"/>
              <a:t>・相談支援専門員とサービス管理責任者が、モニタリングのための会議等で一緒に考えることで、新たな解決方法やつなぎ先（連携先）を得たり、気づきが生まれます。</a:t>
            </a:r>
          </a:p>
          <a:p>
            <a:pPr eaLnBrk="1" hangingPunct="1"/>
            <a:endParaRPr lang="en-US" altLang="ja-JP" dirty="0"/>
          </a:p>
        </p:txBody>
      </p:sp>
    </p:spTree>
    <p:extLst>
      <p:ext uri="{BB962C8B-B14F-4D97-AF65-F5344CB8AC3E}">
        <p14:creationId xmlns:p14="http://schemas.microsoft.com/office/powerpoint/2010/main" val="3136425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Grp="1" noRot="1" noChangeAspect="1" noChangeArrowheads="1"/>
          </p:cNvSpPr>
          <p:nvPr>
            <p:ph type="sldImg"/>
          </p:nvPr>
        </p:nvSpPr>
        <p:spPr bwMode="auto">
          <a:xfrm>
            <a:off x="709613" y="768350"/>
            <a:ext cx="5680075" cy="3836988"/>
          </a:xfrm>
          <a:prstGeom prst="rect">
            <a:avLst/>
          </a:prstGeom>
          <a:solidFill>
            <a:srgbClr val="FFFFFF"/>
          </a:solidFill>
          <a:ln>
            <a:solidFill>
              <a:srgbClr val="000000"/>
            </a:solidFill>
            <a:miter lim="800000"/>
            <a:headEnd/>
            <a:tailEnd/>
          </a:ln>
        </p:spPr>
      </p:sp>
      <p:sp>
        <p:nvSpPr>
          <p:cNvPr id="78850" name="Rectangle 2"/>
          <p:cNvSpPr>
            <a:spLocks noGrp="1" noChangeArrowheads="1"/>
          </p:cNvSpPr>
          <p:nvPr>
            <p:ph type="body" idx="1"/>
          </p:nvPr>
        </p:nvSpPr>
        <p:spPr bwMode="auto">
          <a:xfrm>
            <a:off x="709931" y="4861443"/>
            <a:ext cx="5679440" cy="4605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ja-JP" altLang="en-US" sz="2200" dirty="0">
                <a:latin typeface="Lucida Grande" charset="0"/>
                <a:ea typeface="ヒラギノ角ゴ ProN W3" charset="0"/>
                <a:cs typeface="ヒラギノ角ゴ ProN W3" charset="0"/>
                <a:sym typeface="Lucida Grande" charset="0"/>
              </a:rPr>
              <a:t>サービス等利用計画・個別支援計画の視点や質的変化</a:t>
            </a:r>
            <a:endParaRPr lang="en-US" altLang="ja-JP" sz="2200" dirty="0">
              <a:latin typeface="Lucida Grande" charset="0"/>
              <a:ea typeface="ヒラギノ角ゴ ProN W3" charset="0"/>
              <a:cs typeface="ヒラギノ角ゴ ProN W3" charset="0"/>
              <a:sym typeface="Lucida Grande" charset="0"/>
            </a:endParaRPr>
          </a:p>
          <a:p>
            <a:r>
              <a:rPr lang="ja-JP" altLang="en-US" sz="2200" dirty="0">
                <a:latin typeface="Lucida Grande" charset="0"/>
                <a:ea typeface="ヒラギノ角ゴ ProN W3" charset="0"/>
                <a:cs typeface="ヒラギノ角ゴ ProN W3" charset="0"/>
                <a:sym typeface="Lucida Grande" charset="0"/>
              </a:rPr>
              <a:t>例えば、サービス利用の初期においては、リスク管理を重視し、生活の安定を中心に考えた計画とならざるを得ない場合もあります。</a:t>
            </a:r>
            <a:endParaRPr lang="en-US" altLang="ja-JP" sz="2200" dirty="0">
              <a:latin typeface="Lucida Grande" charset="0"/>
              <a:ea typeface="ヒラギノ角ゴ ProN W3" charset="0"/>
              <a:cs typeface="ヒラギノ角ゴ ProN W3" charset="0"/>
              <a:sym typeface="Lucida Grande" charset="0"/>
            </a:endParaRPr>
          </a:p>
          <a:p>
            <a:r>
              <a:rPr lang="ja-JP" altLang="en-US" sz="2200" dirty="0">
                <a:latin typeface="Lucida Grande" charset="0"/>
                <a:ea typeface="ヒラギノ角ゴ ProN W3" charset="0"/>
                <a:cs typeface="ヒラギノ角ゴ ProN W3" charset="0"/>
                <a:sym typeface="Lucida Grande" charset="0"/>
              </a:rPr>
              <a:t>しかし、生活が落ち着いてくれば徐々に本人の生きがいを重視し、多少のリスクはあっても可能性を追求していく計画となり、</a:t>
            </a:r>
            <a:endParaRPr lang="en-US" altLang="ja-JP" sz="2200" dirty="0">
              <a:latin typeface="Lucida Grande" charset="0"/>
              <a:ea typeface="ヒラギノ角ゴ ProN W3" charset="0"/>
              <a:cs typeface="ヒラギノ角ゴ ProN W3" charset="0"/>
              <a:sym typeface="Lucida Grande" charset="0"/>
            </a:endParaRPr>
          </a:p>
          <a:p>
            <a:r>
              <a:rPr lang="ja-JP" altLang="en-US" sz="2200" dirty="0">
                <a:latin typeface="Lucida Grande" charset="0"/>
                <a:ea typeface="ヒラギノ角ゴ ProN W3" charset="0"/>
                <a:cs typeface="ヒラギノ角ゴ ProN W3" charset="0"/>
                <a:sym typeface="Lucida Grande" charset="0"/>
              </a:rPr>
              <a:t>さらに、将来のより質の高い生活を見据えた計画へと変化していく流れもありえます。</a:t>
            </a:r>
            <a:endParaRPr lang="en-US" altLang="ja-JP" sz="2200" dirty="0">
              <a:latin typeface="Lucida Grande" charset="0"/>
              <a:ea typeface="ヒラギノ角ゴ ProN W3" charset="0"/>
              <a:cs typeface="ヒラギノ角ゴ ProN W3" charset="0"/>
              <a:sym typeface="Lucida Grande" charset="0"/>
            </a:endParaRPr>
          </a:p>
          <a:p>
            <a:r>
              <a:rPr lang="ja-JP" altLang="en-US" sz="2200" dirty="0">
                <a:latin typeface="Lucida Grande" charset="0"/>
                <a:ea typeface="ヒラギノ角ゴ ProN W3" charset="0"/>
                <a:cs typeface="ヒラギノ角ゴ ProN W3" charset="0"/>
                <a:sym typeface="Lucida Grande" charset="0"/>
              </a:rPr>
              <a:t>その際、行き</a:t>
            </a:r>
            <a:r>
              <a:rPr lang="ja-JP" altLang="en-US" sz="2200" dirty="0" err="1">
                <a:latin typeface="Lucida Grande" charset="0"/>
                <a:ea typeface="ヒラギノ角ゴ ProN W3" charset="0"/>
                <a:cs typeface="ヒラギノ角ゴ ProN W3" charset="0"/>
                <a:sym typeface="Lucida Grande" charset="0"/>
              </a:rPr>
              <a:t>つ</a:t>
            </a:r>
            <a:r>
              <a:rPr lang="ja-JP" altLang="en-US" sz="2200" dirty="0">
                <a:latin typeface="Lucida Grande" charset="0"/>
                <a:ea typeface="ヒラギノ角ゴ ProN W3" charset="0"/>
                <a:cs typeface="ヒラギノ角ゴ ProN W3" charset="0"/>
                <a:sym typeface="Lucida Grande" charset="0"/>
              </a:rPr>
              <a:t>戻りつということも保障しながら、徐々に個別性の</a:t>
            </a:r>
            <a:r>
              <a:rPr lang="ja-JP" altLang="en-US" sz="2200" dirty="0">
                <a:latin typeface="Lucida Grande" charset="0"/>
                <a:ea typeface="ヒラギノ角ゴ ProN W3" charset="0"/>
                <a:cs typeface="ヒラギノ角ゴ ProN W3" charset="0"/>
                <a:sym typeface="Lucida Grande" charset="0"/>
              </a:rPr>
              <a:t>高い（上質な）支援</a:t>
            </a:r>
            <a:r>
              <a:rPr lang="ja-JP" altLang="en-US" sz="2200" dirty="0">
                <a:latin typeface="Lucida Grande" charset="0"/>
                <a:ea typeface="ヒラギノ角ゴ ProN W3" charset="0"/>
                <a:cs typeface="ヒラギノ角ゴ ProN W3" charset="0"/>
                <a:sym typeface="Lucida Grande" charset="0"/>
              </a:rPr>
              <a:t>となっていくよう、スモールステップを刻みながらプランニングしていきます。</a:t>
            </a:r>
          </a:p>
        </p:txBody>
      </p:sp>
      <p:sp>
        <p:nvSpPr>
          <p:cNvPr id="2" name="スライド番号プレースホルダー 1"/>
          <p:cNvSpPr>
            <a:spLocks noGrp="1"/>
          </p:cNvSpPr>
          <p:nvPr>
            <p:ph type="sldNum" sz="quarter" idx="10"/>
          </p:nvPr>
        </p:nvSpPr>
        <p:spPr/>
        <p:txBody>
          <a:bodyPr/>
          <a:lstStyle/>
          <a:p>
            <a:pPr>
              <a:defRPr/>
            </a:pPr>
            <a:fld id="{694614EA-68A8-4A58-A3A5-297D45FF3941}" type="slidenum">
              <a:rPr lang="en-US" altLang="ja-JP" smtClean="0"/>
              <a:pPr>
                <a:defRPr/>
              </a:pPr>
              <a:t>32</a:t>
            </a:fld>
            <a:endParaRPr lang="en-US" altLang="ja-JP" dirty="0"/>
          </a:p>
        </p:txBody>
      </p:sp>
    </p:spTree>
    <p:extLst>
      <p:ext uri="{BB962C8B-B14F-4D97-AF65-F5344CB8AC3E}">
        <p14:creationId xmlns:p14="http://schemas.microsoft.com/office/powerpoint/2010/main" val="2560171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本人の人生を豊かにするという、ある意味途方もない目標に向けて、様々な人たちがそれぞれの取組みを行っています。</a:t>
            </a:r>
            <a:endParaRPr kumimoji="1" lang="en-US" altLang="ja-JP" dirty="0"/>
          </a:p>
          <a:p>
            <a:r>
              <a:rPr kumimoji="1" lang="ja-JP" altLang="en-US" dirty="0"/>
              <a:t>支援者一人一人が本人に向き合い、本人も含めて話し合い、一つの方向性を出していくことが重要になります。</a:t>
            </a:r>
            <a:endParaRPr kumimoji="1" lang="en-US" altLang="ja-JP" dirty="0"/>
          </a:p>
          <a:p>
            <a:r>
              <a:rPr kumimoji="1" lang="ja-JP" altLang="en-US" dirty="0"/>
              <a:t>その際、一人の人生ですからそこに正解があらかじめ用意されているものではないことを前提に、「ともに考える姿勢」を持つことが重要となります。</a:t>
            </a:r>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33</a:t>
            </a:fld>
            <a:endParaRPr lang="en-US" altLang="ja-JP" dirty="0"/>
          </a:p>
        </p:txBody>
      </p:sp>
    </p:spTree>
    <p:extLst>
      <p:ext uri="{BB962C8B-B14F-4D97-AF65-F5344CB8AC3E}">
        <p14:creationId xmlns:p14="http://schemas.microsoft.com/office/powerpoint/2010/main" val="44699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946BED1D-D133-4CD3-AA7B-46C516EF7B7B}" type="slidenum">
              <a:rPr lang="en-US" altLang="ja-JP" sz="1300">
                <a:solidFill>
                  <a:prstClr val="black"/>
                </a:solidFill>
              </a:rPr>
              <a:pPr eaLnBrk="1" hangingPunct="1"/>
              <a:t>34</a:t>
            </a:fld>
            <a:endParaRPr lang="en-US" altLang="ja-JP" sz="1300" dirty="0">
              <a:solidFill>
                <a:prstClr val="black"/>
              </a:solidFill>
            </a:endParaRPr>
          </a:p>
        </p:txBody>
      </p:sp>
      <p:sp>
        <p:nvSpPr>
          <p:cNvPr id="34819" name="Rectangle 2"/>
          <p:cNvSpPr>
            <a:spLocks noGrp="1" noRot="1" noChangeAspect="1" noChangeArrowheads="1" noTextEdit="1"/>
          </p:cNvSpPr>
          <p:nvPr>
            <p:ph type="sldImg"/>
          </p:nvPr>
        </p:nvSpPr>
        <p:spPr>
          <a:xfrm>
            <a:off x="709613" y="768350"/>
            <a:ext cx="5680075" cy="3836988"/>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（３）連携の意味を考える</a:t>
            </a:r>
            <a:endParaRPr lang="en-US" altLang="ja-JP" dirty="0"/>
          </a:p>
          <a:p>
            <a:pPr eaLnBrk="1" hangingPunct="1"/>
            <a:r>
              <a:rPr lang="ja-JP" altLang="en-US" dirty="0"/>
              <a:t>○専門性とチーム力を高める</a:t>
            </a:r>
          </a:p>
          <a:p>
            <a:pPr eaLnBrk="1" hangingPunct="1"/>
            <a:r>
              <a:rPr lang="ja-JP" altLang="en-US" dirty="0"/>
              <a:t>・連携することによりグループを作るのではなく、チームを作る。（支援目標の明確化と共有）</a:t>
            </a:r>
          </a:p>
          <a:p>
            <a:pPr eaLnBrk="1" hangingPunct="1"/>
            <a:r>
              <a:rPr lang="ja-JP" altLang="en-US" dirty="0"/>
              <a:t>○チームに必要な三つの条件</a:t>
            </a:r>
          </a:p>
          <a:p>
            <a:pPr eaLnBrk="1" hangingPunct="1"/>
            <a:r>
              <a:rPr lang="ja-JP" altLang="en-US" dirty="0"/>
              <a:t>・目的や目標がある</a:t>
            </a:r>
          </a:p>
          <a:p>
            <a:pPr eaLnBrk="1" hangingPunct="1"/>
            <a:r>
              <a:rPr lang="ja-JP" altLang="en-US" dirty="0"/>
              <a:t>・ルールや決まりごとがある</a:t>
            </a:r>
          </a:p>
          <a:p>
            <a:pPr eaLnBrk="1" hangingPunct="1"/>
            <a:r>
              <a:rPr lang="ja-JP" altLang="en-US" dirty="0"/>
              <a:t>・目的、目標が成し遂げられる人材が揃っている</a:t>
            </a:r>
          </a:p>
          <a:p>
            <a:pPr eaLnBrk="1" hangingPunct="1"/>
            <a:r>
              <a:rPr lang="en-US" altLang="ja-JP" dirty="0"/>
              <a:t>+</a:t>
            </a:r>
            <a:r>
              <a:rPr lang="ja-JP" altLang="en-US" dirty="0"/>
              <a:t>プラス、「モチベーション」</a:t>
            </a:r>
          </a:p>
          <a:p>
            <a:pPr eaLnBrk="1" hangingPunct="1"/>
            <a:r>
              <a:rPr lang="ja-JP" altLang="en-US" dirty="0"/>
              <a:t>○連携することは、Ｓｅｅ→Ｔｈｉｎｋ→Ｐｌａｎ→Ｄｏのプロセスを回しながら、業務に当たること。（画一的なサービスではなく、包括的なアセスメントをきちんと行って、利用者の状況に応じた個別性の高いサービスを提供する。）</a:t>
            </a:r>
          </a:p>
        </p:txBody>
      </p:sp>
    </p:spTree>
    <p:extLst>
      <p:ext uri="{BB962C8B-B14F-4D97-AF65-F5344CB8AC3E}">
        <p14:creationId xmlns:p14="http://schemas.microsoft.com/office/powerpoint/2010/main" val="2692743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相談支援専門員は、生活全般をアセスメントし、本人の願い・望み・ニーズを明らかにし、そのうえで生活や支援の全体像としてのサービス等利用計画を作成します。</a:t>
            </a:r>
            <a:endParaRPr kumimoji="1" lang="en-US" altLang="ja-JP" dirty="0"/>
          </a:p>
          <a:p>
            <a:r>
              <a:rPr kumimoji="1" lang="ja-JP" altLang="en-US" dirty="0"/>
              <a:t>法定サービスだけでなくインフォーマルサービスも含めて、本人と各サービスを「繋ぐ」支援と言えます。</a:t>
            </a:r>
          </a:p>
        </p:txBody>
      </p:sp>
    </p:spTree>
    <p:extLst>
      <p:ext uri="{BB962C8B-B14F-4D97-AF65-F5344CB8AC3E}">
        <p14:creationId xmlns:p14="http://schemas.microsoft.com/office/powerpoint/2010/main" val="4190923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あなたがたの事業所内ではチームができていますか</a:t>
            </a:r>
            <a:endParaRPr kumimoji="1" lang="en-US" altLang="ja-JP" dirty="0"/>
          </a:p>
          <a:p>
            <a:r>
              <a:rPr kumimoji="1" lang="ja-JP" altLang="en-US" dirty="0"/>
              <a:t>地域のなかでチームができていますか</a:t>
            </a:r>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35</a:t>
            </a:fld>
            <a:endParaRPr lang="en-US" altLang="ja-JP" dirty="0"/>
          </a:p>
        </p:txBody>
      </p:sp>
    </p:spTree>
    <p:extLst>
      <p:ext uri="{BB962C8B-B14F-4D97-AF65-F5344CB8AC3E}">
        <p14:creationId xmlns:p14="http://schemas.microsoft.com/office/powerpoint/2010/main" val="1313732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946BED1D-D133-4CD3-AA7B-46C516EF7B7B}" type="slidenum">
              <a:rPr lang="en-US" altLang="ja-JP" sz="1300">
                <a:solidFill>
                  <a:prstClr val="black"/>
                </a:solidFill>
              </a:rPr>
              <a:pPr eaLnBrk="1" hangingPunct="1"/>
              <a:t>36</a:t>
            </a:fld>
            <a:endParaRPr lang="en-US" altLang="ja-JP" sz="1300" dirty="0">
              <a:solidFill>
                <a:prstClr val="black"/>
              </a:solidFill>
            </a:endParaRPr>
          </a:p>
        </p:txBody>
      </p:sp>
      <p:sp>
        <p:nvSpPr>
          <p:cNvPr id="34819" name="Rectangle 2"/>
          <p:cNvSpPr>
            <a:spLocks noGrp="1" noRot="1" noChangeAspect="1" noChangeArrowheads="1" noTextEdit="1"/>
          </p:cNvSpPr>
          <p:nvPr>
            <p:ph type="sldImg"/>
          </p:nvPr>
        </p:nvSpPr>
        <p:spPr>
          <a:xfrm>
            <a:off x="709613" y="768350"/>
            <a:ext cx="5680075" cy="3836988"/>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メイドサーバント症候群は、プライエム（特別養護老人ホーム）の何もかもが標準化されていることに一因があるといわれた。建物の構造、生活環境、決まった時間・生活リズムやスケジュール、同じユニフォーム姿のスタッフなど</a:t>
            </a:r>
            <a:r>
              <a:rPr lang="en-US" altLang="ja-JP" dirty="0"/>
              <a:t>…</a:t>
            </a:r>
            <a:r>
              <a:rPr lang="ja-JP" altLang="en-US" dirty="0"/>
              <a:t>それらの中で、利用者（入所者）は、フォーマル・インフォーマルのあてがわれたサービスに縛られ、受動的になり自己決定することもなく、自分の服を選んで着たり身だしなみを整えることも受動的で興味を失うことが多かったことなどの弊害があげられた。</a:t>
            </a:r>
            <a:endParaRPr lang="en-US" altLang="ja-JP" dirty="0"/>
          </a:p>
          <a:p>
            <a:pPr eaLnBrk="1" hangingPunct="1"/>
            <a:r>
              <a:rPr lang="ja-JP" altLang="en-US" dirty="0"/>
              <a:t>・誰かが考えたことを、指示された通りにやらされているのは、「メイド・サーバント的支援」といえるかもしれません。これは、もともと、施設ケアスタッフは世話をすることを仕事と思い何から何まで手を出してしまう（メイドさんや召使いになりきっている状態を比喩した用語）。また、施設入所者もケアしてもらうことを期待して受動的になってしまいます。</a:t>
            </a:r>
          </a:p>
          <a:p>
            <a:pPr eaLnBrk="1" hangingPunct="1"/>
            <a:r>
              <a:rPr lang="ja-JP" altLang="en-US" dirty="0"/>
              <a:t>・ケアスタッフがメイド・サーバント的支援に陥ると、仕事の結果に責任を持ちません。「結果が悪かったのは指示をした方が悪い、自分はいわれた通りにきちんとやったのだから」と考えてしまいがちです。</a:t>
            </a:r>
          </a:p>
          <a:p>
            <a:pPr eaLnBrk="1" hangingPunct="1"/>
            <a:r>
              <a:rPr lang="ja-JP" altLang="en-US" dirty="0"/>
              <a:t>・一方、入所者も決まったスケジュールにあてがわれるサービスの中、受動的で自己決定をすることもなく、興味関心を失うことなどの弊害があげられた。</a:t>
            </a:r>
          </a:p>
          <a:p>
            <a:pPr eaLnBrk="1" hangingPunct="1"/>
            <a:r>
              <a:rPr lang="ja-JP" altLang="en-US" dirty="0"/>
              <a:t>◇ケアスタッフがメイド・サーバント症候群（的支援）に陥らないためにも、定期的に自分の仕事を検証する機会が必要となります。支援者全員で楽しみながら本人のゴールを目指したいものです。</a:t>
            </a:r>
          </a:p>
          <a:p>
            <a:pPr eaLnBrk="1" hangingPunct="1"/>
            <a:endParaRPr lang="en-US" altLang="ja-JP" dirty="0"/>
          </a:p>
        </p:txBody>
      </p:sp>
    </p:spTree>
    <p:extLst>
      <p:ext uri="{BB962C8B-B14F-4D97-AF65-F5344CB8AC3E}">
        <p14:creationId xmlns:p14="http://schemas.microsoft.com/office/powerpoint/2010/main" val="3423247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946BED1D-D133-4CD3-AA7B-46C516EF7B7B}" type="slidenum">
              <a:rPr lang="en-US" altLang="ja-JP" sz="1300">
                <a:solidFill>
                  <a:prstClr val="black"/>
                </a:solidFill>
              </a:rPr>
              <a:pPr eaLnBrk="1" hangingPunct="1"/>
              <a:t>37</a:t>
            </a:fld>
            <a:endParaRPr lang="en-US" altLang="ja-JP" sz="1300" dirty="0">
              <a:solidFill>
                <a:prstClr val="black"/>
              </a:solidFill>
            </a:endParaRPr>
          </a:p>
        </p:txBody>
      </p:sp>
      <p:sp>
        <p:nvSpPr>
          <p:cNvPr id="34819" name="Rectangle 2"/>
          <p:cNvSpPr>
            <a:spLocks noGrp="1" noRot="1" noChangeAspect="1" noChangeArrowheads="1" noTextEdit="1"/>
          </p:cNvSpPr>
          <p:nvPr>
            <p:ph type="sldImg"/>
          </p:nvPr>
        </p:nvSpPr>
        <p:spPr>
          <a:xfrm>
            <a:off x="709613" y="768350"/>
            <a:ext cx="5680075" cy="3836988"/>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・自己決定の機会は、一方で、利用者が自分の新たな可能性を見つけるきっかけにもなります。（多角的視点からのストレングス支援やエンパワメント）</a:t>
            </a:r>
          </a:p>
          <a:p>
            <a:pPr eaLnBrk="1" hangingPunct="1"/>
            <a:r>
              <a:rPr lang="ja-JP" altLang="en-US" dirty="0"/>
              <a:t>・質の高いサービスとは何か、サービスの質の向上に終わりはなく、常に変化、向上させていくということがとても重要です。　（マンネリやパタナリズムの打破）</a:t>
            </a:r>
          </a:p>
          <a:p>
            <a:pPr eaLnBrk="1" hangingPunct="1"/>
            <a:r>
              <a:rPr lang="ja-JP" altLang="en-US" dirty="0"/>
              <a:t>・定期的に提供しているサービスを振返り・検証を行なうことができる体制作りが必要となります。一人に頼らず、チームで行なうことが重要です。　（チームアプローチの強化と徹底）</a:t>
            </a:r>
          </a:p>
          <a:p>
            <a:pPr eaLnBrk="1" hangingPunct="1"/>
            <a:r>
              <a:rPr lang="ja-JP" altLang="en-US" dirty="0"/>
              <a:t>・「エビデンス　ベース　プラクティス」（</a:t>
            </a:r>
            <a:r>
              <a:rPr lang="en-US" altLang="ja-JP" dirty="0"/>
              <a:t>EBP</a:t>
            </a:r>
            <a:r>
              <a:rPr lang="ja-JP" altLang="en-US" dirty="0"/>
              <a:t>）　エビデンスをベースにした実践がとても重要となる。そのための計画作成ですし、日々の記録です。</a:t>
            </a:r>
          </a:p>
          <a:p>
            <a:pPr eaLnBrk="1" hangingPunct="1"/>
            <a:r>
              <a:rPr lang="ja-JP" altLang="en-US" dirty="0"/>
              <a:t>・人材の育成、強化（チームのどこが強いところか弱いところかを把握し、人材育成していく必要があります。）</a:t>
            </a:r>
          </a:p>
          <a:p>
            <a:pPr eaLnBrk="1" hangingPunct="1"/>
            <a:endParaRPr lang="en-US" altLang="ja-JP" dirty="0"/>
          </a:p>
        </p:txBody>
      </p:sp>
    </p:spTree>
    <p:extLst>
      <p:ext uri="{BB962C8B-B14F-4D97-AF65-F5344CB8AC3E}">
        <p14:creationId xmlns:p14="http://schemas.microsoft.com/office/powerpoint/2010/main" val="3217305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（４）事業所内（組織内）連携、部門間連携を考えてみましょう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38</a:t>
            </a:fld>
            <a:endParaRPr lang="en-US" altLang="ja-JP" dirty="0"/>
          </a:p>
        </p:txBody>
      </p:sp>
    </p:spTree>
    <p:extLst>
      <p:ext uri="{BB962C8B-B14F-4D97-AF65-F5344CB8AC3E}">
        <p14:creationId xmlns:p14="http://schemas.microsoft.com/office/powerpoint/2010/main" val="3947854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946BED1D-D133-4CD3-AA7B-46C516EF7B7B}" type="slidenum">
              <a:rPr lang="en-US" altLang="ja-JP" sz="1300">
                <a:solidFill>
                  <a:prstClr val="black"/>
                </a:solidFill>
              </a:rPr>
              <a:pPr eaLnBrk="1" hangingPunct="1"/>
              <a:t>41</a:t>
            </a:fld>
            <a:endParaRPr lang="en-US" altLang="ja-JP" sz="1300" dirty="0">
              <a:solidFill>
                <a:prstClr val="black"/>
              </a:solidFill>
            </a:endParaRPr>
          </a:p>
        </p:txBody>
      </p:sp>
      <p:sp>
        <p:nvSpPr>
          <p:cNvPr id="34819" name="Rectangle 2"/>
          <p:cNvSpPr>
            <a:spLocks noGrp="1" noRot="1" noChangeAspect="1" noChangeArrowheads="1" noTextEdit="1"/>
          </p:cNvSpPr>
          <p:nvPr>
            <p:ph type="sldImg"/>
          </p:nvPr>
        </p:nvSpPr>
        <p:spPr>
          <a:xfrm>
            <a:off x="709613" y="768350"/>
            <a:ext cx="5680075" cy="3836988"/>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（５）さまざまな会議の活用</a:t>
            </a:r>
            <a:endParaRPr lang="en-US" altLang="ja-JP" dirty="0"/>
          </a:p>
          <a:p>
            <a:pPr eaLnBrk="1" hangingPunct="1"/>
            <a:r>
              <a:rPr lang="ja-JP" altLang="en-US" dirty="0"/>
              <a:t>利用者のニーズを充足するために、連携の視点と軸を整理していくと、支援者・事業所・組織及び関係機関・地域・まちの軸の中で、連携をしていくための場の設定と実践が重要（不可欠）となる。</a:t>
            </a:r>
          </a:p>
          <a:p>
            <a:pPr eaLnBrk="1" hangingPunct="1"/>
            <a:r>
              <a:rPr lang="ja-JP" altLang="en-US" dirty="0"/>
              <a:t>また、この</a:t>
            </a:r>
            <a:r>
              <a:rPr lang="en-US" altLang="ja-JP" dirty="0"/>
              <a:t>『</a:t>
            </a:r>
            <a:r>
              <a:rPr lang="ja-JP" altLang="en-US" dirty="0"/>
              <a:t>場</a:t>
            </a:r>
            <a:r>
              <a:rPr lang="en-US" altLang="ja-JP" dirty="0"/>
              <a:t>』</a:t>
            </a:r>
            <a:r>
              <a:rPr lang="ja-JP" altLang="en-US" dirty="0"/>
              <a:t>は、双方における連携を強化するとともに、それぞれの人材育成やサービスの質の向上、地域の活性化にもつながるものである。</a:t>
            </a:r>
          </a:p>
          <a:p>
            <a:pPr eaLnBrk="1" hangingPunct="1"/>
            <a:r>
              <a:rPr lang="ja-JP" altLang="en-US" dirty="0"/>
              <a:t>職場では、朝会（ミーティング）、グループ会議、ＱＣ活動等々様々な会議がある中に、「個別支援計画作成会議」が含まれる。</a:t>
            </a:r>
          </a:p>
          <a:p>
            <a:pPr eaLnBrk="1" hangingPunct="1"/>
            <a:r>
              <a:rPr lang="ja-JP" altLang="en-US" dirty="0"/>
              <a:t>また、本人（利用者）を通した関係機関との連携実践は、「サービス担当者会議」となる。</a:t>
            </a:r>
          </a:p>
          <a:p>
            <a:pPr eaLnBrk="1" hangingPunct="1"/>
            <a:r>
              <a:rPr lang="ja-JP" altLang="en-US" dirty="0"/>
              <a:t>次のステップとして基幹相談支援センターや（自立支援）協議会等を利用した検討・会議などが、地域づくりやまちづくりへとつながるものとなる。　</a:t>
            </a:r>
          </a:p>
          <a:p>
            <a:pPr eaLnBrk="1" hangingPunct="1"/>
            <a:endParaRPr lang="en-US" altLang="ja-JP" dirty="0"/>
          </a:p>
        </p:txBody>
      </p:sp>
    </p:spTree>
    <p:extLst>
      <p:ext uri="{BB962C8B-B14F-4D97-AF65-F5344CB8AC3E}">
        <p14:creationId xmlns:p14="http://schemas.microsoft.com/office/powerpoint/2010/main" val="2575993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前出の図です。</a:t>
            </a:r>
            <a:endParaRPr kumimoji="1" lang="en-US" altLang="ja-JP" dirty="0"/>
          </a:p>
          <a:p>
            <a:r>
              <a:rPr kumimoji="1" lang="ja-JP" altLang="en-US" dirty="0"/>
              <a:t>サービス担当者会議でつながり</a:t>
            </a:r>
            <a:endParaRPr kumimoji="1" lang="en-US" altLang="ja-JP" dirty="0"/>
          </a:p>
          <a:p>
            <a:r>
              <a:rPr kumimoji="1" lang="ja-JP" altLang="en-US" dirty="0"/>
              <a:t>個別支援会議で深める</a:t>
            </a:r>
            <a:endParaRPr kumimoji="1" lang="en-US" altLang="ja-JP" dirty="0"/>
          </a:p>
          <a:p>
            <a:r>
              <a:rPr kumimoji="1" lang="ja-JP" altLang="en-US" dirty="0"/>
              <a:t>いずれも会議の場を活用した連携です。</a:t>
            </a:r>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42</a:t>
            </a:fld>
            <a:endParaRPr lang="en-US" altLang="ja-JP" dirty="0"/>
          </a:p>
        </p:txBody>
      </p:sp>
    </p:spTree>
    <p:extLst>
      <p:ext uri="{BB962C8B-B14F-4D97-AF65-F5344CB8AC3E}">
        <p14:creationId xmlns:p14="http://schemas.microsoft.com/office/powerpoint/2010/main" val="719201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人は他者との関わりの中で成長するものです。</a:t>
            </a:r>
            <a:endParaRPr kumimoji="1" lang="en-US" altLang="ja-JP" dirty="0"/>
          </a:p>
          <a:p>
            <a:r>
              <a:rPr kumimoji="1" lang="ja-JP" altLang="en-US" dirty="0"/>
              <a:t>会議の場での関係者との関わりを通じて成長するのです。</a:t>
            </a:r>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43</a:t>
            </a:fld>
            <a:endParaRPr lang="en-US" altLang="ja-JP" dirty="0"/>
          </a:p>
        </p:txBody>
      </p:sp>
    </p:spTree>
    <p:extLst>
      <p:ext uri="{BB962C8B-B14F-4D97-AF65-F5344CB8AC3E}">
        <p14:creationId xmlns:p14="http://schemas.microsoft.com/office/powerpoint/2010/main" val="2654057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946BED1D-D133-4CD3-AA7B-46C516EF7B7B}" type="slidenum">
              <a:rPr lang="en-US" altLang="ja-JP" sz="1300">
                <a:solidFill>
                  <a:prstClr val="black"/>
                </a:solidFill>
              </a:rPr>
              <a:pPr eaLnBrk="1" hangingPunct="1"/>
              <a:t>44</a:t>
            </a:fld>
            <a:endParaRPr lang="en-US" altLang="ja-JP" sz="1300" dirty="0">
              <a:solidFill>
                <a:prstClr val="black"/>
              </a:solidFill>
            </a:endParaRPr>
          </a:p>
        </p:txBody>
      </p:sp>
      <p:sp>
        <p:nvSpPr>
          <p:cNvPr id="34819" name="Rectangle 2"/>
          <p:cNvSpPr>
            <a:spLocks noGrp="1" noRot="1" noChangeAspect="1" noChangeArrowheads="1" noTextEdit="1"/>
          </p:cNvSpPr>
          <p:nvPr>
            <p:ph type="sldImg"/>
          </p:nvPr>
        </p:nvSpPr>
        <p:spPr>
          <a:xfrm>
            <a:off x="709613" y="768350"/>
            <a:ext cx="5680075" cy="3836988"/>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サービス管理責任者等の関係者が、熱心に支援に取り組むほど、無意識に内に偏った・こもった・閉ざされた・囲い込みの支援となる傾向があります。</a:t>
            </a:r>
            <a:endParaRPr lang="en-US" altLang="ja-JP" dirty="0"/>
          </a:p>
          <a:p>
            <a:pPr eaLnBrk="1" hangingPunct="1"/>
            <a:r>
              <a:rPr lang="ja-JP" altLang="en-US" dirty="0"/>
              <a:t>サービス担当者会議の司会進行役は、サービス提供を直接行っていない相談支援専門員が中心に担うことが想定されます。</a:t>
            </a:r>
            <a:endParaRPr lang="en-US" altLang="ja-JP" dirty="0"/>
          </a:p>
          <a:p>
            <a:pPr eaLnBrk="1" hangingPunct="1"/>
            <a:r>
              <a:rPr lang="ja-JP" altLang="en-US" dirty="0"/>
              <a:t>当事者から見れば、相談支援専門員は自分のための支援者のひとりであり、サービス管理責任者にとっては大事なパートナーとなります。</a:t>
            </a:r>
          </a:p>
          <a:p>
            <a:pPr eaLnBrk="1" hangingPunct="1"/>
            <a:endParaRPr lang="en-US" altLang="ja-JP" dirty="0"/>
          </a:p>
        </p:txBody>
      </p:sp>
    </p:spTree>
    <p:extLst>
      <p:ext uri="{BB962C8B-B14F-4D97-AF65-F5344CB8AC3E}">
        <p14:creationId xmlns:p14="http://schemas.microsoft.com/office/powerpoint/2010/main" val="3315466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946BED1D-D133-4CD3-AA7B-46C516EF7B7B}" type="slidenum">
              <a:rPr lang="en-US" altLang="ja-JP" sz="1300">
                <a:solidFill>
                  <a:prstClr val="black"/>
                </a:solidFill>
              </a:rPr>
              <a:pPr eaLnBrk="1" hangingPunct="1"/>
              <a:t>45</a:t>
            </a:fld>
            <a:endParaRPr lang="en-US" altLang="ja-JP" sz="1300" dirty="0">
              <a:solidFill>
                <a:prstClr val="black"/>
              </a:solidFill>
            </a:endParaRPr>
          </a:p>
        </p:txBody>
      </p:sp>
      <p:sp>
        <p:nvSpPr>
          <p:cNvPr id="34819" name="Rectangle 2"/>
          <p:cNvSpPr>
            <a:spLocks noGrp="1" noRot="1" noChangeAspect="1" noChangeArrowheads="1" noTextEdit="1"/>
          </p:cNvSpPr>
          <p:nvPr>
            <p:ph type="sldImg"/>
          </p:nvPr>
        </p:nvSpPr>
        <p:spPr>
          <a:xfrm>
            <a:off x="709613" y="768350"/>
            <a:ext cx="5680075" cy="3836988"/>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具体的には、（自立支援）協議会・サービス担当者会議・事例検討会等、さまざまな場面で、横のつながりを持ち、自己の実践を振り返ることや支援内容の客観的な評価・可視化につながるものと考えられます。</a:t>
            </a:r>
            <a:endParaRPr lang="en-US" altLang="ja-JP" dirty="0"/>
          </a:p>
          <a:p>
            <a:pPr eaLnBrk="1" hangingPunct="1"/>
            <a:r>
              <a:rPr lang="ja-JP" altLang="en-US" dirty="0"/>
              <a:t>事業所レベルから捉えれば、ベテランのサービス管理責任者だけが参加するのではなく、その連携を学ぶ機会として、中堅職員等の育成対象職員を参加や同席させることで人材育成が促進されます。</a:t>
            </a:r>
          </a:p>
          <a:p>
            <a:pPr eaLnBrk="1" hangingPunct="1"/>
            <a:endParaRPr lang="en-US" altLang="ja-JP" dirty="0"/>
          </a:p>
        </p:txBody>
      </p:sp>
    </p:spTree>
    <p:extLst>
      <p:ext uri="{BB962C8B-B14F-4D97-AF65-F5344CB8AC3E}">
        <p14:creationId xmlns:p14="http://schemas.microsoft.com/office/powerpoint/2010/main" val="2420540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946BED1D-D133-4CD3-AA7B-46C516EF7B7B}" type="slidenum">
              <a:rPr lang="en-US" altLang="ja-JP" sz="1300">
                <a:solidFill>
                  <a:prstClr val="black"/>
                </a:solidFill>
              </a:rPr>
              <a:pPr eaLnBrk="1" hangingPunct="1"/>
              <a:t>46</a:t>
            </a:fld>
            <a:endParaRPr lang="en-US" altLang="ja-JP" sz="1300" dirty="0">
              <a:solidFill>
                <a:prstClr val="black"/>
              </a:solidFill>
            </a:endParaRPr>
          </a:p>
        </p:txBody>
      </p:sp>
      <p:sp>
        <p:nvSpPr>
          <p:cNvPr id="34819" name="Rectangle 2"/>
          <p:cNvSpPr>
            <a:spLocks noGrp="1" noRot="1" noChangeAspect="1" noChangeArrowheads="1" noTextEdit="1"/>
          </p:cNvSpPr>
          <p:nvPr>
            <p:ph type="sldImg"/>
          </p:nvPr>
        </p:nvSpPr>
        <p:spPr>
          <a:xfrm>
            <a:off x="709613" y="768350"/>
            <a:ext cx="5680075" cy="3836988"/>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会議等において業務を検証する、具来的なポイントを挙げると</a:t>
            </a:r>
          </a:p>
          <a:p>
            <a:pPr eaLnBrk="1" hangingPunct="1"/>
            <a:r>
              <a:rPr lang="ja-JP" altLang="en-US" dirty="0"/>
              <a:t>・利用者の概要の確認（要約がわかりやすく簡潔に書けているか・見立てができているか）</a:t>
            </a:r>
          </a:p>
          <a:p>
            <a:pPr eaLnBrk="1" hangingPunct="1"/>
            <a:r>
              <a:rPr lang="ja-JP" altLang="en-US" dirty="0"/>
              <a:t>・当事者主体となっているか、利用者が望む生活への動機付けができているか</a:t>
            </a:r>
          </a:p>
          <a:p>
            <a:pPr eaLnBrk="1" hangingPunct="1"/>
            <a:r>
              <a:rPr lang="ja-JP" altLang="en-US" dirty="0"/>
              <a:t>・アセスメントの精度は高いものとなっているか</a:t>
            </a:r>
          </a:p>
          <a:p>
            <a:pPr eaLnBrk="1" hangingPunct="1"/>
            <a:r>
              <a:rPr lang="ja-JP" altLang="en-US" dirty="0"/>
              <a:t>・様々なニーズのなかから焦点化ができているか（優先度・重要度の判別がついているか）</a:t>
            </a:r>
          </a:p>
          <a:p>
            <a:pPr eaLnBrk="1" hangingPunct="1"/>
            <a:r>
              <a:rPr lang="ja-JP" altLang="en-US" dirty="0"/>
              <a:t>・法定サービスだけでなく、インフォーマルサービスもとりいれているか</a:t>
            </a:r>
          </a:p>
          <a:p>
            <a:pPr eaLnBrk="1" hangingPunct="1"/>
            <a:r>
              <a:rPr lang="ja-JP" altLang="en-US" dirty="0"/>
              <a:t>・当初はリスクマネジメントを重視しつつ、徐々にストレングスマネジメントへ移行しているか</a:t>
            </a:r>
          </a:p>
          <a:p>
            <a:pPr eaLnBrk="1" hangingPunct="1"/>
            <a:r>
              <a:rPr lang="ja-JP" altLang="en-US" dirty="0"/>
              <a:t>・弱みの中にある強みを見つけられているか</a:t>
            </a:r>
          </a:p>
          <a:p>
            <a:pPr eaLnBrk="1" hangingPunct="1"/>
            <a:r>
              <a:rPr lang="ja-JP" altLang="en-US" dirty="0"/>
              <a:t>・環境因子から強みを見つけ、考慮しているか</a:t>
            </a:r>
          </a:p>
          <a:p>
            <a:pPr eaLnBrk="1" hangingPunct="1"/>
            <a:r>
              <a:rPr lang="ja-JP" altLang="en-US" dirty="0"/>
              <a:t>・チームアプローチが意識されているか</a:t>
            </a:r>
          </a:p>
          <a:p>
            <a:pPr eaLnBrk="1" hangingPunct="1"/>
            <a:r>
              <a:rPr lang="ja-JP" altLang="en-US" dirty="0"/>
              <a:t>・地域課題（地域に活用できる資源があるか、ない場合創りだせるか）の有無→自立支援協議会へ</a:t>
            </a:r>
          </a:p>
          <a:p>
            <a:pPr eaLnBrk="1" hangingPunct="1"/>
            <a:endParaRPr lang="en-US" altLang="ja-JP" dirty="0"/>
          </a:p>
        </p:txBody>
      </p:sp>
    </p:spTree>
    <p:extLst>
      <p:ext uri="{BB962C8B-B14F-4D97-AF65-F5344CB8AC3E}">
        <p14:creationId xmlns:p14="http://schemas.microsoft.com/office/powerpoint/2010/main" val="21556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それでは、サービス管理責任者等が作成する個別支援計画はどのような位置づけかといえば、</a:t>
            </a:r>
            <a:endParaRPr kumimoji="1" lang="en-US" altLang="ja-JP" dirty="0"/>
          </a:p>
          <a:p>
            <a:r>
              <a:rPr kumimoji="1" lang="ja-JP" altLang="en-US" dirty="0"/>
              <a:t>サービス等利用計画を土台としつつ、サービス担当者会議で自事業所の役割を明確化させたうえで、例えば放課後等デイサービスや生活介護、就労継続のような日中活動系の事業所であれば、「日中活動」と「対人関係」等について、</a:t>
            </a:r>
            <a:endParaRPr kumimoji="1" lang="en-US" altLang="ja-JP" dirty="0"/>
          </a:p>
          <a:p>
            <a:r>
              <a:rPr kumimoji="1" lang="ja-JP" altLang="en-US" dirty="0"/>
              <a:t>必要なアセスメントをさらに深め、本人の願いをかなえるための、より具体的な計画ということになります。</a:t>
            </a:r>
            <a:endParaRPr kumimoji="1" lang="en-US" altLang="ja-JP" dirty="0"/>
          </a:p>
          <a:p>
            <a:r>
              <a:rPr kumimoji="1" lang="ja-JP" altLang="en-US" dirty="0"/>
              <a:t>初期段階では、相談支援専門員と本人が抽出したニーズを中心に計画を作成することになりますが、中期以降は日々サービス提供している事業所側のほうが本人のニーズの変化を把握できますから、むしろサービス管理責任者から相談支援専門員に対して計画の変更を相談していく場面が増えることもあるのではないかと思います。</a:t>
            </a:r>
            <a:endParaRPr kumimoji="1" lang="en-US" altLang="ja-JP" dirty="0"/>
          </a:p>
          <a:p>
            <a:r>
              <a:rPr kumimoji="1" lang="ja-JP" altLang="en-US" dirty="0"/>
              <a:t>つまり、本人と毎日接している事業所のサービス管理責任者が作成する計画は、より密度の濃い、より深い支援が盛り込まれていくことになるわけです。</a:t>
            </a:r>
          </a:p>
        </p:txBody>
      </p:sp>
    </p:spTree>
    <p:extLst>
      <p:ext uri="{BB962C8B-B14F-4D97-AF65-F5344CB8AC3E}">
        <p14:creationId xmlns:p14="http://schemas.microsoft.com/office/powerpoint/2010/main" val="12277363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xfrm>
            <a:off x="709613" y="768350"/>
            <a:ext cx="5680075" cy="3836988"/>
          </a:xfrm>
          <a:ln/>
        </p:spPr>
      </p:sp>
      <p:sp>
        <p:nvSpPr>
          <p:cNvPr id="55299" name="ノート プレースホルダ 2"/>
          <p:cNvSpPr>
            <a:spLocks noGrp="1"/>
          </p:cNvSpPr>
          <p:nvPr>
            <p:ph type="body" idx="1"/>
          </p:nvPr>
        </p:nvSpPr>
        <p:spPr>
          <a:noFill/>
          <a:ln/>
        </p:spPr>
        <p:txBody>
          <a:bodyPr/>
          <a:lstStyle/>
          <a:p>
            <a:pPr eaLnBrk="1" hangingPunct="1"/>
            <a:r>
              <a:rPr lang="ja-JP" altLang="en-US" dirty="0"/>
              <a:t>３．障害福祉計画と（自立支援）協議会の活用 </a:t>
            </a:r>
            <a:endParaRPr lang="en-US" altLang="ja-JP" dirty="0"/>
          </a:p>
          <a:p>
            <a:pPr eaLnBrk="1" hangingPunct="1"/>
            <a:r>
              <a:rPr lang="ja-JP" altLang="en-US" dirty="0"/>
              <a:t>（１）障害福祉計画について</a:t>
            </a:r>
          </a:p>
          <a:p>
            <a:pPr eaLnBrk="1" hangingPunct="1"/>
            <a:r>
              <a:rPr lang="ja-JP" altLang="en-US" dirty="0"/>
              <a:t>（２）（自立支援）協議会の活用</a:t>
            </a:r>
          </a:p>
          <a:p>
            <a:pPr eaLnBrk="1" hangingPunct="1"/>
            <a:r>
              <a:rPr lang="ja-JP" altLang="en-US" dirty="0"/>
              <a:t>　　　実践の見える化、社会化 </a:t>
            </a:r>
          </a:p>
          <a:p>
            <a:pPr eaLnBrk="1" hangingPunct="1"/>
            <a:endParaRPr lang="ja-JP" altLang="en-US" dirty="0"/>
          </a:p>
        </p:txBody>
      </p:sp>
      <p:sp>
        <p:nvSpPr>
          <p:cNvPr id="2" name="スライド番号プレースホルダー 1"/>
          <p:cNvSpPr>
            <a:spLocks noGrp="1"/>
          </p:cNvSpPr>
          <p:nvPr>
            <p:ph type="sldNum" sz="quarter" idx="10"/>
          </p:nvPr>
        </p:nvSpPr>
        <p:spPr/>
        <p:txBody>
          <a:bodyPr/>
          <a:lstStyle/>
          <a:p>
            <a:pPr>
              <a:defRPr/>
            </a:pPr>
            <a:fld id="{694614EA-68A8-4A58-A3A5-297D45FF3941}" type="slidenum">
              <a:rPr lang="en-US" altLang="ja-JP" smtClean="0"/>
              <a:pPr>
                <a:defRPr/>
              </a:pPr>
              <a:t>47</a:t>
            </a:fld>
            <a:endParaRPr lang="en-US" altLang="ja-JP" dirty="0"/>
          </a:p>
        </p:txBody>
      </p:sp>
    </p:spTree>
    <p:extLst>
      <p:ext uri="{BB962C8B-B14F-4D97-AF65-F5344CB8AC3E}">
        <p14:creationId xmlns:p14="http://schemas.microsoft.com/office/powerpoint/2010/main" val="2678246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9613" y="768350"/>
            <a:ext cx="5681662" cy="3836988"/>
          </a:xfrm>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1</a:t>
            </a:r>
            <a:r>
              <a:rPr kumimoji="1" lang="ja-JP" altLang="en-US" dirty="0"/>
              <a:t>）障害福祉計画について</a:t>
            </a:r>
            <a:endParaRPr kumimoji="1" lang="en-US" altLang="ja-JP" dirty="0"/>
          </a:p>
          <a:p>
            <a:r>
              <a:rPr kumimoji="1" lang="ja-JP" altLang="en-US" dirty="0"/>
              <a:t>基本指針（厚生労働大臣）では、障害福祉計画の計画期間を３年としており、これに即して、都道府県・市町村は３年ごとに障害福祉計画を作成しています。</a:t>
            </a:r>
            <a:endParaRPr kumimoji="1" lang="en-US" altLang="ja-JP" dirty="0"/>
          </a:p>
          <a:p>
            <a:r>
              <a:rPr kumimoji="1" lang="ja-JP" altLang="en-US" dirty="0"/>
              <a:t>現在、第</a:t>
            </a:r>
            <a:r>
              <a:rPr kumimoji="1" lang="en-US" altLang="ja-JP" dirty="0"/>
              <a:t>4</a:t>
            </a:r>
            <a:r>
              <a:rPr kumimoji="1" lang="ja-JP" altLang="en-US" dirty="0"/>
              <a:t>期計画期間であり、平成</a:t>
            </a:r>
            <a:r>
              <a:rPr kumimoji="1" lang="en-US" altLang="ja-JP" dirty="0"/>
              <a:t>30</a:t>
            </a:r>
            <a:r>
              <a:rPr kumimoji="1" lang="ja-JP" altLang="en-US" dirty="0"/>
              <a:t>年度からの第５期に向け、基本指針の見直し作業が行われています。</a:t>
            </a:r>
            <a:endParaRPr kumimoji="1" lang="en-US" altLang="ja-JP" dirty="0"/>
          </a:p>
          <a:p>
            <a:r>
              <a:rPr kumimoji="1" lang="ja-JP" altLang="en-US" dirty="0"/>
              <a:t>都道府県、市町村においても、第５期計画作成に向け、地域のニーズを把握するため住民・当事者・事業者等にアンケート等の調査を行っている段階です。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48</a:t>
            </a:fld>
            <a:endParaRPr lang="en-US" altLang="ja-JP"/>
          </a:p>
        </p:txBody>
      </p:sp>
    </p:spTree>
    <p:extLst>
      <p:ext uri="{BB962C8B-B14F-4D97-AF65-F5344CB8AC3E}">
        <p14:creationId xmlns:p14="http://schemas.microsoft.com/office/powerpoint/2010/main" val="2214728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09613" y="766763"/>
            <a:ext cx="5681662" cy="3838575"/>
          </a:xfrm>
        </p:spPr>
      </p:sp>
      <p:sp>
        <p:nvSpPr>
          <p:cNvPr id="3" name="ノート プレースホルダ 2"/>
          <p:cNvSpPr>
            <a:spLocks noGrp="1"/>
          </p:cNvSpPr>
          <p:nvPr>
            <p:ph type="body" idx="1"/>
          </p:nvPr>
        </p:nvSpPr>
        <p:spPr/>
        <p:txBody>
          <a:bodyPr>
            <a:normAutofit/>
          </a:bodyPr>
          <a:lstStyle/>
          <a:p>
            <a:r>
              <a:rPr kumimoji="1" lang="ja-JP" altLang="en-US" dirty="0"/>
              <a:t>第４期計画の成果目標と活動指標の関係です。</a:t>
            </a:r>
          </a:p>
          <a:p>
            <a:r>
              <a:rPr kumimoji="1" lang="ja-JP" altLang="en-US" dirty="0"/>
              <a:t>基本指針の理念として、自立と共生の社会を実現し、障害者が地域で暮らせる社会にすることを掲げています。</a:t>
            </a:r>
            <a:endParaRPr kumimoji="1" lang="en-US" altLang="ja-JP" dirty="0"/>
          </a:p>
          <a:p>
            <a:r>
              <a:rPr kumimoji="1" lang="ja-JP" altLang="en-US" dirty="0"/>
              <a:t>成果目標として、施設入所者の地域生活への移行、入院中の精神障害者の地域生活への移行、 障害者の地域生活の支援、福祉施設から一般就労への移行が挙げられており、</a:t>
            </a:r>
          </a:p>
          <a:p>
            <a:r>
              <a:rPr kumimoji="1" lang="ja-JP" altLang="en-US" dirty="0"/>
              <a:t>活動指標として、具体的な数値目標が挙げられています。</a:t>
            </a:r>
            <a:endParaRPr kumimoji="1" lang="en-US" altLang="ja-JP" dirty="0"/>
          </a:p>
          <a:p>
            <a:r>
              <a:rPr kumimoji="1" lang="ja-JP" altLang="en-US" dirty="0"/>
              <a:t>第５期計画については、案として地域包括ケアシステムや地域生活支援拠点整備の加速等が加えられているようです。</a:t>
            </a:r>
          </a:p>
          <a:p>
            <a:endParaRPr kumimoji="1" lang="ja-JP" altLang="en-US" dirty="0"/>
          </a:p>
          <a:p>
            <a:endParaRPr kumimoji="1" lang="ja-JP" altLang="en-US" dirty="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pPr>
                <a:defRPr/>
              </a:pPr>
              <a:t>49</a:t>
            </a:fld>
            <a:endParaRPr lang="en-US" altLang="ja-JP"/>
          </a:p>
        </p:txBody>
      </p:sp>
    </p:spTree>
    <p:extLst>
      <p:ext uri="{BB962C8B-B14F-4D97-AF65-F5344CB8AC3E}">
        <p14:creationId xmlns:p14="http://schemas.microsoft.com/office/powerpoint/2010/main" val="2677657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xfrm>
            <a:off x="709613" y="768350"/>
            <a:ext cx="5680075" cy="3836988"/>
          </a:xfrm>
          <a:ln/>
        </p:spPr>
      </p:sp>
      <p:sp>
        <p:nvSpPr>
          <p:cNvPr id="55299" name="ノート プレースホルダ 2"/>
          <p:cNvSpPr>
            <a:spLocks noGrp="1"/>
          </p:cNvSpPr>
          <p:nvPr>
            <p:ph type="body" idx="1"/>
          </p:nvPr>
        </p:nvSpPr>
        <p:spPr>
          <a:noFill/>
          <a:ln/>
        </p:spPr>
        <p:txBody>
          <a:bodyPr/>
          <a:lstStyle/>
          <a:p>
            <a:pPr eaLnBrk="1" hangingPunct="1"/>
            <a:r>
              <a:rPr lang="ja-JP" altLang="en-US" dirty="0"/>
              <a:t>（２）（自立支援）協議会の活用</a:t>
            </a:r>
            <a:endParaRPr lang="en-US" altLang="ja-JP" dirty="0"/>
          </a:p>
          <a:p>
            <a:pPr eaLnBrk="1" hangingPunct="1"/>
            <a:r>
              <a:rPr lang="ja-JP" altLang="en-US" dirty="0" smtClean="0"/>
              <a:t>・自事業所内で解決できない課題もあります。「</a:t>
            </a:r>
            <a:r>
              <a:rPr lang="ja-JP" altLang="en-US" dirty="0"/>
              <a:t>協議会」に参加し、地域の課題（社会資源の過不足・質等）を、関係者と</a:t>
            </a:r>
            <a:r>
              <a:rPr lang="ja-JP" altLang="en-US" dirty="0" smtClean="0"/>
              <a:t>共有しましょう。</a:t>
            </a:r>
            <a:endParaRPr lang="ja-JP" altLang="en-US" dirty="0"/>
          </a:p>
          <a:p>
            <a:pPr eaLnBrk="1" hangingPunct="1"/>
            <a:r>
              <a:rPr lang="ja-JP" altLang="en-US" dirty="0"/>
              <a:t>・対応に苦慮していることがある場合、事例検討やスーパービジョン（評価・検証）等に参加したり、自ら</a:t>
            </a:r>
            <a:r>
              <a:rPr lang="ja-JP" altLang="en-US" dirty="0" smtClean="0"/>
              <a:t>企画しましょう。協議会の部会などで提案してもよいでしょう。</a:t>
            </a:r>
            <a:endParaRPr lang="ja-JP" altLang="en-US" dirty="0"/>
          </a:p>
          <a:p>
            <a:pPr eaLnBrk="1" hangingPunct="1"/>
            <a:r>
              <a:rPr lang="ja-JP" altLang="en-US" dirty="0"/>
              <a:t>・「協議会」の意味を考え直し、誤解を</a:t>
            </a:r>
            <a:r>
              <a:rPr lang="ja-JP" altLang="en-US" dirty="0" smtClean="0"/>
              <a:t>取り除いてください。陳情の場では</a:t>
            </a:r>
            <a:r>
              <a:rPr lang="ja-JP" altLang="en-US" dirty="0"/>
              <a:t>なく協働の</a:t>
            </a:r>
            <a:r>
              <a:rPr lang="ja-JP" altLang="en-US" dirty="0" smtClean="0"/>
              <a:t>場です。事務局（役所の担当者）に向かってしか発言しない人もいますので、メンバー全員で協議会の意義を確認しあいましょう。</a:t>
            </a:r>
            <a:endParaRPr lang="ja-JP" altLang="en-US" dirty="0"/>
          </a:p>
          <a:p>
            <a:pPr eaLnBrk="1" hangingPunct="1"/>
            <a:r>
              <a:rPr lang="ja-JP" altLang="en-US" dirty="0"/>
              <a:t>・「協議会」は、実認識のデータから出発して、課題達成のためのポイントはなにかを、地域（チーム）で考えだそうとする</a:t>
            </a:r>
            <a:r>
              <a:rPr lang="ja-JP" altLang="en-US" dirty="0" smtClean="0"/>
              <a:t>ものです。例えば、医療的ケアに対応できる事業所が少ないという課題に対し、研修補助を手当てしたり、研修機関をバックアップしたりしているところもあります。</a:t>
            </a:r>
            <a:endParaRPr lang="ja-JP" altLang="en-US" dirty="0"/>
          </a:p>
          <a:p>
            <a:pPr eaLnBrk="1" hangingPunct="1"/>
            <a:r>
              <a:rPr lang="ja-JP" altLang="en-US" dirty="0"/>
              <a:t>・「協議会」では、実効策をアイデアとして、全員で受け入れ、それらを原材料として、今までの活動を変更したり、柔軟な対応に変更する</a:t>
            </a:r>
            <a:r>
              <a:rPr lang="ja-JP" altLang="en-US" dirty="0" smtClean="0"/>
              <a:t>ことです。地域で出来ることは地域で行うという当事者意識が重要です。</a:t>
            </a:r>
            <a:endParaRPr lang="ja-JP" altLang="en-US" dirty="0"/>
          </a:p>
          <a:p>
            <a:pPr eaLnBrk="1" hangingPunct="1"/>
            <a:endParaRPr lang="ja-JP" altLang="en-US" dirty="0"/>
          </a:p>
        </p:txBody>
      </p:sp>
      <p:sp>
        <p:nvSpPr>
          <p:cNvPr id="2" name="スライド番号プレースホルダー 1"/>
          <p:cNvSpPr>
            <a:spLocks noGrp="1"/>
          </p:cNvSpPr>
          <p:nvPr>
            <p:ph type="sldNum" sz="quarter" idx="10"/>
          </p:nvPr>
        </p:nvSpPr>
        <p:spPr/>
        <p:txBody>
          <a:bodyPr/>
          <a:lstStyle/>
          <a:p>
            <a:pPr>
              <a:defRPr/>
            </a:pPr>
            <a:fld id="{694614EA-68A8-4A58-A3A5-297D45FF3941}" type="slidenum">
              <a:rPr lang="en-US" altLang="ja-JP" smtClean="0"/>
              <a:pPr>
                <a:defRPr/>
              </a:pPr>
              <a:t>50</a:t>
            </a:fld>
            <a:endParaRPr lang="en-US" altLang="ja-JP" dirty="0"/>
          </a:p>
        </p:txBody>
      </p:sp>
    </p:spTree>
    <p:extLst>
      <p:ext uri="{BB962C8B-B14F-4D97-AF65-F5344CB8AC3E}">
        <p14:creationId xmlns:p14="http://schemas.microsoft.com/office/powerpoint/2010/main" val="1710594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ソーシャルワーク</a:t>
            </a:r>
            <a:r>
              <a:rPr kumimoji="1" lang="ja-JP" altLang="en-US" dirty="0"/>
              <a:t>実践の</a:t>
            </a:r>
            <a:r>
              <a:rPr kumimoji="1" lang="ja-JP" altLang="en-US" dirty="0" smtClean="0"/>
              <a:t>対象という話になるのですが，</a:t>
            </a:r>
            <a:r>
              <a:rPr kumimoji="1" lang="ja-JP" altLang="en-US" dirty="0"/>
              <a:t>ミクロ（小領域），メゾ（中領域）</a:t>
            </a:r>
            <a:r>
              <a:rPr kumimoji="1" lang="ja-JP" altLang="en-US" dirty="0" smtClean="0"/>
              <a:t>，マクロ</a:t>
            </a:r>
            <a:r>
              <a:rPr kumimoji="1" lang="ja-JP" altLang="en-US" dirty="0"/>
              <a:t>（大領域）に</a:t>
            </a:r>
            <a:r>
              <a:rPr kumimoji="1" lang="ja-JP" altLang="en-US" dirty="0" smtClean="0"/>
              <a:t>分けられます。</a:t>
            </a:r>
            <a:endParaRPr kumimoji="1" lang="ja-JP" altLang="en-US" dirty="0"/>
          </a:p>
          <a:p>
            <a:r>
              <a:rPr kumimoji="1" lang="ja-JP" altLang="en-US" dirty="0" smtClean="0"/>
              <a:t>ミクロ</a:t>
            </a:r>
            <a:r>
              <a:rPr kumimoji="1" lang="ja-JP" altLang="en-US" dirty="0"/>
              <a:t>領域の実践には</a:t>
            </a:r>
            <a:r>
              <a:rPr kumimoji="1" lang="ja-JP" altLang="en-US" dirty="0" smtClean="0"/>
              <a:t>，利用者本人のニーズへ</a:t>
            </a:r>
            <a:r>
              <a:rPr kumimoji="1" lang="ja-JP" altLang="en-US" dirty="0"/>
              <a:t>の支援，家族（小集団）等への介入や支援などが</a:t>
            </a:r>
            <a:r>
              <a:rPr kumimoji="1" lang="ja-JP" altLang="en-US" dirty="0" smtClean="0"/>
              <a:t>含まれます。方法としては個人</a:t>
            </a:r>
            <a:r>
              <a:rPr kumimoji="1" lang="ja-JP" altLang="en-US" dirty="0"/>
              <a:t>面接，家族面接，</a:t>
            </a:r>
            <a:r>
              <a:rPr kumimoji="1" lang="ja-JP" altLang="en-US" dirty="0" smtClean="0"/>
              <a:t>エンパワメント</a:t>
            </a:r>
            <a:r>
              <a:rPr kumimoji="1" lang="ja-JP" altLang="en-US" dirty="0"/>
              <a:t>などが</a:t>
            </a:r>
            <a:r>
              <a:rPr kumimoji="1" lang="ja-JP" altLang="en-US" dirty="0" smtClean="0"/>
              <a:t>含まれます。ここでは</a:t>
            </a:r>
            <a:r>
              <a:rPr kumimoji="1" lang="en-US" altLang="ja-JP" dirty="0" smtClean="0"/>
              <a:t>1</a:t>
            </a:r>
            <a:r>
              <a:rPr kumimoji="1" lang="ja-JP" altLang="en-US" dirty="0" smtClean="0"/>
              <a:t>：</a:t>
            </a:r>
            <a:r>
              <a:rPr kumimoji="1" lang="en-US" altLang="ja-JP" dirty="0" smtClean="0"/>
              <a:t>1</a:t>
            </a:r>
            <a:r>
              <a:rPr kumimoji="1" lang="ja-JP" altLang="en-US" dirty="0" smtClean="0"/>
              <a:t>の「個別相談」と位置付けています。</a:t>
            </a:r>
            <a:endParaRPr kumimoji="1" lang="ja-JP" altLang="en-US" dirty="0"/>
          </a:p>
          <a:p>
            <a:r>
              <a:rPr kumimoji="1" lang="ja-JP" altLang="en-US" dirty="0" smtClean="0"/>
              <a:t>メゾ</a:t>
            </a:r>
            <a:r>
              <a:rPr kumimoji="1" lang="ja-JP" altLang="en-US" dirty="0"/>
              <a:t>領域の実践は</a:t>
            </a:r>
            <a:r>
              <a:rPr kumimoji="1" lang="ja-JP" altLang="en-US" dirty="0" smtClean="0"/>
              <a:t>，集団、地域社会、福祉</a:t>
            </a:r>
            <a:r>
              <a:rPr kumimoji="1" lang="ja-JP" altLang="en-US" dirty="0"/>
              <a:t>サービスを提供する機関などにおいて</a:t>
            </a:r>
            <a:r>
              <a:rPr kumimoji="1" lang="ja-JP" altLang="en-US" dirty="0" smtClean="0"/>
              <a:t>行われます。</a:t>
            </a:r>
            <a:r>
              <a:rPr kumimoji="1" lang="ja-JP" altLang="en-US" dirty="0"/>
              <a:t>メゾ領域で用いられる介入技術・実践方法には</a:t>
            </a:r>
            <a:r>
              <a:rPr kumimoji="1" lang="ja-JP" altLang="en-US" dirty="0" smtClean="0"/>
              <a:t>，地域</a:t>
            </a:r>
            <a:r>
              <a:rPr kumimoji="1" lang="ja-JP" altLang="en-US" dirty="0"/>
              <a:t>住民の組織化の支援，コミュニティ・地域福祉活動の形成，地域計画の</a:t>
            </a:r>
            <a:r>
              <a:rPr kumimoji="1" lang="ja-JP" altLang="en-US" dirty="0" smtClean="0"/>
              <a:t>立案，</a:t>
            </a:r>
            <a:r>
              <a:rPr kumimoji="1" lang="ja-JP" altLang="en-US" dirty="0"/>
              <a:t>社会福祉機関の管理・運営などが</a:t>
            </a:r>
            <a:r>
              <a:rPr kumimoji="1" lang="ja-JP" altLang="en-US" dirty="0" smtClean="0"/>
              <a:t>含まれます。ここでは</a:t>
            </a:r>
            <a:r>
              <a:rPr kumimoji="1" lang="en-US" altLang="ja-JP" dirty="0" smtClean="0"/>
              <a:t>1</a:t>
            </a:r>
            <a:r>
              <a:rPr kumimoji="1" lang="ja-JP" altLang="en-US" dirty="0" smtClean="0"/>
              <a:t>：複数の支援として「基幹相談支援センター」での実践と位置付けています。</a:t>
            </a:r>
            <a:endParaRPr kumimoji="1" lang="ja-JP" altLang="en-US" dirty="0"/>
          </a:p>
          <a:p>
            <a:r>
              <a:rPr kumimoji="1" lang="ja-JP" altLang="en-US" dirty="0" smtClean="0"/>
              <a:t>マクロ</a:t>
            </a:r>
            <a:r>
              <a:rPr kumimoji="1" lang="ja-JP" altLang="en-US" dirty="0"/>
              <a:t>領域には</a:t>
            </a:r>
            <a:r>
              <a:rPr kumimoji="1" lang="ja-JP" altLang="en-US" dirty="0" smtClean="0"/>
              <a:t>，自治体</a:t>
            </a:r>
            <a:r>
              <a:rPr kumimoji="1" lang="ja-JP" altLang="en-US" dirty="0"/>
              <a:t>の調査，計画立案，実施と評価，国の政策立案，実施，評価，社会サービスの管理・運営などが</a:t>
            </a:r>
            <a:r>
              <a:rPr kumimoji="1" lang="ja-JP" altLang="en-US" dirty="0" smtClean="0"/>
              <a:t>含まれます。ここでは</a:t>
            </a:r>
            <a:r>
              <a:rPr kumimoji="1" lang="en-US" altLang="ja-JP" dirty="0" smtClean="0"/>
              <a:t>1</a:t>
            </a:r>
            <a:r>
              <a:rPr kumimoji="1" lang="ja-JP" altLang="en-US" dirty="0" smtClean="0"/>
              <a:t>：多数として自立支援協議会での実践と位置付けています。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51</a:t>
            </a:fld>
            <a:endParaRPr lang="en-US" altLang="ja-JP" dirty="0"/>
          </a:p>
        </p:txBody>
      </p:sp>
    </p:spTree>
    <p:extLst>
      <p:ext uri="{BB962C8B-B14F-4D97-AF65-F5344CB8AC3E}">
        <p14:creationId xmlns:p14="http://schemas.microsoft.com/office/powerpoint/2010/main" val="6054866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さらに、ミクロ・メゾ・マクロを段階イメージでみてみると、</a:t>
            </a:r>
            <a:endParaRPr kumimoji="1" lang="en-US" altLang="ja-JP" dirty="0" smtClean="0"/>
          </a:p>
          <a:p>
            <a:r>
              <a:rPr kumimoji="1" lang="ja-JP" altLang="en-US" dirty="0" smtClean="0"/>
              <a:t>生きづらさを抱えている当事者個々人の様々なニーズ把握は、個別支援や相談支援の実践の中で行われます。（ミクロ）</a:t>
            </a:r>
            <a:endParaRPr kumimoji="1" lang="en-US" altLang="ja-JP" dirty="0" smtClean="0"/>
          </a:p>
          <a:p>
            <a:r>
              <a:rPr kumimoji="1" lang="ja-JP" altLang="en-US" dirty="0" smtClean="0"/>
              <a:t>自立支援協議会の部会等で行われている事例検討会などで困難ケースの事例共有がなされます。</a:t>
            </a:r>
            <a:endParaRPr kumimoji="1" lang="en-US" altLang="ja-JP" dirty="0" smtClean="0"/>
          </a:p>
          <a:p>
            <a:r>
              <a:rPr kumimoji="1" lang="ja-JP" altLang="en-US" dirty="0" smtClean="0"/>
              <a:t>何度も行っているうちに、同じような満たされないニーズに気づくことがあります、例えば先ほどの「医療的ケアに対応できる事業者が地域にない」などです。</a:t>
            </a:r>
            <a:endParaRPr kumimoji="1" lang="en-US" altLang="ja-JP" dirty="0" smtClean="0"/>
          </a:p>
          <a:p>
            <a:r>
              <a:rPr kumimoji="1" lang="ja-JP" altLang="en-US" dirty="0" smtClean="0"/>
              <a:t>この段階で、「もしかすると、これは地域課題として共有すべきではないか」ということが明確になってきます。（メゾ）</a:t>
            </a:r>
            <a:endParaRPr kumimoji="1" lang="en-US" altLang="ja-JP" dirty="0" smtClean="0"/>
          </a:p>
          <a:p>
            <a:r>
              <a:rPr kumimoji="1" lang="ja-JP" altLang="en-US" dirty="0" smtClean="0"/>
              <a:t>「それでは自立支援協議会に挙げて、地域課題として共有しよう」という流れになります。</a:t>
            </a:r>
            <a:endParaRPr kumimoji="1" lang="en-US" altLang="ja-JP" dirty="0" smtClean="0"/>
          </a:p>
          <a:p>
            <a:r>
              <a:rPr kumimoji="1" lang="ja-JP" altLang="en-US" dirty="0" smtClean="0"/>
              <a:t>さらに、役所も協力しながら、当事者や事業者にアンケートやインタビューをし、実態を把握したうえで有効な解決策を協議していくことになります。</a:t>
            </a:r>
            <a:endParaRPr kumimoji="1" lang="en-US" altLang="ja-JP" dirty="0" smtClean="0"/>
          </a:p>
          <a:p>
            <a:r>
              <a:rPr kumimoji="1" lang="ja-JP" altLang="en-US" dirty="0" smtClean="0"/>
              <a:t>結果としては、例えば、研修機関の立ち上げ支援や研修補助の創設など、具体的な予算も伴った施策へと高めていくということになります。（マクロ）</a:t>
            </a:r>
            <a:endParaRPr kumimoji="1" lang="en-US" altLang="ja-JP" dirty="0" smtClean="0"/>
          </a:p>
          <a:p>
            <a:r>
              <a:rPr kumimoji="1" lang="ja-JP" altLang="en-US" dirty="0" smtClean="0"/>
              <a:t>一言で地域といってもいろんな地域があります。都会で財政は豊かだが住民協力が得られにくい地域もあれば、過疎地で高齢者も多いが住民協力が得られやすい地域もあります。それぞれの地域性を「できない理由」にしないで、地域の可能性を信じ、創意工夫することが重要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52</a:t>
            </a:fld>
            <a:endParaRPr lang="en-US" altLang="ja-JP" dirty="0"/>
          </a:p>
        </p:txBody>
      </p:sp>
    </p:spTree>
    <p:extLst>
      <p:ext uri="{BB962C8B-B14F-4D97-AF65-F5344CB8AC3E}">
        <p14:creationId xmlns:p14="http://schemas.microsoft.com/office/powerpoint/2010/main" val="1658496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xfrm>
            <a:off x="709613" y="768350"/>
            <a:ext cx="5680075" cy="3836988"/>
          </a:xfrm>
          <a:ln/>
        </p:spPr>
      </p:sp>
      <p:sp>
        <p:nvSpPr>
          <p:cNvPr id="55299" name="ノート プレースホルダ 2"/>
          <p:cNvSpPr>
            <a:spLocks noGrp="1"/>
          </p:cNvSpPr>
          <p:nvPr>
            <p:ph type="body" idx="1"/>
          </p:nvPr>
        </p:nvSpPr>
        <p:spPr>
          <a:noFill/>
          <a:ln/>
        </p:spPr>
        <p:txBody>
          <a:bodyPr/>
          <a:lstStyle/>
          <a:p>
            <a:pPr eaLnBrk="1" hangingPunct="1"/>
            <a:endParaRPr lang="ja-JP" altLang="en-US" dirty="0"/>
          </a:p>
        </p:txBody>
      </p:sp>
      <p:sp>
        <p:nvSpPr>
          <p:cNvPr id="2" name="スライド番号プレースホルダー 1"/>
          <p:cNvSpPr>
            <a:spLocks noGrp="1"/>
          </p:cNvSpPr>
          <p:nvPr>
            <p:ph type="sldNum" sz="quarter" idx="10"/>
          </p:nvPr>
        </p:nvSpPr>
        <p:spPr/>
        <p:txBody>
          <a:bodyPr/>
          <a:lstStyle/>
          <a:p>
            <a:pPr>
              <a:defRPr/>
            </a:pPr>
            <a:fld id="{694614EA-68A8-4A58-A3A5-297D45FF3941}" type="slidenum">
              <a:rPr lang="en-US" altLang="ja-JP" smtClean="0"/>
              <a:pPr>
                <a:defRPr/>
              </a:pPr>
              <a:t>53</a:t>
            </a:fld>
            <a:endParaRPr lang="en-US" altLang="ja-JP" dirty="0"/>
          </a:p>
        </p:txBody>
      </p:sp>
    </p:spTree>
    <p:extLst>
      <p:ext uri="{BB962C8B-B14F-4D97-AF65-F5344CB8AC3E}">
        <p14:creationId xmlns:p14="http://schemas.microsoft.com/office/powerpoint/2010/main" val="1649180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スライド イメージ プレースホルダ 1"/>
          <p:cNvSpPr>
            <a:spLocks noGrp="1" noRot="1" noChangeAspect="1" noTextEdit="1"/>
          </p:cNvSpPr>
          <p:nvPr>
            <p:ph type="sldImg"/>
          </p:nvPr>
        </p:nvSpPr>
        <p:spPr>
          <a:ln/>
        </p:spPr>
      </p:sp>
      <p:sp>
        <p:nvSpPr>
          <p:cNvPr id="133123"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サービス管理責任者等は「つながっていくこと」と「深めること」が本人の支援にとって重要であることを理解する必要があります。</a:t>
            </a:r>
          </a:p>
          <a:p>
            <a:pPr eaLnBrk="1" hangingPunct="1">
              <a:spcBef>
                <a:spcPct val="0"/>
              </a:spcBef>
            </a:pPr>
            <a:r>
              <a:rPr lang="ja-JP" altLang="en-US" dirty="0"/>
              <a:t>「つながる支援」とは、相談支援専門員が開催するサービス担当者会議等に参加し、相談支援専門員等と連携して、個別支援計画における課題を解決するためのチームをつくり、地域でサポートするためのネットワークを組織していきます。</a:t>
            </a:r>
          </a:p>
          <a:p>
            <a:pPr eaLnBrk="1" hangingPunct="1">
              <a:spcBef>
                <a:spcPct val="0"/>
              </a:spcBef>
            </a:pPr>
            <a:r>
              <a:rPr lang="ja-JP" altLang="en-US" dirty="0"/>
              <a:t>「深める支援」とは、事業所内でサービス管理責任者自ら個別支援会議を開催し、サービス等利用計画を土台にしつつ、個別支援計画（生活プラン）を作成する過程で得られていきます。</a:t>
            </a:r>
          </a:p>
          <a:p>
            <a:pPr eaLnBrk="1" hangingPunct="1">
              <a:spcBef>
                <a:spcPct val="0"/>
              </a:spcBef>
            </a:pPr>
            <a:endParaRPr lang="ja-JP" altLang="en-US" dirty="0"/>
          </a:p>
        </p:txBody>
      </p:sp>
      <p:sp>
        <p:nvSpPr>
          <p:cNvPr id="133124" name="スライド番号プレースホルダ 3"/>
          <p:cNvSpPr>
            <a:spLocks noGrp="1"/>
          </p:cNvSpPr>
          <p:nvPr>
            <p:ph type="sldNum" sz="quarter" idx="5"/>
          </p:nvPr>
        </p:nvSpPr>
        <p:spPr>
          <a:noFill/>
        </p:spPr>
        <p:txBody>
          <a:bodyPr/>
          <a:lstStyle>
            <a:lvl1pPr>
              <a:defRPr kumimoji="1" sz="2500" b="1">
                <a:solidFill>
                  <a:schemeClr val="tx1"/>
                </a:solidFill>
                <a:latin typeface="Times New Roman" panose="02020603050405020304" pitchFamily="18" charset="0"/>
                <a:ea typeface="ＭＳ Ｐゴシック" panose="020B0600070205080204" pitchFamily="50" charset="-128"/>
              </a:defRPr>
            </a:lvl1pPr>
            <a:lvl2pPr marL="775045" indent="-298094">
              <a:defRPr kumimoji="1" sz="2500" b="1">
                <a:solidFill>
                  <a:schemeClr val="tx1"/>
                </a:solidFill>
                <a:latin typeface="Times New Roman" panose="02020603050405020304" pitchFamily="18" charset="0"/>
                <a:ea typeface="ＭＳ Ｐゴシック" panose="020B0600070205080204" pitchFamily="50" charset="-128"/>
              </a:defRPr>
            </a:lvl2pPr>
            <a:lvl3pPr marL="1192378" indent="-238476">
              <a:defRPr kumimoji="1" sz="2500" b="1">
                <a:solidFill>
                  <a:schemeClr val="tx1"/>
                </a:solidFill>
                <a:latin typeface="Times New Roman" panose="02020603050405020304" pitchFamily="18" charset="0"/>
                <a:ea typeface="ＭＳ Ｐゴシック" panose="020B0600070205080204" pitchFamily="50" charset="-128"/>
              </a:defRPr>
            </a:lvl3pPr>
            <a:lvl4pPr marL="1669329" indent="-238476">
              <a:defRPr kumimoji="1" sz="2500" b="1">
                <a:solidFill>
                  <a:schemeClr val="tx1"/>
                </a:solidFill>
                <a:latin typeface="Times New Roman" panose="02020603050405020304" pitchFamily="18" charset="0"/>
                <a:ea typeface="ＭＳ Ｐゴシック" panose="020B0600070205080204" pitchFamily="50" charset="-128"/>
              </a:defRPr>
            </a:lvl4pPr>
            <a:lvl5pPr marL="2146280" indent="-238476">
              <a:defRPr kumimoji="1" sz="2500" b="1">
                <a:solidFill>
                  <a:schemeClr val="tx1"/>
                </a:solidFill>
                <a:latin typeface="Times New Roman" panose="02020603050405020304" pitchFamily="18" charset="0"/>
                <a:ea typeface="ＭＳ Ｐゴシック" panose="020B0600070205080204" pitchFamily="50" charset="-128"/>
              </a:defRPr>
            </a:lvl5pPr>
            <a:lvl6pPr marL="2623231" indent="-238476" eaLnBrk="0" fontAlgn="base" hangingPunct="0">
              <a:spcBef>
                <a:spcPct val="0"/>
              </a:spcBef>
              <a:spcAft>
                <a:spcPct val="0"/>
              </a:spcAft>
              <a:defRPr kumimoji="1" sz="2500" b="1">
                <a:solidFill>
                  <a:schemeClr val="tx1"/>
                </a:solidFill>
                <a:latin typeface="Times New Roman" panose="02020603050405020304" pitchFamily="18" charset="0"/>
                <a:ea typeface="ＭＳ Ｐゴシック" panose="020B0600070205080204" pitchFamily="50" charset="-128"/>
              </a:defRPr>
            </a:lvl6pPr>
            <a:lvl7pPr marL="3100182" indent="-238476" eaLnBrk="0" fontAlgn="base" hangingPunct="0">
              <a:spcBef>
                <a:spcPct val="0"/>
              </a:spcBef>
              <a:spcAft>
                <a:spcPct val="0"/>
              </a:spcAft>
              <a:defRPr kumimoji="1" sz="2500" b="1">
                <a:solidFill>
                  <a:schemeClr val="tx1"/>
                </a:solidFill>
                <a:latin typeface="Times New Roman" panose="02020603050405020304" pitchFamily="18" charset="0"/>
                <a:ea typeface="ＭＳ Ｐゴシック" panose="020B0600070205080204" pitchFamily="50" charset="-128"/>
              </a:defRPr>
            </a:lvl7pPr>
            <a:lvl8pPr marL="3577133" indent="-238476" eaLnBrk="0" fontAlgn="base" hangingPunct="0">
              <a:spcBef>
                <a:spcPct val="0"/>
              </a:spcBef>
              <a:spcAft>
                <a:spcPct val="0"/>
              </a:spcAft>
              <a:defRPr kumimoji="1" sz="2500" b="1">
                <a:solidFill>
                  <a:schemeClr val="tx1"/>
                </a:solidFill>
                <a:latin typeface="Times New Roman" panose="02020603050405020304" pitchFamily="18" charset="0"/>
                <a:ea typeface="ＭＳ Ｐゴシック" panose="020B0600070205080204" pitchFamily="50" charset="-128"/>
              </a:defRPr>
            </a:lvl8pPr>
            <a:lvl9pPr marL="4054084" indent="-238476" eaLnBrk="0" fontAlgn="base" hangingPunct="0">
              <a:spcBef>
                <a:spcPct val="0"/>
              </a:spcBef>
              <a:spcAft>
                <a:spcPct val="0"/>
              </a:spcAft>
              <a:defRPr kumimoji="1" sz="2500" b="1">
                <a:solidFill>
                  <a:schemeClr val="tx1"/>
                </a:solidFill>
                <a:latin typeface="Times New Roman" panose="02020603050405020304" pitchFamily="18" charset="0"/>
                <a:ea typeface="ＭＳ Ｐゴシック" panose="020B0600070205080204" pitchFamily="50" charset="-128"/>
              </a:defRPr>
            </a:lvl9pPr>
          </a:lstStyle>
          <a:p>
            <a:fld id="{EF853319-684A-4708-9103-94E22BD4DA8C}" type="slidenum">
              <a:rPr lang="ja-JP" altLang="en-US" sz="1300">
                <a:solidFill>
                  <a:srgbClr val="000000"/>
                </a:solidFill>
              </a:rPr>
              <a:pPr/>
              <a:t>6</a:t>
            </a:fld>
            <a:endParaRPr lang="ja-JP" altLang="en-US" sz="1300">
              <a:solidFill>
                <a:srgbClr val="000000"/>
              </a:solidFill>
            </a:endParaRPr>
          </a:p>
        </p:txBody>
      </p:sp>
    </p:spTree>
    <p:extLst>
      <p:ext uri="{BB962C8B-B14F-4D97-AF65-F5344CB8AC3E}">
        <p14:creationId xmlns:p14="http://schemas.microsoft.com/office/powerpoint/2010/main" val="3964237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ー 1"/>
          <p:cNvSpPr>
            <a:spLocks noGrp="1" noRot="1" noChangeAspect="1" noTextEdit="1"/>
          </p:cNvSpPr>
          <p:nvPr>
            <p:ph type="sldImg"/>
          </p:nvPr>
        </p:nvSpPr>
        <p:spPr>
          <a:xfrm>
            <a:off x="709613" y="768350"/>
            <a:ext cx="5680075" cy="3836988"/>
          </a:xfrm>
          <a:ln/>
        </p:spPr>
      </p:sp>
      <p:sp>
        <p:nvSpPr>
          <p:cNvPr id="13414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34148" name="ヘッダー プレースホルダー 1"/>
          <p:cNvSpPr>
            <a:spLocks noGrp="1"/>
          </p:cNvSpPr>
          <p:nvPr>
            <p:ph type="hdr" sz="quarter"/>
          </p:nvPr>
        </p:nvSpPr>
        <p:spPr>
          <a:noFill/>
        </p:spPr>
        <p:txBody>
          <a:bodyPr/>
          <a:lstStyle>
            <a:lvl1pPr>
              <a:defRPr kumimoji="1" sz="2500" b="1">
                <a:solidFill>
                  <a:schemeClr val="tx1"/>
                </a:solidFill>
                <a:latin typeface="Times New Roman" panose="02020603050405020304" pitchFamily="18" charset="0"/>
                <a:ea typeface="ＭＳ Ｐゴシック" panose="020B0600070205080204" pitchFamily="50" charset="-128"/>
              </a:defRPr>
            </a:lvl1pPr>
            <a:lvl2pPr marL="775045" indent="-298094">
              <a:defRPr kumimoji="1" sz="2500" b="1">
                <a:solidFill>
                  <a:schemeClr val="tx1"/>
                </a:solidFill>
                <a:latin typeface="Times New Roman" panose="02020603050405020304" pitchFamily="18" charset="0"/>
                <a:ea typeface="ＭＳ Ｐゴシック" panose="020B0600070205080204" pitchFamily="50" charset="-128"/>
              </a:defRPr>
            </a:lvl2pPr>
            <a:lvl3pPr marL="1192378" indent="-238476">
              <a:defRPr kumimoji="1" sz="2500" b="1">
                <a:solidFill>
                  <a:schemeClr val="tx1"/>
                </a:solidFill>
                <a:latin typeface="Times New Roman" panose="02020603050405020304" pitchFamily="18" charset="0"/>
                <a:ea typeface="ＭＳ Ｐゴシック" panose="020B0600070205080204" pitchFamily="50" charset="-128"/>
              </a:defRPr>
            </a:lvl3pPr>
            <a:lvl4pPr marL="1669329" indent="-238476">
              <a:defRPr kumimoji="1" sz="2500" b="1">
                <a:solidFill>
                  <a:schemeClr val="tx1"/>
                </a:solidFill>
                <a:latin typeface="Times New Roman" panose="02020603050405020304" pitchFamily="18" charset="0"/>
                <a:ea typeface="ＭＳ Ｐゴシック" panose="020B0600070205080204" pitchFamily="50" charset="-128"/>
              </a:defRPr>
            </a:lvl4pPr>
            <a:lvl5pPr marL="2146280" indent="-238476">
              <a:defRPr kumimoji="1" sz="2500" b="1">
                <a:solidFill>
                  <a:schemeClr val="tx1"/>
                </a:solidFill>
                <a:latin typeface="Times New Roman" panose="02020603050405020304" pitchFamily="18" charset="0"/>
                <a:ea typeface="ＭＳ Ｐゴシック" panose="020B0600070205080204" pitchFamily="50" charset="-128"/>
              </a:defRPr>
            </a:lvl5pPr>
            <a:lvl6pPr marL="2623231" indent="-238476" eaLnBrk="0" fontAlgn="base" hangingPunct="0">
              <a:spcBef>
                <a:spcPct val="0"/>
              </a:spcBef>
              <a:spcAft>
                <a:spcPct val="0"/>
              </a:spcAft>
              <a:defRPr kumimoji="1" sz="2500" b="1">
                <a:solidFill>
                  <a:schemeClr val="tx1"/>
                </a:solidFill>
                <a:latin typeface="Times New Roman" panose="02020603050405020304" pitchFamily="18" charset="0"/>
                <a:ea typeface="ＭＳ Ｐゴシック" panose="020B0600070205080204" pitchFamily="50" charset="-128"/>
              </a:defRPr>
            </a:lvl6pPr>
            <a:lvl7pPr marL="3100182" indent="-238476" eaLnBrk="0" fontAlgn="base" hangingPunct="0">
              <a:spcBef>
                <a:spcPct val="0"/>
              </a:spcBef>
              <a:spcAft>
                <a:spcPct val="0"/>
              </a:spcAft>
              <a:defRPr kumimoji="1" sz="2500" b="1">
                <a:solidFill>
                  <a:schemeClr val="tx1"/>
                </a:solidFill>
                <a:latin typeface="Times New Roman" panose="02020603050405020304" pitchFamily="18" charset="0"/>
                <a:ea typeface="ＭＳ Ｐゴシック" panose="020B0600070205080204" pitchFamily="50" charset="-128"/>
              </a:defRPr>
            </a:lvl7pPr>
            <a:lvl8pPr marL="3577133" indent="-238476" eaLnBrk="0" fontAlgn="base" hangingPunct="0">
              <a:spcBef>
                <a:spcPct val="0"/>
              </a:spcBef>
              <a:spcAft>
                <a:spcPct val="0"/>
              </a:spcAft>
              <a:defRPr kumimoji="1" sz="2500" b="1">
                <a:solidFill>
                  <a:schemeClr val="tx1"/>
                </a:solidFill>
                <a:latin typeface="Times New Roman" panose="02020603050405020304" pitchFamily="18" charset="0"/>
                <a:ea typeface="ＭＳ Ｐゴシック" panose="020B0600070205080204" pitchFamily="50" charset="-128"/>
              </a:defRPr>
            </a:lvl8pPr>
            <a:lvl9pPr marL="4054084" indent="-238476" eaLnBrk="0" fontAlgn="base" hangingPunct="0">
              <a:spcBef>
                <a:spcPct val="0"/>
              </a:spcBef>
              <a:spcAft>
                <a:spcPct val="0"/>
              </a:spcAft>
              <a:defRPr kumimoji="1" sz="2500" b="1">
                <a:solidFill>
                  <a:schemeClr val="tx1"/>
                </a:solidFill>
                <a:latin typeface="Times New Roman" panose="02020603050405020304" pitchFamily="18" charset="0"/>
                <a:ea typeface="ＭＳ Ｐゴシック" panose="020B0600070205080204" pitchFamily="50" charset="-128"/>
              </a:defRPr>
            </a:lvl9pPr>
          </a:lstStyle>
          <a:p>
            <a:r>
              <a:rPr lang="en-US" altLang="zh-TW" sz="1300">
                <a:solidFill>
                  <a:srgbClr val="000000"/>
                </a:solidFill>
              </a:rPr>
              <a:t>H</a:t>
            </a:r>
            <a:r>
              <a:rPr lang="zh-TW" altLang="en-US" sz="1300">
                <a:solidFill>
                  <a:srgbClr val="000000"/>
                </a:solidFill>
              </a:rPr>
              <a:t>２４　地域精神保健部新採用職員研修</a:t>
            </a:r>
            <a:endParaRPr lang="ja-JP" altLang="en-US" sz="1300">
              <a:solidFill>
                <a:srgbClr val="000000"/>
              </a:solidFill>
            </a:endParaRPr>
          </a:p>
        </p:txBody>
      </p:sp>
    </p:spTree>
    <p:extLst>
      <p:ext uri="{BB962C8B-B14F-4D97-AF65-F5344CB8AC3E}">
        <p14:creationId xmlns:p14="http://schemas.microsoft.com/office/powerpoint/2010/main" val="197487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支給決定の前に、サービス等利用計画案の作成が行われ、市町村は、生活実態やニーズに基づき作成されたサービス等利用計画案に基づき支給決定を行うこととなります。</a:t>
            </a:r>
          </a:p>
          <a:p>
            <a:r>
              <a:rPr kumimoji="1" lang="ja-JP" altLang="en-US" dirty="0"/>
              <a:t>サービス利用計画に基づくサービスの利用が、当該障害者のニーズを満たすことに役立っているか、適合しているかを確認するために、一定期間ごとにモニタリングを実施します。</a:t>
            </a:r>
            <a:endParaRPr kumimoji="1" lang="en-US" altLang="ja-JP" dirty="0"/>
          </a:p>
          <a:p>
            <a:r>
              <a:rPr kumimoji="1" lang="ja-JP" altLang="en-US" dirty="0"/>
              <a:t>支給決定の前後、モニタリング時に行われるサービス担当者会議は当然連携の場ということになりますが、会議だけでなく日ごろからの顔の見える関係づくりを行い、本人を中心に据え様々な情報交流を行っておくことが必要です。</a:t>
            </a:r>
            <a:endParaRPr kumimoji="1" lang="en-US" altLang="ja-JP" dirty="0"/>
          </a:p>
          <a:p>
            <a:r>
              <a:rPr kumimoji="1" lang="ja-JP" altLang="en-US" dirty="0"/>
              <a:t>例えば、就労Ｂ型事業所がＧＨでの本人の様子は全く知らなくてよいということにはなりません。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8</a:t>
            </a:fld>
            <a:endParaRPr lang="en-US" altLang="ja-JP" dirty="0"/>
          </a:p>
        </p:txBody>
      </p:sp>
    </p:spTree>
    <p:extLst>
      <p:ext uri="{BB962C8B-B14F-4D97-AF65-F5344CB8AC3E}">
        <p14:creationId xmlns:p14="http://schemas.microsoft.com/office/powerpoint/2010/main" val="2316017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サービス等利用計画は、相談支援専門員が、総合的な援助方針や解決すべき課題を踏まえ、最も適切なサービスの組み合わせ等について検討し、作成するもの。</a:t>
            </a:r>
          </a:p>
          <a:p>
            <a:r>
              <a:rPr kumimoji="1" lang="ja-JP" altLang="en-US" dirty="0"/>
              <a:t>個別支援計画は、サービス管理責任者が、サービス等利用計画における総合的な援助方針等を踏まえ、当該事業所が提供するサービスの適切な支援内容等について検討し、作成するもの。</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9</a:t>
            </a:fld>
            <a:endParaRPr lang="en-US" altLang="ja-JP" dirty="0"/>
          </a:p>
        </p:txBody>
      </p:sp>
    </p:spTree>
    <p:extLst>
      <p:ext uri="{BB962C8B-B14F-4D97-AF65-F5344CB8AC3E}">
        <p14:creationId xmlns:p14="http://schemas.microsoft.com/office/powerpoint/2010/main" val="75974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サービス事業者は、サービス開始前からサービス担当者会議で関わることになりますし、それ以前から相談支援専門員の求めに応じ、２次アセスメント等で関わることがありえます。</a:t>
            </a:r>
            <a:endParaRPr kumimoji="1" lang="en-US" altLang="ja-JP" dirty="0"/>
          </a:p>
          <a:p>
            <a:r>
              <a:rPr kumimoji="1" lang="ja-JP" altLang="en-US" dirty="0"/>
              <a:t>そういった関わりは決して無駄になることはなく、利用契約後のアセスメントをスムーズに進ませることが出来るでしょう。</a:t>
            </a:r>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10</a:t>
            </a:fld>
            <a:endParaRPr lang="en-US" altLang="ja-JP" dirty="0"/>
          </a:p>
        </p:txBody>
      </p:sp>
    </p:spTree>
    <p:extLst>
      <p:ext uri="{BB962C8B-B14F-4D97-AF65-F5344CB8AC3E}">
        <p14:creationId xmlns:p14="http://schemas.microsoft.com/office/powerpoint/2010/main" val="359613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760495" y="2393950"/>
            <a:ext cx="8632826"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kumimoji="0" lang="ja-JP" altLang="ja-JP" sz="2400" b="0" dirty="0">
              <a:latin typeface="Times New Roman" pitchFamily="18" charset="0"/>
              <a:ea typeface="ＭＳ Ｐゴシック" pitchFamily="50" charset="-128"/>
            </a:endParaRPr>
          </a:p>
        </p:txBody>
      </p:sp>
      <p:sp>
        <p:nvSpPr>
          <p:cNvPr id="470018" name="Rectangle 2"/>
          <p:cNvSpPr>
            <a:spLocks noGrp="1" noChangeArrowheads="1"/>
          </p:cNvSpPr>
          <p:nvPr>
            <p:ph type="ctrTitle"/>
          </p:nvPr>
        </p:nvSpPr>
        <p:spPr>
          <a:xfrm>
            <a:off x="760495" y="990600"/>
            <a:ext cx="8632826" cy="1371600"/>
          </a:xfrm>
        </p:spPr>
        <p:txBody>
          <a:bodyPr/>
          <a:lstStyle>
            <a:lvl1pPr>
              <a:defRPr sz="4000"/>
            </a:lvl1pPr>
          </a:lstStyle>
          <a:p>
            <a:r>
              <a:rPr lang="ja-JP" altLang="en-US"/>
              <a:t>マスタ タイトルの書式設定</a:t>
            </a:r>
          </a:p>
        </p:txBody>
      </p:sp>
      <p:sp>
        <p:nvSpPr>
          <p:cNvPr id="470019" name="Rectangle 3"/>
          <p:cNvSpPr>
            <a:spLocks noGrp="1" noChangeArrowheads="1"/>
          </p:cNvSpPr>
          <p:nvPr>
            <p:ph type="subTitle" idx="1"/>
          </p:nvPr>
        </p:nvSpPr>
        <p:spPr>
          <a:xfrm>
            <a:off x="1609868" y="3429000"/>
            <a:ext cx="7783513"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760425" y="6248400"/>
            <a:ext cx="2116137" cy="457200"/>
          </a:xfrm>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xfrm>
            <a:off x="3467101" y="6248400"/>
            <a:ext cx="3219450" cy="457200"/>
          </a:xfrm>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xfrm>
            <a:off x="7277191" y="6248400"/>
            <a:ext cx="2116138" cy="457200"/>
          </a:xfrm>
        </p:spPr>
        <p:txBody>
          <a:bodyPr/>
          <a:lstStyle>
            <a:lvl1pPr>
              <a:defRPr/>
            </a:lvl1pPr>
          </a:lstStyle>
          <a:p>
            <a:pPr>
              <a:defRPr/>
            </a:pPr>
            <a:fld id="{96450662-6638-42DC-AC3E-CC7FA6A7E768}"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pPr>
              <a:defRPr/>
            </a:pPr>
            <a:fld id="{B76375ED-D994-44FE-BA13-E7C178768962}" type="slidenum">
              <a:rPr lang="en-US" altLang="ja-JP"/>
              <a:pPr>
                <a:defRPr/>
              </a:pPr>
              <a:t>‹#›</a:t>
            </a:fld>
            <a:endParaRPr lang="en-US" altLang="ja-JP"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ja-JP"/>
          </a:p>
        </p:txBody>
      </p:sp>
      <p:sp>
        <p:nvSpPr>
          <p:cNvPr id="3"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b="1"/>
            </a:lvl1pPr>
          </a:lstStyle>
          <a:p>
            <a:fld id="{DB3F3B18-701B-4222-BA63-B5C38982B1B4}" type="slidenum">
              <a:rPr lang="en-US" altLang="ja-JP"/>
              <a:pPr/>
              <a:t>‹#›</a:t>
            </a:fld>
            <a:endParaRPr lang="en-US" altLang="ja-JP"/>
          </a:p>
        </p:txBody>
      </p:sp>
    </p:spTree>
    <p:extLst>
      <p:ext uri="{BB962C8B-B14F-4D97-AF65-F5344CB8AC3E}">
        <p14:creationId xmlns:p14="http://schemas.microsoft.com/office/powerpoint/2010/main" val="29603483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7692" y="273050"/>
            <a:ext cx="3340481"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69796" y="273137"/>
            <a:ext cx="56761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7692" y="1435103"/>
            <a:ext cx="334048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011E2673-024C-42D4-8796-ADEA1AF843EC}" type="slidenum">
              <a:rPr lang="en-US" altLang="ja-JP"/>
              <a:pPr/>
              <a:t>‹#›</a:t>
            </a:fld>
            <a:endParaRPr lang="en-US" altLang="ja-JP"/>
          </a:p>
        </p:txBody>
      </p:sp>
    </p:spTree>
    <p:extLst>
      <p:ext uri="{BB962C8B-B14F-4D97-AF65-F5344CB8AC3E}">
        <p14:creationId xmlns:p14="http://schemas.microsoft.com/office/powerpoint/2010/main" val="6373370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186" y="4800600"/>
            <a:ext cx="609219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90186" y="612775"/>
            <a:ext cx="609219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90186" y="5367338"/>
            <a:ext cx="609219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9EA4686C-3CEA-4A30-895A-87675A869745}" type="slidenum">
              <a:rPr lang="en-US" altLang="ja-JP"/>
              <a:pPr/>
              <a:t>‹#›</a:t>
            </a:fld>
            <a:endParaRPr lang="en-US" altLang="ja-JP"/>
          </a:p>
        </p:txBody>
      </p:sp>
    </p:spTree>
    <p:extLst>
      <p:ext uri="{BB962C8B-B14F-4D97-AF65-F5344CB8AC3E}">
        <p14:creationId xmlns:p14="http://schemas.microsoft.com/office/powerpoint/2010/main" val="11091973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C3F12574-BDD3-4444-AAD1-1807A8D13867}" type="slidenum">
              <a:rPr lang="en-US" altLang="ja-JP"/>
              <a:pPr/>
              <a:t>‹#›</a:t>
            </a:fld>
            <a:endParaRPr lang="en-US" altLang="ja-JP"/>
          </a:p>
        </p:txBody>
      </p:sp>
    </p:spTree>
    <p:extLst>
      <p:ext uri="{BB962C8B-B14F-4D97-AF65-F5344CB8AC3E}">
        <p14:creationId xmlns:p14="http://schemas.microsoft.com/office/powerpoint/2010/main" val="5204220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34475" y="609600"/>
            <a:ext cx="2157651"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761524" y="609600"/>
            <a:ext cx="6303724"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7E33633B-6D60-4BFB-BD39-306B99157465}" type="slidenum">
              <a:rPr lang="en-US" altLang="ja-JP"/>
              <a:pPr/>
              <a:t>‹#›</a:t>
            </a:fld>
            <a:endParaRPr lang="en-US" altLang="ja-JP"/>
          </a:p>
        </p:txBody>
      </p:sp>
    </p:spTree>
    <p:extLst>
      <p:ext uri="{BB962C8B-B14F-4D97-AF65-F5344CB8AC3E}">
        <p14:creationId xmlns:p14="http://schemas.microsoft.com/office/powerpoint/2010/main" val="23740937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61529" y="609600"/>
            <a:ext cx="8630603" cy="5486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fld id="{1543DCA0-5EC4-4D6C-B25A-6C4F785A4A42}" type="slidenum">
              <a:rPr lang="en-US" altLang="ja-JP"/>
              <a:pPr/>
              <a:t>‹#›</a:t>
            </a:fld>
            <a:endParaRPr lang="en-US" altLang="ja-JP"/>
          </a:p>
        </p:txBody>
      </p:sp>
    </p:spTree>
    <p:extLst>
      <p:ext uri="{BB962C8B-B14F-4D97-AF65-F5344CB8AC3E}">
        <p14:creationId xmlns:p14="http://schemas.microsoft.com/office/powerpoint/2010/main" val="8249693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1529" y="2130612"/>
            <a:ext cx="8630603"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523053" y="3886200"/>
            <a:ext cx="710755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b="1"/>
            </a:lvl1pPr>
          </a:lstStyle>
          <a:p>
            <a:pPr>
              <a:defRPr/>
            </a:pPr>
            <a:fld id="{37C6D24A-3232-4455-AB24-A596FF10208C}" type="datetime1">
              <a:rPr lang="ja-JP" altLang="en-US"/>
              <a:pPr>
                <a:defRPr/>
              </a:pPr>
              <a:t>2017/8/29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9A74C7F2-56CE-4E75-B2A6-1B5CD928055A}" type="slidenum">
              <a:rPr lang="ja-JP" altLang="en-US"/>
              <a:pPr/>
              <a:t>‹#›</a:t>
            </a:fld>
            <a:endParaRPr lang="ja-JP" altLang="en-US"/>
          </a:p>
        </p:txBody>
      </p:sp>
    </p:spTree>
    <p:extLst>
      <p:ext uri="{BB962C8B-B14F-4D97-AF65-F5344CB8AC3E}">
        <p14:creationId xmlns:p14="http://schemas.microsoft.com/office/powerpoint/2010/main" val="35038044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084FCDC3-E3AF-40BC-BAE7-F03051DD67C5}" type="datetime1">
              <a:rPr lang="ja-JP" altLang="en-US"/>
              <a:pPr>
                <a:defRPr/>
              </a:pPr>
              <a:t>2017/8/29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A5B2F026-319D-43C3-ABD2-34AA9C67852F}" type="slidenum">
              <a:rPr lang="ja-JP" altLang="en-US"/>
              <a:pPr/>
              <a:t>‹#›</a:t>
            </a:fld>
            <a:endParaRPr lang="ja-JP" altLang="en-US"/>
          </a:p>
        </p:txBody>
      </p:sp>
    </p:spTree>
    <p:extLst>
      <p:ext uri="{BB962C8B-B14F-4D97-AF65-F5344CB8AC3E}">
        <p14:creationId xmlns:p14="http://schemas.microsoft.com/office/powerpoint/2010/main" val="13472968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2068" y="4407087"/>
            <a:ext cx="8630603"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02068" y="2906713"/>
            <a:ext cx="863060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b="1"/>
            </a:lvl1pPr>
          </a:lstStyle>
          <a:p>
            <a:pPr>
              <a:defRPr/>
            </a:pPr>
            <a:fld id="{FC61D290-0C5E-43A0-AE45-2F4D0DCF18E3}" type="datetime1">
              <a:rPr lang="ja-JP" altLang="en-US"/>
              <a:pPr>
                <a:defRPr/>
              </a:pPr>
              <a:t>2017/8/29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A0879B26-1EC8-4D4E-A6AE-220BCFB7B329}" type="slidenum">
              <a:rPr lang="ja-JP" altLang="en-US"/>
              <a:pPr/>
              <a:t>‹#›</a:t>
            </a:fld>
            <a:endParaRPr lang="ja-JP" altLang="en-US"/>
          </a:p>
        </p:txBody>
      </p:sp>
    </p:spTree>
    <p:extLst>
      <p:ext uri="{BB962C8B-B14F-4D97-AF65-F5344CB8AC3E}">
        <p14:creationId xmlns:p14="http://schemas.microsoft.com/office/powerpoint/2010/main" val="4141432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07682" y="1600206"/>
            <a:ext cx="4484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61442" y="1600206"/>
            <a:ext cx="4484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b="1"/>
            </a:lvl1pPr>
          </a:lstStyle>
          <a:p>
            <a:pPr>
              <a:defRPr/>
            </a:pPr>
            <a:fld id="{9E39449E-25F6-417E-B0AC-43D20C13D6F1}" type="datetime1">
              <a:rPr lang="ja-JP" altLang="en-US"/>
              <a:pPr>
                <a:defRPr/>
              </a:pPr>
              <a:t>2017/8/29</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A90B4D25-7326-4FA3-B04C-E8BC2EA81610}" type="slidenum">
              <a:rPr lang="ja-JP" altLang="en-US"/>
              <a:pPr/>
              <a:t>‹#›</a:t>
            </a:fld>
            <a:endParaRPr lang="ja-JP" altLang="en-US"/>
          </a:p>
        </p:txBody>
      </p:sp>
    </p:spTree>
    <p:extLst>
      <p:ext uri="{BB962C8B-B14F-4D97-AF65-F5344CB8AC3E}">
        <p14:creationId xmlns:p14="http://schemas.microsoft.com/office/powerpoint/2010/main" val="238372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99330" y="304800"/>
            <a:ext cx="2222500"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30426" y="304800"/>
            <a:ext cx="6516687"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pPr>
              <a:defRPr/>
            </a:pPr>
            <a:fld id="{1FFBFCEF-0002-4352-85A4-587B6BE35622}" type="slidenum">
              <a:rPr lang="en-US" altLang="ja-JP"/>
              <a:pPr>
                <a:defRPr/>
              </a:pPr>
              <a:t>‹#›</a:t>
            </a:fld>
            <a:endParaRPr lang="en-US" altLang="ja-JP"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7683" y="1535113"/>
            <a:ext cx="44862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7683" y="2174875"/>
            <a:ext cx="44862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57918" y="1535113"/>
            <a:ext cx="44880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57918" y="2174875"/>
            <a:ext cx="44880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b="1"/>
            </a:lvl1pPr>
          </a:lstStyle>
          <a:p>
            <a:pPr>
              <a:defRPr/>
            </a:pPr>
            <a:fld id="{83D83E9E-6ECF-4122-A64A-A431A01FD225}" type="datetime1">
              <a:rPr lang="ja-JP" altLang="en-US"/>
              <a:pPr>
                <a:defRPr/>
              </a:pPr>
              <a:t>2017/8/29</a:t>
            </a:fld>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fld id="{2083E498-2D42-4225-AA1E-B81B1BC89D23}" type="slidenum">
              <a:rPr lang="ja-JP" altLang="en-US"/>
              <a:pPr/>
              <a:t>‹#›</a:t>
            </a:fld>
            <a:endParaRPr lang="ja-JP" altLang="en-US"/>
          </a:p>
        </p:txBody>
      </p:sp>
    </p:spTree>
    <p:extLst>
      <p:ext uri="{BB962C8B-B14F-4D97-AF65-F5344CB8AC3E}">
        <p14:creationId xmlns:p14="http://schemas.microsoft.com/office/powerpoint/2010/main" val="6118819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b="1"/>
            </a:lvl1pPr>
          </a:lstStyle>
          <a:p>
            <a:pPr>
              <a:defRPr/>
            </a:pPr>
            <a:fld id="{FCB1A6BE-76E3-45E3-8945-D3560FE56837}" type="datetime1">
              <a:rPr lang="ja-JP" altLang="en-US"/>
              <a:pPr>
                <a:defRPr/>
              </a:pPr>
              <a:t>2017/8/29</a:t>
            </a:fld>
            <a:endParaRPr lang="ja-JP" altLang="en-US"/>
          </a:p>
        </p:txBody>
      </p:sp>
      <p:sp>
        <p:nvSpPr>
          <p:cNvPr id="4"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b="1"/>
            </a:lvl1pPr>
          </a:lstStyle>
          <a:p>
            <a:fld id="{46BFB18F-77C4-411E-9FC5-5759B9E393F3}" type="slidenum">
              <a:rPr lang="ja-JP" altLang="en-US"/>
              <a:pPr/>
              <a:t>‹#›</a:t>
            </a:fld>
            <a:endParaRPr lang="ja-JP" altLang="en-US"/>
          </a:p>
        </p:txBody>
      </p:sp>
    </p:spTree>
    <p:extLst>
      <p:ext uri="{BB962C8B-B14F-4D97-AF65-F5344CB8AC3E}">
        <p14:creationId xmlns:p14="http://schemas.microsoft.com/office/powerpoint/2010/main" val="30099054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fld id="{BC110892-FBFF-4264-A9A6-0CF9FF772C60}" type="datetime1">
              <a:rPr lang="ja-JP" altLang="en-US"/>
              <a:pPr>
                <a:defRPr/>
              </a:pPr>
              <a:t>2017/8/29</a:t>
            </a:fld>
            <a:endParaRPr lang="ja-JP" altLang="en-US"/>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b="1"/>
            </a:lvl1pPr>
          </a:lstStyle>
          <a:p>
            <a:fld id="{2CDA8882-EFFE-4464-8F9C-8695DC4032CE}" type="slidenum">
              <a:rPr lang="ja-JP" altLang="en-US"/>
              <a:pPr/>
              <a:t>‹#›</a:t>
            </a:fld>
            <a:endParaRPr lang="ja-JP" altLang="en-US"/>
          </a:p>
        </p:txBody>
      </p:sp>
    </p:spTree>
    <p:extLst>
      <p:ext uri="{BB962C8B-B14F-4D97-AF65-F5344CB8AC3E}">
        <p14:creationId xmlns:p14="http://schemas.microsoft.com/office/powerpoint/2010/main" val="3166991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7692" y="273050"/>
            <a:ext cx="3340481"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69796" y="273141"/>
            <a:ext cx="56761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7692" y="1435103"/>
            <a:ext cx="334048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CAC7FA1F-640C-45BB-ADDB-5CC83DE43532}" type="datetime1">
              <a:rPr lang="ja-JP" altLang="en-US"/>
              <a:pPr>
                <a:defRPr/>
              </a:pPr>
              <a:t>2017/8/29</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5425D5DF-2DFB-420A-A450-6DF5CBB8572A}" type="slidenum">
              <a:rPr lang="ja-JP" altLang="en-US"/>
              <a:pPr/>
              <a:t>‹#›</a:t>
            </a:fld>
            <a:endParaRPr lang="ja-JP" altLang="en-US"/>
          </a:p>
        </p:txBody>
      </p:sp>
    </p:spTree>
    <p:extLst>
      <p:ext uri="{BB962C8B-B14F-4D97-AF65-F5344CB8AC3E}">
        <p14:creationId xmlns:p14="http://schemas.microsoft.com/office/powerpoint/2010/main" val="11436334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186" y="4800600"/>
            <a:ext cx="609219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90186" y="612775"/>
            <a:ext cx="609219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90186" y="5367338"/>
            <a:ext cx="609219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E375DC93-E1F4-4467-983A-914306F254A2}" type="datetime1">
              <a:rPr lang="ja-JP" altLang="en-US"/>
              <a:pPr>
                <a:defRPr/>
              </a:pPr>
              <a:t>2017/8/29</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7BCF5DCD-A8D0-4C5E-B318-A3BD8616DB06}" type="slidenum">
              <a:rPr lang="ja-JP" altLang="en-US"/>
              <a:pPr/>
              <a:t>‹#›</a:t>
            </a:fld>
            <a:endParaRPr lang="ja-JP" altLang="en-US"/>
          </a:p>
        </p:txBody>
      </p:sp>
    </p:spTree>
    <p:extLst>
      <p:ext uri="{BB962C8B-B14F-4D97-AF65-F5344CB8AC3E}">
        <p14:creationId xmlns:p14="http://schemas.microsoft.com/office/powerpoint/2010/main" val="18439468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C15B6626-1378-4815-8A13-CC636C3FABE1}" type="datetime1">
              <a:rPr lang="ja-JP" altLang="en-US"/>
              <a:pPr>
                <a:defRPr/>
              </a:pPr>
              <a:t>2017/8/29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9FACE1CE-FE0B-40FC-8266-B1CCA8322DE9}" type="slidenum">
              <a:rPr lang="ja-JP" altLang="en-US"/>
              <a:pPr/>
              <a:t>‹#›</a:t>
            </a:fld>
            <a:endParaRPr lang="ja-JP" altLang="en-US"/>
          </a:p>
        </p:txBody>
      </p:sp>
    </p:spTree>
    <p:extLst>
      <p:ext uri="{BB962C8B-B14F-4D97-AF65-F5344CB8AC3E}">
        <p14:creationId xmlns:p14="http://schemas.microsoft.com/office/powerpoint/2010/main" val="21408196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974846" y="274727"/>
            <a:ext cx="2474952"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49995" y="274727"/>
            <a:ext cx="7255629"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FD18436D-30D9-4C95-8220-22676A28AC7C}" type="datetime1">
              <a:rPr lang="ja-JP" altLang="en-US"/>
              <a:pPr>
                <a:defRPr/>
              </a:pPr>
              <a:t>2017/8/29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2DFEA5EA-36BA-40F3-9A57-133CCB007787}" type="slidenum">
              <a:rPr lang="ja-JP" altLang="en-US"/>
              <a:pPr/>
              <a:t>‹#›</a:t>
            </a:fld>
            <a:endParaRPr lang="ja-JP" altLang="en-US"/>
          </a:p>
        </p:txBody>
      </p:sp>
    </p:spTree>
    <p:extLst>
      <p:ext uri="{BB962C8B-B14F-4D97-AF65-F5344CB8AC3E}">
        <p14:creationId xmlns:p14="http://schemas.microsoft.com/office/powerpoint/2010/main" val="40612176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507688" y="274638"/>
            <a:ext cx="9138285"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507688" y="1600206"/>
            <a:ext cx="9138285" cy="4525963"/>
          </a:xfrm>
        </p:spPr>
        <p:txBody>
          <a:bodyPr rtlCol="0">
            <a:normAutofit/>
          </a:bodyPr>
          <a:lstStyle/>
          <a:p>
            <a:pPr lvl="0"/>
            <a:endParaRPr lang="ja-JP" altLang="en-US" noProof="0"/>
          </a:p>
        </p:txBody>
      </p:sp>
      <p:sp>
        <p:nvSpPr>
          <p:cNvPr id="4" name="Rectangle 4"/>
          <p:cNvSpPr>
            <a:spLocks noGrp="1" noChangeArrowheads="1"/>
          </p:cNvSpPr>
          <p:nvPr>
            <p:ph type="dt" sz="half" idx="10"/>
          </p:nvPr>
        </p:nvSpPr>
        <p:spPr/>
        <p:txBody>
          <a:bodyPr/>
          <a:lstStyle>
            <a:lvl1pPr>
              <a:defRPr b="1"/>
            </a:lvl1pPr>
          </a:lstStyle>
          <a:p>
            <a:pPr>
              <a:defRPr/>
            </a:pPr>
            <a:fld id="{55B34419-A6B8-48AC-A803-AE4A6F95CC6E}" type="datetime1">
              <a:rPr lang="ja-JP" altLang="en-US"/>
              <a:pPr>
                <a:defRPr/>
              </a:pPr>
              <a:t>2017/8/29</a:t>
            </a:fld>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E85C17CA-F4CA-4B82-8546-A4D47B73C88A}" type="slidenum">
              <a:rPr lang="en-US" altLang="ja-JP"/>
              <a:pPr/>
              <a:t>‹#›</a:t>
            </a:fld>
            <a:endParaRPr lang="en-US" altLang="ja-JP"/>
          </a:p>
        </p:txBody>
      </p:sp>
    </p:spTree>
    <p:extLst>
      <p:ext uri="{BB962C8B-B14F-4D97-AF65-F5344CB8AC3E}">
        <p14:creationId xmlns:p14="http://schemas.microsoft.com/office/powerpoint/2010/main" val="1509178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38178" y="304801"/>
            <a:ext cx="8883650" cy="1216025"/>
          </a:xfrm>
        </p:spPr>
        <p:txBody>
          <a:bodyPr/>
          <a:lstStyle/>
          <a:p>
            <a:r>
              <a:rPr lang="ja-JP" altLang="en-US"/>
              <a:t>マスタ タイトルの書式設定</a:t>
            </a:r>
          </a:p>
        </p:txBody>
      </p:sp>
      <p:sp>
        <p:nvSpPr>
          <p:cNvPr id="3" name="表プレースホルダ 2"/>
          <p:cNvSpPr>
            <a:spLocks noGrp="1"/>
          </p:cNvSpPr>
          <p:nvPr>
            <p:ph type="tbl" idx="1"/>
          </p:nvPr>
        </p:nvSpPr>
        <p:spPr>
          <a:xfrm>
            <a:off x="630244" y="1752600"/>
            <a:ext cx="8883650" cy="4267200"/>
          </a:xfrm>
        </p:spPr>
        <p:txBody>
          <a:bodyPr/>
          <a:lstStyle/>
          <a:p>
            <a:pPr lvl="0"/>
            <a:endParaRPr lang="ja-JP" altLang="en-US" noProof="0" dirty="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pPr>
              <a:defRPr/>
            </a:pPr>
            <a:fld id="{A9F73CC5-C272-4AC6-9BA9-A2BB6B4DC12A}" type="slidenum">
              <a:rPr lang="en-US" altLang="ja-JP"/>
              <a:pPr>
                <a:defRPr/>
              </a:pPr>
              <a: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1" y="2130879"/>
            <a:ext cx="862965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522480" y="3886200"/>
            <a:ext cx="710882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ADDCBC53-5791-419D-9BE9-CB06E81E63E3}" type="slidenum">
              <a:rPr lang="en-US" altLang="ja-JP"/>
              <a:pPr>
                <a:defRPr/>
              </a:pPr>
              <a:t>‹#›</a:t>
            </a:fld>
            <a:endParaRPr lang="en-US" altLang="ja-JP"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CBF9D093-5B08-4487-B105-4BFBFE4AEE13}" type="slidenum">
              <a:rPr lang="en-US" altLang="ja-JP"/>
              <a:pPr>
                <a:defRPr/>
              </a:pPr>
              <a:t>‹#›</a:t>
            </a:fld>
            <a:endParaRPr lang="en-US" altLang="ja-JP"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1924" y="4407354"/>
            <a:ext cx="8631237"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01924" y="2906713"/>
            <a:ext cx="863123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3EED3778-BEA7-4899-B620-A16DE1E78928}" type="slidenum">
              <a:rPr lang="en-US" altLang="ja-JP"/>
              <a:pPr>
                <a:defRPr/>
              </a:pPr>
              <a:t>‹#›</a:t>
            </a:fld>
            <a:endParaRPr lang="en-US" altLang="ja-JP"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08171" y="1600206"/>
            <a:ext cx="4492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53199" y="1600206"/>
            <a:ext cx="44942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029E0BB0-6536-4080-A85E-0A864D6F0310}" type="slidenum">
              <a:rPr lang="en-US" altLang="ja-JP"/>
              <a:pPr>
                <a:defRPr/>
              </a:pPr>
              <a:t>‹#›</a:t>
            </a:fld>
            <a:endParaRPr lang="en-US" altLang="ja-JP"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1" y="274638"/>
            <a:ext cx="913765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8077" y="1535113"/>
            <a:ext cx="44862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8077" y="2174875"/>
            <a:ext cx="44862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57788" y="1535113"/>
            <a:ext cx="44878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57788" y="2174875"/>
            <a:ext cx="44878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B67C8BF6-143F-409E-90FD-AB0145A7758A}" type="slidenum">
              <a:rPr lang="en-US" altLang="ja-JP"/>
              <a:pPr>
                <a:defRPr/>
              </a:pPr>
              <a:t>‹#›</a:t>
            </a:fld>
            <a:endParaRPr lang="en-US" altLang="ja-JP"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0986872E-DB6E-484D-95F6-7702F666064D}" type="slidenum">
              <a:rPr lang="en-US" altLang="ja-JP"/>
              <a:pPr>
                <a:defRPr/>
              </a:pPr>
              <a:t>‹#›</a:t>
            </a:fld>
            <a:endParaRPr lang="en-US" altLang="ja-JP"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3AE95393-19D5-4382-8D5C-C5374332A379}" type="slidenum">
              <a:rPr lang="en-US" altLang="ja-JP"/>
              <a:pPr>
                <a:defRPr/>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pPr>
              <a:defRPr/>
            </a:pPr>
            <a:fld id="{022EC4C5-023B-41FF-A136-4D2DBD6A4768}" type="slidenum">
              <a:rPr lang="en-US" altLang="ja-JP"/>
              <a:pPr>
                <a:defRPr/>
              </a:pPr>
              <a:t>‹#›</a:t>
            </a:fld>
            <a:endParaRPr lang="en-US" altLang="ja-JP"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273050"/>
            <a:ext cx="3340100"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70343" y="273452"/>
            <a:ext cx="5675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8000" y="1435103"/>
            <a:ext cx="33401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5C4562A7-B588-488B-B2E2-62273547A220}" type="slidenum">
              <a:rPr lang="en-US" altLang="ja-JP"/>
              <a:pPr>
                <a:defRPr/>
              </a:pPr>
              <a:t>‹#›</a:t>
            </a:fld>
            <a:endParaRPr lang="en-US" altLang="ja-JP"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40" y="4800600"/>
            <a:ext cx="6091238"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90740" y="612775"/>
            <a:ext cx="60912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90740" y="5367338"/>
            <a:ext cx="60912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38A99A4E-5632-4FD5-8C85-8B3F87137200}" type="slidenum">
              <a:rPr lang="en-US" altLang="ja-JP"/>
              <a:pPr>
                <a:defRPr/>
              </a:pPr>
              <a:t>‹#›</a:t>
            </a:fld>
            <a:endParaRPr lang="en-US" altLang="ja-JP"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273D6AC8-FD6C-44BA-85A7-8FA02F548974}" type="slidenum">
              <a:rPr lang="en-US" altLang="ja-JP"/>
              <a:pPr>
                <a:defRPr/>
              </a:pPr>
              <a:t>‹#›</a:t>
            </a:fld>
            <a:endParaRPr lang="en-US" altLang="ja-JP"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62907" y="275042"/>
            <a:ext cx="2284412"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08236" y="275042"/>
            <a:ext cx="6702425"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C2A8B71F-D72B-4B97-951F-C81544BDFD1E}" type="slidenum">
              <a:rPr lang="en-US" altLang="ja-JP"/>
              <a:pPr>
                <a:defRPr/>
              </a:pPr>
              <a:t>‹#›</a:t>
            </a:fld>
            <a:endParaRPr lang="en-US" altLang="ja-JP"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274638"/>
            <a:ext cx="9139238"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508000" y="1600206"/>
            <a:ext cx="9139238" cy="4525963"/>
          </a:xfrm>
        </p:spPr>
        <p:txBody>
          <a:bodyPr/>
          <a:lstStyle/>
          <a:p>
            <a:pPr lvl="0"/>
            <a:endParaRPr lang="ja-JP" alt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EFC2FB3-D7FD-4AEF-AFA5-D5FB63CBC06B}" type="slidenum">
              <a:rPr lang="en-US" altLang="ja-JP"/>
              <a:pPr>
                <a:defRPr/>
              </a:pPr>
              <a:t>‹#›</a:t>
            </a:fld>
            <a:endParaRPr lang="en-US" altLang="ja-JP"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61524" y="2130426"/>
            <a:ext cx="8630603" cy="1470025"/>
          </a:xfrm>
        </p:spPr>
        <p:txBody>
          <a:bodyPr anchor="b"/>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3048" y="3886200"/>
            <a:ext cx="7107555"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ja-JP" dirty="0">
              <a:solidFill>
                <a:srgbClr val="000000"/>
              </a:solidFill>
            </a:endParaRPr>
          </a:p>
        </p:txBody>
      </p:sp>
      <p:sp>
        <p:nvSpPr>
          <p:cNvPr id="6" name="Slide Number Placeholder 5"/>
          <p:cNvSpPr>
            <a:spLocks noGrp="1"/>
          </p:cNvSpPr>
          <p:nvPr>
            <p:ph type="sldNum" sz="quarter" idx="12"/>
          </p:nvPr>
        </p:nvSpPr>
        <p:spPr/>
        <p:txBody>
          <a:bodyPr/>
          <a:lstStyle/>
          <a:p>
            <a:pPr>
              <a:defRPr/>
            </a:pPr>
            <a:fld id="{78DA7B42-454C-4269-85B0-C32806BBFE3D}" type="slidenum">
              <a:rPr lang="en-US" altLang="ja-JP" smtClean="0">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ja-JP" dirty="0">
              <a:solidFill>
                <a:srgbClr val="000000"/>
              </a:solidFill>
            </a:endParaRPr>
          </a:p>
        </p:txBody>
      </p:sp>
      <p:sp>
        <p:nvSpPr>
          <p:cNvPr id="6" name="Slide Number Placeholder 5"/>
          <p:cNvSpPr>
            <a:spLocks noGrp="1"/>
          </p:cNvSpPr>
          <p:nvPr>
            <p:ph type="sldNum" sz="quarter" idx="12"/>
          </p:nvPr>
        </p:nvSpPr>
        <p:spPr/>
        <p:txBody>
          <a:bodyPr/>
          <a:lstStyle/>
          <a:p>
            <a:pPr>
              <a:defRPr/>
            </a:pPr>
            <a:fld id="{31CDC2F2-3F0F-4594-B001-262212324BE6}" type="slidenum">
              <a:rPr lang="en-US" altLang="ja-JP" smtClean="0">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02068" y="4406901"/>
            <a:ext cx="8630603" cy="1362075"/>
          </a:xfrm>
        </p:spPr>
        <p:txBody>
          <a:bodyPr anchor="t"/>
          <a:lstStyle>
            <a:lvl1pPr algn="l">
              <a:defRPr sz="4000" b="1"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02068" y="2906713"/>
            <a:ext cx="8630603"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ja-JP" dirty="0">
              <a:solidFill>
                <a:srgbClr val="000000"/>
              </a:solidFill>
            </a:endParaRPr>
          </a:p>
        </p:txBody>
      </p:sp>
      <p:sp>
        <p:nvSpPr>
          <p:cNvPr id="6" name="Slide Number Placeholder 5"/>
          <p:cNvSpPr>
            <a:spLocks noGrp="1"/>
          </p:cNvSpPr>
          <p:nvPr>
            <p:ph type="sldNum" sz="quarter" idx="12"/>
          </p:nvPr>
        </p:nvSpPr>
        <p:spPr/>
        <p:txBody>
          <a:bodyPr/>
          <a:lstStyle/>
          <a:p>
            <a:pPr>
              <a:defRPr/>
            </a:pPr>
            <a:fld id="{B6943AF8-7300-429F-8F45-96915DB71D4E}" type="slidenum">
              <a:rPr lang="en-US" altLang="ja-JP" smtClean="0">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507682" y="1600201"/>
            <a:ext cx="4484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161439" y="1600201"/>
            <a:ext cx="4484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pPr>
              <a:defRPr/>
            </a:pPr>
            <a:endParaRPr lang="en-US" altLang="ja-JP"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altLang="ja-JP" dirty="0">
              <a:solidFill>
                <a:srgbClr val="000000"/>
              </a:solidFill>
            </a:endParaRPr>
          </a:p>
        </p:txBody>
      </p:sp>
      <p:sp>
        <p:nvSpPr>
          <p:cNvPr id="7" name="Slide Number Placeholder 6"/>
          <p:cNvSpPr>
            <a:spLocks noGrp="1"/>
          </p:cNvSpPr>
          <p:nvPr>
            <p:ph type="sldNum" sz="quarter" idx="12"/>
          </p:nvPr>
        </p:nvSpPr>
        <p:spPr/>
        <p:txBody>
          <a:bodyPr/>
          <a:lstStyle/>
          <a:p>
            <a:pPr>
              <a:defRPr/>
            </a:pPr>
            <a:fld id="{5019EF6C-0F6D-4174-B22A-7F9E9A7F571C}" type="slidenum">
              <a:rPr lang="en-US" altLang="ja-JP" smtClean="0">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07683" y="1535113"/>
            <a:ext cx="4486292"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07683" y="2174875"/>
            <a:ext cx="44862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157914" y="1535113"/>
            <a:ext cx="4488054"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157914" y="2174875"/>
            <a:ext cx="44880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pPr>
              <a:defRPr/>
            </a:pPr>
            <a:endParaRPr lang="en-US" altLang="ja-JP" dirty="0">
              <a:solidFill>
                <a:srgbClr val="000000"/>
              </a:solidFill>
            </a:endParaRPr>
          </a:p>
        </p:txBody>
      </p:sp>
      <p:sp>
        <p:nvSpPr>
          <p:cNvPr id="8" name="Footer Placeholder 7"/>
          <p:cNvSpPr>
            <a:spLocks noGrp="1"/>
          </p:cNvSpPr>
          <p:nvPr>
            <p:ph type="ftr" sz="quarter" idx="11"/>
          </p:nvPr>
        </p:nvSpPr>
        <p:spPr/>
        <p:txBody>
          <a:bodyPr/>
          <a:lstStyle/>
          <a:p>
            <a:pPr>
              <a:defRPr/>
            </a:pPr>
            <a:endParaRPr lang="en-US" altLang="ja-JP" dirty="0">
              <a:solidFill>
                <a:srgbClr val="000000"/>
              </a:solidFill>
            </a:endParaRPr>
          </a:p>
        </p:txBody>
      </p:sp>
      <p:sp>
        <p:nvSpPr>
          <p:cNvPr id="9" name="Slide Number Placeholder 8"/>
          <p:cNvSpPr>
            <a:spLocks noGrp="1"/>
          </p:cNvSpPr>
          <p:nvPr>
            <p:ph type="sldNum" sz="quarter" idx="12"/>
          </p:nvPr>
        </p:nvSpPr>
        <p:spPr/>
        <p:txBody>
          <a:bodyPr/>
          <a:lstStyle/>
          <a:p>
            <a:pPr>
              <a:defRPr/>
            </a:pPr>
            <a:fld id="{1E60F186-079A-433D-9BF9-B18E37D87A28}" type="slidenum">
              <a:rPr lang="en-US" altLang="ja-JP" smtClean="0">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1924" y="4407354"/>
            <a:ext cx="8631237"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01924" y="2906713"/>
            <a:ext cx="863123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pPr>
              <a:defRPr/>
            </a:pPr>
            <a:fld id="{6EB972C4-7B86-422F-9B0B-8B21A3DC419C}" type="slidenum">
              <a:rPr lang="en-US" altLang="ja-JP"/>
              <a:pPr>
                <a:defRPr/>
              </a:pPr>
              <a:t>‹#›</a:t>
            </a:fld>
            <a:endParaRPr lang="en-US" altLang="ja-JP"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pPr>
              <a:defRPr/>
            </a:pPr>
            <a:endParaRPr lang="en-US" altLang="ja-JP"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altLang="ja-JP" dirty="0">
              <a:solidFill>
                <a:srgbClr val="000000"/>
              </a:solidFill>
            </a:endParaRPr>
          </a:p>
        </p:txBody>
      </p:sp>
      <p:sp>
        <p:nvSpPr>
          <p:cNvPr id="5" name="Slide Number Placeholder 4"/>
          <p:cNvSpPr>
            <a:spLocks noGrp="1"/>
          </p:cNvSpPr>
          <p:nvPr>
            <p:ph type="sldNum" sz="quarter" idx="12"/>
          </p:nvPr>
        </p:nvSpPr>
        <p:spPr/>
        <p:txBody>
          <a:bodyPr/>
          <a:lstStyle/>
          <a:p>
            <a:pPr>
              <a:defRPr/>
            </a:pPr>
            <a:fld id="{D6215247-8E2E-485A-9D76-7E3EEAB96EEA}" type="slidenum">
              <a:rPr lang="en-US" altLang="ja-JP" smtClean="0">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dirty="0">
              <a:solidFill>
                <a:srgbClr val="000000"/>
              </a:solidFill>
            </a:endParaRPr>
          </a:p>
        </p:txBody>
      </p:sp>
      <p:sp>
        <p:nvSpPr>
          <p:cNvPr id="3" name="Footer Placeholder 2"/>
          <p:cNvSpPr>
            <a:spLocks noGrp="1"/>
          </p:cNvSpPr>
          <p:nvPr>
            <p:ph type="ftr" sz="quarter" idx="11"/>
          </p:nvPr>
        </p:nvSpPr>
        <p:spPr/>
        <p:txBody>
          <a:bodyPr/>
          <a:lstStyle/>
          <a:p>
            <a:pPr>
              <a:defRPr/>
            </a:pPr>
            <a:endParaRPr lang="en-US" altLang="ja-JP" dirty="0">
              <a:solidFill>
                <a:srgbClr val="000000"/>
              </a:solidFill>
            </a:endParaRPr>
          </a:p>
        </p:txBody>
      </p:sp>
      <p:sp>
        <p:nvSpPr>
          <p:cNvPr id="4" name="Slide Number Placeholder 3"/>
          <p:cNvSpPr>
            <a:spLocks noGrp="1"/>
          </p:cNvSpPr>
          <p:nvPr>
            <p:ph type="sldNum" sz="quarter" idx="12"/>
          </p:nvPr>
        </p:nvSpPr>
        <p:spPr/>
        <p:txBody>
          <a:bodyPr/>
          <a:lstStyle/>
          <a:p>
            <a:pPr>
              <a:defRPr/>
            </a:pPr>
            <a:fld id="{3D741101-C6FF-4E7E-908C-8CA0506C4184}" type="slidenum">
              <a:rPr lang="en-US" altLang="ja-JP" smtClean="0">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07683" y="273050"/>
            <a:ext cx="3340481" cy="1162050"/>
          </a:xfrm>
        </p:spPr>
        <p:txBody>
          <a:bodyPr anchor="b"/>
          <a:lstStyle>
            <a:lvl1pPr algn="l">
              <a:defRPr sz="2000" b="1"/>
            </a:lvl1pPr>
          </a:lstStyle>
          <a:p>
            <a:r>
              <a:rPr lang="ja-JP" altLang="en-US"/>
              <a:t>マスター タイトルの書式設定</a:t>
            </a:r>
            <a:endParaRPr lang="en-US" dirty="0"/>
          </a:p>
        </p:txBody>
      </p:sp>
      <p:sp>
        <p:nvSpPr>
          <p:cNvPr id="3" name="Content Placeholder 2"/>
          <p:cNvSpPr>
            <a:spLocks noGrp="1"/>
          </p:cNvSpPr>
          <p:nvPr>
            <p:ph idx="1"/>
          </p:nvPr>
        </p:nvSpPr>
        <p:spPr>
          <a:xfrm>
            <a:off x="3969795" y="273051"/>
            <a:ext cx="56761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507683" y="1435101"/>
            <a:ext cx="3340481"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dirty="0">
              <a:solidFill>
                <a:srgbClr val="000000"/>
              </a:solidFill>
              <a:ea typeface="ＭＳ Ｐゴシック" pitchFamily="50" charset="-128"/>
            </a:endParaRPr>
          </a:p>
        </p:txBody>
      </p:sp>
      <p:sp>
        <p:nvSpPr>
          <p:cNvPr id="6" name="Footer Placeholder 5"/>
          <p:cNvSpPr>
            <a:spLocks noGrp="1"/>
          </p:cNvSpPr>
          <p:nvPr>
            <p:ph type="ftr" sz="quarter" idx="11"/>
          </p:nvPr>
        </p:nvSpPr>
        <p:spPr/>
        <p:txBody>
          <a:bodyPr/>
          <a:lstStyle/>
          <a:p>
            <a:pPr>
              <a:defRPr/>
            </a:pPr>
            <a:endParaRPr lang="en-US" altLang="ja-JP" dirty="0">
              <a:solidFill>
                <a:srgbClr val="000000"/>
              </a:solidFill>
              <a:ea typeface="ＭＳ Ｐゴシック" pitchFamily="50" charset="-128"/>
            </a:endParaRPr>
          </a:p>
        </p:txBody>
      </p:sp>
      <p:sp>
        <p:nvSpPr>
          <p:cNvPr id="7" name="Slide Number Placeholder 6"/>
          <p:cNvSpPr>
            <a:spLocks noGrp="1"/>
          </p:cNvSpPr>
          <p:nvPr>
            <p:ph type="sldNum" sz="quarter" idx="12"/>
          </p:nvPr>
        </p:nvSpPr>
        <p:spPr/>
        <p:txBody>
          <a:bodyPr/>
          <a:lstStyle/>
          <a:p>
            <a:pPr>
              <a:defRPr/>
            </a:pPr>
            <a:fld id="{FF4555A8-F6B2-4CB9-B4AC-E328080E3D7D}" type="slidenum">
              <a:rPr lang="en-US" altLang="ja-JP" smtClean="0">
                <a:solidFill>
                  <a:srgbClr val="000000"/>
                </a:solidFill>
                <a:ea typeface="ＭＳ Ｐゴシック" pitchFamily="50" charset="-128"/>
              </a:rPr>
              <a:pPr>
                <a:defRPr/>
              </a:pPr>
              <a:t>‹#›</a:t>
            </a:fld>
            <a:endParaRPr lang="en-US" altLang="ja-JP" dirty="0">
              <a:solidFill>
                <a:srgbClr val="000000"/>
              </a:solidFill>
              <a:ea typeface="ＭＳ Ｐゴシック" pitchFamily="50" charset="-128"/>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90186" y="4800600"/>
            <a:ext cx="6092190" cy="566738"/>
          </a:xfrm>
        </p:spPr>
        <p:txBody>
          <a:bodyPr anchor="b"/>
          <a:lstStyle>
            <a:lvl1pPr algn="l">
              <a:defRPr sz="2000" b="1"/>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1990186" y="612775"/>
            <a:ext cx="609219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a:p>
        </p:txBody>
      </p:sp>
      <p:sp>
        <p:nvSpPr>
          <p:cNvPr id="4" name="Text Placeholder 3"/>
          <p:cNvSpPr>
            <a:spLocks noGrp="1"/>
          </p:cNvSpPr>
          <p:nvPr>
            <p:ph type="body" sz="half" idx="2"/>
          </p:nvPr>
        </p:nvSpPr>
        <p:spPr>
          <a:xfrm>
            <a:off x="1990186" y="5367338"/>
            <a:ext cx="609219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altLang="ja-JP" dirty="0">
              <a:solidFill>
                <a:srgbClr val="000000"/>
              </a:solidFill>
            </a:endParaRPr>
          </a:p>
        </p:txBody>
      </p:sp>
      <p:sp>
        <p:nvSpPr>
          <p:cNvPr id="7" name="Slide Number Placeholder 6"/>
          <p:cNvSpPr>
            <a:spLocks noGrp="1"/>
          </p:cNvSpPr>
          <p:nvPr>
            <p:ph type="sldNum" sz="quarter" idx="12"/>
          </p:nvPr>
        </p:nvSpPr>
        <p:spPr/>
        <p:txBody>
          <a:bodyPr/>
          <a:lstStyle/>
          <a:p>
            <a:pPr>
              <a:defRPr/>
            </a:pPr>
            <a:fld id="{BF83B90C-4490-4550-9AF7-1887EE844F05}" type="slidenum">
              <a:rPr lang="en-US" altLang="ja-JP" smtClean="0">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endParaRPr lang="en-US" altLang="ja-JP" dirty="0">
              <a:solidFill>
                <a:srgbClr val="000000"/>
              </a:solidFill>
              <a:ea typeface="ＭＳ Ｐゴシック" pitchFamily="50" charset="-128"/>
            </a:endParaRPr>
          </a:p>
        </p:txBody>
      </p:sp>
      <p:sp>
        <p:nvSpPr>
          <p:cNvPr id="5" name="Footer Placeholder 4"/>
          <p:cNvSpPr>
            <a:spLocks noGrp="1"/>
          </p:cNvSpPr>
          <p:nvPr>
            <p:ph type="ftr" sz="quarter" idx="11"/>
          </p:nvPr>
        </p:nvSpPr>
        <p:spPr/>
        <p:txBody>
          <a:bodyPr/>
          <a:lstStyle/>
          <a:p>
            <a:pPr>
              <a:defRPr/>
            </a:pPr>
            <a:endParaRPr lang="en-US" altLang="ja-JP" dirty="0">
              <a:solidFill>
                <a:srgbClr val="000000"/>
              </a:solidFill>
              <a:ea typeface="ＭＳ Ｐゴシック" pitchFamily="50" charset="-128"/>
            </a:endParaRPr>
          </a:p>
        </p:txBody>
      </p:sp>
      <p:sp>
        <p:nvSpPr>
          <p:cNvPr id="6" name="Slide Number Placeholder 5"/>
          <p:cNvSpPr>
            <a:spLocks noGrp="1"/>
          </p:cNvSpPr>
          <p:nvPr>
            <p:ph type="sldNum" sz="quarter" idx="12"/>
          </p:nvPr>
        </p:nvSpPr>
        <p:spPr/>
        <p:txBody>
          <a:bodyPr/>
          <a:lstStyle/>
          <a:p>
            <a:pPr>
              <a:defRPr/>
            </a:pPr>
            <a:fld id="{FF4555A8-F6B2-4CB9-B4AC-E328080E3D7D}" type="slidenum">
              <a:rPr lang="en-US" altLang="ja-JP" smtClean="0">
                <a:solidFill>
                  <a:srgbClr val="000000"/>
                </a:solidFill>
                <a:ea typeface="ＭＳ Ｐゴシック" pitchFamily="50" charset="-128"/>
              </a:rPr>
              <a:pPr>
                <a:defRPr/>
              </a:pPr>
              <a:t>‹#›</a:t>
            </a:fld>
            <a:endParaRPr lang="en-US" altLang="ja-JP" dirty="0">
              <a:solidFill>
                <a:srgbClr val="000000"/>
              </a:solidFill>
              <a:ea typeface="ＭＳ Ｐゴシック" pitchFamily="50" charset="-128"/>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396" y="274639"/>
            <a:ext cx="2284571" cy="585152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07683" y="274639"/>
            <a:ext cx="6684486" cy="5851525"/>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dirty="0">
              <a:solidFill>
                <a:srgbClr val="000000"/>
              </a:solidFill>
              <a:ea typeface="ＭＳ Ｐゴシック" pitchFamily="50" charset="-128"/>
            </a:endParaRPr>
          </a:p>
        </p:txBody>
      </p:sp>
      <p:sp>
        <p:nvSpPr>
          <p:cNvPr id="5" name="Footer Placeholder 4"/>
          <p:cNvSpPr>
            <a:spLocks noGrp="1"/>
          </p:cNvSpPr>
          <p:nvPr>
            <p:ph type="ftr" sz="quarter" idx="11"/>
          </p:nvPr>
        </p:nvSpPr>
        <p:spPr/>
        <p:txBody>
          <a:bodyPr/>
          <a:lstStyle/>
          <a:p>
            <a:pPr>
              <a:defRPr/>
            </a:pPr>
            <a:endParaRPr lang="en-US" altLang="ja-JP" dirty="0">
              <a:solidFill>
                <a:srgbClr val="000000"/>
              </a:solidFill>
              <a:ea typeface="ＭＳ Ｐゴシック" pitchFamily="50" charset="-128"/>
            </a:endParaRPr>
          </a:p>
        </p:txBody>
      </p:sp>
      <p:sp>
        <p:nvSpPr>
          <p:cNvPr id="6" name="Slide Number Placeholder 5"/>
          <p:cNvSpPr>
            <a:spLocks noGrp="1"/>
          </p:cNvSpPr>
          <p:nvPr>
            <p:ph type="sldNum" sz="quarter" idx="12"/>
          </p:nvPr>
        </p:nvSpPr>
        <p:spPr/>
        <p:txBody>
          <a:bodyPr/>
          <a:lstStyle/>
          <a:p>
            <a:pPr>
              <a:defRPr/>
            </a:pPr>
            <a:fld id="{FF4555A8-F6B2-4CB9-B4AC-E328080E3D7D}" type="slidenum">
              <a:rPr lang="en-US" altLang="ja-JP" smtClean="0">
                <a:solidFill>
                  <a:srgbClr val="000000"/>
                </a:solidFill>
                <a:ea typeface="ＭＳ Ｐゴシック" pitchFamily="50" charset="-128"/>
              </a:rPr>
              <a:pPr>
                <a:defRPr/>
              </a:pPr>
              <a:t>‹#›</a:t>
            </a:fld>
            <a:endParaRPr lang="en-US" altLang="ja-JP" dirty="0">
              <a:solidFill>
                <a:srgbClr val="000000"/>
              </a:solidFill>
              <a:ea typeface="ＭＳ Ｐゴシック" pitchFamily="50" charset="-128"/>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1529" y="2130717"/>
            <a:ext cx="8630603"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523053" y="3886200"/>
            <a:ext cx="7107555" cy="1752600"/>
          </a:xfrm>
        </p:spPr>
        <p:txBody>
          <a:bodyPr/>
          <a:lstStyle>
            <a:lvl1pPr marL="0" indent="0" algn="ctr">
              <a:buNone/>
              <a:defRPr/>
            </a:lvl1pPr>
            <a:lvl2pPr marL="456980" indent="0" algn="ctr">
              <a:buNone/>
              <a:defRPr/>
            </a:lvl2pPr>
            <a:lvl3pPr marL="913960" indent="0" algn="ctr">
              <a:buNone/>
              <a:defRPr/>
            </a:lvl3pPr>
            <a:lvl4pPr marL="1370940" indent="0" algn="ctr">
              <a:buNone/>
              <a:defRPr/>
            </a:lvl4pPr>
            <a:lvl5pPr marL="1827921" indent="0" algn="ctr">
              <a:buNone/>
              <a:defRPr/>
            </a:lvl5pPr>
            <a:lvl6pPr marL="2284902" indent="0" algn="ctr">
              <a:buNone/>
              <a:defRPr/>
            </a:lvl6pPr>
            <a:lvl7pPr marL="2741885" indent="0" algn="ctr">
              <a:buNone/>
              <a:defRPr/>
            </a:lvl7pPr>
            <a:lvl8pPr marL="3198861" indent="0" algn="ctr">
              <a:buNone/>
              <a:defRPr/>
            </a:lvl8pPr>
            <a:lvl9pPr marL="3655844"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fld id="{4897ABBE-820E-46B7-A6D7-9143F0744338}" type="slidenum">
              <a:rPr lang="en-US" altLang="ja-JP"/>
              <a:pPr/>
              <a:t>‹#›</a:t>
            </a:fld>
            <a:endParaRPr lang="en-US" altLang="ja-JP"/>
          </a:p>
        </p:txBody>
      </p:sp>
    </p:spTree>
    <p:extLst>
      <p:ext uri="{BB962C8B-B14F-4D97-AF65-F5344CB8AC3E}">
        <p14:creationId xmlns:p14="http://schemas.microsoft.com/office/powerpoint/2010/main" val="3157963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fld id="{1F4BF55C-4ECC-40A0-9A23-8EED9A21B085}" type="slidenum">
              <a:rPr lang="en-US" altLang="ja-JP"/>
              <a:pPr/>
              <a:t>‹#›</a:t>
            </a:fld>
            <a:endParaRPr lang="en-US" altLang="ja-JP"/>
          </a:p>
        </p:txBody>
      </p:sp>
    </p:spTree>
    <p:extLst>
      <p:ext uri="{BB962C8B-B14F-4D97-AF65-F5344CB8AC3E}">
        <p14:creationId xmlns:p14="http://schemas.microsoft.com/office/powerpoint/2010/main" val="938680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2068" y="4407187"/>
            <a:ext cx="8630603"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02068" y="2906722"/>
            <a:ext cx="8630603" cy="1500187"/>
          </a:xfrm>
        </p:spPr>
        <p:txBody>
          <a:bodyPr anchor="b"/>
          <a:lstStyle>
            <a:lvl1pPr marL="0" indent="0">
              <a:buNone/>
              <a:defRPr sz="2000"/>
            </a:lvl1pPr>
            <a:lvl2pPr marL="456980" indent="0">
              <a:buNone/>
              <a:defRPr sz="1800"/>
            </a:lvl2pPr>
            <a:lvl3pPr marL="913960" indent="0">
              <a:buNone/>
              <a:defRPr sz="1600"/>
            </a:lvl3pPr>
            <a:lvl4pPr marL="1370940" indent="0">
              <a:buNone/>
              <a:defRPr sz="1400"/>
            </a:lvl4pPr>
            <a:lvl5pPr marL="1827921" indent="0">
              <a:buNone/>
              <a:defRPr sz="1400"/>
            </a:lvl5pPr>
            <a:lvl6pPr marL="2284902" indent="0">
              <a:buNone/>
              <a:defRPr sz="1400"/>
            </a:lvl6pPr>
            <a:lvl7pPr marL="2741885" indent="0">
              <a:buNone/>
              <a:defRPr sz="1400"/>
            </a:lvl7pPr>
            <a:lvl8pPr marL="3198861" indent="0">
              <a:buNone/>
              <a:defRPr sz="1400"/>
            </a:lvl8pPr>
            <a:lvl9pPr marL="3655844"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fld id="{502E954D-87B8-41ED-A757-2DE5740B259C}" type="slidenum">
              <a:rPr lang="en-US" altLang="ja-JP"/>
              <a:pPr/>
              <a:t>‹#›</a:t>
            </a:fld>
            <a:endParaRPr lang="en-US" altLang="ja-JP"/>
          </a:p>
        </p:txBody>
      </p:sp>
    </p:spTree>
    <p:extLst>
      <p:ext uri="{BB962C8B-B14F-4D97-AF65-F5344CB8AC3E}">
        <p14:creationId xmlns:p14="http://schemas.microsoft.com/office/powerpoint/2010/main" val="1505481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761524" y="1981201"/>
            <a:ext cx="42306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61439" y="1981201"/>
            <a:ext cx="42306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b="1"/>
            </a:lvl1pPr>
          </a:lstStyle>
          <a:p>
            <a:fld id="{9163C558-B898-42F7-AADE-B995BF9E6C01}" type="slidenum">
              <a:rPr lang="en-US" altLang="ja-JP"/>
              <a:pPr/>
              <a:t>‹#›</a:t>
            </a:fld>
            <a:endParaRPr lang="en-US" altLang="ja-JP"/>
          </a:p>
        </p:txBody>
      </p:sp>
    </p:spTree>
    <p:extLst>
      <p:ext uri="{BB962C8B-B14F-4D97-AF65-F5344CB8AC3E}">
        <p14:creationId xmlns:p14="http://schemas.microsoft.com/office/powerpoint/2010/main" val="2880733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30372" y="1752600"/>
            <a:ext cx="4365625"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8409" y="1752600"/>
            <a:ext cx="4365625"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pPr>
              <a:defRPr/>
            </a:pPr>
            <a:fld id="{00A24AC9-43FF-4EEB-8B8F-19B0F6C00230}" type="slidenum">
              <a:rPr lang="en-US" altLang="ja-JP"/>
              <a:pPr>
                <a:defRPr/>
              </a:pPr>
              <a:t>‹#›</a:t>
            </a:fld>
            <a:endParaRPr lang="en-US" altLang="ja-JP"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7688" y="274638"/>
            <a:ext cx="9138285"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7683" y="1535113"/>
            <a:ext cx="4486292" cy="639762"/>
          </a:xfrm>
        </p:spPr>
        <p:txBody>
          <a:bodyPr anchor="b"/>
          <a:lstStyle>
            <a:lvl1pPr marL="0" indent="0">
              <a:buNone/>
              <a:defRPr sz="2400" b="1"/>
            </a:lvl1pPr>
            <a:lvl2pPr marL="456980" indent="0">
              <a:buNone/>
              <a:defRPr sz="2000" b="1"/>
            </a:lvl2pPr>
            <a:lvl3pPr marL="913960" indent="0">
              <a:buNone/>
              <a:defRPr sz="1800" b="1"/>
            </a:lvl3pPr>
            <a:lvl4pPr marL="1370940" indent="0">
              <a:buNone/>
              <a:defRPr sz="1600" b="1"/>
            </a:lvl4pPr>
            <a:lvl5pPr marL="1827921" indent="0">
              <a:buNone/>
              <a:defRPr sz="1600" b="1"/>
            </a:lvl5pPr>
            <a:lvl6pPr marL="2284902" indent="0">
              <a:buNone/>
              <a:defRPr sz="1600" b="1"/>
            </a:lvl6pPr>
            <a:lvl7pPr marL="2741885" indent="0">
              <a:buNone/>
              <a:defRPr sz="1600" b="1"/>
            </a:lvl7pPr>
            <a:lvl8pPr marL="3198861" indent="0">
              <a:buNone/>
              <a:defRPr sz="1600" b="1"/>
            </a:lvl8pPr>
            <a:lvl9pPr marL="3655844"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7683" y="2174875"/>
            <a:ext cx="44862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57918" y="1535113"/>
            <a:ext cx="4488054" cy="639762"/>
          </a:xfrm>
        </p:spPr>
        <p:txBody>
          <a:bodyPr anchor="b"/>
          <a:lstStyle>
            <a:lvl1pPr marL="0" indent="0">
              <a:buNone/>
              <a:defRPr sz="2400" b="1"/>
            </a:lvl1pPr>
            <a:lvl2pPr marL="456980" indent="0">
              <a:buNone/>
              <a:defRPr sz="2000" b="1"/>
            </a:lvl2pPr>
            <a:lvl3pPr marL="913960" indent="0">
              <a:buNone/>
              <a:defRPr sz="1800" b="1"/>
            </a:lvl3pPr>
            <a:lvl4pPr marL="1370940" indent="0">
              <a:buNone/>
              <a:defRPr sz="1600" b="1"/>
            </a:lvl4pPr>
            <a:lvl5pPr marL="1827921" indent="0">
              <a:buNone/>
              <a:defRPr sz="1600" b="1"/>
            </a:lvl5pPr>
            <a:lvl6pPr marL="2284902" indent="0">
              <a:buNone/>
              <a:defRPr sz="1600" b="1"/>
            </a:lvl6pPr>
            <a:lvl7pPr marL="2741885" indent="0">
              <a:buNone/>
              <a:defRPr sz="1600" b="1"/>
            </a:lvl7pPr>
            <a:lvl8pPr marL="3198861" indent="0">
              <a:buNone/>
              <a:defRPr sz="1600" b="1"/>
            </a:lvl8pPr>
            <a:lvl9pPr marL="3655844"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57918" y="2174875"/>
            <a:ext cx="44880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b="1"/>
            </a:lvl1pPr>
          </a:lstStyle>
          <a:p>
            <a:fld id="{3A530B2E-C83C-40A5-B79F-D5774A923D01}" type="slidenum">
              <a:rPr lang="en-US" altLang="ja-JP"/>
              <a:pPr/>
              <a:t>‹#›</a:t>
            </a:fld>
            <a:endParaRPr lang="en-US" altLang="ja-JP"/>
          </a:p>
        </p:txBody>
      </p:sp>
    </p:spTree>
    <p:extLst>
      <p:ext uri="{BB962C8B-B14F-4D97-AF65-F5344CB8AC3E}">
        <p14:creationId xmlns:p14="http://schemas.microsoft.com/office/powerpoint/2010/main" val="40259504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b="1"/>
            </a:lvl1pPr>
          </a:lstStyle>
          <a:p>
            <a:fld id="{62BCF530-0384-48D5-9AC3-1D9889B21C82}" type="slidenum">
              <a:rPr lang="en-US" altLang="ja-JP"/>
              <a:pPr/>
              <a:t>‹#›</a:t>
            </a:fld>
            <a:endParaRPr lang="en-US" altLang="ja-JP"/>
          </a:p>
        </p:txBody>
      </p:sp>
    </p:spTree>
    <p:extLst>
      <p:ext uri="{BB962C8B-B14F-4D97-AF65-F5344CB8AC3E}">
        <p14:creationId xmlns:p14="http://schemas.microsoft.com/office/powerpoint/2010/main" val="8644421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b="1"/>
            </a:lvl1pPr>
          </a:lstStyle>
          <a:p>
            <a:fld id="{6A03303E-AC84-428B-9C0C-D4C1B9554C86}" type="slidenum">
              <a:rPr lang="en-US" altLang="ja-JP"/>
              <a:pPr/>
              <a:t>‹#›</a:t>
            </a:fld>
            <a:endParaRPr lang="en-US" altLang="ja-JP"/>
          </a:p>
        </p:txBody>
      </p:sp>
    </p:spTree>
    <p:extLst>
      <p:ext uri="{BB962C8B-B14F-4D97-AF65-F5344CB8AC3E}">
        <p14:creationId xmlns:p14="http://schemas.microsoft.com/office/powerpoint/2010/main" val="1440244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7701" y="273050"/>
            <a:ext cx="3340481"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69802" y="273117"/>
            <a:ext cx="56761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7701" y="1435103"/>
            <a:ext cx="3340481" cy="4691063"/>
          </a:xfrm>
        </p:spPr>
        <p:txBody>
          <a:bodyPr/>
          <a:lstStyle>
            <a:lvl1pPr marL="0" indent="0">
              <a:buNone/>
              <a:defRPr sz="1400"/>
            </a:lvl1pPr>
            <a:lvl2pPr marL="456980" indent="0">
              <a:buNone/>
              <a:defRPr sz="1200"/>
            </a:lvl2pPr>
            <a:lvl3pPr marL="913960" indent="0">
              <a:buNone/>
              <a:defRPr sz="1000"/>
            </a:lvl3pPr>
            <a:lvl4pPr marL="1370940" indent="0">
              <a:buNone/>
              <a:defRPr sz="900"/>
            </a:lvl4pPr>
            <a:lvl5pPr marL="1827921" indent="0">
              <a:buNone/>
              <a:defRPr sz="900"/>
            </a:lvl5pPr>
            <a:lvl6pPr marL="2284902" indent="0">
              <a:buNone/>
              <a:defRPr sz="900"/>
            </a:lvl6pPr>
            <a:lvl7pPr marL="2741885" indent="0">
              <a:buNone/>
              <a:defRPr sz="900"/>
            </a:lvl7pPr>
            <a:lvl8pPr marL="3198861" indent="0">
              <a:buNone/>
              <a:defRPr sz="900"/>
            </a:lvl8pPr>
            <a:lvl9pPr marL="3655844"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b="1"/>
            </a:lvl1pPr>
          </a:lstStyle>
          <a:p>
            <a:fld id="{CDA9A127-60AA-49F1-897E-8E3F2CDDCA03}" type="slidenum">
              <a:rPr lang="en-US" altLang="ja-JP"/>
              <a:pPr/>
              <a:t>‹#›</a:t>
            </a:fld>
            <a:endParaRPr lang="en-US" altLang="ja-JP"/>
          </a:p>
        </p:txBody>
      </p:sp>
    </p:spTree>
    <p:extLst>
      <p:ext uri="{BB962C8B-B14F-4D97-AF65-F5344CB8AC3E}">
        <p14:creationId xmlns:p14="http://schemas.microsoft.com/office/powerpoint/2010/main" val="19500271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186" y="4800600"/>
            <a:ext cx="609219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90186" y="612776"/>
            <a:ext cx="6092190" cy="4114800"/>
          </a:xfrm>
        </p:spPr>
        <p:txBody>
          <a:bodyPr/>
          <a:lstStyle>
            <a:lvl1pPr marL="0" indent="0">
              <a:buNone/>
              <a:defRPr sz="3200"/>
            </a:lvl1pPr>
            <a:lvl2pPr marL="456980" indent="0">
              <a:buNone/>
              <a:defRPr sz="2800"/>
            </a:lvl2pPr>
            <a:lvl3pPr marL="913960" indent="0">
              <a:buNone/>
              <a:defRPr sz="2400"/>
            </a:lvl3pPr>
            <a:lvl4pPr marL="1370940" indent="0">
              <a:buNone/>
              <a:defRPr sz="2000"/>
            </a:lvl4pPr>
            <a:lvl5pPr marL="1827921" indent="0">
              <a:buNone/>
              <a:defRPr sz="2000"/>
            </a:lvl5pPr>
            <a:lvl6pPr marL="2284902" indent="0">
              <a:buNone/>
              <a:defRPr sz="2000"/>
            </a:lvl6pPr>
            <a:lvl7pPr marL="2741885" indent="0">
              <a:buNone/>
              <a:defRPr sz="2000"/>
            </a:lvl7pPr>
            <a:lvl8pPr marL="3198861" indent="0">
              <a:buNone/>
              <a:defRPr sz="2000"/>
            </a:lvl8pPr>
            <a:lvl9pPr marL="3655844"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90186" y="5367339"/>
            <a:ext cx="6092190" cy="804862"/>
          </a:xfrm>
        </p:spPr>
        <p:txBody>
          <a:bodyPr/>
          <a:lstStyle>
            <a:lvl1pPr marL="0" indent="0">
              <a:buNone/>
              <a:defRPr sz="1400"/>
            </a:lvl1pPr>
            <a:lvl2pPr marL="456980" indent="0">
              <a:buNone/>
              <a:defRPr sz="1200"/>
            </a:lvl2pPr>
            <a:lvl3pPr marL="913960" indent="0">
              <a:buNone/>
              <a:defRPr sz="1000"/>
            </a:lvl3pPr>
            <a:lvl4pPr marL="1370940" indent="0">
              <a:buNone/>
              <a:defRPr sz="900"/>
            </a:lvl4pPr>
            <a:lvl5pPr marL="1827921" indent="0">
              <a:buNone/>
              <a:defRPr sz="900"/>
            </a:lvl5pPr>
            <a:lvl6pPr marL="2284902" indent="0">
              <a:buNone/>
              <a:defRPr sz="900"/>
            </a:lvl6pPr>
            <a:lvl7pPr marL="2741885" indent="0">
              <a:buNone/>
              <a:defRPr sz="900"/>
            </a:lvl7pPr>
            <a:lvl8pPr marL="3198861" indent="0">
              <a:buNone/>
              <a:defRPr sz="900"/>
            </a:lvl8pPr>
            <a:lvl9pPr marL="3655844"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b="1"/>
            </a:lvl1pPr>
          </a:lstStyle>
          <a:p>
            <a:fld id="{BF6476CF-4622-4520-8184-4B8DDCF79D74}" type="slidenum">
              <a:rPr lang="en-US" altLang="ja-JP"/>
              <a:pPr/>
              <a:t>‹#›</a:t>
            </a:fld>
            <a:endParaRPr lang="en-US" altLang="ja-JP"/>
          </a:p>
        </p:txBody>
      </p:sp>
    </p:spTree>
    <p:extLst>
      <p:ext uri="{BB962C8B-B14F-4D97-AF65-F5344CB8AC3E}">
        <p14:creationId xmlns:p14="http://schemas.microsoft.com/office/powerpoint/2010/main" val="1702673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fld id="{74A49012-53AD-431B-9F6C-6A4170DBF5AD}" type="slidenum">
              <a:rPr lang="en-US" altLang="ja-JP"/>
              <a:pPr/>
              <a:t>‹#›</a:t>
            </a:fld>
            <a:endParaRPr lang="en-US" altLang="ja-JP"/>
          </a:p>
        </p:txBody>
      </p:sp>
    </p:spTree>
    <p:extLst>
      <p:ext uri="{BB962C8B-B14F-4D97-AF65-F5344CB8AC3E}">
        <p14:creationId xmlns:p14="http://schemas.microsoft.com/office/powerpoint/2010/main" val="38212006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34475" y="609600"/>
            <a:ext cx="2157651"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761529" y="609600"/>
            <a:ext cx="6303724"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fld id="{E055E04D-38D6-4EDD-9B83-E1525E9DCB66}" type="slidenum">
              <a:rPr lang="en-US" altLang="ja-JP"/>
              <a:pPr/>
              <a:t>‹#›</a:t>
            </a:fld>
            <a:endParaRPr lang="en-US" altLang="ja-JP"/>
          </a:p>
        </p:txBody>
      </p:sp>
    </p:spTree>
    <p:extLst>
      <p:ext uri="{BB962C8B-B14F-4D97-AF65-F5344CB8AC3E}">
        <p14:creationId xmlns:p14="http://schemas.microsoft.com/office/powerpoint/2010/main" val="3902751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1529" y="2130708"/>
            <a:ext cx="8630603"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523053" y="3886200"/>
            <a:ext cx="710755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b="1"/>
            </a:lvl1pPr>
          </a:lstStyle>
          <a:p>
            <a:pPr>
              <a:defRPr/>
            </a:pPr>
            <a:fld id="{D94933F3-9B2F-4E9F-8C4B-4E366D8F05F3}" type="datetime1">
              <a:rPr lang="ja-JP" altLang="en-US"/>
              <a:pPr>
                <a:defRPr/>
              </a:pPr>
              <a:t>2017/8/29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A037781C-9CD2-48F3-88CC-439CDB8C942F}" type="slidenum">
              <a:rPr lang="ja-JP" altLang="en-US"/>
              <a:pPr/>
              <a:t>‹#›</a:t>
            </a:fld>
            <a:endParaRPr lang="ja-JP" altLang="en-US"/>
          </a:p>
        </p:txBody>
      </p:sp>
    </p:spTree>
    <p:extLst>
      <p:ext uri="{BB962C8B-B14F-4D97-AF65-F5344CB8AC3E}">
        <p14:creationId xmlns:p14="http://schemas.microsoft.com/office/powerpoint/2010/main" val="18935591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EE19115D-8400-4322-84F8-2C3A95E98A54}" type="datetime1">
              <a:rPr lang="ja-JP" altLang="en-US"/>
              <a:pPr>
                <a:defRPr/>
              </a:pPr>
              <a:t>2017/8/29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FD1B561F-AC44-46BC-A77D-42518D06A362}" type="slidenum">
              <a:rPr lang="ja-JP" altLang="en-US"/>
              <a:pPr/>
              <a:t>‹#›</a:t>
            </a:fld>
            <a:endParaRPr lang="ja-JP" altLang="en-US"/>
          </a:p>
        </p:txBody>
      </p:sp>
    </p:spTree>
    <p:extLst>
      <p:ext uri="{BB962C8B-B14F-4D97-AF65-F5344CB8AC3E}">
        <p14:creationId xmlns:p14="http://schemas.microsoft.com/office/powerpoint/2010/main" val="18739854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2068" y="4407183"/>
            <a:ext cx="8630603"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02068" y="2906713"/>
            <a:ext cx="863060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b="1"/>
            </a:lvl1pPr>
          </a:lstStyle>
          <a:p>
            <a:pPr>
              <a:defRPr/>
            </a:pPr>
            <a:fld id="{AA30F0C9-441E-447C-89DB-1A92CBFB13AB}" type="datetime1">
              <a:rPr lang="ja-JP" altLang="en-US"/>
              <a:pPr>
                <a:defRPr/>
              </a:pPr>
              <a:t>2017/8/29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9D4910EC-0433-4871-8438-285E201C8525}" type="slidenum">
              <a:rPr lang="ja-JP" altLang="en-US"/>
              <a:pPr/>
              <a:t>‹#›</a:t>
            </a:fld>
            <a:endParaRPr lang="ja-JP" altLang="en-US"/>
          </a:p>
        </p:txBody>
      </p:sp>
    </p:spTree>
    <p:extLst>
      <p:ext uri="{BB962C8B-B14F-4D97-AF65-F5344CB8AC3E}">
        <p14:creationId xmlns:p14="http://schemas.microsoft.com/office/powerpoint/2010/main" val="657377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1" y="274638"/>
            <a:ext cx="913765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8077" y="1535113"/>
            <a:ext cx="44862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8077" y="2174875"/>
            <a:ext cx="44862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57788" y="1535113"/>
            <a:ext cx="44878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57788" y="2174875"/>
            <a:ext cx="44878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8"/>
          <p:cNvSpPr>
            <a:spLocks noGrp="1" noChangeArrowheads="1"/>
          </p:cNvSpPr>
          <p:nvPr>
            <p:ph type="sldNum" sz="quarter" idx="12"/>
          </p:nvPr>
        </p:nvSpPr>
        <p:spPr>
          <a:ln/>
        </p:spPr>
        <p:txBody>
          <a:bodyPr/>
          <a:lstStyle>
            <a:lvl1pPr>
              <a:defRPr/>
            </a:lvl1pPr>
          </a:lstStyle>
          <a:p>
            <a:pPr>
              <a:defRPr/>
            </a:pPr>
            <a:fld id="{D201FBEF-E077-492F-888D-C8F01EEDCE10}" type="slidenum">
              <a:rPr lang="en-US" altLang="ja-JP"/>
              <a:pPr>
                <a:defRPr/>
              </a:pPr>
              <a:t>‹#›</a:t>
            </a:fld>
            <a:endParaRPr lang="en-US" altLang="ja-JP"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07682" y="1600206"/>
            <a:ext cx="4484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61442" y="1600206"/>
            <a:ext cx="4484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b="1"/>
            </a:lvl1pPr>
          </a:lstStyle>
          <a:p>
            <a:pPr>
              <a:defRPr/>
            </a:pPr>
            <a:fld id="{B801D11E-998D-4935-9921-959D1A79B492}" type="datetime1">
              <a:rPr lang="ja-JP" altLang="en-US"/>
              <a:pPr>
                <a:defRPr/>
              </a:pPr>
              <a:t>2017/8/29</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5A69E38D-BA60-4EDD-A313-F50026A058AE}" type="slidenum">
              <a:rPr lang="ja-JP" altLang="en-US"/>
              <a:pPr/>
              <a:t>‹#›</a:t>
            </a:fld>
            <a:endParaRPr lang="ja-JP" altLang="en-US"/>
          </a:p>
        </p:txBody>
      </p:sp>
    </p:spTree>
    <p:extLst>
      <p:ext uri="{BB962C8B-B14F-4D97-AF65-F5344CB8AC3E}">
        <p14:creationId xmlns:p14="http://schemas.microsoft.com/office/powerpoint/2010/main" val="2312112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7683" y="1535113"/>
            <a:ext cx="44862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7683" y="2174875"/>
            <a:ext cx="44862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57918" y="1535113"/>
            <a:ext cx="44880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57918" y="2174875"/>
            <a:ext cx="44880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b="1"/>
            </a:lvl1pPr>
          </a:lstStyle>
          <a:p>
            <a:pPr>
              <a:defRPr/>
            </a:pPr>
            <a:fld id="{1357FC7E-E72F-4B8A-BA2B-FB5A3BAEA67E}" type="datetime1">
              <a:rPr lang="ja-JP" altLang="en-US"/>
              <a:pPr>
                <a:defRPr/>
              </a:pPr>
              <a:t>2017/8/29</a:t>
            </a:fld>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fld id="{F36BDB3B-393C-4A95-9381-D934EF6EFB26}" type="slidenum">
              <a:rPr lang="ja-JP" altLang="en-US"/>
              <a:pPr/>
              <a:t>‹#›</a:t>
            </a:fld>
            <a:endParaRPr lang="ja-JP" altLang="en-US"/>
          </a:p>
        </p:txBody>
      </p:sp>
    </p:spTree>
    <p:extLst>
      <p:ext uri="{BB962C8B-B14F-4D97-AF65-F5344CB8AC3E}">
        <p14:creationId xmlns:p14="http://schemas.microsoft.com/office/powerpoint/2010/main" val="954472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b="1"/>
            </a:lvl1pPr>
          </a:lstStyle>
          <a:p>
            <a:pPr>
              <a:defRPr/>
            </a:pPr>
            <a:fld id="{FDA6A239-58D5-437B-8E15-12BE3EA3FAE8}" type="datetime1">
              <a:rPr lang="ja-JP" altLang="en-US"/>
              <a:pPr>
                <a:defRPr/>
              </a:pPr>
              <a:t>2017/8/29</a:t>
            </a:fld>
            <a:endParaRPr lang="ja-JP" altLang="en-US"/>
          </a:p>
        </p:txBody>
      </p:sp>
      <p:sp>
        <p:nvSpPr>
          <p:cNvPr id="4"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b="1"/>
            </a:lvl1pPr>
          </a:lstStyle>
          <a:p>
            <a:fld id="{AD58B7C1-702D-4D84-A0D2-D3991DDD8CFE}" type="slidenum">
              <a:rPr lang="ja-JP" altLang="en-US"/>
              <a:pPr/>
              <a:t>‹#›</a:t>
            </a:fld>
            <a:endParaRPr lang="ja-JP" altLang="en-US"/>
          </a:p>
        </p:txBody>
      </p:sp>
    </p:spTree>
    <p:extLst>
      <p:ext uri="{BB962C8B-B14F-4D97-AF65-F5344CB8AC3E}">
        <p14:creationId xmlns:p14="http://schemas.microsoft.com/office/powerpoint/2010/main" val="31126375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fld id="{C28C618F-3028-4DDE-84BF-8D7AD3CC84C2}" type="datetime1">
              <a:rPr lang="ja-JP" altLang="en-US"/>
              <a:pPr>
                <a:defRPr/>
              </a:pPr>
              <a:t>2017/8/29</a:t>
            </a:fld>
            <a:endParaRPr lang="ja-JP" altLang="en-US"/>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b="1"/>
            </a:lvl1pPr>
          </a:lstStyle>
          <a:p>
            <a:fld id="{54F6A79F-D28C-4273-B2DC-A0DF49BF53A1}" type="slidenum">
              <a:rPr lang="ja-JP" altLang="en-US"/>
              <a:pPr/>
              <a:t>‹#›</a:t>
            </a:fld>
            <a:endParaRPr lang="ja-JP" altLang="en-US"/>
          </a:p>
        </p:txBody>
      </p:sp>
    </p:spTree>
    <p:extLst>
      <p:ext uri="{BB962C8B-B14F-4D97-AF65-F5344CB8AC3E}">
        <p14:creationId xmlns:p14="http://schemas.microsoft.com/office/powerpoint/2010/main" val="506152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7692" y="273050"/>
            <a:ext cx="3340481"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69796" y="273221"/>
            <a:ext cx="56761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7692" y="1435103"/>
            <a:ext cx="334048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44D9408E-1BAA-4FB7-88AA-7F1A68E083DF}" type="datetime1">
              <a:rPr lang="ja-JP" altLang="en-US"/>
              <a:pPr>
                <a:defRPr/>
              </a:pPr>
              <a:t>2017/8/29</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7573D63C-DB94-4E00-A2F9-A0C07F73A460}" type="slidenum">
              <a:rPr lang="ja-JP" altLang="en-US"/>
              <a:pPr/>
              <a:t>‹#›</a:t>
            </a:fld>
            <a:endParaRPr lang="ja-JP" altLang="en-US"/>
          </a:p>
        </p:txBody>
      </p:sp>
    </p:spTree>
    <p:extLst>
      <p:ext uri="{BB962C8B-B14F-4D97-AF65-F5344CB8AC3E}">
        <p14:creationId xmlns:p14="http://schemas.microsoft.com/office/powerpoint/2010/main" val="2745032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186" y="4800600"/>
            <a:ext cx="609219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90186" y="612775"/>
            <a:ext cx="609219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90186" y="5367338"/>
            <a:ext cx="609219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4E8BE2DD-F2EC-4AF7-AA1A-F67D6B75D663}" type="datetime1">
              <a:rPr lang="ja-JP" altLang="en-US"/>
              <a:pPr>
                <a:defRPr/>
              </a:pPr>
              <a:t>2017/8/29</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E948631D-9D81-4F7D-BCE0-80F113BFEDD6}" type="slidenum">
              <a:rPr lang="ja-JP" altLang="en-US"/>
              <a:pPr/>
              <a:t>‹#›</a:t>
            </a:fld>
            <a:endParaRPr lang="ja-JP" altLang="en-US"/>
          </a:p>
        </p:txBody>
      </p:sp>
    </p:spTree>
    <p:extLst>
      <p:ext uri="{BB962C8B-B14F-4D97-AF65-F5344CB8AC3E}">
        <p14:creationId xmlns:p14="http://schemas.microsoft.com/office/powerpoint/2010/main" val="9211195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56FDF7A0-B8A2-4495-9DE3-2F003BEF7B4C}" type="datetime1">
              <a:rPr lang="ja-JP" altLang="en-US"/>
              <a:pPr>
                <a:defRPr/>
              </a:pPr>
              <a:t>2017/8/29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9F24F639-E33E-4681-A2D3-AD123DBACC5A}" type="slidenum">
              <a:rPr lang="ja-JP" altLang="en-US"/>
              <a:pPr/>
              <a:t>‹#›</a:t>
            </a:fld>
            <a:endParaRPr lang="ja-JP" altLang="en-US"/>
          </a:p>
        </p:txBody>
      </p:sp>
    </p:spTree>
    <p:extLst>
      <p:ext uri="{BB962C8B-B14F-4D97-AF65-F5344CB8AC3E}">
        <p14:creationId xmlns:p14="http://schemas.microsoft.com/office/powerpoint/2010/main" val="35041052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974846" y="274807"/>
            <a:ext cx="2474952"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49995" y="274807"/>
            <a:ext cx="7255629"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99046762-C2D4-41B1-B4C6-2790ECB0ADF3}" type="datetime1">
              <a:rPr lang="ja-JP" altLang="en-US"/>
              <a:pPr>
                <a:defRPr/>
              </a:pPr>
              <a:t>2017/8/29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DF2B8A1B-BB41-4934-9737-A2D8732E0940}" type="slidenum">
              <a:rPr lang="ja-JP" altLang="en-US"/>
              <a:pPr/>
              <a:t>‹#›</a:t>
            </a:fld>
            <a:endParaRPr lang="ja-JP" altLang="en-US"/>
          </a:p>
        </p:txBody>
      </p:sp>
    </p:spTree>
    <p:extLst>
      <p:ext uri="{BB962C8B-B14F-4D97-AF65-F5344CB8AC3E}">
        <p14:creationId xmlns:p14="http://schemas.microsoft.com/office/powerpoint/2010/main" val="34869521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507688" y="274638"/>
            <a:ext cx="9138285"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507688" y="1600206"/>
            <a:ext cx="9138285" cy="4525963"/>
          </a:xfrm>
        </p:spPr>
        <p:txBody>
          <a:bodyPr rtlCol="0">
            <a:normAutofit/>
          </a:bodyPr>
          <a:lstStyle/>
          <a:p>
            <a:pPr lvl="0"/>
            <a:endParaRPr lang="ja-JP" altLang="en-US" noProof="0"/>
          </a:p>
        </p:txBody>
      </p:sp>
      <p:sp>
        <p:nvSpPr>
          <p:cNvPr id="4" name="Rectangle 4"/>
          <p:cNvSpPr>
            <a:spLocks noGrp="1" noChangeArrowheads="1"/>
          </p:cNvSpPr>
          <p:nvPr>
            <p:ph type="dt" sz="half" idx="10"/>
          </p:nvPr>
        </p:nvSpPr>
        <p:spPr/>
        <p:txBody>
          <a:bodyPr/>
          <a:lstStyle>
            <a:lvl1pPr>
              <a:defRPr b="1"/>
            </a:lvl1pPr>
          </a:lstStyle>
          <a:p>
            <a:pPr>
              <a:defRPr/>
            </a:pPr>
            <a:fld id="{AFCBFF82-22DE-4BC9-9172-E4370A3BF410}" type="datetime1">
              <a:rPr lang="ja-JP" altLang="en-US"/>
              <a:pPr>
                <a:defRPr/>
              </a:pPr>
              <a:t>2017/8/29</a:t>
            </a:fld>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BAEA808B-EA59-4AC0-9AA6-5F46DABE504D}" type="slidenum">
              <a:rPr lang="en-US" altLang="ja-JP"/>
              <a:pPr/>
              <a:t>‹#›</a:t>
            </a:fld>
            <a:endParaRPr lang="en-US" altLang="ja-JP"/>
          </a:p>
        </p:txBody>
      </p:sp>
    </p:spTree>
    <p:extLst>
      <p:ext uri="{BB962C8B-B14F-4D97-AF65-F5344CB8AC3E}">
        <p14:creationId xmlns:p14="http://schemas.microsoft.com/office/powerpoint/2010/main" val="28476152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61529" y="1122363"/>
            <a:ext cx="8630603"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69206" y="3602038"/>
            <a:ext cx="761523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2017/8/29</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fld id="{2271592A-3BCA-4635-B99A-88AF7301B426}" type="slidenum">
              <a:rPr lang="ja-JP" altLang="en-US"/>
              <a:pPr/>
              <a:t>‹#›</a:t>
            </a:fld>
            <a:endParaRPr lang="ja-JP" altLang="en-US"/>
          </a:p>
        </p:txBody>
      </p:sp>
    </p:spTree>
    <p:extLst>
      <p:ext uri="{BB962C8B-B14F-4D97-AF65-F5344CB8AC3E}">
        <p14:creationId xmlns:p14="http://schemas.microsoft.com/office/powerpoint/2010/main" val="1535263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8"/>
          <p:cNvSpPr>
            <a:spLocks noGrp="1" noChangeArrowheads="1"/>
          </p:cNvSpPr>
          <p:nvPr>
            <p:ph type="sldNum" sz="quarter" idx="12"/>
          </p:nvPr>
        </p:nvSpPr>
        <p:spPr>
          <a:ln/>
        </p:spPr>
        <p:txBody>
          <a:bodyPr/>
          <a:lstStyle>
            <a:lvl1pPr>
              <a:defRPr/>
            </a:lvl1pPr>
          </a:lstStyle>
          <a:p>
            <a:pPr>
              <a:defRPr/>
            </a:pPr>
            <a:fld id="{998F72CA-2658-4E66-9754-B45374912638}" type="slidenum">
              <a:rPr lang="en-US" altLang="ja-JP"/>
              <a:pPr>
                <a:defRPr/>
              </a:pPr>
              <a:t>‹#›</a:t>
            </a:fld>
            <a:endParaRPr lang="en-US" altLang="ja-JP"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2017/8/29</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fld id="{6CB1F1E2-2734-45E1-BC78-3E8BE3D59680}" type="slidenum">
              <a:rPr lang="ja-JP" altLang="en-US"/>
              <a:pPr/>
              <a:t>‹#›</a:t>
            </a:fld>
            <a:endParaRPr lang="ja-JP" altLang="en-US"/>
          </a:p>
        </p:txBody>
      </p:sp>
    </p:spTree>
    <p:extLst>
      <p:ext uri="{BB962C8B-B14F-4D97-AF65-F5344CB8AC3E}">
        <p14:creationId xmlns:p14="http://schemas.microsoft.com/office/powerpoint/2010/main" val="38499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92780" y="1709764"/>
            <a:ext cx="8757523"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92780" y="4589489"/>
            <a:ext cx="875752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2017/8/29</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fld id="{331C63B8-73E8-4D48-B61E-1E89B0AA024F}" type="slidenum">
              <a:rPr lang="ja-JP" altLang="en-US"/>
              <a:pPr/>
              <a:t>‹#›</a:t>
            </a:fld>
            <a:endParaRPr lang="ja-JP" altLang="en-US"/>
          </a:p>
        </p:txBody>
      </p:sp>
    </p:spTree>
    <p:extLst>
      <p:ext uri="{BB962C8B-B14F-4D97-AF65-F5344CB8AC3E}">
        <p14:creationId xmlns:p14="http://schemas.microsoft.com/office/powerpoint/2010/main" val="28342490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8068" y="1825625"/>
            <a:ext cx="4315301"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40285" y="1825625"/>
            <a:ext cx="4315301"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2017/8/29</a:t>
            </a:fld>
            <a:endParaRPr lang="ja-JP"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7" name="Slide Number Placeholder 6"/>
          <p:cNvSpPr>
            <a:spLocks noGrp="1"/>
          </p:cNvSpPr>
          <p:nvPr>
            <p:ph type="sldNum" sz="quarter" idx="12"/>
          </p:nvPr>
        </p:nvSpPr>
        <p:spPr/>
        <p:txBody>
          <a:bodyPr/>
          <a:lstStyle>
            <a:lvl1pPr eaLnBrk="0" hangingPunct="0">
              <a:defRPr b="1">
                <a:latin typeface="Times New Roman" panose="02020603050405020304" pitchFamily="18" charset="0"/>
              </a:defRPr>
            </a:lvl1pPr>
          </a:lstStyle>
          <a:p>
            <a:fld id="{569E1F0E-F2AB-4EF9-9B64-8E696C85E3E5}" type="slidenum">
              <a:rPr lang="ja-JP" altLang="en-US"/>
              <a:pPr/>
              <a:t>‹#›</a:t>
            </a:fld>
            <a:endParaRPr lang="ja-JP" altLang="en-US"/>
          </a:p>
        </p:txBody>
      </p:sp>
    </p:spTree>
    <p:extLst>
      <p:ext uri="{BB962C8B-B14F-4D97-AF65-F5344CB8AC3E}">
        <p14:creationId xmlns:p14="http://schemas.microsoft.com/office/powerpoint/2010/main" val="13155945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9389" y="365129"/>
            <a:ext cx="8757523"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9387" y="1681163"/>
            <a:ext cx="429546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99387" y="2505075"/>
            <a:ext cx="4295469"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40289" y="1681163"/>
            <a:ext cx="43166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140289" y="2505075"/>
            <a:ext cx="4316624"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2017/8/29</a:t>
            </a:fld>
            <a:endParaRPr lang="ja-JP" alt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9" name="Slide Number Placeholder 8"/>
          <p:cNvSpPr>
            <a:spLocks noGrp="1"/>
          </p:cNvSpPr>
          <p:nvPr>
            <p:ph type="sldNum" sz="quarter" idx="12"/>
          </p:nvPr>
        </p:nvSpPr>
        <p:spPr/>
        <p:txBody>
          <a:bodyPr/>
          <a:lstStyle>
            <a:lvl1pPr eaLnBrk="0" hangingPunct="0">
              <a:defRPr b="1">
                <a:latin typeface="Times New Roman" panose="02020603050405020304" pitchFamily="18" charset="0"/>
              </a:defRPr>
            </a:lvl1pPr>
          </a:lstStyle>
          <a:p>
            <a:fld id="{6A175E78-8AD4-4B39-A35E-6E0131E9515E}" type="slidenum">
              <a:rPr lang="ja-JP" altLang="en-US"/>
              <a:pPr/>
              <a:t>‹#›</a:t>
            </a:fld>
            <a:endParaRPr lang="ja-JP" altLang="en-US"/>
          </a:p>
        </p:txBody>
      </p:sp>
    </p:spTree>
    <p:extLst>
      <p:ext uri="{BB962C8B-B14F-4D97-AF65-F5344CB8AC3E}">
        <p14:creationId xmlns:p14="http://schemas.microsoft.com/office/powerpoint/2010/main" val="13691798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2017/8/29</a:t>
            </a:fld>
            <a:endParaRPr lang="ja-JP" alt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5" name="Slide Number Placeholder 4"/>
          <p:cNvSpPr>
            <a:spLocks noGrp="1"/>
          </p:cNvSpPr>
          <p:nvPr>
            <p:ph type="sldNum" sz="quarter" idx="12"/>
          </p:nvPr>
        </p:nvSpPr>
        <p:spPr/>
        <p:txBody>
          <a:bodyPr/>
          <a:lstStyle>
            <a:lvl1pPr eaLnBrk="0" hangingPunct="0">
              <a:defRPr b="1">
                <a:latin typeface="Times New Roman" panose="02020603050405020304" pitchFamily="18" charset="0"/>
              </a:defRPr>
            </a:lvl1pPr>
          </a:lstStyle>
          <a:p>
            <a:fld id="{30886589-9C1A-495E-ACE3-21E859B0258B}" type="slidenum">
              <a:rPr lang="ja-JP" altLang="en-US"/>
              <a:pPr/>
              <a:t>‹#›</a:t>
            </a:fld>
            <a:endParaRPr lang="ja-JP" altLang="en-US"/>
          </a:p>
        </p:txBody>
      </p:sp>
    </p:spTree>
    <p:extLst>
      <p:ext uri="{BB962C8B-B14F-4D97-AF65-F5344CB8AC3E}">
        <p14:creationId xmlns:p14="http://schemas.microsoft.com/office/powerpoint/2010/main" val="7175600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2017/8/29</a:t>
            </a:fld>
            <a:endParaRPr lang="ja-JP" alt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4" name="Slide Number Placeholder 3"/>
          <p:cNvSpPr>
            <a:spLocks noGrp="1"/>
          </p:cNvSpPr>
          <p:nvPr>
            <p:ph type="sldNum" sz="quarter" idx="12"/>
          </p:nvPr>
        </p:nvSpPr>
        <p:spPr/>
        <p:txBody>
          <a:bodyPr/>
          <a:lstStyle>
            <a:lvl1pPr eaLnBrk="0" hangingPunct="0">
              <a:defRPr b="1">
                <a:latin typeface="Times New Roman" panose="02020603050405020304" pitchFamily="18" charset="0"/>
              </a:defRPr>
            </a:lvl1pPr>
          </a:lstStyle>
          <a:p>
            <a:fld id="{FB977941-1B36-40A7-AA34-75CCDEF1305B}" type="slidenum">
              <a:rPr lang="ja-JP" altLang="en-US"/>
              <a:pPr/>
              <a:t>‹#›</a:t>
            </a:fld>
            <a:endParaRPr lang="ja-JP" altLang="en-US"/>
          </a:p>
        </p:txBody>
      </p:sp>
    </p:spTree>
    <p:extLst>
      <p:ext uri="{BB962C8B-B14F-4D97-AF65-F5344CB8AC3E}">
        <p14:creationId xmlns:p14="http://schemas.microsoft.com/office/powerpoint/2010/main" val="11855596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9391" y="457200"/>
            <a:ext cx="3274816"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316625" y="987451"/>
            <a:ext cx="514028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9391" y="2057400"/>
            <a:ext cx="327481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2017/8/29</a:t>
            </a:fld>
            <a:endParaRPr lang="ja-JP"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7" name="Slide Number Placeholder 6"/>
          <p:cNvSpPr>
            <a:spLocks noGrp="1"/>
          </p:cNvSpPr>
          <p:nvPr>
            <p:ph type="sldNum" sz="quarter" idx="12"/>
          </p:nvPr>
        </p:nvSpPr>
        <p:spPr/>
        <p:txBody>
          <a:bodyPr/>
          <a:lstStyle>
            <a:lvl1pPr eaLnBrk="0" hangingPunct="0">
              <a:defRPr b="1">
                <a:latin typeface="Times New Roman" panose="02020603050405020304" pitchFamily="18" charset="0"/>
              </a:defRPr>
            </a:lvl1pPr>
          </a:lstStyle>
          <a:p>
            <a:fld id="{47FAED61-6612-4C34-BE27-24F8108345F2}" type="slidenum">
              <a:rPr lang="ja-JP" altLang="en-US"/>
              <a:pPr/>
              <a:t>‹#›</a:t>
            </a:fld>
            <a:endParaRPr lang="ja-JP" altLang="en-US"/>
          </a:p>
        </p:txBody>
      </p:sp>
    </p:spTree>
    <p:extLst>
      <p:ext uri="{BB962C8B-B14F-4D97-AF65-F5344CB8AC3E}">
        <p14:creationId xmlns:p14="http://schemas.microsoft.com/office/powerpoint/2010/main" val="7914968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9391" y="457200"/>
            <a:ext cx="3274816"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316625" y="987451"/>
            <a:ext cx="5140285"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99391" y="2057400"/>
            <a:ext cx="327481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2017/8/29</a:t>
            </a:fld>
            <a:endParaRPr lang="ja-JP"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7" name="Slide Number Placeholder 6"/>
          <p:cNvSpPr>
            <a:spLocks noGrp="1"/>
          </p:cNvSpPr>
          <p:nvPr>
            <p:ph type="sldNum" sz="quarter" idx="12"/>
          </p:nvPr>
        </p:nvSpPr>
        <p:spPr/>
        <p:txBody>
          <a:bodyPr/>
          <a:lstStyle>
            <a:lvl1pPr eaLnBrk="0" hangingPunct="0">
              <a:defRPr b="1">
                <a:latin typeface="Times New Roman" panose="02020603050405020304" pitchFamily="18" charset="0"/>
              </a:defRPr>
            </a:lvl1pPr>
          </a:lstStyle>
          <a:p>
            <a:fld id="{D67B4D1E-2922-4C68-B15D-C6FE97FE14AB}" type="slidenum">
              <a:rPr lang="ja-JP" altLang="en-US"/>
              <a:pPr/>
              <a:t>‹#›</a:t>
            </a:fld>
            <a:endParaRPr lang="ja-JP" altLang="en-US"/>
          </a:p>
        </p:txBody>
      </p:sp>
    </p:spTree>
    <p:extLst>
      <p:ext uri="{BB962C8B-B14F-4D97-AF65-F5344CB8AC3E}">
        <p14:creationId xmlns:p14="http://schemas.microsoft.com/office/powerpoint/2010/main" val="38820707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2017/8/29</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fld id="{C9BB3F61-8D29-4803-9E7C-7B3239B6A65C}" type="slidenum">
              <a:rPr lang="ja-JP" altLang="en-US"/>
              <a:pPr/>
              <a:t>‹#›</a:t>
            </a:fld>
            <a:endParaRPr lang="ja-JP" altLang="en-US"/>
          </a:p>
        </p:txBody>
      </p:sp>
    </p:spTree>
    <p:extLst>
      <p:ext uri="{BB962C8B-B14F-4D97-AF65-F5344CB8AC3E}">
        <p14:creationId xmlns:p14="http://schemas.microsoft.com/office/powerpoint/2010/main" val="23946875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6220" y="365125"/>
            <a:ext cx="21893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8068" y="365125"/>
            <a:ext cx="6441222"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2017/8/29</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fld id="{7A2D8B64-0C18-4922-BE69-C5EF4B4E97B5}" type="slidenum">
              <a:rPr lang="ja-JP" altLang="en-US"/>
              <a:pPr/>
              <a:t>‹#›</a:t>
            </a:fld>
            <a:endParaRPr lang="ja-JP" altLang="en-US"/>
          </a:p>
        </p:txBody>
      </p:sp>
    </p:spTree>
    <p:extLst>
      <p:ext uri="{BB962C8B-B14F-4D97-AF65-F5344CB8AC3E}">
        <p14:creationId xmlns:p14="http://schemas.microsoft.com/office/powerpoint/2010/main" val="2076365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8"/>
          <p:cNvSpPr>
            <a:spLocks noGrp="1" noChangeArrowheads="1"/>
          </p:cNvSpPr>
          <p:nvPr>
            <p:ph type="sldNum" sz="quarter" idx="12"/>
          </p:nvPr>
        </p:nvSpPr>
        <p:spPr>
          <a:ln/>
        </p:spPr>
        <p:txBody>
          <a:bodyPr/>
          <a:lstStyle>
            <a:lvl1pPr>
              <a:defRPr/>
            </a:lvl1pPr>
          </a:lstStyle>
          <a:p>
            <a:pPr>
              <a:defRPr/>
            </a:pPr>
            <a:fld id="{EB53DC84-8D34-4187-A43F-364C571DD347}" type="slidenum">
              <a:rPr lang="en-US" altLang="ja-JP"/>
              <a:pPr>
                <a:defRPr/>
              </a:pPr>
              <a:t>‹#›</a:t>
            </a:fld>
            <a:endParaRPr lang="en-US" altLang="ja-JP"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1529" y="2130450"/>
            <a:ext cx="8630603"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523053" y="3886200"/>
            <a:ext cx="710755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eaLnBrk="0" hangingPunct="0">
              <a:defRPr b="1"/>
            </a:lvl1pPr>
          </a:lstStyle>
          <a:p>
            <a:pPr>
              <a:defRPr/>
            </a:pPr>
            <a:fld id="{49918120-B3E4-4DA9-BC23-1F6A72B727F2}" type="datetime1">
              <a:rPr lang="fr-FR" altLang="ja-JP"/>
              <a:pPr>
                <a:defRPr/>
              </a:pPr>
              <a:t>29/08/2017</a:t>
            </a:fld>
            <a:endParaRPr lang="ja-JP" altLang="en-US"/>
          </a:p>
        </p:txBody>
      </p:sp>
      <p:sp>
        <p:nvSpPr>
          <p:cNvPr id="5"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hangingPunct="0">
              <a:defRPr b="1"/>
            </a:lvl1pPr>
          </a:lstStyle>
          <a:p>
            <a:fld id="{221252ED-16E5-4887-8852-0838E0832F2E}" type="slidenum">
              <a:rPr lang="ja-JP" altLang="en-US"/>
              <a:pPr/>
              <a:t>‹#›</a:t>
            </a:fld>
            <a:endParaRPr lang="ja-JP" altLang="en-US"/>
          </a:p>
        </p:txBody>
      </p:sp>
    </p:spTree>
    <p:extLst>
      <p:ext uri="{BB962C8B-B14F-4D97-AF65-F5344CB8AC3E}">
        <p14:creationId xmlns:p14="http://schemas.microsoft.com/office/powerpoint/2010/main" val="42035212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eaLnBrk="0" hangingPunct="0">
              <a:defRPr b="1"/>
            </a:lvl1pPr>
          </a:lstStyle>
          <a:p>
            <a:pPr>
              <a:defRPr/>
            </a:pPr>
            <a:fld id="{768D2669-4ACB-44F8-8A98-87A607B2A800}" type="datetime1">
              <a:rPr lang="fr-FR" altLang="ja-JP"/>
              <a:pPr>
                <a:defRPr/>
              </a:pPr>
              <a:t>29/08/2017</a:t>
            </a:fld>
            <a:endParaRPr lang="ja-JP" altLang="en-US"/>
          </a:p>
        </p:txBody>
      </p:sp>
      <p:sp>
        <p:nvSpPr>
          <p:cNvPr id="5"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hangingPunct="0">
              <a:defRPr b="1"/>
            </a:lvl1pPr>
          </a:lstStyle>
          <a:p>
            <a:fld id="{FA275A83-BEAA-4A9C-BC1B-BC728E19ACE4}" type="slidenum">
              <a:rPr lang="ja-JP" altLang="en-US"/>
              <a:pPr/>
              <a:t>‹#›</a:t>
            </a:fld>
            <a:endParaRPr lang="ja-JP" altLang="en-US"/>
          </a:p>
        </p:txBody>
      </p:sp>
    </p:spTree>
    <p:extLst>
      <p:ext uri="{BB962C8B-B14F-4D97-AF65-F5344CB8AC3E}">
        <p14:creationId xmlns:p14="http://schemas.microsoft.com/office/powerpoint/2010/main" val="5025100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2068" y="4406925"/>
            <a:ext cx="8630603"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02068" y="2906713"/>
            <a:ext cx="863060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eaLnBrk="0" hangingPunct="0">
              <a:defRPr b="1"/>
            </a:lvl1pPr>
          </a:lstStyle>
          <a:p>
            <a:pPr>
              <a:defRPr/>
            </a:pPr>
            <a:fld id="{32CDE08B-BF7C-4273-94ED-7F17D6A8016B}" type="datetime1">
              <a:rPr lang="fr-FR" altLang="ja-JP"/>
              <a:pPr>
                <a:defRPr/>
              </a:pPr>
              <a:t>29/08/2017</a:t>
            </a:fld>
            <a:endParaRPr lang="ja-JP" altLang="en-US"/>
          </a:p>
        </p:txBody>
      </p:sp>
      <p:sp>
        <p:nvSpPr>
          <p:cNvPr id="5"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hangingPunct="0">
              <a:defRPr b="1"/>
            </a:lvl1pPr>
          </a:lstStyle>
          <a:p>
            <a:fld id="{CFDFE76F-EBA6-4D9D-B84B-9C7696F9EF3F}" type="slidenum">
              <a:rPr lang="ja-JP" altLang="en-US"/>
              <a:pPr/>
              <a:t>‹#›</a:t>
            </a:fld>
            <a:endParaRPr lang="ja-JP" altLang="en-US"/>
          </a:p>
        </p:txBody>
      </p:sp>
    </p:spTree>
    <p:extLst>
      <p:ext uri="{BB962C8B-B14F-4D97-AF65-F5344CB8AC3E}">
        <p14:creationId xmlns:p14="http://schemas.microsoft.com/office/powerpoint/2010/main" val="38154578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07682" y="1600206"/>
            <a:ext cx="4484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61442" y="1600206"/>
            <a:ext cx="4484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eaLnBrk="0" hangingPunct="0">
              <a:defRPr b="1"/>
            </a:lvl1pPr>
          </a:lstStyle>
          <a:p>
            <a:pPr>
              <a:defRPr/>
            </a:pPr>
            <a:fld id="{618905AD-8D6D-4FFA-867F-EA119FF02CDD}" type="datetime1">
              <a:rPr lang="fr-FR" altLang="ja-JP"/>
              <a:pPr>
                <a:defRPr/>
              </a:pPr>
              <a:t>29/08/2017</a:t>
            </a:fld>
            <a:endParaRPr lang="ja-JP" altLang="en-US"/>
          </a:p>
        </p:txBody>
      </p:sp>
      <p:sp>
        <p:nvSpPr>
          <p:cNvPr id="6"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eaLnBrk="0" hangingPunct="0">
              <a:defRPr b="1"/>
            </a:lvl1pPr>
          </a:lstStyle>
          <a:p>
            <a:fld id="{80B6285E-6989-49DC-99CC-BBA085974598}" type="slidenum">
              <a:rPr lang="ja-JP" altLang="en-US"/>
              <a:pPr/>
              <a:t>‹#›</a:t>
            </a:fld>
            <a:endParaRPr lang="ja-JP" altLang="en-US"/>
          </a:p>
        </p:txBody>
      </p:sp>
    </p:spTree>
    <p:extLst>
      <p:ext uri="{BB962C8B-B14F-4D97-AF65-F5344CB8AC3E}">
        <p14:creationId xmlns:p14="http://schemas.microsoft.com/office/powerpoint/2010/main" val="40745475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7683" y="1535113"/>
            <a:ext cx="44862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7683" y="2174875"/>
            <a:ext cx="44862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57918" y="1535113"/>
            <a:ext cx="44880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57918" y="2174875"/>
            <a:ext cx="44880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eaLnBrk="0" hangingPunct="0">
              <a:defRPr b="1"/>
            </a:lvl1pPr>
          </a:lstStyle>
          <a:p>
            <a:pPr>
              <a:defRPr/>
            </a:pPr>
            <a:fld id="{4ABBD1D0-F09F-4787-BEE2-B002AEC428AF}" type="datetime1">
              <a:rPr lang="fr-FR" altLang="ja-JP"/>
              <a:pPr>
                <a:defRPr/>
              </a:pPr>
              <a:t>29/08/2017</a:t>
            </a:fld>
            <a:endParaRPr lang="ja-JP" altLang="en-US"/>
          </a:p>
        </p:txBody>
      </p:sp>
      <p:sp>
        <p:nvSpPr>
          <p:cNvPr id="8"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eaLnBrk="0" hangingPunct="0">
              <a:defRPr b="1"/>
            </a:lvl1pPr>
          </a:lstStyle>
          <a:p>
            <a:fld id="{78C5C083-2E25-49DA-B34B-35281F4F5E4E}" type="slidenum">
              <a:rPr lang="ja-JP" altLang="en-US"/>
              <a:pPr/>
              <a:t>‹#›</a:t>
            </a:fld>
            <a:endParaRPr lang="ja-JP" altLang="en-US"/>
          </a:p>
        </p:txBody>
      </p:sp>
    </p:spTree>
    <p:extLst>
      <p:ext uri="{BB962C8B-B14F-4D97-AF65-F5344CB8AC3E}">
        <p14:creationId xmlns:p14="http://schemas.microsoft.com/office/powerpoint/2010/main" val="8980814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eaLnBrk="0" hangingPunct="0">
              <a:defRPr b="1"/>
            </a:lvl1pPr>
          </a:lstStyle>
          <a:p>
            <a:pPr>
              <a:defRPr/>
            </a:pPr>
            <a:fld id="{B8A31163-0ED0-465E-9851-943FB2E5927C}" type="datetime1">
              <a:rPr lang="fr-FR" altLang="ja-JP"/>
              <a:pPr>
                <a:defRPr/>
              </a:pPr>
              <a:t>29/08/2017</a:t>
            </a:fld>
            <a:endParaRPr lang="ja-JP" altLang="en-US"/>
          </a:p>
        </p:txBody>
      </p:sp>
      <p:sp>
        <p:nvSpPr>
          <p:cNvPr id="4"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eaLnBrk="0" hangingPunct="0">
              <a:defRPr b="1"/>
            </a:lvl1pPr>
          </a:lstStyle>
          <a:p>
            <a:fld id="{45CC11B0-FD70-4DBF-B228-20BB7249A1C0}" type="slidenum">
              <a:rPr lang="ja-JP" altLang="en-US"/>
              <a:pPr/>
              <a:t>‹#›</a:t>
            </a:fld>
            <a:endParaRPr lang="ja-JP" altLang="en-US"/>
          </a:p>
        </p:txBody>
      </p:sp>
    </p:spTree>
    <p:extLst>
      <p:ext uri="{BB962C8B-B14F-4D97-AF65-F5344CB8AC3E}">
        <p14:creationId xmlns:p14="http://schemas.microsoft.com/office/powerpoint/2010/main" val="39804751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eaLnBrk="0" hangingPunct="0">
              <a:defRPr b="1"/>
            </a:lvl1pPr>
          </a:lstStyle>
          <a:p>
            <a:pPr>
              <a:defRPr/>
            </a:pPr>
            <a:fld id="{DDEDF784-56AE-450F-BEFA-88146E7DB30C}" type="datetime1">
              <a:rPr lang="fr-FR" altLang="ja-JP"/>
              <a:pPr>
                <a:defRPr/>
              </a:pPr>
              <a:t>29/08/2017</a:t>
            </a:fld>
            <a:endParaRPr lang="ja-JP" altLang="en-US"/>
          </a:p>
        </p:txBody>
      </p:sp>
      <p:sp>
        <p:nvSpPr>
          <p:cNvPr id="3"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eaLnBrk="0" hangingPunct="0">
              <a:defRPr b="1"/>
            </a:lvl1pPr>
          </a:lstStyle>
          <a:p>
            <a:fld id="{A2A4D20D-5EEC-472F-80E4-6636D0A1385E}" type="slidenum">
              <a:rPr lang="ja-JP" altLang="en-US"/>
              <a:pPr/>
              <a:t>‹#›</a:t>
            </a:fld>
            <a:endParaRPr lang="ja-JP" altLang="en-US"/>
          </a:p>
        </p:txBody>
      </p:sp>
    </p:spTree>
    <p:extLst>
      <p:ext uri="{BB962C8B-B14F-4D97-AF65-F5344CB8AC3E}">
        <p14:creationId xmlns:p14="http://schemas.microsoft.com/office/powerpoint/2010/main" val="18068371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7692" y="273050"/>
            <a:ext cx="3340481"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69796" y="273075"/>
            <a:ext cx="56761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7692" y="1435103"/>
            <a:ext cx="334048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eaLnBrk="0" hangingPunct="0">
              <a:defRPr b="1"/>
            </a:lvl1pPr>
          </a:lstStyle>
          <a:p>
            <a:pPr>
              <a:defRPr/>
            </a:pPr>
            <a:fld id="{9A547F7A-6A49-46A9-99A8-A007C28A7A70}" type="datetime1">
              <a:rPr lang="fr-FR" altLang="ja-JP"/>
              <a:pPr>
                <a:defRPr/>
              </a:pPr>
              <a:t>29/08/2017</a:t>
            </a:fld>
            <a:endParaRPr lang="ja-JP" altLang="en-US"/>
          </a:p>
        </p:txBody>
      </p:sp>
      <p:sp>
        <p:nvSpPr>
          <p:cNvPr id="6"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eaLnBrk="0" hangingPunct="0">
              <a:defRPr b="1"/>
            </a:lvl1pPr>
          </a:lstStyle>
          <a:p>
            <a:fld id="{6BC222DE-54A9-477F-A29F-30F863E44E24}" type="slidenum">
              <a:rPr lang="ja-JP" altLang="en-US"/>
              <a:pPr/>
              <a:t>‹#›</a:t>
            </a:fld>
            <a:endParaRPr lang="ja-JP" altLang="en-US"/>
          </a:p>
        </p:txBody>
      </p:sp>
    </p:spTree>
    <p:extLst>
      <p:ext uri="{BB962C8B-B14F-4D97-AF65-F5344CB8AC3E}">
        <p14:creationId xmlns:p14="http://schemas.microsoft.com/office/powerpoint/2010/main" val="368416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186" y="4800600"/>
            <a:ext cx="609219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90186" y="612775"/>
            <a:ext cx="609219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90186" y="5367338"/>
            <a:ext cx="609219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eaLnBrk="0" hangingPunct="0">
              <a:defRPr b="1"/>
            </a:lvl1pPr>
          </a:lstStyle>
          <a:p>
            <a:pPr>
              <a:defRPr/>
            </a:pPr>
            <a:fld id="{B5310DF7-39FA-471E-AF4E-A25305D5DE67}" type="datetime1">
              <a:rPr lang="fr-FR" altLang="ja-JP"/>
              <a:pPr>
                <a:defRPr/>
              </a:pPr>
              <a:t>29/08/2017</a:t>
            </a:fld>
            <a:endParaRPr lang="ja-JP" altLang="en-US"/>
          </a:p>
        </p:txBody>
      </p:sp>
      <p:sp>
        <p:nvSpPr>
          <p:cNvPr id="6"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eaLnBrk="0" hangingPunct="0">
              <a:defRPr b="1"/>
            </a:lvl1pPr>
          </a:lstStyle>
          <a:p>
            <a:fld id="{7FC477D4-67BF-431B-A404-F45D4FC2E8D8}" type="slidenum">
              <a:rPr lang="ja-JP" altLang="en-US"/>
              <a:pPr/>
              <a:t>‹#›</a:t>
            </a:fld>
            <a:endParaRPr lang="ja-JP" altLang="en-US"/>
          </a:p>
        </p:txBody>
      </p:sp>
    </p:spTree>
    <p:extLst>
      <p:ext uri="{BB962C8B-B14F-4D97-AF65-F5344CB8AC3E}">
        <p14:creationId xmlns:p14="http://schemas.microsoft.com/office/powerpoint/2010/main" val="38467927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eaLnBrk="0" hangingPunct="0">
              <a:defRPr b="1"/>
            </a:lvl1pPr>
          </a:lstStyle>
          <a:p>
            <a:pPr>
              <a:defRPr/>
            </a:pPr>
            <a:fld id="{3BB7D9BF-6287-4E7E-8071-FFF38A1036AA}" type="datetime1">
              <a:rPr lang="fr-FR" altLang="ja-JP"/>
              <a:pPr>
                <a:defRPr/>
              </a:pPr>
              <a:t>29/08/2017</a:t>
            </a:fld>
            <a:endParaRPr lang="ja-JP" altLang="en-US"/>
          </a:p>
        </p:txBody>
      </p:sp>
      <p:sp>
        <p:nvSpPr>
          <p:cNvPr id="5"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hangingPunct="0">
              <a:defRPr b="1"/>
            </a:lvl1pPr>
          </a:lstStyle>
          <a:p>
            <a:fld id="{92A07D1F-34BA-4520-9300-74D06BD6983C}" type="slidenum">
              <a:rPr lang="ja-JP" altLang="en-US"/>
              <a:pPr/>
              <a:t>‹#›</a:t>
            </a:fld>
            <a:endParaRPr lang="ja-JP" altLang="en-US"/>
          </a:p>
        </p:txBody>
      </p:sp>
    </p:spTree>
    <p:extLst>
      <p:ext uri="{BB962C8B-B14F-4D97-AF65-F5344CB8AC3E}">
        <p14:creationId xmlns:p14="http://schemas.microsoft.com/office/powerpoint/2010/main" val="48553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273050"/>
            <a:ext cx="3340100"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70343" y="273452"/>
            <a:ext cx="5675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8000" y="1435103"/>
            <a:ext cx="33401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pPr>
              <a:defRPr/>
            </a:pPr>
            <a:fld id="{B9B5889E-BB07-409C-8852-08CE50B177A7}" type="slidenum">
              <a:rPr lang="en-US" altLang="ja-JP"/>
              <a:pPr>
                <a:defRPr/>
              </a:pPr>
              <a:t>‹#›</a:t>
            </a:fld>
            <a:endParaRPr lang="en-US" altLang="ja-JP"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61396" y="274663"/>
            <a:ext cx="2284571"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07683" y="274663"/>
            <a:ext cx="6684486"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eaLnBrk="0" hangingPunct="0">
              <a:defRPr b="1"/>
            </a:lvl1pPr>
          </a:lstStyle>
          <a:p>
            <a:pPr>
              <a:defRPr/>
            </a:pPr>
            <a:fld id="{88B3DFC6-8973-48BA-9361-F74FBA7392C4}" type="datetime1">
              <a:rPr lang="fr-FR" altLang="ja-JP"/>
              <a:pPr>
                <a:defRPr/>
              </a:pPr>
              <a:t>29/08/2017</a:t>
            </a:fld>
            <a:endParaRPr lang="ja-JP" altLang="en-US"/>
          </a:p>
        </p:txBody>
      </p:sp>
      <p:sp>
        <p:nvSpPr>
          <p:cNvPr id="5"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hangingPunct="0">
              <a:defRPr b="1"/>
            </a:lvl1pPr>
          </a:lstStyle>
          <a:p>
            <a:fld id="{F37D6926-B8ED-438C-B43D-F9E52E279605}" type="slidenum">
              <a:rPr lang="ja-JP" altLang="en-US"/>
              <a:pPr/>
              <a:t>‹#›</a:t>
            </a:fld>
            <a:endParaRPr lang="ja-JP" altLang="en-US"/>
          </a:p>
        </p:txBody>
      </p:sp>
    </p:spTree>
    <p:extLst>
      <p:ext uri="{BB962C8B-B14F-4D97-AF65-F5344CB8AC3E}">
        <p14:creationId xmlns:p14="http://schemas.microsoft.com/office/powerpoint/2010/main" val="286135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07688" y="274638"/>
            <a:ext cx="9138285"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507688" y="1600206"/>
            <a:ext cx="9138285" cy="4525963"/>
          </a:xfrm>
        </p:spPr>
        <p:txBody>
          <a:bodyPr rtlCol="0">
            <a:normAutofit/>
          </a:bodyPr>
          <a:lstStyle/>
          <a:p>
            <a:pPr lvl="0"/>
            <a:endParaRPr lang="ja-JP" altLang="en-US" noProof="0"/>
          </a:p>
        </p:txBody>
      </p:sp>
      <p:sp>
        <p:nvSpPr>
          <p:cNvPr id="4" name="Rectangle 4"/>
          <p:cNvSpPr>
            <a:spLocks noGrp="1" noChangeArrowheads="1"/>
          </p:cNvSpPr>
          <p:nvPr>
            <p:ph type="dt" sz="half" idx="10"/>
          </p:nvPr>
        </p:nvSpPr>
        <p:spPr/>
        <p:txBody>
          <a:bodyPr/>
          <a:lstStyle>
            <a:lvl1pPr eaLnBrk="0" hangingPunct="0">
              <a:defRPr b="1"/>
            </a:lvl1pPr>
          </a:lstStyle>
          <a:p>
            <a:pPr>
              <a:defRPr/>
            </a:pPr>
            <a:fld id="{728922A0-7598-45FA-9FEC-9315355863DC}" type="datetime1">
              <a:rPr lang="fr-FR" altLang="ja-JP"/>
              <a:pPr>
                <a:defRPr/>
              </a:pPr>
              <a:t>29/08/2017</a:t>
            </a:fld>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fld id="{86A1E0E5-B06D-4BC6-AA48-A7F97614E180}" type="slidenum">
              <a:rPr lang="en-US" altLang="ja-JP"/>
              <a:pPr/>
              <a:t>‹#›</a:t>
            </a:fld>
            <a:endParaRPr lang="en-US" altLang="ja-JP"/>
          </a:p>
        </p:txBody>
      </p:sp>
    </p:spTree>
    <p:extLst>
      <p:ext uri="{BB962C8B-B14F-4D97-AF65-F5344CB8AC3E}">
        <p14:creationId xmlns:p14="http://schemas.microsoft.com/office/powerpoint/2010/main" val="12966337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1529" y="2130558"/>
            <a:ext cx="8630603"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523053" y="3886200"/>
            <a:ext cx="710755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DFD43534-27B1-4818-9E11-18C5EB93E984}" type="slidenum">
              <a:rPr lang="en-US" altLang="ja-JP"/>
              <a:pPr/>
              <a:t>‹#›</a:t>
            </a:fld>
            <a:endParaRPr lang="en-US" altLang="ja-JP"/>
          </a:p>
        </p:txBody>
      </p:sp>
    </p:spTree>
    <p:extLst>
      <p:ext uri="{BB962C8B-B14F-4D97-AF65-F5344CB8AC3E}">
        <p14:creationId xmlns:p14="http://schemas.microsoft.com/office/powerpoint/2010/main" val="1053991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F3850600-D3D3-4E69-A793-0CE2FB683FDF}" type="slidenum">
              <a:rPr lang="en-US" altLang="ja-JP"/>
              <a:pPr/>
              <a:t>‹#›</a:t>
            </a:fld>
            <a:endParaRPr lang="en-US" altLang="ja-JP"/>
          </a:p>
        </p:txBody>
      </p:sp>
    </p:spTree>
    <p:extLst>
      <p:ext uri="{BB962C8B-B14F-4D97-AF65-F5344CB8AC3E}">
        <p14:creationId xmlns:p14="http://schemas.microsoft.com/office/powerpoint/2010/main" val="35690374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2068" y="4407033"/>
            <a:ext cx="8630603"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02068" y="2906713"/>
            <a:ext cx="86306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972DA349-F8B1-4119-BFE3-D60350443180}" type="slidenum">
              <a:rPr lang="en-US" altLang="ja-JP"/>
              <a:pPr/>
              <a:t>‹#›</a:t>
            </a:fld>
            <a:endParaRPr lang="en-US" altLang="ja-JP"/>
          </a:p>
        </p:txBody>
      </p:sp>
    </p:spTree>
    <p:extLst>
      <p:ext uri="{BB962C8B-B14F-4D97-AF65-F5344CB8AC3E}">
        <p14:creationId xmlns:p14="http://schemas.microsoft.com/office/powerpoint/2010/main" val="3242146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761524" y="1981200"/>
            <a:ext cx="42306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61439" y="1981200"/>
            <a:ext cx="42306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1EEC8B71-E164-4C4A-94E7-907BCEC501AA}" type="slidenum">
              <a:rPr lang="en-US" altLang="ja-JP"/>
              <a:pPr/>
              <a:t>‹#›</a:t>
            </a:fld>
            <a:endParaRPr lang="en-US" altLang="ja-JP"/>
          </a:p>
        </p:txBody>
      </p:sp>
    </p:spTree>
    <p:extLst>
      <p:ext uri="{BB962C8B-B14F-4D97-AF65-F5344CB8AC3E}">
        <p14:creationId xmlns:p14="http://schemas.microsoft.com/office/powerpoint/2010/main" val="7715354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7688" y="274638"/>
            <a:ext cx="9138285"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7683" y="1535113"/>
            <a:ext cx="44862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7683" y="2174875"/>
            <a:ext cx="44862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57918" y="1535113"/>
            <a:ext cx="44880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57918" y="2174875"/>
            <a:ext cx="44880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b="1"/>
            </a:lvl1pPr>
          </a:lstStyle>
          <a:p>
            <a:fld id="{0CCB3B72-9E6F-47C2-A75B-10E985957543}" type="slidenum">
              <a:rPr lang="en-US" altLang="ja-JP"/>
              <a:pPr/>
              <a:t>‹#›</a:t>
            </a:fld>
            <a:endParaRPr lang="en-US" altLang="ja-JP"/>
          </a:p>
        </p:txBody>
      </p:sp>
    </p:spTree>
    <p:extLst>
      <p:ext uri="{BB962C8B-B14F-4D97-AF65-F5344CB8AC3E}">
        <p14:creationId xmlns:p14="http://schemas.microsoft.com/office/powerpoint/2010/main" val="37828762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fld id="{9D94C71B-2FEE-47E0-85D3-FE349FEF07EF}" type="slidenum">
              <a:rPr lang="en-US" altLang="ja-JP"/>
              <a:pPr/>
              <a:t>‹#›</a:t>
            </a:fld>
            <a:endParaRPr lang="en-US" altLang="ja-JP"/>
          </a:p>
        </p:txBody>
      </p:sp>
    </p:spTree>
    <p:extLst>
      <p:ext uri="{BB962C8B-B14F-4D97-AF65-F5344CB8AC3E}">
        <p14:creationId xmlns:p14="http://schemas.microsoft.com/office/powerpoint/2010/main" val="19536854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ja-JP"/>
          </a:p>
        </p:txBody>
      </p:sp>
      <p:sp>
        <p:nvSpPr>
          <p:cNvPr id="3"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b="1"/>
            </a:lvl1pPr>
          </a:lstStyle>
          <a:p>
            <a:fld id="{C276291E-E3B6-4490-AA07-71C123F48250}" type="slidenum">
              <a:rPr lang="en-US" altLang="ja-JP"/>
              <a:pPr/>
              <a:t>‹#›</a:t>
            </a:fld>
            <a:endParaRPr lang="en-US" altLang="ja-JP"/>
          </a:p>
        </p:txBody>
      </p:sp>
    </p:spTree>
    <p:extLst>
      <p:ext uri="{BB962C8B-B14F-4D97-AF65-F5344CB8AC3E}">
        <p14:creationId xmlns:p14="http://schemas.microsoft.com/office/powerpoint/2010/main" val="36458752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7692" y="273050"/>
            <a:ext cx="3340481"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69796" y="273137"/>
            <a:ext cx="56761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7692" y="1435103"/>
            <a:ext cx="334048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20C2AC27-0B32-4710-9612-B978AEE101CE}" type="slidenum">
              <a:rPr lang="en-US" altLang="ja-JP"/>
              <a:pPr/>
              <a:t>‹#›</a:t>
            </a:fld>
            <a:endParaRPr lang="en-US" altLang="ja-JP"/>
          </a:p>
        </p:txBody>
      </p:sp>
    </p:spTree>
    <p:extLst>
      <p:ext uri="{BB962C8B-B14F-4D97-AF65-F5344CB8AC3E}">
        <p14:creationId xmlns:p14="http://schemas.microsoft.com/office/powerpoint/2010/main" val="3296534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40" y="4800600"/>
            <a:ext cx="6091238"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90740" y="612775"/>
            <a:ext cx="60912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90740" y="5367338"/>
            <a:ext cx="60912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pPr>
              <a:defRPr/>
            </a:pPr>
            <a:fld id="{CA4E5A39-B6B6-468B-87D7-B1D8A72B5D46}" type="slidenum">
              <a:rPr lang="en-US" altLang="ja-JP"/>
              <a:pPr>
                <a:defRPr/>
              </a:pPr>
              <a:t>‹#›</a:t>
            </a:fld>
            <a:endParaRPr lang="en-US" altLang="ja-JP"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186" y="4800600"/>
            <a:ext cx="609219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90186" y="612775"/>
            <a:ext cx="609219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90186" y="5367338"/>
            <a:ext cx="609219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43B5084C-6A7C-4976-AB7B-C29F4744D88B}" type="slidenum">
              <a:rPr lang="en-US" altLang="ja-JP"/>
              <a:pPr/>
              <a:t>‹#›</a:t>
            </a:fld>
            <a:endParaRPr lang="en-US" altLang="ja-JP"/>
          </a:p>
        </p:txBody>
      </p:sp>
    </p:spTree>
    <p:extLst>
      <p:ext uri="{BB962C8B-B14F-4D97-AF65-F5344CB8AC3E}">
        <p14:creationId xmlns:p14="http://schemas.microsoft.com/office/powerpoint/2010/main" val="24114782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3159BB34-58B6-48E2-A6B1-D56CC42A8931}" type="slidenum">
              <a:rPr lang="en-US" altLang="ja-JP"/>
              <a:pPr/>
              <a:t>‹#›</a:t>
            </a:fld>
            <a:endParaRPr lang="en-US" altLang="ja-JP"/>
          </a:p>
        </p:txBody>
      </p:sp>
    </p:spTree>
    <p:extLst>
      <p:ext uri="{BB962C8B-B14F-4D97-AF65-F5344CB8AC3E}">
        <p14:creationId xmlns:p14="http://schemas.microsoft.com/office/powerpoint/2010/main" val="6549412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34475" y="609600"/>
            <a:ext cx="2157651"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761524" y="609600"/>
            <a:ext cx="6303724"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9CA303C7-0B2A-449F-B05C-3E462C5D94BA}" type="slidenum">
              <a:rPr lang="en-US" altLang="ja-JP"/>
              <a:pPr/>
              <a:t>‹#›</a:t>
            </a:fld>
            <a:endParaRPr lang="en-US" altLang="ja-JP"/>
          </a:p>
        </p:txBody>
      </p:sp>
    </p:spTree>
    <p:extLst>
      <p:ext uri="{BB962C8B-B14F-4D97-AF65-F5344CB8AC3E}">
        <p14:creationId xmlns:p14="http://schemas.microsoft.com/office/powerpoint/2010/main" val="24446945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61529" y="609600"/>
            <a:ext cx="8630603" cy="5486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fld id="{8DB74AB8-1EC5-49D9-987B-7B0F14523FE5}" type="slidenum">
              <a:rPr lang="en-US" altLang="ja-JP"/>
              <a:pPr/>
              <a:t>‹#›</a:t>
            </a:fld>
            <a:endParaRPr lang="en-US" altLang="ja-JP"/>
          </a:p>
        </p:txBody>
      </p:sp>
    </p:spTree>
    <p:extLst>
      <p:ext uri="{BB962C8B-B14F-4D97-AF65-F5344CB8AC3E}">
        <p14:creationId xmlns:p14="http://schemas.microsoft.com/office/powerpoint/2010/main" val="1748654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1529" y="2130558"/>
            <a:ext cx="8630603"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523053" y="3886200"/>
            <a:ext cx="710755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6CF26AEF-2AB1-4426-BC1A-4A6D48041147}" type="slidenum">
              <a:rPr lang="en-US" altLang="ja-JP"/>
              <a:pPr/>
              <a:t>‹#›</a:t>
            </a:fld>
            <a:endParaRPr lang="en-US" altLang="ja-JP"/>
          </a:p>
        </p:txBody>
      </p:sp>
    </p:spTree>
    <p:extLst>
      <p:ext uri="{BB962C8B-B14F-4D97-AF65-F5344CB8AC3E}">
        <p14:creationId xmlns:p14="http://schemas.microsoft.com/office/powerpoint/2010/main" val="19456649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38504DBE-AF53-4FF2-8CE5-502413D22856}" type="slidenum">
              <a:rPr lang="en-US" altLang="ja-JP"/>
              <a:pPr/>
              <a:t>‹#›</a:t>
            </a:fld>
            <a:endParaRPr lang="en-US" altLang="ja-JP"/>
          </a:p>
        </p:txBody>
      </p:sp>
    </p:spTree>
    <p:extLst>
      <p:ext uri="{BB962C8B-B14F-4D97-AF65-F5344CB8AC3E}">
        <p14:creationId xmlns:p14="http://schemas.microsoft.com/office/powerpoint/2010/main" val="37583383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2068" y="4407033"/>
            <a:ext cx="8630603"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02068" y="2906713"/>
            <a:ext cx="86306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AC70F3B3-82E2-4BF0-9D2F-7F551F353DC9}" type="slidenum">
              <a:rPr lang="en-US" altLang="ja-JP"/>
              <a:pPr/>
              <a:t>‹#›</a:t>
            </a:fld>
            <a:endParaRPr lang="en-US" altLang="ja-JP"/>
          </a:p>
        </p:txBody>
      </p:sp>
    </p:spTree>
    <p:extLst>
      <p:ext uri="{BB962C8B-B14F-4D97-AF65-F5344CB8AC3E}">
        <p14:creationId xmlns:p14="http://schemas.microsoft.com/office/powerpoint/2010/main" val="32944304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761524" y="1981200"/>
            <a:ext cx="42306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61439" y="1981200"/>
            <a:ext cx="42306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7F443078-51CD-4920-B5C7-5EA6DD2C7D92}" type="slidenum">
              <a:rPr lang="en-US" altLang="ja-JP"/>
              <a:pPr/>
              <a:t>‹#›</a:t>
            </a:fld>
            <a:endParaRPr lang="en-US" altLang="ja-JP"/>
          </a:p>
        </p:txBody>
      </p:sp>
    </p:spTree>
    <p:extLst>
      <p:ext uri="{BB962C8B-B14F-4D97-AF65-F5344CB8AC3E}">
        <p14:creationId xmlns:p14="http://schemas.microsoft.com/office/powerpoint/2010/main" val="20243817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7688" y="274638"/>
            <a:ext cx="9138285"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7683" y="1535113"/>
            <a:ext cx="44862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7683" y="2174875"/>
            <a:ext cx="44862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57918" y="1535113"/>
            <a:ext cx="44880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57918" y="2174875"/>
            <a:ext cx="44880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b="1"/>
            </a:lvl1pPr>
          </a:lstStyle>
          <a:p>
            <a:fld id="{7CDE26D9-0502-4D97-8DEA-6AB37575E8E1}" type="slidenum">
              <a:rPr lang="en-US" altLang="ja-JP"/>
              <a:pPr/>
              <a:t>‹#›</a:t>
            </a:fld>
            <a:endParaRPr lang="en-US" altLang="ja-JP"/>
          </a:p>
        </p:txBody>
      </p:sp>
    </p:spTree>
    <p:extLst>
      <p:ext uri="{BB962C8B-B14F-4D97-AF65-F5344CB8AC3E}">
        <p14:creationId xmlns:p14="http://schemas.microsoft.com/office/powerpoint/2010/main" val="40830023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fld id="{64E918EB-B5FE-4B3A-BBB6-9CBB78F20859}" type="slidenum">
              <a:rPr lang="en-US" altLang="ja-JP"/>
              <a:pPr/>
              <a:t>‹#›</a:t>
            </a:fld>
            <a:endParaRPr lang="en-US" altLang="ja-JP"/>
          </a:p>
        </p:txBody>
      </p:sp>
    </p:spTree>
    <p:extLst>
      <p:ext uri="{BB962C8B-B14F-4D97-AF65-F5344CB8AC3E}">
        <p14:creationId xmlns:p14="http://schemas.microsoft.com/office/powerpoint/2010/main" val="362075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9CCFF"/>
            </a:gs>
            <a:gs pos="29000">
              <a:schemeClr val="bg1"/>
            </a:gs>
            <a:gs pos="53000">
              <a:srgbClr val="CCECFF"/>
            </a:gs>
            <a:gs pos="80000">
              <a:schemeClr val="bg1"/>
            </a:gs>
            <a:gs pos="100000">
              <a:srgbClr val="99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38178" y="304801"/>
            <a:ext cx="888365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631994" y="1752600"/>
            <a:ext cx="8882063"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68996" name="AutoShape 4"/>
          <p:cNvSpPr>
            <a:spLocks noChangeArrowheads="1"/>
          </p:cNvSpPr>
          <p:nvPr/>
        </p:nvSpPr>
        <p:spPr bwMode="auto">
          <a:xfrm>
            <a:off x="676440" y="1567317"/>
            <a:ext cx="8837613"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kumimoji="0" lang="ja-JP" altLang="ja-JP" sz="2400" b="0" dirty="0">
              <a:latin typeface="Times New Roman" pitchFamily="18" charset="0"/>
              <a:ea typeface="ＭＳ Ｐゴシック" pitchFamily="50" charset="-128"/>
            </a:endParaRPr>
          </a:p>
        </p:txBody>
      </p:sp>
      <p:sp>
        <p:nvSpPr>
          <p:cNvPr id="468997" name="Line 5"/>
          <p:cNvSpPr>
            <a:spLocks noChangeShapeType="1"/>
          </p:cNvSpPr>
          <p:nvPr/>
        </p:nvSpPr>
        <p:spPr bwMode="auto">
          <a:xfrm flipV="1">
            <a:off x="676358" y="6172200"/>
            <a:ext cx="8801100" cy="0"/>
          </a:xfrm>
          <a:prstGeom prst="line">
            <a:avLst/>
          </a:prstGeom>
          <a:noFill/>
          <a:ln w="3175">
            <a:solidFill>
              <a:schemeClr val="accent2"/>
            </a:solidFill>
            <a:round/>
            <a:headEnd/>
            <a:tailEnd/>
          </a:ln>
          <a:effectLst/>
        </p:spPr>
        <p:txBody>
          <a:bodyPr/>
          <a:lstStyle/>
          <a:p>
            <a:pPr>
              <a:defRPr/>
            </a:pPr>
            <a:endParaRPr lang="ja-JP" altLang="en-US" dirty="0">
              <a:ea typeface="ＭＳ Ｐゴシック" pitchFamily="50" charset="-128"/>
            </a:endParaRPr>
          </a:p>
        </p:txBody>
      </p:sp>
      <p:sp>
        <p:nvSpPr>
          <p:cNvPr id="468998" name="Rectangle 6"/>
          <p:cNvSpPr>
            <a:spLocks noGrp="1" noChangeArrowheads="1"/>
          </p:cNvSpPr>
          <p:nvPr>
            <p:ph type="dt" sz="half" idx="2"/>
          </p:nvPr>
        </p:nvSpPr>
        <p:spPr bwMode="auto">
          <a:xfrm>
            <a:off x="676403" y="6245225"/>
            <a:ext cx="2200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200" b="0">
                <a:latin typeface="+mn-lt"/>
                <a:ea typeface="ＭＳ Ｐゴシック" pitchFamily="50" charset="-128"/>
              </a:defRPr>
            </a:lvl1pPr>
          </a:lstStyle>
          <a:p>
            <a:pPr>
              <a:defRPr/>
            </a:pPr>
            <a:endParaRPr lang="en-US" altLang="ja-JP" dirty="0"/>
          </a:p>
        </p:txBody>
      </p:sp>
      <p:sp>
        <p:nvSpPr>
          <p:cNvPr id="468999" name="Rectangle 7"/>
          <p:cNvSpPr>
            <a:spLocks noGrp="1" noChangeArrowheads="1"/>
          </p:cNvSpPr>
          <p:nvPr>
            <p:ph type="ftr" sz="quarter" idx="3"/>
          </p:nvPr>
        </p:nvSpPr>
        <p:spPr bwMode="auto">
          <a:xfrm>
            <a:off x="3467101" y="6245225"/>
            <a:ext cx="32194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b="0">
                <a:latin typeface="+mn-lt"/>
                <a:ea typeface="ＭＳ Ｐゴシック" pitchFamily="50" charset="-128"/>
              </a:defRPr>
            </a:lvl1pPr>
          </a:lstStyle>
          <a:p>
            <a:pPr>
              <a:defRPr/>
            </a:pPr>
            <a:endParaRPr lang="en-US" altLang="ja-JP" dirty="0"/>
          </a:p>
        </p:txBody>
      </p:sp>
      <p:sp>
        <p:nvSpPr>
          <p:cNvPr id="469000" name="Rectangle 8"/>
          <p:cNvSpPr>
            <a:spLocks noGrp="1" noChangeArrowheads="1"/>
          </p:cNvSpPr>
          <p:nvPr>
            <p:ph type="sldNum" sz="quarter" idx="4"/>
          </p:nvPr>
        </p:nvSpPr>
        <p:spPr bwMode="auto">
          <a:xfrm>
            <a:off x="7277240" y="6245225"/>
            <a:ext cx="2200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b="0">
                <a:latin typeface="+mn-lt"/>
                <a:ea typeface="ＭＳ Ｐゴシック" pitchFamily="50" charset="-128"/>
              </a:defRPr>
            </a:lvl1pPr>
          </a:lstStyle>
          <a:p>
            <a:pPr>
              <a:defRPr/>
            </a:pPr>
            <a:fld id="{DDFAC6C7-31AC-4ACA-8D47-1709148EC695}"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597"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 id="2147484504" r:id="rId12"/>
  </p:sldLayoutIdLst>
  <p:hf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9CCFF"/>
            </a:gs>
            <a:gs pos="29000">
              <a:schemeClr val="bg1"/>
            </a:gs>
            <a:gs pos="53000">
              <a:srgbClr val="CCECFF"/>
            </a:gs>
            <a:gs pos="80000">
              <a:schemeClr val="bg1"/>
            </a:gs>
            <a:gs pos="100000">
              <a:srgbClr val="99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507683" y="274638"/>
            <a:ext cx="913828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507683" y="1600201"/>
            <a:ext cx="913828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507683" y="6356351"/>
            <a:ext cx="236918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itchFamily="34" charset="0"/>
                <a:ea typeface="ＭＳ Ｐゴシック" charset="-128"/>
              </a:defRPr>
            </a:lvl1pPr>
          </a:lstStyle>
          <a:p>
            <a:pPr algn="l">
              <a:defRPr/>
            </a:pPr>
            <a:fld id="{36F2FF48-7623-4777-A082-C002E5BFBE35}" type="datetime1">
              <a:rPr lang="ja-JP" altLang="en-US"/>
              <a:pPr algn="l">
                <a:defRPr/>
              </a:pPr>
              <a:t>2017/8/29</a:t>
            </a:fld>
            <a:endParaRPr lang="ja-JP" altLang="en-US"/>
          </a:p>
        </p:txBody>
      </p:sp>
      <p:sp>
        <p:nvSpPr>
          <p:cNvPr id="5" name="フッター プレースホルダ 4"/>
          <p:cNvSpPr>
            <a:spLocks noGrp="1"/>
          </p:cNvSpPr>
          <p:nvPr>
            <p:ph type="ftr" sz="quarter" idx="3"/>
          </p:nvPr>
        </p:nvSpPr>
        <p:spPr>
          <a:xfrm>
            <a:off x="3469164" y="6356351"/>
            <a:ext cx="3215323"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0">
                <a:solidFill>
                  <a:srgbClr val="898989"/>
                </a:solidFill>
                <a:latin typeface="Calibri" pitchFamily="34"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276783" y="6356351"/>
            <a:ext cx="236918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defRPr>
            </a:lvl1pPr>
          </a:lstStyle>
          <a:p>
            <a:fld id="{1C9D4274-433D-4EF7-80F4-7A42B1CCDB68}" type="slidenum">
              <a:rPr lang="ja-JP" altLang="en-US" smtClean="0">
                <a:ea typeface="ＭＳ Ｐゴシック" panose="020B0600070205080204" pitchFamily="50" charset="-128"/>
              </a:rPr>
              <a:pPr/>
              <a:t>‹#›</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460214246"/>
      </p:ext>
    </p:extLst>
  </p:cSld>
  <p:clrMap bg1="lt1" tx1="dk1" bg2="lt2" tx2="dk2" accent1="accent1" accent2="accent2" accent3="accent3" accent4="accent4" accent5="accent5" accent6="accent6" hlink="hlink" folHlink="folHlink"/>
  <p:sldLayoutIdLst>
    <p:sldLayoutId id="2147485097" r:id="rId1"/>
    <p:sldLayoutId id="2147485098" r:id="rId2"/>
    <p:sldLayoutId id="2147485099" r:id="rId3"/>
    <p:sldLayoutId id="2147485100" r:id="rId4"/>
    <p:sldLayoutId id="2147485101" r:id="rId5"/>
    <p:sldLayoutId id="2147485102" r:id="rId6"/>
    <p:sldLayoutId id="2147485103" r:id="rId7"/>
    <p:sldLayoutId id="2147485104" r:id="rId8"/>
    <p:sldLayoutId id="2147485105" r:id="rId9"/>
    <p:sldLayoutId id="2147485106" r:id="rId10"/>
    <p:sldLayoutId id="2147485107" r:id="rId11"/>
    <p:sldLayoutId id="214748510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9CCFF"/>
            </a:gs>
            <a:gs pos="29000">
              <a:schemeClr val="bg1"/>
            </a:gs>
            <a:gs pos="53000">
              <a:srgbClr val="CCECFF"/>
            </a:gs>
            <a:gs pos="80000">
              <a:schemeClr val="bg1"/>
            </a:gs>
            <a:gs pos="100000">
              <a:srgbClr val="99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08000" y="274638"/>
            <a:ext cx="91392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508000" y="1600206"/>
            <a:ext cx="913923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82308" name="Rectangle 4"/>
          <p:cNvSpPr>
            <a:spLocks noGrp="1" noChangeArrowheads="1"/>
          </p:cNvSpPr>
          <p:nvPr>
            <p:ph type="dt" sz="half" idx="2"/>
          </p:nvPr>
        </p:nvSpPr>
        <p:spPr bwMode="auto">
          <a:xfrm>
            <a:off x="508024" y="6245225"/>
            <a:ext cx="2368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ea typeface="ＭＳ Ｐゴシック" pitchFamily="50" charset="-128"/>
              </a:defRPr>
            </a:lvl1pPr>
          </a:lstStyle>
          <a:p>
            <a:pPr>
              <a:defRPr/>
            </a:pPr>
            <a:endParaRPr lang="en-US" altLang="ja-JP" dirty="0"/>
          </a:p>
        </p:txBody>
      </p:sp>
      <p:sp>
        <p:nvSpPr>
          <p:cNvPr id="482309" name="Rectangle 5"/>
          <p:cNvSpPr>
            <a:spLocks noGrp="1" noChangeArrowheads="1"/>
          </p:cNvSpPr>
          <p:nvPr>
            <p:ph type="ftr" sz="quarter" idx="3"/>
          </p:nvPr>
        </p:nvSpPr>
        <p:spPr bwMode="auto">
          <a:xfrm>
            <a:off x="3470335" y="6245225"/>
            <a:ext cx="321309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ＭＳ Ｐゴシック" pitchFamily="50" charset="-128"/>
              </a:defRPr>
            </a:lvl1pPr>
          </a:lstStyle>
          <a:p>
            <a:pPr>
              <a:defRPr/>
            </a:pPr>
            <a:endParaRPr lang="en-US" altLang="ja-JP" dirty="0"/>
          </a:p>
        </p:txBody>
      </p:sp>
      <p:sp>
        <p:nvSpPr>
          <p:cNvPr id="482310" name="Rectangle 6"/>
          <p:cNvSpPr>
            <a:spLocks noGrp="1" noChangeArrowheads="1"/>
          </p:cNvSpPr>
          <p:nvPr>
            <p:ph type="sldNum" sz="quarter" idx="4"/>
          </p:nvPr>
        </p:nvSpPr>
        <p:spPr bwMode="auto">
          <a:xfrm>
            <a:off x="7277100" y="6245225"/>
            <a:ext cx="23701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ea typeface="ＭＳ Ｐゴシック" pitchFamily="50" charset="-128"/>
              </a:defRPr>
            </a:lvl1pPr>
          </a:lstStyle>
          <a:p>
            <a:pPr>
              <a:defRPr/>
            </a:pPr>
            <a:fld id="{1A2BFF97-F0CD-4A66-8575-09870237C5DE}"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 id="2147484516"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9CCFF"/>
            </a:gs>
            <a:gs pos="29000">
              <a:schemeClr val="bg1"/>
            </a:gs>
            <a:gs pos="53000">
              <a:srgbClr val="CCECFF"/>
            </a:gs>
            <a:gs pos="80000">
              <a:schemeClr val="bg1"/>
            </a:gs>
            <a:gs pos="100000">
              <a:srgbClr val="99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7683" y="457200"/>
            <a:ext cx="9138285" cy="11430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07683" y="1600201"/>
            <a:ext cx="9138285" cy="4525963"/>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07683" y="6356351"/>
            <a:ext cx="236918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dirty="0"/>
          </a:p>
        </p:txBody>
      </p:sp>
      <p:sp>
        <p:nvSpPr>
          <p:cNvPr id="5" name="Footer Placeholder 4"/>
          <p:cNvSpPr>
            <a:spLocks noGrp="1"/>
          </p:cNvSpPr>
          <p:nvPr>
            <p:ph type="ftr" sz="quarter" idx="3"/>
          </p:nvPr>
        </p:nvSpPr>
        <p:spPr>
          <a:xfrm>
            <a:off x="3469164" y="6356351"/>
            <a:ext cx="321532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dirty="0"/>
          </a:p>
        </p:txBody>
      </p:sp>
      <p:sp>
        <p:nvSpPr>
          <p:cNvPr id="6" name="Slide Number Placeholder 5"/>
          <p:cNvSpPr>
            <a:spLocks noGrp="1"/>
          </p:cNvSpPr>
          <p:nvPr>
            <p:ph type="sldNum" sz="quarter" idx="4"/>
          </p:nvPr>
        </p:nvSpPr>
        <p:spPr>
          <a:xfrm>
            <a:off x="7276783" y="6356351"/>
            <a:ext cx="236918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AEE25B8-5DBA-4F4F-9A58-DA87941638AB}" type="slidenum">
              <a:rPr lang="en-US" altLang="ja-JP" smtClean="0"/>
              <a:pPr>
                <a:defRPr/>
              </a:pPr>
              <a:t>‹#›</a:t>
            </a:fld>
            <a:endParaRPr lang="en-US" altLang="ja-JP" dirty="0"/>
          </a:p>
        </p:txBody>
      </p:sp>
    </p:spTree>
  </p:cSld>
  <p:clrMap bg1="dk1" tx1="lt1" bg2="dk2" tx2="lt2" accent1="accent1" accent2="accent2" accent3="accent3" accent4="accent4" accent5="accent5" accent6="accent6" hlink="hlink" folHlink="folHlink"/>
  <p:sldLayoutIdLst>
    <p:sldLayoutId id="2147484972" r:id="rId1"/>
    <p:sldLayoutId id="2147484973" r:id="rId2"/>
    <p:sldLayoutId id="2147484974" r:id="rId3"/>
    <p:sldLayoutId id="2147484975" r:id="rId4"/>
    <p:sldLayoutId id="2147484976" r:id="rId5"/>
    <p:sldLayoutId id="2147484977" r:id="rId6"/>
    <p:sldLayoutId id="2147484978" r:id="rId7"/>
    <p:sldLayoutId id="2147484979" r:id="rId8"/>
    <p:sldLayoutId id="2147484980" r:id="rId9"/>
    <p:sldLayoutId id="2147484981" r:id="rId10"/>
    <p:sldLayoutId id="2147484982" r:id="rId11"/>
  </p:sldLayoutIdLst>
  <p:hf hdr="0" ftr="0" dt="0"/>
  <p:txStyles>
    <p:titleStyle>
      <a:lvl1pPr algn="ctr" defTabSz="914400" rtl="0" eaLnBrk="1" latinLnBrk="0" hangingPunct="1">
        <a:spcBef>
          <a:spcPct val="0"/>
        </a:spcBef>
        <a:buNone/>
        <a:defRPr kumimoji="1" sz="5000" kern="1200">
          <a:solidFill>
            <a:schemeClr val="tx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9CCFF"/>
            </a:gs>
            <a:gs pos="29000">
              <a:schemeClr val="bg1"/>
            </a:gs>
            <a:gs pos="53000">
              <a:srgbClr val="CCECFF"/>
            </a:gs>
            <a:gs pos="80000">
              <a:schemeClr val="bg1"/>
            </a:gs>
            <a:gs pos="100000">
              <a:srgbClr val="99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761524" y="609600"/>
            <a:ext cx="863060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7" tIns="45694" rIns="91387" bIns="45694" numCol="1" anchor="ctr" anchorCtr="0" compatLnSpc="1">
            <a:prstTxWarp prst="textNoShape">
              <a:avLst/>
            </a:prstTxWarp>
          </a:bodyPr>
          <a:lstStyle/>
          <a:p>
            <a:pPr lvl="0"/>
            <a:r>
              <a:rPr lang="ja-JP" altLang="en-US"/>
              <a:t>マスタ タイトルの書式設定</a:t>
            </a:r>
          </a:p>
        </p:txBody>
      </p:sp>
      <p:sp>
        <p:nvSpPr>
          <p:cNvPr id="8195" name="Rectangle 3"/>
          <p:cNvSpPr>
            <a:spLocks noGrp="1" noChangeArrowheads="1"/>
          </p:cNvSpPr>
          <p:nvPr>
            <p:ph type="body" idx="1"/>
          </p:nvPr>
        </p:nvSpPr>
        <p:spPr bwMode="auto">
          <a:xfrm>
            <a:off x="761524" y="1981200"/>
            <a:ext cx="863060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7" tIns="45694" rIns="91387" bIns="4569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761524" y="6248400"/>
            <a:ext cx="2115344" cy="458788"/>
          </a:xfrm>
          <a:prstGeom prst="rect">
            <a:avLst/>
          </a:prstGeom>
          <a:noFill/>
          <a:ln w="9525">
            <a:noFill/>
            <a:miter lim="800000"/>
            <a:headEnd/>
            <a:tailEnd/>
          </a:ln>
          <a:effectLst/>
        </p:spPr>
        <p:txBody>
          <a:bodyPr vert="horz" wrap="square" lIns="91387" tIns="45694" rIns="91387" bIns="45694" numCol="1" anchor="t" anchorCtr="0" compatLnSpc="1">
            <a:prstTxWarp prst="textNoShape">
              <a:avLst/>
            </a:prstTxWarp>
          </a:bodyPr>
          <a:lstStyle>
            <a:lvl1pPr eaLnBrk="1" hangingPunct="1">
              <a:defRPr sz="1500" b="0">
                <a:solidFill>
                  <a:srgbClr val="000000"/>
                </a:solidFill>
                <a:latin typeface="Times New Roman" charset="0"/>
                <a:ea typeface="ＭＳ Ｐゴシック" pitchFamily="50" charset="-128"/>
              </a:defRPr>
            </a:lvl1pPr>
          </a:lstStyle>
          <a:p>
            <a:pPr algn="l">
              <a:defRPr/>
            </a:pPr>
            <a:endParaRPr lang="en-US" altLang="ja-JP"/>
          </a:p>
        </p:txBody>
      </p:sp>
      <p:sp>
        <p:nvSpPr>
          <p:cNvPr id="1029" name="Rectangle 5"/>
          <p:cNvSpPr>
            <a:spLocks noGrp="1" noChangeArrowheads="1"/>
          </p:cNvSpPr>
          <p:nvPr>
            <p:ph type="ftr" sz="quarter" idx="3"/>
          </p:nvPr>
        </p:nvSpPr>
        <p:spPr bwMode="auto">
          <a:xfrm>
            <a:off x="3469164" y="6248400"/>
            <a:ext cx="3215323" cy="458788"/>
          </a:xfrm>
          <a:prstGeom prst="rect">
            <a:avLst/>
          </a:prstGeom>
          <a:noFill/>
          <a:ln w="9525">
            <a:noFill/>
            <a:miter lim="800000"/>
            <a:headEnd/>
            <a:tailEnd/>
          </a:ln>
          <a:effectLst/>
        </p:spPr>
        <p:txBody>
          <a:bodyPr vert="horz" wrap="square" lIns="91387" tIns="45694" rIns="91387" bIns="45694" numCol="1" anchor="t" anchorCtr="0" compatLnSpc="1">
            <a:prstTxWarp prst="textNoShape">
              <a:avLst/>
            </a:prstTxWarp>
          </a:bodyPr>
          <a:lstStyle>
            <a:lvl1pPr algn="ctr" eaLnBrk="1" hangingPunct="1">
              <a:defRPr sz="1500" b="0">
                <a:solidFill>
                  <a:srgbClr val="000000"/>
                </a:solidFill>
                <a:latin typeface="Times New Roman"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953692" y="6453189"/>
            <a:ext cx="2115344" cy="314325"/>
          </a:xfrm>
          <a:prstGeom prst="rect">
            <a:avLst/>
          </a:prstGeom>
          <a:noFill/>
          <a:ln w="9525">
            <a:noFill/>
            <a:miter lim="800000"/>
            <a:headEnd/>
            <a:tailEnd/>
          </a:ln>
          <a:effectLst/>
        </p:spPr>
        <p:txBody>
          <a:bodyPr vert="horz" wrap="square" lIns="91387" tIns="45694" rIns="91387" bIns="45694" numCol="1" anchor="t" anchorCtr="0" compatLnSpc="1">
            <a:prstTxWarp prst="textNoShape">
              <a:avLst/>
            </a:prstTxWarp>
          </a:bodyPr>
          <a:lstStyle>
            <a:lvl1pPr algn="r" eaLnBrk="1" hangingPunct="1">
              <a:defRPr sz="1500" b="0">
                <a:solidFill>
                  <a:srgbClr val="000000"/>
                </a:solidFill>
                <a:latin typeface="ＭＳ Ｐゴシック" panose="020B0600070205080204" pitchFamily="50" charset="-128"/>
              </a:defRPr>
            </a:lvl1pPr>
          </a:lstStyle>
          <a:p>
            <a:fld id="{3FF2885B-7DC4-4138-BFE7-95B5F4546A1C}" type="slidenum">
              <a:rPr lang="en-US" altLang="ja-JP" smtClean="0">
                <a:ea typeface="ＭＳ Ｐゴシック" panose="020B0600070205080204" pitchFamily="50" charset="-128"/>
              </a:rPr>
              <a:pPr/>
              <a:t>‹#›</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2037832351"/>
      </p:ext>
    </p:extLst>
  </p:cSld>
  <p:clrMap bg1="lt1" tx1="dk1" bg2="lt2" tx2="dk2" accent1="accent1" accent2="accent2" accent3="accent3" accent4="accent4" accent5="accent5" accent6="accent6" hlink="hlink" folHlink="folHlink"/>
  <p:sldLayoutIdLst>
    <p:sldLayoutId id="2147485010" r:id="rId1"/>
    <p:sldLayoutId id="2147485011" r:id="rId2"/>
    <p:sldLayoutId id="2147485012" r:id="rId3"/>
    <p:sldLayoutId id="2147485013" r:id="rId4"/>
    <p:sldLayoutId id="2147485014" r:id="rId5"/>
    <p:sldLayoutId id="2147485015" r:id="rId6"/>
    <p:sldLayoutId id="2147485016" r:id="rId7"/>
    <p:sldLayoutId id="2147485017" r:id="rId8"/>
    <p:sldLayoutId id="2147485018" r:id="rId9"/>
    <p:sldLayoutId id="2147485019" r:id="rId10"/>
    <p:sldLayoutId id="2147485020"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698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396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094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7921"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39725" indent="-339725" algn="l" rtl="0" eaLnBrk="0" fontAlgn="base" hangingPunct="0">
        <a:spcBef>
          <a:spcPct val="20000"/>
        </a:spcBef>
        <a:spcAft>
          <a:spcPct val="0"/>
        </a:spcAft>
        <a:buChar char="•"/>
        <a:defRPr kumimoji="1" sz="3200">
          <a:solidFill>
            <a:schemeClr val="tx1"/>
          </a:solidFill>
          <a:latin typeface="+mn-lt"/>
          <a:ea typeface="+mn-ea"/>
          <a:cs typeface="+mn-cs"/>
        </a:defRPr>
      </a:lvl1pPr>
      <a:lvl2pPr marL="739775" indent="-284163" algn="l" rtl="0" eaLnBrk="0" fontAlgn="base" hangingPunct="0">
        <a:spcBef>
          <a:spcPct val="20000"/>
        </a:spcBef>
        <a:spcAft>
          <a:spcPct val="0"/>
        </a:spcAft>
        <a:buChar char="–"/>
        <a:defRPr kumimoji="1" sz="2800">
          <a:solidFill>
            <a:schemeClr val="tx1"/>
          </a:solidFill>
          <a:latin typeface="+mn-lt"/>
          <a:ea typeface="+mn-ea"/>
        </a:defRPr>
      </a:lvl2pPr>
      <a:lvl3pPr marL="1139825" indent="-225425" algn="l" rtl="0" eaLnBrk="0" fontAlgn="base" hangingPunct="0">
        <a:spcBef>
          <a:spcPct val="20000"/>
        </a:spcBef>
        <a:spcAft>
          <a:spcPct val="0"/>
        </a:spcAft>
        <a:buChar char="•"/>
        <a:defRPr kumimoji="1" sz="2400">
          <a:solidFill>
            <a:schemeClr val="tx1"/>
          </a:solidFill>
          <a:latin typeface="+mn-lt"/>
          <a:ea typeface="+mn-ea"/>
        </a:defRPr>
      </a:lvl3pPr>
      <a:lvl4pPr marL="1597025" indent="-225425" algn="l" rtl="0" eaLnBrk="0" fontAlgn="base" hangingPunct="0">
        <a:spcBef>
          <a:spcPct val="20000"/>
        </a:spcBef>
        <a:spcAft>
          <a:spcPct val="0"/>
        </a:spcAft>
        <a:buChar char="–"/>
        <a:defRPr kumimoji="1" sz="2000">
          <a:solidFill>
            <a:schemeClr val="tx1"/>
          </a:solidFill>
          <a:latin typeface="+mn-lt"/>
          <a:ea typeface="+mn-ea"/>
        </a:defRPr>
      </a:lvl4pPr>
      <a:lvl5pPr marL="2054225" indent="-227013" algn="l" rtl="0" eaLnBrk="0" fontAlgn="base" hangingPunct="0">
        <a:spcBef>
          <a:spcPct val="20000"/>
        </a:spcBef>
        <a:spcAft>
          <a:spcPct val="0"/>
        </a:spcAft>
        <a:buChar char="»"/>
        <a:defRPr kumimoji="1" sz="2000">
          <a:solidFill>
            <a:schemeClr val="tx1"/>
          </a:solidFill>
          <a:latin typeface="+mn-lt"/>
          <a:ea typeface="+mn-ea"/>
        </a:defRPr>
      </a:lvl5pPr>
      <a:lvl6pPr marL="2513391" indent="-230078" algn="l" rtl="0" fontAlgn="base">
        <a:spcBef>
          <a:spcPct val="20000"/>
        </a:spcBef>
        <a:spcAft>
          <a:spcPct val="0"/>
        </a:spcAft>
        <a:buChar char="»"/>
        <a:defRPr kumimoji="1" sz="2000">
          <a:solidFill>
            <a:schemeClr val="tx1"/>
          </a:solidFill>
          <a:latin typeface="+mn-lt"/>
          <a:ea typeface="+mn-ea"/>
        </a:defRPr>
      </a:lvl6pPr>
      <a:lvl7pPr marL="2970374" indent="-230078" algn="l" rtl="0" fontAlgn="base">
        <a:spcBef>
          <a:spcPct val="20000"/>
        </a:spcBef>
        <a:spcAft>
          <a:spcPct val="0"/>
        </a:spcAft>
        <a:buChar char="»"/>
        <a:defRPr kumimoji="1" sz="2000">
          <a:solidFill>
            <a:schemeClr val="tx1"/>
          </a:solidFill>
          <a:latin typeface="+mn-lt"/>
          <a:ea typeface="+mn-ea"/>
        </a:defRPr>
      </a:lvl7pPr>
      <a:lvl8pPr marL="3427353" indent="-230078" algn="l" rtl="0" fontAlgn="base">
        <a:spcBef>
          <a:spcPct val="20000"/>
        </a:spcBef>
        <a:spcAft>
          <a:spcPct val="0"/>
        </a:spcAft>
        <a:buChar char="»"/>
        <a:defRPr kumimoji="1" sz="2000">
          <a:solidFill>
            <a:schemeClr val="tx1"/>
          </a:solidFill>
          <a:latin typeface="+mn-lt"/>
          <a:ea typeface="+mn-ea"/>
        </a:defRPr>
      </a:lvl8pPr>
      <a:lvl9pPr marL="3884334" indent="-230078"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3960" rtl="0" eaLnBrk="1" latinLnBrk="0" hangingPunct="1">
        <a:defRPr kumimoji="1" sz="1800" kern="1200">
          <a:solidFill>
            <a:schemeClr val="tx1"/>
          </a:solidFill>
          <a:latin typeface="+mn-lt"/>
          <a:ea typeface="+mn-ea"/>
          <a:cs typeface="+mn-cs"/>
        </a:defRPr>
      </a:lvl1pPr>
      <a:lvl2pPr marL="456980" algn="l" defTabSz="913960" rtl="0" eaLnBrk="1" latinLnBrk="0" hangingPunct="1">
        <a:defRPr kumimoji="1" sz="1800" kern="1200">
          <a:solidFill>
            <a:schemeClr val="tx1"/>
          </a:solidFill>
          <a:latin typeface="+mn-lt"/>
          <a:ea typeface="+mn-ea"/>
          <a:cs typeface="+mn-cs"/>
        </a:defRPr>
      </a:lvl2pPr>
      <a:lvl3pPr marL="913960" algn="l" defTabSz="913960" rtl="0" eaLnBrk="1" latinLnBrk="0" hangingPunct="1">
        <a:defRPr kumimoji="1" sz="1800" kern="1200">
          <a:solidFill>
            <a:schemeClr val="tx1"/>
          </a:solidFill>
          <a:latin typeface="+mn-lt"/>
          <a:ea typeface="+mn-ea"/>
          <a:cs typeface="+mn-cs"/>
        </a:defRPr>
      </a:lvl3pPr>
      <a:lvl4pPr marL="1370940" algn="l" defTabSz="913960" rtl="0" eaLnBrk="1" latinLnBrk="0" hangingPunct="1">
        <a:defRPr kumimoji="1" sz="1800" kern="1200">
          <a:solidFill>
            <a:schemeClr val="tx1"/>
          </a:solidFill>
          <a:latin typeface="+mn-lt"/>
          <a:ea typeface="+mn-ea"/>
          <a:cs typeface="+mn-cs"/>
        </a:defRPr>
      </a:lvl4pPr>
      <a:lvl5pPr marL="1827921" algn="l" defTabSz="913960" rtl="0" eaLnBrk="1" latinLnBrk="0" hangingPunct="1">
        <a:defRPr kumimoji="1" sz="1800" kern="1200">
          <a:solidFill>
            <a:schemeClr val="tx1"/>
          </a:solidFill>
          <a:latin typeface="+mn-lt"/>
          <a:ea typeface="+mn-ea"/>
          <a:cs typeface="+mn-cs"/>
        </a:defRPr>
      </a:lvl5pPr>
      <a:lvl6pPr marL="2284902" algn="l" defTabSz="913960" rtl="0" eaLnBrk="1" latinLnBrk="0" hangingPunct="1">
        <a:defRPr kumimoji="1" sz="1800" kern="1200">
          <a:solidFill>
            <a:schemeClr val="tx1"/>
          </a:solidFill>
          <a:latin typeface="+mn-lt"/>
          <a:ea typeface="+mn-ea"/>
          <a:cs typeface="+mn-cs"/>
        </a:defRPr>
      </a:lvl6pPr>
      <a:lvl7pPr marL="2741885" algn="l" defTabSz="913960" rtl="0" eaLnBrk="1" latinLnBrk="0" hangingPunct="1">
        <a:defRPr kumimoji="1" sz="1800" kern="1200">
          <a:solidFill>
            <a:schemeClr val="tx1"/>
          </a:solidFill>
          <a:latin typeface="+mn-lt"/>
          <a:ea typeface="+mn-ea"/>
          <a:cs typeface="+mn-cs"/>
        </a:defRPr>
      </a:lvl7pPr>
      <a:lvl8pPr marL="3198861" algn="l" defTabSz="913960" rtl="0" eaLnBrk="1" latinLnBrk="0" hangingPunct="1">
        <a:defRPr kumimoji="1" sz="1800" kern="1200">
          <a:solidFill>
            <a:schemeClr val="tx1"/>
          </a:solidFill>
          <a:latin typeface="+mn-lt"/>
          <a:ea typeface="+mn-ea"/>
          <a:cs typeface="+mn-cs"/>
        </a:defRPr>
      </a:lvl8pPr>
      <a:lvl9pPr marL="3655844" algn="l" defTabSz="91396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9CCFF"/>
            </a:gs>
            <a:gs pos="29000">
              <a:schemeClr val="bg1"/>
            </a:gs>
            <a:gs pos="53000">
              <a:srgbClr val="CCECFF"/>
            </a:gs>
            <a:gs pos="80000">
              <a:schemeClr val="bg1"/>
            </a:gs>
            <a:gs pos="100000">
              <a:srgbClr val="99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218" name="タイトル プレースホルダ 1"/>
          <p:cNvSpPr>
            <a:spLocks noGrp="1"/>
          </p:cNvSpPr>
          <p:nvPr>
            <p:ph type="title"/>
          </p:nvPr>
        </p:nvSpPr>
        <p:spPr bwMode="auto">
          <a:xfrm>
            <a:off x="507683" y="274638"/>
            <a:ext cx="913828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9219" name="テキスト プレースホルダ 2"/>
          <p:cNvSpPr>
            <a:spLocks noGrp="1"/>
          </p:cNvSpPr>
          <p:nvPr>
            <p:ph type="body" idx="1"/>
          </p:nvPr>
        </p:nvSpPr>
        <p:spPr bwMode="auto">
          <a:xfrm>
            <a:off x="507683" y="1600201"/>
            <a:ext cx="913828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507683" y="6356351"/>
            <a:ext cx="236918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itchFamily="34" charset="0"/>
                <a:ea typeface="ＭＳ Ｐゴシック" charset="-128"/>
              </a:defRPr>
            </a:lvl1pPr>
          </a:lstStyle>
          <a:p>
            <a:pPr algn="l">
              <a:defRPr/>
            </a:pPr>
            <a:fld id="{DED534BB-D21F-45B5-AE3A-8A026D39C283}" type="datetime1">
              <a:rPr lang="ja-JP" altLang="en-US"/>
              <a:pPr algn="l">
                <a:defRPr/>
              </a:pPr>
              <a:t>2017/8/29</a:t>
            </a:fld>
            <a:endParaRPr lang="ja-JP" altLang="en-US"/>
          </a:p>
        </p:txBody>
      </p:sp>
      <p:sp>
        <p:nvSpPr>
          <p:cNvPr id="5" name="フッター プレースホルダ 4"/>
          <p:cNvSpPr>
            <a:spLocks noGrp="1"/>
          </p:cNvSpPr>
          <p:nvPr>
            <p:ph type="ftr" sz="quarter" idx="3"/>
          </p:nvPr>
        </p:nvSpPr>
        <p:spPr>
          <a:xfrm>
            <a:off x="3469164" y="6356351"/>
            <a:ext cx="3215323"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0">
                <a:solidFill>
                  <a:srgbClr val="898989"/>
                </a:solidFill>
                <a:latin typeface="Calibri" pitchFamily="34"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276783" y="6356351"/>
            <a:ext cx="236918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defRPr>
            </a:lvl1pPr>
          </a:lstStyle>
          <a:p>
            <a:fld id="{45888284-B12E-40E7-95FC-686148AF99E2}" type="slidenum">
              <a:rPr lang="ja-JP" altLang="en-US" smtClean="0">
                <a:ea typeface="ＭＳ Ｐゴシック" panose="020B0600070205080204" pitchFamily="50" charset="-128"/>
              </a:rPr>
              <a:pPr/>
              <a:t>‹#›</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3323626600"/>
      </p:ext>
    </p:extLst>
  </p:cSld>
  <p:clrMap bg1="lt1" tx1="dk1" bg2="lt2" tx2="dk2" accent1="accent1" accent2="accent2" accent3="accent3" accent4="accent4" accent5="accent5" accent6="accent6" hlink="hlink" folHlink="folHlink"/>
  <p:sldLayoutIdLst>
    <p:sldLayoutId id="2147485022" r:id="rId1"/>
    <p:sldLayoutId id="2147485023" r:id="rId2"/>
    <p:sldLayoutId id="2147485024" r:id="rId3"/>
    <p:sldLayoutId id="2147485025" r:id="rId4"/>
    <p:sldLayoutId id="2147485026" r:id="rId5"/>
    <p:sldLayoutId id="2147485027" r:id="rId6"/>
    <p:sldLayoutId id="2147485028" r:id="rId7"/>
    <p:sldLayoutId id="2147485029" r:id="rId8"/>
    <p:sldLayoutId id="2147485030" r:id="rId9"/>
    <p:sldLayoutId id="2147485031" r:id="rId10"/>
    <p:sldLayoutId id="2147485032" r:id="rId11"/>
    <p:sldLayoutId id="2147485033"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9CCFF"/>
            </a:gs>
            <a:gs pos="29000">
              <a:schemeClr val="bg1"/>
            </a:gs>
            <a:gs pos="53000">
              <a:srgbClr val="CCECFF"/>
            </a:gs>
            <a:gs pos="80000">
              <a:schemeClr val="bg1"/>
            </a:gs>
            <a:gs pos="100000">
              <a:srgbClr val="99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98064" y="365126"/>
            <a:ext cx="875752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5123" name="Text Placeholder 2"/>
          <p:cNvSpPr>
            <a:spLocks noGrp="1"/>
          </p:cNvSpPr>
          <p:nvPr>
            <p:ph type="body" idx="1"/>
          </p:nvPr>
        </p:nvSpPr>
        <p:spPr bwMode="auto">
          <a:xfrm>
            <a:off x="698064" y="1825625"/>
            <a:ext cx="875752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98064" y="6356351"/>
            <a:ext cx="2284571"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panose="020F0502020204030204"/>
                <a:ea typeface="ＭＳ Ｐゴシック" pitchFamily="50" charset="-128"/>
              </a:defRPr>
            </a:lvl1pPr>
          </a:lstStyle>
          <a:p>
            <a:pPr>
              <a:defRPr/>
            </a:pPr>
            <a:fld id="{03AA846C-F461-4146-95CD-A379E81E6C4B}" type="datetimeFigureOut">
              <a:rPr lang="ja-JP" altLang="en-US"/>
              <a:pPr>
                <a:defRPr/>
              </a:pPr>
              <a:t>2017/8/29</a:t>
            </a:fld>
            <a:endParaRPr lang="ja-JP" altLang="en-US"/>
          </a:p>
        </p:txBody>
      </p:sp>
      <p:sp>
        <p:nvSpPr>
          <p:cNvPr id="5" name="Footer Placeholder 4"/>
          <p:cNvSpPr>
            <a:spLocks noGrp="1"/>
          </p:cNvSpPr>
          <p:nvPr>
            <p:ph type="ftr" sz="quarter" idx="3"/>
          </p:nvPr>
        </p:nvSpPr>
        <p:spPr>
          <a:xfrm>
            <a:off x="3363397" y="6356351"/>
            <a:ext cx="3426857"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panose="020F0502020204030204"/>
                <a:ea typeface="ＭＳ Ｐゴシック" pitchFamily="50" charset="-128"/>
              </a:defRPr>
            </a:lvl1pPr>
          </a:lstStyle>
          <a:p>
            <a:pPr>
              <a:defRPr/>
            </a:pPr>
            <a:endParaRPr lang="ja-JP" altLang="en-US"/>
          </a:p>
        </p:txBody>
      </p:sp>
      <p:sp>
        <p:nvSpPr>
          <p:cNvPr id="6" name="Slide Number Placeholder 5"/>
          <p:cNvSpPr>
            <a:spLocks noGrp="1"/>
          </p:cNvSpPr>
          <p:nvPr>
            <p:ph type="sldNum" sz="quarter" idx="4"/>
          </p:nvPr>
        </p:nvSpPr>
        <p:spPr>
          <a:xfrm>
            <a:off x="7171015" y="6356351"/>
            <a:ext cx="2284571"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defRPr>
            </a:lvl1pPr>
          </a:lstStyle>
          <a:p>
            <a:fld id="{7681A3CB-51B8-410B-8CE2-97619C2D7DDE}" type="slidenum">
              <a:rPr lang="ja-JP" altLang="en-US" smtClean="0">
                <a:ea typeface="ＭＳ Ｐゴシック" panose="020B0600070205080204" pitchFamily="50" charset="-128"/>
              </a:rPr>
              <a:pPr/>
              <a:t>‹#›</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912815603"/>
      </p:ext>
    </p:extLst>
  </p:cSld>
  <p:clrMap bg1="lt1" tx1="dk1" bg2="lt2" tx2="dk2" accent1="accent1" accent2="accent2" accent3="accent3" accent4="accent4" accent5="accent5" accent6="accent6" hlink="hlink" folHlink="folHlink"/>
  <p:sldLayoutIdLst>
    <p:sldLayoutId id="2147485035" r:id="rId1"/>
    <p:sldLayoutId id="2147485036" r:id="rId2"/>
    <p:sldLayoutId id="2147485037" r:id="rId3"/>
    <p:sldLayoutId id="2147485038" r:id="rId4"/>
    <p:sldLayoutId id="2147485039" r:id="rId5"/>
    <p:sldLayoutId id="2147485040" r:id="rId6"/>
    <p:sldLayoutId id="2147485041" r:id="rId7"/>
    <p:sldLayoutId id="2147485042" r:id="rId8"/>
    <p:sldLayoutId id="2147485043" r:id="rId9"/>
    <p:sldLayoutId id="2147485044" r:id="rId10"/>
    <p:sldLayoutId id="2147485045"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9CCFF"/>
            </a:gs>
            <a:gs pos="29000">
              <a:schemeClr val="bg1"/>
            </a:gs>
            <a:gs pos="53000">
              <a:srgbClr val="CCECFF"/>
            </a:gs>
            <a:gs pos="80000">
              <a:schemeClr val="bg1"/>
            </a:gs>
            <a:gs pos="100000">
              <a:srgbClr val="99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146" name="タイトル プレースホルダ 1"/>
          <p:cNvSpPr>
            <a:spLocks noGrp="1"/>
          </p:cNvSpPr>
          <p:nvPr>
            <p:ph type="title"/>
          </p:nvPr>
        </p:nvSpPr>
        <p:spPr bwMode="auto">
          <a:xfrm>
            <a:off x="507683" y="274638"/>
            <a:ext cx="913828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6147" name="テキスト プレースホルダ 2"/>
          <p:cNvSpPr>
            <a:spLocks noGrp="1"/>
          </p:cNvSpPr>
          <p:nvPr>
            <p:ph type="body" idx="1"/>
          </p:nvPr>
        </p:nvSpPr>
        <p:spPr bwMode="auto">
          <a:xfrm>
            <a:off x="507683" y="1600201"/>
            <a:ext cx="913828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507683" y="6356351"/>
            <a:ext cx="2369185" cy="365125"/>
          </a:xfrm>
          <a:prstGeom prst="rect">
            <a:avLst/>
          </a:prstGeom>
        </p:spPr>
        <p:txBody>
          <a:bodyPr vert="horz" lIns="91440" tIns="45720" rIns="91440" bIns="45720" rtlCol="0" anchor="ctr"/>
          <a:lstStyle>
            <a:lvl1pPr algn="l" eaLnBrk="1" hangingPunct="1">
              <a:defRPr sz="1200" b="0">
                <a:solidFill>
                  <a:prstClr val="black">
                    <a:tint val="75000"/>
                  </a:prstClr>
                </a:solidFill>
                <a:latin typeface="Arial" pitchFamily="34" charset="0"/>
                <a:ea typeface="+mn-ea"/>
              </a:defRPr>
            </a:lvl1pPr>
          </a:lstStyle>
          <a:p>
            <a:pPr>
              <a:defRPr/>
            </a:pPr>
            <a:fld id="{64667A72-EF91-47B9-B2A7-D4C2AE4AA06C}" type="datetime1">
              <a:rPr lang="fr-FR" altLang="ja-JP"/>
              <a:pPr>
                <a:defRPr/>
              </a:pPr>
              <a:t>29/08/2017</a:t>
            </a:fld>
            <a:endParaRPr lang="ja-JP" altLang="en-US"/>
          </a:p>
        </p:txBody>
      </p:sp>
      <p:sp>
        <p:nvSpPr>
          <p:cNvPr id="5" name="フッター プレースホルダ 4"/>
          <p:cNvSpPr>
            <a:spLocks noGrp="1"/>
          </p:cNvSpPr>
          <p:nvPr>
            <p:ph type="ftr" sz="quarter" idx="3"/>
          </p:nvPr>
        </p:nvSpPr>
        <p:spPr>
          <a:xfrm>
            <a:off x="3469164" y="6356351"/>
            <a:ext cx="3215323" cy="365125"/>
          </a:xfrm>
          <a:prstGeom prst="rect">
            <a:avLst/>
          </a:prstGeom>
        </p:spPr>
        <p:txBody>
          <a:bodyPr vert="horz" lIns="91440" tIns="45720" rIns="91440" bIns="45720" rtlCol="0" anchor="ctr"/>
          <a:lstStyle>
            <a:lvl1pPr algn="ctr" eaLnBrk="1" hangingPunct="1">
              <a:defRPr sz="1200" b="0">
                <a:solidFill>
                  <a:prstClr val="black">
                    <a:tint val="75000"/>
                  </a:prstClr>
                </a:solidFill>
                <a:latin typeface="Arial" pitchFamily="34" charset="0"/>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276783" y="6356351"/>
            <a:ext cx="236918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Arial" panose="020B0604020202020204" pitchFamily="34" charset="0"/>
              </a:defRPr>
            </a:lvl1pPr>
          </a:lstStyle>
          <a:p>
            <a:fld id="{93A3C9F5-C40D-469F-AB1B-A07BAFDC1F83}" type="slidenum">
              <a:rPr lang="ja-JP" altLang="en-US" smtClean="0">
                <a:ea typeface="ＭＳ Ｐゴシック" panose="020B0600070205080204" pitchFamily="50" charset="-128"/>
              </a:rPr>
              <a:pPr/>
              <a:t>‹#›</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84560635"/>
      </p:ext>
    </p:extLst>
  </p:cSld>
  <p:clrMap bg1="lt1" tx1="dk1" bg2="lt2" tx2="dk2" accent1="accent1" accent2="accent2" accent3="accent3" accent4="accent4" accent5="accent5" accent6="accent6" hlink="hlink" folHlink="folHlink"/>
  <p:sldLayoutIdLst>
    <p:sldLayoutId id="2147485047" r:id="rId1"/>
    <p:sldLayoutId id="2147485048" r:id="rId2"/>
    <p:sldLayoutId id="2147485049" r:id="rId3"/>
    <p:sldLayoutId id="2147485050" r:id="rId4"/>
    <p:sldLayoutId id="2147485051" r:id="rId5"/>
    <p:sldLayoutId id="2147485052" r:id="rId6"/>
    <p:sldLayoutId id="2147485053" r:id="rId7"/>
    <p:sldLayoutId id="2147485054" r:id="rId8"/>
    <p:sldLayoutId id="2147485055" r:id="rId9"/>
    <p:sldLayoutId id="2147485056" r:id="rId10"/>
    <p:sldLayoutId id="2147485057" r:id="rId11"/>
    <p:sldLayoutId id="2147485058"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9CCFF"/>
            </a:gs>
            <a:gs pos="29000">
              <a:schemeClr val="bg1"/>
            </a:gs>
            <a:gs pos="53000">
              <a:srgbClr val="CCECFF"/>
            </a:gs>
            <a:gs pos="80000">
              <a:schemeClr val="bg1"/>
            </a:gs>
            <a:gs pos="100000">
              <a:srgbClr val="99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1524" y="609600"/>
            <a:ext cx="863060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761524" y="1981200"/>
            <a:ext cx="863060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761524" y="6248400"/>
            <a:ext cx="211534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ea typeface="ＭＳ Ｐゴシック" pitchFamily="50" charset="-128"/>
              </a:defRPr>
            </a:lvl1pPr>
          </a:lstStyle>
          <a:p>
            <a:pPr algn="l">
              <a:defRPr/>
            </a:pPr>
            <a:endParaRPr lang="en-US" altLang="ja-JP">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3469164" y="6248400"/>
            <a:ext cx="321532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ea typeface="ＭＳ Ｐゴシック" pitchFamily="50" charset="-128"/>
              </a:defRPr>
            </a:lvl1pPr>
          </a:lstStyle>
          <a:p>
            <a:pPr>
              <a:defRPr/>
            </a:pPr>
            <a:endParaRPr lang="en-US" altLang="ja-JP">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7276782" y="6248400"/>
            <a:ext cx="211534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48DC025E-821C-47AC-92E1-2D41553A263B}" type="slidenum">
              <a:rPr lang="en-US" altLang="ja-JP" smtClean="0">
                <a:latin typeface="Times New Roman" panose="02020603050405020304" pitchFamily="18" charset="0"/>
                <a:ea typeface="ＭＳ Ｐゴシック" panose="020B0600070205080204" pitchFamily="50" charset="-128"/>
              </a:rPr>
              <a:pPr/>
              <a:t>‹#›</a:t>
            </a:fld>
            <a:endParaRPr lang="en-US" altLang="ja-JP">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2946467721"/>
      </p:ext>
    </p:extLst>
  </p:cSld>
  <p:clrMap bg1="lt1" tx1="dk1" bg2="lt2" tx2="dk2" accent1="accent1" accent2="accent2" accent3="accent3" accent4="accent4" accent5="accent5" accent6="accent6" hlink="hlink" folHlink="folHlink"/>
  <p:sldLayoutIdLst>
    <p:sldLayoutId id="2147485071" r:id="rId1"/>
    <p:sldLayoutId id="2147485072" r:id="rId2"/>
    <p:sldLayoutId id="2147485073" r:id="rId3"/>
    <p:sldLayoutId id="2147485074" r:id="rId4"/>
    <p:sldLayoutId id="2147485075" r:id="rId5"/>
    <p:sldLayoutId id="2147485076" r:id="rId6"/>
    <p:sldLayoutId id="2147485077" r:id="rId7"/>
    <p:sldLayoutId id="2147485078" r:id="rId8"/>
    <p:sldLayoutId id="2147485079" r:id="rId9"/>
    <p:sldLayoutId id="2147485080" r:id="rId10"/>
    <p:sldLayoutId id="2147485081" r:id="rId11"/>
    <p:sldLayoutId id="2147485082"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9CCFF"/>
            </a:gs>
            <a:gs pos="29000">
              <a:schemeClr val="bg1"/>
            </a:gs>
            <a:gs pos="53000">
              <a:srgbClr val="CCECFF"/>
            </a:gs>
            <a:gs pos="80000">
              <a:schemeClr val="bg1"/>
            </a:gs>
            <a:gs pos="100000">
              <a:srgbClr val="99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61524" y="609600"/>
            <a:ext cx="863060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761524" y="1981200"/>
            <a:ext cx="863060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761524" y="6248400"/>
            <a:ext cx="211534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ea typeface="ＭＳ Ｐゴシック" pitchFamily="50" charset="-128"/>
              </a:defRPr>
            </a:lvl1pPr>
          </a:lstStyle>
          <a:p>
            <a:pPr algn="l">
              <a:defRPr/>
            </a:pPr>
            <a:endParaRPr lang="en-US" altLang="ja-JP">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3469164" y="6248400"/>
            <a:ext cx="321532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ea typeface="ＭＳ Ｐゴシック" pitchFamily="50" charset="-128"/>
              </a:defRPr>
            </a:lvl1pPr>
          </a:lstStyle>
          <a:p>
            <a:pPr>
              <a:defRPr/>
            </a:pPr>
            <a:endParaRPr lang="en-US" altLang="ja-JP">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7276782" y="6248400"/>
            <a:ext cx="211534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76AE1BF6-81C1-4809-856A-9B07ED0C2260}" type="slidenum">
              <a:rPr lang="en-US" altLang="ja-JP" smtClean="0">
                <a:latin typeface="Times New Roman" panose="02020603050405020304" pitchFamily="18" charset="0"/>
                <a:ea typeface="ＭＳ Ｐゴシック" panose="020B0600070205080204" pitchFamily="50" charset="-128"/>
              </a:rPr>
              <a:pPr/>
              <a:t>‹#›</a:t>
            </a:fld>
            <a:endParaRPr lang="en-US" altLang="ja-JP">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2882704837"/>
      </p:ext>
    </p:extLst>
  </p:cSld>
  <p:clrMap bg1="lt1" tx1="dk1" bg2="lt2" tx2="dk2" accent1="accent1" accent2="accent2" accent3="accent3" accent4="accent4" accent5="accent5" accent6="accent6" hlink="hlink" folHlink="folHlink"/>
  <p:sldLayoutIdLst>
    <p:sldLayoutId id="2147485084" r:id="rId1"/>
    <p:sldLayoutId id="2147485085" r:id="rId2"/>
    <p:sldLayoutId id="2147485086" r:id="rId3"/>
    <p:sldLayoutId id="2147485087" r:id="rId4"/>
    <p:sldLayoutId id="2147485088" r:id="rId5"/>
    <p:sldLayoutId id="2147485089" r:id="rId6"/>
    <p:sldLayoutId id="2147485090" r:id="rId7"/>
    <p:sldLayoutId id="2147485091" r:id="rId8"/>
    <p:sldLayoutId id="2147485092" r:id="rId9"/>
    <p:sldLayoutId id="2147485093" r:id="rId10"/>
    <p:sldLayoutId id="2147485094" r:id="rId11"/>
    <p:sldLayoutId id="2147485095"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wmf"/><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0.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112.xml"/><Relationship Id="rId5" Type="http://schemas.openxmlformats.org/officeDocument/2006/relationships/image" Target="../media/image16.png"/><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31.wmf"/><Relationship Id="rId18" Type="http://schemas.openxmlformats.org/officeDocument/2006/relationships/image" Target="../media/image36.wmf"/><Relationship Id="rId26" Type="http://schemas.openxmlformats.org/officeDocument/2006/relationships/image" Target="../media/image44.wmf"/><Relationship Id="rId3" Type="http://schemas.openxmlformats.org/officeDocument/2006/relationships/image" Target="../media/image21.png"/><Relationship Id="rId21" Type="http://schemas.openxmlformats.org/officeDocument/2006/relationships/image" Target="../media/image39.wmf"/><Relationship Id="rId7" Type="http://schemas.openxmlformats.org/officeDocument/2006/relationships/image" Target="../media/image25.png"/><Relationship Id="rId12" Type="http://schemas.openxmlformats.org/officeDocument/2006/relationships/image" Target="../media/image30.wmf"/><Relationship Id="rId17" Type="http://schemas.openxmlformats.org/officeDocument/2006/relationships/image" Target="../media/image35.wmf"/><Relationship Id="rId25" Type="http://schemas.openxmlformats.org/officeDocument/2006/relationships/image" Target="../media/image43.wmf"/><Relationship Id="rId2" Type="http://schemas.openxmlformats.org/officeDocument/2006/relationships/notesSlide" Target="../notesSlides/notesSlide21.xml"/><Relationship Id="rId16" Type="http://schemas.openxmlformats.org/officeDocument/2006/relationships/image" Target="../media/image34.wmf"/><Relationship Id="rId20" Type="http://schemas.openxmlformats.org/officeDocument/2006/relationships/image" Target="../media/image38.wmf"/><Relationship Id="rId1" Type="http://schemas.openxmlformats.org/officeDocument/2006/relationships/slideLayout" Target="../slideLayouts/slideLayout16.xml"/><Relationship Id="rId6" Type="http://schemas.openxmlformats.org/officeDocument/2006/relationships/image" Target="../media/image24.wmf"/><Relationship Id="rId11" Type="http://schemas.openxmlformats.org/officeDocument/2006/relationships/image" Target="../media/image29.wmf"/><Relationship Id="rId24" Type="http://schemas.openxmlformats.org/officeDocument/2006/relationships/image" Target="../media/image42.wmf"/><Relationship Id="rId5" Type="http://schemas.openxmlformats.org/officeDocument/2006/relationships/image" Target="../media/image23.wmf"/><Relationship Id="rId15" Type="http://schemas.openxmlformats.org/officeDocument/2006/relationships/image" Target="../media/image33.wmf"/><Relationship Id="rId23" Type="http://schemas.openxmlformats.org/officeDocument/2006/relationships/image" Target="../media/image41.wmf"/><Relationship Id="rId10" Type="http://schemas.openxmlformats.org/officeDocument/2006/relationships/image" Target="../media/image28.wmf"/><Relationship Id="rId19" Type="http://schemas.openxmlformats.org/officeDocument/2006/relationships/image" Target="../media/image37.wmf"/><Relationship Id="rId4" Type="http://schemas.openxmlformats.org/officeDocument/2006/relationships/image" Target="../media/image22.png"/><Relationship Id="rId9" Type="http://schemas.openxmlformats.org/officeDocument/2006/relationships/image" Target="../media/image27.jpeg"/><Relationship Id="rId14" Type="http://schemas.openxmlformats.org/officeDocument/2006/relationships/image" Target="../media/image32.wmf"/><Relationship Id="rId22" Type="http://schemas.openxmlformats.org/officeDocument/2006/relationships/image" Target="../media/image40.wmf"/><Relationship Id="rId27" Type="http://schemas.openxmlformats.org/officeDocument/2006/relationships/image" Target="../media/image45.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4.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g"/><Relationship Id="rId7" Type="http://schemas.openxmlformats.org/officeDocument/2006/relationships/image" Target="../media/image59.jpg"/><Relationship Id="rId2" Type="http://schemas.openxmlformats.org/officeDocument/2006/relationships/image" Target="../media/image54.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idx="1"/>
          </p:nvPr>
        </p:nvSpPr>
        <p:spPr>
          <a:xfrm>
            <a:off x="759045" y="1569956"/>
            <a:ext cx="8695529" cy="2448510"/>
          </a:xfrm>
          <a:noFill/>
        </p:spPr>
        <p:txBody>
          <a:bodyPr/>
          <a:lstStyle/>
          <a:p>
            <a:pPr>
              <a:defRPr/>
            </a:pPr>
            <a:endParaRPr lang="en-US" altLang="ja-JP" sz="3664" b="1" dirty="0">
              <a:latin typeface="Meiryo UI" panose="020B0604030504040204" pitchFamily="50" charset="-128"/>
              <a:ea typeface="Meiryo UI" panose="020B0604030504040204" pitchFamily="50" charset="-128"/>
            </a:endParaRPr>
          </a:p>
          <a:p>
            <a:pPr>
              <a:defRPr/>
            </a:pPr>
            <a:endParaRPr lang="en-US" altLang="ja-JP" sz="3664" b="1" kern="1200" dirty="0">
              <a:solidFill>
                <a:prstClr val="black"/>
              </a:solidFill>
              <a:latin typeface="Meiryo UI" panose="020B0604030504040204" pitchFamily="50" charset="-128"/>
              <a:ea typeface="Meiryo UI" panose="020B0604030504040204" pitchFamily="50" charset="-128"/>
              <a:cs typeface="+mj-cs"/>
            </a:endParaRPr>
          </a:p>
          <a:p>
            <a:pPr>
              <a:defRPr/>
            </a:pPr>
            <a:endParaRPr lang="en-US" altLang="ja-JP" sz="3664" b="1" kern="1200" dirty="0">
              <a:solidFill>
                <a:prstClr val="black"/>
              </a:solidFill>
              <a:latin typeface="Meiryo UI" panose="020B0604030504040204" pitchFamily="50" charset="-128"/>
              <a:ea typeface="Meiryo UI" panose="020B0604030504040204" pitchFamily="50" charset="-128"/>
              <a:cs typeface="+mj-cs"/>
            </a:endParaRPr>
          </a:p>
          <a:p>
            <a:pPr>
              <a:defRPr/>
            </a:pPr>
            <a:endParaRPr lang="en-US" altLang="ja-JP" sz="3664" b="1" kern="1200" dirty="0">
              <a:solidFill>
                <a:prstClr val="black"/>
              </a:solidFill>
              <a:latin typeface="Meiryo UI" panose="020B0604030504040204" pitchFamily="50" charset="-128"/>
              <a:ea typeface="Meiryo UI" panose="020B0604030504040204" pitchFamily="50" charset="-128"/>
              <a:cs typeface="+mj-cs"/>
            </a:endParaRPr>
          </a:p>
          <a:p>
            <a:pPr>
              <a:defRPr/>
            </a:pPr>
            <a:r>
              <a:rPr lang="ja-JP" altLang="en-US" sz="3331" b="1" kern="1200" dirty="0">
                <a:solidFill>
                  <a:prstClr val="black"/>
                </a:solidFill>
                <a:latin typeface="Meiryo UI" panose="020B0604030504040204" pitchFamily="50" charset="-128"/>
                <a:ea typeface="Meiryo UI" panose="020B0604030504040204" pitchFamily="50" charset="-128"/>
                <a:cs typeface="+mj-cs"/>
              </a:rPr>
              <a:t>相談支援専門員による</a:t>
            </a:r>
            <a:r>
              <a:rPr lang="ja-JP" altLang="en-US" sz="3331" b="1" kern="1200" dirty="0">
                <a:solidFill>
                  <a:srgbClr val="0000FF"/>
                </a:solidFill>
                <a:latin typeface="Meiryo UI" panose="020B0604030504040204" pitchFamily="50" charset="-128"/>
                <a:ea typeface="Meiryo UI" panose="020B0604030504040204" pitchFamily="50" charset="-128"/>
                <a:cs typeface="+mj-cs"/>
              </a:rPr>
              <a:t>サービス等利用計画</a:t>
            </a:r>
            <a:r>
              <a:rPr lang="ja-JP" altLang="en-US" sz="3331" b="1" kern="1200" dirty="0">
                <a:solidFill>
                  <a:prstClr val="black"/>
                </a:solidFill>
                <a:latin typeface="Meiryo UI" panose="020B0604030504040204" pitchFamily="50" charset="-128"/>
                <a:ea typeface="Meiryo UI" panose="020B0604030504040204" pitchFamily="50" charset="-128"/>
                <a:cs typeface="+mj-cs"/>
              </a:rPr>
              <a:t>と</a:t>
            </a:r>
            <a:endParaRPr lang="en-US" altLang="ja-JP" sz="3331" b="1" kern="1200" dirty="0">
              <a:solidFill>
                <a:prstClr val="black"/>
              </a:solidFill>
              <a:latin typeface="Meiryo UI" panose="020B0604030504040204" pitchFamily="50" charset="-128"/>
              <a:ea typeface="Meiryo UI" panose="020B0604030504040204" pitchFamily="50" charset="-128"/>
              <a:cs typeface="+mj-cs"/>
            </a:endParaRPr>
          </a:p>
          <a:p>
            <a:pPr>
              <a:defRPr/>
            </a:pPr>
            <a:r>
              <a:rPr lang="ja-JP" altLang="en-US" sz="3331" b="1" kern="1200" dirty="0">
                <a:solidFill>
                  <a:prstClr val="black"/>
                </a:solidFill>
                <a:latin typeface="Meiryo UI" panose="020B0604030504040204" pitchFamily="50" charset="-128"/>
                <a:ea typeface="Meiryo UI" panose="020B0604030504040204" pitchFamily="50" charset="-128"/>
                <a:cs typeface="+mj-cs"/>
              </a:rPr>
              <a:t>サービス管理責任者による</a:t>
            </a:r>
            <a:r>
              <a:rPr lang="ja-JP" altLang="en-US" sz="3331" b="1" kern="1200" dirty="0">
                <a:solidFill>
                  <a:srgbClr val="0000FF"/>
                </a:solidFill>
                <a:latin typeface="Meiryo UI" panose="020B0604030504040204" pitchFamily="50" charset="-128"/>
                <a:ea typeface="Meiryo UI" panose="020B0604030504040204" pitchFamily="50" charset="-128"/>
                <a:cs typeface="+mj-cs"/>
              </a:rPr>
              <a:t>個別支援計画</a:t>
            </a:r>
            <a:r>
              <a:rPr lang="ja-JP" altLang="en-US" sz="3331" b="1" kern="1200" dirty="0">
                <a:solidFill>
                  <a:prstClr val="black"/>
                </a:solidFill>
                <a:latin typeface="Meiryo UI" panose="020B0604030504040204" pitchFamily="50" charset="-128"/>
                <a:ea typeface="Meiryo UI" panose="020B0604030504040204" pitchFamily="50" charset="-128"/>
                <a:cs typeface="+mj-cs"/>
              </a:rPr>
              <a:t>の関係</a:t>
            </a:r>
            <a:r>
              <a:rPr lang="en-US" altLang="ja-JP" sz="3331" kern="1200" dirty="0">
                <a:solidFill>
                  <a:prstClr val="black"/>
                </a:solidFill>
                <a:latin typeface="Meiryo UI" panose="020B0604030504040204" pitchFamily="50" charset="-128"/>
                <a:ea typeface="Meiryo UI" panose="020B0604030504040204" pitchFamily="50" charset="-128"/>
                <a:cs typeface="+mj-cs"/>
              </a:rPr>
              <a:t/>
            </a:r>
            <a:br>
              <a:rPr lang="en-US" altLang="ja-JP" sz="3331" kern="1200" dirty="0">
                <a:solidFill>
                  <a:prstClr val="black"/>
                </a:solidFill>
                <a:latin typeface="Meiryo UI" panose="020B0604030504040204" pitchFamily="50" charset="-128"/>
                <a:ea typeface="Meiryo UI" panose="020B0604030504040204" pitchFamily="50" charset="-128"/>
                <a:cs typeface="+mj-cs"/>
              </a:rPr>
            </a:br>
            <a:endParaRPr lang="ja-JP" altLang="en-US" sz="3331"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42053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p:cNvCxnSpPr/>
          <p:nvPr/>
        </p:nvCxnSpPr>
        <p:spPr>
          <a:xfrm>
            <a:off x="757239" y="3644900"/>
            <a:ext cx="8440737"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4931" name="スライド番号プレースホルダ 4"/>
          <p:cNvSpPr txBox="1">
            <a:spLocks noGrp="1"/>
          </p:cNvSpPr>
          <p:nvPr/>
        </p:nvSpPr>
        <p:spPr bwMode="auto">
          <a:xfrm>
            <a:off x="7515225"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a:spcBef>
                <a:spcPct val="0"/>
              </a:spcBef>
              <a:buFontTx/>
              <a:buNone/>
            </a:pPr>
            <a:fld id="{9B050172-9B54-4BB5-ADE9-D8AC22E4E603}" type="slidenum">
              <a:rPr lang="en-US" altLang="ja-JP" sz="2400">
                <a:solidFill>
                  <a:srgbClr val="898989"/>
                </a:solidFill>
              </a:rPr>
              <a:pPr algn="r">
                <a:spcBef>
                  <a:spcPct val="0"/>
                </a:spcBef>
                <a:buFontTx/>
                <a:buNone/>
              </a:pPr>
              <a:t>10</a:t>
            </a:fld>
            <a:endParaRPr lang="en-US" altLang="ja-JP" sz="2400">
              <a:solidFill>
                <a:srgbClr val="898989"/>
              </a:solidFill>
            </a:endParaRPr>
          </a:p>
        </p:txBody>
      </p:sp>
      <p:sp>
        <p:nvSpPr>
          <p:cNvPr id="124932" name="Rectangle 6"/>
          <p:cNvSpPr>
            <a:spLocks noChangeArrowheads="1"/>
          </p:cNvSpPr>
          <p:nvPr/>
        </p:nvSpPr>
        <p:spPr bwMode="auto">
          <a:xfrm>
            <a:off x="1220788" y="1484314"/>
            <a:ext cx="431800" cy="1800225"/>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0"/>
              </a:spcBef>
              <a:buFontTx/>
              <a:buNone/>
            </a:pPr>
            <a:r>
              <a:rPr lang="ja-JP" altLang="en-US" sz="2000" b="0">
                <a:solidFill>
                  <a:srgbClr val="000000"/>
                </a:solidFill>
                <a:latin typeface="HG創英角ﾎﾟｯﾌﾟ体" panose="040B0A09000000000000" pitchFamily="49" charset="-128"/>
                <a:ea typeface="HG創英角ﾎﾟｯﾌﾟ体" panose="040B0A09000000000000" pitchFamily="49" charset="-128"/>
              </a:rPr>
              <a:t> アセスメント　</a:t>
            </a:r>
            <a:r>
              <a:rPr lang="ja-JP" altLang="en-US" sz="2000" b="0">
                <a:solidFill>
                  <a:srgbClr val="000000"/>
                </a:solidFill>
              </a:rPr>
              <a:t>　　　　　　</a:t>
            </a:r>
          </a:p>
        </p:txBody>
      </p:sp>
      <p:sp>
        <p:nvSpPr>
          <p:cNvPr id="124933" name="Rectangle 7"/>
          <p:cNvSpPr>
            <a:spLocks noChangeArrowheads="1"/>
          </p:cNvSpPr>
          <p:nvPr/>
        </p:nvSpPr>
        <p:spPr bwMode="auto">
          <a:xfrm>
            <a:off x="2019301" y="1196976"/>
            <a:ext cx="430213" cy="230346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0"/>
              </a:spcBef>
              <a:buFontTx/>
              <a:buNone/>
            </a:pPr>
            <a:r>
              <a:rPr lang="ja-JP" altLang="en-US" sz="1600" b="0">
                <a:solidFill>
                  <a:srgbClr val="000000"/>
                </a:solidFill>
                <a:latin typeface="HG創英角ﾎﾟｯﾌﾟ体" panose="040B0A09000000000000" pitchFamily="49" charset="-128"/>
                <a:ea typeface="HG創英角ﾎﾟｯﾌﾟ体" panose="040B0A09000000000000" pitchFamily="49" charset="-128"/>
              </a:rPr>
              <a:t> サービス等利用計画案</a:t>
            </a:r>
            <a:endParaRPr lang="ja-JP" altLang="en-US" sz="1600" b="0">
              <a:solidFill>
                <a:srgbClr val="000000"/>
              </a:solidFill>
            </a:endParaRPr>
          </a:p>
        </p:txBody>
      </p:sp>
      <p:sp>
        <p:nvSpPr>
          <p:cNvPr id="124934" name="Rectangle 38"/>
          <p:cNvSpPr>
            <a:spLocks noChangeArrowheads="1"/>
          </p:cNvSpPr>
          <p:nvPr/>
        </p:nvSpPr>
        <p:spPr bwMode="auto">
          <a:xfrm>
            <a:off x="6207126" y="3860800"/>
            <a:ext cx="430213" cy="172720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50000"/>
              </a:spcBef>
              <a:buFontTx/>
              <a:buNone/>
            </a:pPr>
            <a:r>
              <a:rPr lang="ja-JP" altLang="en-US" sz="2000" b="0">
                <a:solidFill>
                  <a:srgbClr val="000000"/>
                </a:solidFill>
                <a:latin typeface="HG創英角ﾎﾟｯﾌﾟ体" panose="040B0A09000000000000" pitchFamily="49" charset="-128"/>
                <a:ea typeface="HG創英角ﾎﾟｯﾌﾟ体" panose="040B0A09000000000000" pitchFamily="49" charset="-128"/>
              </a:rPr>
              <a:t>個別支援計画</a:t>
            </a:r>
            <a:r>
              <a:rPr lang="ja-JP" altLang="en-US" sz="2000" b="0">
                <a:solidFill>
                  <a:srgbClr val="000000"/>
                </a:solidFill>
              </a:rPr>
              <a:t>　</a:t>
            </a:r>
          </a:p>
        </p:txBody>
      </p:sp>
      <p:sp>
        <p:nvSpPr>
          <p:cNvPr id="124935" name="Line 40"/>
          <p:cNvSpPr>
            <a:spLocks noChangeShapeType="1"/>
          </p:cNvSpPr>
          <p:nvPr/>
        </p:nvSpPr>
        <p:spPr bwMode="auto">
          <a:xfrm>
            <a:off x="4013200" y="3429000"/>
            <a:ext cx="596900" cy="503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4936" name="Rectangle 49"/>
          <p:cNvSpPr>
            <a:spLocks noChangeArrowheads="1"/>
          </p:cNvSpPr>
          <p:nvPr/>
        </p:nvSpPr>
        <p:spPr bwMode="auto">
          <a:xfrm>
            <a:off x="7770813" y="3932239"/>
            <a:ext cx="430212" cy="1944687"/>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Tx/>
              <a:buNone/>
            </a:pPr>
            <a:r>
              <a:rPr lang="ja-JP" altLang="en-US" sz="2000" b="0">
                <a:solidFill>
                  <a:srgbClr val="000000"/>
                </a:solidFill>
                <a:latin typeface="HG創英角ﾎﾟｯﾌﾟ体" panose="040B0A09000000000000" pitchFamily="49" charset="-128"/>
                <a:ea typeface="HG創英角ﾎﾟｯﾌﾟ体" panose="040B0A09000000000000" pitchFamily="49" charset="-128"/>
              </a:rPr>
              <a:t>モニタリング</a:t>
            </a:r>
            <a:endParaRPr lang="ja-JP" altLang="en-US" sz="2000" b="0">
              <a:solidFill>
                <a:srgbClr val="000000"/>
              </a:solidFill>
            </a:endParaRPr>
          </a:p>
        </p:txBody>
      </p:sp>
      <p:sp>
        <p:nvSpPr>
          <p:cNvPr id="23" name="Rectangle 50"/>
          <p:cNvSpPr>
            <a:spLocks noChangeArrowheads="1"/>
          </p:cNvSpPr>
          <p:nvPr/>
        </p:nvSpPr>
        <p:spPr bwMode="auto">
          <a:xfrm>
            <a:off x="623888" y="1196975"/>
            <a:ext cx="463550" cy="215900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anchor="ctr"/>
          <a:lstStyle/>
          <a:p>
            <a:pPr>
              <a:defRPr/>
            </a:pPr>
            <a:r>
              <a:rPr lang="ja-JP" altLang="en-US" sz="2000" b="0" dirty="0">
                <a:solidFill>
                  <a:prstClr val="black"/>
                </a:solidFill>
                <a:latin typeface="HG創英角ﾎﾟｯﾌﾟ体" pitchFamily="49" charset="-128"/>
                <a:ea typeface="HG創英角ﾎﾟｯﾌﾟ体" pitchFamily="49" charset="-128"/>
              </a:rPr>
              <a:t>相談支援事業者</a:t>
            </a:r>
          </a:p>
        </p:txBody>
      </p:sp>
      <p:sp>
        <p:nvSpPr>
          <p:cNvPr id="24" name="右矢印 23"/>
          <p:cNvSpPr/>
          <p:nvPr/>
        </p:nvSpPr>
        <p:spPr>
          <a:xfrm>
            <a:off x="1697038" y="2060575"/>
            <a:ext cx="265112"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prstClr val="white"/>
              </a:solidFill>
            </a:endParaRPr>
          </a:p>
        </p:txBody>
      </p:sp>
      <p:sp>
        <p:nvSpPr>
          <p:cNvPr id="124939" name="Rectangle 52"/>
          <p:cNvSpPr>
            <a:spLocks noChangeArrowheads="1"/>
          </p:cNvSpPr>
          <p:nvPr/>
        </p:nvSpPr>
        <p:spPr bwMode="auto">
          <a:xfrm>
            <a:off x="2555875" y="2347913"/>
            <a:ext cx="433388" cy="2557462"/>
          </a:xfrm>
          <a:prstGeom prst="roundRect">
            <a:avLst>
              <a:gd name="adj" fmla="val 0"/>
            </a:avLst>
          </a:prstGeom>
          <a:solidFill>
            <a:srgbClr val="FF9999"/>
          </a:solidFill>
          <a:ln w="9525" algn="ctr">
            <a:solidFill>
              <a:schemeClr val="tx1"/>
            </a:solidFill>
            <a:miter lim="800000"/>
            <a:headEnd/>
            <a:tailEnd/>
          </a:ln>
        </p:spPr>
        <p:txBody>
          <a:bodyPr vert="eaVert" wrap="none" lIns="36000" rIns="36000"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ts val="1700"/>
              </a:lnSpc>
              <a:spcBef>
                <a:spcPct val="0"/>
              </a:spcBef>
              <a:buNone/>
            </a:pPr>
            <a:r>
              <a:rPr lang="ja-JP" altLang="en-US" sz="2400">
                <a:solidFill>
                  <a:srgbClr val="000000"/>
                </a:solidFill>
                <a:latin typeface="ＭＳ Ｐゴシック" panose="020B0600070205080204" pitchFamily="50" charset="-128"/>
              </a:rPr>
              <a:t>支給決定（市町村）</a:t>
            </a:r>
            <a:endParaRPr lang="en-US" altLang="ja-JP" sz="2400">
              <a:solidFill>
                <a:srgbClr val="000000"/>
              </a:solidFill>
              <a:latin typeface="ＭＳ Ｐゴシック" panose="020B0600070205080204" pitchFamily="50" charset="-128"/>
            </a:endParaRPr>
          </a:p>
        </p:txBody>
      </p:sp>
      <p:sp>
        <p:nvSpPr>
          <p:cNvPr id="33" name="Rectangle 50"/>
          <p:cNvSpPr>
            <a:spLocks noChangeArrowheads="1"/>
          </p:cNvSpPr>
          <p:nvPr/>
        </p:nvSpPr>
        <p:spPr bwMode="auto">
          <a:xfrm>
            <a:off x="623888" y="4076700"/>
            <a:ext cx="463550" cy="2160588"/>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anchor="ctr"/>
          <a:lstStyle/>
          <a:p>
            <a:pPr>
              <a:defRPr/>
            </a:pPr>
            <a:r>
              <a:rPr lang="ja-JP" altLang="en-US" sz="2000" b="0" dirty="0">
                <a:solidFill>
                  <a:prstClr val="black"/>
                </a:solidFill>
                <a:latin typeface="HG創英角ﾎﾟｯﾌﾟ体" pitchFamily="49" charset="-128"/>
                <a:ea typeface="HG創英角ﾎﾟｯﾌﾟ体" pitchFamily="49" charset="-128"/>
              </a:rPr>
              <a:t>サービス事業者</a:t>
            </a:r>
          </a:p>
        </p:txBody>
      </p:sp>
      <p:sp>
        <p:nvSpPr>
          <p:cNvPr id="124941" name="Rectangle 6"/>
          <p:cNvSpPr>
            <a:spLocks noChangeArrowheads="1"/>
          </p:cNvSpPr>
          <p:nvPr/>
        </p:nvSpPr>
        <p:spPr bwMode="auto">
          <a:xfrm>
            <a:off x="4457700" y="3932239"/>
            <a:ext cx="431800" cy="1800225"/>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0"/>
              </a:spcBef>
              <a:buFontTx/>
              <a:buNone/>
            </a:pPr>
            <a:r>
              <a:rPr lang="ja-JP" altLang="en-US" sz="2000" b="0">
                <a:solidFill>
                  <a:srgbClr val="000000"/>
                </a:solidFill>
                <a:latin typeface="HG創英角ﾎﾟｯﾌﾟ体" panose="040B0A09000000000000" pitchFamily="49" charset="-128"/>
                <a:ea typeface="HG創英角ﾎﾟｯﾌﾟ体" panose="040B0A09000000000000" pitchFamily="49" charset="-128"/>
              </a:rPr>
              <a:t> アセスメント　</a:t>
            </a:r>
            <a:r>
              <a:rPr lang="ja-JP" altLang="en-US" sz="2000" b="0">
                <a:solidFill>
                  <a:srgbClr val="000000"/>
                </a:solidFill>
              </a:rPr>
              <a:t>　　　　　　</a:t>
            </a:r>
          </a:p>
        </p:txBody>
      </p:sp>
      <p:sp>
        <p:nvSpPr>
          <p:cNvPr id="124942" name="Rectangle 7"/>
          <p:cNvSpPr>
            <a:spLocks noChangeArrowheads="1"/>
          </p:cNvSpPr>
          <p:nvPr/>
        </p:nvSpPr>
        <p:spPr bwMode="auto">
          <a:xfrm>
            <a:off x="3649663" y="1268414"/>
            <a:ext cx="430212" cy="2160587"/>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0"/>
              </a:spcBef>
              <a:buFontTx/>
              <a:buNone/>
            </a:pPr>
            <a:r>
              <a:rPr lang="ja-JP" altLang="en-US" sz="1600" b="0">
                <a:solidFill>
                  <a:srgbClr val="000000"/>
                </a:solidFill>
                <a:latin typeface="HG創英角ﾎﾟｯﾌﾟ体" panose="040B0A09000000000000" pitchFamily="49" charset="-128"/>
                <a:ea typeface="HG創英角ﾎﾟｯﾌﾟ体" panose="040B0A09000000000000" pitchFamily="49" charset="-128"/>
              </a:rPr>
              <a:t> サービス等利用計画</a:t>
            </a:r>
            <a:endParaRPr lang="ja-JP" altLang="en-US" sz="1600" b="0">
              <a:solidFill>
                <a:srgbClr val="000000"/>
              </a:solidFill>
            </a:endParaRPr>
          </a:p>
        </p:txBody>
      </p:sp>
      <p:sp>
        <p:nvSpPr>
          <p:cNvPr id="43" name="右矢印 42"/>
          <p:cNvSpPr/>
          <p:nvPr/>
        </p:nvSpPr>
        <p:spPr>
          <a:xfrm>
            <a:off x="4943475" y="4364039"/>
            <a:ext cx="266700" cy="649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prstClr val="white"/>
              </a:solidFill>
            </a:endParaRPr>
          </a:p>
        </p:txBody>
      </p:sp>
      <p:sp>
        <p:nvSpPr>
          <p:cNvPr id="124944" name="Rectangle 52"/>
          <p:cNvSpPr>
            <a:spLocks noChangeArrowheads="1"/>
          </p:cNvSpPr>
          <p:nvPr/>
        </p:nvSpPr>
        <p:spPr bwMode="auto">
          <a:xfrm>
            <a:off x="5761038" y="3284539"/>
            <a:ext cx="398462" cy="2232025"/>
          </a:xfrm>
          <a:prstGeom prst="roundRect">
            <a:avLst>
              <a:gd name="adj" fmla="val 50000"/>
            </a:avLst>
          </a:prstGeom>
          <a:solidFill>
            <a:srgbClr val="FFFF00"/>
          </a:solidFill>
          <a:ln w="9525" algn="ctr">
            <a:solidFill>
              <a:schemeClr val="tx1"/>
            </a:solidFill>
            <a:miter lim="800000"/>
            <a:headEnd/>
            <a:tailEnd/>
          </a:ln>
        </p:spPr>
        <p:txBody>
          <a:bodyPr vert="eaVert" wrap="none" lIns="36000" rIns="36000"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ts val="1700"/>
              </a:lnSpc>
              <a:spcBef>
                <a:spcPct val="0"/>
              </a:spcBef>
              <a:buNone/>
            </a:pPr>
            <a:r>
              <a:rPr lang="ja-JP" altLang="en-US" sz="1800" dirty="0">
                <a:solidFill>
                  <a:srgbClr val="000000"/>
                </a:solidFill>
                <a:effectLst>
                  <a:outerShdw blurRad="38100" dist="38100" dir="2700000" algn="tl">
                    <a:srgbClr val="000000">
                      <a:alpha val="43137"/>
                    </a:srgbClr>
                  </a:outerShdw>
                </a:effectLst>
                <a:latin typeface="ＭＳ Ｐゴシック" panose="020B0600070205080204" pitchFamily="50" charset="-128"/>
              </a:rPr>
              <a:t>個別支援会議</a:t>
            </a:r>
            <a:endParaRPr lang="en-US" altLang="ja-JP" sz="1800" dirty="0">
              <a:solidFill>
                <a:srgbClr val="000000"/>
              </a:solidFill>
              <a:effectLst>
                <a:outerShdw blurRad="38100" dist="38100" dir="2700000" algn="tl">
                  <a:srgbClr val="000000">
                    <a:alpha val="43137"/>
                  </a:srgbClr>
                </a:outerShdw>
              </a:effectLst>
              <a:latin typeface="ＭＳ Ｐゴシック" panose="020B0600070205080204" pitchFamily="50" charset="-128"/>
            </a:endParaRPr>
          </a:p>
        </p:txBody>
      </p:sp>
      <p:sp>
        <p:nvSpPr>
          <p:cNvPr id="124945" name="Rectangle 7"/>
          <p:cNvSpPr>
            <a:spLocks noChangeArrowheads="1"/>
          </p:cNvSpPr>
          <p:nvPr/>
        </p:nvSpPr>
        <p:spPr bwMode="auto">
          <a:xfrm>
            <a:off x="7640637" y="1196976"/>
            <a:ext cx="560388" cy="230346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600" b="0" dirty="0">
                <a:solidFill>
                  <a:srgbClr val="000000"/>
                </a:solidFill>
                <a:latin typeface="HG創英角ﾎﾟｯﾌﾟ体" panose="040B0A09000000000000" pitchFamily="49" charset="-128"/>
                <a:ea typeface="HG創英角ﾎﾟｯﾌﾟ体" panose="040B0A09000000000000" pitchFamily="49" charset="-128"/>
              </a:rPr>
              <a:t>継続サービス利用支援</a:t>
            </a:r>
            <a:endParaRPr lang="en-US" altLang="ja-JP" sz="1600" b="0" dirty="0">
              <a:solidFill>
                <a:srgbClr val="000000"/>
              </a:solidFill>
              <a:latin typeface="HG創英角ﾎﾟｯﾌﾟ体" panose="040B0A09000000000000" pitchFamily="49" charset="-128"/>
              <a:ea typeface="HG創英角ﾎﾟｯﾌﾟ体" panose="040B0A09000000000000" pitchFamily="49" charset="-128"/>
            </a:endParaRPr>
          </a:p>
          <a:p>
            <a:pPr>
              <a:spcBef>
                <a:spcPct val="0"/>
              </a:spcBef>
              <a:buFontTx/>
              <a:buNone/>
            </a:pPr>
            <a:r>
              <a:rPr lang="ja-JP" altLang="en-US" sz="1600" b="0" dirty="0">
                <a:solidFill>
                  <a:srgbClr val="000000"/>
                </a:solidFill>
                <a:latin typeface="HG創英角ﾎﾟｯﾌﾟ体" panose="040B0A09000000000000" pitchFamily="49" charset="-128"/>
                <a:ea typeface="HG創英角ﾎﾟｯﾌﾟ体" panose="040B0A09000000000000" pitchFamily="49" charset="-128"/>
              </a:rPr>
              <a:t>（モニタリング）</a:t>
            </a:r>
            <a:endParaRPr lang="ja-JP" altLang="en-US" sz="1600" b="0" dirty="0">
              <a:solidFill>
                <a:srgbClr val="000000"/>
              </a:solidFill>
            </a:endParaRPr>
          </a:p>
        </p:txBody>
      </p:sp>
      <p:sp>
        <p:nvSpPr>
          <p:cNvPr id="124946" name="Rectangle 7"/>
          <p:cNvSpPr>
            <a:spLocks noChangeArrowheads="1"/>
          </p:cNvSpPr>
          <p:nvPr/>
        </p:nvSpPr>
        <p:spPr bwMode="auto">
          <a:xfrm>
            <a:off x="7038976" y="3789363"/>
            <a:ext cx="430213" cy="237490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600" b="0" dirty="0">
                <a:solidFill>
                  <a:srgbClr val="000000"/>
                </a:solidFill>
                <a:latin typeface="HG創英角ﾎﾟｯﾌﾟ体" panose="040B0A09000000000000" pitchFamily="49" charset="-128"/>
                <a:ea typeface="HG創英角ﾎﾟｯﾌﾟ体" panose="040B0A09000000000000" pitchFamily="49" charset="-128"/>
              </a:rPr>
              <a:t>個別支援計画の実施</a:t>
            </a:r>
            <a:endParaRPr lang="en-US" altLang="ja-JP" sz="1600" b="0" dirty="0">
              <a:solidFill>
                <a:srgbClr val="000000"/>
              </a:solidFill>
              <a:latin typeface="HG創英角ﾎﾟｯﾌﾟ体" panose="040B0A09000000000000" pitchFamily="49" charset="-128"/>
              <a:ea typeface="HG創英角ﾎﾟｯﾌﾟ体" panose="040B0A09000000000000" pitchFamily="49" charset="-128"/>
            </a:endParaRPr>
          </a:p>
          <a:p>
            <a:pPr>
              <a:spcBef>
                <a:spcPct val="0"/>
              </a:spcBef>
              <a:buFontTx/>
              <a:buNone/>
            </a:pPr>
            <a:r>
              <a:rPr lang="ja-JP" altLang="en-US" sz="1600" b="0" dirty="0">
                <a:solidFill>
                  <a:srgbClr val="000000"/>
                </a:solidFill>
                <a:latin typeface="HG創英角ﾎﾟｯﾌﾟ体" panose="040B0A09000000000000" pitchFamily="49" charset="-128"/>
                <a:ea typeface="HG創英角ﾎﾟｯﾌﾟ体" panose="040B0A09000000000000" pitchFamily="49" charset="-128"/>
              </a:rPr>
              <a:t>（サービスの提供）</a:t>
            </a:r>
            <a:endParaRPr lang="ja-JP" altLang="en-US" sz="1600" b="0" dirty="0">
              <a:solidFill>
                <a:srgbClr val="000000"/>
              </a:solidFill>
            </a:endParaRPr>
          </a:p>
        </p:txBody>
      </p:sp>
      <p:sp>
        <p:nvSpPr>
          <p:cNvPr id="50" name="右矢印 49"/>
          <p:cNvSpPr/>
          <p:nvPr/>
        </p:nvSpPr>
        <p:spPr>
          <a:xfrm>
            <a:off x="6738938" y="4364039"/>
            <a:ext cx="265112" cy="649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prstClr val="white"/>
              </a:solidFill>
            </a:endParaRPr>
          </a:p>
        </p:txBody>
      </p:sp>
      <p:sp>
        <p:nvSpPr>
          <p:cNvPr id="124948" name="Rectangle 7"/>
          <p:cNvSpPr>
            <a:spLocks noChangeArrowheads="1"/>
          </p:cNvSpPr>
          <p:nvPr/>
        </p:nvSpPr>
        <p:spPr bwMode="auto">
          <a:xfrm>
            <a:off x="9164638" y="3789363"/>
            <a:ext cx="431800" cy="2374900"/>
          </a:xfrm>
          <a:prstGeom prst="rect">
            <a:avLst/>
          </a:prstGeom>
          <a:solidFill>
            <a:srgbClr val="FFFF99"/>
          </a:solidFill>
          <a:ln w="15875">
            <a:solidFill>
              <a:schemeClr val="tx1"/>
            </a:solidFill>
            <a:prstDash val="dash"/>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600" b="0">
                <a:solidFill>
                  <a:srgbClr val="000000"/>
                </a:solidFill>
                <a:latin typeface="HG創英角ﾎﾟｯﾌﾟ体" panose="040B0A09000000000000" pitchFamily="49" charset="-128"/>
                <a:ea typeface="HG創英角ﾎﾟｯﾌﾟ体" panose="040B0A09000000000000" pitchFamily="49" charset="-128"/>
              </a:rPr>
              <a:t>個別支援計画の変更</a:t>
            </a:r>
            <a:endParaRPr lang="ja-JP" altLang="en-US" sz="1600" b="0">
              <a:solidFill>
                <a:srgbClr val="000000"/>
              </a:solidFill>
            </a:endParaRPr>
          </a:p>
        </p:txBody>
      </p:sp>
      <p:sp>
        <p:nvSpPr>
          <p:cNvPr id="52" name="右矢印 51"/>
          <p:cNvSpPr/>
          <p:nvPr/>
        </p:nvSpPr>
        <p:spPr>
          <a:xfrm>
            <a:off x="8267700" y="4364039"/>
            <a:ext cx="266700" cy="649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prstClr val="white"/>
              </a:solidFill>
            </a:endParaRPr>
          </a:p>
        </p:txBody>
      </p:sp>
      <p:sp>
        <p:nvSpPr>
          <p:cNvPr id="124950" name="Rectangle 52"/>
          <p:cNvSpPr>
            <a:spLocks noChangeArrowheads="1"/>
          </p:cNvSpPr>
          <p:nvPr/>
        </p:nvSpPr>
        <p:spPr bwMode="auto">
          <a:xfrm>
            <a:off x="3149600" y="1916113"/>
            <a:ext cx="331788" cy="3384550"/>
          </a:xfrm>
          <a:prstGeom prst="roundRect">
            <a:avLst>
              <a:gd name="adj" fmla="val 50000"/>
            </a:avLst>
          </a:prstGeom>
          <a:solidFill>
            <a:srgbClr val="FFFF00"/>
          </a:solidFill>
          <a:ln w="9525" algn="ctr">
            <a:solidFill>
              <a:schemeClr val="tx1"/>
            </a:solidFill>
            <a:miter lim="800000"/>
            <a:headEnd/>
            <a:tailEnd/>
          </a:ln>
        </p:spPr>
        <p:txBody>
          <a:bodyPr vert="eaVert" wrap="none" lIns="36000" rIns="36000"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ts val="1700"/>
              </a:lnSpc>
              <a:spcBef>
                <a:spcPct val="0"/>
              </a:spcBef>
              <a:buNone/>
            </a:pPr>
            <a:r>
              <a:rPr lang="ja-JP" altLang="en-US" sz="1400">
                <a:solidFill>
                  <a:srgbClr val="000000"/>
                </a:solidFill>
                <a:latin typeface="ＭＳ Ｐゴシック" panose="020B0600070205080204" pitchFamily="50" charset="-128"/>
              </a:rPr>
              <a:t>サ　ー　ビ　ス　担　当　者　会　議</a:t>
            </a:r>
            <a:endParaRPr lang="en-US" altLang="ja-JP" sz="1400">
              <a:solidFill>
                <a:srgbClr val="000000"/>
              </a:solidFill>
              <a:latin typeface="ＭＳ Ｐゴシック" panose="020B0600070205080204" pitchFamily="50" charset="-128"/>
            </a:endParaRPr>
          </a:p>
        </p:txBody>
      </p:sp>
      <p:sp>
        <p:nvSpPr>
          <p:cNvPr id="124951" name="Rectangle 38"/>
          <p:cNvSpPr>
            <a:spLocks noChangeArrowheads="1"/>
          </p:cNvSpPr>
          <p:nvPr/>
        </p:nvSpPr>
        <p:spPr bwMode="auto">
          <a:xfrm>
            <a:off x="5276851" y="3789364"/>
            <a:ext cx="430213" cy="2592387"/>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50000"/>
              </a:spcBef>
              <a:buFontTx/>
              <a:buNone/>
            </a:pPr>
            <a:r>
              <a:rPr lang="ja-JP" altLang="en-US" sz="2000" b="0">
                <a:solidFill>
                  <a:srgbClr val="000000"/>
                </a:solidFill>
                <a:latin typeface="HG創英角ﾎﾟｯﾌﾟ体" panose="040B0A09000000000000" pitchFamily="49" charset="-128"/>
                <a:ea typeface="HG創英角ﾎﾟｯﾌﾟ体" panose="040B0A09000000000000" pitchFamily="49" charset="-128"/>
              </a:rPr>
              <a:t> 個別支援計画の原案</a:t>
            </a:r>
            <a:r>
              <a:rPr lang="ja-JP" altLang="en-US" sz="2000" b="0">
                <a:solidFill>
                  <a:srgbClr val="000000"/>
                </a:solidFill>
              </a:rPr>
              <a:t>　</a:t>
            </a:r>
          </a:p>
        </p:txBody>
      </p:sp>
      <p:cxnSp>
        <p:nvCxnSpPr>
          <p:cNvPr id="31" name="直線コネクタ 30"/>
          <p:cNvCxnSpPr/>
          <p:nvPr/>
        </p:nvCxnSpPr>
        <p:spPr>
          <a:xfrm>
            <a:off x="4279900" y="1268413"/>
            <a:ext cx="0" cy="5040312"/>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4953" name="Rectangle 7"/>
          <p:cNvSpPr>
            <a:spLocks noChangeArrowheads="1"/>
          </p:cNvSpPr>
          <p:nvPr/>
        </p:nvSpPr>
        <p:spPr bwMode="auto">
          <a:xfrm>
            <a:off x="9150350" y="981076"/>
            <a:ext cx="431800" cy="2519363"/>
          </a:xfrm>
          <a:prstGeom prst="rect">
            <a:avLst/>
          </a:prstGeom>
          <a:solidFill>
            <a:srgbClr val="FFFF99"/>
          </a:solidFill>
          <a:ln w="15875">
            <a:solidFill>
              <a:schemeClr val="tx1"/>
            </a:solidFill>
            <a:prstDash val="dash"/>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500" b="0">
                <a:solidFill>
                  <a:srgbClr val="000000"/>
                </a:solidFill>
                <a:latin typeface="HG創英角ﾎﾟｯﾌﾟ体" panose="040B0A09000000000000" pitchFamily="49" charset="-128"/>
                <a:ea typeface="HG創英角ﾎﾟｯﾌﾟ体" panose="040B0A09000000000000" pitchFamily="49" charset="-128"/>
              </a:rPr>
              <a:t>サービス等利用計画の変更</a:t>
            </a:r>
            <a:endParaRPr lang="ja-JP" altLang="en-US" sz="1500" b="0">
              <a:solidFill>
                <a:srgbClr val="000000"/>
              </a:solidFill>
            </a:endParaRPr>
          </a:p>
        </p:txBody>
      </p:sp>
      <p:sp>
        <p:nvSpPr>
          <p:cNvPr id="27" name="右矢印 26"/>
          <p:cNvSpPr/>
          <p:nvPr/>
        </p:nvSpPr>
        <p:spPr>
          <a:xfrm>
            <a:off x="8267700" y="1989138"/>
            <a:ext cx="266700"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prstClr val="white"/>
              </a:solidFill>
            </a:endParaRPr>
          </a:p>
        </p:txBody>
      </p:sp>
      <p:sp>
        <p:nvSpPr>
          <p:cNvPr id="124955" name="Rectangle 52"/>
          <p:cNvSpPr>
            <a:spLocks noChangeArrowheads="1"/>
          </p:cNvSpPr>
          <p:nvPr/>
        </p:nvSpPr>
        <p:spPr bwMode="auto">
          <a:xfrm>
            <a:off x="8666163" y="1916113"/>
            <a:ext cx="330200" cy="338455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6000" rIns="36000" anchor="t"/>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ts val="1700"/>
              </a:lnSpc>
              <a:spcBef>
                <a:spcPct val="0"/>
              </a:spcBef>
              <a:buNone/>
            </a:pPr>
            <a:r>
              <a:rPr lang="ja-JP" altLang="en-US" sz="2000"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サービス担当者会議</a:t>
            </a:r>
            <a:endParaRPr lang="en-US" altLang="ja-JP" sz="2000"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4956" name="AutoShape 54"/>
          <p:cNvSpPr>
            <a:spLocks noChangeArrowheads="1"/>
          </p:cNvSpPr>
          <p:nvPr/>
        </p:nvSpPr>
        <p:spPr bwMode="auto">
          <a:xfrm>
            <a:off x="906910" y="247878"/>
            <a:ext cx="8741915" cy="536574"/>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b="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指定特定相談支援事業者（計画作成担当）と障害福祉サービス事業者の関係</a:t>
            </a:r>
          </a:p>
        </p:txBody>
      </p:sp>
    </p:spTree>
    <p:extLst>
      <p:ext uri="{BB962C8B-B14F-4D97-AF65-F5344CB8AC3E}">
        <p14:creationId xmlns:p14="http://schemas.microsoft.com/office/powerpoint/2010/main" val="2950842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AutoShape 2"/>
          <p:cNvSpPr>
            <a:spLocks noChangeArrowheads="1"/>
          </p:cNvSpPr>
          <p:nvPr/>
        </p:nvSpPr>
        <p:spPr bwMode="auto">
          <a:xfrm>
            <a:off x="1626173" y="1030729"/>
            <a:ext cx="6919818" cy="239299"/>
          </a:xfrm>
          <a:prstGeom prst="parallelogram">
            <a:avLst>
              <a:gd name="adj" fmla="val 114062"/>
            </a:avLst>
          </a:prstGeom>
          <a:gradFill rotWithShape="1">
            <a:gsLst>
              <a:gs pos="0">
                <a:srgbClr val="97FFB8"/>
              </a:gs>
              <a:gs pos="50000">
                <a:srgbClr val="BFFFD2"/>
              </a:gs>
              <a:gs pos="100000">
                <a:srgbClr val="DFFFE8"/>
              </a:gs>
            </a:gsLst>
            <a:lin ang="16200000" scaled="1"/>
          </a:gradFill>
          <a:ln w="12700" algn="ctr">
            <a:solidFill>
              <a:schemeClr val="bg1"/>
            </a:solidFill>
            <a:miter lim="800000"/>
            <a:headEnd/>
            <a:tailEnd/>
          </a:ln>
        </p:spPr>
        <p:txBody>
          <a:bodyPr wrap="none" lIns="61874" tIns="7404" rIns="61874" bIns="7404"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endParaRPr lang="ja-JP" altLang="ja-JP" sz="1999" b="0">
              <a:solidFill>
                <a:srgbClr val="000000"/>
              </a:solidFill>
              <a:latin typeface="Times New Roman" panose="02020603050405020304" pitchFamily="18" charset="0"/>
            </a:endParaRPr>
          </a:p>
        </p:txBody>
      </p:sp>
      <p:sp>
        <p:nvSpPr>
          <p:cNvPr id="125955" name="円/楕円 23"/>
          <p:cNvSpPr>
            <a:spLocks noChangeArrowheads="1"/>
          </p:cNvSpPr>
          <p:nvPr/>
        </p:nvSpPr>
        <p:spPr bwMode="auto">
          <a:xfrm>
            <a:off x="1116385" y="2834061"/>
            <a:ext cx="7113627" cy="3691283"/>
          </a:xfrm>
          <a:prstGeom prst="ellipse">
            <a:avLst/>
          </a:prstGeom>
          <a:solidFill>
            <a:schemeClr val="accent1">
              <a:alpha val="14117"/>
            </a:schemeClr>
          </a:solidFill>
          <a:ln w="28575" algn="ctr">
            <a:solidFill>
              <a:srgbClr val="00956F"/>
            </a:solidFill>
            <a:round/>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999" b="0">
              <a:solidFill>
                <a:srgbClr val="FFFFFF"/>
              </a:solidFill>
              <a:latin typeface="Times New Roman" panose="02020603050405020304" pitchFamily="18" charset="0"/>
            </a:endParaRPr>
          </a:p>
        </p:txBody>
      </p:sp>
      <p:pic>
        <p:nvPicPr>
          <p:cNvPr id="125956" name="Picture 6" descr="C:\Users\TNUYJ\Pictures\010106midwo01st-tra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172" y="2904133"/>
            <a:ext cx="1070893" cy="125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13" descr="person_00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7599" y="2868434"/>
            <a:ext cx="629315" cy="79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19" descr="aki_029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6226" y="5076696"/>
            <a:ext cx="535447" cy="58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9" name="Picture 6" descr="MCj0433918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3441" y="5164942"/>
            <a:ext cx="1562710" cy="156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0" name="タイトル 1"/>
          <p:cNvSpPr>
            <a:spLocks noGrp="1"/>
          </p:cNvSpPr>
          <p:nvPr>
            <p:ph type="title" idx="4294967295"/>
          </p:nvPr>
        </p:nvSpPr>
        <p:spPr>
          <a:xfrm>
            <a:off x="1849606" y="703512"/>
            <a:ext cx="6971636" cy="492481"/>
          </a:xfrm>
        </p:spPr>
        <p:txBody>
          <a:bodyPr/>
          <a:lstStyle/>
          <a:p>
            <a:pPr eaLnBrk="1" hangingPunct="1"/>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相談支援専門員とサービス管理責任者の連携イメージ</a:t>
            </a:r>
            <a:r>
              <a:rPr lang="ja-JP" altLang="en-US" sz="1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ja-JP" altLang="en-US" sz="1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18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a:t>
            </a:r>
            <a:r>
              <a:rPr lang="ja-JP" altLang="en-US" sz="1800" b="1" dirty="0" err="1">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さんの</a:t>
            </a:r>
            <a:r>
              <a:rPr lang="ja-JP" altLang="en-US" sz="18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事例から－</a:t>
            </a:r>
          </a:p>
        </p:txBody>
      </p:sp>
      <p:sp>
        <p:nvSpPr>
          <p:cNvPr id="125961" name="テキスト ボックス 7"/>
          <p:cNvSpPr txBox="1">
            <a:spLocks noChangeArrowheads="1"/>
          </p:cNvSpPr>
          <p:nvPr/>
        </p:nvSpPr>
        <p:spPr bwMode="auto">
          <a:xfrm>
            <a:off x="3767956" y="5689776"/>
            <a:ext cx="1487351" cy="34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66" b="0">
                <a:solidFill>
                  <a:srgbClr val="000000"/>
                </a:solidFill>
                <a:latin typeface="Times New Roman" panose="02020603050405020304" pitchFamily="18" charset="0"/>
              </a:rPr>
              <a:t>ケアホーム</a:t>
            </a:r>
          </a:p>
        </p:txBody>
      </p:sp>
      <p:sp>
        <p:nvSpPr>
          <p:cNvPr id="125962" name="テキスト ボックス 10"/>
          <p:cNvSpPr txBox="1">
            <a:spLocks noChangeArrowheads="1"/>
          </p:cNvSpPr>
          <p:nvPr/>
        </p:nvSpPr>
        <p:spPr bwMode="auto">
          <a:xfrm>
            <a:off x="3250499" y="4633425"/>
            <a:ext cx="1665833" cy="50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332" b="0" dirty="0">
                <a:solidFill>
                  <a:srgbClr val="000000"/>
                </a:solidFill>
                <a:latin typeface="Times New Roman" panose="02020603050405020304" pitchFamily="18" charset="0"/>
              </a:rPr>
              <a:t>ケアホームの</a:t>
            </a:r>
          </a:p>
          <a:p>
            <a:pPr>
              <a:spcBef>
                <a:spcPct val="0"/>
              </a:spcBef>
              <a:buFontTx/>
              <a:buNone/>
            </a:pPr>
            <a:r>
              <a:rPr lang="ja-JP" altLang="en-US" sz="1332" b="0" dirty="0">
                <a:solidFill>
                  <a:srgbClr val="000000"/>
                </a:solidFill>
                <a:latin typeface="Times New Roman" panose="02020603050405020304" pitchFamily="18" charset="0"/>
              </a:rPr>
              <a:t>サービス管理責任者</a:t>
            </a:r>
          </a:p>
        </p:txBody>
      </p:sp>
      <p:sp>
        <p:nvSpPr>
          <p:cNvPr id="125963" name="1 つの角を切り取った四角形 11"/>
          <p:cNvSpPr>
            <a:spLocks noChangeArrowheads="1"/>
          </p:cNvSpPr>
          <p:nvPr/>
        </p:nvSpPr>
        <p:spPr bwMode="auto">
          <a:xfrm>
            <a:off x="1116385" y="1390340"/>
            <a:ext cx="7776864" cy="764168"/>
          </a:xfrm>
          <a:custGeom>
            <a:avLst/>
            <a:gdLst>
              <a:gd name="T0" fmla="*/ 69920824 w 8715375"/>
              <a:gd name="T1" fmla="*/ 7980765 h 857250"/>
              <a:gd name="T2" fmla="*/ 34960412 w 8715375"/>
              <a:gd name="T3" fmla="*/ 15961446 h 857250"/>
              <a:gd name="T4" fmla="*/ 0 w 8715375"/>
              <a:gd name="T5" fmla="*/ 7980765 h 857250"/>
              <a:gd name="T6" fmla="*/ 34960412 w 8715375"/>
              <a:gd name="T7" fmla="*/ 0 h 857250"/>
              <a:gd name="T8" fmla="*/ 0 60000 65536"/>
              <a:gd name="T9" fmla="*/ 5898240 60000 65536"/>
              <a:gd name="T10" fmla="*/ 11796480 60000 65536"/>
              <a:gd name="T11" fmla="*/ 17694720 60000 65536"/>
              <a:gd name="T12" fmla="*/ 0 w 8715375"/>
              <a:gd name="T13" fmla="*/ 71439 h 857250"/>
              <a:gd name="T14" fmla="*/ 8643935 w 8715375"/>
              <a:gd name="T15" fmla="*/ 857250 h 857250"/>
            </a:gdLst>
            <a:ahLst/>
            <a:cxnLst>
              <a:cxn ang="T8">
                <a:pos x="T0" y="T1"/>
              </a:cxn>
              <a:cxn ang="T9">
                <a:pos x="T2" y="T3"/>
              </a:cxn>
              <a:cxn ang="T10">
                <a:pos x="T4" y="T5"/>
              </a:cxn>
              <a:cxn ang="T11">
                <a:pos x="T6" y="T7"/>
              </a:cxn>
            </a:cxnLst>
            <a:rect l="T12" t="T13" r="T14" b="T15"/>
            <a:pathLst>
              <a:path w="8715375" h="857250">
                <a:moveTo>
                  <a:pt x="0" y="0"/>
                </a:moveTo>
                <a:lnTo>
                  <a:pt x="8572497" y="0"/>
                </a:lnTo>
                <a:lnTo>
                  <a:pt x="8715375" y="142878"/>
                </a:lnTo>
                <a:lnTo>
                  <a:pt x="8715375" y="857250"/>
                </a:lnTo>
                <a:lnTo>
                  <a:pt x="0" y="857250"/>
                </a:lnTo>
                <a:lnTo>
                  <a:pt x="0" y="0"/>
                </a:lnTo>
                <a:close/>
              </a:path>
            </a:pathLst>
          </a:custGeom>
          <a:solidFill>
            <a:srgbClr val="FFFFCC"/>
          </a:solidFill>
          <a:ln w="25400" algn="ctr">
            <a:solidFill>
              <a:srgbClr val="00956F"/>
            </a:solidFill>
            <a:miter lim="800000"/>
            <a:headEnd/>
            <a:tailEnd/>
          </a:ln>
        </p:spPr>
        <p:txBody>
          <a:bodyPr t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lang="ja-JP" altLang="en-US" sz="1600" b="0">
                <a:solidFill>
                  <a:srgbClr val="000000"/>
                </a:solidFill>
                <a:latin typeface="Meiryo UI" panose="020B0604030504040204" pitchFamily="50" charset="-128"/>
                <a:ea typeface="Meiryo UI" panose="020B0604030504040204" pitchFamily="50" charset="-128"/>
                <a:cs typeface="Meiryo UI" panose="020B0604030504040204" pitchFamily="50" charset="-128"/>
              </a:rPr>
              <a:t>自宅からケアホームに入居して２ヶ月経った</a:t>
            </a:r>
            <a:r>
              <a:rPr lang="en-US" altLang="ja-JP" sz="1600" b="0">
                <a:solidFill>
                  <a:srgbClr val="000000"/>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600" b="0">
                <a:solidFill>
                  <a:srgbClr val="000000"/>
                </a:solidFill>
                <a:latin typeface="Meiryo UI" panose="020B0604030504040204" pitchFamily="50" charset="-128"/>
                <a:ea typeface="Meiryo UI" panose="020B0604030504040204" pitchFamily="50" charset="-128"/>
                <a:cs typeface="Meiryo UI" panose="020B0604030504040204" pitchFamily="50" charset="-128"/>
              </a:rPr>
              <a:t>さん。特定のこだわり行動による混乱も徐々に解決され、生活にも慣れてきた。日中は就労継続</a:t>
            </a:r>
            <a:r>
              <a:rPr lang="en-US" altLang="ja-JP" sz="1600" b="0">
                <a:solidFill>
                  <a:srgbClr val="000000"/>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600" b="0">
                <a:solidFill>
                  <a:srgbClr val="000000"/>
                </a:solidFill>
                <a:latin typeface="Meiryo UI" panose="020B0604030504040204" pitchFamily="50" charset="-128"/>
                <a:ea typeface="Meiryo UI" panose="020B0604030504040204" pitchFamily="50" charset="-128"/>
                <a:cs typeface="Meiryo UI" panose="020B0604030504040204" pitchFamily="50" charset="-128"/>
              </a:rPr>
              <a:t>型事業を利用している。休日には行動援護を使って地域の活動への参加が始まって楽しみが増えてきた。</a:t>
            </a:r>
          </a:p>
        </p:txBody>
      </p:sp>
      <p:pic>
        <p:nvPicPr>
          <p:cNvPr id="125964" name="Picture 10" descr="MCj0079127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4658" y="3415431"/>
            <a:ext cx="1546845" cy="110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5" name="テキスト ボックス 13"/>
          <p:cNvSpPr txBox="1">
            <a:spLocks noChangeArrowheads="1"/>
          </p:cNvSpPr>
          <p:nvPr/>
        </p:nvSpPr>
        <p:spPr bwMode="auto">
          <a:xfrm>
            <a:off x="7099097" y="4435597"/>
            <a:ext cx="1664511" cy="2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332" dirty="0">
                <a:solidFill>
                  <a:srgbClr val="000000"/>
                </a:solidFill>
                <a:latin typeface="Times New Roman" panose="02020603050405020304" pitchFamily="18" charset="0"/>
              </a:rPr>
              <a:t>就労継続</a:t>
            </a:r>
            <a:r>
              <a:rPr lang="en-US" altLang="ja-JP" sz="1332" dirty="0">
                <a:solidFill>
                  <a:srgbClr val="000000"/>
                </a:solidFill>
                <a:latin typeface="ＭＳ Ｐゴシック" panose="020B0600070205080204" pitchFamily="50" charset="-128"/>
              </a:rPr>
              <a:t>B</a:t>
            </a:r>
            <a:r>
              <a:rPr lang="ja-JP" altLang="en-US" sz="1332" dirty="0">
                <a:solidFill>
                  <a:srgbClr val="000000"/>
                </a:solidFill>
                <a:latin typeface="Times New Roman" panose="02020603050405020304" pitchFamily="18" charset="0"/>
              </a:rPr>
              <a:t>型事業所</a:t>
            </a:r>
          </a:p>
        </p:txBody>
      </p:sp>
      <p:sp>
        <p:nvSpPr>
          <p:cNvPr id="125966" name="テキスト ボックス 15"/>
          <p:cNvSpPr txBox="1">
            <a:spLocks noChangeArrowheads="1"/>
          </p:cNvSpPr>
          <p:nvPr/>
        </p:nvSpPr>
        <p:spPr bwMode="auto">
          <a:xfrm>
            <a:off x="7108885" y="2432923"/>
            <a:ext cx="1903811" cy="50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332" dirty="0">
                <a:solidFill>
                  <a:srgbClr val="000000"/>
                </a:solidFill>
                <a:latin typeface="Times New Roman" panose="02020603050405020304" pitchFamily="18" charset="0"/>
              </a:rPr>
              <a:t>就労継続</a:t>
            </a:r>
            <a:r>
              <a:rPr lang="en-US" altLang="ja-JP" sz="1332" dirty="0">
                <a:solidFill>
                  <a:srgbClr val="000000"/>
                </a:solidFill>
                <a:latin typeface="ＭＳ Ｐゴシック" panose="020B0600070205080204" pitchFamily="50" charset="-128"/>
              </a:rPr>
              <a:t>B</a:t>
            </a:r>
            <a:r>
              <a:rPr lang="ja-JP" altLang="en-US" sz="1332" dirty="0">
                <a:solidFill>
                  <a:srgbClr val="000000"/>
                </a:solidFill>
                <a:latin typeface="ＭＳ Ｐゴシック" panose="020B0600070205080204" pitchFamily="50" charset="-128"/>
              </a:rPr>
              <a:t>型</a:t>
            </a:r>
            <a:r>
              <a:rPr lang="ja-JP" altLang="en-US" sz="1332" dirty="0">
                <a:solidFill>
                  <a:srgbClr val="000000"/>
                </a:solidFill>
                <a:latin typeface="Times New Roman" panose="02020603050405020304" pitchFamily="18" charset="0"/>
              </a:rPr>
              <a:t>事業所の</a:t>
            </a:r>
          </a:p>
          <a:p>
            <a:pPr>
              <a:spcBef>
                <a:spcPct val="0"/>
              </a:spcBef>
              <a:buFontTx/>
              <a:buNone/>
            </a:pPr>
            <a:r>
              <a:rPr lang="ja-JP" altLang="en-US" sz="1332" dirty="0">
                <a:solidFill>
                  <a:srgbClr val="000000"/>
                </a:solidFill>
                <a:latin typeface="Times New Roman" panose="02020603050405020304" pitchFamily="18" charset="0"/>
              </a:rPr>
              <a:t>サービス管理責任者</a:t>
            </a:r>
          </a:p>
        </p:txBody>
      </p:sp>
      <p:pic>
        <p:nvPicPr>
          <p:cNvPr id="125967" name="Picture 4" descr="C:\Users\TNUYJ\Pictures\14.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9238" y="2289361"/>
            <a:ext cx="535446" cy="58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8" name="テキスト ボックス 17"/>
          <p:cNvSpPr txBox="1">
            <a:spLocks noChangeArrowheads="1"/>
          </p:cNvSpPr>
          <p:nvPr/>
        </p:nvSpPr>
        <p:spPr bwMode="auto">
          <a:xfrm>
            <a:off x="3470486" y="2879011"/>
            <a:ext cx="1368363" cy="50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332" b="0">
                <a:solidFill>
                  <a:srgbClr val="000000"/>
                </a:solidFill>
                <a:latin typeface="Times New Roman" panose="02020603050405020304" pitchFamily="18" charset="0"/>
              </a:rPr>
              <a:t>相談支援専門員</a:t>
            </a:r>
          </a:p>
        </p:txBody>
      </p:sp>
      <p:pic>
        <p:nvPicPr>
          <p:cNvPr id="125969" name="Picture 5" descr="MCj0424760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64147" y="3369508"/>
            <a:ext cx="782677" cy="83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70" name="テキスト ボックス 19"/>
          <p:cNvSpPr txBox="1">
            <a:spLocks noChangeArrowheads="1"/>
          </p:cNvSpPr>
          <p:nvPr/>
        </p:nvSpPr>
        <p:spPr bwMode="auto">
          <a:xfrm>
            <a:off x="1328701" y="2635748"/>
            <a:ext cx="1665833" cy="50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332" b="0">
                <a:solidFill>
                  <a:srgbClr val="000000"/>
                </a:solidFill>
                <a:latin typeface="Times New Roman" panose="02020603050405020304" pitchFamily="18" charset="0"/>
              </a:rPr>
              <a:t>行動援護事業所の</a:t>
            </a:r>
          </a:p>
          <a:p>
            <a:pPr>
              <a:spcBef>
                <a:spcPct val="0"/>
              </a:spcBef>
              <a:buFontTx/>
              <a:buNone/>
            </a:pPr>
            <a:r>
              <a:rPr lang="ja-JP" altLang="en-US" sz="1332" b="0">
                <a:solidFill>
                  <a:srgbClr val="000000"/>
                </a:solidFill>
                <a:latin typeface="Times New Roman" panose="02020603050405020304" pitchFamily="18" charset="0"/>
              </a:rPr>
              <a:t>サービス提供責任者</a:t>
            </a:r>
          </a:p>
        </p:txBody>
      </p:sp>
      <p:pic>
        <p:nvPicPr>
          <p:cNvPr id="125971" name="Picture 17" descr="person_010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27451" y="2229865"/>
            <a:ext cx="654434" cy="71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72" name="テキスト ボックス 22"/>
          <p:cNvSpPr txBox="1">
            <a:spLocks noChangeArrowheads="1"/>
          </p:cNvSpPr>
          <p:nvPr/>
        </p:nvSpPr>
        <p:spPr bwMode="auto">
          <a:xfrm>
            <a:off x="5790756" y="2841993"/>
            <a:ext cx="892411" cy="2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332" b="0">
                <a:solidFill>
                  <a:srgbClr val="000000"/>
                </a:solidFill>
                <a:latin typeface="Times New Roman" panose="02020603050405020304" pitchFamily="18" charset="0"/>
              </a:rPr>
              <a:t>行政職員</a:t>
            </a:r>
          </a:p>
        </p:txBody>
      </p:sp>
      <p:pic>
        <p:nvPicPr>
          <p:cNvPr id="125973" name="Picture 5" descr="C:\Users\TNUYJ\Pictures\010101man01st-trans.png"/>
          <p:cNvPicPr>
            <a:picLocks noGrp="1" noChangeAspect="1" noChangeArrowheads="1"/>
          </p:cNvPicPr>
          <p:nvPr>
            <p:ph idx="4294967295"/>
          </p:nvPr>
        </p:nvPicPr>
        <p:blipFill>
          <a:blip r:embed="rId11">
            <a:extLst>
              <a:ext uri="{28A0092B-C50C-407E-A947-70E740481C1C}">
                <a14:useLocalDpi xmlns:a14="http://schemas.microsoft.com/office/drawing/2010/main" val="0"/>
              </a:ext>
            </a:extLst>
          </a:blip>
          <a:srcRect/>
          <a:stretch>
            <a:fillRect/>
          </a:stretch>
        </p:blipFill>
        <p:spPr>
          <a:xfrm>
            <a:off x="4556582" y="3924460"/>
            <a:ext cx="1318124" cy="1963304"/>
          </a:xfrm>
        </p:spPr>
      </p:pic>
      <p:pic>
        <p:nvPicPr>
          <p:cNvPr id="125974" name="Picture 7" descr="C:\Users\TNUYJ\Pictures\010108oldwo02st-trans.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0608" y="4380905"/>
            <a:ext cx="1011398"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75" name="テキスト ボックス 8"/>
          <p:cNvSpPr txBox="1">
            <a:spLocks noChangeArrowheads="1"/>
          </p:cNvSpPr>
          <p:nvPr/>
        </p:nvSpPr>
        <p:spPr bwMode="auto">
          <a:xfrm>
            <a:off x="5017331" y="4362852"/>
            <a:ext cx="1487351" cy="45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332" b="0" dirty="0">
                <a:solidFill>
                  <a:srgbClr val="000000"/>
                </a:solidFill>
                <a:latin typeface="ＭＳ Ｐゴシック" panose="020B0600070205080204" pitchFamily="50" charset="-128"/>
              </a:rPr>
              <a:t>A</a:t>
            </a:r>
            <a:r>
              <a:rPr lang="ja-JP" altLang="en-US" sz="1332" b="0" dirty="0" err="1">
                <a:solidFill>
                  <a:srgbClr val="000000"/>
                </a:solidFill>
                <a:latin typeface="ＭＳ ゴシック" panose="020B0609070205080204" pitchFamily="49" charset="-128"/>
                <a:ea typeface="ＭＳ ゴシック" panose="020B0609070205080204" pitchFamily="49" charset="-128"/>
              </a:rPr>
              <a:t>さん</a:t>
            </a:r>
            <a:r>
              <a:rPr lang="en-US" altLang="ja-JP" sz="1332" b="0" dirty="0">
                <a:solidFill>
                  <a:srgbClr val="000000"/>
                </a:solidFill>
                <a:latin typeface="Times New Roman" panose="02020603050405020304" pitchFamily="18" charset="0"/>
              </a:rPr>
              <a:t> </a:t>
            </a:r>
            <a:endParaRPr lang="ja-JP" altLang="en-US" sz="1332" b="0" dirty="0">
              <a:solidFill>
                <a:srgbClr val="000000"/>
              </a:solidFill>
              <a:latin typeface="Times New Roman" panose="02020603050405020304" pitchFamily="18" charset="0"/>
            </a:endParaRPr>
          </a:p>
        </p:txBody>
      </p:sp>
      <p:sp>
        <p:nvSpPr>
          <p:cNvPr id="125976" name="テキスト ボックス 28"/>
          <p:cNvSpPr txBox="1">
            <a:spLocks noChangeArrowheads="1"/>
          </p:cNvSpPr>
          <p:nvPr/>
        </p:nvSpPr>
        <p:spPr bwMode="auto">
          <a:xfrm>
            <a:off x="2340101" y="5586653"/>
            <a:ext cx="892411" cy="39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999" b="0">
                <a:solidFill>
                  <a:srgbClr val="000000"/>
                </a:solidFill>
                <a:latin typeface="Times New Roman" panose="02020603050405020304" pitchFamily="18" charset="0"/>
              </a:rPr>
              <a:t>家族</a:t>
            </a:r>
          </a:p>
        </p:txBody>
      </p:sp>
      <p:pic>
        <p:nvPicPr>
          <p:cNvPr id="125977" name="Picture 8" descr="C:\Users\TNUYJ\Pictures\010102midman01st-trans.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04682" y="4513116"/>
            <a:ext cx="713929" cy="121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78" name="テキスト ボックス 30"/>
          <p:cNvSpPr txBox="1">
            <a:spLocks noChangeArrowheads="1"/>
          </p:cNvSpPr>
          <p:nvPr/>
        </p:nvSpPr>
        <p:spPr bwMode="auto">
          <a:xfrm>
            <a:off x="6445191" y="5500715"/>
            <a:ext cx="1784821" cy="70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999" b="0">
                <a:solidFill>
                  <a:srgbClr val="000000"/>
                </a:solidFill>
                <a:latin typeface="Times New Roman" panose="02020603050405020304" pitchFamily="18" charset="0"/>
              </a:rPr>
              <a:t>地域の</a:t>
            </a:r>
          </a:p>
          <a:p>
            <a:pPr>
              <a:spcBef>
                <a:spcPct val="0"/>
              </a:spcBef>
              <a:buFontTx/>
              <a:buNone/>
            </a:pPr>
            <a:r>
              <a:rPr lang="ja-JP" altLang="en-US" sz="1999" b="0">
                <a:solidFill>
                  <a:srgbClr val="000000"/>
                </a:solidFill>
                <a:latin typeface="Times New Roman" panose="02020603050405020304" pitchFamily="18" charset="0"/>
              </a:rPr>
              <a:t>活動仲間</a:t>
            </a:r>
          </a:p>
        </p:txBody>
      </p:sp>
      <p:sp>
        <p:nvSpPr>
          <p:cNvPr id="125979" name="テキスト ボックス 31"/>
          <p:cNvSpPr txBox="1">
            <a:spLocks noChangeArrowheads="1"/>
          </p:cNvSpPr>
          <p:nvPr/>
        </p:nvSpPr>
        <p:spPr bwMode="auto">
          <a:xfrm>
            <a:off x="1507184" y="4039806"/>
            <a:ext cx="1606340" cy="2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332" b="0">
                <a:solidFill>
                  <a:srgbClr val="000000"/>
                </a:solidFill>
                <a:latin typeface="Times New Roman" panose="02020603050405020304" pitchFamily="18" charset="0"/>
              </a:rPr>
              <a:t>行動援護事業所</a:t>
            </a:r>
          </a:p>
        </p:txBody>
      </p:sp>
      <p:sp>
        <p:nvSpPr>
          <p:cNvPr id="125980" name="角丸四角形 32"/>
          <p:cNvSpPr>
            <a:spLocks noChangeArrowheads="1"/>
          </p:cNvSpPr>
          <p:nvPr/>
        </p:nvSpPr>
        <p:spPr bwMode="auto">
          <a:xfrm>
            <a:off x="1388196" y="3549311"/>
            <a:ext cx="1546845" cy="296148"/>
          </a:xfrm>
          <a:prstGeom prst="roundRect">
            <a:avLst>
              <a:gd name="adj" fmla="val 16667"/>
            </a:avLst>
          </a:prstGeom>
          <a:solidFill>
            <a:srgbClr val="CCFFCC"/>
          </a:solidFill>
          <a:ln w="25400" algn="ctr">
            <a:solidFill>
              <a:srgbClr val="002060"/>
            </a:solidFill>
            <a:round/>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66" b="0">
                <a:solidFill>
                  <a:srgbClr val="000000"/>
                </a:solidFill>
                <a:latin typeface="Times New Roman" panose="02020603050405020304" pitchFamily="18" charset="0"/>
              </a:rPr>
              <a:t>行動援護計画</a:t>
            </a:r>
          </a:p>
        </p:txBody>
      </p:sp>
      <p:sp>
        <p:nvSpPr>
          <p:cNvPr id="125981" name="角丸四角形 33"/>
          <p:cNvSpPr>
            <a:spLocks noChangeArrowheads="1"/>
          </p:cNvSpPr>
          <p:nvPr/>
        </p:nvSpPr>
        <p:spPr bwMode="auto">
          <a:xfrm>
            <a:off x="6996502" y="3488496"/>
            <a:ext cx="1590474" cy="313335"/>
          </a:xfrm>
          <a:prstGeom prst="roundRect">
            <a:avLst>
              <a:gd name="adj" fmla="val 16667"/>
            </a:avLst>
          </a:prstGeom>
          <a:solidFill>
            <a:srgbClr val="CCFFCC"/>
          </a:solidFill>
          <a:ln w="25400" algn="ctr">
            <a:solidFill>
              <a:srgbClr val="002060"/>
            </a:solidFill>
            <a:round/>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66" b="0">
                <a:solidFill>
                  <a:srgbClr val="000000"/>
                </a:solidFill>
                <a:latin typeface="Times New Roman" panose="02020603050405020304" pitchFamily="18" charset="0"/>
              </a:rPr>
              <a:t>個別支援計画</a:t>
            </a:r>
          </a:p>
        </p:txBody>
      </p:sp>
      <p:sp>
        <p:nvSpPr>
          <p:cNvPr id="125982" name="角丸四角形 34"/>
          <p:cNvSpPr>
            <a:spLocks noChangeArrowheads="1"/>
          </p:cNvSpPr>
          <p:nvPr/>
        </p:nvSpPr>
        <p:spPr bwMode="auto">
          <a:xfrm>
            <a:off x="3412977" y="5936399"/>
            <a:ext cx="1558744" cy="281606"/>
          </a:xfrm>
          <a:prstGeom prst="roundRect">
            <a:avLst>
              <a:gd name="adj" fmla="val 16667"/>
            </a:avLst>
          </a:prstGeom>
          <a:solidFill>
            <a:srgbClr val="CCFFCC"/>
          </a:solidFill>
          <a:ln w="25400" algn="ctr">
            <a:solidFill>
              <a:srgbClr val="002060"/>
            </a:solidFill>
            <a:round/>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66" b="0" dirty="0">
                <a:solidFill>
                  <a:srgbClr val="000000"/>
                </a:solidFill>
                <a:latin typeface="Times New Roman" panose="02020603050405020304" pitchFamily="18" charset="0"/>
              </a:rPr>
              <a:t>個別支援計画</a:t>
            </a:r>
          </a:p>
        </p:txBody>
      </p:sp>
      <p:sp>
        <p:nvSpPr>
          <p:cNvPr id="125983" name="角丸四角形 35"/>
          <p:cNvSpPr>
            <a:spLocks noChangeArrowheads="1"/>
          </p:cNvSpPr>
          <p:nvPr/>
        </p:nvSpPr>
        <p:spPr bwMode="auto">
          <a:xfrm>
            <a:off x="3113522" y="3128886"/>
            <a:ext cx="3748124" cy="654434"/>
          </a:xfrm>
          <a:prstGeom prst="roundRect">
            <a:avLst>
              <a:gd name="adj" fmla="val 16667"/>
            </a:avLst>
          </a:prstGeom>
          <a:solidFill>
            <a:srgbClr val="FFFF99"/>
          </a:solidFill>
          <a:ln w="25400" algn="ctr">
            <a:solidFill>
              <a:schemeClr val="tx1"/>
            </a:solidFill>
            <a:round/>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332" b="0" dirty="0">
                <a:solidFill>
                  <a:srgbClr val="000000"/>
                </a:solidFill>
                <a:latin typeface="Times New Roman" panose="02020603050405020304" pitchFamily="18" charset="0"/>
              </a:rPr>
              <a:t>相談支援専門員をキーパーソンとして</a:t>
            </a:r>
          </a:p>
          <a:p>
            <a:pPr>
              <a:spcBef>
                <a:spcPct val="0"/>
              </a:spcBef>
              <a:buFontTx/>
              <a:buNone/>
            </a:pPr>
            <a:r>
              <a:rPr lang="ja-JP" altLang="en-US" sz="1332" b="0" dirty="0">
                <a:solidFill>
                  <a:srgbClr val="000000"/>
                </a:solidFill>
                <a:latin typeface="Times New Roman" panose="02020603050405020304" pitchFamily="18" charset="0"/>
              </a:rPr>
              <a:t>サービス利用計画（トータルプラン）を作成し</a:t>
            </a:r>
          </a:p>
          <a:p>
            <a:pPr>
              <a:spcBef>
                <a:spcPct val="0"/>
              </a:spcBef>
              <a:buFontTx/>
              <a:buNone/>
            </a:pPr>
            <a:r>
              <a:rPr lang="ja-JP" altLang="en-US" sz="1332" b="0" dirty="0">
                <a:solidFill>
                  <a:srgbClr val="000000"/>
                </a:solidFill>
                <a:latin typeface="Times New Roman" panose="02020603050405020304" pitchFamily="18" charset="0"/>
              </a:rPr>
              <a:t>良質なサービスが提供されるよう支援する</a:t>
            </a:r>
          </a:p>
        </p:txBody>
      </p:sp>
      <p:sp>
        <p:nvSpPr>
          <p:cNvPr id="125984" name="角丸四角形 34"/>
          <p:cNvSpPr>
            <a:spLocks noChangeArrowheads="1"/>
          </p:cNvSpPr>
          <p:nvPr/>
        </p:nvSpPr>
        <p:spPr bwMode="auto">
          <a:xfrm>
            <a:off x="3769279" y="3788610"/>
            <a:ext cx="1907775" cy="300115"/>
          </a:xfrm>
          <a:prstGeom prst="roundRect">
            <a:avLst>
              <a:gd name="adj" fmla="val 16667"/>
            </a:avLst>
          </a:prstGeom>
          <a:solidFill>
            <a:srgbClr val="FFCCFF"/>
          </a:solidFill>
          <a:ln w="25400" algn="ctr">
            <a:solidFill>
              <a:srgbClr val="002060"/>
            </a:solidFill>
            <a:round/>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66" b="0">
                <a:solidFill>
                  <a:srgbClr val="000000"/>
                </a:solidFill>
                <a:latin typeface="Times New Roman" panose="02020603050405020304" pitchFamily="18" charset="0"/>
              </a:rPr>
              <a:t>サービス利用計画</a:t>
            </a:r>
          </a:p>
        </p:txBody>
      </p:sp>
    </p:spTree>
    <p:extLst>
      <p:ext uri="{BB962C8B-B14F-4D97-AF65-F5344CB8AC3E}">
        <p14:creationId xmlns:p14="http://schemas.microsoft.com/office/powerpoint/2010/main" val="3855011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01" name="線吹き出し 2 (枠付き) 97"/>
          <p:cNvSpPr>
            <a:spLocks/>
          </p:cNvSpPr>
          <p:nvPr/>
        </p:nvSpPr>
        <p:spPr bwMode="auto">
          <a:xfrm>
            <a:off x="7216776" y="1773238"/>
            <a:ext cx="2124075" cy="1441450"/>
          </a:xfrm>
          <a:prstGeom prst="borderCallout2">
            <a:avLst>
              <a:gd name="adj1" fmla="val 45153"/>
              <a:gd name="adj2" fmla="val -3583"/>
              <a:gd name="adj3" fmla="val 45153"/>
              <a:gd name="adj4" fmla="val -114787"/>
              <a:gd name="adj5" fmla="val 45153"/>
              <a:gd name="adj6" fmla="val -139060"/>
            </a:avLst>
          </a:prstGeom>
          <a:solidFill>
            <a:srgbClr val="CCFFCC">
              <a:alpha val="14117"/>
            </a:srgbClr>
          </a:solidFill>
          <a:ln w="50800" algn="ctr">
            <a:solidFill>
              <a:schemeClr val="tx1"/>
            </a:solidFill>
            <a:miter lim="800000"/>
            <a:headEnd type="oval" w="med" len="med"/>
            <a:tailEnd type="triangle" w="lg" len="me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lang="ja-JP" altLang="en-US" sz="1600" b="0" dirty="0">
                <a:solidFill>
                  <a:srgbClr val="000000"/>
                </a:solidFill>
                <a:latin typeface="Times New Roman" panose="02020603050405020304" pitchFamily="18" charset="0"/>
              </a:rPr>
              <a:t>○本人や環境に関する諸情報を</a:t>
            </a:r>
            <a:r>
              <a:rPr lang="ja-JP" altLang="en-US" sz="2000" b="0" dirty="0">
                <a:solidFill>
                  <a:srgbClr val="000000"/>
                </a:solidFill>
                <a:latin typeface="Times New Roman" panose="02020603050405020304" pitchFamily="18" charset="0"/>
              </a:rPr>
              <a:t>共有し</a:t>
            </a:r>
            <a:r>
              <a:rPr lang="ja-JP" altLang="en-US" sz="1600" b="0" dirty="0">
                <a:solidFill>
                  <a:srgbClr val="000000"/>
                </a:solidFill>
                <a:latin typeface="Times New Roman" panose="02020603050405020304" pitchFamily="18" charset="0"/>
              </a:rPr>
              <a:t>、ニーズ、支援方針を確認する</a:t>
            </a:r>
          </a:p>
          <a:p>
            <a:pPr algn="l">
              <a:spcBef>
                <a:spcPct val="0"/>
              </a:spcBef>
              <a:buFontTx/>
              <a:buNone/>
            </a:pPr>
            <a:r>
              <a:rPr lang="ja-JP" altLang="en-US" sz="1600" b="0" dirty="0">
                <a:solidFill>
                  <a:srgbClr val="000000"/>
                </a:solidFill>
                <a:latin typeface="Times New Roman" panose="02020603050405020304" pitchFamily="18" charset="0"/>
              </a:rPr>
              <a:t>・・・</a:t>
            </a:r>
            <a:r>
              <a:rPr lang="ja-JP" altLang="en-US" sz="2000" b="0" dirty="0">
                <a:solidFill>
                  <a:srgbClr val="FF0000"/>
                </a:solidFill>
                <a:latin typeface="Times New Roman" panose="02020603050405020304" pitchFamily="18" charset="0"/>
              </a:rPr>
              <a:t>見立て</a:t>
            </a:r>
          </a:p>
        </p:txBody>
      </p:sp>
      <p:sp>
        <p:nvSpPr>
          <p:cNvPr id="126978" name="右矢印 89"/>
          <p:cNvSpPr>
            <a:spLocks noChangeArrowheads="1"/>
          </p:cNvSpPr>
          <p:nvPr/>
        </p:nvSpPr>
        <p:spPr bwMode="auto">
          <a:xfrm>
            <a:off x="2505076" y="6092825"/>
            <a:ext cx="5929313" cy="685800"/>
          </a:xfrm>
          <a:prstGeom prst="rightArrow">
            <a:avLst>
              <a:gd name="adj1" fmla="val 70417"/>
              <a:gd name="adj2" fmla="val 79133"/>
            </a:avLst>
          </a:prstGeom>
          <a:solidFill>
            <a:srgbClr val="FFFF99"/>
          </a:solidFill>
          <a:ln w="25400" algn="ctr">
            <a:solidFill>
              <a:schemeClr val="tx1"/>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b="0">
                <a:solidFill>
                  <a:srgbClr val="000000"/>
                </a:solidFill>
                <a:latin typeface="Times New Roman" panose="02020603050405020304" pitchFamily="18" charset="0"/>
              </a:rPr>
              <a:t>サービス管理責任者による支援</a:t>
            </a:r>
          </a:p>
        </p:txBody>
      </p:sp>
      <p:sp>
        <p:nvSpPr>
          <p:cNvPr id="126979" name="Rectangle 28"/>
          <p:cNvSpPr>
            <a:spLocks noChangeArrowheads="1"/>
          </p:cNvSpPr>
          <p:nvPr/>
        </p:nvSpPr>
        <p:spPr bwMode="auto">
          <a:xfrm>
            <a:off x="3433764" y="4146550"/>
            <a:ext cx="428625" cy="194310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b="0">
                <a:solidFill>
                  <a:srgbClr val="000000"/>
                </a:solidFill>
                <a:latin typeface="Times New Roman" panose="02020603050405020304" pitchFamily="18" charset="0"/>
              </a:rPr>
              <a:t>相談支援時の状況把握</a:t>
            </a:r>
          </a:p>
        </p:txBody>
      </p:sp>
      <p:sp>
        <p:nvSpPr>
          <p:cNvPr id="126980" name="Rectangle 29"/>
          <p:cNvSpPr>
            <a:spLocks noChangeArrowheads="1"/>
          </p:cNvSpPr>
          <p:nvPr/>
        </p:nvSpPr>
        <p:spPr bwMode="auto">
          <a:xfrm>
            <a:off x="3933826" y="4146550"/>
            <a:ext cx="428625" cy="194310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b="0">
                <a:solidFill>
                  <a:srgbClr val="000000"/>
                </a:solidFill>
                <a:latin typeface="Times New Roman" panose="02020603050405020304" pitchFamily="18" charset="0"/>
              </a:rPr>
              <a:t>アセスメント　　　　　　　</a:t>
            </a:r>
          </a:p>
        </p:txBody>
      </p:sp>
      <p:sp>
        <p:nvSpPr>
          <p:cNvPr id="126981" name="Rectangle 30"/>
          <p:cNvSpPr>
            <a:spLocks noChangeArrowheads="1"/>
          </p:cNvSpPr>
          <p:nvPr/>
        </p:nvSpPr>
        <p:spPr bwMode="auto">
          <a:xfrm>
            <a:off x="4435474" y="3716338"/>
            <a:ext cx="498475" cy="2449513"/>
          </a:xfrm>
          <a:prstGeom prst="rect">
            <a:avLst/>
          </a:prstGeom>
          <a:solidFill>
            <a:srgbClr val="FFFF66"/>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b="0" dirty="0">
                <a:solidFill>
                  <a:srgbClr val="000000"/>
                </a:solidFill>
                <a:latin typeface="Times New Roman" panose="02020603050405020304" pitchFamily="18" charset="0"/>
                <a:ea typeface="HGP創英角ﾎﾟｯﾌﾟ体" panose="040B0A00000000000000" pitchFamily="50" charset="-128"/>
              </a:rPr>
              <a:t>個別支援計画の作成　</a:t>
            </a:r>
          </a:p>
        </p:txBody>
      </p:sp>
      <p:sp>
        <p:nvSpPr>
          <p:cNvPr id="126982" name="Rectangle 31"/>
          <p:cNvSpPr>
            <a:spLocks noChangeArrowheads="1"/>
          </p:cNvSpPr>
          <p:nvPr/>
        </p:nvSpPr>
        <p:spPr bwMode="auto">
          <a:xfrm>
            <a:off x="5005389" y="4143376"/>
            <a:ext cx="428625" cy="19288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ja-JP" altLang="en-US" sz="1400" b="0">
                <a:solidFill>
                  <a:srgbClr val="000000"/>
                </a:solidFill>
                <a:latin typeface="Times New Roman" panose="02020603050405020304" pitchFamily="18" charset="0"/>
              </a:rPr>
              <a:t>個別支援計画の実施　</a:t>
            </a:r>
          </a:p>
        </p:txBody>
      </p:sp>
      <p:sp>
        <p:nvSpPr>
          <p:cNvPr id="126983" name="Rectangle 32"/>
          <p:cNvSpPr>
            <a:spLocks noChangeArrowheads="1"/>
          </p:cNvSpPr>
          <p:nvPr/>
        </p:nvSpPr>
        <p:spPr bwMode="auto">
          <a:xfrm>
            <a:off x="5934076" y="4146550"/>
            <a:ext cx="428625" cy="194310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ja-JP" altLang="en-US" sz="1400" b="0">
                <a:solidFill>
                  <a:srgbClr val="000000"/>
                </a:solidFill>
                <a:latin typeface="Times New Roman" panose="02020603050405020304" pitchFamily="18" charset="0"/>
              </a:rPr>
              <a:t>中間評価と修正　　　　</a:t>
            </a:r>
          </a:p>
        </p:txBody>
      </p:sp>
      <p:sp>
        <p:nvSpPr>
          <p:cNvPr id="126984" name="Rectangle 33"/>
          <p:cNvSpPr>
            <a:spLocks noChangeArrowheads="1"/>
          </p:cNvSpPr>
          <p:nvPr/>
        </p:nvSpPr>
        <p:spPr bwMode="auto">
          <a:xfrm>
            <a:off x="6505576" y="4146550"/>
            <a:ext cx="428625" cy="194310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ja-JP" altLang="en-US" sz="1400" b="0">
                <a:solidFill>
                  <a:srgbClr val="000000"/>
                </a:solidFill>
                <a:latin typeface="Times New Roman" panose="02020603050405020304" pitchFamily="18" charset="0"/>
              </a:rPr>
              <a:t>終了時評価　　　　　　　</a:t>
            </a:r>
          </a:p>
        </p:txBody>
      </p:sp>
      <p:sp>
        <p:nvSpPr>
          <p:cNvPr id="126985" name="AutoShape 2"/>
          <p:cNvSpPr>
            <a:spLocks noChangeArrowheads="1"/>
          </p:cNvSpPr>
          <p:nvPr/>
        </p:nvSpPr>
        <p:spPr bwMode="auto">
          <a:xfrm>
            <a:off x="933451" y="692150"/>
            <a:ext cx="8308975" cy="287338"/>
          </a:xfrm>
          <a:prstGeom prst="parallelogram">
            <a:avLst>
              <a:gd name="adj" fmla="val 112991"/>
            </a:avLst>
          </a:prstGeom>
          <a:gradFill rotWithShape="1">
            <a:gsLst>
              <a:gs pos="0">
                <a:srgbClr val="97FFB8"/>
              </a:gs>
              <a:gs pos="50000">
                <a:srgbClr val="BFFFD2"/>
              </a:gs>
              <a:gs pos="100000">
                <a:srgbClr val="DFFFE8"/>
              </a:gs>
            </a:gsLst>
            <a:lin ang="16200000" scaled="1"/>
          </a:gradFill>
          <a:ln w="12700" algn="ctr">
            <a:solidFill>
              <a:schemeClr val="bg1"/>
            </a:solidFill>
            <a:miter lim="800000"/>
            <a:headEnd/>
            <a:tailEnd/>
          </a:ln>
        </p:spPr>
        <p:txBody>
          <a:bodyPr wrap="none" lIns="74295" tIns="8890" rIns="74295" bIns="889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endParaRPr lang="ja-JP" altLang="en-US" sz="2400" b="0">
              <a:solidFill>
                <a:srgbClr val="000000"/>
              </a:solidFill>
              <a:latin typeface="Times New Roman" panose="02020603050405020304" pitchFamily="18" charset="0"/>
            </a:endParaRPr>
          </a:p>
        </p:txBody>
      </p:sp>
      <p:sp>
        <p:nvSpPr>
          <p:cNvPr id="126986" name="タイトル 1"/>
          <p:cNvSpPr>
            <a:spLocks noGrp="1"/>
          </p:cNvSpPr>
          <p:nvPr>
            <p:ph type="title" idx="4294967295"/>
          </p:nvPr>
        </p:nvSpPr>
        <p:spPr>
          <a:xfrm>
            <a:off x="1190625" y="69850"/>
            <a:ext cx="7772400" cy="838200"/>
          </a:xfrm>
        </p:spPr>
        <p:txBody>
          <a:bodyPr/>
          <a:lstStyle/>
          <a:p>
            <a:pPr eaLnBrk="1" hangingPunct="1"/>
            <a:r>
              <a:rPr lang="ja-JP" altLang="en-US" sz="3200" dirty="0">
                <a:solidFill>
                  <a:schemeClr val="tx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サービス管理責任者との連携イメージ</a:t>
            </a:r>
            <a:r>
              <a:rPr lang="en-US" altLang="ja-JP" sz="3200" dirty="0">
                <a:solidFill>
                  <a:schemeClr val="tx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3200" dirty="0">
                <a:solidFill>
                  <a:schemeClr val="tx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1800" b="1" dirty="0">
                <a:solidFill>
                  <a:schemeClr val="tx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1" dirty="0">
                <a:solidFill>
                  <a:schemeClr val="tx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a:t>
            </a:r>
            <a:r>
              <a:rPr lang="ja-JP" altLang="en-US" sz="1800" b="1" dirty="0" err="1">
                <a:solidFill>
                  <a:schemeClr val="tx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さんの</a:t>
            </a:r>
            <a:r>
              <a:rPr lang="ja-JP" altLang="en-US" sz="1800" b="1" dirty="0">
                <a:solidFill>
                  <a:schemeClr val="tx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事例から－</a:t>
            </a:r>
          </a:p>
        </p:txBody>
      </p:sp>
      <p:sp>
        <p:nvSpPr>
          <p:cNvPr id="126987" name="右矢印 36"/>
          <p:cNvSpPr>
            <a:spLocks noChangeArrowheads="1"/>
          </p:cNvSpPr>
          <p:nvPr/>
        </p:nvSpPr>
        <p:spPr bwMode="auto">
          <a:xfrm>
            <a:off x="1790700" y="1017589"/>
            <a:ext cx="6858000" cy="682625"/>
          </a:xfrm>
          <a:prstGeom prst="rightArrow">
            <a:avLst>
              <a:gd name="adj1" fmla="val 70417"/>
              <a:gd name="adj2" fmla="val 79349"/>
            </a:avLst>
          </a:prstGeom>
          <a:solidFill>
            <a:srgbClr val="FFCCFF"/>
          </a:solidFill>
          <a:ln w="25400" algn="ctr">
            <a:solidFill>
              <a:schemeClr val="tx1"/>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b="0">
                <a:solidFill>
                  <a:srgbClr val="000000"/>
                </a:solidFill>
                <a:latin typeface="Times New Roman" panose="02020603050405020304" pitchFamily="18" charset="0"/>
              </a:rPr>
              <a:t>相談支援専門員による支援</a:t>
            </a:r>
          </a:p>
        </p:txBody>
      </p:sp>
      <p:sp>
        <p:nvSpPr>
          <p:cNvPr id="126988" name="Rectangle 9"/>
          <p:cNvSpPr>
            <a:spLocks noChangeArrowheads="1"/>
          </p:cNvSpPr>
          <p:nvPr/>
        </p:nvSpPr>
        <p:spPr bwMode="auto">
          <a:xfrm>
            <a:off x="5934076" y="1768475"/>
            <a:ext cx="428625" cy="2160588"/>
          </a:xfrm>
          <a:prstGeom prst="rect">
            <a:avLst/>
          </a:prstGeom>
          <a:solidFill>
            <a:schemeClr val="bg1"/>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rPr>
              <a:t>モニタリング・評価</a:t>
            </a:r>
          </a:p>
        </p:txBody>
      </p:sp>
      <p:sp>
        <p:nvSpPr>
          <p:cNvPr id="126989" name="Rectangle 18"/>
          <p:cNvSpPr>
            <a:spLocks noChangeArrowheads="1"/>
          </p:cNvSpPr>
          <p:nvPr/>
        </p:nvSpPr>
        <p:spPr bwMode="auto">
          <a:xfrm>
            <a:off x="1911350" y="1768476"/>
            <a:ext cx="450850" cy="2157413"/>
          </a:xfrm>
          <a:prstGeom prst="rect">
            <a:avLst/>
          </a:prstGeom>
          <a:solidFill>
            <a:schemeClr val="bg1"/>
          </a:solidFill>
          <a:ln w="9525">
            <a:solidFill>
              <a:srgbClr val="000000"/>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相談受付</a:t>
            </a:r>
          </a:p>
        </p:txBody>
      </p:sp>
      <p:sp>
        <p:nvSpPr>
          <p:cNvPr id="126991" name="Rectangle 23"/>
          <p:cNvSpPr>
            <a:spLocks noChangeArrowheads="1"/>
          </p:cNvSpPr>
          <p:nvPr/>
        </p:nvSpPr>
        <p:spPr bwMode="auto">
          <a:xfrm>
            <a:off x="3648076" y="1768475"/>
            <a:ext cx="428625" cy="2160588"/>
          </a:xfrm>
          <a:prstGeom prst="rect">
            <a:avLst/>
          </a:prstGeom>
          <a:solidFill>
            <a:schemeClr val="bg1"/>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サービス担当者会議</a:t>
            </a:r>
          </a:p>
        </p:txBody>
      </p:sp>
      <p:sp>
        <p:nvSpPr>
          <p:cNvPr id="126992" name="Rectangle 24"/>
          <p:cNvSpPr>
            <a:spLocks noChangeArrowheads="1"/>
          </p:cNvSpPr>
          <p:nvPr/>
        </p:nvSpPr>
        <p:spPr bwMode="auto">
          <a:xfrm>
            <a:off x="3048000" y="1628776"/>
            <a:ext cx="515938" cy="2447925"/>
          </a:xfrm>
          <a:prstGeom prst="rect">
            <a:avLst/>
          </a:prstGeom>
          <a:solidFill>
            <a:srgbClr val="FFCCFF"/>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b="0">
                <a:solidFill>
                  <a:srgbClr val="000000"/>
                </a:solidFill>
                <a:latin typeface="Times New Roman" panose="02020603050405020304" pitchFamily="18" charset="0"/>
                <a:ea typeface="HGP創英角ﾎﾟｯﾌﾟ体" panose="040B0A00000000000000" pitchFamily="50" charset="-128"/>
              </a:rPr>
              <a:t>サービス利用計画案の作成</a:t>
            </a:r>
          </a:p>
        </p:txBody>
      </p:sp>
      <p:sp>
        <p:nvSpPr>
          <p:cNvPr id="126993" name="Rectangle 34"/>
          <p:cNvSpPr>
            <a:spLocks noChangeArrowheads="1"/>
          </p:cNvSpPr>
          <p:nvPr/>
        </p:nvSpPr>
        <p:spPr bwMode="auto">
          <a:xfrm>
            <a:off x="2505076" y="1785939"/>
            <a:ext cx="428625" cy="2160587"/>
          </a:xfrm>
          <a:prstGeom prst="rect">
            <a:avLst/>
          </a:prstGeom>
          <a:solidFill>
            <a:schemeClr val="bg1"/>
          </a:solidFill>
          <a:ln w="9525">
            <a:solidFill>
              <a:srgbClr val="000000"/>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rPr>
              <a:t>アセスメント・課題分析</a:t>
            </a:r>
          </a:p>
        </p:txBody>
      </p:sp>
      <p:sp>
        <p:nvSpPr>
          <p:cNvPr id="126994" name="Rectangle 9"/>
          <p:cNvSpPr>
            <a:spLocks noChangeArrowheads="1"/>
          </p:cNvSpPr>
          <p:nvPr/>
        </p:nvSpPr>
        <p:spPr bwMode="auto">
          <a:xfrm>
            <a:off x="6505576" y="1785939"/>
            <a:ext cx="428625" cy="2160587"/>
          </a:xfrm>
          <a:prstGeom prst="rect">
            <a:avLst/>
          </a:prstGeom>
          <a:solidFill>
            <a:schemeClr val="bg1"/>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rPr>
              <a:t>終結</a:t>
            </a:r>
          </a:p>
        </p:txBody>
      </p:sp>
      <p:sp>
        <p:nvSpPr>
          <p:cNvPr id="126995" name="テキスト ボックス 90"/>
          <p:cNvSpPr txBox="1">
            <a:spLocks noChangeArrowheads="1"/>
          </p:cNvSpPr>
          <p:nvPr/>
        </p:nvSpPr>
        <p:spPr bwMode="auto">
          <a:xfrm>
            <a:off x="632791" y="1798637"/>
            <a:ext cx="128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b="0" dirty="0">
                <a:solidFill>
                  <a:srgbClr val="000000"/>
                </a:solidFill>
                <a:latin typeface="Times New Roman" panose="02020603050405020304" pitchFamily="18" charset="0"/>
              </a:rPr>
              <a:t>相談支援</a:t>
            </a:r>
            <a:endParaRPr lang="en-US" altLang="ja-JP" sz="1400" b="0" dirty="0">
              <a:solidFill>
                <a:srgbClr val="000000"/>
              </a:solidFill>
              <a:latin typeface="Times New Roman" panose="02020603050405020304" pitchFamily="18" charset="0"/>
            </a:endParaRPr>
          </a:p>
          <a:p>
            <a:pPr>
              <a:spcBef>
                <a:spcPct val="0"/>
              </a:spcBef>
              <a:buFontTx/>
              <a:buNone/>
            </a:pPr>
            <a:r>
              <a:rPr lang="ja-JP" altLang="en-US" sz="1400" b="0" dirty="0">
                <a:solidFill>
                  <a:srgbClr val="000000"/>
                </a:solidFill>
                <a:latin typeface="Times New Roman" panose="02020603050405020304" pitchFamily="18" charset="0"/>
              </a:rPr>
              <a:t>専門員</a:t>
            </a:r>
          </a:p>
        </p:txBody>
      </p:sp>
      <p:sp>
        <p:nvSpPr>
          <p:cNvPr id="126998" name="テキスト ボックス 93"/>
          <p:cNvSpPr txBox="1">
            <a:spLocks noChangeArrowheads="1"/>
          </p:cNvSpPr>
          <p:nvPr/>
        </p:nvSpPr>
        <p:spPr bwMode="auto">
          <a:xfrm>
            <a:off x="1106035" y="5382420"/>
            <a:ext cx="1501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b="0" dirty="0">
                <a:solidFill>
                  <a:srgbClr val="000000"/>
                </a:solidFill>
                <a:latin typeface="Times New Roman" panose="02020603050405020304" pitchFamily="18" charset="0"/>
              </a:rPr>
              <a:t>サービス管理</a:t>
            </a:r>
            <a:endParaRPr lang="en-US" altLang="ja-JP" sz="1400" b="0" dirty="0">
              <a:solidFill>
                <a:srgbClr val="000000"/>
              </a:solidFill>
              <a:latin typeface="Times New Roman" panose="02020603050405020304" pitchFamily="18" charset="0"/>
            </a:endParaRPr>
          </a:p>
          <a:p>
            <a:pPr>
              <a:spcBef>
                <a:spcPct val="0"/>
              </a:spcBef>
              <a:buFontTx/>
              <a:buNone/>
            </a:pPr>
            <a:r>
              <a:rPr lang="ja-JP" altLang="en-US" sz="1400" b="0" dirty="0">
                <a:solidFill>
                  <a:srgbClr val="000000"/>
                </a:solidFill>
                <a:latin typeface="Times New Roman" panose="02020603050405020304" pitchFamily="18" charset="0"/>
              </a:rPr>
              <a:t>責任者</a:t>
            </a:r>
          </a:p>
        </p:txBody>
      </p:sp>
      <p:sp>
        <p:nvSpPr>
          <p:cNvPr id="126999" name="円/楕円 95"/>
          <p:cNvSpPr>
            <a:spLocks noChangeArrowheads="1"/>
          </p:cNvSpPr>
          <p:nvPr/>
        </p:nvSpPr>
        <p:spPr bwMode="auto">
          <a:xfrm>
            <a:off x="3429001" y="1785939"/>
            <a:ext cx="1071563" cy="4357687"/>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2400" b="0">
              <a:solidFill>
                <a:srgbClr val="FFFFFF"/>
              </a:solidFill>
              <a:latin typeface="Times New Roman" panose="02020603050405020304" pitchFamily="18" charset="0"/>
            </a:endParaRPr>
          </a:p>
        </p:txBody>
      </p:sp>
      <p:sp>
        <p:nvSpPr>
          <p:cNvPr id="127000" name="円/楕円 96"/>
          <p:cNvSpPr>
            <a:spLocks noChangeArrowheads="1"/>
          </p:cNvSpPr>
          <p:nvPr/>
        </p:nvSpPr>
        <p:spPr bwMode="auto">
          <a:xfrm>
            <a:off x="5791201" y="1785939"/>
            <a:ext cx="714375" cy="4357687"/>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2400" b="0">
              <a:solidFill>
                <a:srgbClr val="FFFFFF"/>
              </a:solidFill>
              <a:latin typeface="Times New Roman" panose="02020603050405020304" pitchFamily="18" charset="0"/>
            </a:endParaRPr>
          </a:p>
        </p:txBody>
      </p:sp>
      <p:sp>
        <p:nvSpPr>
          <p:cNvPr id="127002" name="線吹き出し 2 (枠付き) 98"/>
          <p:cNvSpPr>
            <a:spLocks/>
          </p:cNvSpPr>
          <p:nvPr/>
        </p:nvSpPr>
        <p:spPr bwMode="auto">
          <a:xfrm>
            <a:off x="7505700" y="4365626"/>
            <a:ext cx="1855788" cy="1655763"/>
          </a:xfrm>
          <a:prstGeom prst="borderCallout2">
            <a:avLst>
              <a:gd name="adj1" fmla="val 77468"/>
              <a:gd name="adj2" fmla="val -4102"/>
              <a:gd name="adj3" fmla="val 77468"/>
              <a:gd name="adj4" fmla="val -17352"/>
              <a:gd name="adj5" fmla="val 77468"/>
              <a:gd name="adj6" fmla="val -59657"/>
            </a:avLst>
          </a:prstGeom>
          <a:solidFill>
            <a:srgbClr val="CCFFCC">
              <a:alpha val="14117"/>
            </a:srgbClr>
          </a:solidFill>
          <a:ln w="50800" algn="ctr">
            <a:solidFill>
              <a:schemeClr val="tx1"/>
            </a:solidFill>
            <a:miter lim="800000"/>
            <a:headEnd type="oval" w="med" len="med"/>
            <a:tailEnd type="triangle" w="lg" len="me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lang="ja-JP" altLang="en-US" sz="1600" b="0" dirty="0">
                <a:solidFill>
                  <a:srgbClr val="000000"/>
                </a:solidFill>
                <a:latin typeface="Times New Roman" panose="02020603050405020304" pitchFamily="18" charset="0"/>
              </a:rPr>
              <a:t>○サービスの提供状況、目標の達成状況、本人の状況についての評価を</a:t>
            </a:r>
            <a:r>
              <a:rPr lang="ja-JP" altLang="en-US" sz="2000" b="0" dirty="0">
                <a:solidFill>
                  <a:srgbClr val="000000"/>
                </a:solidFill>
                <a:latin typeface="Times New Roman" panose="02020603050405020304" pitchFamily="18" charset="0"/>
              </a:rPr>
              <a:t>共有</a:t>
            </a:r>
            <a:r>
              <a:rPr lang="ja-JP" altLang="en-US" sz="1600" b="0" dirty="0">
                <a:solidFill>
                  <a:srgbClr val="000000"/>
                </a:solidFill>
                <a:latin typeface="Times New Roman" panose="02020603050405020304" pitchFamily="18" charset="0"/>
              </a:rPr>
              <a:t>する</a:t>
            </a:r>
          </a:p>
          <a:p>
            <a:pPr algn="l">
              <a:spcBef>
                <a:spcPct val="0"/>
              </a:spcBef>
              <a:buFontTx/>
              <a:buNone/>
            </a:pPr>
            <a:r>
              <a:rPr lang="ja-JP" altLang="en-US" sz="1600" b="0" dirty="0">
                <a:solidFill>
                  <a:srgbClr val="000000"/>
                </a:solidFill>
                <a:latin typeface="Times New Roman" panose="02020603050405020304" pitchFamily="18" charset="0"/>
              </a:rPr>
              <a:t>・・・</a:t>
            </a:r>
            <a:r>
              <a:rPr lang="ja-JP" altLang="en-US" sz="2000" b="0" dirty="0">
                <a:solidFill>
                  <a:srgbClr val="FF0000"/>
                </a:solidFill>
                <a:latin typeface="Times New Roman" panose="02020603050405020304" pitchFamily="18" charset="0"/>
              </a:rPr>
              <a:t>手立て</a:t>
            </a:r>
          </a:p>
        </p:txBody>
      </p:sp>
      <p:sp>
        <p:nvSpPr>
          <p:cNvPr id="100" name="円/楕円 99"/>
          <p:cNvSpPr/>
          <p:nvPr/>
        </p:nvSpPr>
        <p:spPr>
          <a:xfrm>
            <a:off x="7148514" y="3143250"/>
            <a:ext cx="2428875" cy="1214438"/>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defRPr/>
            </a:pPr>
            <a:r>
              <a:rPr lang="ja-JP" altLang="en-US" sz="1400" b="0" dirty="0">
                <a:solidFill>
                  <a:srgbClr val="000000"/>
                </a:solidFill>
              </a:rPr>
              <a:t>本人に混乱を起こさせないような障害特性の理解、適切な支援方法の共有</a:t>
            </a:r>
          </a:p>
        </p:txBody>
      </p:sp>
      <p:sp>
        <p:nvSpPr>
          <p:cNvPr id="127005" name="テキスト ボックス 28"/>
          <p:cNvSpPr txBox="1">
            <a:spLocks noChangeArrowheads="1"/>
          </p:cNvSpPr>
          <p:nvPr/>
        </p:nvSpPr>
        <p:spPr bwMode="auto">
          <a:xfrm>
            <a:off x="837861" y="4104484"/>
            <a:ext cx="17859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0" dirty="0">
                <a:solidFill>
                  <a:srgbClr val="000000"/>
                </a:solidFill>
                <a:latin typeface="ＭＳ Ｐゴシック" panose="020B0600070205080204" pitchFamily="50" charset="-128"/>
              </a:rPr>
              <a:t>A</a:t>
            </a:r>
            <a:r>
              <a:rPr lang="ja-JP" altLang="en-US" sz="1600" b="0" dirty="0" err="1">
                <a:solidFill>
                  <a:srgbClr val="000000"/>
                </a:solidFill>
                <a:latin typeface="ＭＳ ゴシック" panose="020B0609070205080204" pitchFamily="49" charset="-128"/>
                <a:ea typeface="ＭＳ ゴシック" panose="020B0609070205080204" pitchFamily="49" charset="-128"/>
              </a:rPr>
              <a:t>さん</a:t>
            </a:r>
            <a:r>
              <a:rPr lang="en-US" altLang="ja-JP" sz="1600" b="0" dirty="0">
                <a:solidFill>
                  <a:srgbClr val="000000"/>
                </a:solidFill>
                <a:latin typeface="Times New Roman" panose="02020603050405020304" pitchFamily="18" charset="0"/>
              </a:rPr>
              <a:t> </a:t>
            </a:r>
            <a:endParaRPr lang="ja-JP" altLang="en-US" sz="1600" b="0" dirty="0">
              <a:solidFill>
                <a:srgbClr val="000000"/>
              </a:solidFill>
              <a:latin typeface="Times New Roman" panose="02020603050405020304" pitchFamily="18" charset="0"/>
            </a:endParaRPr>
          </a:p>
        </p:txBody>
      </p:sp>
      <p:pic>
        <p:nvPicPr>
          <p:cNvPr id="30" name="Picture 17" descr="person_01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568" y="1183480"/>
            <a:ext cx="5905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3" descr="person_00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7496" y="5906295"/>
            <a:ext cx="61436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5" descr="C:\Users\TNUYJ\Pictures\010101man01st-tran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724" y="2717801"/>
            <a:ext cx="1582737"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90" name="Rectangle 19"/>
          <p:cNvSpPr>
            <a:spLocks noChangeArrowheads="1"/>
          </p:cNvSpPr>
          <p:nvPr/>
        </p:nvSpPr>
        <p:spPr bwMode="auto">
          <a:xfrm>
            <a:off x="5005388" y="1768475"/>
            <a:ext cx="431800" cy="2160588"/>
          </a:xfrm>
          <a:prstGeom prst="rect">
            <a:avLst/>
          </a:prstGeom>
          <a:solidFill>
            <a:schemeClr val="bg1"/>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サービス利用</a:t>
            </a:r>
          </a:p>
        </p:txBody>
      </p:sp>
    </p:spTree>
    <p:extLst>
      <p:ext uri="{BB962C8B-B14F-4D97-AF65-F5344CB8AC3E}">
        <p14:creationId xmlns:p14="http://schemas.microsoft.com/office/powerpoint/2010/main" val="300888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98971" y="385889"/>
            <a:ext cx="9283700" cy="1440985"/>
          </a:xfrm>
        </p:spPr>
        <p:txBody>
          <a:bodyPr/>
          <a:lstStyle/>
          <a:p>
            <a:pPr eaLnBrk="1" hangingPunct="1"/>
            <a:r>
              <a:rPr lang="ja-JP" altLang="en-US" sz="4000" b="1" dirty="0">
                <a:solidFill>
                  <a:schemeClr val="accent1">
                    <a:lumMod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a:t>
            </a:r>
            <a:r>
              <a:rPr lang="ja-JP" altLang="ja-JP" sz="4000" dirty="0">
                <a:solidFill>
                  <a:schemeClr val="accent1">
                    <a:lumMod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連携</a:t>
            </a:r>
            <a:r>
              <a:rPr lang="ja-JP" altLang="en-US" sz="4000" dirty="0">
                <a:solidFill>
                  <a:schemeClr val="accent1">
                    <a:lumMod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による支援とは</a:t>
            </a:r>
            <a:endParaRPr lang="ja-JP" altLang="en-US" sz="4000" b="1" dirty="0">
              <a:solidFill>
                <a:schemeClr val="accent1">
                  <a:lumMod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436" name="Text Box 4"/>
          <p:cNvSpPr txBox="1">
            <a:spLocks noChangeArrowheads="1"/>
          </p:cNvSpPr>
          <p:nvPr/>
        </p:nvSpPr>
        <p:spPr bwMode="auto">
          <a:xfrm>
            <a:off x="828353" y="2636912"/>
            <a:ext cx="8424936" cy="1988237"/>
          </a:xfrm>
          <a:prstGeom prst="rect">
            <a:avLst/>
          </a:prstGeom>
          <a:noFill/>
          <a:ln w="9525">
            <a:noFill/>
            <a:miter lim="800000"/>
            <a:headEnd/>
            <a:tailEnd/>
          </a:ln>
        </p:spPr>
        <p:txBody>
          <a:bodyPr wrap="square">
            <a:spAutoFit/>
          </a:bodyPr>
          <a:lstStyle/>
          <a:p>
            <a:pPr algn="l">
              <a:lnSpc>
                <a:spcPct val="110000"/>
              </a:lnSpc>
            </a:pPr>
            <a:r>
              <a:rPr lang="ja-JP" altLang="ja-JP" sz="28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8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a:t>
            </a:r>
            <a:r>
              <a:rPr lang="ja-JP" altLang="ja-JP" sz="28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）サービス管理責任者は、なぜ連携が必要か</a:t>
            </a:r>
          </a:p>
          <a:p>
            <a:pPr algn="l">
              <a:lnSpc>
                <a:spcPct val="110000"/>
              </a:lnSpc>
            </a:pPr>
            <a:endParaRPr lang="ja-JP" altLang="en-US" sz="28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ja-JP" sz="28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8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a:t>
            </a:r>
            <a:r>
              <a:rPr lang="ja-JP" altLang="ja-JP" sz="28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）サービス事業者の責務（法的位置づけ）</a:t>
            </a:r>
          </a:p>
          <a:p>
            <a:pPr algn="l">
              <a:lnSpc>
                <a:spcPct val="110000"/>
              </a:lnSpc>
            </a:pPr>
            <a:endParaRPr lang="ja-JP" altLang="en-US" sz="28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437" name="AutoShape 4"/>
          <p:cNvSpPr>
            <a:spLocks noChangeArrowheads="1"/>
          </p:cNvSpPr>
          <p:nvPr/>
        </p:nvSpPr>
        <p:spPr bwMode="auto">
          <a:xfrm>
            <a:off x="288985" y="1412776"/>
            <a:ext cx="9229724" cy="431800"/>
          </a:xfrm>
          <a:prstGeom prst="parallelogram">
            <a:avLst>
              <a:gd name="adj" fmla="val 94604"/>
            </a:avLst>
          </a:prstGeom>
          <a:gradFill rotWithShape="1">
            <a:gsLst>
              <a:gs pos="0">
                <a:srgbClr val="FFFFFF"/>
              </a:gs>
              <a:gs pos="100000">
                <a:srgbClr val="CCFF99"/>
              </a:gs>
            </a:gsLst>
            <a:lin ang="5400000" scaled="1"/>
          </a:gradFill>
          <a:ln w="12700" algn="ctr">
            <a:noFill/>
            <a:miter lim="800000"/>
            <a:headEnd/>
            <a:tailEnd/>
          </a:ln>
        </p:spPr>
        <p:txBody>
          <a:bodyPr wrap="none" lIns="74295" tIns="8890" rIns="74295" bIns="8890" anchor="ctr"/>
          <a:lstStyle/>
          <a:p>
            <a:endParaRPr lang="ja-JP" altLang="ja-JP" dirty="0"/>
          </a:p>
        </p:txBody>
      </p:sp>
      <p:sp>
        <p:nvSpPr>
          <p:cNvPr id="2" name="スライド番号プレースホルダー 1"/>
          <p:cNvSpPr>
            <a:spLocks noGrp="1"/>
          </p:cNvSpPr>
          <p:nvPr>
            <p:ph type="sldNum" sz="quarter" idx="12"/>
          </p:nvPr>
        </p:nvSpPr>
        <p:spPr/>
        <p:txBody>
          <a:bodyPr/>
          <a:lstStyle/>
          <a:p>
            <a:pPr>
              <a:defRPr/>
            </a:pPr>
            <a:fld id="{FEFC2FB3-D7FD-4AEF-AFA5-D5FB63CBC06B}" type="slidenum">
              <a:rPr lang="en-US" altLang="ja-JP" smtClean="0"/>
              <a:pPr>
                <a:defRPr/>
              </a:pPr>
              <a:t>13</a:t>
            </a:fld>
            <a:endParaRPr lang="en-US" altLang="ja-JP" dirty="0"/>
          </a:p>
        </p:txBody>
      </p:sp>
    </p:spTree>
    <p:extLst>
      <p:ext uri="{BB962C8B-B14F-4D97-AF65-F5344CB8AC3E}">
        <p14:creationId xmlns:p14="http://schemas.microsoft.com/office/powerpoint/2010/main" val="2817233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FEFC2FB3-D7FD-4AEF-AFA5-D5FB63CBC06B}" type="slidenum">
              <a:rPr lang="en-US" altLang="ja-JP" smtClean="0"/>
              <a:pPr>
                <a:defRPr/>
              </a:pPr>
              <a:t>14</a:t>
            </a:fld>
            <a:endParaRPr lang="en-US" altLang="ja-JP" dirty="0"/>
          </a:p>
        </p:txBody>
      </p:sp>
      <p:sp>
        <p:nvSpPr>
          <p:cNvPr id="5" name="正方形/長方形 4"/>
          <p:cNvSpPr/>
          <p:nvPr/>
        </p:nvSpPr>
        <p:spPr>
          <a:xfrm>
            <a:off x="1116385" y="2924944"/>
            <a:ext cx="8376011" cy="1175706"/>
          </a:xfrm>
          <a:prstGeom prst="rect">
            <a:avLst/>
          </a:prstGeom>
        </p:spPr>
        <p:txBody>
          <a:bodyPr wrap="none">
            <a:spAutoFit/>
          </a:bodyPr>
          <a:lstStyle/>
          <a:p>
            <a:pPr algn="l">
              <a:lnSpc>
                <a:spcPct val="110000"/>
              </a:lnSpc>
            </a:pPr>
            <a:r>
              <a:rPr lang="ja-JP"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a:t>
            </a:r>
            <a:r>
              <a:rPr lang="ja-JP"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）サービス管理責任者は、なぜ連携が必要か</a:t>
            </a:r>
            <a:endParaRPr lang="en-US"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en-US"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（整理してみる）</a:t>
            </a:r>
            <a:endParaRPr lang="ja-JP"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23618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207813"/>
            <a:ext cx="9139238" cy="1143000"/>
          </a:xfrm>
        </p:spPr>
        <p:txBody>
          <a:bodyPr/>
          <a:lstStyle/>
          <a:p>
            <a:r>
              <a:rPr kumimoji="1" lang="ja-JP" altLang="en-US" sz="2400" dirty="0"/>
              <a:t>ずっと必要・大切だといわれ続けている</a:t>
            </a:r>
            <a:r>
              <a:rPr kumimoji="1" lang="en-US" altLang="ja-JP" sz="2400" dirty="0"/>
              <a:t>『</a:t>
            </a:r>
            <a:r>
              <a:rPr kumimoji="1" lang="ja-JP" altLang="en-US" sz="2400" dirty="0"/>
              <a:t>連携</a:t>
            </a:r>
            <a:r>
              <a:rPr kumimoji="1" lang="en-US" altLang="ja-JP" sz="2400" dirty="0"/>
              <a:t>』</a:t>
            </a:r>
            <a:br>
              <a:rPr kumimoji="1" lang="en-US" altLang="ja-JP" sz="2400" dirty="0"/>
            </a:br>
            <a:r>
              <a:rPr lang="ja-JP" altLang="en-US" sz="3200" b="1" dirty="0"/>
              <a:t>そもそも</a:t>
            </a:r>
            <a:r>
              <a:rPr lang="en-US" altLang="ja-JP" sz="3200" b="1" dirty="0"/>
              <a:t>『</a:t>
            </a:r>
            <a:r>
              <a:rPr lang="ja-JP" altLang="en-US" sz="3200" b="1" dirty="0"/>
              <a:t>連携</a:t>
            </a:r>
            <a:r>
              <a:rPr lang="en-US" altLang="ja-JP" sz="3200" b="1" dirty="0"/>
              <a:t>』</a:t>
            </a:r>
            <a:r>
              <a:rPr lang="ja-JP" altLang="en-US" sz="3200" b="1" dirty="0"/>
              <a:t>とは？</a:t>
            </a:r>
            <a:endParaRPr kumimoji="1" lang="ja-JP" altLang="en-US" sz="3200" b="1" dirty="0"/>
          </a:p>
        </p:txBody>
      </p:sp>
      <p:sp>
        <p:nvSpPr>
          <p:cNvPr id="3" name="コンテンツ プレースホルダー 2"/>
          <p:cNvSpPr>
            <a:spLocks noGrp="1"/>
          </p:cNvSpPr>
          <p:nvPr>
            <p:ph idx="1"/>
          </p:nvPr>
        </p:nvSpPr>
        <p:spPr>
          <a:xfrm>
            <a:off x="575233" y="1728555"/>
            <a:ext cx="9315575" cy="2852573"/>
          </a:xfrm>
          <a:noFill/>
          <a:ln w="25400">
            <a:solidFill>
              <a:srgbClr val="0033CC"/>
            </a:solidFill>
          </a:ln>
        </p:spPr>
        <p:txBody>
          <a:bodyPr/>
          <a:lstStyle/>
          <a:p>
            <a:pPr marL="0" indent="0">
              <a:buNone/>
            </a:pPr>
            <a:endParaRPr lang="en-US" altLang="ja-JP" sz="1200" dirty="0"/>
          </a:p>
          <a:p>
            <a:pPr marL="0" indent="0">
              <a:buNone/>
            </a:pPr>
            <a:r>
              <a:rPr lang="ja-JP" altLang="en-US" sz="2400" dirty="0"/>
              <a:t>（ 名 ） スル </a:t>
            </a:r>
            <a:r>
              <a:rPr lang="en-US" altLang="ja-JP" sz="2400" dirty="0"/>
              <a:t>〔</a:t>
            </a:r>
            <a:r>
              <a:rPr lang="ja-JP" altLang="en-US" sz="2400" dirty="0"/>
              <a:t>「連絡提携れんらくていけい」の意</a:t>
            </a:r>
            <a:r>
              <a:rPr lang="en-US" altLang="ja-JP" sz="2400" dirty="0"/>
              <a:t>〕 </a:t>
            </a:r>
          </a:p>
          <a:p>
            <a:pPr marL="0" indent="0">
              <a:buNone/>
            </a:pPr>
            <a:r>
              <a:rPr lang="ja-JP" altLang="en-US" sz="2400" dirty="0">
                <a:solidFill>
                  <a:srgbClr val="FF0000"/>
                </a:solidFill>
                <a:latin typeface="HGPｺﾞｼｯｸE" panose="020B0900000000000000" pitchFamily="50" charset="-128"/>
                <a:ea typeface="HGPｺﾞｼｯｸE" panose="020B0900000000000000" pitchFamily="50" charset="-128"/>
              </a:rPr>
              <a:t>○</a:t>
            </a:r>
            <a:r>
              <a:rPr lang="ja-JP" altLang="en-US" sz="2400" b="1" dirty="0">
                <a:solidFill>
                  <a:srgbClr val="FF0000"/>
                </a:solidFill>
                <a:latin typeface="HGPｺﾞｼｯｸE" panose="020B0900000000000000" pitchFamily="50" charset="-128"/>
                <a:ea typeface="HGPｺﾞｼｯｸE" panose="020B0900000000000000" pitchFamily="50" charset="-128"/>
              </a:rPr>
              <a:t>連絡を密に取り合って，一つの目的のために一緒に物事をすること。 </a:t>
            </a:r>
            <a:endParaRPr lang="en-US" altLang="ja-JP" sz="2400" b="1" dirty="0">
              <a:solidFill>
                <a:srgbClr val="FF0000"/>
              </a:solidFill>
              <a:latin typeface="HGPｺﾞｼｯｸE" panose="020B0900000000000000" pitchFamily="50" charset="-128"/>
              <a:ea typeface="HGPｺﾞｼｯｸE" panose="020B0900000000000000" pitchFamily="50" charset="-128"/>
            </a:endParaRPr>
          </a:p>
          <a:p>
            <a:pPr marL="0" indent="0">
              <a:buNone/>
            </a:pPr>
            <a:r>
              <a:rPr lang="ja-JP" altLang="en-US" sz="2000" dirty="0"/>
              <a:t>　「 －プレー」 「父母と教師の－を密にする」 「関係諸機関が－して研究開発を行う」 </a:t>
            </a:r>
            <a:endParaRPr lang="en-US" altLang="ja-JP" sz="2000" dirty="0"/>
          </a:p>
          <a:p>
            <a:pPr marL="0" indent="0">
              <a:buNone/>
            </a:pPr>
            <a:r>
              <a:rPr lang="en-US" altLang="ja-JP" sz="2400" dirty="0"/>
              <a:t>〔</a:t>
            </a:r>
            <a:r>
              <a:rPr lang="ja-JP" altLang="en-US" sz="2400" dirty="0"/>
              <a:t>同音語の「連係・連繫」は物事と物事，人と人との間のつながりのことであるが，それに対して「連携」は連絡を取り合って一緒に物事を行うことをいう</a:t>
            </a:r>
            <a:r>
              <a:rPr lang="en-US" altLang="ja-JP" sz="2400" dirty="0"/>
              <a:t>〕</a:t>
            </a:r>
            <a:r>
              <a:rPr lang="ja-JP" altLang="en-US" sz="2400" dirty="0"/>
              <a:t>　大辞林 第三版の</a:t>
            </a:r>
            <a:r>
              <a:rPr lang="ja-JP" altLang="en-US" sz="2400" dirty="0" smtClean="0"/>
              <a:t>解説</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61104AE-FC94-4432-B289-A0AFA5F50552}" type="slidenum">
              <a:rPr lang="en-US" altLang="ja-JP" smtClean="0"/>
              <a:pPr>
                <a:defRPr/>
              </a:pPr>
              <a:t>15</a:t>
            </a:fld>
            <a:endParaRPr lang="en-US" altLang="ja-JP" dirty="0"/>
          </a:p>
        </p:txBody>
      </p:sp>
      <p:sp>
        <p:nvSpPr>
          <p:cNvPr id="5" name="Text Box 2"/>
          <p:cNvSpPr txBox="1">
            <a:spLocks noChangeArrowheads="1"/>
          </p:cNvSpPr>
          <p:nvPr/>
        </p:nvSpPr>
        <p:spPr bwMode="auto">
          <a:xfrm>
            <a:off x="399504" y="1248607"/>
            <a:ext cx="3024336" cy="584767"/>
          </a:xfrm>
          <a:prstGeom prst="rect">
            <a:avLst/>
          </a:prstGeom>
          <a:solidFill>
            <a:schemeClr val="accent6">
              <a:lumMod val="75000"/>
            </a:schemeClr>
          </a:solidFill>
          <a:ln>
            <a:noFill/>
          </a:ln>
          <a:scene3d>
            <a:camera prst="orthographicFront"/>
            <a:lightRig rig="threePt" dir="t"/>
          </a:scene3d>
          <a:sp3d>
            <a:bevelT/>
          </a:sp3d>
          <a:extLst/>
        </p:spPr>
        <p:txBody>
          <a:bodyPr wrap="square" lIns="91432" tIns="45716" rIns="91432" bIns="45716">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lvl="0" algn="l">
              <a:spcBef>
                <a:spcPct val="20000"/>
              </a:spcBef>
            </a:pPr>
            <a:r>
              <a:rPr lang="ja-JP" altLang="en-US" sz="3200" kern="0" dirty="0">
                <a:solidFill>
                  <a:schemeClr val="bg1"/>
                </a:solidFill>
                <a:latin typeface="Arial"/>
                <a:ea typeface="ＭＳ Ｐゴシック"/>
              </a:rPr>
              <a:t>れんけい</a:t>
            </a:r>
            <a:r>
              <a:rPr lang="en-US" altLang="ja-JP" sz="3200" kern="0" dirty="0">
                <a:solidFill>
                  <a:schemeClr val="bg1"/>
                </a:solidFill>
                <a:latin typeface="Arial"/>
                <a:ea typeface="ＭＳ Ｐゴシック"/>
              </a:rPr>
              <a:t>【</a:t>
            </a:r>
            <a:r>
              <a:rPr lang="ja-JP" altLang="en-US" sz="3200" kern="0" dirty="0">
                <a:solidFill>
                  <a:schemeClr val="bg1"/>
                </a:solidFill>
                <a:latin typeface="Arial"/>
                <a:ea typeface="ＭＳ Ｐゴシック"/>
              </a:rPr>
              <a:t>連携</a:t>
            </a:r>
            <a:r>
              <a:rPr lang="en-US" altLang="ja-JP" sz="3200" kern="0" dirty="0">
                <a:solidFill>
                  <a:schemeClr val="bg1"/>
                </a:solidFill>
                <a:latin typeface="Arial"/>
                <a:ea typeface="ＭＳ Ｐゴシック"/>
              </a:rPr>
              <a:t>】</a:t>
            </a:r>
          </a:p>
        </p:txBody>
      </p:sp>
      <p:sp>
        <p:nvSpPr>
          <p:cNvPr id="6" name="コンテンツ プレースホルダー 2"/>
          <p:cNvSpPr txBox="1">
            <a:spLocks/>
          </p:cNvSpPr>
          <p:nvPr/>
        </p:nvSpPr>
        <p:spPr bwMode="auto">
          <a:xfrm>
            <a:off x="663402" y="5349981"/>
            <a:ext cx="9139238" cy="1175363"/>
          </a:xfrm>
          <a:prstGeom prst="rect">
            <a:avLst/>
          </a:prstGeom>
          <a:noFill/>
          <a:ln w="25400">
            <a:solidFill>
              <a:srgbClr val="92D05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400" b="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多職種連携、地域連携、地域医療連携、医療介護福祉連携、産官学連携、教育連携、他部門連携、大学連携、官民連携、産学連携、公民連携</a:t>
            </a:r>
            <a:r>
              <a:rPr lang="en-US" altLang="ja-JP" sz="2400" b="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Text Box 2"/>
          <p:cNvSpPr txBox="1">
            <a:spLocks noChangeArrowheads="1"/>
          </p:cNvSpPr>
          <p:nvPr/>
        </p:nvSpPr>
        <p:spPr bwMode="auto">
          <a:xfrm>
            <a:off x="399504" y="4869160"/>
            <a:ext cx="2229049" cy="461657"/>
          </a:xfrm>
          <a:prstGeom prst="rect">
            <a:avLst/>
          </a:prstGeom>
          <a:solidFill>
            <a:schemeClr val="accent6">
              <a:lumMod val="75000"/>
            </a:schemeClr>
          </a:solidFill>
          <a:ln>
            <a:noFill/>
          </a:ln>
          <a:scene3d>
            <a:camera prst="orthographicFront"/>
            <a:lightRig rig="threePt" dir="t"/>
          </a:scene3d>
          <a:sp3d>
            <a:bevelT/>
          </a:sp3d>
          <a:extLst/>
        </p:spPr>
        <p:txBody>
          <a:bodyPr wrap="square" lIns="91432" tIns="45716" rIns="91432" bIns="45716">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lvl="0" algn="l">
              <a:spcBef>
                <a:spcPct val="20000"/>
              </a:spcBef>
            </a:pPr>
            <a:r>
              <a:rPr lang="ja-JP" altLang="en-US" kern="0" dirty="0">
                <a:solidFill>
                  <a:schemeClr val="bg1"/>
                </a:solidFill>
                <a:latin typeface="Arial"/>
                <a:ea typeface="ＭＳ Ｐゴシック"/>
              </a:rPr>
              <a:t>他にもこんなに</a:t>
            </a:r>
            <a:endParaRPr lang="en-US" altLang="ja-JP" kern="0" dirty="0">
              <a:solidFill>
                <a:schemeClr val="bg1"/>
              </a:solidFill>
              <a:latin typeface="Arial"/>
              <a:ea typeface="ＭＳ Ｐゴシック"/>
            </a:endParaRPr>
          </a:p>
        </p:txBody>
      </p:sp>
    </p:spTree>
    <p:extLst>
      <p:ext uri="{BB962C8B-B14F-4D97-AF65-F5344CB8AC3E}">
        <p14:creationId xmlns:p14="http://schemas.microsoft.com/office/powerpoint/2010/main" val="1863467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737231" y="6498110"/>
            <a:ext cx="2370138" cy="359890"/>
          </a:xfrm>
        </p:spPr>
        <p:txBody>
          <a:bodyPr/>
          <a:lstStyle/>
          <a:p>
            <a:pPr>
              <a:defRPr/>
            </a:pPr>
            <a:fld id="{CBF9D093-5B08-4487-B105-4BFBFE4AEE13}" type="slidenum">
              <a:rPr lang="en-US" altLang="ja-JP" smtClean="0"/>
              <a:pPr>
                <a:defRPr/>
              </a:pPr>
              <a:t>16</a:t>
            </a:fld>
            <a:endParaRPr lang="en-US" altLang="ja-JP" dirty="0"/>
          </a:p>
        </p:txBody>
      </p:sp>
      <p:sp>
        <p:nvSpPr>
          <p:cNvPr id="6" name="タイトル 1"/>
          <p:cNvSpPr>
            <a:spLocks noGrp="1"/>
          </p:cNvSpPr>
          <p:nvPr>
            <p:ph type="title"/>
          </p:nvPr>
        </p:nvSpPr>
        <p:spPr>
          <a:xfrm>
            <a:off x="508000" y="90080"/>
            <a:ext cx="9139238" cy="803632"/>
          </a:xfrm>
        </p:spPr>
        <p:txBody>
          <a:bodyPr/>
          <a:lstStyle/>
          <a:p>
            <a:r>
              <a:rPr kumimoji="1"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もっと根本・もっと本質</a:t>
            </a:r>
            <a:r>
              <a:rPr kumimoji="1" lang="en-US"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32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そもそも、なぜ</a:t>
            </a:r>
            <a:r>
              <a:rPr lang="en-US" altLang="ja-JP" sz="32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2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連携</a:t>
            </a:r>
            <a:r>
              <a:rPr lang="en-US" altLang="ja-JP" sz="32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2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をしようとしているのか？</a:t>
            </a:r>
            <a:endParaRPr kumimoji="1" lang="ja-JP" altLang="en-US" sz="32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Text Box 4"/>
          <p:cNvSpPr txBox="1">
            <a:spLocks noChangeArrowheads="1"/>
          </p:cNvSpPr>
          <p:nvPr/>
        </p:nvSpPr>
        <p:spPr bwMode="auto">
          <a:xfrm>
            <a:off x="42898" y="4162747"/>
            <a:ext cx="10069441" cy="1114135"/>
          </a:xfrm>
          <a:prstGeom prst="rect">
            <a:avLst/>
          </a:prstGeom>
          <a:solidFill>
            <a:srgbClr val="CCFFCC">
              <a:alpha val="50000"/>
            </a:srgbClr>
          </a:solidFill>
          <a:ln w="38100" cmpd="dbl">
            <a:solidFill>
              <a:sysClr val="windowText" lastClr="000000"/>
            </a:solidFill>
            <a:miter lim="800000"/>
            <a:headEnd/>
            <a:tailEnd/>
          </a:ln>
          <a:effectLst/>
        </p:spPr>
        <p:txBody>
          <a:bodyPr wrap="square" lIns="91422" tIns="45712" rIns="91422" bIns="45712">
            <a:spAutoFit/>
          </a:bodyPr>
          <a:lstStyle/>
          <a:p>
            <a:pPr marL="187289" marR="0" lvl="0" indent="-187289" algn="l" defTabSz="914400" eaLnBrk="1" fontAlgn="auto" latinLnBrk="0" hangingPunct="1">
              <a:lnSpc>
                <a:spcPct val="100000"/>
              </a:lnSpc>
              <a:spcBef>
                <a:spcPct val="20000"/>
              </a:spcBef>
              <a:spcAft>
                <a:spcPts val="0"/>
              </a:spcAft>
              <a:buClr>
                <a:srgbClr val="00CC99"/>
              </a:buClr>
              <a:buSzPct val="75000"/>
              <a:buFontTx/>
              <a:buNone/>
              <a:tabLst/>
              <a:defRPr/>
            </a:pPr>
            <a:r>
              <a:rPr kumimoji="0" lang="ja-JP" altLang="en-US" sz="1600" b="0" i="0" u="none" strike="noStrike" kern="0" cap="none" spc="0" normalizeH="0" baseline="0" noProof="0" dirty="0">
                <a:ln>
                  <a:noFill/>
                </a:ln>
                <a:solidFill>
                  <a:srgbClr val="000000"/>
                </a:solidFill>
                <a:effectLst/>
                <a:uLnTx/>
                <a:uFillTx/>
                <a:latin typeface="Arial Narrow" pitchFamily="34" charset="0"/>
                <a:ea typeface="ＭＳ Ｐゴシック" panose="020B0600070205080204" pitchFamily="50" charset="-128"/>
              </a:rPr>
              <a:t>障害者基本法　第一条　（目的）</a:t>
            </a:r>
          </a:p>
          <a:p>
            <a:pPr marL="0" marR="0" lvl="0" indent="0" algn="l" defTabSz="914400" eaLnBrk="1" fontAlgn="auto" latinLnBrk="0" hangingPunct="1">
              <a:lnSpc>
                <a:spcPct val="100000"/>
              </a:lnSpc>
              <a:spcBef>
                <a:spcPct val="20000"/>
              </a:spcBef>
              <a:spcAft>
                <a:spcPts val="0"/>
              </a:spcAft>
              <a:buClr>
                <a:srgbClr val="00CC99"/>
              </a:buClr>
              <a:buSzPct val="75000"/>
              <a:buFontTx/>
              <a:buNone/>
              <a:tabLst/>
              <a:defRPr/>
            </a:pPr>
            <a:r>
              <a:rPr kumimoji="0" lang="ja-JP" altLang="en-US" sz="1200" b="0" i="0" u="none" strike="noStrike" kern="0" cap="none" spc="0" normalizeH="0" baseline="0" noProof="0" dirty="0">
                <a:ln>
                  <a:noFill/>
                </a:ln>
                <a:solidFill>
                  <a:srgbClr val="000000"/>
                </a:solidFill>
                <a:effectLst/>
                <a:uLnTx/>
                <a:uFillTx/>
                <a:latin typeface="Arial Narrow" pitchFamily="34" charset="0"/>
                <a:ea typeface="ＭＳ Ｐゴシック" panose="020B0600070205080204" pitchFamily="50" charset="-128"/>
              </a:rPr>
              <a:t>こ</a:t>
            </a:r>
            <a:r>
              <a:rPr kumimoji="0" lang="ja-JP" altLang="en-US" sz="1200" b="0" i="0" u="none" strike="noStrike" kern="0" cap="none" spc="0" normalizeH="0" baseline="0" noProof="0" dirty="0">
                <a:ln>
                  <a:noFill/>
                </a:ln>
                <a:solidFill>
                  <a:prstClr val="black"/>
                </a:solidFill>
                <a:effectLst/>
                <a:uLnTx/>
                <a:uFillTx/>
                <a:ea typeface="ＭＳ Ｐゴシック" panose="020B0600070205080204" pitchFamily="50" charset="-128"/>
              </a:rPr>
              <a:t>の法律は、全ての国民が、</a:t>
            </a:r>
            <a:r>
              <a:rPr kumimoji="0" lang="ja-JP" altLang="en-US" sz="1200" b="0" i="0" u="none" strike="noStrike" kern="0" cap="none" spc="0" normalizeH="0" baseline="0" noProof="0" dirty="0">
                <a:ln>
                  <a:noFill/>
                </a:ln>
                <a:solidFill>
                  <a:srgbClr val="FF0000"/>
                </a:solidFill>
                <a:effectLst/>
                <a:uLnTx/>
                <a:uFillTx/>
                <a:ea typeface="ＭＳ Ｐゴシック" panose="020B0600070205080204" pitchFamily="50" charset="-128"/>
              </a:rPr>
              <a:t>障害の有無にかかわらず、等しく基本的人権を享有するかけがえのない個人として尊重されるものである</a:t>
            </a:r>
            <a:r>
              <a:rPr kumimoji="0" lang="ja-JP" altLang="en-US" sz="1200" b="0" i="0" u="none" strike="noStrike" kern="0" cap="none" spc="0" normalizeH="0" baseline="0" noProof="0" dirty="0">
                <a:ln>
                  <a:noFill/>
                </a:ln>
                <a:solidFill>
                  <a:prstClr val="black"/>
                </a:solidFill>
                <a:effectLst/>
                <a:uLnTx/>
                <a:uFillTx/>
                <a:ea typeface="ＭＳ Ｐゴシック" panose="020B0600070205080204" pitchFamily="50" charset="-128"/>
              </a:rPr>
              <a:t>との理念に</a:t>
            </a:r>
            <a:r>
              <a:rPr kumimoji="0" lang="ja-JP" altLang="en-US" sz="1200" b="0" i="0" u="none" strike="noStrike" kern="0" cap="none" spc="0" normalizeH="0" baseline="0" noProof="0" dirty="0" err="1">
                <a:ln>
                  <a:noFill/>
                </a:ln>
                <a:solidFill>
                  <a:prstClr val="black"/>
                </a:solidFill>
                <a:effectLst/>
                <a:uLnTx/>
                <a:uFillTx/>
                <a:ea typeface="ＭＳ Ｐゴシック" panose="020B0600070205080204" pitchFamily="50" charset="-128"/>
              </a:rPr>
              <a:t>のつ</a:t>
            </a:r>
            <a:r>
              <a:rPr kumimoji="0" lang="ja-JP" altLang="en-US" sz="1200" b="0" i="0" u="none" strike="noStrike" kern="0" cap="none" spc="0" normalizeH="0" baseline="0" noProof="0" dirty="0">
                <a:ln>
                  <a:noFill/>
                </a:ln>
                <a:solidFill>
                  <a:prstClr val="black"/>
                </a:solidFill>
                <a:effectLst/>
                <a:uLnTx/>
                <a:uFillTx/>
                <a:ea typeface="ＭＳ Ｐゴシック" panose="020B0600070205080204" pitchFamily="50" charset="-128"/>
              </a:rPr>
              <a:t>とり、全ての国民が、障害の有無によつて分け隔てられることなく、相互に人格と個性を尊重し合いながら</a:t>
            </a:r>
            <a:r>
              <a:rPr kumimoji="0" lang="ja-JP" altLang="en-US" sz="1200" b="0" i="0" u="none" strike="noStrike" kern="0" cap="none" spc="0" normalizeH="0" baseline="0" noProof="0" dirty="0">
                <a:ln>
                  <a:noFill/>
                </a:ln>
                <a:solidFill>
                  <a:srgbClr val="FF0000"/>
                </a:solidFill>
                <a:effectLst/>
                <a:uLnTx/>
                <a:uFillTx/>
                <a:ea typeface="ＭＳ Ｐゴシック" panose="020B0600070205080204" pitchFamily="50" charset="-128"/>
              </a:rPr>
              <a:t>共生する社会を実現するため</a:t>
            </a:r>
            <a:r>
              <a:rPr kumimoji="0" lang="ja-JP" altLang="en-US" sz="1200" b="0" i="0" u="none" strike="noStrike" kern="0" cap="none" spc="0" normalizeH="0" baseline="0" noProof="0" dirty="0">
                <a:ln>
                  <a:noFill/>
                </a:ln>
                <a:solidFill>
                  <a:prstClr val="black"/>
                </a:solidFill>
                <a:effectLst/>
                <a:uLnTx/>
                <a:uFillTx/>
                <a:ea typeface="ＭＳ Ｐゴシック" panose="020B0600070205080204" pitchFamily="50" charset="-128"/>
              </a:rPr>
              <a:t>、障害者の自立及び社会参加の支援等のための施策に関し、基本原則を定め、及び国、地方公共団体等の責務を明らかにするとともに、障害者の自立及び社会参加の支援等のための施策の基本となる事項を定めること等により、</a:t>
            </a:r>
            <a:r>
              <a:rPr kumimoji="0" lang="ja-JP" altLang="en-US" sz="1200" b="0" i="0" u="none" strike="noStrike" kern="0" cap="none" spc="0" normalizeH="0" baseline="0" noProof="0" dirty="0">
                <a:ln>
                  <a:noFill/>
                </a:ln>
                <a:solidFill>
                  <a:srgbClr val="FF0000"/>
                </a:solidFill>
                <a:effectLst/>
                <a:uLnTx/>
                <a:uFillTx/>
                <a:ea typeface="ＭＳ Ｐゴシック" panose="020B0600070205080204" pitchFamily="50" charset="-128"/>
              </a:rPr>
              <a:t>障害者の自立及び社会参加の支援等のための施策を総合的かつ計画的に推進することを目的とする。 </a:t>
            </a:r>
            <a:endParaRPr kumimoji="0" lang="ja-JP" altLang="en-US" sz="1200" b="0" i="0" u="none" strike="noStrike" kern="0" cap="none" spc="0" normalizeH="0" baseline="0" noProof="0" dirty="0">
              <a:ln>
                <a:noFill/>
              </a:ln>
              <a:solidFill>
                <a:srgbClr val="FF0000"/>
              </a:solidFill>
              <a:effectLst/>
              <a:uLnTx/>
              <a:uFillTx/>
              <a:latin typeface="Arial Narrow" pitchFamily="34" charset="0"/>
              <a:ea typeface="ＭＳ Ｐゴシック" panose="020B0600070205080204" pitchFamily="50" charset="-128"/>
            </a:endParaRPr>
          </a:p>
        </p:txBody>
      </p:sp>
      <p:sp>
        <p:nvSpPr>
          <p:cNvPr id="12" name="Text Box 4"/>
          <p:cNvSpPr txBox="1">
            <a:spLocks noChangeArrowheads="1"/>
          </p:cNvSpPr>
          <p:nvPr/>
        </p:nvSpPr>
        <p:spPr bwMode="auto">
          <a:xfrm>
            <a:off x="26130" y="5389623"/>
            <a:ext cx="10102975" cy="1114135"/>
          </a:xfrm>
          <a:prstGeom prst="rect">
            <a:avLst/>
          </a:prstGeom>
          <a:solidFill>
            <a:srgbClr val="CCFFCC">
              <a:alpha val="50000"/>
            </a:srgbClr>
          </a:solidFill>
          <a:ln w="38100" cmpd="dbl">
            <a:solidFill>
              <a:sysClr val="windowText" lastClr="000000"/>
            </a:solidFill>
            <a:miter lim="800000"/>
            <a:headEnd/>
            <a:tailEnd/>
          </a:ln>
          <a:effectLst/>
        </p:spPr>
        <p:txBody>
          <a:bodyPr wrap="square" lIns="91422" tIns="45712" rIns="91422" bIns="45712">
            <a:spAutoFit/>
          </a:bodyPr>
          <a:lstStyle/>
          <a:p>
            <a:pPr marL="187289" marR="0" lvl="0" indent="-187289" algn="l" defTabSz="914400" eaLnBrk="1" fontAlgn="auto" latinLnBrk="0" hangingPunct="1">
              <a:lnSpc>
                <a:spcPct val="100000"/>
              </a:lnSpc>
              <a:spcBef>
                <a:spcPct val="20000"/>
              </a:spcBef>
              <a:spcAft>
                <a:spcPts val="0"/>
              </a:spcAft>
              <a:buClr>
                <a:srgbClr val="00CC99"/>
              </a:buClr>
              <a:buSzPct val="75000"/>
              <a:buFontTx/>
              <a:buNone/>
              <a:tabLst/>
              <a:defRPr/>
            </a:pPr>
            <a:r>
              <a:rPr kumimoji="0" lang="ja-JP" altLang="en-US" sz="1600" b="0" i="0" u="none" strike="noStrike" kern="0" cap="none" spc="0" normalizeH="0" baseline="0" noProof="0" dirty="0">
                <a:ln>
                  <a:noFill/>
                </a:ln>
                <a:solidFill>
                  <a:srgbClr val="000000"/>
                </a:solidFill>
                <a:effectLst/>
                <a:uLnTx/>
                <a:uFillTx/>
                <a:latin typeface="Arial Narrow" pitchFamily="34" charset="0"/>
                <a:ea typeface="ＭＳ Ｐゴシック" panose="020B0600070205080204" pitchFamily="50" charset="-128"/>
              </a:rPr>
              <a:t>障害者総合支援法　第一条　（目的）</a:t>
            </a:r>
          </a:p>
          <a:p>
            <a:pPr algn="l" fontAlgn="auto">
              <a:spcBef>
                <a:spcPct val="20000"/>
              </a:spcBef>
              <a:spcAft>
                <a:spcPts val="0"/>
              </a:spcAft>
              <a:buClr>
                <a:srgbClr val="00CC99"/>
              </a:buClr>
              <a:buSzPct val="75000"/>
              <a:defRPr/>
            </a:pPr>
            <a:r>
              <a:rPr lang="ja-JP" altLang="en-US" sz="1200" b="0" dirty="0">
                <a:solidFill>
                  <a:srgbClr val="000000"/>
                </a:solidFill>
                <a:latin typeface="Arial Narrow" pitchFamily="34" charset="0"/>
              </a:rPr>
              <a:t>この法律は、障害者基本法の基本的な理念にのっとり、身体障害者福祉法、知的障害者福祉法、精神保健及び精神障害者福祉に関する法律、児童福祉法その他障害者及び障害児の福祉に関する法律と相まって、</a:t>
            </a:r>
            <a:r>
              <a:rPr lang="ja-JP" altLang="en-US" sz="1200" b="0" u="sng" dirty="0">
                <a:solidFill>
                  <a:srgbClr val="000000"/>
                </a:solidFill>
                <a:effectLst>
                  <a:outerShdw blurRad="38100" dist="38100" dir="2700000" algn="tl">
                    <a:srgbClr val="FFFFFF"/>
                  </a:outerShdw>
                </a:effectLst>
                <a:latin typeface="Arial Narrow" pitchFamily="34" charset="0"/>
              </a:rPr>
              <a:t>障害者及び障害児が基本的人権を享有する個人としての尊厳にふさわしい日常生活又は社会生活を営むことができるよう、必要な障害福祉サービスに係る給付、地域生活支援事業その他の支援を総合的に行い、もって障害者及び障害児の福祉の増進を図るとともに、障害の有無にかかわらず</a:t>
            </a:r>
            <a:r>
              <a:rPr lang="ja-JP" altLang="en-US" sz="1200" b="0" u="sng" dirty="0">
                <a:solidFill>
                  <a:srgbClr val="FF0000"/>
                </a:solidFill>
                <a:effectLst>
                  <a:outerShdw blurRad="38100" dist="38100" dir="2700000" algn="tl">
                    <a:srgbClr val="FFFFFF"/>
                  </a:outerShdw>
                </a:effectLst>
                <a:latin typeface="Arial Narrow" pitchFamily="34" charset="0"/>
              </a:rPr>
              <a:t>国民が相互に人格と個性を尊重し安心して暮らすことのできる地域社会の実現</a:t>
            </a:r>
            <a:r>
              <a:rPr lang="ja-JP" altLang="en-US" sz="1200" b="0" u="sng" dirty="0">
                <a:solidFill>
                  <a:srgbClr val="000000"/>
                </a:solidFill>
                <a:effectLst>
                  <a:outerShdw blurRad="38100" dist="38100" dir="2700000" algn="tl">
                    <a:srgbClr val="FFFFFF"/>
                  </a:outerShdw>
                </a:effectLst>
                <a:latin typeface="Arial Narrow" pitchFamily="34" charset="0"/>
              </a:rPr>
              <a:t>に寄与</a:t>
            </a:r>
            <a:r>
              <a:rPr lang="ja-JP" altLang="en-US" sz="1200" b="0" dirty="0">
                <a:solidFill>
                  <a:srgbClr val="000000"/>
                </a:solidFill>
                <a:latin typeface="Arial Narrow" pitchFamily="34" charset="0"/>
              </a:rPr>
              <a:t>することを目的とする。</a:t>
            </a:r>
            <a:r>
              <a:rPr kumimoji="0" lang="ja-JP" altLang="en-US" sz="1200" b="0" i="0" u="none" strike="noStrike" kern="0" cap="none" spc="0" normalizeH="0" baseline="0" noProof="0" dirty="0">
                <a:ln>
                  <a:noFill/>
                </a:ln>
                <a:solidFill>
                  <a:srgbClr val="FF0000"/>
                </a:solidFill>
                <a:effectLst/>
                <a:uLnTx/>
                <a:uFillTx/>
                <a:ea typeface="ＭＳ Ｐゴシック" panose="020B0600070205080204" pitchFamily="50" charset="-128"/>
              </a:rPr>
              <a:t> </a:t>
            </a:r>
            <a:endParaRPr kumimoji="0" lang="ja-JP" altLang="en-US" sz="1200" b="0" i="0" u="none" strike="noStrike" kern="0" cap="none" spc="0" normalizeH="0" baseline="0" noProof="0" dirty="0">
              <a:ln>
                <a:noFill/>
              </a:ln>
              <a:solidFill>
                <a:srgbClr val="FF0000"/>
              </a:solidFill>
              <a:effectLst/>
              <a:uLnTx/>
              <a:uFillTx/>
              <a:latin typeface="Arial Narrow" pitchFamily="34" charset="0"/>
              <a:ea typeface="ＭＳ Ｐゴシック" panose="020B0600070205080204" pitchFamily="50" charset="-128"/>
            </a:endParaRPr>
          </a:p>
        </p:txBody>
      </p:sp>
      <p:sp>
        <p:nvSpPr>
          <p:cNvPr id="110" name="コンテンツ プレースホルダー 2"/>
          <p:cNvSpPr txBox="1">
            <a:spLocks/>
          </p:cNvSpPr>
          <p:nvPr/>
        </p:nvSpPr>
        <p:spPr bwMode="auto">
          <a:xfrm>
            <a:off x="7468433" y="1946881"/>
            <a:ext cx="2520280" cy="1194087"/>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000" kern="0" dirty="0"/>
              <a:t>・個々の障害児者のニーズを支える（満たす）ため。</a:t>
            </a:r>
            <a:endParaRPr lang="en-US" altLang="ja-JP" sz="2000" kern="0" dirty="0"/>
          </a:p>
        </p:txBody>
      </p:sp>
      <p:sp>
        <p:nvSpPr>
          <p:cNvPr id="111" name="四角形吹き出し 110"/>
          <p:cNvSpPr/>
          <p:nvPr/>
        </p:nvSpPr>
        <p:spPr>
          <a:xfrm>
            <a:off x="7410755" y="1328663"/>
            <a:ext cx="2696614" cy="483722"/>
          </a:xfrm>
          <a:prstGeom prst="wedgeRectCallout">
            <a:avLst>
              <a:gd name="adj1" fmla="val 2725"/>
              <a:gd name="adj2" fmla="val 80184"/>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戻るところ・立ち返るところ</a:t>
            </a:r>
          </a:p>
        </p:txBody>
      </p:sp>
      <p:sp>
        <p:nvSpPr>
          <p:cNvPr id="11" name="四角形吹き出し 10"/>
          <p:cNvSpPr/>
          <p:nvPr/>
        </p:nvSpPr>
        <p:spPr>
          <a:xfrm>
            <a:off x="-4473" y="1328663"/>
            <a:ext cx="2696614" cy="483722"/>
          </a:xfrm>
          <a:prstGeom prst="wedgeRectCallout">
            <a:avLst>
              <a:gd name="adj1" fmla="val -2744"/>
              <a:gd name="adj2" fmla="val 83233"/>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戻るところ・立ち返るところ</a:t>
            </a:r>
          </a:p>
        </p:txBody>
      </p:sp>
      <p:sp>
        <p:nvSpPr>
          <p:cNvPr id="13" name="コンテンツ プレースホルダー 2"/>
          <p:cNvSpPr txBox="1">
            <a:spLocks/>
          </p:cNvSpPr>
          <p:nvPr/>
        </p:nvSpPr>
        <p:spPr bwMode="auto">
          <a:xfrm>
            <a:off x="88601" y="2072137"/>
            <a:ext cx="2668404" cy="1696905"/>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2000" dirty="0"/>
              <a:t>・誰もが、住み慣れた（希望する）地域で安心して暮らし続けられる。</a:t>
            </a:r>
            <a:endParaRPr lang="en-US" altLang="ja-JP" sz="2000" dirty="0"/>
          </a:p>
          <a:p>
            <a:pPr marL="0" indent="0">
              <a:buNone/>
            </a:pPr>
            <a:r>
              <a:rPr lang="ja-JP" altLang="en-US" sz="2000" dirty="0"/>
              <a:t>・</a:t>
            </a:r>
            <a:r>
              <a:rPr lang="en-US" altLang="ja-JP" sz="2000" dirty="0"/>
              <a:t>24</a:t>
            </a:r>
            <a:r>
              <a:rPr lang="ja-JP" altLang="en-US" sz="2000" dirty="0"/>
              <a:t>時間</a:t>
            </a:r>
            <a:r>
              <a:rPr lang="en-US" altLang="ja-JP" sz="2000" dirty="0"/>
              <a:t>365</a:t>
            </a:r>
            <a:r>
              <a:rPr lang="ja-JP" altLang="en-US" sz="2000" dirty="0"/>
              <a:t>日の安心を実現するため。</a:t>
            </a:r>
            <a:endParaRPr lang="en-US" altLang="ja-JP" sz="2000" dirty="0"/>
          </a:p>
          <a:p>
            <a:pPr marL="0" indent="0">
              <a:buFontTx/>
              <a:buNone/>
            </a:pPr>
            <a:endParaRPr lang="en-US" altLang="ja-JP" sz="2000" kern="0" dirty="0"/>
          </a:p>
        </p:txBody>
      </p:sp>
      <p:pic>
        <p:nvPicPr>
          <p:cNvPr id="14" name="図 13"/>
          <p:cNvPicPr>
            <a:picLocks noChangeAspect="1"/>
          </p:cNvPicPr>
          <p:nvPr/>
        </p:nvPicPr>
        <p:blipFill>
          <a:blip r:embed="rId3"/>
          <a:stretch>
            <a:fillRect/>
          </a:stretch>
        </p:blipFill>
        <p:spPr>
          <a:xfrm>
            <a:off x="2883139" y="1006453"/>
            <a:ext cx="4459159" cy="3043553"/>
          </a:xfrm>
          <a:prstGeom prst="rect">
            <a:avLst/>
          </a:prstGeom>
          <a:ln>
            <a:solidFill>
              <a:schemeClr val="tx1"/>
            </a:solidFill>
          </a:ln>
        </p:spPr>
      </p:pic>
    </p:spTree>
    <p:extLst>
      <p:ext uri="{BB962C8B-B14F-4D97-AF65-F5344CB8AC3E}">
        <p14:creationId xmlns:p14="http://schemas.microsoft.com/office/powerpoint/2010/main" val="930376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88985" y="1676061"/>
            <a:ext cx="9881745" cy="5184576"/>
          </a:xfrm>
        </p:spPr>
        <p:txBody>
          <a:bodyPr anchor="t"/>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障害児者の</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ニーズに基づいたサービス</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を</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提供するため</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以下のような場合に、連携が必要不可欠になる。</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
            </a:r>
            <a:br>
              <a:rPr lang="en-US" altLang="ja-JP" sz="2400" dirty="0">
                <a:latin typeface="Meiryo UI" panose="020B0604030504040204" pitchFamily="50" charset="-128"/>
                <a:ea typeface="Meiryo UI" panose="020B0604030504040204" pitchFamily="50" charset="-128"/>
                <a:cs typeface="Meiryo UI" panose="020B0604030504040204" pitchFamily="50" charset="-128"/>
              </a:rPr>
            </a:br>
            <a:r>
              <a:rPr lang="ja-JP" altLang="ja-JP" sz="1800" dirty="0">
                <a:latin typeface="Meiryo UI" panose="020B0604030504040204" pitchFamily="50" charset="-128"/>
                <a:ea typeface="Meiryo UI" panose="020B0604030504040204" pitchFamily="50" charset="-128"/>
                <a:cs typeface="Meiryo UI" panose="020B0604030504040204" pitchFamily="50" charset="-128"/>
              </a:rPr>
              <a:t/>
            </a:r>
            <a:br>
              <a:rPr lang="ja-JP"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障害児者</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ニーズは、常に変化するもの。新たなニーズへの対応ができない場合。</a:t>
            </a:r>
            <a:br>
              <a:rPr lang="ja-JP"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個別支援計画書に「実現できなかったニーズ」、「反映できなかったニーズ」がある場合。</a:t>
            </a:r>
            <a:br>
              <a:rPr lang="ja-JP"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事業所としての関わりが部分的で、生活の全体像が見えない場合。</a:t>
            </a:r>
            <a:br>
              <a:rPr lang="ja-JP"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複数のサービスを使い分けて、生活している利用者の場合。 </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迅速な対応が必要な</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ニーズと、時間を掛けて間違いのない結果をだすニーズを混同</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している場合。</a:t>
            </a:r>
            <a:br>
              <a:rPr lang="ja-JP"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複合的なニーズを有し、サービスが有効かつ効果的に使われていない場合。</a:t>
            </a:r>
            <a:br>
              <a:rPr lang="ja-JP"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専門的なアセスメントが必要な場合。（医療・保健・教育など）</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一担当者や一事業所の限界を知るということ</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意思疎通やニーズ表出が難しく、ベストインタレスト（最善の利益を生み出す決定）を、</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追求しにくい場合。</a:t>
            </a:r>
            <a:br>
              <a:rPr lang="ja-JP"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○その他</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
            </a:r>
            <a:br>
              <a:rPr lang="ja-JP" altLang="ja-JP" sz="1800" dirty="0">
                <a:latin typeface="Meiryo UI" panose="020B0604030504040204" pitchFamily="50" charset="-128"/>
                <a:ea typeface="Meiryo UI" panose="020B0604030504040204" pitchFamily="50" charset="-128"/>
                <a:cs typeface="Meiryo UI" panose="020B0604030504040204" pitchFamily="50" charset="-128"/>
              </a:rPr>
            </a:br>
            <a:endParaRPr kumimoji="0"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63" name="AutoShape 2"/>
          <p:cNvSpPr>
            <a:spLocks noChangeArrowheads="1"/>
          </p:cNvSpPr>
          <p:nvPr/>
        </p:nvSpPr>
        <p:spPr bwMode="auto">
          <a:xfrm>
            <a:off x="362074" y="827885"/>
            <a:ext cx="9229724" cy="358775"/>
          </a:xfrm>
          <a:prstGeom prst="parallelogram">
            <a:avLst>
              <a:gd name="adj" fmla="val 113860"/>
            </a:avLst>
          </a:prstGeom>
          <a:gradFill rotWithShape="1">
            <a:gsLst>
              <a:gs pos="0">
                <a:srgbClr val="FFFFFF"/>
              </a:gs>
              <a:gs pos="100000">
                <a:srgbClr val="CCFF99"/>
              </a:gs>
            </a:gsLst>
            <a:lin ang="5400000" scaled="1"/>
          </a:gradFill>
          <a:ln w="12700" algn="ctr">
            <a:noFill/>
            <a:miter lim="800000"/>
            <a:headEnd/>
            <a:tailEnd/>
          </a:ln>
        </p:spPr>
        <p:txBody>
          <a:bodyPr wrap="none" lIns="74295" tIns="8890" rIns="74295" bIns="8890" anchor="ctr"/>
          <a:lstStyle/>
          <a:p>
            <a:endParaRPr lang="ja-JP" altLang="en-US" dirty="0"/>
          </a:p>
        </p:txBody>
      </p:sp>
      <p:sp>
        <p:nvSpPr>
          <p:cNvPr id="2" name="スライド番号プレースホルダー 1"/>
          <p:cNvSpPr>
            <a:spLocks noGrp="1"/>
          </p:cNvSpPr>
          <p:nvPr>
            <p:ph type="sldNum" sz="quarter" idx="12"/>
          </p:nvPr>
        </p:nvSpPr>
        <p:spPr>
          <a:xfrm>
            <a:off x="7737752" y="6313653"/>
            <a:ext cx="2200275" cy="476250"/>
          </a:xfrm>
        </p:spPr>
        <p:txBody>
          <a:bodyPr/>
          <a:lstStyle/>
          <a:p>
            <a:pPr>
              <a:defRPr/>
            </a:pPr>
            <a:fld id="{A9F73CC5-C272-4AC6-9BA9-A2BB6B4DC12A}" type="slidenum">
              <a:rPr lang="en-US" altLang="ja-JP" smtClean="0"/>
              <a:pPr>
                <a:defRPr/>
              </a:pPr>
              <a:t>17</a:t>
            </a:fld>
            <a:endParaRPr lang="en-US" altLang="ja-JP" dirty="0"/>
          </a:p>
        </p:txBody>
      </p:sp>
      <p:sp>
        <p:nvSpPr>
          <p:cNvPr id="7" name="Rectangle 3"/>
          <p:cNvSpPr>
            <a:spLocks noChangeArrowheads="1"/>
          </p:cNvSpPr>
          <p:nvPr/>
        </p:nvSpPr>
        <p:spPr bwMode="auto">
          <a:xfrm>
            <a:off x="-99889" y="325582"/>
            <a:ext cx="10153650"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2" tIns="45716" rIns="91432" bIns="45716">
            <a:spAutoFit/>
          </a:bodyPr>
          <a:lstStyle/>
          <a:p>
            <a:pPr>
              <a:spcBef>
                <a:spcPct val="50000"/>
              </a:spcBef>
            </a:pPr>
            <a:r>
              <a:rPr kumimoji="0" lang="ja-JP" altLang="en-US" sz="3600" b="0" kern="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なぜ連携が必要なのか？</a:t>
            </a:r>
            <a:r>
              <a:rPr kumimoji="0" lang="en-US" altLang="ja-JP" sz="3600" b="0" kern="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3600" b="0" kern="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挙げてみる</a:t>
            </a:r>
            <a:endParaRPr lang="en-US" altLang="ja-JP" sz="3600" b="0" u="sng"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08" y="125710"/>
            <a:ext cx="1771650" cy="1181100"/>
          </a:xfrm>
          <a:prstGeom prst="rect">
            <a:avLst/>
          </a:prstGeom>
        </p:spPr>
      </p:pic>
      <p:sp>
        <p:nvSpPr>
          <p:cNvPr id="2" name="フローチャート: 磁気ディスク 1"/>
          <p:cNvSpPr/>
          <p:nvPr/>
        </p:nvSpPr>
        <p:spPr bwMode="auto">
          <a:xfrm>
            <a:off x="1548433" y="5817186"/>
            <a:ext cx="7848871" cy="822102"/>
          </a:xfrm>
          <a:prstGeom prst="flowChartMagneticDisk">
            <a:avLst/>
          </a:prstGeom>
          <a:solidFill>
            <a:srgbClr val="CC66FF"/>
          </a:solidFill>
          <a:ln w="12700" cap="flat" cmpd="sng" algn="ctr">
            <a:solidFill>
              <a:schemeClr val="accent6">
                <a:lumMod val="75000"/>
              </a:schemeClr>
            </a:solidFill>
            <a:prstDash val="solid"/>
            <a:round/>
            <a:headEnd type="triangle" w="med" len="med"/>
            <a:tailEnd type="triangle" w="med" len="med"/>
          </a:ln>
          <a:effectLst/>
          <a:scene3d>
            <a:camera prst="orthographicFront"/>
            <a:lightRig rig="threePt" dir="t"/>
          </a:scene3d>
          <a:sp3d>
            <a:bevelT/>
          </a:sp3d>
        </p:spPr>
        <p:txBody>
          <a:bodyPr vert="horz" wrap="squar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法・制度・責務・ささえる仕組み</a:t>
            </a:r>
          </a:p>
        </p:txBody>
      </p:sp>
      <p:sp>
        <p:nvSpPr>
          <p:cNvPr id="27" name="角丸四角形 26"/>
          <p:cNvSpPr/>
          <p:nvPr/>
        </p:nvSpPr>
        <p:spPr bwMode="auto">
          <a:xfrm>
            <a:off x="3194135" y="3037600"/>
            <a:ext cx="6856515" cy="1368152"/>
          </a:xfrm>
          <a:prstGeom prst="roundRect">
            <a:avLst/>
          </a:prstGeom>
          <a:solidFill>
            <a:schemeClr val="accent5"/>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・あらたなニーズやニーズの変化に対応できにくい場合</a:t>
            </a:r>
            <a:endParaRPr kumimoji="1"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個別支援計画書に「実現できなかったニーズ」、「反映できなかったニーズ」がある場合</a:t>
            </a:r>
            <a:endParaRPr kumimoji="1"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・事業所としてのかかわりが部分的で、生活の全体像が見えない場合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・緊急な対応や時間をかけての取り組みなどの混在や混乱、対応が困難な場合　など</a:t>
            </a:r>
            <a:endParaRPr kumimoji="1"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連携によるより質の高い効果的な支援、一担当者や一事業所の限界を知る。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連携は、①、②、③にとって大きなメリット（人材・事業所の質の向上と地域の底上げ）</a:t>
            </a:r>
          </a:p>
        </p:txBody>
      </p:sp>
      <p:sp>
        <p:nvSpPr>
          <p:cNvPr id="28" name="角丸四角形 27"/>
          <p:cNvSpPr/>
          <p:nvPr/>
        </p:nvSpPr>
        <p:spPr bwMode="auto">
          <a:xfrm>
            <a:off x="3204618" y="4546268"/>
            <a:ext cx="6856515" cy="1294140"/>
          </a:xfrm>
          <a:prstGeom prst="roundRect">
            <a:avLst/>
          </a:prstGeom>
          <a:solidFill>
            <a:schemeClr val="accent5"/>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・専門的アセスメントや関わりが必要な場合（医療・保健・教育など）</a:t>
            </a:r>
            <a:endParaRPr kumimoji="1"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・社会参加や地域生活における様々な関わりが必要な場合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・事業所間で対応の統一や混乱をさせない支援ができていない場合</a:t>
            </a:r>
            <a:endParaRPr kumimoji="1"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・地域にニーズを支える資源がない場合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・連携の土俵にのっていない場合　など</a:t>
            </a:r>
          </a:p>
        </p:txBody>
      </p:sp>
      <p:sp>
        <p:nvSpPr>
          <p:cNvPr id="3" name="角丸四角形 2"/>
          <p:cNvSpPr/>
          <p:nvPr/>
        </p:nvSpPr>
        <p:spPr bwMode="auto">
          <a:xfrm>
            <a:off x="3204617" y="1556792"/>
            <a:ext cx="6849144" cy="1368152"/>
          </a:xfrm>
          <a:prstGeom prst="roundRect">
            <a:avLst/>
          </a:prstGeom>
          <a:solidFill>
            <a:schemeClr val="accent5"/>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・ライフサイクルや成長、重度化等あらたなニーズやニーズの変化が生じてきている場合</a:t>
            </a:r>
            <a:endParaRPr kumimoji="1"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・複合的なニーズや複数のサービスを使い分けて生活している場合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・満足度が低い場合やサービスがマンネリ化してしまっている場合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・意思疎通やニーズの表出が難しく、ベストインタレスト（最善の利益を生み出す決定）の追求が必要な場合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・家族ニーズや、その他の周辺環境に巻き込まれてしまっている場合　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7683623" y="6355856"/>
            <a:ext cx="2370138" cy="476250"/>
          </a:xfrm>
        </p:spPr>
        <p:txBody>
          <a:bodyPr/>
          <a:lstStyle/>
          <a:p>
            <a:pPr>
              <a:defRPr/>
            </a:pPr>
            <a:fld id="{9E27E2D0-C628-4576-90DA-3C55F48914B7}" type="slidenum">
              <a:rPr lang="en-US" altLang="ja-JP" smtClean="0">
                <a:solidFill>
                  <a:srgbClr val="000000"/>
                </a:solidFill>
              </a:rPr>
              <a:pPr>
                <a:defRPr/>
              </a:pPr>
              <a:t>18</a:t>
            </a:fld>
            <a:endParaRPr lang="en-US" altLang="ja-JP" dirty="0">
              <a:solidFill>
                <a:srgbClr val="000000"/>
              </a:solidFill>
            </a:endParaRPr>
          </a:p>
        </p:txBody>
      </p:sp>
      <p:sp>
        <p:nvSpPr>
          <p:cNvPr id="7" name="ホームベース 6"/>
          <p:cNvSpPr/>
          <p:nvPr/>
        </p:nvSpPr>
        <p:spPr>
          <a:xfrm>
            <a:off x="324297" y="1761234"/>
            <a:ext cx="3028063" cy="792088"/>
          </a:xfrm>
          <a:prstGeom prst="homePlate">
            <a:avLst/>
          </a:prstGeom>
          <a:solidFill>
            <a:srgbClr val="CC66FF"/>
          </a:solidFill>
          <a:ln>
            <a:solidFill>
              <a:srgbClr val="FF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2000" dirty="0">
                <a:solidFill>
                  <a:schemeClr val="bg1"/>
                </a:solidFill>
              </a:rPr>
              <a:t>①利用者のニーズ</a:t>
            </a:r>
            <a:endParaRPr kumimoji="1" lang="en-US" altLang="ja-JP" sz="2000" dirty="0">
              <a:solidFill>
                <a:schemeClr val="bg1"/>
              </a:solidFill>
            </a:endParaRPr>
          </a:p>
          <a:p>
            <a:pPr algn="l"/>
            <a:r>
              <a:rPr kumimoji="1" lang="ja-JP" altLang="en-US" sz="2000" dirty="0">
                <a:solidFill>
                  <a:schemeClr val="bg1"/>
                </a:solidFill>
              </a:rPr>
              <a:t>に関する軸</a:t>
            </a:r>
          </a:p>
        </p:txBody>
      </p:sp>
      <p:sp>
        <p:nvSpPr>
          <p:cNvPr id="18" name="ホームベース 17"/>
          <p:cNvSpPr/>
          <p:nvPr/>
        </p:nvSpPr>
        <p:spPr>
          <a:xfrm>
            <a:off x="324296" y="3271074"/>
            <a:ext cx="3018247" cy="792088"/>
          </a:xfrm>
          <a:prstGeom prst="homePlate">
            <a:avLst/>
          </a:prstGeom>
          <a:solidFill>
            <a:schemeClr val="accent6">
              <a:lumMod val="75000"/>
            </a:schemeClr>
          </a:solidFill>
          <a:ln>
            <a:solidFill>
              <a:schemeClr val="accent6">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2000" dirty="0">
                <a:solidFill>
                  <a:schemeClr val="bg1"/>
                </a:solidFill>
              </a:rPr>
              <a:t>②支援者・事業所・組織</a:t>
            </a:r>
            <a:endParaRPr kumimoji="1" lang="en-US" altLang="ja-JP" sz="2000" dirty="0">
              <a:solidFill>
                <a:schemeClr val="bg1"/>
              </a:solidFill>
            </a:endParaRPr>
          </a:p>
          <a:p>
            <a:pPr algn="l"/>
            <a:r>
              <a:rPr kumimoji="1" lang="ja-JP" altLang="en-US" sz="2000" dirty="0">
                <a:solidFill>
                  <a:schemeClr val="bg1"/>
                </a:solidFill>
              </a:rPr>
              <a:t>に関する軸</a:t>
            </a:r>
          </a:p>
        </p:txBody>
      </p:sp>
      <p:sp>
        <p:nvSpPr>
          <p:cNvPr id="19" name="ホームベース 18"/>
          <p:cNvSpPr/>
          <p:nvPr/>
        </p:nvSpPr>
        <p:spPr>
          <a:xfrm>
            <a:off x="324296" y="4783237"/>
            <a:ext cx="3028063" cy="792088"/>
          </a:xfrm>
          <a:prstGeom prst="homePlate">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2000" dirty="0">
                <a:solidFill>
                  <a:schemeClr val="bg1"/>
                </a:solidFill>
              </a:rPr>
              <a:t>③関係機関・地域・まち</a:t>
            </a:r>
            <a:endParaRPr kumimoji="1" lang="en-US" altLang="ja-JP" sz="2000" dirty="0">
              <a:solidFill>
                <a:schemeClr val="bg1"/>
              </a:solidFill>
            </a:endParaRPr>
          </a:p>
          <a:p>
            <a:pPr algn="l"/>
            <a:r>
              <a:rPr kumimoji="1" lang="ja-JP" altLang="en-US" sz="2000" dirty="0">
                <a:solidFill>
                  <a:schemeClr val="bg1"/>
                </a:solidFill>
              </a:rPr>
              <a:t>に関する軸</a:t>
            </a:r>
          </a:p>
        </p:txBody>
      </p:sp>
      <p:sp>
        <p:nvSpPr>
          <p:cNvPr id="25" name="Rectangle 3"/>
          <p:cNvSpPr>
            <a:spLocks noChangeArrowheads="1"/>
          </p:cNvSpPr>
          <p:nvPr/>
        </p:nvSpPr>
        <p:spPr bwMode="auto">
          <a:xfrm>
            <a:off x="248070" y="1387519"/>
            <a:ext cx="2880320"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32" tIns="45716" rIns="91432" bIns="45716">
            <a:spAutoFit/>
          </a:bodyPr>
          <a:lstStyle/>
          <a:p>
            <a:pPr>
              <a:spcBef>
                <a:spcPct val="50000"/>
              </a:spcBef>
            </a:pPr>
            <a:r>
              <a:rPr kumimoji="0" lang="ja-JP" altLang="en-US" sz="1600" kern="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連携の必要性を見る３つの軸</a:t>
            </a:r>
            <a:endParaRPr lang="ja-JP" altLang="en-US" sz="1600" u="sng"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Rectangle 3"/>
          <p:cNvSpPr>
            <a:spLocks noChangeArrowheads="1"/>
          </p:cNvSpPr>
          <p:nvPr/>
        </p:nvSpPr>
        <p:spPr bwMode="auto">
          <a:xfrm>
            <a:off x="1980481" y="300774"/>
            <a:ext cx="7848872"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32" tIns="45716" rIns="91432" bIns="45716">
            <a:spAutoFit/>
          </a:bodyPr>
          <a:lstStyle/>
          <a:p>
            <a:pPr algn="l">
              <a:spcBef>
                <a:spcPct val="50000"/>
              </a:spcBef>
            </a:pPr>
            <a:r>
              <a:rPr kumimoji="0" lang="ja-JP" altLang="en-US" sz="3200" b="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なぜ連携が必要なのか？</a:t>
            </a:r>
            <a:r>
              <a:rPr kumimoji="0" lang="en-US" altLang="ja-JP" sz="3200" b="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3200" b="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整理してみる</a:t>
            </a:r>
            <a:endParaRPr lang="ja-JP" altLang="en-US" sz="3200" b="0" u="sng"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Rectangle 3"/>
          <p:cNvSpPr>
            <a:spLocks noChangeArrowheads="1"/>
          </p:cNvSpPr>
          <p:nvPr/>
        </p:nvSpPr>
        <p:spPr bwMode="auto">
          <a:xfrm>
            <a:off x="4052229" y="1086433"/>
            <a:ext cx="3705376"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32" tIns="45716" rIns="91432" bIns="45716">
            <a:spAutoFit/>
          </a:bodyPr>
          <a:lstStyle/>
          <a:p>
            <a:pPr>
              <a:spcBef>
                <a:spcPct val="50000"/>
              </a:spcBef>
            </a:pPr>
            <a:r>
              <a:rPr kumimoji="0" lang="ja-JP" altLang="en-US" sz="2000" kern="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連携の必要性の例を挙げてみる</a:t>
            </a:r>
            <a:endParaRPr lang="ja-JP" altLang="en-US" sz="2000" u="sng"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吹き出し: 左右矢印 5"/>
          <p:cNvSpPr/>
          <p:nvPr/>
        </p:nvSpPr>
        <p:spPr bwMode="auto">
          <a:xfrm rot="5400000">
            <a:off x="1284346" y="2187573"/>
            <a:ext cx="807768" cy="1368152"/>
          </a:xfrm>
          <a:prstGeom prst="leftRightArrowCallout">
            <a:avLst>
              <a:gd name="adj1" fmla="val 21787"/>
              <a:gd name="adj2" fmla="val 31426"/>
              <a:gd name="adj3" fmla="val 22591"/>
              <a:gd name="adj4" fmla="val 29116"/>
            </a:avLst>
          </a:prstGeom>
          <a:solidFill>
            <a:schemeClr val="accent1"/>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8" name="テキスト ボックス 7"/>
          <p:cNvSpPr txBox="1"/>
          <p:nvPr/>
        </p:nvSpPr>
        <p:spPr>
          <a:xfrm>
            <a:off x="1080381" y="2746260"/>
            <a:ext cx="1260140" cy="276999"/>
          </a:xfrm>
          <a:prstGeom prst="rect">
            <a:avLst/>
          </a:prstGeom>
          <a:noFill/>
        </p:spPr>
        <p:txBody>
          <a:bodyPr wrap="square" rtlCol="0">
            <a:spAutoFit/>
          </a:bodyPr>
          <a:lstStyle/>
          <a:p>
            <a:r>
              <a:rPr kumimoji="1" lang="ja-JP" altLang="en-US" sz="1200" dirty="0"/>
              <a:t>相互に関連</a:t>
            </a:r>
          </a:p>
        </p:txBody>
      </p:sp>
      <p:sp>
        <p:nvSpPr>
          <p:cNvPr id="20" name="吹き出し: 左右矢印 19"/>
          <p:cNvSpPr/>
          <p:nvPr/>
        </p:nvSpPr>
        <p:spPr bwMode="auto">
          <a:xfrm rot="5400000">
            <a:off x="1278083" y="3754232"/>
            <a:ext cx="807768" cy="1368152"/>
          </a:xfrm>
          <a:prstGeom prst="leftRightArrowCallout">
            <a:avLst>
              <a:gd name="adj1" fmla="val 21787"/>
              <a:gd name="adj2" fmla="val 31426"/>
              <a:gd name="adj3" fmla="val 22591"/>
              <a:gd name="adj4" fmla="val 29116"/>
            </a:avLst>
          </a:prstGeom>
          <a:solidFill>
            <a:schemeClr val="accent1"/>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21" name="テキスト ボックス 20"/>
          <p:cNvSpPr txBox="1"/>
          <p:nvPr/>
        </p:nvSpPr>
        <p:spPr>
          <a:xfrm>
            <a:off x="1074118" y="4312919"/>
            <a:ext cx="1260140" cy="276999"/>
          </a:xfrm>
          <a:prstGeom prst="rect">
            <a:avLst/>
          </a:prstGeom>
          <a:noFill/>
        </p:spPr>
        <p:txBody>
          <a:bodyPr wrap="square" rtlCol="0">
            <a:spAutoFit/>
          </a:bodyPr>
          <a:lstStyle/>
          <a:p>
            <a:r>
              <a:rPr kumimoji="1" lang="ja-JP" altLang="en-US" sz="1200" dirty="0"/>
              <a:t>相互に関連</a:t>
            </a:r>
          </a:p>
        </p:txBody>
      </p:sp>
    </p:spTree>
    <p:extLst>
      <p:ext uri="{BB962C8B-B14F-4D97-AF65-F5344CB8AC3E}">
        <p14:creationId xmlns:p14="http://schemas.microsoft.com/office/powerpoint/2010/main" val="3829754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6054775" y="785007"/>
            <a:ext cx="4033114" cy="5956361"/>
          </a:xfrm>
          <a:prstGeom prst="rect">
            <a:avLst/>
          </a:prstGeom>
          <a:solidFill>
            <a:schemeClr val="accent1"/>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27" name="角丸四角形 26"/>
          <p:cNvSpPr/>
          <p:nvPr/>
        </p:nvSpPr>
        <p:spPr bwMode="auto">
          <a:xfrm>
            <a:off x="64021" y="3228452"/>
            <a:ext cx="5809150" cy="1199945"/>
          </a:xfrm>
          <a:prstGeom prst="roundRect">
            <a:avLst/>
          </a:prstGeom>
          <a:solidFill>
            <a:schemeClr val="accent5"/>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t" anchorCtr="0" compatLnSpc="1">
            <a:prstTxWarp prst="textNoShape">
              <a:avLst/>
            </a:prstTxWarp>
          </a:bodyPr>
          <a:lstStyle/>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・あらたなニーズやニーズの変化に対応できにくい場合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・個別支援計画書に「実現できなかったニーズ」、「反映できなかったニーズ」がある場合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・事業所としてのかかわりが部分的で、生活の全体像が見えない場合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・緊急な対応や時間をかけての取り組みなどの混在や混乱、対応が困難な場合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連携によるより質の高い効果的な支援、一担当者や一事業所の限界</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連携は、①、②、③にとって大きなメリット（人材・事業所の質の向上と地域の底上げ）</a:t>
            </a:r>
          </a:p>
        </p:txBody>
      </p:sp>
      <p:sp>
        <p:nvSpPr>
          <p:cNvPr id="28" name="角丸四角形 27"/>
          <p:cNvSpPr/>
          <p:nvPr/>
        </p:nvSpPr>
        <p:spPr bwMode="auto">
          <a:xfrm>
            <a:off x="86779" y="5139532"/>
            <a:ext cx="5812299" cy="1044116"/>
          </a:xfrm>
          <a:prstGeom prst="roundRect">
            <a:avLst/>
          </a:prstGeom>
          <a:solidFill>
            <a:schemeClr val="accent5"/>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t" anchorCtr="0" compatLnSpc="1">
            <a:prstTxWarp prst="textNoShape">
              <a:avLst/>
            </a:prstTxWarp>
          </a:bodyPr>
          <a:lstStyle/>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・専門的アセスメントや関わりが必要な場合（医療・保健・教育など）</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・社会参加や地域生活における様々な関わりが必要な場合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・事業所間で対応の統一や混乱をさせない支援ができていない場合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・地域にニーズを支える資源がない場合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・連携の土俵にのっていない場合　など</a:t>
            </a:r>
          </a:p>
        </p:txBody>
      </p:sp>
      <p:sp>
        <p:nvSpPr>
          <p:cNvPr id="3" name="角丸四角形 2"/>
          <p:cNvSpPr/>
          <p:nvPr/>
        </p:nvSpPr>
        <p:spPr bwMode="auto">
          <a:xfrm>
            <a:off x="70812" y="1385289"/>
            <a:ext cx="5860347" cy="1189342"/>
          </a:xfrm>
          <a:prstGeom prst="roundRect">
            <a:avLst/>
          </a:prstGeom>
          <a:solidFill>
            <a:schemeClr val="accent5"/>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t" anchorCtr="0" compatLnSpc="1">
            <a:prstTxWarp prst="textNoShape">
              <a:avLst/>
            </a:prstTxWarp>
          </a:bodyPr>
          <a:lstStyle/>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・ライフサイクルや成長等あらたなニーズやニーズの変化が生じてきている</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・複合的なニーズや複数のサービスを使い分けて生活している場合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・満足度が低い場合やサービスがマンネリ化してしまっている場合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・意思疎通やニーズの表出が難しく、ベストインタレスト（最善の利益を生み出す決定）の追求が必要な場合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cs typeface="Meiryo UI" panose="020B0604030504040204" pitchFamily="50" charset="-128"/>
              </a:rPr>
              <a:t>・家族ニーズや、その他の周辺環境に巻き込まれてしまっている場合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ホームベース 6"/>
          <p:cNvSpPr/>
          <p:nvPr/>
        </p:nvSpPr>
        <p:spPr>
          <a:xfrm>
            <a:off x="70812" y="959752"/>
            <a:ext cx="4205114" cy="425537"/>
          </a:xfrm>
          <a:prstGeom prst="homePlate">
            <a:avLst/>
          </a:prstGeom>
          <a:solidFill>
            <a:srgbClr val="CC66FF"/>
          </a:solidFill>
          <a:ln>
            <a:solidFill>
              <a:srgbClr val="FF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2000" dirty="0">
                <a:solidFill>
                  <a:schemeClr val="bg1"/>
                </a:solidFill>
              </a:rPr>
              <a:t>①利用者のニーズに関する軸</a:t>
            </a:r>
          </a:p>
        </p:txBody>
      </p:sp>
      <p:sp>
        <p:nvSpPr>
          <p:cNvPr id="18" name="ホームベース 17"/>
          <p:cNvSpPr/>
          <p:nvPr/>
        </p:nvSpPr>
        <p:spPr>
          <a:xfrm>
            <a:off x="70812" y="2860547"/>
            <a:ext cx="4205114" cy="406083"/>
          </a:xfrm>
          <a:prstGeom prst="homePlate">
            <a:avLst/>
          </a:prstGeom>
          <a:solidFill>
            <a:schemeClr val="accent2">
              <a:lumMod val="75000"/>
            </a:schemeClr>
          </a:solidFill>
          <a:ln>
            <a:solidFill>
              <a:schemeClr val="accent6">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2000" dirty="0">
                <a:solidFill>
                  <a:schemeClr val="bg1"/>
                </a:solidFill>
              </a:rPr>
              <a:t>②支援者・事業所・組織に関する軸</a:t>
            </a:r>
          </a:p>
        </p:txBody>
      </p:sp>
      <p:sp>
        <p:nvSpPr>
          <p:cNvPr id="19" name="ホームベース 18"/>
          <p:cNvSpPr/>
          <p:nvPr/>
        </p:nvSpPr>
        <p:spPr>
          <a:xfrm>
            <a:off x="86779" y="4686796"/>
            <a:ext cx="4205114" cy="452736"/>
          </a:xfrm>
          <a:prstGeom prst="homePlate">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2000" dirty="0">
                <a:solidFill>
                  <a:schemeClr val="bg1"/>
                </a:solidFill>
              </a:rPr>
              <a:t>③関係機関・地域・まちに関する軸</a:t>
            </a:r>
          </a:p>
        </p:txBody>
      </p:sp>
      <p:sp>
        <p:nvSpPr>
          <p:cNvPr id="5" name="正方形/長方形 4"/>
          <p:cNvSpPr/>
          <p:nvPr/>
        </p:nvSpPr>
        <p:spPr>
          <a:xfrm>
            <a:off x="1480866" y="208473"/>
            <a:ext cx="7344816" cy="584775"/>
          </a:xfrm>
          <a:prstGeom prst="rect">
            <a:avLst/>
          </a:prstGeom>
        </p:spPr>
        <p:txBody>
          <a:bodyPr wrap="square">
            <a:spAutoFit/>
          </a:bodyPr>
          <a:lstStyle/>
          <a:p>
            <a:r>
              <a:rPr lang="ja-JP"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連携の視点</a:t>
            </a:r>
            <a:r>
              <a:rPr lang="ja-JP" altLang="en-US"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（整理した３つの軸を紐解く）</a:t>
            </a:r>
          </a:p>
        </p:txBody>
      </p:sp>
      <p:sp>
        <p:nvSpPr>
          <p:cNvPr id="6" name="右中かっこ 5"/>
          <p:cNvSpPr/>
          <p:nvPr/>
        </p:nvSpPr>
        <p:spPr bwMode="auto">
          <a:xfrm>
            <a:off x="5770758" y="1636259"/>
            <a:ext cx="375614" cy="4248472"/>
          </a:xfrm>
          <a:prstGeom prst="rightBrace">
            <a:avLst>
              <a:gd name="adj1" fmla="val 23087"/>
              <a:gd name="adj2" fmla="val 50000"/>
            </a:avLst>
          </a:prstGeom>
          <a:noFill/>
          <a:ln w="38100" cap="flat" cmpd="sng" algn="ctr">
            <a:solidFill>
              <a:schemeClr val="tx1"/>
            </a:solidFill>
            <a:prstDash val="solid"/>
            <a:round/>
            <a:headEnd type="none" w="med" len="med"/>
            <a:tailEnd type="none" w="med" len="med"/>
          </a:ln>
          <a:effectLst/>
        </p:spPr>
        <p:txBody>
          <a:bodyPr vert="horz" wrap="squar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2" name="角丸四角形 1"/>
          <p:cNvSpPr/>
          <p:nvPr/>
        </p:nvSpPr>
        <p:spPr bwMode="auto">
          <a:xfrm>
            <a:off x="6099517" y="871654"/>
            <a:ext cx="3892161" cy="1105973"/>
          </a:xfrm>
          <a:prstGeom prst="roundRect">
            <a:avLst/>
          </a:prstGeom>
          <a:solidFill>
            <a:srgbClr val="FFFF99"/>
          </a:solidFill>
          <a:ln w="12700" cap="flat" cmpd="sng" algn="ctr">
            <a:solidFill>
              <a:schemeClr val="tx1"/>
            </a:solidFill>
            <a:prstDash val="solid"/>
            <a:round/>
            <a:headEnd type="triangle" w="med" len="med"/>
            <a:tailEnd type="triangle" w="med" len="med"/>
          </a:ln>
          <a:effectLst/>
        </p:spPr>
        <p:txBody>
          <a:bodyPr vert="horz" wrap="square" lIns="74295" tIns="8890" rIns="74295" bIns="8890" numCol="1" rtlCol="0" anchor="ctr" anchorCtr="0" compatLnSpc="1">
            <a:prstTxWarp prst="textNoShape">
              <a:avLst/>
            </a:prstTxWarp>
          </a:bodyPr>
          <a:lstStyle/>
          <a:p>
            <a:pPr algn="l"/>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○利用者の個別性・多様なニーズに答えていくためには、個人や事業所として、完結したサービス提供のみでは対応が難しくなる。</a:t>
            </a:r>
            <a:endPar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（１）完結型支援からオープン型支援へ</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bwMode="auto">
          <a:xfrm>
            <a:off x="6099517" y="2014816"/>
            <a:ext cx="3879602" cy="1105973"/>
          </a:xfrm>
          <a:prstGeom prst="roundRect">
            <a:avLst/>
          </a:prstGeom>
          <a:solidFill>
            <a:srgbClr val="FFFF99"/>
          </a:solidFill>
          <a:ln w="12700" cap="flat" cmpd="sng" algn="ctr">
            <a:solidFill>
              <a:schemeClr val="tx1"/>
            </a:solidFill>
            <a:prstDash val="solid"/>
            <a:round/>
            <a:headEnd type="triangle" w="med" len="med"/>
            <a:tailEnd type="triangle" w="med" len="med"/>
          </a:ln>
          <a:effectLst/>
        </p:spPr>
        <p:txBody>
          <a:bodyPr vert="horz" wrap="square" lIns="74295" tIns="8890" rIns="74295" bIns="8890" numCol="1" rtlCol="0" anchor="ctr" anchorCtr="0" compatLnSpc="1">
            <a:prstTxWarp prst="textNoShape">
              <a:avLst/>
            </a:prstTxWarp>
          </a:bodyPr>
          <a:lstStyle/>
          <a:p>
            <a:pPr algn="l"/>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○対応できないニーズや新たな地域社会との繋がり、俯瞰的な生活全体像を見ながらの支援には機関等連携が不可欠となる。</a:t>
            </a:r>
            <a:endPar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→（２）個別支援計画書は連携ツール</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bwMode="auto">
          <a:xfrm>
            <a:off x="6080760" y="3157978"/>
            <a:ext cx="3879601" cy="1105973"/>
          </a:xfrm>
          <a:prstGeom prst="roundRect">
            <a:avLst/>
          </a:prstGeom>
          <a:solidFill>
            <a:srgbClr val="FFFF99"/>
          </a:solidFill>
          <a:ln w="12700" cap="flat" cmpd="sng" algn="ctr">
            <a:solidFill>
              <a:schemeClr val="tx1"/>
            </a:solidFill>
            <a:prstDash val="solid"/>
            <a:round/>
            <a:headEnd type="triangle" w="med" len="med"/>
            <a:tailEnd type="triangle" w="med" len="med"/>
          </a:ln>
          <a:effectLst/>
        </p:spPr>
        <p:txBody>
          <a:bodyPr vert="horz" wrap="square" lIns="74295" tIns="8890" rIns="74295" bIns="8890" numCol="1" rtlCol="0" anchor="ctr" anchorCtr="0" compatLnSpc="1">
            <a:prstTxWarp prst="textNoShape">
              <a:avLst/>
            </a:prstTxWarp>
          </a:bodyPr>
          <a:lstStyle/>
          <a:p>
            <a:pPr algn="l"/>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○連携はニーズに応えることをベースにしながらも、支援者や事業所の質の向上や地域のネットワークによる支援の底上げにも繫がる。</a:t>
            </a:r>
            <a:endPar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→（３）連携の意味を考える（専門性とチーム力を高める）</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bwMode="auto">
          <a:xfrm>
            <a:off x="6107107" y="4314270"/>
            <a:ext cx="3867042" cy="1105973"/>
          </a:xfrm>
          <a:prstGeom prst="roundRect">
            <a:avLst/>
          </a:prstGeom>
          <a:solidFill>
            <a:srgbClr val="FFFF99"/>
          </a:solidFill>
          <a:ln w="12700" cap="flat" cmpd="sng" algn="ctr">
            <a:solidFill>
              <a:schemeClr val="tx1"/>
            </a:solidFill>
            <a:prstDash val="solid"/>
            <a:round/>
            <a:headEnd type="triangle" w="med" len="med"/>
            <a:tailEnd type="triangle" w="med" len="med"/>
          </a:ln>
          <a:effectLst/>
        </p:spPr>
        <p:txBody>
          <a:bodyPr vert="horz" wrap="square" lIns="74295" tIns="8890" rIns="74295" bIns="8890" numCol="1" rtlCol="0" anchor="ctr" anchorCtr="0" compatLnSpc="1">
            <a:prstTxWarp prst="textNoShape">
              <a:avLst/>
            </a:prstTxWarp>
          </a:bodyPr>
          <a:lstStyle/>
          <a:p>
            <a:pPr algn="l"/>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○連携を考える場合、実は事業所・組織の部門間連携等と類似する。事業所内のチームワーク</a:t>
            </a:r>
            <a:endPar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（４）事業所内（組織）、部門間連携を考える</a:t>
            </a:r>
          </a:p>
        </p:txBody>
      </p:sp>
      <p:sp>
        <p:nvSpPr>
          <p:cNvPr id="17" name="角丸四角形 16"/>
          <p:cNvSpPr/>
          <p:nvPr/>
        </p:nvSpPr>
        <p:spPr bwMode="auto">
          <a:xfrm>
            <a:off x="6080761" y="5470563"/>
            <a:ext cx="3910918" cy="1178774"/>
          </a:xfrm>
          <a:prstGeom prst="roundRect">
            <a:avLst/>
          </a:prstGeom>
          <a:solidFill>
            <a:srgbClr val="FFFF99"/>
          </a:solidFill>
          <a:ln w="12700" cap="flat" cmpd="sng" algn="ctr">
            <a:solidFill>
              <a:schemeClr val="tx1"/>
            </a:solidFill>
            <a:prstDash val="solid"/>
            <a:round/>
            <a:headEnd type="triangle" w="med" len="med"/>
            <a:tailEnd type="triangle" w="med" len="med"/>
          </a:ln>
          <a:effectLst/>
        </p:spPr>
        <p:txBody>
          <a:bodyPr vert="horz" wrap="square" lIns="74295" tIns="8890" rIns="74295" bIns="8890" numCol="1" rtlCol="0" anchor="ctr" anchorCtr="0" compatLnSpc="1">
            <a:prstTxWarp prst="textNoShape">
              <a:avLst/>
            </a:prstTxWarp>
          </a:bodyPr>
          <a:lstStyle/>
          <a:p>
            <a:pPr algn="l"/>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○そのためには、サービス担当者会議や事例検討等のＯＪＴや他者との関わり、人材育成が重要となる。</a:t>
            </a:r>
            <a:endPar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→（５）さまざまな会議等の活用</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→３．協議会等の活用と活性化</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7891263" y="6625158"/>
            <a:ext cx="2370138" cy="476250"/>
          </a:xfrm>
        </p:spPr>
        <p:txBody>
          <a:bodyPr/>
          <a:lstStyle/>
          <a:p>
            <a:pPr>
              <a:defRPr/>
            </a:pPr>
            <a:fld id="{9E27E2D0-C628-4576-90DA-3C55F48914B7}" type="slidenum">
              <a:rPr lang="en-US" altLang="ja-JP" smtClean="0">
                <a:solidFill>
                  <a:srgbClr val="000000"/>
                </a:solidFill>
              </a:rPr>
              <a:pPr>
                <a:defRPr/>
              </a:pPr>
              <a:t>19</a:t>
            </a:fld>
            <a:endParaRPr lang="en-US" altLang="ja-JP" dirty="0">
              <a:solidFill>
                <a:srgbClr val="000000"/>
              </a:solidFill>
            </a:endParaRPr>
          </a:p>
        </p:txBody>
      </p:sp>
    </p:spTree>
    <p:extLst>
      <p:ext uri="{BB962C8B-B14F-4D97-AF65-F5344CB8AC3E}">
        <p14:creationId xmlns:p14="http://schemas.microsoft.com/office/powerpoint/2010/main" val="139222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タイトル 4"/>
          <p:cNvSpPr>
            <a:spLocks noGrp="1"/>
          </p:cNvSpPr>
          <p:nvPr>
            <p:ph type="title"/>
          </p:nvPr>
        </p:nvSpPr>
        <p:spPr>
          <a:xfrm>
            <a:off x="507683" y="116632"/>
            <a:ext cx="9138285" cy="1143000"/>
          </a:xfrm>
        </p:spPr>
        <p:txBody>
          <a:bodyPr/>
          <a:lstStyle/>
          <a:p>
            <a:r>
              <a:rPr lang="ja-JP" altLang="en-US"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この講義のねらい</a:t>
            </a:r>
          </a:p>
        </p:txBody>
      </p:sp>
      <p:sp>
        <p:nvSpPr>
          <p:cNvPr id="118787" name="コンテンツ プレースホルダー 5"/>
          <p:cNvSpPr>
            <a:spLocks noGrp="1"/>
          </p:cNvSpPr>
          <p:nvPr>
            <p:ph idx="1"/>
          </p:nvPr>
        </p:nvSpPr>
        <p:spPr>
          <a:xfrm>
            <a:off x="507683" y="1348830"/>
            <a:ext cx="9138285" cy="5007521"/>
          </a:xfrm>
          <a:ln>
            <a:noFill/>
          </a:ln>
        </p:spPr>
        <p:txBody>
          <a:bodyPr/>
          <a:lstStyle/>
          <a:p>
            <a:pPr marL="0" indent="0">
              <a:buNone/>
            </a:pP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総合的な援助の方針である</a:t>
            </a:r>
            <a:r>
              <a:rPr lang="ja-JP" altLang="en-US" sz="28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サービス等利用計画と個別支援計画の関連性、その前提としての連携について理解する。</a:t>
            </a:r>
            <a:endParaRPr lang="en-US" altLang="ja-JP" sz="28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（内容）</a:t>
            </a:r>
            <a:endParaRPr lang="en-US" altLang="ja-JP"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１．サービス等利用計画と個別支援計画の関連性、その</a:t>
            </a:r>
            <a:r>
              <a:rPr lang="ja-JP" altLang="en-US" sz="2400" dirty="0" smtClean="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前提と</a:t>
            </a: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しての連携について</a:t>
            </a:r>
            <a:endParaRPr lang="en-US" altLang="ja-JP"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 サービス等利用計画は「総合的な援助計画であり</a:t>
            </a:r>
            <a:r>
              <a:rPr lang="ja-JP" altLang="en-US" sz="2400" dirty="0" smtClean="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、将来</a:t>
            </a: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計画であること」を理解する。</a:t>
            </a:r>
            <a:endParaRPr lang="en-US" altLang="ja-JP"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３．個別支援計画は、それぞれの事業内容に基づいた、</a:t>
            </a:r>
            <a:r>
              <a:rPr lang="ja-JP" altLang="en-US" sz="2400" dirty="0" smtClean="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計画</a:t>
            </a: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であることを理解する。</a:t>
            </a:r>
            <a:endParaRPr lang="en-US" altLang="ja-JP"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４．サービス等利用計画と個別支援計画の調整等に</a:t>
            </a:r>
            <a:r>
              <a:rPr lang="ja-JP" altLang="en-US" sz="2400" dirty="0" smtClean="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関してサービス</a:t>
            </a: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担当者会議等を活用することを学ぶ。</a:t>
            </a:r>
          </a:p>
        </p:txBody>
      </p:sp>
      <p:sp>
        <p:nvSpPr>
          <p:cNvPr id="118788"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0845ACD-EE63-46DE-9C78-EE94449FDD45}" type="slidenum">
              <a:rPr lang="ja-JP" altLang="en-US" sz="1200">
                <a:solidFill>
                  <a:srgbClr val="898989"/>
                </a:solidFill>
              </a:rPr>
              <a:pPr>
                <a:spcBef>
                  <a:spcPct val="0"/>
                </a:spcBef>
                <a:buFontTx/>
                <a:buNone/>
              </a:pPr>
              <a:t>2</a:t>
            </a:fld>
            <a:endParaRPr lang="ja-JP" altLang="en-US" sz="1200">
              <a:solidFill>
                <a:srgbClr val="898989"/>
              </a:solidFill>
            </a:endParaRPr>
          </a:p>
        </p:txBody>
      </p:sp>
      <p:sp>
        <p:nvSpPr>
          <p:cNvPr id="7" name="正方形/長方形 6"/>
          <p:cNvSpPr/>
          <p:nvPr/>
        </p:nvSpPr>
        <p:spPr>
          <a:xfrm>
            <a:off x="973139" y="1268413"/>
            <a:ext cx="8207375" cy="52562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ja-JP" altLang="en-US" sz="2400">
              <a:solidFill>
                <a:prstClr val="white"/>
              </a:solidFill>
            </a:endParaRPr>
          </a:p>
        </p:txBody>
      </p:sp>
    </p:spTree>
    <p:extLst>
      <p:ext uri="{BB962C8B-B14F-4D97-AF65-F5344CB8AC3E}">
        <p14:creationId xmlns:p14="http://schemas.microsoft.com/office/powerpoint/2010/main" val="156299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4"/>
          <p:cNvSpPr>
            <a:spLocks noChangeArrowheads="1"/>
          </p:cNvSpPr>
          <p:nvPr/>
        </p:nvSpPr>
        <p:spPr bwMode="auto">
          <a:xfrm>
            <a:off x="130885" y="839589"/>
            <a:ext cx="9229724" cy="431800"/>
          </a:xfrm>
          <a:prstGeom prst="parallelogram">
            <a:avLst>
              <a:gd name="adj" fmla="val 94604"/>
            </a:avLst>
          </a:prstGeom>
          <a:gradFill rotWithShape="1">
            <a:gsLst>
              <a:gs pos="0">
                <a:srgbClr val="FFFFFF"/>
              </a:gs>
              <a:gs pos="100000">
                <a:srgbClr val="CCFF99"/>
              </a:gs>
            </a:gsLst>
            <a:lin ang="5400000" scaled="1"/>
          </a:gradFill>
          <a:ln w="12700" algn="ctr">
            <a:noFill/>
            <a:miter lim="800000"/>
            <a:headEnd/>
            <a:tailEnd/>
          </a:ln>
        </p:spPr>
        <p:txBody>
          <a:bodyPr wrap="none" lIns="74295" tIns="8890" rIns="74295" bIns="8890" anchor="ctr"/>
          <a:lstStyle/>
          <a:p>
            <a:endParaRPr lang="ja-JP" altLang="ja-JP" dirty="0"/>
          </a:p>
        </p:txBody>
      </p:sp>
      <p:sp>
        <p:nvSpPr>
          <p:cNvPr id="18435" name="Rectangle 2"/>
          <p:cNvSpPr>
            <a:spLocks noGrp="1" noChangeArrowheads="1"/>
          </p:cNvSpPr>
          <p:nvPr>
            <p:ph type="title"/>
          </p:nvPr>
        </p:nvSpPr>
        <p:spPr>
          <a:xfrm>
            <a:off x="409461" y="154727"/>
            <a:ext cx="9283700" cy="970017"/>
          </a:xfrm>
        </p:spPr>
        <p:txBody>
          <a:bodyPr/>
          <a:lstStyle/>
          <a:p>
            <a:pPr eaLnBrk="1" hangingPunct="1"/>
            <a:r>
              <a:rPr lang="ja-JP" altLang="ja-JP"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連携の視点</a:t>
            </a:r>
            <a: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（整理した３つの軸を紐解く）</a:t>
            </a:r>
            <a:r>
              <a:rPr lang="en-US" altLang="ja-JP"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地域の社会資源を知り、使い、改善し、広げる） </a:t>
            </a:r>
            <a:endParaRPr lang="ja-JP" altLang="en-US" sz="24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436" name="Text Box 4"/>
          <p:cNvSpPr txBox="1">
            <a:spLocks noChangeArrowheads="1"/>
          </p:cNvSpPr>
          <p:nvPr/>
        </p:nvSpPr>
        <p:spPr bwMode="auto">
          <a:xfrm>
            <a:off x="203825" y="1809606"/>
            <a:ext cx="9694972" cy="4561249"/>
          </a:xfrm>
          <a:prstGeom prst="rect">
            <a:avLst/>
          </a:prstGeom>
          <a:noFill/>
          <a:ln w="9525">
            <a:noFill/>
            <a:miter lim="800000"/>
            <a:headEnd/>
            <a:tailEnd/>
          </a:ln>
        </p:spPr>
        <p:txBody>
          <a:bodyPr wrap="square">
            <a:spAutoFit/>
          </a:bodyPr>
          <a:lstStyle/>
          <a:p>
            <a:pPr algn="l">
              <a:lnSpc>
                <a:spcPct val="110000"/>
              </a:lnSpc>
            </a:pPr>
            <a:r>
              <a:rPr lang="ja-JP" altLang="ja-JP" sz="2400" b="0" dirty="0">
                <a:latin typeface="Meiryo UI" panose="020B0604030504040204" pitchFamily="50" charset="-128"/>
                <a:ea typeface="Meiryo UI" panose="020B0604030504040204" pitchFamily="50" charset="-128"/>
                <a:cs typeface="Meiryo UI" panose="020B0604030504040204" pitchFamily="50" charset="-128"/>
              </a:rPr>
              <a:t>（１）完結型支援からオープン支援へ（ケアマネジメント体制の構築・強化）</a:t>
            </a:r>
            <a:endParaRPr lang="en-US" altLang="ja-JP" sz="16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・利用者の個別性・多様なニーズに答えていくためには、個人や事業所として、完結したサービス提供のみでは対応が難しくなる</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ja-JP" sz="2400" b="0" dirty="0">
                <a:latin typeface="Meiryo UI" panose="020B0604030504040204" pitchFamily="50" charset="-128"/>
                <a:ea typeface="Meiryo UI" panose="020B0604030504040204" pitchFamily="50" charset="-128"/>
                <a:cs typeface="Meiryo UI" panose="020B0604030504040204" pitchFamily="50" charset="-128"/>
              </a:rPr>
              <a:t>（２）個別支援計画書は連携ツール</a:t>
            </a:r>
            <a:endParaRPr lang="en-US" altLang="ja-JP" sz="2400" b="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・対応できないニーズや新たな地域社会との繋がり、俯瞰的な生活全体像を見ながらの支援には機関等連携が不可欠となる</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ja-JP" sz="2400" b="0" dirty="0">
                <a:latin typeface="Meiryo UI" panose="020B0604030504040204" pitchFamily="50" charset="-128"/>
                <a:ea typeface="Meiryo UI" panose="020B0604030504040204" pitchFamily="50" charset="-128"/>
                <a:cs typeface="Meiryo UI" panose="020B0604030504040204" pitchFamily="50" charset="-128"/>
              </a:rPr>
              <a:t>（３）連携の意味を考える（専門性とチーム力を高める）</a:t>
            </a:r>
            <a:endParaRPr lang="en-US" altLang="ja-JP" sz="2400" b="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・連携はニーズに応えることをベースにしながらも、支援者や事業所の質の向上や地域のネットワークによる支援の底上げにも繫がる</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en-US" sz="2400" b="0" dirty="0">
                <a:latin typeface="Meiryo UI" panose="020B0604030504040204" pitchFamily="50" charset="-128"/>
                <a:ea typeface="Meiryo UI" panose="020B0604030504040204" pitchFamily="50" charset="-128"/>
                <a:cs typeface="Meiryo UI" panose="020B0604030504040204" pitchFamily="50" charset="-128"/>
              </a:rPr>
              <a:t>（４）事業所内（組織内）連携、部門間連携を考える</a:t>
            </a:r>
            <a:endParaRPr lang="en-US" altLang="ja-JP" sz="2400" b="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・連携を考える場合、実は事業所・組織の部門間連携等と類似する。事業所内のチームワーク</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ja-JP" sz="2400" b="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a:latin typeface="Meiryo UI" panose="020B0604030504040204" pitchFamily="50" charset="-128"/>
                <a:ea typeface="Meiryo UI" panose="020B0604030504040204" pitchFamily="50" charset="-128"/>
                <a:cs typeface="Meiryo UI" panose="020B0604030504040204" pitchFamily="50" charset="-128"/>
              </a:rPr>
              <a:t>５</a:t>
            </a:r>
            <a:r>
              <a:rPr lang="ja-JP" altLang="ja-JP" sz="2400" b="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a:latin typeface="Meiryo UI" panose="020B0604030504040204" pitchFamily="50" charset="-128"/>
                <a:ea typeface="Meiryo UI" panose="020B0604030504040204" pitchFamily="50" charset="-128"/>
                <a:cs typeface="Meiryo UI" panose="020B0604030504040204" pitchFamily="50" charset="-128"/>
              </a:rPr>
              <a:t>さまざまな会議等の活用</a:t>
            </a:r>
            <a:endParaRPr lang="en-US" altLang="ja-JP" sz="2400" b="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・そのためには、個別支援会議、サービス担当者会議や事例検討等のＯＪＴや他者との関わり、人材育成が重要となる。</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FEFC2FB3-D7FD-4AEF-AFA5-D5FB63CBC06B}" type="slidenum">
              <a:rPr lang="en-US" altLang="ja-JP" smtClean="0"/>
              <a:pPr>
                <a:defRPr/>
              </a:pPr>
              <a:t>20</a:t>
            </a:fld>
            <a:endParaRPr lang="en-US" altLang="ja-JP" dirty="0"/>
          </a:p>
        </p:txBody>
      </p:sp>
    </p:spTree>
    <p:extLst>
      <p:ext uri="{BB962C8B-B14F-4D97-AF65-F5344CB8AC3E}">
        <p14:creationId xmlns:p14="http://schemas.microsoft.com/office/powerpoint/2010/main" val="2754363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AutoShape 2"/>
          <p:cNvSpPr>
            <a:spLocks noChangeArrowheads="1"/>
          </p:cNvSpPr>
          <p:nvPr/>
        </p:nvSpPr>
        <p:spPr bwMode="auto">
          <a:xfrm>
            <a:off x="438175" y="836617"/>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17412" name="Rectangle 3"/>
          <p:cNvSpPr>
            <a:spLocks noGrp="1" noChangeArrowheads="1"/>
          </p:cNvSpPr>
          <p:nvPr>
            <p:ph type="title"/>
          </p:nvPr>
        </p:nvSpPr>
        <p:spPr>
          <a:xfrm>
            <a:off x="213543" y="260647"/>
            <a:ext cx="9675813" cy="755357"/>
          </a:xfrm>
          <a:noFill/>
        </p:spPr>
        <p:txBody>
          <a:bodyPr/>
          <a:lstStyle/>
          <a:p>
            <a:pPr eaLnBrk="1" hangingPunct="1"/>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（１）完結型支援からオープン支援へ①</a:t>
            </a:r>
          </a:p>
        </p:txBody>
      </p:sp>
      <p:sp>
        <p:nvSpPr>
          <p:cNvPr id="2" name="コンテンツ プレースホルダー 1"/>
          <p:cNvSpPr>
            <a:spLocks noGrp="1"/>
          </p:cNvSpPr>
          <p:nvPr>
            <p:ph sz="half" idx="1"/>
          </p:nvPr>
        </p:nvSpPr>
        <p:spPr>
          <a:xfrm>
            <a:off x="304923" y="1340196"/>
            <a:ext cx="9493051" cy="5113356"/>
          </a:xfrm>
        </p:spPr>
        <p:txBody>
          <a:bodyPr/>
          <a:lstStyle/>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・人の生活を多面的に捉え、</a:t>
            </a: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多</a:t>
            </a: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職種協働で行うことを基本と考える。</a:t>
            </a:r>
          </a:p>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・同じものを見ていても、価値観や視点の違いにより、見ているものは同じでも、見えていない時がある。</a:t>
            </a:r>
          </a:p>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・黒電話から携帯電話へ（ニーズ</a:t>
            </a: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や時代</a:t>
            </a: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に合わせて常に変化する福祉サービス）</a:t>
            </a:r>
          </a:p>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・今までの業務を見直し、業務の無駄や行わないことも見つけながら、支援会議の開催、個別支援計画書の作成、モニタリング、エバリュエーション</a:t>
            </a: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evaluation</a:t>
            </a:r>
            <a:r>
              <a:rPr lang="ja-JP" altLang="en-US" sz="24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：事後評価）</a:t>
            </a: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等を定期的に行なう体制を作る。</a:t>
            </a:r>
          </a:p>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・抱え込みや過剰な支援がないかなどのチェックが常に行える体制（</a:t>
            </a:r>
            <a:r>
              <a:rPr lang="ja-JP" altLang="ja-JP" sz="2400" u="sng"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チームアプローチ強化と権利擁護</a:t>
            </a: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・サービス向上を絵に描いた餅にしないための、重要な体制・システムづくりと捉える。</a:t>
            </a:r>
          </a:p>
          <a:p>
            <a:pPr marL="0" indent="0">
              <a:buNone/>
            </a:pPr>
            <a:endParaRPr kumimoji="1"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21</a:t>
            </a:fld>
            <a:endParaRPr lang="en-US" altLang="ja-JP" dirty="0">
              <a:solidFill>
                <a:srgbClr val="000000"/>
              </a:solidFill>
            </a:endParaRPr>
          </a:p>
        </p:txBody>
      </p:sp>
    </p:spTree>
    <p:extLst>
      <p:ext uri="{BB962C8B-B14F-4D97-AF65-F5344CB8AC3E}">
        <p14:creationId xmlns:p14="http://schemas.microsoft.com/office/powerpoint/2010/main" val="2267023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AutoShape 2"/>
          <p:cNvSpPr>
            <a:spLocks noChangeArrowheads="1"/>
          </p:cNvSpPr>
          <p:nvPr/>
        </p:nvSpPr>
        <p:spPr bwMode="auto">
          <a:xfrm>
            <a:off x="438175" y="836617"/>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2" name="コンテンツ プレースホルダー 1"/>
          <p:cNvSpPr>
            <a:spLocks noGrp="1"/>
          </p:cNvSpPr>
          <p:nvPr>
            <p:ph sz="half" idx="1"/>
          </p:nvPr>
        </p:nvSpPr>
        <p:spPr>
          <a:xfrm>
            <a:off x="612329" y="1613663"/>
            <a:ext cx="9433048" cy="4213291"/>
          </a:xfrm>
        </p:spPr>
        <p:txBody>
          <a:bodyPr/>
          <a:lstStyle/>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ケアマネジメント体制の強化と構築</a:t>
            </a:r>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・最初（サービス提供開始時）に着ていた洋服（サービス）も、本人や周りの環境に変化が生じ、サイズの合わない洋服（サービス）になっている場合があります。（地域に点在し、</a:t>
            </a:r>
            <a:r>
              <a:rPr lang="ja-JP" altLang="ja-JP" sz="2400" u="sng"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変化する社会資源を点検する</a:t>
            </a: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・変化がない場合に、原因を本人だけに求めない（事例共有や事例検討を定期的に実施する）</a:t>
            </a:r>
          </a:p>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・満足度が上がらない場合、ケアマネジメントプロセスに沿って、原因を探っていくことが重要。</a:t>
            </a:r>
          </a:p>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・モニタリングを通じて、サービス提供や計画の内容を変更する勇気を持つこと。（提供しているサービスの否定にはあたらない）</a:t>
            </a:r>
          </a:p>
          <a:p>
            <a:pPr marL="0" indent="0">
              <a:buNone/>
            </a:pPr>
            <a:endParaRPr kumimoji="1"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3"/>
          <p:cNvSpPr>
            <a:spLocks noGrp="1" noChangeArrowheads="1"/>
          </p:cNvSpPr>
          <p:nvPr>
            <p:ph type="title"/>
          </p:nvPr>
        </p:nvSpPr>
        <p:spPr>
          <a:xfrm>
            <a:off x="180281" y="260648"/>
            <a:ext cx="9649072" cy="755356"/>
          </a:xfrm>
          <a:noFill/>
        </p:spPr>
        <p:txBody>
          <a:bodyPr/>
          <a:lstStyle/>
          <a:p>
            <a:pPr eaLnBrk="1" hangingPunct="1"/>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（１）完結型支援からオープン支援へ②</a:t>
            </a:r>
          </a:p>
        </p:txBody>
      </p:sp>
      <p:sp>
        <p:nvSpPr>
          <p:cNvPr id="3" name="スライド番号プレースホルダー 2"/>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22</a:t>
            </a:fld>
            <a:endParaRPr lang="en-US" altLang="ja-JP" dirty="0">
              <a:solidFill>
                <a:srgbClr val="000000"/>
              </a:solidFill>
            </a:endParaRPr>
          </a:p>
        </p:txBody>
      </p:sp>
    </p:spTree>
    <p:extLst>
      <p:ext uri="{BB962C8B-B14F-4D97-AF65-F5344CB8AC3E}">
        <p14:creationId xmlns:p14="http://schemas.microsoft.com/office/powerpoint/2010/main" val="2259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6606" y="265854"/>
            <a:ext cx="8629650" cy="659160"/>
          </a:xfrm>
        </p:spPr>
        <p:txBody>
          <a:bodyPr/>
          <a:lstStyle/>
          <a:p>
            <a:pPr algn="l"/>
            <a:r>
              <a:rPr kumimoji="1"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例えば</a:t>
            </a:r>
            <a:r>
              <a:rPr kumimoji="1" lang="en-US" altLang="ja-JP"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ある事例</a:t>
            </a:r>
          </a:p>
        </p:txBody>
      </p:sp>
      <p:sp>
        <p:nvSpPr>
          <p:cNvPr id="3" name="コンテンツ プレースホルダー 2"/>
          <p:cNvSpPr>
            <a:spLocks noGrp="1"/>
          </p:cNvSpPr>
          <p:nvPr>
            <p:ph sz="half" idx="1"/>
          </p:nvPr>
        </p:nvSpPr>
        <p:spPr>
          <a:xfrm>
            <a:off x="665185" y="1069740"/>
            <a:ext cx="8568952" cy="2736304"/>
          </a:xfrm>
        </p:spPr>
        <p:txBody>
          <a:bodyPr/>
          <a:lstStyle/>
          <a:p>
            <a:r>
              <a:rPr kumimoji="1"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３０代　男性　知的（軽度）・視覚（弱視）・言語障害。</a:t>
            </a:r>
            <a:endParaRPr kumimoji="1"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幼少期タンスの上のテレビが落ちてきて頭部強打</a:t>
            </a:r>
            <a:r>
              <a:rPr lang="ja-JP" altLang="en-US" sz="20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、受傷。</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特別支援学校から、老舗の授産（⇒就労Ｂ）、自宅から自転車で通所。</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最近、ミスも多く作業効率の低下。注意しうなずくが</a:t>
            </a:r>
            <a:r>
              <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所長は、ちゃんとやらせなさいと。</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繰り返しているうちに、行きたがらなくなりやめてしまった。</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自宅ではこもりがちに→→→母親にあたるように→→</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23</a:t>
            </a:fld>
            <a:endParaRPr lang="en-US" altLang="ja-JP" dirty="0">
              <a:solidFill>
                <a:srgbClr val="000000"/>
              </a:solidFill>
            </a:endParaRPr>
          </a:p>
        </p:txBody>
      </p:sp>
      <p:sp>
        <p:nvSpPr>
          <p:cNvPr id="6" name="コンテンツ プレースホルダー 2"/>
          <p:cNvSpPr>
            <a:spLocks noGrp="1"/>
          </p:cNvSpPr>
          <p:nvPr>
            <p:ph sz="half" idx="1"/>
          </p:nvPr>
        </p:nvSpPr>
        <p:spPr>
          <a:xfrm>
            <a:off x="900361" y="3950770"/>
            <a:ext cx="7245239" cy="486342"/>
          </a:xfrm>
        </p:spPr>
        <p:txBody>
          <a:bodyPr/>
          <a:lstStyle/>
          <a:p>
            <a:pPr marL="0" indent="0">
              <a:buNone/>
            </a:pPr>
            <a:r>
              <a:rPr kumimoji="1"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①どんなことが考えられるか？</a:t>
            </a:r>
            <a:endParaRPr kumimoji="1"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2"/>
          <p:cNvSpPr>
            <a:spLocks noGrp="1"/>
          </p:cNvSpPr>
          <p:nvPr>
            <p:ph sz="half" idx="1"/>
          </p:nvPr>
        </p:nvSpPr>
        <p:spPr>
          <a:xfrm>
            <a:off x="875843" y="4653136"/>
            <a:ext cx="7542796" cy="448522"/>
          </a:xfrm>
        </p:spPr>
        <p:txBody>
          <a:bodyPr/>
          <a:lstStyle/>
          <a:p>
            <a:pPr marL="0" indent="0">
              <a:buNone/>
            </a:pPr>
            <a:r>
              <a:rPr kumimoji="1"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②実は</a:t>
            </a:r>
            <a:r>
              <a:rPr kumimoji="1"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コンテンツ プレースホルダー 2"/>
          <p:cNvSpPr>
            <a:spLocks noGrp="1"/>
          </p:cNvSpPr>
          <p:nvPr>
            <p:ph sz="half" idx="1"/>
          </p:nvPr>
        </p:nvSpPr>
        <p:spPr>
          <a:xfrm>
            <a:off x="900361" y="5555215"/>
            <a:ext cx="8487419" cy="524281"/>
          </a:xfrm>
        </p:spPr>
        <p:txBody>
          <a:bodyPr/>
          <a:lstStyle/>
          <a:p>
            <a:pPr marL="0" indent="0">
              <a:buNone/>
            </a:pPr>
            <a:r>
              <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これは</a:t>
            </a:r>
            <a:r>
              <a:rPr kumimoji="1"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この後の、連携、チーム、専門性にもつながる</a:t>
            </a:r>
            <a:endParaRPr kumimoji="1"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77180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24</a:t>
            </a:fld>
            <a:endParaRPr lang="en-US" altLang="ja-JP" dirty="0">
              <a:solidFill>
                <a:srgbClr val="000000"/>
              </a:solidFill>
            </a:endParaRPr>
          </a:p>
        </p:txBody>
      </p:sp>
      <p:sp>
        <p:nvSpPr>
          <p:cNvPr id="6" name="正方形/長方形 5"/>
          <p:cNvSpPr/>
          <p:nvPr/>
        </p:nvSpPr>
        <p:spPr>
          <a:xfrm>
            <a:off x="972369" y="2276872"/>
            <a:ext cx="7911141" cy="1754326"/>
          </a:xfrm>
          <a:prstGeom prst="rect">
            <a:avLst/>
          </a:prstGeom>
        </p:spPr>
        <p:txBody>
          <a:bodyPr wrap="none">
            <a:spAutoFit/>
          </a:bodyPr>
          <a:lstStyle/>
          <a:p>
            <a:r>
              <a:rPr lang="ja-JP" altLang="en-US" sz="36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（２）個別支援計画書は連携ツール</a:t>
            </a:r>
            <a:endParaRPr lang="en-US" altLang="ja-JP" sz="36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6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～サービス等利用計画と個別支援計画～</a:t>
            </a:r>
          </a:p>
        </p:txBody>
      </p:sp>
    </p:spTree>
    <p:extLst>
      <p:ext uri="{BB962C8B-B14F-4D97-AF65-F5344CB8AC3E}">
        <p14:creationId xmlns:p14="http://schemas.microsoft.com/office/powerpoint/2010/main" val="3232431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コンテンツ プレースホルダー 2"/>
          <p:cNvSpPr>
            <a:spLocks noGrp="1"/>
          </p:cNvSpPr>
          <p:nvPr>
            <p:ph idx="1"/>
          </p:nvPr>
        </p:nvSpPr>
        <p:spPr>
          <a:xfrm>
            <a:off x="7919288" y="1885330"/>
            <a:ext cx="1790732" cy="1589782"/>
          </a:xfrm>
          <a:ln>
            <a:solidFill>
              <a:srgbClr val="C00000"/>
            </a:solidFill>
          </a:ln>
        </p:spPr>
        <p:txBody>
          <a:bodyPr/>
          <a:lstStyle/>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・生活全般を見ながら本人の願いをかなえるために、必要なアセスメントをさらに深め、個別なニーズに対し、より具体的な支援内容を盛り込んだもの</a:t>
            </a:r>
          </a:p>
        </p:txBody>
      </p:sp>
      <p:sp>
        <p:nvSpPr>
          <p:cNvPr id="5" name="スライド番号プレースホルダー 4"/>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25</a:t>
            </a:fld>
            <a:endParaRPr lang="en-US" altLang="ja-JP" dirty="0">
              <a:solidFill>
                <a:srgbClr val="000000"/>
              </a:solidFill>
            </a:endParaRPr>
          </a:p>
        </p:txBody>
      </p:sp>
      <p:sp>
        <p:nvSpPr>
          <p:cNvPr id="7" name="左右矢印 6"/>
          <p:cNvSpPr/>
          <p:nvPr/>
        </p:nvSpPr>
        <p:spPr>
          <a:xfrm>
            <a:off x="1129665" y="5442201"/>
            <a:ext cx="6638841" cy="419474"/>
          </a:xfrm>
          <a:prstGeom prst="leftRightArrow">
            <a:avLst>
              <a:gd name="adj1" fmla="val 69929"/>
              <a:gd name="adj2" fmla="val 50000"/>
            </a:avLst>
          </a:prstGeom>
          <a:solidFill>
            <a:srgbClr val="66FF66">
              <a:alpha val="50000"/>
            </a:srgbClr>
          </a:solidFill>
          <a:ln w="25400" cap="flat" cmpd="sng" algn="ctr">
            <a:solidFill>
              <a:schemeClr val="tx1"/>
            </a:solidFill>
            <a:prstDash val="solid"/>
          </a:ln>
          <a:effectLst/>
          <a:scene3d>
            <a:camera prst="orthographicFront"/>
            <a:lightRig rig="soft" dir="t"/>
          </a:scene3d>
          <a:sp3d prstMaterial="metal">
            <a:bevelT w="165100" prst="coolSlant"/>
          </a:sp3d>
        </p:spPr>
        <p:txBody>
          <a:bodyPr anchor="ctr"/>
          <a:lstStyle/>
          <a:p>
            <a:pPr fontAlgn="auto">
              <a:spcBef>
                <a:spcPts val="0"/>
              </a:spcBef>
              <a:spcAft>
                <a:spcPts val="0"/>
              </a:spcAft>
              <a:defRPr/>
            </a:pPr>
            <a:r>
              <a:rPr kumimoji="0" lang="ja-JP" altLang="en-US" b="0" kern="0" dirty="0">
                <a:latin typeface="Calibri"/>
                <a:ea typeface="ＭＳ Ｐゴシック" panose="020B0600070205080204" pitchFamily="50" charset="-128"/>
              </a:rPr>
              <a:t>幅の広い相談支援専門員の</a:t>
            </a:r>
            <a:r>
              <a:rPr kumimoji="0" lang="ja-JP" altLang="en-US" b="0" kern="0" dirty="0" smtClean="0">
                <a:latin typeface="Calibri"/>
                <a:ea typeface="ＭＳ Ｐゴシック" panose="020B0600070205080204" pitchFamily="50" charset="-128"/>
              </a:rPr>
              <a:t>アセスメント（生活の幅）</a:t>
            </a:r>
            <a:endParaRPr kumimoji="0" lang="ja-JP" altLang="en-US" b="0" kern="0" dirty="0">
              <a:latin typeface="Calibri"/>
              <a:ea typeface="ＭＳ Ｐゴシック" panose="020B0600070205080204" pitchFamily="50" charset="-128"/>
            </a:endParaRPr>
          </a:p>
        </p:txBody>
      </p:sp>
      <p:sp>
        <p:nvSpPr>
          <p:cNvPr id="114" name="テキスト ボックス 36"/>
          <p:cNvSpPr txBox="1">
            <a:spLocks noChangeArrowheads="1"/>
          </p:cNvSpPr>
          <p:nvPr/>
        </p:nvSpPr>
        <p:spPr bwMode="auto">
          <a:xfrm>
            <a:off x="1084509" y="5253846"/>
            <a:ext cx="7003374" cy="374205"/>
          </a:xfrm>
          <a:prstGeom prst="rect">
            <a:avLst/>
          </a:prstGeom>
          <a:noFill/>
          <a:ln>
            <a:noFill/>
          </a:ln>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hangingPunct="1">
              <a:defRPr/>
            </a:pPr>
            <a:r>
              <a:rPr lang="ja-JP" altLang="en-US" sz="916" dirty="0">
                <a:solidFill>
                  <a:prstClr val="black">
                    <a:lumMod val="75000"/>
                    <a:lumOff val="25000"/>
                  </a:prstClr>
                </a:solidFill>
                <a:latin typeface="HG丸ｺﾞｼｯｸM-PRO" pitchFamily="50" charset="-128"/>
                <a:ea typeface="HG丸ｺﾞｼｯｸM-PRO" pitchFamily="50" charset="-128"/>
              </a:rPr>
              <a:t>住まい  日常生活   日中活動    医療・健康　   金銭面       趣味・遊び      相談相手   対人関係    安全   家族希望　 地域状況等々       </a:t>
            </a:r>
          </a:p>
        </p:txBody>
      </p:sp>
      <p:grpSp>
        <p:nvGrpSpPr>
          <p:cNvPr id="133" name="グループ化 132"/>
          <p:cNvGrpSpPr/>
          <p:nvPr/>
        </p:nvGrpSpPr>
        <p:grpSpPr>
          <a:xfrm>
            <a:off x="1084508" y="4184085"/>
            <a:ext cx="7265841" cy="1374451"/>
            <a:chOff x="557298" y="6112888"/>
            <a:chExt cx="8562465" cy="1475413"/>
          </a:xfrm>
        </p:grpSpPr>
        <p:sp>
          <p:nvSpPr>
            <p:cNvPr id="9" name="直方体 8"/>
            <p:cNvSpPr/>
            <p:nvPr/>
          </p:nvSpPr>
          <p:spPr bwMode="auto">
            <a:xfrm>
              <a:off x="557298" y="6112888"/>
              <a:ext cx="8562465" cy="1150937"/>
            </a:xfrm>
            <a:prstGeom prst="cube">
              <a:avLst>
                <a:gd name="adj" fmla="val 65313"/>
              </a:avLst>
            </a:prstGeom>
            <a:solidFill>
              <a:srgbClr val="1F497D">
                <a:lumMod val="60000"/>
                <a:lumOff val="40000"/>
                <a:alpha val="90000"/>
              </a:srgbClr>
            </a:solidFill>
            <a:ln w="25400" cap="flat" cmpd="sng" algn="ctr">
              <a:solidFill>
                <a:srgbClr val="1F497D">
                  <a:lumMod val="40000"/>
                  <a:lumOff val="60000"/>
                </a:srgbClr>
              </a:solidFill>
              <a:prstDash val="solid"/>
            </a:ln>
            <a:effectLst/>
          </p:spPr>
          <p:txBody>
            <a:bodyPr anchor="ctr"/>
            <a:lstStyle/>
            <a:p>
              <a:pPr fontAlgn="auto">
                <a:spcBef>
                  <a:spcPts val="0"/>
                </a:spcBef>
                <a:spcAft>
                  <a:spcPts val="0"/>
                </a:spcAft>
                <a:defRPr/>
              </a:pPr>
              <a:endParaRPr kumimoji="0" lang="ja-JP" altLang="en-US" b="0" kern="0">
                <a:solidFill>
                  <a:prstClr val="white"/>
                </a:solidFill>
                <a:latin typeface="Calibri"/>
                <a:ea typeface="ＭＳ Ｐゴシック" panose="020B0600070205080204" pitchFamily="50" charset="-128"/>
              </a:endParaRPr>
            </a:p>
          </p:txBody>
        </p:sp>
        <p:sp>
          <p:nvSpPr>
            <p:cNvPr id="10" name="テキスト ボックス 37"/>
            <p:cNvSpPr txBox="1">
              <a:spLocks noChangeArrowheads="1"/>
            </p:cNvSpPr>
            <p:nvPr/>
          </p:nvSpPr>
          <p:spPr bwMode="auto">
            <a:xfrm>
              <a:off x="2477598" y="6894493"/>
              <a:ext cx="4718948" cy="693808"/>
            </a:xfrm>
            <a:prstGeom prst="rect">
              <a:avLst/>
            </a:prstGeom>
            <a:noFill/>
            <a:ln w="9525">
              <a:noFill/>
              <a:miter lim="800000"/>
              <a:headEnd/>
              <a:tailEnd/>
            </a:ln>
          </p:spPr>
          <p:txBody>
            <a:bodyPr>
              <a:spAutoFit/>
            </a:bodyPr>
            <a:lstStyle/>
            <a:p>
              <a:pPr algn="l" fontAlgn="auto">
                <a:spcBef>
                  <a:spcPts val="0"/>
                </a:spcBef>
                <a:spcAft>
                  <a:spcPts val="0"/>
                </a:spcAft>
                <a:defRPr/>
              </a:pPr>
              <a:r>
                <a:rPr kumimoji="0" lang="ja-JP" altLang="en-US" b="0" kern="0" dirty="0">
                  <a:solidFill>
                    <a:prstClr val="black">
                      <a:lumMod val="75000"/>
                      <a:lumOff val="25000"/>
                    </a:prstClr>
                  </a:solidFill>
                  <a:latin typeface="HG丸ｺﾞｼｯｸM-PRO" pitchFamily="50" charset="-128"/>
                  <a:ea typeface="HG丸ｺﾞｼｯｸM-PRO" pitchFamily="50" charset="-128"/>
                </a:rPr>
                <a:t>サービス等利用計画</a:t>
              </a:r>
              <a:r>
                <a:rPr kumimoji="0" lang="ja-JP" altLang="en-US" b="0" kern="0" dirty="0">
                  <a:solidFill>
                    <a:srgbClr val="FF0000"/>
                  </a:solidFill>
                  <a:latin typeface="HG丸ｺﾞｼｯｸM-PRO" pitchFamily="50" charset="-128"/>
                  <a:ea typeface="HG丸ｺﾞｼｯｸM-PRO" pitchFamily="50" charset="-128"/>
                </a:rPr>
                <a:t>（土台となる計画）</a:t>
              </a:r>
            </a:p>
          </p:txBody>
        </p:sp>
      </p:grpSp>
      <p:grpSp>
        <p:nvGrpSpPr>
          <p:cNvPr id="115" name="グループ化 114"/>
          <p:cNvGrpSpPr/>
          <p:nvPr/>
        </p:nvGrpSpPr>
        <p:grpSpPr>
          <a:xfrm>
            <a:off x="1090290" y="4174939"/>
            <a:ext cx="7138238" cy="889964"/>
            <a:chOff x="2198305" y="4293096"/>
            <a:chExt cx="6568930" cy="898335"/>
          </a:xfrm>
          <a:solidFill>
            <a:srgbClr val="FFFF99">
              <a:alpha val="50000"/>
            </a:srgbClr>
          </a:solidFill>
        </p:grpSpPr>
        <p:sp>
          <p:nvSpPr>
            <p:cNvPr id="116" name="直方体 115"/>
            <p:cNvSpPr/>
            <p:nvPr/>
          </p:nvSpPr>
          <p:spPr bwMode="auto">
            <a:xfrm>
              <a:off x="2198305" y="4293096"/>
              <a:ext cx="6568930" cy="862903"/>
            </a:xfrm>
            <a:prstGeom prst="cube">
              <a:avLst>
                <a:gd name="adj" fmla="val 65313"/>
              </a:avLst>
            </a:prstGeom>
            <a:grpFill/>
            <a:ln w="25400" cap="flat" cmpd="sng" algn="ctr">
              <a:solidFill>
                <a:sysClr val="windowText" lastClr="000000">
                  <a:lumMod val="50000"/>
                  <a:lumOff val="50000"/>
                </a:sysClr>
              </a:solidFill>
              <a:prstDash val="solid"/>
            </a:ln>
            <a:effectLst/>
          </p:spPr>
          <p:txBody>
            <a:bodyPr anchor="ctr"/>
            <a:lstStyle/>
            <a:p>
              <a:pPr fontAlgn="auto">
                <a:spcBef>
                  <a:spcPts val="0"/>
                </a:spcBef>
                <a:spcAft>
                  <a:spcPts val="0"/>
                </a:spcAft>
                <a:defRPr/>
              </a:pPr>
              <a:endParaRPr kumimoji="0" lang="ja-JP" altLang="en-US" b="0" kern="0">
                <a:solidFill>
                  <a:prstClr val="white"/>
                </a:solidFill>
                <a:latin typeface="Calibri"/>
                <a:ea typeface="ＭＳ Ｐゴシック" panose="020B0600070205080204" pitchFamily="50" charset="-128"/>
              </a:endParaRPr>
            </a:p>
          </p:txBody>
        </p:sp>
        <p:sp>
          <p:nvSpPr>
            <p:cNvPr id="117" name="テキスト ボックス 37"/>
            <p:cNvSpPr txBox="1">
              <a:spLocks noChangeArrowheads="1"/>
            </p:cNvSpPr>
            <p:nvPr/>
          </p:nvSpPr>
          <p:spPr bwMode="auto">
            <a:xfrm>
              <a:off x="3188335" y="4891309"/>
              <a:ext cx="4063662" cy="300122"/>
            </a:xfrm>
            <a:prstGeom prst="rect">
              <a:avLst/>
            </a:prstGeom>
            <a:noFill/>
            <a:ln w="9525">
              <a:noFill/>
              <a:miter lim="800000"/>
              <a:headEnd/>
              <a:tailEnd/>
            </a:ln>
          </p:spPr>
          <p:txBody>
            <a:bodyPr wrap="square">
              <a:spAutoFit/>
            </a:bodyPr>
            <a:lstStyle/>
            <a:p>
              <a:pPr fontAlgn="auto">
                <a:spcBef>
                  <a:spcPts val="0"/>
                </a:spcBef>
                <a:spcAft>
                  <a:spcPts val="0"/>
                </a:spcAft>
                <a:defRPr/>
              </a:pPr>
              <a:r>
                <a:rPr kumimoji="0" lang="ja-JP" altLang="en-US" sz="1332" b="0" kern="0" dirty="0">
                  <a:latin typeface="HG丸ｺﾞｼｯｸM-PRO" pitchFamily="50" charset="-128"/>
                  <a:ea typeface="HG丸ｺﾞｼｯｸM-PRO" pitchFamily="50" charset="-128"/>
                </a:rPr>
                <a:t>サービス担当者会議</a:t>
              </a:r>
            </a:p>
          </p:txBody>
        </p:sp>
      </p:grpSp>
      <p:grpSp>
        <p:nvGrpSpPr>
          <p:cNvPr id="11" name="グループ化 10"/>
          <p:cNvGrpSpPr/>
          <p:nvPr/>
        </p:nvGrpSpPr>
        <p:grpSpPr>
          <a:xfrm>
            <a:off x="1592495" y="1759858"/>
            <a:ext cx="5961543" cy="2891136"/>
            <a:chOff x="266568" y="1939996"/>
            <a:chExt cx="9596438" cy="4918004"/>
          </a:xfrm>
        </p:grpSpPr>
        <p:sp>
          <p:nvSpPr>
            <p:cNvPr id="12" name="フローチャート : 代替処理 76"/>
            <p:cNvSpPr/>
            <p:nvPr/>
          </p:nvSpPr>
          <p:spPr>
            <a:xfrm>
              <a:off x="266568" y="2143125"/>
              <a:ext cx="9596438" cy="4643438"/>
            </a:xfrm>
            <a:prstGeom prst="flowChartAlternateProcess">
              <a:avLst/>
            </a:prstGeom>
            <a:solidFill>
              <a:srgbClr val="CC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b="0">
                <a:solidFill>
                  <a:srgbClr val="FFFFFF"/>
                </a:solidFill>
                <a:ea typeface="ＭＳ Ｐゴシック"/>
              </a:endParaRPr>
            </a:p>
          </p:txBody>
        </p:sp>
        <p:sp>
          <p:nvSpPr>
            <p:cNvPr id="13" name="ドーナツ 12"/>
            <p:cNvSpPr/>
            <p:nvPr/>
          </p:nvSpPr>
          <p:spPr>
            <a:xfrm>
              <a:off x="1862115" y="2357430"/>
              <a:ext cx="6500858" cy="3857652"/>
            </a:xfrm>
            <a:prstGeom prst="donut">
              <a:avLst>
                <a:gd name="adj" fmla="val 19419"/>
              </a:avLst>
            </a:prstGeom>
            <a:solidFill>
              <a:srgbClr val="FFFF99"/>
            </a:solidFill>
            <a:ln>
              <a:noFill/>
            </a:ln>
            <a:effectLst/>
            <a:scene3d>
              <a:camera prst="perspectiveAbove" fov="0">
                <a:rot lat="19499998" lon="0" rev="0"/>
              </a:camera>
              <a:lightRig rig="chilly"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b="0">
                <a:solidFill>
                  <a:srgbClr val="000000"/>
                </a:solidFill>
                <a:ea typeface="ＭＳ Ｐゴシック"/>
              </a:endParaRPr>
            </a:p>
          </p:txBody>
        </p:sp>
        <p:sp>
          <p:nvSpPr>
            <p:cNvPr id="14" name="Oval 20"/>
            <p:cNvSpPr>
              <a:spLocks noChangeArrowheads="1"/>
            </p:cNvSpPr>
            <p:nvPr/>
          </p:nvSpPr>
          <p:spPr bwMode="auto">
            <a:xfrm>
              <a:off x="3291684" y="3500442"/>
              <a:ext cx="3642519" cy="1571625"/>
            </a:xfrm>
            <a:prstGeom prst="ellipse">
              <a:avLst/>
            </a:prstGeom>
            <a:solidFill>
              <a:schemeClr val="accent5">
                <a:lumMod val="90000"/>
              </a:schemeClr>
            </a:solidFill>
            <a:ln w="50800" cmpd="dbl">
              <a:noFill/>
              <a:prstDash val="solid"/>
              <a:miter lim="800000"/>
              <a:headEnd/>
              <a:tailEnd/>
            </a:ln>
          </p:spPr>
          <p:txBody>
            <a:bodyPr wrap="none" anchor="ctr"/>
            <a:lstStyle/>
            <a:p>
              <a:pPr algn="l">
                <a:defRPr/>
              </a:pPr>
              <a:endParaRPr lang="ja-JP" altLang="en-US" sz="1332" b="0">
                <a:solidFill>
                  <a:srgbClr val="000000"/>
                </a:solidFill>
                <a:ea typeface="ＭＳ Ｐゴシック" pitchFamily="50" charset="-128"/>
              </a:endParaRPr>
            </a:p>
          </p:txBody>
        </p:sp>
        <p:grpSp>
          <p:nvGrpSpPr>
            <p:cNvPr id="15" name="グループ化 65"/>
            <p:cNvGrpSpPr>
              <a:grpSpLocks/>
            </p:cNvGrpSpPr>
            <p:nvPr/>
          </p:nvGrpSpPr>
          <p:grpSpPr bwMode="auto">
            <a:xfrm>
              <a:off x="5434544" y="3643313"/>
              <a:ext cx="724033" cy="709612"/>
              <a:chOff x="10239412" y="3429000"/>
              <a:chExt cx="724095" cy="709612"/>
            </a:xfrm>
          </p:grpSpPr>
          <p:sp>
            <p:nvSpPr>
              <p:cNvPr id="106" name="Text Box 9"/>
              <p:cNvSpPr txBox="1">
                <a:spLocks noChangeArrowheads="1"/>
              </p:cNvSpPr>
              <p:nvPr/>
            </p:nvSpPr>
            <p:spPr bwMode="auto">
              <a:xfrm>
                <a:off x="10310850" y="3429000"/>
                <a:ext cx="6429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000000"/>
                    </a:solidFill>
                    <a:latin typeface="Century" pitchFamily="18" charset="0"/>
                    <a:ea typeface="HGPｺﾞｼｯｸM" pitchFamily="50" charset="-128"/>
                  </a:rPr>
                  <a:t>自宅</a:t>
                </a:r>
              </a:p>
            </p:txBody>
          </p:sp>
          <p:pic>
            <p:nvPicPr>
              <p:cNvPr id="107"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39412" y="3714752"/>
                <a:ext cx="724095" cy="42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グループ化 62"/>
            <p:cNvGrpSpPr>
              <a:grpSpLocks/>
            </p:cNvGrpSpPr>
            <p:nvPr/>
          </p:nvGrpSpPr>
          <p:grpSpPr bwMode="auto">
            <a:xfrm>
              <a:off x="3862655" y="3571875"/>
              <a:ext cx="1332839" cy="719138"/>
              <a:chOff x="5095876" y="3643314"/>
              <a:chExt cx="1333544" cy="719139"/>
            </a:xfrm>
          </p:grpSpPr>
          <p:sp>
            <p:nvSpPr>
              <p:cNvPr id="104" name="Text Box 8"/>
              <p:cNvSpPr txBox="1">
                <a:spLocks noChangeArrowheads="1"/>
              </p:cNvSpPr>
              <p:nvPr/>
            </p:nvSpPr>
            <p:spPr bwMode="auto">
              <a:xfrm>
                <a:off x="5095876" y="3643314"/>
                <a:ext cx="133354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000000"/>
                    </a:solidFill>
                    <a:latin typeface="Century" pitchFamily="18" charset="0"/>
                    <a:ea typeface="HGPｺﾞｼｯｸM" pitchFamily="50" charset="-128"/>
                  </a:rPr>
                  <a:t>グループホーム</a:t>
                </a:r>
              </a:p>
            </p:txBody>
          </p:sp>
          <p:pic>
            <p:nvPicPr>
              <p:cNvPr id="105"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8752" y="3929066"/>
                <a:ext cx="85042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グループ化 131"/>
            <p:cNvGrpSpPr>
              <a:grpSpLocks/>
            </p:cNvGrpSpPr>
            <p:nvPr/>
          </p:nvGrpSpPr>
          <p:grpSpPr bwMode="auto">
            <a:xfrm>
              <a:off x="3790423" y="4214813"/>
              <a:ext cx="1000919" cy="723900"/>
              <a:chOff x="9453594" y="2571744"/>
              <a:chExt cx="1000132" cy="723900"/>
            </a:xfrm>
          </p:grpSpPr>
          <p:pic>
            <p:nvPicPr>
              <p:cNvPr id="102" name="Picture 17" descr="j023489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89279" y="2848632"/>
                <a:ext cx="767306" cy="44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Text Box 9"/>
              <p:cNvSpPr txBox="1">
                <a:spLocks noChangeArrowheads="1"/>
              </p:cNvSpPr>
              <p:nvPr/>
            </p:nvSpPr>
            <p:spPr bwMode="auto">
              <a:xfrm>
                <a:off x="9453594" y="2571744"/>
                <a:ext cx="1000132" cy="36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000000"/>
                    </a:solidFill>
                    <a:latin typeface="Century" pitchFamily="18" charset="0"/>
                    <a:ea typeface="HGPｺﾞｼｯｸM" pitchFamily="50" charset="-128"/>
                  </a:rPr>
                  <a:t>アパート</a:t>
                </a:r>
              </a:p>
            </p:txBody>
          </p:sp>
        </p:grpSp>
        <p:pic>
          <p:nvPicPr>
            <p:cNvPr id="18" name="Picture 10" descr="C:\Users\MMVLP\AppData\Local\Microsoft\Windows\Temporary Internet Files\Content.IE5\D72XNR2I\MCj0232062000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9111" y="3956054"/>
              <a:ext cx="71543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グループ化 68"/>
            <p:cNvGrpSpPr>
              <a:grpSpLocks/>
            </p:cNvGrpSpPr>
            <p:nvPr/>
          </p:nvGrpSpPr>
          <p:grpSpPr bwMode="auto">
            <a:xfrm>
              <a:off x="1647560" y="3643313"/>
              <a:ext cx="928688" cy="857250"/>
              <a:chOff x="7953396" y="3000372"/>
              <a:chExt cx="928694" cy="857254"/>
            </a:xfrm>
          </p:grpSpPr>
          <p:pic>
            <p:nvPicPr>
              <p:cNvPr id="100"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3396" y="3000372"/>
                <a:ext cx="855014" cy="60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Text Box 25"/>
              <p:cNvSpPr txBox="1">
                <a:spLocks noChangeArrowheads="1"/>
              </p:cNvSpPr>
              <p:nvPr/>
            </p:nvSpPr>
            <p:spPr bwMode="auto">
              <a:xfrm>
                <a:off x="7953396" y="3571876"/>
                <a:ext cx="928694"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6B6BCF"/>
                    </a:solidFill>
                    <a:latin typeface="Century" pitchFamily="18" charset="0"/>
                    <a:ea typeface="HGPｺﾞｼｯｸM" pitchFamily="50" charset="-128"/>
                  </a:rPr>
                  <a:t>入所施設</a:t>
                </a:r>
              </a:p>
            </p:txBody>
          </p:sp>
        </p:grpSp>
        <p:grpSp>
          <p:nvGrpSpPr>
            <p:cNvPr id="20" name="グループ化 92"/>
            <p:cNvGrpSpPr>
              <a:grpSpLocks/>
            </p:cNvGrpSpPr>
            <p:nvPr/>
          </p:nvGrpSpPr>
          <p:grpSpPr bwMode="auto">
            <a:xfrm>
              <a:off x="7149176" y="4143379"/>
              <a:ext cx="1927886" cy="854075"/>
              <a:chOff x="-1690734" y="4429132"/>
              <a:chExt cx="1928826" cy="854132"/>
            </a:xfrm>
          </p:grpSpPr>
          <p:sp>
            <p:nvSpPr>
              <p:cNvPr id="98" name="Text Box 25"/>
              <p:cNvSpPr txBox="1">
                <a:spLocks noChangeArrowheads="1"/>
              </p:cNvSpPr>
              <p:nvPr/>
            </p:nvSpPr>
            <p:spPr bwMode="auto">
              <a:xfrm>
                <a:off x="-1690734" y="5000636"/>
                <a:ext cx="1928826" cy="28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666" b="0" dirty="0">
                    <a:latin typeface="Century" pitchFamily="18" charset="0"/>
                    <a:ea typeface="HGPｺﾞｼｯｸM" pitchFamily="50" charset="-128"/>
                  </a:rPr>
                  <a:t>障害福祉サービス事業所</a:t>
                </a:r>
              </a:p>
            </p:txBody>
          </p:sp>
          <p:pic>
            <p:nvPicPr>
              <p:cNvPr id="99" name="Picture 36" descr="C:\Users\MMVLP\AppData\Local\Microsoft\Windows\Temporary Internet Files\Content.IE5\VVFBOWF6\MCBL00148_000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262106" y="4429132"/>
                <a:ext cx="785818" cy="58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グループ化 89"/>
            <p:cNvGrpSpPr>
              <a:grpSpLocks/>
            </p:cNvGrpSpPr>
            <p:nvPr/>
          </p:nvGrpSpPr>
          <p:grpSpPr bwMode="auto">
            <a:xfrm>
              <a:off x="6291001" y="2714625"/>
              <a:ext cx="1214173" cy="928688"/>
              <a:chOff x="881034" y="3286124"/>
              <a:chExt cx="1071549" cy="857237"/>
            </a:xfrm>
          </p:grpSpPr>
          <p:pic>
            <p:nvPicPr>
              <p:cNvPr id="96" name="Picture 16" descr="j0233584[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6786" y="3286124"/>
                <a:ext cx="549677" cy="64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Text Box 25"/>
              <p:cNvSpPr txBox="1">
                <a:spLocks noChangeArrowheads="1"/>
              </p:cNvSpPr>
              <p:nvPr/>
            </p:nvSpPr>
            <p:spPr bwMode="auto">
              <a:xfrm>
                <a:off x="881034" y="3857628"/>
                <a:ext cx="1071549" cy="28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666" b="0" dirty="0">
                    <a:solidFill>
                      <a:srgbClr val="6B6BCF"/>
                    </a:solidFill>
                    <a:latin typeface="Century" pitchFamily="18" charset="0"/>
                    <a:ea typeface="HGPｺﾞｼｯｸM" pitchFamily="50" charset="-128"/>
                  </a:rPr>
                  <a:t>企業</a:t>
                </a:r>
              </a:p>
            </p:txBody>
          </p:sp>
        </p:grpSp>
        <p:grpSp>
          <p:nvGrpSpPr>
            <p:cNvPr id="22" name="グループ化 88"/>
            <p:cNvGrpSpPr>
              <a:grpSpLocks/>
            </p:cNvGrpSpPr>
            <p:nvPr/>
          </p:nvGrpSpPr>
          <p:grpSpPr bwMode="auto">
            <a:xfrm>
              <a:off x="5862771" y="5357813"/>
              <a:ext cx="926967" cy="857250"/>
              <a:chOff x="10668040" y="3929066"/>
              <a:chExt cx="927664" cy="857254"/>
            </a:xfrm>
          </p:grpSpPr>
          <p:pic>
            <p:nvPicPr>
              <p:cNvPr id="94" name="Picture 6" descr="C:\Users\MMVLP\AppData\Local\Microsoft\Windows\Temporary Internet Files\Content.IE5\ADO9HRNP\MCj04342170000[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68040" y="3929066"/>
                <a:ext cx="927664" cy="55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 Box 25"/>
              <p:cNvSpPr txBox="1">
                <a:spLocks noChangeArrowheads="1"/>
              </p:cNvSpPr>
              <p:nvPr/>
            </p:nvSpPr>
            <p:spPr bwMode="auto">
              <a:xfrm>
                <a:off x="10739478" y="4429132"/>
                <a:ext cx="71438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666" b="0" dirty="0">
                    <a:solidFill>
                      <a:srgbClr val="6B6BCF"/>
                    </a:solidFill>
                    <a:latin typeface="Century" pitchFamily="18" charset="0"/>
                    <a:ea typeface="HGPｺﾞｼｯｸM" pitchFamily="50" charset="-128"/>
                  </a:rPr>
                  <a:t>学校</a:t>
                </a:r>
              </a:p>
            </p:txBody>
          </p:sp>
        </p:grpSp>
        <p:grpSp>
          <p:nvGrpSpPr>
            <p:cNvPr id="23" name="グループ化 69"/>
            <p:cNvGrpSpPr>
              <a:grpSpLocks/>
            </p:cNvGrpSpPr>
            <p:nvPr/>
          </p:nvGrpSpPr>
          <p:grpSpPr bwMode="auto">
            <a:xfrm>
              <a:off x="2005279" y="4429129"/>
              <a:ext cx="926968" cy="1071563"/>
              <a:chOff x="7810520" y="4000504"/>
              <a:chExt cx="926602" cy="1071568"/>
            </a:xfrm>
          </p:grpSpPr>
          <p:pic>
            <p:nvPicPr>
              <p:cNvPr id="92" name="Picture 9" descr="C:\Users\MMVLP\AppData\Local\Microsoft\Windows\Temporary Internet Files\Content.IE5\YMACKKTP\MCj0183432000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10520" y="4000504"/>
                <a:ext cx="926602" cy="91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Text Box 25"/>
              <p:cNvSpPr txBox="1">
                <a:spLocks noChangeArrowheads="1"/>
              </p:cNvSpPr>
              <p:nvPr/>
            </p:nvSpPr>
            <p:spPr bwMode="auto">
              <a:xfrm>
                <a:off x="8024834" y="4786322"/>
                <a:ext cx="6123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6B6BCF"/>
                    </a:solidFill>
                    <a:latin typeface="Century" pitchFamily="18" charset="0"/>
                    <a:ea typeface="HGPｺﾞｼｯｸM" pitchFamily="50" charset="-128"/>
                  </a:rPr>
                  <a:t>病院</a:t>
                </a:r>
                <a:endParaRPr lang="en-US" altLang="ja-JP" sz="666" b="0" dirty="0">
                  <a:solidFill>
                    <a:srgbClr val="6B6BCF"/>
                  </a:solidFill>
                  <a:latin typeface="Century" pitchFamily="18" charset="0"/>
                  <a:ea typeface="HGPｺﾞｼｯｸM" pitchFamily="50" charset="-128"/>
                </a:endParaRPr>
              </a:p>
            </p:txBody>
          </p:sp>
        </p:grpSp>
        <p:grpSp>
          <p:nvGrpSpPr>
            <p:cNvPr id="24" name="グループ化 83"/>
            <p:cNvGrpSpPr>
              <a:grpSpLocks/>
            </p:cNvGrpSpPr>
            <p:nvPr/>
          </p:nvGrpSpPr>
          <p:grpSpPr bwMode="auto">
            <a:xfrm>
              <a:off x="2576248" y="2857500"/>
              <a:ext cx="916650" cy="914400"/>
              <a:chOff x="6596074" y="2500306"/>
              <a:chExt cx="774828" cy="762003"/>
            </a:xfrm>
          </p:grpSpPr>
          <p:pic>
            <p:nvPicPr>
              <p:cNvPr id="90" name="Picture 10" descr="C:\Users\MMVLP\AppData\Local\Microsoft\Windows\Temporary Internet Files\Content.IE5\ADO9HRNP\MCj04156700000[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96074" y="2500306"/>
                <a:ext cx="703050" cy="53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 Box 25"/>
              <p:cNvSpPr txBox="1">
                <a:spLocks noChangeArrowheads="1"/>
              </p:cNvSpPr>
              <p:nvPr/>
            </p:nvSpPr>
            <p:spPr bwMode="auto">
              <a:xfrm>
                <a:off x="6656522" y="2976559"/>
                <a:ext cx="71438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6B6BCF"/>
                    </a:solidFill>
                    <a:latin typeface="Century" pitchFamily="18" charset="0"/>
                    <a:ea typeface="HGPｺﾞｼｯｸM" pitchFamily="50" charset="-128"/>
                  </a:rPr>
                  <a:t>行政</a:t>
                </a:r>
              </a:p>
            </p:txBody>
          </p:sp>
        </p:grpSp>
        <p:pic>
          <p:nvPicPr>
            <p:cNvPr id="25" name="Picture 18" descr="C:\Users\MMVLP\AppData\Local\Microsoft\Windows\Temporary Internet Files\Content.IE5\D72XNR2I\MCj04454420000[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62431" y="3214688"/>
              <a:ext cx="50045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25"/>
            <p:cNvSpPr txBox="1">
              <a:spLocks noChangeArrowheads="1"/>
            </p:cNvSpPr>
            <p:nvPr/>
          </p:nvSpPr>
          <p:spPr bwMode="auto">
            <a:xfrm>
              <a:off x="7720146" y="3286129"/>
              <a:ext cx="1429146"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750" b="0" dirty="0">
                  <a:solidFill>
                    <a:srgbClr val="6B6BCF"/>
                  </a:solidFill>
                  <a:latin typeface="Century" pitchFamily="18" charset="0"/>
                  <a:ea typeface="HGPｺﾞｼｯｸM" pitchFamily="50" charset="-128"/>
                </a:rPr>
                <a:t>障害者就業・</a:t>
              </a:r>
              <a:endParaRPr lang="en-US" altLang="ja-JP" sz="750" b="0" dirty="0">
                <a:solidFill>
                  <a:srgbClr val="6B6BCF"/>
                </a:solidFill>
                <a:latin typeface="Century" pitchFamily="18" charset="0"/>
                <a:ea typeface="HGPｺﾞｼｯｸM" pitchFamily="50" charset="-128"/>
              </a:endParaRPr>
            </a:p>
            <a:p>
              <a:pPr algn="just"/>
              <a:r>
                <a:rPr lang="ja-JP" altLang="en-US" sz="750" b="0" dirty="0">
                  <a:solidFill>
                    <a:srgbClr val="6B6BCF"/>
                  </a:solidFill>
                  <a:latin typeface="Century" pitchFamily="18" charset="0"/>
                  <a:ea typeface="HGPｺﾞｼｯｸM" pitchFamily="50" charset="-128"/>
                </a:rPr>
                <a:t>生活支援センター</a:t>
              </a:r>
              <a:endParaRPr lang="en-US" altLang="ja-JP" sz="750" b="0" dirty="0">
                <a:solidFill>
                  <a:srgbClr val="6B6BCF"/>
                </a:solidFill>
                <a:latin typeface="Century" pitchFamily="18" charset="0"/>
                <a:ea typeface="HGPｺﾞｼｯｸM" pitchFamily="50" charset="-128"/>
              </a:endParaRPr>
            </a:p>
          </p:txBody>
        </p:sp>
        <p:grpSp>
          <p:nvGrpSpPr>
            <p:cNvPr id="27" name="グループ化 91"/>
            <p:cNvGrpSpPr>
              <a:grpSpLocks/>
            </p:cNvGrpSpPr>
            <p:nvPr/>
          </p:nvGrpSpPr>
          <p:grpSpPr bwMode="auto">
            <a:xfrm>
              <a:off x="6719229" y="4857750"/>
              <a:ext cx="1000919" cy="952500"/>
              <a:chOff x="2680236" y="5000636"/>
              <a:chExt cx="1000132" cy="952573"/>
            </a:xfrm>
          </p:grpSpPr>
          <p:pic>
            <p:nvPicPr>
              <p:cNvPr id="88" name="Picture 2" descr="C:\Users\MMVLP\AppData\Local\Microsoft\Windows\Temporary Internet Files\Content.IE5\VVFBOWF6\MCj03340940000[1].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81299" y="5000636"/>
                <a:ext cx="565981" cy="73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Text Box 25"/>
              <p:cNvSpPr txBox="1">
                <a:spLocks noChangeArrowheads="1"/>
              </p:cNvSpPr>
              <p:nvPr/>
            </p:nvSpPr>
            <p:spPr bwMode="auto">
              <a:xfrm>
                <a:off x="2680236" y="5683334"/>
                <a:ext cx="100013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666" b="0" dirty="0">
                    <a:solidFill>
                      <a:srgbClr val="6B6BCF"/>
                    </a:solidFill>
                    <a:latin typeface="Century" pitchFamily="18" charset="0"/>
                    <a:ea typeface="HGPｺﾞｼｯｸM" pitchFamily="50" charset="-128"/>
                  </a:rPr>
                  <a:t>宅建業者</a:t>
                </a:r>
              </a:p>
            </p:txBody>
          </p:sp>
        </p:grpSp>
        <p:sp>
          <p:nvSpPr>
            <p:cNvPr id="28" name="Text Box 4"/>
            <p:cNvSpPr txBox="1">
              <a:spLocks noChangeArrowheads="1"/>
            </p:cNvSpPr>
            <p:nvPr/>
          </p:nvSpPr>
          <p:spPr bwMode="auto">
            <a:xfrm>
              <a:off x="3933167" y="3286125"/>
              <a:ext cx="2287323" cy="357188"/>
            </a:xfrm>
            <a:prstGeom prst="rect">
              <a:avLst/>
            </a:prstGeom>
            <a:solidFill>
              <a:schemeClr val="accent5">
                <a:lumMod val="90000"/>
              </a:schemeClr>
            </a:solidFill>
            <a:ln w="38100" cmpd="dbl">
              <a:solidFill>
                <a:srgbClr val="000000"/>
              </a:solidFill>
              <a:miter lim="800000"/>
              <a:headEnd/>
              <a:tailEnd/>
            </a:ln>
          </p:spPr>
          <p:txBody>
            <a:bodyPr lIns="76125" tIns="38064" rIns="76125" bIns="38064" anchor="ctr"/>
            <a:lstStyle/>
            <a:p>
              <a:pPr eaLnBrk="0" hangingPunct="0">
                <a:defRPr/>
              </a:pPr>
              <a:r>
                <a:rPr lang="ja-JP" altLang="en-US" sz="750" dirty="0">
                  <a:solidFill>
                    <a:srgbClr val="000000"/>
                  </a:solidFill>
                  <a:latin typeface="Century" pitchFamily="18" charset="0"/>
                  <a:ea typeface="ＤＨＰ特太ゴシック体" pitchFamily="2" charset="-128"/>
                </a:rPr>
                <a:t>安心して暮らせる住まいの場</a:t>
              </a:r>
            </a:p>
          </p:txBody>
        </p:sp>
        <p:sp>
          <p:nvSpPr>
            <p:cNvPr id="29" name="左矢印 28"/>
            <p:cNvSpPr/>
            <p:nvPr/>
          </p:nvSpPr>
          <p:spPr>
            <a:xfrm flipH="1">
              <a:off x="2505737" y="3929067"/>
              <a:ext cx="1141942" cy="714375"/>
            </a:xfrm>
            <a:prstGeom prst="leftArrow">
              <a:avLst/>
            </a:prstGeom>
            <a:solidFill>
              <a:srgbClr val="FFC000"/>
            </a:solidFill>
            <a:ln w="254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b="0" dirty="0">
                <a:solidFill>
                  <a:srgbClr val="FFFFFF"/>
                </a:solidFill>
                <a:ea typeface="ＭＳ Ｐゴシック"/>
              </a:endParaRPr>
            </a:p>
          </p:txBody>
        </p:sp>
        <p:sp>
          <p:nvSpPr>
            <p:cNvPr id="30" name="テキスト ボックス 52"/>
            <p:cNvSpPr txBox="1">
              <a:spLocks noChangeArrowheads="1"/>
            </p:cNvSpPr>
            <p:nvPr/>
          </p:nvSpPr>
          <p:spPr bwMode="auto">
            <a:xfrm>
              <a:off x="2347518" y="4116389"/>
              <a:ext cx="1363793" cy="37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eaLnBrk="1" hangingPunct="1"/>
              <a:r>
                <a:rPr lang="ja-JP" altLang="en-US" sz="833" b="0" dirty="0">
                  <a:solidFill>
                    <a:srgbClr val="000000"/>
                  </a:solidFill>
                  <a:latin typeface="HGP明朝B" pitchFamily="18" charset="-128"/>
                  <a:ea typeface="ＤＨＰ特太ゴシック体" pitchFamily="2" charset="-128"/>
                </a:rPr>
                <a:t>地域移行</a:t>
              </a:r>
            </a:p>
          </p:txBody>
        </p:sp>
        <p:sp>
          <p:nvSpPr>
            <p:cNvPr id="31" name="Text Box 4"/>
            <p:cNvSpPr txBox="1">
              <a:spLocks noChangeArrowheads="1"/>
            </p:cNvSpPr>
            <p:nvPr/>
          </p:nvSpPr>
          <p:spPr bwMode="auto">
            <a:xfrm>
              <a:off x="3790424" y="2000250"/>
              <a:ext cx="2667397" cy="357188"/>
            </a:xfrm>
            <a:prstGeom prst="rect">
              <a:avLst/>
            </a:prstGeom>
            <a:solidFill>
              <a:srgbClr val="CCFFCC"/>
            </a:solidFill>
            <a:ln w="19050">
              <a:solidFill>
                <a:srgbClr val="000000"/>
              </a:solidFill>
              <a:miter lim="800000"/>
              <a:headEnd/>
              <a:tailEnd/>
            </a:ln>
          </p:spPr>
          <p:txBody>
            <a:bodyPr lIns="76125" tIns="38064" rIns="76125" bIns="38064" anchor="ctr"/>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916" dirty="0">
                  <a:solidFill>
                    <a:srgbClr val="000000"/>
                  </a:solidFill>
                  <a:latin typeface="Century" pitchFamily="18" charset="0"/>
                </a:rPr>
                <a:t>地域社会での普通の暮らし</a:t>
              </a:r>
            </a:p>
          </p:txBody>
        </p:sp>
        <p:grpSp>
          <p:nvGrpSpPr>
            <p:cNvPr id="32" name="グループ化 93"/>
            <p:cNvGrpSpPr>
              <a:grpSpLocks/>
            </p:cNvGrpSpPr>
            <p:nvPr/>
          </p:nvGrpSpPr>
          <p:grpSpPr bwMode="auto">
            <a:xfrm>
              <a:off x="4005396" y="5286379"/>
              <a:ext cx="2142860" cy="1285875"/>
              <a:chOff x="4167182" y="2214554"/>
              <a:chExt cx="1643074" cy="1143008"/>
            </a:xfrm>
          </p:grpSpPr>
          <p:sp>
            <p:nvSpPr>
              <p:cNvPr id="86" name="Text Box 24"/>
              <p:cNvSpPr txBox="1">
                <a:spLocks noChangeArrowheads="1"/>
              </p:cNvSpPr>
              <p:nvPr/>
            </p:nvSpPr>
            <p:spPr bwMode="auto">
              <a:xfrm>
                <a:off x="4167182" y="3000372"/>
                <a:ext cx="1643074"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666" b="0" dirty="0">
                    <a:solidFill>
                      <a:srgbClr val="FF0000"/>
                    </a:solidFill>
                    <a:latin typeface="Century" pitchFamily="18" charset="0"/>
                    <a:ea typeface="HGPｺﾞｼｯｸM" pitchFamily="50" charset="-128"/>
                  </a:rPr>
                  <a:t>相談支援事業者</a:t>
                </a:r>
              </a:p>
            </p:txBody>
          </p:sp>
          <p:pic>
            <p:nvPicPr>
              <p:cNvPr id="87" name="Picture 35" descr="C:\Users\MMVLP\AppData\Local\Microsoft\Windows\Temporary Internet Files\Content.IE5\VVFBOWF6\MCj04371130000[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48150" y="2214554"/>
                <a:ext cx="879485" cy="8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テキスト ボックス 97"/>
            <p:cNvSpPr txBox="1">
              <a:spLocks noChangeArrowheads="1"/>
            </p:cNvSpPr>
            <p:nvPr/>
          </p:nvSpPr>
          <p:spPr bwMode="auto">
            <a:xfrm>
              <a:off x="3504936" y="2500313"/>
              <a:ext cx="3047471" cy="461962"/>
            </a:xfrm>
            <a:prstGeom prst="rect">
              <a:avLst/>
            </a:prstGeom>
            <a:solidFill>
              <a:srgbClr val="FFFF66"/>
            </a:solidFill>
            <a:ln w="38100" cmpd="dbl">
              <a:solidFill>
                <a:srgbClr val="000000"/>
              </a:solidFill>
              <a:miter lim="800000"/>
              <a:headEnd/>
              <a:tailEnd/>
            </a:ln>
          </p:spPr>
          <p:txBody>
            <a:bodyPr anchor="ctr"/>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eaLnBrk="1" hangingPunct="1"/>
              <a:r>
                <a:rPr lang="ja-JP" altLang="en-US" sz="833" b="0" dirty="0">
                  <a:solidFill>
                    <a:srgbClr val="000000"/>
                  </a:solidFill>
                  <a:latin typeface="ＭＳ Ｐゴシック" pitchFamily="50" charset="-128"/>
                  <a:ea typeface="ＤＨＰ特太ゴシック体" pitchFamily="2" charset="-128"/>
                </a:rPr>
                <a:t>関係者の連携によるネットワーク</a:t>
              </a:r>
              <a:endParaRPr lang="en-US" altLang="ja-JP" sz="833" b="0" dirty="0">
                <a:solidFill>
                  <a:srgbClr val="000000"/>
                </a:solidFill>
                <a:latin typeface="ＭＳ Ｐゴシック" pitchFamily="50" charset="-128"/>
                <a:ea typeface="ＤＨＰ特太ゴシック体" pitchFamily="2" charset="-128"/>
              </a:endParaRPr>
            </a:p>
            <a:p>
              <a:pPr eaLnBrk="1" hangingPunct="1"/>
              <a:r>
                <a:rPr lang="ja-JP" altLang="en-US" sz="833" b="0" dirty="0">
                  <a:solidFill>
                    <a:srgbClr val="000000"/>
                  </a:solidFill>
                  <a:latin typeface="ＭＳ Ｐゴシック" pitchFamily="50" charset="-128"/>
                  <a:ea typeface="ＤＨＰ特太ゴシック体" pitchFamily="2" charset="-128"/>
                </a:rPr>
                <a:t>（自立支援協議会）</a:t>
              </a:r>
            </a:p>
          </p:txBody>
        </p:sp>
        <p:sp>
          <p:nvSpPr>
            <p:cNvPr id="34" name="上下矢印 33"/>
            <p:cNvSpPr/>
            <p:nvPr/>
          </p:nvSpPr>
          <p:spPr>
            <a:xfrm>
              <a:off x="4889368" y="4799013"/>
              <a:ext cx="330200" cy="571500"/>
            </a:xfrm>
            <a:prstGeom prst="upDownArrow">
              <a:avLst/>
            </a:prstGeom>
            <a:solidFill>
              <a:srgbClr val="FF99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b="0">
                <a:solidFill>
                  <a:srgbClr val="FFFFFF"/>
                </a:solidFill>
                <a:ea typeface="ＭＳ Ｐゴシック"/>
              </a:endParaRPr>
            </a:p>
          </p:txBody>
        </p:sp>
        <p:grpSp>
          <p:nvGrpSpPr>
            <p:cNvPr id="35" name="グループ化 103"/>
            <p:cNvGrpSpPr>
              <a:grpSpLocks/>
            </p:cNvGrpSpPr>
            <p:nvPr/>
          </p:nvGrpSpPr>
          <p:grpSpPr bwMode="auto">
            <a:xfrm>
              <a:off x="8648835" y="5715000"/>
              <a:ext cx="785944" cy="928688"/>
              <a:chOff x="8024834" y="2214554"/>
              <a:chExt cx="785818" cy="928692"/>
            </a:xfrm>
          </p:grpSpPr>
          <p:pic>
            <p:nvPicPr>
              <p:cNvPr id="84" name="Picture 12" descr="C:\Users\MMVLP\AppData\Local\Microsoft\Windows\Temporary Internet Files\Content.IE5\YMACKKTP\MCj02120870000[1].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24834" y="2214554"/>
                <a:ext cx="762281" cy="67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 Box 25"/>
              <p:cNvSpPr txBox="1">
                <a:spLocks noChangeArrowheads="1"/>
              </p:cNvSpPr>
              <p:nvPr/>
            </p:nvSpPr>
            <p:spPr bwMode="auto">
              <a:xfrm>
                <a:off x="8167710" y="2857496"/>
                <a:ext cx="64294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6B6BCF"/>
                    </a:solidFill>
                    <a:latin typeface="Century" pitchFamily="18" charset="0"/>
                    <a:ea typeface="HGPｺﾞｼｯｸM" pitchFamily="50" charset="-128"/>
                  </a:rPr>
                  <a:t>銀行</a:t>
                </a:r>
              </a:p>
            </p:txBody>
          </p:sp>
        </p:grpSp>
        <p:grpSp>
          <p:nvGrpSpPr>
            <p:cNvPr id="36" name="グループ化 140"/>
            <p:cNvGrpSpPr>
              <a:grpSpLocks/>
            </p:cNvGrpSpPr>
            <p:nvPr/>
          </p:nvGrpSpPr>
          <p:grpSpPr bwMode="auto">
            <a:xfrm>
              <a:off x="8934318" y="4500563"/>
              <a:ext cx="858176" cy="1071562"/>
              <a:chOff x="8739214" y="4786322"/>
              <a:chExt cx="857256" cy="1071570"/>
            </a:xfrm>
          </p:grpSpPr>
          <p:pic>
            <p:nvPicPr>
              <p:cNvPr id="82" name="Picture 19" descr="C:\Users\MMVLP\AppData\Local\Microsoft\Windows\Temporary Internet Files\Content.IE5\D72XNR2I\MCj04176520000[1].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739214" y="4786322"/>
                <a:ext cx="814938" cy="84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 Box 25"/>
              <p:cNvSpPr txBox="1">
                <a:spLocks noChangeArrowheads="1"/>
              </p:cNvSpPr>
              <p:nvPr/>
            </p:nvSpPr>
            <p:spPr bwMode="auto">
              <a:xfrm>
                <a:off x="8810652" y="5572140"/>
                <a:ext cx="785818"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6B6BCF"/>
                    </a:solidFill>
                    <a:latin typeface="Century" pitchFamily="18" charset="0"/>
                    <a:ea typeface="HGPｺﾞｼｯｸM" pitchFamily="50" charset="-128"/>
                  </a:rPr>
                  <a:t>郵便局</a:t>
                </a:r>
              </a:p>
            </p:txBody>
          </p:sp>
        </p:grpSp>
        <p:grpSp>
          <p:nvGrpSpPr>
            <p:cNvPr id="37" name="グループ化 106"/>
            <p:cNvGrpSpPr>
              <a:grpSpLocks/>
            </p:cNvGrpSpPr>
            <p:nvPr/>
          </p:nvGrpSpPr>
          <p:grpSpPr bwMode="auto">
            <a:xfrm>
              <a:off x="361157" y="5429254"/>
              <a:ext cx="785945" cy="785813"/>
              <a:chOff x="666720" y="2571744"/>
              <a:chExt cx="785818" cy="785818"/>
            </a:xfrm>
          </p:grpSpPr>
          <p:pic>
            <p:nvPicPr>
              <p:cNvPr id="80" name="Picture 20" descr="C:\Users\MMVLP\AppData\Local\Microsoft\Windows\Temporary Internet Files\Content.IE5\D72XNR2I\MCj02366700000[1].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8158" y="2571744"/>
                <a:ext cx="571504" cy="5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 Box 25"/>
              <p:cNvSpPr txBox="1">
                <a:spLocks noChangeArrowheads="1"/>
              </p:cNvSpPr>
              <p:nvPr/>
            </p:nvSpPr>
            <p:spPr bwMode="auto">
              <a:xfrm>
                <a:off x="666720" y="3071810"/>
                <a:ext cx="785818"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6B6BCF"/>
                    </a:solidFill>
                    <a:latin typeface="Century" pitchFamily="18" charset="0"/>
                    <a:ea typeface="HGPｺﾞｼｯｸM" pitchFamily="50" charset="-128"/>
                  </a:rPr>
                  <a:t>デパート</a:t>
                </a:r>
              </a:p>
            </p:txBody>
          </p:sp>
        </p:grpSp>
        <p:grpSp>
          <p:nvGrpSpPr>
            <p:cNvPr id="38" name="グループ化 110"/>
            <p:cNvGrpSpPr>
              <a:grpSpLocks/>
            </p:cNvGrpSpPr>
            <p:nvPr/>
          </p:nvGrpSpPr>
          <p:grpSpPr bwMode="auto">
            <a:xfrm>
              <a:off x="8148374" y="2214563"/>
              <a:ext cx="880533" cy="1143000"/>
              <a:chOff x="8453462" y="3286124"/>
              <a:chExt cx="881034" cy="1143008"/>
            </a:xfrm>
          </p:grpSpPr>
          <p:pic>
            <p:nvPicPr>
              <p:cNvPr id="78" name="Picture 21" descr="C:\Users\MMVLP\AppData\Local\Microsoft\Windows\Temporary Internet Files\Content.IE5\ADO9HRNP\MCj04179700000[1].w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453462" y="3286124"/>
                <a:ext cx="881034" cy="88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 Box 25"/>
              <p:cNvSpPr txBox="1">
                <a:spLocks noChangeArrowheads="1"/>
              </p:cNvSpPr>
              <p:nvPr/>
            </p:nvSpPr>
            <p:spPr bwMode="auto">
              <a:xfrm>
                <a:off x="8596338" y="4071942"/>
                <a:ext cx="71438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833" b="0" dirty="0">
                    <a:solidFill>
                      <a:srgbClr val="6B6BCF"/>
                    </a:solidFill>
                    <a:latin typeface="Century" pitchFamily="18" charset="0"/>
                    <a:ea typeface="HGPｺﾞｼｯｸM" pitchFamily="50" charset="-128"/>
                  </a:rPr>
                  <a:t>バス</a:t>
                </a:r>
              </a:p>
            </p:txBody>
          </p:sp>
        </p:grpSp>
        <p:pic>
          <p:nvPicPr>
            <p:cNvPr id="39" name="Picture 22" descr="C:\Users\MMVLP\AppData\Local\Microsoft\Windows\Temporary Internet Files\Content.IE5\D72XNR2I\MCj02516930000[1].wmf"/>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791225" y="5643563"/>
              <a:ext cx="60192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25"/>
            <p:cNvSpPr txBox="1">
              <a:spLocks noChangeArrowheads="1"/>
            </p:cNvSpPr>
            <p:nvPr/>
          </p:nvSpPr>
          <p:spPr bwMode="auto">
            <a:xfrm>
              <a:off x="2005277" y="5786438"/>
              <a:ext cx="84785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666" b="0" dirty="0">
                  <a:solidFill>
                    <a:srgbClr val="6B6BCF"/>
                  </a:solidFill>
                  <a:latin typeface="Century" pitchFamily="18" charset="0"/>
                  <a:ea typeface="HGPｺﾞｼｯｸM" pitchFamily="50" charset="-128"/>
                </a:rPr>
                <a:t>商店街</a:t>
              </a:r>
            </a:p>
          </p:txBody>
        </p:sp>
        <p:pic>
          <p:nvPicPr>
            <p:cNvPr id="41" name="Picture 26" descr="C:\Users\MMVLP\AppData\Local\Microsoft\Windows\Temporary Internet Files\Content.IE5\YMACKKTP\MCj02289650000[1].wmf"/>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362075" y="5786442"/>
              <a:ext cx="708554"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7" descr="C:\Users\MMVLP\AppData\Local\Microsoft\Windows\Temporary Internet Files\Content.IE5\ADO9HRNP\MCj03442610000[1].wm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75791" y="6143625"/>
              <a:ext cx="65524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 name="グループ化 113"/>
            <p:cNvGrpSpPr>
              <a:grpSpLocks/>
            </p:cNvGrpSpPr>
            <p:nvPr/>
          </p:nvGrpSpPr>
          <p:grpSpPr bwMode="auto">
            <a:xfrm>
              <a:off x="8934320" y="3357567"/>
              <a:ext cx="785944" cy="928687"/>
              <a:chOff x="309530" y="3857628"/>
              <a:chExt cx="785818" cy="928694"/>
            </a:xfrm>
          </p:grpSpPr>
          <p:pic>
            <p:nvPicPr>
              <p:cNvPr id="76" name="Picture 30" descr="C:\Users\MMVLP\AppData\Local\Microsoft\Windows\Temporary Internet Files\Content.IE5\YMACKKTP\MCj04217500000[1].wmf"/>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09530" y="3857628"/>
                <a:ext cx="785818" cy="63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 Box 25"/>
              <p:cNvSpPr txBox="1">
                <a:spLocks noChangeArrowheads="1"/>
              </p:cNvSpPr>
              <p:nvPr/>
            </p:nvSpPr>
            <p:spPr bwMode="auto">
              <a:xfrm>
                <a:off x="380968" y="4429132"/>
                <a:ext cx="642942"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6B6BCF"/>
                    </a:solidFill>
                    <a:latin typeface="Century" pitchFamily="18" charset="0"/>
                    <a:ea typeface="HGPｺﾞｼｯｸM" pitchFamily="50" charset="-128"/>
                  </a:rPr>
                  <a:t>電車</a:t>
                </a:r>
              </a:p>
            </p:txBody>
          </p:sp>
        </p:grpSp>
        <p:sp>
          <p:nvSpPr>
            <p:cNvPr id="44" name="Text Box 4"/>
            <p:cNvSpPr txBox="1">
              <a:spLocks noChangeArrowheads="1"/>
            </p:cNvSpPr>
            <p:nvPr/>
          </p:nvSpPr>
          <p:spPr bwMode="auto">
            <a:xfrm>
              <a:off x="3790424" y="6461125"/>
              <a:ext cx="2667397" cy="357188"/>
            </a:xfrm>
            <a:prstGeom prst="rect">
              <a:avLst/>
            </a:prstGeom>
            <a:solidFill>
              <a:srgbClr val="FF99FF"/>
            </a:solidFill>
            <a:ln w="38100" cmpd="dbl">
              <a:solidFill>
                <a:srgbClr val="000000"/>
              </a:solidFill>
              <a:miter lim="800000"/>
              <a:headEnd/>
              <a:tailEnd/>
            </a:ln>
          </p:spPr>
          <p:txBody>
            <a:bodyPr lIns="76125" tIns="38064" rIns="76125" bIns="38064" anchor="ctr"/>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999">
                  <a:solidFill>
                    <a:srgbClr val="000000"/>
                  </a:solidFill>
                  <a:latin typeface="Century" pitchFamily="18" charset="0"/>
                  <a:ea typeface="ＤＨＰ特太ゴシック体" pitchFamily="2" charset="-128"/>
                </a:rPr>
                <a:t>日常生活を支える相談支援</a:t>
              </a:r>
            </a:p>
          </p:txBody>
        </p:sp>
        <p:grpSp>
          <p:nvGrpSpPr>
            <p:cNvPr id="45" name="グループ化 113"/>
            <p:cNvGrpSpPr>
              <a:grpSpLocks/>
            </p:cNvGrpSpPr>
            <p:nvPr/>
          </p:nvGrpSpPr>
          <p:grpSpPr bwMode="auto">
            <a:xfrm>
              <a:off x="7219688" y="5786438"/>
              <a:ext cx="1071431" cy="1071562"/>
              <a:chOff x="6881826" y="5786454"/>
              <a:chExt cx="1071570" cy="1071546"/>
            </a:xfrm>
          </p:grpSpPr>
          <p:pic>
            <p:nvPicPr>
              <p:cNvPr id="74" name="Picture 34" descr="C:\Users\MMVLP\AppData\Local\Microsoft\Windows\Temporary Internet Files\Content.IE5\D72XNR2I\MCj04120220000[1].wmf"/>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881826" y="5786454"/>
                <a:ext cx="1071570" cy="83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 Box 25"/>
              <p:cNvSpPr txBox="1">
                <a:spLocks noChangeArrowheads="1"/>
              </p:cNvSpPr>
              <p:nvPr/>
            </p:nvSpPr>
            <p:spPr bwMode="auto">
              <a:xfrm>
                <a:off x="7167578" y="6500810"/>
                <a:ext cx="642942"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6B6BCF"/>
                    </a:solidFill>
                    <a:latin typeface="Century" pitchFamily="18" charset="0"/>
                    <a:ea typeface="HGPｺﾞｼｯｸM" pitchFamily="50" charset="-128"/>
                  </a:rPr>
                  <a:t>公園</a:t>
                </a:r>
              </a:p>
            </p:txBody>
          </p:sp>
        </p:grpSp>
        <p:grpSp>
          <p:nvGrpSpPr>
            <p:cNvPr id="46" name="グループ化 141"/>
            <p:cNvGrpSpPr>
              <a:grpSpLocks/>
            </p:cNvGrpSpPr>
            <p:nvPr/>
          </p:nvGrpSpPr>
          <p:grpSpPr bwMode="auto">
            <a:xfrm>
              <a:off x="433388" y="3071817"/>
              <a:ext cx="856456" cy="928687"/>
              <a:chOff x="7453330" y="2285992"/>
              <a:chExt cx="857256" cy="928694"/>
            </a:xfrm>
          </p:grpSpPr>
          <p:pic>
            <p:nvPicPr>
              <p:cNvPr id="72" name="Picture 45" descr="C:\Users\MMVLP\AppData\Local\Microsoft\Windows\Temporary Internet Files\Content.IE5\YMACKKTP\MCj02286270000[1].wmf"/>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453330" y="2285992"/>
                <a:ext cx="816310" cy="63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 Box 25"/>
              <p:cNvSpPr txBox="1">
                <a:spLocks noChangeArrowheads="1"/>
              </p:cNvSpPr>
              <p:nvPr/>
            </p:nvSpPr>
            <p:spPr bwMode="auto">
              <a:xfrm>
                <a:off x="7524768" y="2928934"/>
                <a:ext cx="785818"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6B6BCF"/>
                    </a:solidFill>
                    <a:latin typeface="Century" pitchFamily="18" charset="0"/>
                    <a:ea typeface="HGPｺﾞｼｯｸM" pitchFamily="50" charset="-128"/>
                  </a:rPr>
                  <a:t>映画館</a:t>
                </a:r>
              </a:p>
            </p:txBody>
          </p:sp>
        </p:grpSp>
        <p:grpSp>
          <p:nvGrpSpPr>
            <p:cNvPr id="47" name="グループ化 91"/>
            <p:cNvGrpSpPr>
              <a:grpSpLocks/>
            </p:cNvGrpSpPr>
            <p:nvPr/>
          </p:nvGrpSpPr>
          <p:grpSpPr bwMode="auto">
            <a:xfrm>
              <a:off x="576131" y="4214817"/>
              <a:ext cx="928688" cy="928687"/>
              <a:chOff x="862604" y="3429000"/>
              <a:chExt cx="928694" cy="928694"/>
            </a:xfrm>
          </p:grpSpPr>
          <p:pic>
            <p:nvPicPr>
              <p:cNvPr id="70" name="Picture 56" descr="C:\Users\MMVLP\AppData\Local\Microsoft\Windows\Temporary Internet Files\Content.IE5\ADO9HRNP\MCj02959420000[1].wmf"/>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81034" y="3429000"/>
                <a:ext cx="845989" cy="72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 Box 25"/>
              <p:cNvSpPr txBox="1">
                <a:spLocks noChangeArrowheads="1"/>
              </p:cNvSpPr>
              <p:nvPr/>
            </p:nvSpPr>
            <p:spPr bwMode="auto">
              <a:xfrm>
                <a:off x="862604" y="4071942"/>
                <a:ext cx="928694"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666" b="0" dirty="0">
                    <a:solidFill>
                      <a:srgbClr val="6B6BCF"/>
                    </a:solidFill>
                    <a:latin typeface="Century" pitchFamily="18" charset="0"/>
                    <a:ea typeface="HGPｺﾞｼｯｸM" pitchFamily="50" charset="-128"/>
                  </a:rPr>
                  <a:t>レストラン</a:t>
                </a:r>
              </a:p>
            </p:txBody>
          </p:sp>
        </p:grpSp>
        <p:sp>
          <p:nvSpPr>
            <p:cNvPr id="48" name="雲形吹き出し 47"/>
            <p:cNvSpPr/>
            <p:nvPr/>
          </p:nvSpPr>
          <p:spPr>
            <a:xfrm>
              <a:off x="5434541" y="4429125"/>
              <a:ext cx="928688" cy="642938"/>
            </a:xfrm>
            <a:prstGeom prst="cloudCallout">
              <a:avLst>
                <a:gd name="adj1" fmla="val -68895"/>
                <a:gd name="adj2" fmla="val -51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666" b="0" dirty="0">
                  <a:solidFill>
                    <a:srgbClr val="000000"/>
                  </a:solidFill>
                  <a:ea typeface="ＭＳ Ｐゴシック"/>
                </a:rPr>
                <a:t>希望・ニーズ</a:t>
              </a:r>
            </a:p>
          </p:txBody>
        </p:sp>
        <p:cxnSp>
          <p:nvCxnSpPr>
            <p:cNvPr id="49" name="直線矢印コネクタ 48"/>
            <p:cNvCxnSpPr/>
            <p:nvPr/>
          </p:nvCxnSpPr>
          <p:spPr>
            <a:xfrm rot="10800000">
              <a:off x="1647562" y="3286129"/>
              <a:ext cx="3071548" cy="1000125"/>
            </a:xfrm>
            <a:prstGeom prst="straightConnector1">
              <a:avLst/>
            </a:prstGeom>
            <a:ln w="3175">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a:off x="2369234" y="4467368"/>
              <a:ext cx="2289902" cy="1214434"/>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5362312" y="3071815"/>
              <a:ext cx="2715552" cy="1214437"/>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5362311" y="4429126"/>
              <a:ext cx="3125728" cy="1318447"/>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53" name="グループ化 110"/>
            <p:cNvGrpSpPr>
              <a:grpSpLocks/>
            </p:cNvGrpSpPr>
            <p:nvPr/>
          </p:nvGrpSpPr>
          <p:grpSpPr bwMode="auto">
            <a:xfrm>
              <a:off x="3434424" y="5000629"/>
              <a:ext cx="1023276" cy="1000125"/>
              <a:chOff x="1738290" y="1714488"/>
              <a:chExt cx="1023910" cy="1000132"/>
            </a:xfrm>
          </p:grpSpPr>
          <p:pic>
            <p:nvPicPr>
              <p:cNvPr id="68" name="Picture 2" descr="C:\Users\MMVLP\AppData\Local\Microsoft\Windows\Temporary Internet Files\Content.IE5\VVFBOWF6\MCj03340260000[1].wmf"/>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952604" y="1714488"/>
                <a:ext cx="508645" cy="80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 Box 25"/>
              <p:cNvSpPr txBox="1">
                <a:spLocks noChangeArrowheads="1"/>
              </p:cNvSpPr>
              <p:nvPr/>
            </p:nvSpPr>
            <p:spPr bwMode="auto">
              <a:xfrm>
                <a:off x="1738290" y="2428868"/>
                <a:ext cx="1023910"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666" b="0" dirty="0">
                    <a:solidFill>
                      <a:srgbClr val="6B6BCF"/>
                    </a:solidFill>
                    <a:latin typeface="Century" pitchFamily="18" charset="0"/>
                    <a:ea typeface="HGPｺﾞｼｯｸM" pitchFamily="50" charset="-128"/>
                  </a:rPr>
                  <a:t>医療機関</a:t>
                </a:r>
              </a:p>
            </p:txBody>
          </p:sp>
        </p:grpSp>
        <p:sp>
          <p:nvSpPr>
            <p:cNvPr id="54" name="円/楕円 53"/>
            <p:cNvSpPr/>
            <p:nvPr/>
          </p:nvSpPr>
          <p:spPr>
            <a:xfrm>
              <a:off x="1853936" y="2762254"/>
              <a:ext cx="773906" cy="523875"/>
            </a:xfrm>
            <a:prstGeom prst="ellipse">
              <a:avLst/>
            </a:prstGeom>
            <a:solidFill>
              <a:schemeClr val="bg1"/>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833" b="0" dirty="0">
                <a:solidFill>
                  <a:srgbClr val="000000"/>
                </a:solidFill>
                <a:ea typeface="ＭＳ Ｐゴシック"/>
              </a:endParaRPr>
            </a:p>
          </p:txBody>
        </p:sp>
        <p:sp>
          <p:nvSpPr>
            <p:cNvPr id="55" name="テキスト ボックス 120"/>
            <p:cNvSpPr txBox="1">
              <a:spLocks noChangeArrowheads="1"/>
            </p:cNvSpPr>
            <p:nvPr/>
          </p:nvSpPr>
          <p:spPr bwMode="auto">
            <a:xfrm>
              <a:off x="1831580" y="2863848"/>
              <a:ext cx="851296" cy="5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eaLnBrk="1" hangingPunct="1"/>
              <a:r>
                <a:rPr lang="ja-JP" altLang="en-US" sz="666" b="0" dirty="0">
                  <a:solidFill>
                    <a:srgbClr val="000000"/>
                  </a:solidFill>
                  <a:ea typeface="ＭＳ Ｐゴシック" pitchFamily="50" charset="-128"/>
                </a:rPr>
                <a:t>まちづくり</a:t>
              </a:r>
              <a:endParaRPr lang="en-US" altLang="ja-JP" sz="666" b="0" dirty="0">
                <a:solidFill>
                  <a:srgbClr val="000000"/>
                </a:solidFill>
                <a:ea typeface="ＭＳ Ｐゴシック" pitchFamily="50" charset="-128"/>
              </a:endParaRPr>
            </a:p>
            <a:p>
              <a:pPr eaLnBrk="1" hangingPunct="1"/>
              <a:r>
                <a:rPr lang="ja-JP" altLang="en-US" sz="666" b="0" dirty="0">
                  <a:solidFill>
                    <a:srgbClr val="000000"/>
                  </a:solidFill>
                  <a:ea typeface="ＭＳ Ｐゴシック" pitchFamily="50" charset="-128"/>
                </a:rPr>
                <a:t>施策</a:t>
              </a:r>
            </a:p>
          </p:txBody>
        </p:sp>
        <p:sp>
          <p:nvSpPr>
            <p:cNvPr id="56" name="円/楕円 55"/>
            <p:cNvSpPr/>
            <p:nvPr/>
          </p:nvSpPr>
          <p:spPr>
            <a:xfrm>
              <a:off x="2319999" y="2392363"/>
              <a:ext cx="775626" cy="565150"/>
            </a:xfrm>
            <a:prstGeom prst="ellipse">
              <a:avLst/>
            </a:prstGeom>
            <a:solidFill>
              <a:schemeClr val="bg1"/>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833" b="0" dirty="0">
                <a:solidFill>
                  <a:srgbClr val="000000"/>
                </a:solidFill>
                <a:ea typeface="ＭＳ Ｐゴシック"/>
              </a:endParaRPr>
            </a:p>
          </p:txBody>
        </p:sp>
        <p:sp>
          <p:nvSpPr>
            <p:cNvPr id="57" name="テキスト ボックス 125"/>
            <p:cNvSpPr txBox="1">
              <a:spLocks noChangeArrowheads="1"/>
            </p:cNvSpPr>
            <p:nvPr/>
          </p:nvSpPr>
          <p:spPr bwMode="auto">
            <a:xfrm>
              <a:off x="2295923" y="2490787"/>
              <a:ext cx="851296" cy="5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eaLnBrk="1" hangingPunct="1"/>
              <a:r>
                <a:rPr lang="ja-JP" altLang="en-US" sz="666" b="0" dirty="0">
                  <a:solidFill>
                    <a:srgbClr val="000000"/>
                  </a:solidFill>
                  <a:ea typeface="ＭＳ Ｐゴシック" pitchFamily="50" charset="-128"/>
                </a:rPr>
                <a:t>住宅</a:t>
              </a:r>
              <a:endParaRPr lang="en-US" altLang="ja-JP" sz="666" b="0" dirty="0">
                <a:solidFill>
                  <a:srgbClr val="000000"/>
                </a:solidFill>
                <a:ea typeface="ＭＳ Ｐゴシック" pitchFamily="50" charset="-128"/>
              </a:endParaRPr>
            </a:p>
            <a:p>
              <a:pPr eaLnBrk="1" hangingPunct="1"/>
              <a:r>
                <a:rPr lang="ja-JP" altLang="en-US" sz="666" b="0" dirty="0">
                  <a:solidFill>
                    <a:srgbClr val="000000"/>
                  </a:solidFill>
                  <a:ea typeface="ＭＳ Ｐゴシック" pitchFamily="50" charset="-128"/>
                </a:rPr>
                <a:t>施策</a:t>
              </a:r>
            </a:p>
          </p:txBody>
        </p:sp>
        <p:sp>
          <p:nvSpPr>
            <p:cNvPr id="58" name="円/楕円 57"/>
            <p:cNvSpPr/>
            <p:nvPr/>
          </p:nvSpPr>
          <p:spPr>
            <a:xfrm>
              <a:off x="1391312" y="2392363"/>
              <a:ext cx="775626" cy="565150"/>
            </a:xfrm>
            <a:prstGeom prst="ellipse">
              <a:avLst/>
            </a:prstGeom>
            <a:solidFill>
              <a:schemeClr val="bg1"/>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833" b="0" dirty="0">
                <a:solidFill>
                  <a:srgbClr val="000000"/>
                </a:solidFill>
                <a:ea typeface="ＭＳ Ｐゴシック"/>
              </a:endParaRPr>
            </a:p>
          </p:txBody>
        </p:sp>
        <p:sp>
          <p:nvSpPr>
            <p:cNvPr id="59" name="テキスト ボックス 128"/>
            <p:cNvSpPr txBox="1">
              <a:spLocks noChangeArrowheads="1"/>
            </p:cNvSpPr>
            <p:nvPr/>
          </p:nvSpPr>
          <p:spPr bwMode="auto">
            <a:xfrm>
              <a:off x="1367234" y="2490787"/>
              <a:ext cx="851296" cy="5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eaLnBrk="1" hangingPunct="1"/>
              <a:r>
                <a:rPr lang="ja-JP" altLang="en-US" sz="666" b="0" dirty="0">
                  <a:solidFill>
                    <a:srgbClr val="000000"/>
                  </a:solidFill>
                  <a:ea typeface="ＭＳ Ｐゴシック" pitchFamily="50" charset="-128"/>
                </a:rPr>
                <a:t>労働</a:t>
              </a:r>
              <a:endParaRPr lang="en-US" altLang="ja-JP" sz="666" b="0" dirty="0">
                <a:solidFill>
                  <a:srgbClr val="000000"/>
                </a:solidFill>
                <a:ea typeface="ＭＳ Ｐゴシック" pitchFamily="50" charset="-128"/>
              </a:endParaRPr>
            </a:p>
            <a:p>
              <a:pPr eaLnBrk="1" hangingPunct="1"/>
              <a:r>
                <a:rPr lang="ja-JP" altLang="en-US" sz="666" b="0" dirty="0">
                  <a:solidFill>
                    <a:srgbClr val="000000"/>
                  </a:solidFill>
                  <a:ea typeface="ＭＳ Ｐゴシック" pitchFamily="50" charset="-128"/>
                </a:rPr>
                <a:t>施策</a:t>
              </a:r>
            </a:p>
          </p:txBody>
        </p:sp>
        <p:sp>
          <p:nvSpPr>
            <p:cNvPr id="60" name="円/楕円 59"/>
            <p:cNvSpPr/>
            <p:nvPr/>
          </p:nvSpPr>
          <p:spPr>
            <a:xfrm>
              <a:off x="1850498" y="2060579"/>
              <a:ext cx="775627" cy="525463"/>
            </a:xfrm>
            <a:prstGeom prst="ellipse">
              <a:avLst/>
            </a:prstGeom>
            <a:solidFill>
              <a:schemeClr val="bg1"/>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833" b="0" dirty="0">
                <a:solidFill>
                  <a:srgbClr val="000000"/>
                </a:solidFill>
                <a:ea typeface="ＭＳ Ｐゴシック"/>
              </a:endParaRPr>
            </a:p>
          </p:txBody>
        </p:sp>
        <p:sp>
          <p:nvSpPr>
            <p:cNvPr id="61" name="テキスト ボックス 131"/>
            <p:cNvSpPr txBox="1">
              <a:spLocks noChangeArrowheads="1"/>
            </p:cNvSpPr>
            <p:nvPr/>
          </p:nvSpPr>
          <p:spPr bwMode="auto">
            <a:xfrm>
              <a:off x="1826423" y="2136777"/>
              <a:ext cx="851298" cy="5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eaLnBrk="1" hangingPunct="1"/>
              <a:r>
                <a:rPr lang="ja-JP" altLang="en-US" sz="666" b="0" dirty="0">
                  <a:solidFill>
                    <a:srgbClr val="000000"/>
                  </a:solidFill>
                  <a:ea typeface="ＭＳ Ｐゴシック" pitchFamily="50" charset="-128"/>
                </a:rPr>
                <a:t>福祉</a:t>
              </a:r>
              <a:endParaRPr lang="en-US" altLang="ja-JP" sz="666" b="0" dirty="0">
                <a:solidFill>
                  <a:srgbClr val="000000"/>
                </a:solidFill>
                <a:ea typeface="ＭＳ Ｐゴシック" pitchFamily="50" charset="-128"/>
              </a:endParaRPr>
            </a:p>
            <a:p>
              <a:pPr eaLnBrk="1" hangingPunct="1"/>
              <a:r>
                <a:rPr lang="ja-JP" altLang="en-US" sz="666" b="0" dirty="0">
                  <a:solidFill>
                    <a:srgbClr val="000000"/>
                  </a:solidFill>
                  <a:ea typeface="ＭＳ Ｐゴシック" pitchFamily="50" charset="-128"/>
                </a:rPr>
                <a:t>施策</a:t>
              </a:r>
            </a:p>
          </p:txBody>
        </p:sp>
        <p:sp>
          <p:nvSpPr>
            <p:cNvPr id="62" name="Text Box 25"/>
            <p:cNvSpPr txBox="1">
              <a:spLocks noChangeArrowheads="1"/>
            </p:cNvSpPr>
            <p:nvPr/>
          </p:nvSpPr>
          <p:spPr bwMode="auto">
            <a:xfrm>
              <a:off x="552428" y="1939996"/>
              <a:ext cx="920089"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1166" b="0" dirty="0">
                  <a:solidFill>
                    <a:srgbClr val="C00000"/>
                  </a:solidFill>
                  <a:latin typeface="Century" pitchFamily="18" charset="0"/>
                  <a:ea typeface="HGPｺﾞｼｯｸM" pitchFamily="50" charset="-128"/>
                </a:rPr>
                <a:t>連携</a:t>
              </a:r>
            </a:p>
          </p:txBody>
        </p:sp>
        <p:sp>
          <p:nvSpPr>
            <p:cNvPr id="63" name="円/楕円 62"/>
            <p:cNvSpPr/>
            <p:nvPr/>
          </p:nvSpPr>
          <p:spPr>
            <a:xfrm>
              <a:off x="1853936" y="2744788"/>
              <a:ext cx="773906" cy="525462"/>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833" b="0" dirty="0">
                <a:solidFill>
                  <a:srgbClr val="000000"/>
                </a:solidFill>
                <a:ea typeface="ＭＳ Ｐゴシック"/>
              </a:endParaRPr>
            </a:p>
          </p:txBody>
        </p:sp>
        <p:sp>
          <p:nvSpPr>
            <p:cNvPr id="64" name="円/楕円 63"/>
            <p:cNvSpPr/>
            <p:nvPr/>
          </p:nvSpPr>
          <p:spPr>
            <a:xfrm>
              <a:off x="2338917" y="2405063"/>
              <a:ext cx="773906" cy="525462"/>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833" b="0" dirty="0">
                <a:solidFill>
                  <a:srgbClr val="000000"/>
                </a:solidFill>
                <a:ea typeface="ＭＳ Ｐゴシック"/>
              </a:endParaRPr>
            </a:p>
          </p:txBody>
        </p:sp>
        <p:sp>
          <p:nvSpPr>
            <p:cNvPr id="65" name="円/楕円 64"/>
            <p:cNvSpPr/>
            <p:nvPr/>
          </p:nvSpPr>
          <p:spPr>
            <a:xfrm>
              <a:off x="1401631" y="2397129"/>
              <a:ext cx="773906" cy="525463"/>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833" b="0" dirty="0">
                <a:solidFill>
                  <a:srgbClr val="000000"/>
                </a:solidFill>
                <a:ea typeface="ＭＳ Ｐゴシック"/>
              </a:endParaRPr>
            </a:p>
          </p:txBody>
        </p:sp>
        <p:sp>
          <p:nvSpPr>
            <p:cNvPr id="66" name="円/楕円 65"/>
            <p:cNvSpPr/>
            <p:nvPr/>
          </p:nvSpPr>
          <p:spPr>
            <a:xfrm>
              <a:off x="1860815" y="2073278"/>
              <a:ext cx="773906" cy="525463"/>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833" b="0" dirty="0">
                <a:solidFill>
                  <a:srgbClr val="000000"/>
                </a:solidFill>
                <a:ea typeface="ＭＳ Ｐゴシック"/>
              </a:endParaRPr>
            </a:p>
          </p:txBody>
        </p:sp>
      </p:grpSp>
      <p:grpSp>
        <p:nvGrpSpPr>
          <p:cNvPr id="118" name="グループ化 117"/>
          <p:cNvGrpSpPr/>
          <p:nvPr/>
        </p:nvGrpSpPr>
        <p:grpSpPr>
          <a:xfrm>
            <a:off x="5558379" y="2579210"/>
            <a:ext cx="1400976" cy="2525857"/>
            <a:chOff x="9498871" y="1212031"/>
            <a:chExt cx="1738361" cy="2654412"/>
          </a:xfrm>
        </p:grpSpPr>
        <p:sp>
          <p:nvSpPr>
            <p:cNvPr id="111" name="直方体 110"/>
            <p:cNvSpPr/>
            <p:nvPr/>
          </p:nvSpPr>
          <p:spPr bwMode="auto">
            <a:xfrm>
              <a:off x="9498871" y="1212031"/>
              <a:ext cx="1680588" cy="2654412"/>
            </a:xfrm>
            <a:prstGeom prst="cube">
              <a:avLst>
                <a:gd name="adj" fmla="val 48508"/>
              </a:avLst>
            </a:prstGeom>
            <a:solidFill>
              <a:srgbClr val="CC66FF">
                <a:alpha val="50000"/>
              </a:srgbClr>
            </a:solidFill>
            <a:ln w="25400" cap="flat" cmpd="sng" algn="ctr">
              <a:solidFill>
                <a:srgbClr val="F79646">
                  <a:lumMod val="60000"/>
                  <a:lumOff val="40000"/>
                </a:srgbClr>
              </a:solidFill>
              <a:prstDash val="solid"/>
            </a:ln>
            <a:effectLst/>
          </p:spPr>
          <p:txBody>
            <a:bodyPr anchor="ctr"/>
            <a:lstStyle/>
            <a:p>
              <a:pPr fontAlgn="auto">
                <a:spcBef>
                  <a:spcPts val="0"/>
                </a:spcBef>
                <a:spcAft>
                  <a:spcPts val="0"/>
                </a:spcAft>
                <a:defRPr/>
              </a:pPr>
              <a:endParaRPr kumimoji="0" lang="ja-JP" altLang="en-US" b="0" kern="0">
                <a:solidFill>
                  <a:prstClr val="white"/>
                </a:solidFill>
                <a:latin typeface="Calibri"/>
                <a:ea typeface="ＭＳ Ｐゴシック" panose="020B0600070205080204" pitchFamily="50" charset="-128"/>
              </a:endParaRPr>
            </a:p>
          </p:txBody>
        </p:sp>
        <p:sp>
          <p:nvSpPr>
            <p:cNvPr id="112" name="テキスト ボックス 46"/>
            <p:cNvSpPr txBox="1">
              <a:spLocks noChangeArrowheads="1"/>
            </p:cNvSpPr>
            <p:nvPr/>
          </p:nvSpPr>
          <p:spPr bwMode="auto">
            <a:xfrm>
              <a:off x="9606237" y="2312905"/>
              <a:ext cx="815268" cy="1261420"/>
            </a:xfrm>
            <a:prstGeom prst="rect">
              <a:avLst/>
            </a:prstGeom>
            <a:noFill/>
            <a:ln w="9525">
              <a:noFill/>
              <a:miter lim="800000"/>
              <a:headEnd/>
              <a:tailEnd/>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fontAlgn="auto" hangingPunct="1">
                <a:spcBef>
                  <a:spcPts val="0"/>
                </a:spcBef>
                <a:spcAft>
                  <a:spcPts val="0"/>
                </a:spcAft>
                <a:defRPr/>
              </a:pPr>
              <a:r>
                <a:rPr lang="ja-JP" altLang="en-US" kern="0" dirty="0" smtClean="0">
                  <a:solidFill>
                    <a:prstClr val="black"/>
                  </a:solidFill>
                  <a:latin typeface="HG丸ｺﾞｼｯｸM-PRO" pitchFamily="50" charset="-128"/>
                  <a:ea typeface="HG丸ｺﾞｼｯｸM-PRO" pitchFamily="50" charset="-128"/>
                </a:rPr>
                <a:t>Ａ</a:t>
              </a:r>
              <a:endParaRPr lang="en-US" altLang="ja-JP" kern="0" dirty="0" smtClean="0">
                <a:solidFill>
                  <a:prstClr val="black"/>
                </a:solidFill>
                <a:latin typeface="HG丸ｺﾞｼｯｸM-PRO" pitchFamily="50" charset="-128"/>
                <a:ea typeface="HG丸ｺﾞｼｯｸM-PRO" pitchFamily="50" charset="-128"/>
              </a:endParaRPr>
            </a:p>
            <a:p>
              <a:pPr algn="l" eaLnBrk="1" fontAlgn="auto" hangingPunct="1">
                <a:spcBef>
                  <a:spcPts val="0"/>
                </a:spcBef>
                <a:spcAft>
                  <a:spcPts val="0"/>
                </a:spcAft>
                <a:defRPr/>
              </a:pPr>
              <a:r>
                <a:rPr lang="ja-JP" altLang="en-US" kern="0" dirty="0" smtClean="0">
                  <a:solidFill>
                    <a:prstClr val="black"/>
                  </a:solidFill>
                  <a:latin typeface="HG丸ｺﾞｼｯｸM-PRO" pitchFamily="50" charset="-128"/>
                  <a:ea typeface="HG丸ｺﾞｼｯｸM-PRO" pitchFamily="50" charset="-128"/>
                </a:rPr>
                <a:t>個別支援計画</a:t>
              </a:r>
            </a:p>
          </p:txBody>
        </p:sp>
        <p:sp>
          <p:nvSpPr>
            <p:cNvPr id="113" name="テキスト ボックス 46"/>
            <p:cNvSpPr txBox="1">
              <a:spLocks noChangeArrowheads="1"/>
            </p:cNvSpPr>
            <p:nvPr/>
          </p:nvSpPr>
          <p:spPr bwMode="auto">
            <a:xfrm>
              <a:off x="9574400" y="1293464"/>
              <a:ext cx="1662832" cy="460904"/>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fontAlgn="auto" hangingPunct="1">
                <a:spcBef>
                  <a:spcPts val="0"/>
                </a:spcBef>
                <a:spcAft>
                  <a:spcPts val="0"/>
                </a:spcAft>
                <a:defRPr/>
              </a:pPr>
              <a:r>
                <a:rPr lang="ja-JP" altLang="en-US" sz="750" b="0" kern="0" dirty="0">
                  <a:solidFill>
                    <a:prstClr val="black"/>
                  </a:solidFill>
                  <a:latin typeface="HG丸ｺﾞｼｯｸM-PRO" pitchFamily="50" charset="-128"/>
                  <a:ea typeface="HG丸ｺﾞｼｯｸM-PRO" pitchFamily="50" charset="-128"/>
                </a:rPr>
                <a:t>サービス等利用計画よりも密度が濃く、オリジナリティ溢れる計画</a:t>
              </a:r>
              <a:endParaRPr lang="ja-JP" altLang="en-US" sz="750" b="0" kern="0" dirty="0">
                <a:solidFill>
                  <a:srgbClr val="FF3300"/>
                </a:solidFill>
                <a:latin typeface="HG丸ｺﾞｼｯｸM-PRO" pitchFamily="50" charset="-128"/>
                <a:ea typeface="HG丸ｺﾞｼｯｸM-PRO" pitchFamily="50" charset="-128"/>
              </a:endParaRPr>
            </a:p>
          </p:txBody>
        </p:sp>
      </p:grpSp>
      <p:sp>
        <p:nvSpPr>
          <p:cNvPr id="119" name="上下矢印 118"/>
          <p:cNvSpPr/>
          <p:nvPr/>
        </p:nvSpPr>
        <p:spPr>
          <a:xfrm>
            <a:off x="6864068" y="1535136"/>
            <a:ext cx="468817" cy="3812887"/>
          </a:xfrm>
          <a:prstGeom prst="upDownArrow">
            <a:avLst/>
          </a:prstGeom>
          <a:solidFill>
            <a:schemeClr val="accent5">
              <a:alpha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332" dirty="0">
                <a:solidFill>
                  <a:srgbClr val="FF0000"/>
                </a:solidFill>
                <a:effectLst>
                  <a:outerShdw blurRad="38100" dist="38100" dir="2700000" algn="tl">
                    <a:srgbClr val="000000">
                      <a:alpha val="43137"/>
                    </a:srgbClr>
                  </a:outerShdw>
                </a:effectLst>
              </a:rPr>
              <a:t>アセスメントや計画の濃さ・深さ。具体的な内容。</a:t>
            </a:r>
          </a:p>
        </p:txBody>
      </p:sp>
      <p:grpSp>
        <p:nvGrpSpPr>
          <p:cNvPr id="124" name="グループ化 123"/>
          <p:cNvGrpSpPr/>
          <p:nvPr/>
        </p:nvGrpSpPr>
        <p:grpSpPr>
          <a:xfrm>
            <a:off x="3503264" y="2370161"/>
            <a:ext cx="1982438" cy="2756947"/>
            <a:chOff x="3750717" y="2320606"/>
            <a:chExt cx="2279159" cy="3084179"/>
          </a:xfrm>
        </p:grpSpPr>
        <p:sp>
          <p:nvSpPr>
            <p:cNvPr id="122" name="直方体 121"/>
            <p:cNvSpPr/>
            <p:nvPr/>
          </p:nvSpPr>
          <p:spPr bwMode="auto">
            <a:xfrm>
              <a:off x="3750717" y="2320606"/>
              <a:ext cx="2279159" cy="3084179"/>
            </a:xfrm>
            <a:prstGeom prst="cube">
              <a:avLst>
                <a:gd name="adj" fmla="val 48508"/>
              </a:avLst>
            </a:prstGeom>
            <a:solidFill>
              <a:srgbClr val="00FF00">
                <a:alpha val="49804"/>
              </a:srgbClr>
            </a:solidFill>
            <a:ln w="25400" cap="flat" cmpd="sng" algn="ctr">
              <a:solidFill>
                <a:srgbClr val="F79646">
                  <a:lumMod val="60000"/>
                  <a:lumOff val="40000"/>
                </a:srgbClr>
              </a:solidFill>
              <a:prstDash val="solid"/>
            </a:ln>
            <a:effectLst/>
          </p:spPr>
          <p:txBody>
            <a:bodyPr anchor="ctr"/>
            <a:lstStyle/>
            <a:p>
              <a:pPr fontAlgn="auto">
                <a:spcBef>
                  <a:spcPts val="0"/>
                </a:spcBef>
                <a:spcAft>
                  <a:spcPts val="0"/>
                </a:spcAft>
                <a:defRPr/>
              </a:pPr>
              <a:endParaRPr kumimoji="0" lang="ja-JP" altLang="en-US" b="0" kern="0">
                <a:solidFill>
                  <a:prstClr val="white"/>
                </a:solidFill>
                <a:latin typeface="Calibri"/>
                <a:ea typeface="ＭＳ Ｐゴシック" panose="020B0600070205080204" pitchFamily="50" charset="-128"/>
              </a:endParaRPr>
            </a:p>
          </p:txBody>
        </p:sp>
        <p:sp>
          <p:nvSpPr>
            <p:cNvPr id="123" name="テキスト ボックス 46"/>
            <p:cNvSpPr txBox="1">
              <a:spLocks noChangeArrowheads="1"/>
            </p:cNvSpPr>
            <p:nvPr/>
          </p:nvSpPr>
          <p:spPr bwMode="auto">
            <a:xfrm>
              <a:off x="4018118" y="3965162"/>
              <a:ext cx="815268" cy="1342800"/>
            </a:xfrm>
            <a:prstGeom prst="rect">
              <a:avLst/>
            </a:prstGeom>
            <a:noFill/>
            <a:ln w="9525">
              <a:noFill/>
              <a:miter lim="800000"/>
              <a:headEnd/>
              <a:tailEnd/>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fontAlgn="auto" hangingPunct="1">
                <a:spcBef>
                  <a:spcPts val="0"/>
                </a:spcBef>
                <a:spcAft>
                  <a:spcPts val="0"/>
                </a:spcAft>
                <a:defRPr/>
              </a:pPr>
              <a:r>
                <a:rPr lang="ja-JP" altLang="en-US" kern="0" dirty="0">
                  <a:solidFill>
                    <a:prstClr val="black"/>
                  </a:solidFill>
                  <a:latin typeface="HG丸ｺﾞｼｯｸM-PRO" pitchFamily="50" charset="-128"/>
                  <a:ea typeface="HG丸ｺﾞｼｯｸM-PRO" pitchFamily="50" charset="-128"/>
                </a:rPr>
                <a:t>Ｂ</a:t>
              </a:r>
              <a:endParaRPr lang="en-US" altLang="ja-JP" kern="0" dirty="0" smtClean="0">
                <a:solidFill>
                  <a:prstClr val="black"/>
                </a:solidFill>
                <a:latin typeface="HG丸ｺﾞｼｯｸM-PRO" pitchFamily="50" charset="-128"/>
                <a:ea typeface="HG丸ｺﾞｼｯｸM-PRO" pitchFamily="50" charset="-128"/>
              </a:endParaRPr>
            </a:p>
            <a:p>
              <a:pPr algn="l" eaLnBrk="1" fontAlgn="auto" hangingPunct="1">
                <a:spcBef>
                  <a:spcPts val="0"/>
                </a:spcBef>
                <a:spcAft>
                  <a:spcPts val="0"/>
                </a:spcAft>
                <a:defRPr/>
              </a:pPr>
              <a:r>
                <a:rPr lang="ja-JP" altLang="en-US" kern="0" dirty="0" smtClean="0">
                  <a:solidFill>
                    <a:prstClr val="black"/>
                  </a:solidFill>
                  <a:latin typeface="HG丸ｺﾞｼｯｸM-PRO" pitchFamily="50" charset="-128"/>
                  <a:ea typeface="HG丸ｺﾞｼｯｸM-PRO" pitchFamily="50" charset="-128"/>
                </a:rPr>
                <a:t>個別支援計画</a:t>
              </a:r>
            </a:p>
          </p:txBody>
        </p:sp>
      </p:grpSp>
      <p:sp>
        <p:nvSpPr>
          <p:cNvPr id="125" name="コンテンツ プレースホルダー 2"/>
          <p:cNvSpPr txBox="1">
            <a:spLocks/>
          </p:cNvSpPr>
          <p:nvPr/>
        </p:nvSpPr>
        <p:spPr bwMode="auto">
          <a:xfrm>
            <a:off x="8318330" y="4243841"/>
            <a:ext cx="1668770" cy="1642123"/>
          </a:xfrm>
          <a:prstGeom prst="rect">
            <a:avLst/>
          </a:prstGeom>
          <a:noFill/>
          <a:ln w="9525">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6146" tIns="38073" rIns="76146" bIns="38073"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7338"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30188" algn="l" rtl="0" eaLnBrk="0" fontAlgn="base" hangingPunct="0">
              <a:spcBef>
                <a:spcPct val="20000"/>
              </a:spcBef>
              <a:spcAft>
                <a:spcPct val="0"/>
              </a:spcAft>
              <a:buChar char="»"/>
              <a:defRPr kumimoji="1" sz="2000">
                <a:solidFill>
                  <a:schemeClr val="tx1"/>
                </a:solidFill>
                <a:latin typeface="+mn-lt"/>
                <a:ea typeface="+mn-ea"/>
              </a:defRPr>
            </a:lvl5pPr>
            <a:lvl6pPr marL="2514600" indent="-230188" algn="l" rtl="0" fontAlgn="base">
              <a:spcBef>
                <a:spcPct val="20000"/>
              </a:spcBef>
              <a:spcAft>
                <a:spcPct val="0"/>
              </a:spcAft>
              <a:buChar char="»"/>
              <a:defRPr kumimoji="1" sz="2000">
                <a:solidFill>
                  <a:schemeClr val="tx1"/>
                </a:solidFill>
                <a:latin typeface="+mn-lt"/>
                <a:ea typeface="+mn-ea"/>
              </a:defRPr>
            </a:lvl6pPr>
            <a:lvl7pPr marL="2971800" indent="-230188" algn="l" rtl="0" fontAlgn="base">
              <a:spcBef>
                <a:spcPct val="20000"/>
              </a:spcBef>
              <a:spcAft>
                <a:spcPct val="0"/>
              </a:spcAft>
              <a:buChar char="»"/>
              <a:defRPr kumimoji="1" sz="2000">
                <a:solidFill>
                  <a:schemeClr val="tx1"/>
                </a:solidFill>
                <a:latin typeface="+mn-lt"/>
                <a:ea typeface="+mn-ea"/>
              </a:defRPr>
            </a:lvl7pPr>
            <a:lvl8pPr marL="3429000" indent="-230188" algn="l" rtl="0" fontAlgn="base">
              <a:spcBef>
                <a:spcPct val="20000"/>
              </a:spcBef>
              <a:spcAft>
                <a:spcPct val="0"/>
              </a:spcAft>
              <a:buChar char="»"/>
              <a:defRPr kumimoji="1" sz="2000">
                <a:solidFill>
                  <a:schemeClr val="tx1"/>
                </a:solidFill>
                <a:latin typeface="+mn-lt"/>
                <a:ea typeface="+mn-ea"/>
              </a:defRPr>
            </a:lvl8pPr>
            <a:lvl9pPr marL="3886200" indent="-230188"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400" b="0" kern="0" dirty="0">
                <a:latin typeface="Meiryo UI" panose="020B0604030504040204" pitchFamily="50" charset="-128"/>
                <a:ea typeface="Meiryo UI" panose="020B0604030504040204" pitchFamily="50" charset="-128"/>
                <a:cs typeface="Meiryo UI" panose="020B0604030504040204" pitchFamily="50" charset="-128"/>
              </a:rPr>
              <a:t>・生活全般をアセスメントし本人の願いを中心に生活や支援の全体像、将来像を考慮しながらトータルに示したもの</a:t>
            </a:r>
            <a:endParaRPr lang="en-US" altLang="ja-JP" sz="1400" b="0" kern="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b="0" kern="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29" name="正方形/長方形 128"/>
          <p:cNvSpPr/>
          <p:nvPr/>
        </p:nvSpPr>
        <p:spPr>
          <a:xfrm>
            <a:off x="1526894" y="408559"/>
            <a:ext cx="7051930" cy="584775"/>
          </a:xfrm>
          <a:prstGeom prst="rect">
            <a:avLst/>
          </a:prstGeom>
        </p:spPr>
        <p:txBody>
          <a:bodyPr wrap="none">
            <a:spAutoFit/>
          </a:bodyPr>
          <a:lstStyle/>
          <a:p>
            <a:r>
              <a:rPr lang="ja-JP" altLang="en-US"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～サービス等利用計画と個別支援計画～</a:t>
            </a:r>
          </a:p>
        </p:txBody>
      </p:sp>
      <p:sp>
        <p:nvSpPr>
          <p:cNvPr id="130" name="正方形/長方形 129"/>
          <p:cNvSpPr/>
          <p:nvPr/>
        </p:nvSpPr>
        <p:spPr>
          <a:xfrm>
            <a:off x="7984413" y="1547556"/>
            <a:ext cx="1386919" cy="297325"/>
          </a:xfrm>
          <a:prstGeom prst="rect">
            <a:avLst/>
          </a:prstGeom>
        </p:spPr>
        <p:txBody>
          <a:bodyPr wrap="none">
            <a:spAutoFit/>
          </a:bodyPr>
          <a:lstStyle/>
          <a:p>
            <a:r>
              <a:rPr lang="en-US" altLang="ja-JP" sz="1332" dirty="0"/>
              <a:t>【</a:t>
            </a:r>
            <a:r>
              <a:rPr lang="ja-JP" altLang="en-US" sz="1332" dirty="0"/>
              <a:t>個別支援計画</a:t>
            </a:r>
            <a:r>
              <a:rPr lang="en-US" altLang="ja-JP" sz="1332" dirty="0"/>
              <a:t>】</a:t>
            </a:r>
            <a:endParaRPr lang="ja-JP" altLang="en-US" sz="1332" dirty="0"/>
          </a:p>
        </p:txBody>
      </p:sp>
      <p:sp>
        <p:nvSpPr>
          <p:cNvPr id="131" name="正方形/長方形 130"/>
          <p:cNvSpPr/>
          <p:nvPr/>
        </p:nvSpPr>
        <p:spPr>
          <a:xfrm>
            <a:off x="8280124" y="3903404"/>
            <a:ext cx="1854995" cy="297325"/>
          </a:xfrm>
          <a:prstGeom prst="rect">
            <a:avLst/>
          </a:prstGeom>
        </p:spPr>
        <p:txBody>
          <a:bodyPr wrap="none">
            <a:spAutoFit/>
          </a:bodyPr>
          <a:lstStyle/>
          <a:p>
            <a:r>
              <a:rPr lang="en-US" altLang="ja-JP" sz="1332" kern="0" dirty="0">
                <a:latin typeface="+mj-ea"/>
                <a:ea typeface="+mj-ea"/>
              </a:rPr>
              <a:t>【</a:t>
            </a:r>
            <a:r>
              <a:rPr lang="ja-JP" altLang="en-US" sz="1332" kern="0" dirty="0">
                <a:latin typeface="+mj-ea"/>
                <a:ea typeface="+mj-ea"/>
              </a:rPr>
              <a:t>サービス等利用計画</a:t>
            </a:r>
            <a:r>
              <a:rPr lang="en-US" altLang="ja-JP" sz="1332" kern="0" dirty="0">
                <a:latin typeface="+mj-ea"/>
                <a:ea typeface="+mj-ea"/>
              </a:rPr>
              <a:t>】</a:t>
            </a:r>
          </a:p>
        </p:txBody>
      </p:sp>
      <p:grpSp>
        <p:nvGrpSpPr>
          <p:cNvPr id="134" name="グループ化 133"/>
          <p:cNvGrpSpPr/>
          <p:nvPr/>
        </p:nvGrpSpPr>
        <p:grpSpPr>
          <a:xfrm>
            <a:off x="1604594" y="2648820"/>
            <a:ext cx="1745355" cy="2525857"/>
            <a:chOff x="9498871" y="1212031"/>
            <a:chExt cx="2165674" cy="2654412"/>
          </a:xfrm>
        </p:grpSpPr>
        <p:sp>
          <p:nvSpPr>
            <p:cNvPr id="135" name="直方体 134"/>
            <p:cNvSpPr/>
            <p:nvPr/>
          </p:nvSpPr>
          <p:spPr bwMode="auto">
            <a:xfrm>
              <a:off x="9498871" y="1212031"/>
              <a:ext cx="2165674" cy="2654412"/>
            </a:xfrm>
            <a:prstGeom prst="cube">
              <a:avLst>
                <a:gd name="adj" fmla="val 48508"/>
              </a:avLst>
            </a:prstGeom>
            <a:solidFill>
              <a:srgbClr val="FF0000">
                <a:alpha val="50000"/>
              </a:srgbClr>
            </a:solidFill>
            <a:ln w="25400" cap="flat" cmpd="sng" algn="ctr">
              <a:solidFill>
                <a:srgbClr val="F79646">
                  <a:lumMod val="60000"/>
                  <a:lumOff val="40000"/>
                </a:srgbClr>
              </a:solidFill>
              <a:prstDash val="solid"/>
            </a:ln>
            <a:effectLst/>
          </p:spPr>
          <p:txBody>
            <a:bodyPr anchor="ctr"/>
            <a:lstStyle/>
            <a:p>
              <a:pPr fontAlgn="auto">
                <a:spcBef>
                  <a:spcPts val="0"/>
                </a:spcBef>
                <a:spcAft>
                  <a:spcPts val="0"/>
                </a:spcAft>
                <a:defRPr/>
              </a:pPr>
              <a:endParaRPr kumimoji="0" lang="ja-JP" altLang="en-US" b="0" kern="0">
                <a:solidFill>
                  <a:prstClr val="white"/>
                </a:solidFill>
                <a:latin typeface="Calibri"/>
                <a:ea typeface="ＭＳ Ｐゴシック" panose="020B0600070205080204" pitchFamily="50" charset="-128"/>
              </a:endParaRPr>
            </a:p>
          </p:txBody>
        </p:sp>
        <p:sp>
          <p:nvSpPr>
            <p:cNvPr id="136" name="テキスト ボックス 46"/>
            <p:cNvSpPr txBox="1">
              <a:spLocks noChangeArrowheads="1"/>
            </p:cNvSpPr>
            <p:nvPr/>
          </p:nvSpPr>
          <p:spPr bwMode="auto">
            <a:xfrm>
              <a:off x="9606237" y="2312905"/>
              <a:ext cx="815268" cy="1261420"/>
            </a:xfrm>
            <a:prstGeom prst="rect">
              <a:avLst/>
            </a:prstGeom>
            <a:noFill/>
            <a:ln w="9525">
              <a:noFill/>
              <a:miter lim="800000"/>
              <a:headEnd/>
              <a:tailEnd/>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fontAlgn="auto" hangingPunct="1">
                <a:spcBef>
                  <a:spcPts val="0"/>
                </a:spcBef>
                <a:spcAft>
                  <a:spcPts val="0"/>
                </a:spcAft>
                <a:defRPr/>
              </a:pPr>
              <a:r>
                <a:rPr lang="ja-JP" altLang="en-US" kern="0" dirty="0">
                  <a:solidFill>
                    <a:prstClr val="black"/>
                  </a:solidFill>
                  <a:latin typeface="HG丸ｺﾞｼｯｸM-PRO" pitchFamily="50" charset="-128"/>
                  <a:ea typeface="HG丸ｺﾞｼｯｸM-PRO" pitchFamily="50" charset="-128"/>
                </a:rPr>
                <a:t>Ｃ</a:t>
              </a:r>
              <a:endParaRPr lang="en-US" altLang="ja-JP" kern="0" dirty="0" smtClean="0">
                <a:solidFill>
                  <a:prstClr val="black"/>
                </a:solidFill>
                <a:latin typeface="HG丸ｺﾞｼｯｸM-PRO" pitchFamily="50" charset="-128"/>
                <a:ea typeface="HG丸ｺﾞｼｯｸM-PRO" pitchFamily="50" charset="-128"/>
              </a:endParaRPr>
            </a:p>
            <a:p>
              <a:pPr algn="l" eaLnBrk="1" fontAlgn="auto" hangingPunct="1">
                <a:spcBef>
                  <a:spcPts val="0"/>
                </a:spcBef>
                <a:spcAft>
                  <a:spcPts val="0"/>
                </a:spcAft>
                <a:defRPr/>
              </a:pPr>
              <a:r>
                <a:rPr lang="ja-JP" altLang="en-US" kern="0" dirty="0" smtClean="0">
                  <a:solidFill>
                    <a:prstClr val="black"/>
                  </a:solidFill>
                  <a:latin typeface="HG丸ｺﾞｼｯｸM-PRO" pitchFamily="50" charset="-128"/>
                  <a:ea typeface="HG丸ｺﾞｼｯｸM-PRO" pitchFamily="50" charset="-128"/>
                </a:rPr>
                <a:t>個別支援計画</a:t>
              </a:r>
            </a:p>
          </p:txBody>
        </p:sp>
      </p:grpSp>
    </p:spTree>
    <p:extLst>
      <p:ext uri="{BB962C8B-B14F-4D97-AF65-F5344CB8AC3E}">
        <p14:creationId xmlns:p14="http://schemas.microsoft.com/office/powerpoint/2010/main" val="1506700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463620" y="836617"/>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19460" name="Rectangle 3"/>
          <p:cNvSpPr>
            <a:spLocks noGrp="1" noChangeArrowheads="1"/>
          </p:cNvSpPr>
          <p:nvPr>
            <p:ph type="title"/>
          </p:nvPr>
        </p:nvSpPr>
        <p:spPr>
          <a:xfrm>
            <a:off x="684337" y="261149"/>
            <a:ext cx="8629650" cy="792162"/>
          </a:xfrm>
          <a:noFill/>
        </p:spPr>
        <p:txBody>
          <a:bodyPr/>
          <a:lstStyle/>
          <a:p>
            <a:pPr eaLnBrk="1" hangingPunct="1"/>
            <a: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（２）個別支援計画書は連携ツール①</a:t>
            </a:r>
          </a:p>
        </p:txBody>
      </p:sp>
      <p:sp>
        <p:nvSpPr>
          <p:cNvPr id="2" name="コンテンツ プレースホルダー 1"/>
          <p:cNvSpPr>
            <a:spLocks noGrp="1"/>
          </p:cNvSpPr>
          <p:nvPr>
            <p:ph sz="half" idx="1"/>
          </p:nvPr>
        </p:nvSpPr>
        <p:spPr>
          <a:xfrm>
            <a:off x="324297" y="1484784"/>
            <a:ext cx="9145016" cy="5112568"/>
          </a:xfrm>
        </p:spPr>
        <p:txBody>
          <a:bodyPr/>
          <a:lstStyle/>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○サービス等利用計画書と個別支援計画書</a:t>
            </a: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を何かに例えると</a:t>
            </a:r>
            <a:r>
              <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建築業界において、「設計図」とは、設計者がお客や公的機関に提出する為に作成する図面で、</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お客さんのニーズに沿って作成された</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部屋の広さや高さ、仕上げ、形状がわかる図面です。</a:t>
            </a:r>
          </a:p>
          <a:p>
            <a:pPr marL="0" indent="0">
              <a:buNone/>
            </a:pP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20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「施工図」は、設計図を元にして、壁の厚さ、芯の振分け、天板の巾、材料の厚さ、高さ</a:t>
            </a:r>
            <a:r>
              <a:rPr lang="ja-JP" altLang="ja-JP" sz="20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など実際</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の現場を管理する人が必要な寸法を決定しながら作成する図面です</a:t>
            </a:r>
            <a:r>
              <a:rPr lang="ja-JP" altLang="ja-JP" sz="20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。この</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図面を元に、各職種が材料の手配、加工などを行います。</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ja-JP" altLang="en-US" sz="20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◇実は</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、建築は設計図ではなく施工図によって具現化するものであり、施工図が品質に直接的影響を及ぼす重要なものとなっています。</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p>
          <a:p>
            <a:pPr marL="0" indent="0">
              <a:buNone/>
            </a:pPr>
            <a:endParaRPr lang="ja-JP" altLang="en-US" sz="20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ひとつの家を作り上げるには、複数の職種の仕事がうまく調和していなければなりません。　大工さん、建具屋さん、クロス屋さん、設備屋さん、電気屋さん等、複数に及びます。</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525097" y="6359227"/>
            <a:ext cx="2370138" cy="476250"/>
          </a:xfrm>
        </p:spPr>
        <p:txBody>
          <a:bodyPr/>
          <a:lstStyle/>
          <a:p>
            <a:pPr>
              <a:defRPr/>
            </a:pPr>
            <a:fld id="{A2F55259-79E3-4084-8B7E-6F1B1DD36147}" type="slidenum">
              <a:rPr lang="en-US" altLang="ja-JP" smtClean="0">
                <a:solidFill>
                  <a:srgbClr val="000000"/>
                </a:solidFill>
              </a:rPr>
              <a:pPr>
                <a:defRPr/>
              </a:pPr>
              <a:t>26</a:t>
            </a:fld>
            <a:endParaRPr lang="en-US" altLang="ja-JP" dirty="0">
              <a:solidFill>
                <a:srgbClr val="000000"/>
              </a:solidFill>
            </a:endParaRPr>
          </a:p>
        </p:txBody>
      </p:sp>
    </p:spTree>
    <p:extLst>
      <p:ext uri="{BB962C8B-B14F-4D97-AF65-F5344CB8AC3E}">
        <p14:creationId xmlns:p14="http://schemas.microsoft.com/office/powerpoint/2010/main" val="3518772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463620" y="836617"/>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19460" name="Rectangle 3"/>
          <p:cNvSpPr>
            <a:spLocks noGrp="1" noChangeArrowheads="1"/>
          </p:cNvSpPr>
          <p:nvPr>
            <p:ph type="title"/>
          </p:nvPr>
        </p:nvSpPr>
        <p:spPr>
          <a:xfrm>
            <a:off x="612329" y="223842"/>
            <a:ext cx="8629650" cy="792162"/>
          </a:xfrm>
          <a:noFill/>
        </p:spPr>
        <p:txBody>
          <a:bodyPr/>
          <a:lstStyle/>
          <a:p>
            <a:pPr algn="l" eaLnBrk="1" hangingPunct="1"/>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（２）個別支援計画書は連携ツール②</a:t>
            </a:r>
          </a:p>
        </p:txBody>
      </p:sp>
      <p:sp>
        <p:nvSpPr>
          <p:cNvPr id="2" name="コンテンツ プレースホルダー 1"/>
          <p:cNvSpPr>
            <a:spLocks noGrp="1"/>
          </p:cNvSpPr>
          <p:nvPr>
            <p:ph sz="half" idx="1"/>
          </p:nvPr>
        </p:nvSpPr>
        <p:spPr>
          <a:xfrm>
            <a:off x="324297" y="1484784"/>
            <a:ext cx="9649072" cy="5112568"/>
          </a:xfrm>
        </p:spPr>
        <p:txBody>
          <a:bodyPr/>
          <a:lstStyle/>
          <a:p>
            <a:pPr marL="0" indent="0">
              <a:buNone/>
            </a:pPr>
            <a:r>
              <a:rPr lang="ja-JP" altLang="ja-JP"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設計図を翻訳・具体化した施工図により、</a:t>
            </a:r>
            <a:r>
              <a:rPr lang="ja-JP" altLang="ja-JP"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それぞれ</a:t>
            </a:r>
            <a:r>
              <a:rPr lang="ja-JP" altLang="en-US"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の職人さんが具体的な寸法や形状、材料など理解し、発注・制作が具体的に進むことになります。施工図の出来・不出来は、建築の出来栄えや善し悪し、効率にも左右することになります。　</a:t>
            </a:r>
            <a:endParaRPr lang="ja-JP" altLang="ja-JP"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22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ja-JP" sz="22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上記</a:t>
            </a:r>
            <a:r>
              <a:rPr lang="ja-JP" altLang="ja-JP"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の「設計図」を「サービス等利用計画書」に、「施工図」を「個別支援計画書」に置き換えると、「サービス等利用計画書」と「個別支援計画書」の関係性が理解しやすくなります</a:t>
            </a:r>
            <a:r>
              <a:rPr lang="ja-JP" altLang="ja-JP" sz="22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22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まだまだ、</a:t>
            </a:r>
            <a:r>
              <a:rPr lang="ja-JP" altLang="ja-JP"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事業者が先に関わりを持ち本人との関わりも情報も多く持っていることでしょう。しかし、後</a:t>
            </a:r>
            <a:r>
              <a:rPr lang="ja-JP" altLang="ja-JP"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から関わる相談支援専門員は不要ではなく、支援を受ける人について重要な経過管理者となります。</a:t>
            </a:r>
            <a:r>
              <a:rPr lang="ja-JP" altLang="en-US"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また、幅広に地域の情報が集まり、事業所間の連携や齟齬の改善など、チームとして役割分担し協働していくことが大切です。</a:t>
            </a:r>
            <a:endParaRPr lang="en-US" altLang="ja-JP"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自事業所で相談支援を持っている場合、あなたの仲間の相談支援専門員さんは、何かに苦しんでいませんか？</a:t>
            </a:r>
            <a:endParaRPr lang="ja-JP" altLang="ja-JP"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27</a:t>
            </a:fld>
            <a:endParaRPr lang="en-US" altLang="ja-JP" dirty="0">
              <a:solidFill>
                <a:srgbClr val="000000"/>
              </a:solidFill>
            </a:endParaRPr>
          </a:p>
        </p:txBody>
      </p:sp>
    </p:spTree>
    <p:extLst>
      <p:ext uri="{BB962C8B-B14F-4D97-AF65-F5344CB8AC3E}">
        <p14:creationId xmlns:p14="http://schemas.microsoft.com/office/powerpoint/2010/main" val="3939964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p:cNvSpPr>
          <p:nvPr/>
        </p:nvSpPr>
        <p:spPr bwMode="auto">
          <a:xfrm>
            <a:off x="7336709" y="239885"/>
            <a:ext cx="10820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ja-JP" altLang="en-US" sz="2800" dirty="0">
                <a:solidFill>
                  <a:schemeClr val="accent2">
                    <a:lumMod val="75000"/>
                  </a:schemeClr>
                </a:solidFill>
                <a:latin typeface="HGS創英角ﾎﾟｯﾌﾟ体" panose="040B0A00000000000000" pitchFamily="50" charset="-128"/>
                <a:ea typeface="HGS創英角ﾎﾟｯﾌﾟ体" panose="040B0A00000000000000" pitchFamily="50" charset="-128"/>
                <a:cs typeface="ヒラギノ角ゴ ProN W6" charset="0"/>
                <a:sym typeface="ヒラギノ角ゴ ProN W6" charset="0"/>
              </a:rPr>
              <a:t>設計図</a:t>
            </a:r>
          </a:p>
        </p:txBody>
      </p:sp>
      <p:sp>
        <p:nvSpPr>
          <p:cNvPr id="72710" name="Rectangle 6"/>
          <p:cNvSpPr>
            <a:spLocks/>
          </p:cNvSpPr>
          <p:nvPr/>
        </p:nvSpPr>
        <p:spPr bwMode="auto">
          <a:xfrm>
            <a:off x="5025088" y="5793243"/>
            <a:ext cx="10820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ja-JP" altLang="en-US" sz="2800" dirty="0">
                <a:solidFill>
                  <a:schemeClr val="accent2">
                    <a:lumMod val="75000"/>
                  </a:schemeClr>
                </a:solidFill>
                <a:latin typeface="HGS創英角ﾎﾟｯﾌﾟ体" panose="040B0A00000000000000" pitchFamily="50" charset="-128"/>
                <a:ea typeface="HGS創英角ﾎﾟｯﾌﾟ体" panose="040B0A00000000000000" pitchFamily="50" charset="-128"/>
                <a:cs typeface="ヒラギノ角ゴ ProN W6" charset="0"/>
                <a:sym typeface="ヒラギノ角ゴ ProN W6" charset="0"/>
              </a:rPr>
              <a:t>施工図</a:t>
            </a:r>
          </a:p>
        </p:txBody>
      </p:sp>
      <p:sp>
        <p:nvSpPr>
          <p:cNvPr id="2" name="スライド番号プレースホルダー 1"/>
          <p:cNvSpPr>
            <a:spLocks noGrp="1"/>
          </p:cNvSpPr>
          <p:nvPr>
            <p:ph type="sldNum" sz="quarter" idx="12"/>
          </p:nvPr>
        </p:nvSpPr>
        <p:spPr/>
        <p:txBody>
          <a:bodyPr/>
          <a:lstStyle/>
          <a:p>
            <a:pPr>
              <a:defRPr/>
            </a:pPr>
            <a:fld id="{9E27E2D0-C628-4576-90DA-3C55F48914B7}" type="slidenum">
              <a:rPr lang="en-US" altLang="ja-JP" smtClean="0">
                <a:solidFill>
                  <a:srgbClr val="000000"/>
                </a:solidFill>
              </a:rPr>
              <a:pPr>
                <a:defRPr/>
              </a:pPr>
              <a:t>28</a:t>
            </a:fld>
            <a:endParaRPr lang="en-US" altLang="ja-JP" dirty="0">
              <a:solidFill>
                <a:srgbClr val="000000"/>
              </a:solidFill>
            </a:endParaRPr>
          </a:p>
        </p:txBody>
      </p:sp>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94" y="455328"/>
            <a:ext cx="4700029" cy="32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6921" y="808562"/>
            <a:ext cx="3728293" cy="431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227" y="4037247"/>
            <a:ext cx="4167964" cy="241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2756054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138" y="2896127"/>
            <a:ext cx="2510401" cy="188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340" y="4878517"/>
            <a:ext cx="1899316" cy="161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37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875" y="4926157"/>
            <a:ext cx="1535969" cy="15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73734" name="Group 6"/>
          <p:cNvGrpSpPr>
            <a:grpSpLocks/>
          </p:cNvGrpSpPr>
          <p:nvPr/>
        </p:nvGrpSpPr>
        <p:grpSpPr bwMode="auto">
          <a:xfrm>
            <a:off x="3350381" y="644449"/>
            <a:ext cx="3666506" cy="1776456"/>
            <a:chOff x="0" y="0"/>
            <a:chExt cx="3551" cy="1911"/>
          </a:xfrm>
        </p:grpSpPr>
        <p:pic>
          <p:nvPicPr>
            <p:cNvPr id="737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 y="0"/>
              <a:ext cx="1728"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3733" name="Rectangle 5"/>
            <p:cNvSpPr>
              <a:spLocks/>
            </p:cNvSpPr>
            <p:nvPr/>
          </p:nvSpPr>
          <p:spPr bwMode="auto">
            <a:xfrm>
              <a:off x="0" y="893"/>
              <a:ext cx="3551"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90000"/>
                </a:lnSpc>
              </a:pPr>
              <a:r>
                <a:rPr lang="ja-JP" altLang="en-US" sz="2249" dirty="0">
                  <a:solidFill>
                    <a:srgbClr val="002D99"/>
                  </a:solidFill>
                  <a:latin typeface="ヒラギノ角ゴ ProN W6" charset="0"/>
                  <a:ea typeface="ヒラギノ角ゴ ProN W6" charset="0"/>
                  <a:cs typeface="ヒラギノ角ゴ ProN W6" charset="0"/>
                  <a:sym typeface="ヒラギノ角ゴ ProN W6" charset="0"/>
                </a:rPr>
                <a:t>サービス等</a:t>
              </a:r>
              <a:endParaRPr lang="en-US" altLang="ja-JP" sz="2249" dirty="0">
                <a:solidFill>
                  <a:srgbClr val="002D99"/>
                </a:solidFill>
                <a:latin typeface="ヒラギノ角ゴ ProN W6" charset="0"/>
                <a:ea typeface="ヒラギノ角ゴ ProN W6" charset="0"/>
                <a:cs typeface="ヒラギノ角ゴ ProN W6" charset="0"/>
                <a:sym typeface="ヒラギノ角ゴ ProN W6" charset="0"/>
              </a:endParaRPr>
            </a:p>
            <a:p>
              <a:pPr>
                <a:lnSpc>
                  <a:spcPct val="90000"/>
                </a:lnSpc>
              </a:pPr>
              <a:r>
                <a:rPr lang="ja-JP" altLang="en-US" sz="2249" dirty="0">
                  <a:solidFill>
                    <a:srgbClr val="002D99"/>
                  </a:solidFill>
                  <a:latin typeface="ヒラギノ角ゴ ProN W6" charset="0"/>
                  <a:ea typeface="ヒラギノ角ゴ ProN W6" charset="0"/>
                  <a:cs typeface="ヒラギノ角ゴ ProN W6" charset="0"/>
                  <a:sym typeface="ヒラギノ角ゴ ProN W6" charset="0"/>
                </a:rPr>
                <a:t>利用計画書</a:t>
              </a:r>
            </a:p>
          </p:txBody>
        </p:sp>
      </p:grpSp>
      <p:grpSp>
        <p:nvGrpSpPr>
          <p:cNvPr id="73737" name="Group 9"/>
          <p:cNvGrpSpPr>
            <a:grpSpLocks/>
          </p:cNvGrpSpPr>
          <p:nvPr/>
        </p:nvGrpSpPr>
        <p:grpSpPr bwMode="auto">
          <a:xfrm>
            <a:off x="334429" y="2799485"/>
            <a:ext cx="2807685" cy="1290277"/>
            <a:chOff x="0" y="0"/>
            <a:chExt cx="2720" cy="1388"/>
          </a:xfrm>
        </p:grpSpPr>
        <p:pic>
          <p:nvPicPr>
            <p:cNvPr id="7373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 y="0"/>
              <a:ext cx="1320"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3736" name="Rectangle 8"/>
            <p:cNvSpPr>
              <a:spLocks/>
            </p:cNvSpPr>
            <p:nvPr/>
          </p:nvSpPr>
          <p:spPr bwMode="auto">
            <a:xfrm>
              <a:off x="0" y="748"/>
              <a:ext cx="272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ja-JP" altLang="en-US" sz="2249" dirty="0">
                  <a:solidFill>
                    <a:srgbClr val="D90B00"/>
                  </a:solidFill>
                  <a:latin typeface="ヒラギノ角ゴ ProN W6" charset="0"/>
                  <a:ea typeface="ヒラギノ角ゴ ProN W6" charset="0"/>
                  <a:cs typeface="ヒラギノ角ゴ ProN W6" charset="0"/>
                  <a:sym typeface="ヒラギノ角ゴ ProN W6" charset="0"/>
                </a:rPr>
                <a:t>個別支援</a:t>
              </a:r>
              <a:endParaRPr lang="en-US" altLang="ja-JP" sz="2249" dirty="0">
                <a:solidFill>
                  <a:srgbClr val="D90B00"/>
                </a:solidFill>
                <a:latin typeface="ヒラギノ角ゴ ProN W6" charset="0"/>
                <a:ea typeface="ヒラギノ角ゴ ProN W6" charset="0"/>
                <a:cs typeface="ヒラギノ角ゴ ProN W6" charset="0"/>
                <a:sym typeface="ヒラギノ角ゴ ProN W6" charset="0"/>
              </a:endParaRPr>
            </a:p>
            <a:p>
              <a:r>
                <a:rPr lang="ja-JP" altLang="en-US" sz="2249" dirty="0">
                  <a:solidFill>
                    <a:srgbClr val="D90B00"/>
                  </a:solidFill>
                  <a:latin typeface="ヒラギノ角ゴ ProN W6" charset="0"/>
                  <a:ea typeface="ヒラギノ角ゴ ProN W6" charset="0"/>
                  <a:cs typeface="ヒラギノ角ゴ ProN W6" charset="0"/>
                  <a:sym typeface="ヒラギノ角ゴ ProN W6" charset="0"/>
                </a:rPr>
                <a:t>計画書</a:t>
              </a:r>
            </a:p>
          </p:txBody>
        </p:sp>
      </p:grpSp>
      <p:grpSp>
        <p:nvGrpSpPr>
          <p:cNvPr id="73740" name="Group 12"/>
          <p:cNvGrpSpPr>
            <a:grpSpLocks/>
          </p:cNvGrpSpPr>
          <p:nvPr/>
        </p:nvGrpSpPr>
        <p:grpSpPr bwMode="auto">
          <a:xfrm>
            <a:off x="6750084" y="2829738"/>
            <a:ext cx="2807685" cy="1290277"/>
            <a:chOff x="0" y="0"/>
            <a:chExt cx="2720" cy="1388"/>
          </a:xfrm>
        </p:grpSpPr>
        <p:pic>
          <p:nvPicPr>
            <p:cNvPr id="7373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 y="0"/>
              <a:ext cx="1320"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3739" name="Rectangle 11"/>
            <p:cNvSpPr>
              <a:spLocks/>
            </p:cNvSpPr>
            <p:nvPr/>
          </p:nvSpPr>
          <p:spPr bwMode="auto">
            <a:xfrm>
              <a:off x="0" y="748"/>
              <a:ext cx="272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ja-JP" altLang="en-US" sz="2249">
                  <a:solidFill>
                    <a:srgbClr val="D90B00"/>
                  </a:solidFill>
                  <a:latin typeface="ヒラギノ角ゴ ProN W6" charset="0"/>
                  <a:ea typeface="ヒラギノ角ゴ ProN W6" charset="0"/>
                  <a:cs typeface="ヒラギノ角ゴ ProN W6" charset="0"/>
                  <a:sym typeface="ヒラギノ角ゴ ProN W6" charset="0"/>
                </a:rPr>
                <a:t>個別支援</a:t>
              </a:r>
              <a:endParaRPr lang="en-US" altLang="ja-JP" sz="2249">
                <a:solidFill>
                  <a:srgbClr val="D90B00"/>
                </a:solidFill>
                <a:latin typeface="ヒラギノ角ゴ ProN W6" charset="0"/>
                <a:ea typeface="ヒラギノ角ゴ ProN W6" charset="0"/>
                <a:cs typeface="ヒラギノ角ゴ ProN W6" charset="0"/>
                <a:sym typeface="ヒラギノ角ゴ ProN W6" charset="0"/>
              </a:endParaRPr>
            </a:p>
            <a:p>
              <a:r>
                <a:rPr lang="ja-JP" altLang="en-US" sz="2249">
                  <a:solidFill>
                    <a:srgbClr val="D90B00"/>
                  </a:solidFill>
                  <a:latin typeface="ヒラギノ角ゴ ProN W6" charset="0"/>
                  <a:ea typeface="ヒラギノ角ゴ ProN W6" charset="0"/>
                  <a:cs typeface="ヒラギノ角ゴ ProN W6" charset="0"/>
                  <a:sym typeface="ヒラギノ角ゴ ProN W6" charset="0"/>
                </a:rPr>
                <a:t>計画書</a:t>
              </a:r>
            </a:p>
          </p:txBody>
        </p:sp>
      </p:grpSp>
      <p:sp>
        <p:nvSpPr>
          <p:cNvPr id="73741" name="AutoShape 13"/>
          <p:cNvSpPr>
            <a:spLocks/>
          </p:cNvSpPr>
          <p:nvPr/>
        </p:nvSpPr>
        <p:spPr bwMode="auto">
          <a:xfrm rot="19277383">
            <a:off x="2177144" y="1879207"/>
            <a:ext cx="1674435" cy="986843"/>
          </a:xfrm>
          <a:prstGeom prst="leftRightArrow">
            <a:avLst>
              <a:gd name="adj1" fmla="val 42944"/>
              <a:gd name="adj2" fmla="val 48942"/>
            </a:avLst>
          </a:prstGeom>
          <a:solidFill>
            <a:srgbClr val="FFFFFF"/>
          </a:solidFill>
          <a:ln w="25400" cap="flat">
            <a:solidFill>
              <a:schemeClr val="tx1"/>
            </a:solidFill>
            <a:prstDash val="solid"/>
            <a:miter lim="800000"/>
            <a:headEnd type="none" w="med" len="med"/>
            <a:tailEnd type="none" w="med" len="med"/>
          </a:ln>
        </p:spPr>
        <p:txBody>
          <a:bodyPr lIns="0" tIns="0" rIns="0" bIns="0" anchor="ctr"/>
          <a:lstStyle/>
          <a:p>
            <a:r>
              <a:rPr lang="ja-JP" altLang="en-US" sz="2400" dirty="0" smtClean="0">
                <a:effectLst>
                  <a:outerShdw blurRad="38100" dist="38100" dir="2700000" algn="tl">
                    <a:srgbClr val="DDDDDD"/>
                  </a:outerShdw>
                </a:effectLst>
                <a:latin typeface="ヒラギノ角ゴ ProN W6" charset="0"/>
                <a:ea typeface="ヒラギノ角ゴ ProN W6" charset="0"/>
                <a:cs typeface="ヒラギノ角ゴ ProN W6" charset="0"/>
                <a:sym typeface="ヒラギノ角ゴ ProN W6" charset="0"/>
              </a:rPr>
              <a:t>連動</a:t>
            </a:r>
            <a:endParaRPr lang="ja-JP" altLang="en-US" sz="2400" dirty="0">
              <a:effectLst>
                <a:outerShdw blurRad="38100" dist="38100" dir="2700000" algn="tl">
                  <a:srgbClr val="DDDDDD"/>
                </a:outerShdw>
              </a:effectLst>
              <a:latin typeface="ヒラギノ角ゴ ProN W6" charset="0"/>
              <a:ea typeface="ヒラギノ角ゴ ProN W6" charset="0"/>
              <a:cs typeface="ヒラギノ角ゴ ProN W6" charset="0"/>
              <a:sym typeface="ヒラギノ角ゴ ProN W6" charset="0"/>
            </a:endParaRPr>
          </a:p>
        </p:txBody>
      </p:sp>
      <p:sp>
        <p:nvSpPr>
          <p:cNvPr id="73742" name="AutoShape 14"/>
          <p:cNvSpPr>
            <a:spLocks/>
          </p:cNvSpPr>
          <p:nvPr/>
        </p:nvSpPr>
        <p:spPr bwMode="auto">
          <a:xfrm rot="2700000">
            <a:off x="6254438" y="2170871"/>
            <a:ext cx="1575155" cy="999677"/>
          </a:xfrm>
          <a:prstGeom prst="leftRightArrow">
            <a:avLst>
              <a:gd name="adj1" fmla="val 42944"/>
              <a:gd name="adj2" fmla="val 48942"/>
            </a:avLst>
          </a:prstGeom>
          <a:solidFill>
            <a:srgbClr val="FFFFFF"/>
          </a:solidFill>
          <a:ln w="25400" cap="flat">
            <a:solidFill>
              <a:schemeClr val="tx1"/>
            </a:solidFill>
            <a:prstDash val="solid"/>
            <a:miter lim="800000"/>
            <a:headEnd type="none" w="med" len="med"/>
            <a:tailEnd type="none" w="med" len="med"/>
          </a:ln>
        </p:spPr>
        <p:txBody>
          <a:bodyPr lIns="0" tIns="0" rIns="0" bIns="0" anchor="ctr"/>
          <a:lstStyle/>
          <a:p>
            <a:r>
              <a:rPr lang="ja-JP" altLang="en-US" sz="2400" dirty="0" smtClean="0">
                <a:effectLst>
                  <a:outerShdw blurRad="38100" dist="38100" dir="2700000" algn="tl">
                    <a:srgbClr val="DDDDDD"/>
                  </a:outerShdw>
                </a:effectLst>
                <a:latin typeface="ヒラギノ角ゴ ProN W6" charset="0"/>
                <a:ea typeface="ヒラギノ角ゴ ProN W6" charset="0"/>
                <a:cs typeface="ヒラギノ角ゴ ProN W6" charset="0"/>
                <a:sym typeface="ヒラギノ角ゴ ProN W6" charset="0"/>
              </a:rPr>
              <a:t>連動</a:t>
            </a:r>
            <a:endParaRPr lang="ja-JP" altLang="en-US" sz="2400" dirty="0">
              <a:effectLst>
                <a:outerShdw blurRad="38100" dist="38100" dir="2700000" algn="tl">
                  <a:srgbClr val="DDDDDD"/>
                </a:outerShdw>
              </a:effectLst>
              <a:latin typeface="ヒラギノ角ゴ ProN W6" charset="0"/>
              <a:ea typeface="ヒラギノ角ゴ ProN W6" charset="0"/>
              <a:cs typeface="ヒラギノ角ゴ ProN W6" charset="0"/>
              <a:sym typeface="ヒラギノ角ゴ ProN W6" charset="0"/>
            </a:endParaRPr>
          </a:p>
        </p:txBody>
      </p:sp>
      <p:sp>
        <p:nvSpPr>
          <p:cNvPr id="73743" name="Rectangle 15"/>
          <p:cNvSpPr>
            <a:spLocks/>
          </p:cNvSpPr>
          <p:nvPr/>
        </p:nvSpPr>
        <p:spPr bwMode="auto">
          <a:xfrm>
            <a:off x="371892" y="4174536"/>
            <a:ext cx="3665474" cy="59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ja-JP" altLang="en-US" sz="2249"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明朝 ProN W6" charset="0"/>
              </a:rPr>
              <a:t>個別ニーズ</a:t>
            </a:r>
            <a:endParaRPr lang="en-US" altLang="ja-JP" sz="2249"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明朝 ProN W6" charset="0"/>
            </a:endParaRPr>
          </a:p>
          <a:p>
            <a:r>
              <a:rPr lang="ja-JP" altLang="en-US" sz="2249"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明朝 ProN W6" charset="0"/>
              </a:rPr>
              <a:t>「パン屋さんで働きたい」</a:t>
            </a:r>
          </a:p>
        </p:txBody>
      </p:sp>
      <p:sp>
        <p:nvSpPr>
          <p:cNvPr id="73744" name="Rectangle 16"/>
          <p:cNvSpPr>
            <a:spLocks/>
          </p:cNvSpPr>
          <p:nvPr/>
        </p:nvSpPr>
        <p:spPr bwMode="auto">
          <a:xfrm>
            <a:off x="6114226" y="4174536"/>
            <a:ext cx="3443543" cy="59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ja-JP" altLang="en-US" sz="2249"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明朝 ProN W6" charset="0"/>
              </a:rPr>
              <a:t>個別ニーズ</a:t>
            </a:r>
            <a:endParaRPr lang="en-US" altLang="ja-JP" sz="2249"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明朝 ProN W6" charset="0"/>
            </a:endParaRPr>
          </a:p>
          <a:p>
            <a:r>
              <a:rPr lang="ja-JP" altLang="en-US" sz="2249"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明朝 ProN W6" charset="0"/>
              </a:rPr>
              <a:t>「ホームで暮らしたい」</a:t>
            </a:r>
          </a:p>
        </p:txBody>
      </p:sp>
      <p:sp>
        <p:nvSpPr>
          <p:cNvPr id="73745" name="Rectangle 17"/>
          <p:cNvSpPr>
            <a:spLocks/>
          </p:cNvSpPr>
          <p:nvPr/>
        </p:nvSpPr>
        <p:spPr bwMode="auto">
          <a:xfrm>
            <a:off x="6236388" y="716560"/>
            <a:ext cx="2932625" cy="96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ja-JP" altLang="en-US" sz="2249"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明朝 ProN W6" charset="0"/>
              </a:rPr>
              <a:t>総合的なニーズ</a:t>
            </a:r>
            <a:endParaRPr lang="en-US" altLang="ja-JP" sz="2249"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明朝 ProN W6" charset="0"/>
            </a:endParaRPr>
          </a:p>
          <a:p>
            <a:r>
              <a:rPr lang="ja-JP" altLang="en-US" sz="2249"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明朝 ProN W6" charset="0"/>
              </a:rPr>
              <a:t>「パン屋さんで働いて、ホームで暮らしたい」</a:t>
            </a:r>
          </a:p>
        </p:txBody>
      </p:sp>
      <p:sp>
        <p:nvSpPr>
          <p:cNvPr id="73746" name="Rectangle 18"/>
          <p:cNvSpPr>
            <a:spLocks/>
          </p:cNvSpPr>
          <p:nvPr/>
        </p:nvSpPr>
        <p:spPr bwMode="auto">
          <a:xfrm>
            <a:off x="2772328" y="1044664"/>
            <a:ext cx="1450718" cy="3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sz="2249" dirty="0">
                <a:latin typeface="HGS創英角ﾎﾟｯﾌﾟ体" panose="040B0A00000000000000" pitchFamily="50" charset="-128"/>
                <a:ea typeface="HGS創英角ﾎﾟｯﾌﾟ体" panose="040B0A00000000000000" pitchFamily="50" charset="-128"/>
                <a:cs typeface="Meiryo UI" panose="020B0604030504040204" pitchFamily="50" charset="-128"/>
                <a:sym typeface="ヒラギノ角ゴ ProN W6" charset="0"/>
              </a:rPr>
              <a:t>（設計図）</a:t>
            </a:r>
          </a:p>
        </p:txBody>
      </p:sp>
      <p:sp>
        <p:nvSpPr>
          <p:cNvPr id="73747" name="Rectangle 19"/>
          <p:cNvSpPr>
            <a:spLocks/>
          </p:cNvSpPr>
          <p:nvPr/>
        </p:nvSpPr>
        <p:spPr bwMode="auto">
          <a:xfrm>
            <a:off x="5623401" y="6043609"/>
            <a:ext cx="1635063" cy="32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ja-JP" altLang="en-US" sz="2249" dirty="0">
                <a:solidFill>
                  <a:schemeClr val="accent2">
                    <a:lumMod val="75000"/>
                  </a:schemeClr>
                </a:solidFill>
                <a:latin typeface="HGS創英角ﾎﾟｯﾌﾟ体" panose="040B0A00000000000000" pitchFamily="50" charset="-128"/>
                <a:ea typeface="HGS創英角ﾎﾟｯﾌﾟ体" panose="040B0A00000000000000" pitchFamily="50" charset="-128"/>
                <a:cs typeface="ヒラギノ角ゴ ProN W6" charset="0"/>
                <a:sym typeface="ヒラギノ角ゴ ProN W6" charset="0"/>
              </a:rPr>
              <a:t>（施工図）</a:t>
            </a:r>
          </a:p>
        </p:txBody>
      </p:sp>
      <p:sp>
        <p:nvSpPr>
          <p:cNvPr id="73748" name="Rectangle 20"/>
          <p:cNvSpPr>
            <a:spLocks/>
          </p:cNvSpPr>
          <p:nvPr/>
        </p:nvSpPr>
        <p:spPr bwMode="auto">
          <a:xfrm>
            <a:off x="2299686" y="5958459"/>
            <a:ext cx="1635063" cy="32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ja-JP" altLang="en-US" sz="2249" dirty="0">
                <a:solidFill>
                  <a:schemeClr val="accent2">
                    <a:lumMod val="75000"/>
                  </a:schemeClr>
                </a:solidFill>
                <a:latin typeface="HGS創英角ﾎﾟｯﾌﾟ体" panose="040B0A00000000000000" pitchFamily="50" charset="-128"/>
                <a:ea typeface="HGS創英角ﾎﾟｯﾌﾟ体" panose="040B0A00000000000000" pitchFamily="50" charset="-128"/>
                <a:cs typeface="ヒラギノ角ゴ ProN W6" charset="0"/>
                <a:sym typeface="ヒラギノ角ゴ ProN W6" charset="0"/>
              </a:rPr>
              <a:t>（施工図）</a:t>
            </a:r>
          </a:p>
        </p:txBody>
      </p:sp>
      <p:sp>
        <p:nvSpPr>
          <p:cNvPr id="2" name="スライド番号プレースホルダー 1"/>
          <p:cNvSpPr>
            <a:spLocks noGrp="1"/>
          </p:cNvSpPr>
          <p:nvPr>
            <p:ph type="sldNum" sz="quarter" idx="12"/>
          </p:nvPr>
        </p:nvSpPr>
        <p:spPr/>
        <p:txBody>
          <a:bodyPr/>
          <a:lstStyle/>
          <a:p>
            <a:pPr>
              <a:defRPr/>
            </a:pPr>
            <a:fld id="{9E27E2D0-C628-4576-90DA-3C55F48914B7}" type="slidenum">
              <a:rPr lang="en-US" altLang="ja-JP" smtClean="0">
                <a:solidFill>
                  <a:srgbClr val="000000"/>
                </a:solidFill>
              </a:rPr>
              <a:pPr>
                <a:defRPr/>
              </a:pPr>
              <a:t>29</a:t>
            </a:fld>
            <a:endParaRPr lang="en-US" altLang="ja-JP" dirty="0">
              <a:solidFill>
                <a:srgbClr val="000000"/>
              </a:solidFill>
            </a:endParaRPr>
          </a:p>
        </p:txBody>
      </p:sp>
      <p:sp>
        <p:nvSpPr>
          <p:cNvPr id="23" name="AutoShape 14"/>
          <p:cNvSpPr>
            <a:spLocks/>
          </p:cNvSpPr>
          <p:nvPr/>
        </p:nvSpPr>
        <p:spPr bwMode="auto">
          <a:xfrm>
            <a:off x="3740598" y="5057777"/>
            <a:ext cx="2071262" cy="1142750"/>
          </a:xfrm>
          <a:prstGeom prst="leftRightArrow">
            <a:avLst>
              <a:gd name="adj1" fmla="val 42944"/>
              <a:gd name="adj2" fmla="val 48942"/>
            </a:avLst>
          </a:prstGeom>
          <a:solidFill>
            <a:srgbClr val="FFFFFF"/>
          </a:solidFill>
          <a:ln w="25400" cap="flat">
            <a:solidFill>
              <a:schemeClr val="tx1"/>
            </a:solidFill>
            <a:prstDash val="solid"/>
            <a:miter lim="800000"/>
            <a:headEnd type="none" w="med" len="med"/>
            <a:tailEnd type="none" w="med" len="med"/>
          </a:ln>
        </p:spPr>
        <p:txBody>
          <a:bodyPr lIns="0" tIns="0" rIns="0" bIns="0" anchor="ctr"/>
          <a:lstStyle/>
          <a:p>
            <a:r>
              <a:rPr lang="ja-JP" altLang="en-US" sz="2400" dirty="0">
                <a:effectLst>
                  <a:outerShdw blurRad="38100" dist="38100" dir="2700000" algn="tl">
                    <a:srgbClr val="DDDDDD"/>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連携</a:t>
            </a:r>
          </a:p>
        </p:txBody>
      </p:sp>
    </p:spTree>
    <p:extLst>
      <p:ext uri="{BB962C8B-B14F-4D97-AF65-F5344CB8AC3E}">
        <p14:creationId xmlns:p14="http://schemas.microsoft.com/office/powerpoint/2010/main" val="1065047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グループ化 25"/>
          <p:cNvGrpSpPr>
            <a:grpSpLocks/>
          </p:cNvGrpSpPr>
          <p:nvPr/>
        </p:nvGrpSpPr>
        <p:grpSpPr bwMode="auto">
          <a:xfrm>
            <a:off x="1155199" y="1666874"/>
            <a:ext cx="7827186" cy="3148683"/>
            <a:chOff x="449243" y="1946990"/>
            <a:chExt cx="6168746" cy="2497968"/>
          </a:xfrm>
        </p:grpSpPr>
        <p:grpSp>
          <p:nvGrpSpPr>
            <p:cNvPr id="119818" name="グループ化 30"/>
            <p:cNvGrpSpPr>
              <a:grpSpLocks/>
            </p:cNvGrpSpPr>
            <p:nvPr/>
          </p:nvGrpSpPr>
          <p:grpSpPr bwMode="auto">
            <a:xfrm>
              <a:off x="449243" y="1961591"/>
              <a:ext cx="1908221" cy="2483367"/>
              <a:chOff x="787042" y="1962074"/>
              <a:chExt cx="1962833" cy="2562110"/>
            </a:xfrm>
          </p:grpSpPr>
          <p:sp>
            <p:nvSpPr>
              <p:cNvPr id="49" name="メモ 48"/>
              <p:cNvSpPr/>
              <p:nvPr/>
            </p:nvSpPr>
            <p:spPr>
              <a:xfrm>
                <a:off x="787042" y="1962074"/>
                <a:ext cx="1962833" cy="2562110"/>
              </a:xfrm>
              <a:prstGeom prst="foldedCorner">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2400" b="0">
                  <a:solidFill>
                    <a:prstClr val="white"/>
                  </a:solidFill>
                </a:endParaRPr>
              </a:p>
            </p:txBody>
          </p:sp>
          <p:sp>
            <p:nvSpPr>
              <p:cNvPr id="119828" name="テキスト ボックス 49"/>
              <p:cNvSpPr txBox="1">
                <a:spLocks noChangeArrowheads="1"/>
              </p:cNvSpPr>
              <p:nvPr/>
            </p:nvSpPr>
            <p:spPr bwMode="auto">
              <a:xfrm>
                <a:off x="1038272" y="2350621"/>
                <a:ext cx="1397235" cy="68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2400">
                    <a:solidFill>
                      <a:srgbClr val="000000"/>
                    </a:solidFill>
                    <a:latin typeface="メイリオ" panose="020B0604030504040204" pitchFamily="50" charset="-128"/>
                    <a:ea typeface="メイリオ" panose="020B0604030504040204" pitchFamily="50" charset="-128"/>
                  </a:rPr>
                  <a:t>サービス等</a:t>
                </a:r>
                <a:endParaRPr lang="en-US" altLang="ja-JP" sz="240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FontTx/>
                  <a:buNone/>
                </a:pPr>
                <a:r>
                  <a:rPr lang="ja-JP" altLang="en-US" sz="2400">
                    <a:solidFill>
                      <a:srgbClr val="000000"/>
                    </a:solidFill>
                    <a:latin typeface="メイリオ" panose="020B0604030504040204" pitchFamily="50" charset="-128"/>
                    <a:ea typeface="メイリオ" panose="020B0604030504040204" pitchFamily="50" charset="-128"/>
                  </a:rPr>
                  <a:t>利用計画</a:t>
                </a:r>
              </a:p>
            </p:txBody>
          </p:sp>
          <p:sp>
            <p:nvSpPr>
              <p:cNvPr id="119829" name="テキスト ボックス 50"/>
              <p:cNvSpPr txBox="1">
                <a:spLocks noChangeArrowheads="1"/>
              </p:cNvSpPr>
              <p:nvPr/>
            </p:nvSpPr>
            <p:spPr bwMode="auto">
              <a:xfrm>
                <a:off x="1118114" y="3631401"/>
                <a:ext cx="1314067" cy="47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600" dirty="0">
                    <a:solidFill>
                      <a:srgbClr val="000000"/>
                    </a:solidFill>
                    <a:latin typeface="メイリオ" panose="020B0604030504040204" pitchFamily="50" charset="-128"/>
                    <a:ea typeface="メイリオ" panose="020B0604030504040204" pitchFamily="50" charset="-128"/>
                  </a:rPr>
                  <a:t>【</a:t>
                </a:r>
                <a:r>
                  <a:rPr lang="ja-JP" altLang="en-US" sz="1600" dirty="0">
                    <a:solidFill>
                      <a:srgbClr val="000000"/>
                    </a:solidFill>
                    <a:latin typeface="メイリオ" panose="020B0604030504040204" pitchFamily="50" charset="-128"/>
                    <a:ea typeface="メイリオ" panose="020B0604030504040204" pitchFamily="50" charset="-128"/>
                  </a:rPr>
                  <a:t>作成者</a:t>
                </a:r>
                <a:r>
                  <a:rPr lang="en-US" altLang="ja-JP" sz="1600" dirty="0">
                    <a:solidFill>
                      <a:srgbClr val="000000"/>
                    </a:solidFill>
                    <a:latin typeface="メイリオ" panose="020B0604030504040204" pitchFamily="50" charset="-128"/>
                    <a:ea typeface="メイリオ" panose="020B0604030504040204" pitchFamily="50" charset="-128"/>
                  </a:rPr>
                  <a:t>】</a:t>
                </a:r>
              </a:p>
              <a:p>
                <a:pPr>
                  <a:lnSpc>
                    <a:spcPct val="100000"/>
                  </a:lnSpc>
                  <a:spcBef>
                    <a:spcPct val="0"/>
                  </a:spcBef>
                  <a:buFontTx/>
                  <a:buNone/>
                </a:pPr>
                <a:r>
                  <a:rPr lang="ja-JP" altLang="en-US" sz="1600" dirty="0">
                    <a:solidFill>
                      <a:srgbClr val="000000"/>
                    </a:solidFill>
                    <a:latin typeface="メイリオ" panose="020B0604030504040204" pitchFamily="50" charset="-128"/>
                    <a:ea typeface="メイリオ" panose="020B0604030504040204" pitchFamily="50" charset="-128"/>
                  </a:rPr>
                  <a:t>相談支援専門員</a:t>
                </a:r>
              </a:p>
            </p:txBody>
          </p:sp>
        </p:grpSp>
        <p:grpSp>
          <p:nvGrpSpPr>
            <p:cNvPr id="119819" name="グループ化 31"/>
            <p:cNvGrpSpPr>
              <a:grpSpLocks/>
            </p:cNvGrpSpPr>
            <p:nvPr/>
          </p:nvGrpSpPr>
          <p:grpSpPr bwMode="auto">
            <a:xfrm>
              <a:off x="2558653" y="1946990"/>
              <a:ext cx="1908221" cy="2483367"/>
              <a:chOff x="754830" y="1947010"/>
              <a:chExt cx="1962833" cy="2562110"/>
            </a:xfrm>
          </p:grpSpPr>
          <p:sp>
            <p:nvSpPr>
              <p:cNvPr id="46" name="メモ 45"/>
              <p:cNvSpPr/>
              <p:nvPr/>
            </p:nvSpPr>
            <p:spPr>
              <a:xfrm>
                <a:off x="754830" y="1947010"/>
                <a:ext cx="1962833" cy="2562110"/>
              </a:xfrm>
              <a:prstGeom prst="foldedCorner">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2400" b="0">
                  <a:solidFill>
                    <a:prstClr val="white"/>
                  </a:solidFill>
                </a:endParaRPr>
              </a:p>
            </p:txBody>
          </p:sp>
          <p:sp>
            <p:nvSpPr>
              <p:cNvPr id="119825" name="テキスト ボックス 46"/>
              <p:cNvSpPr txBox="1">
                <a:spLocks noChangeArrowheads="1"/>
              </p:cNvSpPr>
              <p:nvPr/>
            </p:nvSpPr>
            <p:spPr bwMode="auto">
              <a:xfrm>
                <a:off x="913515" y="2350622"/>
                <a:ext cx="1646741" cy="88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2400">
                    <a:solidFill>
                      <a:srgbClr val="000000"/>
                    </a:solidFill>
                    <a:latin typeface="メイリオ" panose="020B0604030504040204" pitchFamily="50" charset="-128"/>
                    <a:ea typeface="メイリオ" panose="020B0604030504040204" pitchFamily="50" charset="-128"/>
                  </a:rPr>
                  <a:t>個別支援計画</a:t>
                </a:r>
                <a:endParaRPr lang="en-US" altLang="ja-JP" sz="240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FontTx/>
                  <a:buNone/>
                </a:pPr>
                <a:r>
                  <a:rPr lang="en-US" altLang="ja-JP" sz="1600" b="0">
                    <a:solidFill>
                      <a:srgbClr val="000000"/>
                    </a:solidFill>
                    <a:latin typeface="メイリオ" panose="020B0604030504040204" pitchFamily="50" charset="-128"/>
                    <a:ea typeface="メイリオ" panose="020B0604030504040204" pitchFamily="50" charset="-128"/>
                  </a:rPr>
                  <a:t>or</a:t>
                </a:r>
              </a:p>
              <a:p>
                <a:pPr>
                  <a:lnSpc>
                    <a:spcPct val="100000"/>
                  </a:lnSpc>
                  <a:spcBef>
                    <a:spcPct val="0"/>
                  </a:spcBef>
                  <a:buFontTx/>
                  <a:buNone/>
                </a:pPr>
                <a:r>
                  <a:rPr lang="ja-JP" altLang="en-US" sz="2400">
                    <a:solidFill>
                      <a:srgbClr val="000000"/>
                    </a:solidFill>
                    <a:latin typeface="メイリオ" panose="020B0604030504040204" pitchFamily="50" charset="-128"/>
                    <a:ea typeface="メイリオ" panose="020B0604030504040204" pitchFamily="50" charset="-128"/>
                  </a:rPr>
                  <a:t>居宅介護計画</a:t>
                </a:r>
              </a:p>
            </p:txBody>
          </p:sp>
          <p:sp>
            <p:nvSpPr>
              <p:cNvPr id="119826" name="テキスト ボックス 47"/>
              <p:cNvSpPr txBox="1">
                <a:spLocks noChangeArrowheads="1"/>
              </p:cNvSpPr>
              <p:nvPr/>
            </p:nvSpPr>
            <p:spPr bwMode="auto">
              <a:xfrm>
                <a:off x="913515" y="3429871"/>
                <a:ext cx="1646742" cy="88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600" dirty="0">
                    <a:solidFill>
                      <a:srgbClr val="000000"/>
                    </a:solidFill>
                    <a:latin typeface="メイリオ" panose="020B0604030504040204" pitchFamily="50" charset="-128"/>
                    <a:ea typeface="メイリオ" panose="020B0604030504040204" pitchFamily="50" charset="-128"/>
                  </a:rPr>
                  <a:t>【</a:t>
                </a:r>
                <a:r>
                  <a:rPr lang="ja-JP" altLang="en-US" sz="1600" dirty="0">
                    <a:solidFill>
                      <a:srgbClr val="000000"/>
                    </a:solidFill>
                    <a:latin typeface="メイリオ" panose="020B0604030504040204" pitchFamily="50" charset="-128"/>
                    <a:ea typeface="メイリオ" panose="020B0604030504040204" pitchFamily="50" charset="-128"/>
                  </a:rPr>
                  <a:t>作成者</a:t>
                </a:r>
                <a:r>
                  <a:rPr lang="en-US" altLang="ja-JP" sz="1600" dirty="0">
                    <a:solidFill>
                      <a:srgbClr val="000000"/>
                    </a:solidFill>
                    <a:latin typeface="メイリオ" panose="020B0604030504040204" pitchFamily="50" charset="-128"/>
                    <a:ea typeface="メイリオ" panose="020B0604030504040204" pitchFamily="50" charset="-128"/>
                  </a:rPr>
                  <a:t>】</a:t>
                </a:r>
              </a:p>
              <a:p>
                <a:pPr>
                  <a:lnSpc>
                    <a:spcPct val="100000"/>
                  </a:lnSpc>
                  <a:spcBef>
                    <a:spcPct val="0"/>
                  </a:spcBef>
                  <a:buFontTx/>
                  <a:buNone/>
                </a:pPr>
                <a:r>
                  <a:rPr lang="ja-JP" altLang="en-US" sz="1600" dirty="0">
                    <a:solidFill>
                      <a:srgbClr val="000000"/>
                    </a:solidFill>
                    <a:latin typeface="メイリオ" panose="020B0604030504040204" pitchFamily="50" charset="-128"/>
                    <a:ea typeface="メイリオ" panose="020B0604030504040204" pitchFamily="50" charset="-128"/>
                  </a:rPr>
                  <a:t>サービス管理責任者</a:t>
                </a:r>
                <a:endParaRPr lang="en-US" altLang="ja-JP" sz="16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FontTx/>
                  <a:buNone/>
                </a:pPr>
                <a:r>
                  <a:rPr lang="en-US" altLang="ja-JP" sz="1600" dirty="0">
                    <a:solidFill>
                      <a:srgbClr val="000000"/>
                    </a:solidFill>
                    <a:latin typeface="メイリオ" panose="020B0604030504040204" pitchFamily="50" charset="-128"/>
                    <a:ea typeface="メイリオ" panose="020B0604030504040204" pitchFamily="50" charset="-128"/>
                  </a:rPr>
                  <a:t>or</a:t>
                </a:r>
              </a:p>
              <a:p>
                <a:pPr>
                  <a:lnSpc>
                    <a:spcPct val="100000"/>
                  </a:lnSpc>
                  <a:spcBef>
                    <a:spcPct val="0"/>
                  </a:spcBef>
                  <a:buFontTx/>
                  <a:buNone/>
                </a:pPr>
                <a:r>
                  <a:rPr lang="ja-JP" altLang="en-US" sz="1600" dirty="0">
                    <a:solidFill>
                      <a:srgbClr val="000000"/>
                    </a:solidFill>
                    <a:latin typeface="メイリオ" panose="020B0604030504040204" pitchFamily="50" charset="-128"/>
                    <a:ea typeface="メイリオ" panose="020B0604030504040204" pitchFamily="50" charset="-128"/>
                  </a:rPr>
                  <a:t>サービス提供責任者</a:t>
                </a:r>
              </a:p>
            </p:txBody>
          </p:sp>
        </p:grpSp>
        <p:grpSp>
          <p:nvGrpSpPr>
            <p:cNvPr id="119820" name="グループ化 32"/>
            <p:cNvGrpSpPr>
              <a:grpSpLocks/>
            </p:cNvGrpSpPr>
            <p:nvPr/>
          </p:nvGrpSpPr>
          <p:grpSpPr bwMode="auto">
            <a:xfrm>
              <a:off x="4709768" y="1946990"/>
              <a:ext cx="1908221" cy="2483367"/>
              <a:chOff x="755230" y="1947010"/>
              <a:chExt cx="1962833" cy="2562110"/>
            </a:xfrm>
          </p:grpSpPr>
          <p:sp>
            <p:nvSpPr>
              <p:cNvPr id="43" name="メモ 42"/>
              <p:cNvSpPr/>
              <p:nvPr/>
            </p:nvSpPr>
            <p:spPr>
              <a:xfrm>
                <a:off x="755230" y="1947010"/>
                <a:ext cx="1962833" cy="2562110"/>
              </a:xfrm>
              <a:prstGeom prst="foldedCorner">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2400" b="0">
                  <a:solidFill>
                    <a:prstClr val="white"/>
                  </a:solidFill>
                </a:endParaRPr>
              </a:p>
            </p:txBody>
          </p:sp>
          <p:sp>
            <p:nvSpPr>
              <p:cNvPr id="119822" name="テキスト ボックス 43"/>
              <p:cNvSpPr txBox="1">
                <a:spLocks noChangeArrowheads="1"/>
              </p:cNvSpPr>
              <p:nvPr/>
            </p:nvSpPr>
            <p:spPr bwMode="auto">
              <a:xfrm>
                <a:off x="1038267" y="2350621"/>
                <a:ext cx="1397235" cy="98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2400">
                    <a:solidFill>
                      <a:srgbClr val="000000"/>
                    </a:solidFill>
                    <a:latin typeface="メイリオ" panose="020B0604030504040204" pitchFamily="50" charset="-128"/>
                    <a:ea typeface="メイリオ" panose="020B0604030504040204" pitchFamily="50" charset="-128"/>
                  </a:rPr>
                  <a:t>サービス等</a:t>
                </a:r>
                <a:endParaRPr lang="en-US" altLang="ja-JP" sz="240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FontTx/>
                  <a:buNone/>
                </a:pPr>
                <a:r>
                  <a:rPr lang="ja-JP" altLang="en-US" sz="2400">
                    <a:solidFill>
                      <a:srgbClr val="000000"/>
                    </a:solidFill>
                    <a:latin typeface="メイリオ" panose="020B0604030504040204" pitchFamily="50" charset="-128"/>
                    <a:ea typeface="メイリオ" panose="020B0604030504040204" pitchFamily="50" charset="-128"/>
                  </a:rPr>
                  <a:t>利用計画の</a:t>
                </a:r>
                <a:endParaRPr lang="en-US" altLang="ja-JP" sz="240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FontTx/>
                  <a:buNone/>
                </a:pPr>
                <a:r>
                  <a:rPr lang="ja-JP" altLang="en-US" sz="2400">
                    <a:solidFill>
                      <a:srgbClr val="000000"/>
                    </a:solidFill>
                    <a:latin typeface="メイリオ" panose="020B0604030504040204" pitchFamily="50" charset="-128"/>
                    <a:ea typeface="メイリオ" panose="020B0604030504040204" pitchFamily="50" charset="-128"/>
                  </a:rPr>
                  <a:t>変更・修正</a:t>
                </a:r>
                <a:endParaRPr lang="en-US" altLang="ja-JP" sz="2400">
                  <a:solidFill>
                    <a:srgbClr val="000000"/>
                  </a:solidFill>
                  <a:latin typeface="メイリオ" panose="020B0604030504040204" pitchFamily="50" charset="-128"/>
                  <a:ea typeface="メイリオ" panose="020B0604030504040204" pitchFamily="50" charset="-128"/>
                </a:endParaRPr>
              </a:p>
            </p:txBody>
          </p:sp>
          <p:sp>
            <p:nvSpPr>
              <p:cNvPr id="119823" name="テキスト ボックス 44"/>
              <p:cNvSpPr txBox="1">
                <a:spLocks noChangeArrowheads="1"/>
              </p:cNvSpPr>
              <p:nvPr/>
            </p:nvSpPr>
            <p:spPr bwMode="auto">
              <a:xfrm>
                <a:off x="1038267" y="3638700"/>
                <a:ext cx="1314067" cy="47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600" dirty="0">
                    <a:solidFill>
                      <a:srgbClr val="000000"/>
                    </a:solidFill>
                    <a:latin typeface="メイリオ" panose="020B0604030504040204" pitchFamily="50" charset="-128"/>
                    <a:ea typeface="メイリオ" panose="020B0604030504040204" pitchFamily="50" charset="-128"/>
                  </a:rPr>
                  <a:t>【</a:t>
                </a:r>
                <a:r>
                  <a:rPr lang="ja-JP" altLang="en-US" sz="1600" dirty="0">
                    <a:solidFill>
                      <a:srgbClr val="000000"/>
                    </a:solidFill>
                    <a:latin typeface="メイリオ" panose="020B0604030504040204" pitchFamily="50" charset="-128"/>
                    <a:ea typeface="メイリオ" panose="020B0604030504040204" pitchFamily="50" charset="-128"/>
                  </a:rPr>
                  <a:t>作成者</a:t>
                </a:r>
                <a:r>
                  <a:rPr lang="en-US" altLang="ja-JP" sz="1600" dirty="0">
                    <a:solidFill>
                      <a:srgbClr val="000000"/>
                    </a:solidFill>
                    <a:latin typeface="メイリオ" panose="020B0604030504040204" pitchFamily="50" charset="-128"/>
                    <a:ea typeface="メイリオ" panose="020B0604030504040204" pitchFamily="50" charset="-128"/>
                  </a:rPr>
                  <a:t>】</a:t>
                </a:r>
              </a:p>
              <a:p>
                <a:pPr>
                  <a:lnSpc>
                    <a:spcPct val="100000"/>
                  </a:lnSpc>
                  <a:spcBef>
                    <a:spcPct val="0"/>
                  </a:spcBef>
                  <a:buFontTx/>
                  <a:buNone/>
                </a:pPr>
                <a:r>
                  <a:rPr lang="ja-JP" altLang="en-US" sz="1600" dirty="0">
                    <a:solidFill>
                      <a:srgbClr val="000000"/>
                    </a:solidFill>
                    <a:latin typeface="メイリオ" panose="020B0604030504040204" pitchFamily="50" charset="-128"/>
                    <a:ea typeface="メイリオ" panose="020B0604030504040204" pitchFamily="50" charset="-128"/>
                  </a:rPr>
                  <a:t>相談支援専門者</a:t>
                </a:r>
              </a:p>
            </p:txBody>
          </p:sp>
        </p:grpSp>
      </p:grpSp>
      <p:grpSp>
        <p:nvGrpSpPr>
          <p:cNvPr id="119811" name="グループ化 18"/>
          <p:cNvGrpSpPr>
            <a:grpSpLocks/>
          </p:cNvGrpSpPr>
          <p:nvPr/>
        </p:nvGrpSpPr>
        <p:grpSpPr bwMode="auto">
          <a:xfrm>
            <a:off x="1488973" y="5079657"/>
            <a:ext cx="8052348" cy="1480591"/>
            <a:chOff x="418652" y="4869160"/>
            <a:chExt cx="6515756" cy="1008112"/>
          </a:xfrm>
        </p:grpSpPr>
        <p:sp>
          <p:nvSpPr>
            <p:cNvPr id="119816" name="テキスト ボックス 16"/>
            <p:cNvSpPr txBox="1">
              <a:spLocks noChangeArrowheads="1"/>
            </p:cNvSpPr>
            <p:nvPr/>
          </p:nvSpPr>
          <p:spPr bwMode="auto">
            <a:xfrm>
              <a:off x="469457" y="5004104"/>
              <a:ext cx="6464951" cy="67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l">
                <a:lnSpc>
                  <a:spcPct val="100000"/>
                </a:lnSpc>
                <a:spcBef>
                  <a:spcPts val="1200"/>
                </a:spcBef>
                <a:buFont typeface="Wingdings" panose="05000000000000000000" pitchFamily="2" charset="2"/>
                <a:buChar char="l"/>
              </a:pPr>
              <a:r>
                <a:rPr lang="ja-JP" altLang="en-US" sz="2400" b="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利用者のニーズの変化に応じた細かな支援の</a:t>
              </a:r>
              <a:r>
                <a:rPr lang="ja-JP" altLang="en-US" sz="2400" b="0">
                  <a:solidFill>
                    <a:srgbClr val="FF0000"/>
                  </a:solidFill>
                  <a:latin typeface="Meiryo UI" panose="020B0604030504040204" pitchFamily="50" charset="-128"/>
                  <a:ea typeface="Meiryo UI" panose="020B0604030504040204" pitchFamily="50" charset="-128"/>
                  <a:cs typeface="Meiryo UI" panose="020B0604030504040204" pitchFamily="50" charset="-128"/>
                </a:rPr>
                <a:t>変更</a:t>
              </a:r>
              <a:r>
                <a:rPr lang="ja-JP" altLang="en-US" sz="2400" b="0">
                  <a:solidFill>
                    <a:srgbClr val="000000"/>
                  </a:solidFill>
                  <a:latin typeface="Meiryo UI" panose="020B0604030504040204" pitchFamily="50" charset="-128"/>
                  <a:ea typeface="Meiryo UI" panose="020B0604030504040204" pitchFamily="50" charset="-128"/>
                  <a:cs typeface="Meiryo UI" panose="020B0604030504040204" pitchFamily="50" charset="-128"/>
                </a:rPr>
                <a:t>が必要</a:t>
              </a:r>
              <a:endParaRPr lang="en-US" altLang="ja-JP" sz="2400"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1200"/>
                </a:spcBef>
                <a:buFont typeface="Wingdings" panose="05000000000000000000" pitchFamily="2" charset="2"/>
                <a:buChar char="l"/>
              </a:pPr>
              <a:r>
                <a:rPr lang="ja-JP" altLang="en-US" sz="2400" b="0">
                  <a:solidFill>
                    <a:srgbClr val="000000"/>
                  </a:solidFill>
                  <a:latin typeface="Meiryo UI" panose="020B0604030504040204" pitchFamily="50" charset="-128"/>
                  <a:ea typeface="Meiryo UI" panose="020B0604030504040204" pitchFamily="50" charset="-128"/>
                  <a:cs typeface="Meiryo UI" panose="020B0604030504040204" pitchFamily="50" charset="-128"/>
                </a:rPr>
                <a:t>そのために、支援会議が重要になる</a:t>
              </a:r>
            </a:p>
          </p:txBody>
        </p:sp>
        <p:sp>
          <p:nvSpPr>
            <p:cNvPr id="18" name="正方形/長方形 17"/>
            <p:cNvSpPr/>
            <p:nvPr/>
          </p:nvSpPr>
          <p:spPr>
            <a:xfrm>
              <a:off x="418652" y="4869160"/>
              <a:ext cx="6341090" cy="1008112"/>
            </a:xfrm>
            <a:prstGeom prst="rect">
              <a:avLst/>
            </a:prstGeom>
            <a:noFill/>
            <a:ln w="22225">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2400" b="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1" name="タイトル 3"/>
          <p:cNvSpPr>
            <a:spLocks noGrp="1"/>
          </p:cNvSpPr>
          <p:nvPr>
            <p:ph type="title"/>
          </p:nvPr>
        </p:nvSpPr>
        <p:spPr>
          <a:xfrm>
            <a:off x="319521" y="630706"/>
            <a:ext cx="9445625" cy="530225"/>
          </a:xfrm>
        </p:spPr>
        <p:txBody>
          <a:bodyPr rtlCol="0">
            <a:noAutofit/>
          </a:bodyPr>
          <a:lstStyle/>
          <a:p>
            <a:pPr eaLnBrk="1" fontAlgn="auto" hangingPunct="1">
              <a:spcAft>
                <a:spcPts val="0"/>
              </a:spcAft>
              <a:defRPr/>
            </a:pPr>
            <a:r>
              <a:rPr lang="ja-JP" altLang="en-US" sz="36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サービス等利用計画と個別支援計画の関係</a:t>
            </a:r>
          </a:p>
        </p:txBody>
      </p:sp>
      <p:sp>
        <p:nvSpPr>
          <p:cNvPr id="3" name="右矢印 2"/>
          <p:cNvSpPr/>
          <p:nvPr/>
        </p:nvSpPr>
        <p:spPr>
          <a:xfrm>
            <a:off x="3575831" y="2635476"/>
            <a:ext cx="231775" cy="369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ja-JP" altLang="en-US" sz="2400">
              <a:solidFill>
                <a:prstClr val="white"/>
              </a:solidFill>
            </a:endParaRPr>
          </a:p>
        </p:txBody>
      </p:sp>
      <p:sp>
        <p:nvSpPr>
          <p:cNvPr id="36" name="右矢印 35"/>
          <p:cNvSpPr/>
          <p:nvPr/>
        </p:nvSpPr>
        <p:spPr>
          <a:xfrm>
            <a:off x="6264506" y="2604971"/>
            <a:ext cx="231775" cy="369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ja-JP" altLang="en-US" sz="2400">
              <a:solidFill>
                <a:prstClr val="white"/>
              </a:solidFill>
            </a:endParaRPr>
          </a:p>
        </p:txBody>
      </p:sp>
      <p:sp>
        <p:nvSpPr>
          <p:cNvPr id="39" name="右矢印 38"/>
          <p:cNvSpPr/>
          <p:nvPr/>
        </p:nvSpPr>
        <p:spPr>
          <a:xfrm>
            <a:off x="9046958" y="2620701"/>
            <a:ext cx="231775" cy="369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ja-JP" altLang="en-US" sz="2400">
              <a:solidFill>
                <a:prstClr val="white"/>
              </a:solidFill>
            </a:endParaRPr>
          </a:p>
        </p:txBody>
      </p:sp>
    </p:spTree>
    <p:extLst>
      <p:ext uri="{BB962C8B-B14F-4D97-AF65-F5344CB8AC3E}">
        <p14:creationId xmlns:p14="http://schemas.microsoft.com/office/powerpoint/2010/main" val="1558655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bwMode="auto">
          <a:xfrm>
            <a:off x="180281" y="1312574"/>
            <a:ext cx="3744416" cy="5428794"/>
          </a:xfrm>
          <a:prstGeom prst="rect">
            <a:avLst/>
          </a:prstGeom>
          <a:solidFill>
            <a:schemeClr val="accent1"/>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bwMode="auto">
          <a:xfrm>
            <a:off x="5292849" y="1312574"/>
            <a:ext cx="4680520" cy="3700602"/>
          </a:xfrm>
          <a:prstGeom prst="rect">
            <a:avLst/>
          </a:prstGeom>
          <a:solidFill>
            <a:schemeClr val="accent1"/>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75777" name="Rectangle 1"/>
          <p:cNvSpPr>
            <a:spLocks noGrp="1" noChangeArrowheads="1"/>
          </p:cNvSpPr>
          <p:nvPr>
            <p:ph type="title"/>
          </p:nvPr>
        </p:nvSpPr>
        <p:spPr>
          <a:xfrm>
            <a:off x="798066" y="66973"/>
            <a:ext cx="8170515" cy="973336"/>
          </a:xfrm>
          <a:ln/>
        </p:spPr>
        <p:txBody>
          <a:bodyPr/>
          <a:lstStyle/>
          <a:p>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計画の流れ関係性</a:t>
            </a:r>
            <a:endPar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ProN W6" charset="0"/>
            </a:endParaRPr>
          </a:p>
        </p:txBody>
      </p:sp>
      <p:sp>
        <p:nvSpPr>
          <p:cNvPr id="75778" name="Rectangle 2"/>
          <p:cNvSpPr>
            <a:spLocks/>
          </p:cNvSpPr>
          <p:nvPr/>
        </p:nvSpPr>
        <p:spPr bwMode="auto">
          <a:xfrm>
            <a:off x="426374" y="1678781"/>
            <a:ext cx="3272172" cy="4955977"/>
          </a:xfrm>
          <a:prstGeom prst="rect">
            <a:avLst/>
          </a:prstGeom>
          <a:solidFill>
            <a:schemeClr val="bg1"/>
          </a:solidFill>
          <a:ln w="25400" cap="flat">
            <a:solidFill>
              <a:schemeClr val="tx1"/>
            </a:solidFill>
            <a:prstDash val="solid"/>
            <a:miter lim="800000"/>
            <a:headEnd type="none" w="med" len="med"/>
            <a:tailEnd type="none" w="med" len="med"/>
          </a:ln>
          <a:effectLst>
            <a:outerShdw blurRad="101600" algn="ctr" rotWithShape="0">
              <a:srgbClr val="FFFFFF">
                <a:alpha val="79999"/>
              </a:srgbClr>
            </a:outerShdw>
          </a:effectLst>
        </p:spPr>
        <p:txBody>
          <a:bodyPr lIns="142380" tIns="142380" rIns="142380" bIns="142380"/>
          <a:lstStyle/>
          <a:p>
            <a:pPr algn="l">
              <a:lnSpc>
                <a:spcPct val="90000"/>
              </a:lnSpc>
            </a:pPr>
            <a:r>
              <a:rPr lang="ja-JP" altLang="en-US" dirty="0">
                <a:latin typeface="ヒラギノ角ゴ ProN W6" charset="0"/>
                <a:ea typeface="ヒラギノ角ゴ ProN W6" charset="0"/>
                <a:cs typeface="ヒラギノ角ゴ ProN W6" charset="0"/>
                <a:sym typeface="ヒラギノ角ゴ ProN W6" charset="0"/>
              </a:rPr>
              <a:t>　　サービス等利用計画</a:t>
            </a:r>
            <a:endParaRPr lang="en-US" altLang="ja-JP" dirty="0">
              <a:latin typeface="ヒラギノ角ゴ ProN W6" charset="0"/>
              <a:ea typeface="ヒラギノ角ゴ ProN W6" charset="0"/>
              <a:cs typeface="ヒラギノ角ゴ ProN W6" charset="0"/>
              <a:sym typeface="ヒラギノ角ゴ ProN W6" charset="0"/>
            </a:endParaRPr>
          </a:p>
          <a:p>
            <a:pPr algn="l">
              <a:lnSpc>
                <a:spcPct val="90000"/>
              </a:lnSpc>
            </a:pPr>
            <a:r>
              <a:rPr lang="ja-JP" altLang="en-US" sz="1300" dirty="0">
                <a:latin typeface="ヒラギノ角ゴ ProN W6" charset="0"/>
                <a:ea typeface="ヒラギノ角ゴ ProN W6" charset="0"/>
                <a:cs typeface="ヒラギノ角ゴ ProN W6" charset="0"/>
                <a:sym typeface="ヒラギノ角ゴ ProN W6" charset="0"/>
              </a:rPr>
              <a:t>卒業と同時に就職はできなかったけれど、早く就職をしたい。また、自分らしい生活スタイルを作りたい。</a:t>
            </a:r>
          </a:p>
        </p:txBody>
      </p:sp>
      <p:sp>
        <p:nvSpPr>
          <p:cNvPr id="75779" name="AutoShape 3"/>
          <p:cNvSpPr>
            <a:spLocks/>
          </p:cNvSpPr>
          <p:nvPr/>
        </p:nvSpPr>
        <p:spPr bwMode="auto">
          <a:xfrm>
            <a:off x="1249375" y="2955726"/>
            <a:ext cx="1616255" cy="866180"/>
          </a:xfrm>
          <a:prstGeom prst="roundRect">
            <a:avLst>
              <a:gd name="adj" fmla="val 15463"/>
            </a:avLst>
          </a:prstGeom>
          <a:solidFill>
            <a:schemeClr val="bg1"/>
          </a:solidFill>
          <a:ln w="25400" cap="flat">
            <a:solidFill>
              <a:srgbClr val="2F3946">
                <a:alpha val="84999"/>
              </a:srgbClr>
            </a:solidFill>
            <a:prstDash val="solid"/>
            <a:miter lim="800000"/>
            <a:headEnd type="none" w="med" len="med"/>
            <a:tailEnd type="none" w="med" len="med"/>
          </a:ln>
          <a:effectLst>
            <a:outerShdw blurRad="127000" algn="ctr" rotWithShape="0">
              <a:srgbClr val="FFFFFF">
                <a:alpha val="79999"/>
              </a:srgbClr>
            </a:outerShdw>
          </a:effectLst>
        </p:spPr>
        <p:txBody>
          <a:bodyPr lIns="161364" tIns="161364" rIns="161364" bIns="161364" anchor="ctr"/>
          <a:lstStyle/>
          <a:p>
            <a:pPr>
              <a:lnSpc>
                <a:spcPct val="12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就職するための支援を受けたい</a:t>
            </a:r>
          </a:p>
        </p:txBody>
      </p:sp>
      <p:sp>
        <p:nvSpPr>
          <p:cNvPr id="75780" name="AutoShape 4"/>
          <p:cNvSpPr>
            <a:spLocks/>
          </p:cNvSpPr>
          <p:nvPr/>
        </p:nvSpPr>
        <p:spPr bwMode="auto">
          <a:xfrm>
            <a:off x="1249375" y="4223742"/>
            <a:ext cx="1616255" cy="866180"/>
          </a:xfrm>
          <a:prstGeom prst="roundRect">
            <a:avLst>
              <a:gd name="adj" fmla="val 15463"/>
            </a:avLst>
          </a:prstGeom>
          <a:solidFill>
            <a:schemeClr val="bg1"/>
          </a:solidFill>
          <a:ln w="25400" cap="flat">
            <a:solidFill>
              <a:srgbClr val="2F3946">
                <a:alpha val="84999"/>
              </a:srgbClr>
            </a:solidFill>
            <a:prstDash val="solid"/>
            <a:miter lim="800000"/>
            <a:headEnd type="none" w="med" len="med"/>
            <a:tailEnd type="none" w="med" len="med"/>
          </a:ln>
          <a:effectLst>
            <a:outerShdw blurRad="127000" algn="ctr" rotWithShape="0">
              <a:srgbClr val="FFFFFF">
                <a:alpha val="79999"/>
              </a:srgbClr>
            </a:outerShdw>
          </a:effectLst>
        </p:spPr>
        <p:txBody>
          <a:bodyPr lIns="142380" tIns="142380" rIns="142380" bIns="142380" anchor="ctr"/>
          <a:lstStyle/>
          <a:p>
            <a:r>
              <a:rPr lang="ja-JP" altLang="en-US" sz="1600">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週末にスイミ</a:t>
            </a:r>
            <a:endParaRPr lang="en-US" altLang="ja-JP" sz="1600">
              <a:latin typeface="Meiryo UI" panose="020B0604030504040204" pitchFamily="50" charset="-128"/>
              <a:ea typeface="Meiryo UI" panose="020B0604030504040204" pitchFamily="50" charset="-128"/>
              <a:cs typeface="Meiryo UI" panose="020B0604030504040204" pitchFamily="50" charset="-128"/>
              <a:sym typeface="ヒラギノ角ゴ ProN W6" charset="0"/>
            </a:endParaRPr>
          </a:p>
          <a:p>
            <a:r>
              <a:rPr lang="ja-JP" altLang="en-US" sz="1600">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ングに通いたい</a:t>
            </a:r>
          </a:p>
        </p:txBody>
      </p:sp>
      <p:sp>
        <p:nvSpPr>
          <p:cNvPr id="75781" name="AutoShape 5"/>
          <p:cNvSpPr>
            <a:spLocks/>
          </p:cNvSpPr>
          <p:nvPr/>
        </p:nvSpPr>
        <p:spPr bwMode="auto">
          <a:xfrm>
            <a:off x="1249375" y="5491758"/>
            <a:ext cx="1616255" cy="866180"/>
          </a:xfrm>
          <a:prstGeom prst="roundRect">
            <a:avLst>
              <a:gd name="adj" fmla="val 15463"/>
            </a:avLst>
          </a:prstGeom>
          <a:solidFill>
            <a:schemeClr val="bg1"/>
          </a:solidFill>
          <a:ln w="25400" cap="flat">
            <a:solidFill>
              <a:srgbClr val="2F3946">
                <a:alpha val="84999"/>
              </a:srgbClr>
            </a:solidFill>
            <a:prstDash val="solid"/>
            <a:miter lim="800000"/>
            <a:headEnd type="none" w="med" len="med"/>
            <a:tailEnd type="none" w="med" len="med"/>
          </a:ln>
          <a:effectLst>
            <a:outerShdw blurRad="127000" algn="ctr" rotWithShape="0">
              <a:srgbClr val="FFFFFF">
                <a:alpha val="79999"/>
              </a:srgbClr>
            </a:outerShdw>
          </a:effectLst>
        </p:spPr>
        <p:txBody>
          <a:bodyPr lIns="142380" tIns="142380" rIns="142380" bIns="142380" anchor="ct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卒業生と定期的に同窓会で会いたい</a:t>
            </a:r>
          </a:p>
        </p:txBody>
      </p:sp>
      <p:sp>
        <p:nvSpPr>
          <p:cNvPr id="75783" name="Rectangle 7"/>
          <p:cNvSpPr>
            <a:spLocks/>
          </p:cNvSpPr>
          <p:nvPr/>
        </p:nvSpPr>
        <p:spPr bwMode="auto">
          <a:xfrm>
            <a:off x="5542862" y="1696641"/>
            <a:ext cx="4164583" cy="1375172"/>
          </a:xfrm>
          <a:prstGeom prst="rect">
            <a:avLst/>
          </a:prstGeom>
          <a:solidFill>
            <a:schemeClr val="bg1"/>
          </a:solidFill>
          <a:ln w="25400" cap="flat">
            <a:solidFill>
              <a:schemeClr val="tx1">
                <a:alpha val="50000"/>
              </a:schemeClr>
            </a:solidFill>
            <a:prstDash val="solid"/>
            <a:miter lim="800000"/>
            <a:headEnd type="none" w="med" len="med"/>
            <a:tailEnd type="none" w="med" len="med"/>
          </a:ln>
          <a:effectLst>
            <a:outerShdw blurRad="101600" algn="ctr" rotWithShape="0">
              <a:srgbClr val="FFFFFF">
                <a:alpha val="79999"/>
              </a:srgbClr>
            </a:outerShdw>
          </a:effectLst>
        </p:spPr>
        <p:txBody>
          <a:bodyPr lIns="94920" tIns="94920" rIns="94920" bIns="94920"/>
          <a:lstStyle/>
          <a:p>
            <a:r>
              <a:rPr lang="ja-JP" altLang="en-US" sz="1300" dirty="0">
                <a:latin typeface="ヒラギノ角ゴ ProN W6" charset="0"/>
                <a:ea typeface="ヒラギノ角ゴ ProN W6" charset="0"/>
                <a:cs typeface="ヒラギノ角ゴ ProN W6" charset="0"/>
                <a:sym typeface="ヒラギノ角ゴ ProN W6" charset="0"/>
              </a:rPr>
              <a:t>希望する生活像（総合的なニーズ）</a:t>
            </a:r>
          </a:p>
        </p:txBody>
      </p:sp>
      <p:sp>
        <p:nvSpPr>
          <p:cNvPr id="75784" name="Rectangle 8"/>
          <p:cNvSpPr>
            <a:spLocks/>
          </p:cNvSpPr>
          <p:nvPr/>
        </p:nvSpPr>
        <p:spPr bwMode="auto">
          <a:xfrm>
            <a:off x="5542862" y="3455789"/>
            <a:ext cx="4164583" cy="1375172"/>
          </a:xfrm>
          <a:prstGeom prst="rect">
            <a:avLst/>
          </a:prstGeom>
          <a:solidFill>
            <a:schemeClr val="bg1"/>
          </a:solidFill>
          <a:ln w="25400" cap="flat">
            <a:solidFill>
              <a:schemeClr val="tx1">
                <a:alpha val="50000"/>
              </a:schemeClr>
            </a:solidFill>
            <a:prstDash val="solid"/>
            <a:miter lim="800000"/>
            <a:headEnd type="none" w="med" len="med"/>
            <a:tailEnd type="none" w="med" len="med"/>
          </a:ln>
          <a:effectLst>
            <a:outerShdw blurRad="101600" algn="ctr" rotWithShape="0">
              <a:srgbClr val="FFFFFF">
                <a:alpha val="79999"/>
              </a:srgbClr>
            </a:outerShdw>
          </a:effectLst>
        </p:spPr>
        <p:txBody>
          <a:bodyPr lIns="94920" tIns="94920" rIns="94920" bIns="94920"/>
          <a:lstStyle/>
          <a:p>
            <a:r>
              <a:rPr lang="ja-JP" altLang="en-US" sz="1300" dirty="0">
                <a:latin typeface="ヒラギノ角ゴ ProN W6" charset="0"/>
                <a:ea typeface="ヒラギノ角ゴ ProN W6" charset="0"/>
                <a:cs typeface="ヒラギノ角ゴ ProN W6" charset="0"/>
                <a:sym typeface="ヒラギノ角ゴ ProN W6" charset="0"/>
              </a:rPr>
              <a:t>希望する生活像（総合的なニーズ）</a:t>
            </a:r>
          </a:p>
        </p:txBody>
      </p:sp>
      <p:sp>
        <p:nvSpPr>
          <p:cNvPr id="75785" name="Rectangle 9"/>
          <p:cNvSpPr>
            <a:spLocks/>
          </p:cNvSpPr>
          <p:nvPr/>
        </p:nvSpPr>
        <p:spPr bwMode="auto">
          <a:xfrm>
            <a:off x="5542862" y="5214937"/>
            <a:ext cx="4164583" cy="1375172"/>
          </a:xfrm>
          <a:prstGeom prst="rect">
            <a:avLst/>
          </a:prstGeom>
          <a:solidFill>
            <a:schemeClr val="bg1"/>
          </a:solidFill>
          <a:ln w="25400" cap="flat">
            <a:solidFill>
              <a:schemeClr val="tx1">
                <a:alpha val="50000"/>
              </a:schemeClr>
            </a:solidFill>
            <a:prstDash val="solid"/>
            <a:miter lim="800000"/>
            <a:headEnd type="none" w="med" len="med"/>
            <a:tailEnd type="none" w="med" len="med"/>
          </a:ln>
          <a:effectLst>
            <a:outerShdw blurRad="101600" algn="ctr" rotWithShape="0">
              <a:srgbClr val="FFFFFF">
                <a:alpha val="79999"/>
              </a:srgbClr>
            </a:outerShdw>
          </a:effectLst>
        </p:spPr>
        <p:txBody>
          <a:bodyPr lIns="94920" tIns="94920" rIns="94920" bIns="94920"/>
          <a:lstStyle/>
          <a:p>
            <a:r>
              <a:rPr lang="ja-JP" altLang="en-US" sz="1300">
                <a:latin typeface="ヒラギノ角ゴ ProN W6" charset="0"/>
                <a:ea typeface="ヒラギノ角ゴ ProN W6" charset="0"/>
                <a:cs typeface="ヒラギノ角ゴ ProN W6" charset="0"/>
                <a:sym typeface="ヒラギノ角ゴ ProN W6" charset="0"/>
              </a:rPr>
              <a:t>希望する生活像（総合的なニーズ）</a:t>
            </a:r>
          </a:p>
        </p:txBody>
      </p:sp>
      <p:sp>
        <p:nvSpPr>
          <p:cNvPr id="75786" name="AutoShape 10"/>
          <p:cNvSpPr>
            <a:spLocks/>
          </p:cNvSpPr>
          <p:nvPr/>
        </p:nvSpPr>
        <p:spPr bwMode="auto">
          <a:xfrm>
            <a:off x="6008899" y="2107406"/>
            <a:ext cx="3391160" cy="866180"/>
          </a:xfrm>
          <a:prstGeom prst="roundRect">
            <a:avLst>
              <a:gd name="adj" fmla="val 15463"/>
            </a:avLst>
          </a:prstGeom>
          <a:solidFill>
            <a:schemeClr val="bg1"/>
          </a:solidFill>
          <a:ln w="50800" cap="flat">
            <a:solidFill>
              <a:srgbClr val="2F3946">
                <a:alpha val="84999"/>
              </a:srgbClr>
            </a:solidFill>
            <a:prstDash val="solid"/>
            <a:miter lim="800000"/>
            <a:headEnd type="none" w="med" len="med"/>
            <a:tailEnd type="none" w="med" len="med"/>
          </a:ln>
          <a:effectLst>
            <a:outerShdw blurRad="127000" algn="ctr" rotWithShape="0">
              <a:srgbClr val="FFFFFF">
                <a:alpha val="79999"/>
              </a:srgbClr>
            </a:outerShdw>
          </a:effectLst>
        </p:spPr>
        <p:txBody>
          <a:bodyPr lIns="151872" tIns="151872" rIns="151872" bIns="151872" anchor="ctr"/>
          <a:lstStyle/>
          <a:p>
            <a:pPr>
              <a:lnSpc>
                <a:spcPct val="110000"/>
              </a:lnSpc>
            </a:pPr>
            <a:r>
              <a:rPr lang="ja-JP" altLang="en-US" sz="1300" dirty="0">
                <a:latin typeface="ヒラギノ角ゴ ProN W6" charset="0"/>
                <a:ea typeface="ヒラギノ角ゴ ProN W6" charset="0"/>
                <a:cs typeface="ヒラギノ角ゴ ProN W6" charset="0"/>
                <a:sym typeface="ヒラギノ角ゴ ProN W6" charset="0"/>
              </a:rPr>
              <a:t>個別支援計画　Ａ</a:t>
            </a:r>
            <a:endParaRPr lang="en-US" altLang="ja-JP" sz="1300" dirty="0">
              <a:latin typeface="ヒラギノ角ゴ ProN W6" charset="0"/>
              <a:ea typeface="ヒラギノ角ゴ ProN W6" charset="0"/>
              <a:cs typeface="ヒラギノ角ゴ ProN W6" charset="0"/>
              <a:sym typeface="ヒラギノ角ゴ ProN W6" charset="0"/>
            </a:endParaRPr>
          </a:p>
          <a:p>
            <a:pPr>
              <a:lnSpc>
                <a:spcPct val="110000"/>
              </a:lnSpc>
            </a:pPr>
            <a:r>
              <a:rPr lang="ja-JP" altLang="en-US" dirty="0">
                <a:latin typeface="ヒラギノ角ゴ ProN W6" charset="0"/>
                <a:ea typeface="ヒラギノ角ゴ ProN W6" charset="0"/>
                <a:cs typeface="ヒラギノ角ゴ ProN W6" charset="0"/>
                <a:sym typeface="ヒラギノ角ゴ ProN W6" charset="0"/>
              </a:rPr>
              <a:t>就労移行支援事業所</a:t>
            </a:r>
          </a:p>
        </p:txBody>
      </p:sp>
      <p:sp>
        <p:nvSpPr>
          <p:cNvPr id="75787" name="AutoShape 11"/>
          <p:cNvSpPr>
            <a:spLocks/>
          </p:cNvSpPr>
          <p:nvPr/>
        </p:nvSpPr>
        <p:spPr bwMode="auto">
          <a:xfrm>
            <a:off x="6008899" y="3848695"/>
            <a:ext cx="3391160" cy="866180"/>
          </a:xfrm>
          <a:prstGeom prst="roundRect">
            <a:avLst>
              <a:gd name="adj" fmla="val 15463"/>
            </a:avLst>
          </a:prstGeom>
          <a:solidFill>
            <a:schemeClr val="bg1"/>
          </a:solidFill>
          <a:ln w="50800" cap="flat">
            <a:solidFill>
              <a:srgbClr val="2F3946">
                <a:alpha val="84999"/>
              </a:srgbClr>
            </a:solidFill>
            <a:prstDash val="solid"/>
            <a:miter lim="800000"/>
            <a:headEnd type="none" w="med" len="med"/>
            <a:tailEnd type="none" w="med" len="med"/>
          </a:ln>
          <a:effectLst>
            <a:outerShdw blurRad="127000" algn="ctr" rotWithShape="0">
              <a:srgbClr val="FFFFFF">
                <a:alpha val="79999"/>
              </a:srgbClr>
            </a:outerShdw>
          </a:effectLst>
        </p:spPr>
        <p:txBody>
          <a:bodyPr lIns="72000" tIns="151872" rIns="72000" bIns="151872" anchor="ctr"/>
          <a:lstStyle/>
          <a:p>
            <a:pPr>
              <a:lnSpc>
                <a:spcPct val="110000"/>
              </a:lnSpc>
            </a:pPr>
            <a:r>
              <a:rPr lang="ja-JP" altLang="en-US" sz="1300" dirty="0">
                <a:latin typeface="ヒラギノ角ゴ ProN W6" charset="0"/>
                <a:ea typeface="ヒラギノ角ゴ ProN W6" charset="0"/>
                <a:cs typeface="ヒラギノ角ゴ ProN W6" charset="0"/>
                <a:sym typeface="ヒラギノ角ゴ ProN W6" charset="0"/>
              </a:rPr>
              <a:t>個別支援計画　Ｂ</a:t>
            </a:r>
            <a:endParaRPr lang="en-US" altLang="ja-JP" sz="1300" dirty="0">
              <a:latin typeface="ヒラギノ角ゴ ProN W6" charset="0"/>
              <a:ea typeface="ヒラギノ角ゴ ProN W6" charset="0"/>
              <a:cs typeface="ヒラギノ角ゴ ProN W6" charset="0"/>
              <a:sym typeface="ヒラギノ角ゴ ProN W6" charset="0"/>
            </a:endParaRPr>
          </a:p>
          <a:p>
            <a:pPr>
              <a:lnSpc>
                <a:spcPct val="110000"/>
              </a:lnSpc>
            </a:pPr>
            <a:r>
              <a:rPr lang="ja-JP" altLang="en-US" dirty="0">
                <a:latin typeface="ヒラギノ角ゴ ProN W6" charset="0"/>
                <a:ea typeface="ヒラギノ角ゴ ProN W6" charset="0"/>
                <a:cs typeface="ヒラギノ角ゴ ProN W6" charset="0"/>
                <a:sym typeface="ヒラギノ角ゴ ProN W6" charset="0"/>
              </a:rPr>
              <a:t>行動援護</a:t>
            </a:r>
            <a:r>
              <a:rPr lang="en-US" altLang="ja-JP" dirty="0">
                <a:latin typeface="ヒラギノ角ゴ ProN W6" charset="0"/>
                <a:ea typeface="ヒラギノ角ゴ ProN W6" charset="0"/>
                <a:cs typeface="ヒラギノ角ゴ ProN W6" charset="0"/>
                <a:sym typeface="ヒラギノ角ゴ ProN W6" charset="0"/>
              </a:rPr>
              <a:t> </a:t>
            </a:r>
            <a:r>
              <a:rPr lang="ja-JP" altLang="en-US" dirty="0">
                <a:latin typeface="ヒラギノ角ゴ ProN W6" charset="0"/>
                <a:ea typeface="ヒラギノ角ゴ ProN W6" charset="0"/>
                <a:cs typeface="ヒラギノ角ゴ ProN W6" charset="0"/>
                <a:sym typeface="ヒラギノ角ゴ ProN W6" charset="0"/>
              </a:rPr>
              <a:t>サービス提供事業所</a:t>
            </a:r>
          </a:p>
        </p:txBody>
      </p:sp>
      <p:sp>
        <p:nvSpPr>
          <p:cNvPr id="75788" name="AutoShape 12"/>
          <p:cNvSpPr>
            <a:spLocks/>
          </p:cNvSpPr>
          <p:nvPr/>
        </p:nvSpPr>
        <p:spPr bwMode="auto">
          <a:xfrm>
            <a:off x="6008899" y="5616773"/>
            <a:ext cx="3391160" cy="866180"/>
          </a:xfrm>
          <a:prstGeom prst="roundRect">
            <a:avLst>
              <a:gd name="adj" fmla="val 15463"/>
            </a:avLst>
          </a:prstGeom>
          <a:solidFill>
            <a:schemeClr val="bg1"/>
          </a:solidFill>
          <a:ln w="50800" cap="flat">
            <a:solidFill>
              <a:srgbClr val="2F3946">
                <a:alpha val="84999"/>
              </a:srgbClr>
            </a:solidFill>
            <a:prstDash val="solid"/>
            <a:miter lim="800000"/>
            <a:headEnd type="none" w="med" len="med"/>
            <a:tailEnd type="none" w="med" len="med"/>
          </a:ln>
          <a:effectLst>
            <a:outerShdw blurRad="127000" algn="ctr" rotWithShape="0">
              <a:srgbClr val="FFFFFF">
                <a:alpha val="79999"/>
              </a:srgbClr>
            </a:outerShdw>
          </a:effectLst>
        </p:spPr>
        <p:txBody>
          <a:bodyPr lIns="142380" tIns="142380" rIns="142380" bIns="142380" anchor="ctr"/>
          <a:lstStyle/>
          <a:p>
            <a:r>
              <a:rPr lang="ja-JP" altLang="en-US">
                <a:latin typeface="ヒラギノ角ゴ ProN W6" charset="0"/>
                <a:ea typeface="ヒラギノ角ゴ ProN W6" charset="0"/>
                <a:cs typeface="ヒラギノ角ゴ ProN W6" charset="0"/>
                <a:sym typeface="ヒラギノ角ゴ ProN W6" charset="0"/>
              </a:rPr>
              <a:t>インフォーマルサービス</a:t>
            </a:r>
            <a:r>
              <a:rPr lang="ja-JP" altLang="en-US" sz="1300">
                <a:latin typeface="ヒラギノ角ゴ ProN W6" charset="0"/>
                <a:ea typeface="ヒラギノ角ゴ ProN W6" charset="0"/>
                <a:cs typeface="ヒラギノ角ゴ ProN W6" charset="0"/>
                <a:sym typeface="ヒラギノ角ゴ ProN W6" charset="0"/>
              </a:rPr>
              <a:t>　</a:t>
            </a:r>
            <a:endParaRPr lang="en-US" altLang="ja-JP" sz="1300">
              <a:latin typeface="ヒラギノ角ゴ ProN W6" charset="0"/>
              <a:ea typeface="ヒラギノ角ゴ ProN W6" charset="0"/>
              <a:cs typeface="ヒラギノ角ゴ ProN W6" charset="0"/>
              <a:sym typeface="ヒラギノ角ゴ ProN W6" charset="0"/>
            </a:endParaRPr>
          </a:p>
          <a:p>
            <a:r>
              <a:rPr lang="ja-JP" altLang="en-US" sz="1300">
                <a:latin typeface="ヒラギノ角ゴ ProN W6" charset="0"/>
                <a:ea typeface="ヒラギノ角ゴ ProN W6" charset="0"/>
                <a:cs typeface="ヒラギノ角ゴ ProN W6" charset="0"/>
                <a:sym typeface="ヒラギノ角ゴ ProN W6" charset="0"/>
              </a:rPr>
              <a:t>家族　友人　先生の協力・助け合い</a:t>
            </a:r>
          </a:p>
        </p:txBody>
      </p:sp>
      <p:sp>
        <p:nvSpPr>
          <p:cNvPr id="75789" name="AutoShape 13"/>
          <p:cNvSpPr>
            <a:spLocks/>
          </p:cNvSpPr>
          <p:nvPr/>
        </p:nvSpPr>
        <p:spPr bwMode="auto">
          <a:xfrm>
            <a:off x="4144752" y="2080617"/>
            <a:ext cx="991567" cy="892969"/>
          </a:xfrm>
          <a:prstGeom prst="rightArrow">
            <a:avLst>
              <a:gd name="adj1" fmla="val 32000"/>
              <a:gd name="adj2" fmla="val 44000"/>
            </a:avLst>
          </a:prstGeom>
          <a:gradFill rotWithShape="0">
            <a:gsLst>
              <a:gs pos="0">
                <a:srgbClr val="FFFFFF"/>
              </a:gs>
              <a:gs pos="100000">
                <a:srgbClr val="808080"/>
              </a:gs>
            </a:gsLst>
            <a:lin ang="5400000" scaled="1"/>
          </a:gradFill>
          <a:ln w="25400" cap="flat">
            <a:solidFill>
              <a:srgbClr val="2F3946">
                <a:alpha val="84999"/>
              </a:srgbClr>
            </a:solidFill>
            <a:prstDash val="solid"/>
            <a:miter lim="800000"/>
            <a:headEnd type="none" w="med" len="med"/>
            <a:tailEnd type="none" w="med" len="med"/>
          </a:ln>
          <a:effectLst>
            <a:outerShdw blurRad="76200" algn="ctr" rotWithShape="0">
              <a:srgbClr val="FFFFFF">
                <a:alpha val="79999"/>
              </a:srgbClr>
            </a:outerShdw>
          </a:effectLst>
        </p:spPr>
        <p:txBody>
          <a:bodyPr lIns="0" tIns="0" rIns="0" bIns="0"/>
          <a:lstStyle/>
          <a:p>
            <a:endParaRPr lang="ja-JP" altLang="en-US">
              <a:solidFill>
                <a:srgbClr val="FFFFFF"/>
              </a:solidFill>
            </a:endParaRPr>
          </a:p>
        </p:txBody>
      </p:sp>
      <p:sp>
        <p:nvSpPr>
          <p:cNvPr id="75790" name="AutoShape 14"/>
          <p:cNvSpPr>
            <a:spLocks/>
          </p:cNvSpPr>
          <p:nvPr/>
        </p:nvSpPr>
        <p:spPr bwMode="auto">
          <a:xfrm>
            <a:off x="4144752" y="3839766"/>
            <a:ext cx="991567" cy="892969"/>
          </a:xfrm>
          <a:prstGeom prst="rightArrow">
            <a:avLst>
              <a:gd name="adj1" fmla="val 32000"/>
              <a:gd name="adj2" fmla="val 44000"/>
            </a:avLst>
          </a:prstGeom>
          <a:gradFill rotWithShape="0">
            <a:gsLst>
              <a:gs pos="0">
                <a:srgbClr val="FFFFFF"/>
              </a:gs>
              <a:gs pos="100000">
                <a:srgbClr val="808080"/>
              </a:gs>
            </a:gsLst>
            <a:lin ang="5400000" scaled="1"/>
          </a:gradFill>
          <a:ln w="25400" cap="flat">
            <a:solidFill>
              <a:srgbClr val="2F3946">
                <a:alpha val="84999"/>
              </a:srgbClr>
            </a:solidFill>
            <a:prstDash val="solid"/>
            <a:miter lim="800000"/>
            <a:headEnd type="none" w="med" len="med"/>
            <a:tailEnd type="none" w="med" len="med"/>
          </a:ln>
          <a:effectLst>
            <a:outerShdw blurRad="76200" algn="ctr" rotWithShape="0">
              <a:srgbClr val="FFFFFF">
                <a:alpha val="79999"/>
              </a:srgbClr>
            </a:outerShdw>
          </a:effectLst>
        </p:spPr>
        <p:txBody>
          <a:bodyPr lIns="0" tIns="0" rIns="0" bIns="0"/>
          <a:lstStyle/>
          <a:p>
            <a:endParaRPr lang="ja-JP" altLang="en-US">
              <a:solidFill>
                <a:srgbClr val="FFFFFF"/>
              </a:solidFill>
            </a:endParaRPr>
          </a:p>
        </p:txBody>
      </p:sp>
      <p:sp>
        <p:nvSpPr>
          <p:cNvPr id="75791" name="AutoShape 15"/>
          <p:cNvSpPr>
            <a:spLocks/>
          </p:cNvSpPr>
          <p:nvPr/>
        </p:nvSpPr>
        <p:spPr bwMode="auto">
          <a:xfrm>
            <a:off x="4144752" y="5598914"/>
            <a:ext cx="991567" cy="892969"/>
          </a:xfrm>
          <a:prstGeom prst="rightArrow">
            <a:avLst>
              <a:gd name="adj1" fmla="val 32000"/>
              <a:gd name="adj2" fmla="val 44000"/>
            </a:avLst>
          </a:prstGeom>
          <a:gradFill rotWithShape="0">
            <a:gsLst>
              <a:gs pos="0">
                <a:srgbClr val="FFFFFF"/>
              </a:gs>
              <a:gs pos="100000">
                <a:srgbClr val="808080"/>
              </a:gs>
            </a:gsLst>
            <a:lin ang="5400000" scaled="1"/>
          </a:gradFill>
          <a:ln w="25400" cap="flat">
            <a:solidFill>
              <a:srgbClr val="2F3946">
                <a:alpha val="84999"/>
              </a:srgbClr>
            </a:solidFill>
            <a:prstDash val="solid"/>
            <a:miter lim="800000"/>
            <a:headEnd type="none" w="med" len="med"/>
            <a:tailEnd type="none" w="med" len="med"/>
          </a:ln>
          <a:effectLst>
            <a:outerShdw blurRad="76200" algn="ctr" rotWithShape="0">
              <a:srgbClr val="FFFFFF">
                <a:alpha val="79999"/>
              </a:srgbClr>
            </a:outerShdw>
          </a:effectLst>
        </p:spPr>
        <p:txBody>
          <a:bodyPr lIns="0" tIns="0" rIns="0" bIns="0"/>
          <a:lstStyle/>
          <a:p>
            <a:endParaRPr lang="ja-JP" altLang="en-US">
              <a:solidFill>
                <a:srgbClr val="FFFFFF"/>
              </a:solidFill>
            </a:endParaRPr>
          </a:p>
        </p:txBody>
      </p:sp>
      <p:sp>
        <p:nvSpPr>
          <p:cNvPr id="75792" name="Rectangle 16"/>
          <p:cNvSpPr>
            <a:spLocks/>
          </p:cNvSpPr>
          <p:nvPr/>
        </p:nvSpPr>
        <p:spPr bwMode="auto">
          <a:xfrm>
            <a:off x="6662690" y="1312574"/>
            <a:ext cx="19075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サービス管理責任者</a:t>
            </a:r>
          </a:p>
        </p:txBody>
      </p:sp>
      <p:sp>
        <p:nvSpPr>
          <p:cNvPr id="75793" name="Rectangle 17"/>
          <p:cNvSpPr>
            <a:spLocks/>
          </p:cNvSpPr>
          <p:nvPr/>
        </p:nvSpPr>
        <p:spPr bwMode="auto">
          <a:xfrm>
            <a:off x="1245870" y="1312574"/>
            <a:ext cx="16158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ja-JP" altLang="en-US"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相談支援専門員</a:t>
            </a:r>
          </a:p>
        </p:txBody>
      </p:sp>
      <p:sp>
        <p:nvSpPr>
          <p:cNvPr id="2" name="スライド番号プレースホルダー 1"/>
          <p:cNvSpPr>
            <a:spLocks noGrp="1"/>
          </p:cNvSpPr>
          <p:nvPr>
            <p:ph type="sldNum" sz="quarter" idx="12"/>
          </p:nvPr>
        </p:nvSpPr>
        <p:spPr>
          <a:xfrm>
            <a:off x="7783512" y="6482953"/>
            <a:ext cx="2370138" cy="476250"/>
          </a:xfrm>
        </p:spPr>
        <p:txBody>
          <a:bodyPr/>
          <a:lstStyle/>
          <a:p>
            <a:pPr>
              <a:defRPr/>
            </a:pPr>
            <a:fld id="{9E27E2D0-C628-4576-90DA-3C55F48914B7}" type="slidenum">
              <a:rPr lang="en-US" altLang="ja-JP" smtClean="0">
                <a:solidFill>
                  <a:srgbClr val="000000"/>
                </a:solidFill>
              </a:rPr>
              <a:pPr>
                <a:defRPr/>
              </a:pPr>
              <a:t>30</a:t>
            </a:fld>
            <a:endParaRPr lang="en-US" altLang="ja-JP" dirty="0">
              <a:solidFill>
                <a:srgbClr val="000000"/>
              </a:solidFill>
            </a:endParaRPr>
          </a:p>
        </p:txBody>
      </p:sp>
    </p:spTree>
    <p:extLst>
      <p:ext uri="{BB962C8B-B14F-4D97-AF65-F5344CB8AC3E}">
        <p14:creationId xmlns:p14="http://schemas.microsoft.com/office/powerpoint/2010/main" val="4130529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463620" y="836617"/>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19460" name="Rectangle 3"/>
          <p:cNvSpPr>
            <a:spLocks noGrp="1" noChangeArrowheads="1"/>
          </p:cNvSpPr>
          <p:nvPr>
            <p:ph type="title"/>
          </p:nvPr>
        </p:nvSpPr>
        <p:spPr>
          <a:xfrm>
            <a:off x="762001" y="404813"/>
            <a:ext cx="8629650" cy="792162"/>
          </a:xfrm>
          <a:noFill/>
        </p:spPr>
        <p:txBody>
          <a:bodyPr/>
          <a:lstStyle/>
          <a:p>
            <a:pPr eaLnBrk="1" hangingPunct="1"/>
            <a: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（２）個別支援計画書は連携ツール③</a:t>
            </a:r>
          </a:p>
        </p:txBody>
      </p:sp>
      <p:sp>
        <p:nvSpPr>
          <p:cNvPr id="2" name="コンテンツ プレースホルダー 1"/>
          <p:cNvSpPr>
            <a:spLocks noGrp="1"/>
          </p:cNvSpPr>
          <p:nvPr>
            <p:ph sz="half" idx="1"/>
          </p:nvPr>
        </p:nvSpPr>
        <p:spPr>
          <a:xfrm>
            <a:off x="324297" y="1916832"/>
            <a:ext cx="9577064" cy="4104456"/>
          </a:xfrm>
        </p:spPr>
        <p:txBody>
          <a:bodyPr/>
          <a:lstStyle/>
          <a:p>
            <a:pPr marL="0" indent="0">
              <a:buNone/>
            </a:pPr>
            <a:r>
              <a:rPr lang="ja-JP" altLang="ja-JP" sz="2400"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○個</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別支援計画書の視点や質的変化を意識する（</a:t>
            </a:r>
            <a:r>
              <a:rPr lang="ja-JP" altLang="ja-JP" sz="2400" u="sng"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モニタリングの重要性</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・最初からすべてを網羅し、完璧な計画書は作ろうとしない。スモールステップで、少しずつ積み上げて行くイメージを持ち、成功体験や役割を意識することが重要となります。</a:t>
            </a:r>
          </a:p>
          <a:p>
            <a:pPr marL="0" indent="0">
              <a:buNone/>
            </a:pP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・つなげるだけではなく、一緒に考える姿勢が必要（つなげてもうまくいかない場合）</a:t>
            </a:r>
          </a:p>
          <a:p>
            <a:pPr marL="0" indent="0">
              <a:buNone/>
            </a:pPr>
            <a:r>
              <a:rPr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相談支援専門員とサービス管理責任者が、</a:t>
            </a:r>
            <a:r>
              <a:rPr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モニタリングのための会議等で</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一緒に考えることで、新たな解決方法やつなぎ先（連携先）を得たり、気づきが生まれます。</a:t>
            </a:r>
          </a:p>
          <a:p>
            <a:pPr marL="0" indent="0">
              <a:buNone/>
            </a:pPr>
            <a:endParaRPr kumimoji="1"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31</a:t>
            </a:fld>
            <a:endParaRPr lang="en-US" altLang="ja-JP" dirty="0">
              <a:solidFill>
                <a:srgbClr val="000000"/>
              </a:solidFill>
            </a:endParaRPr>
          </a:p>
        </p:txBody>
      </p:sp>
    </p:spTree>
    <p:extLst>
      <p:ext uri="{BB962C8B-B14F-4D97-AF65-F5344CB8AC3E}">
        <p14:creationId xmlns:p14="http://schemas.microsoft.com/office/powerpoint/2010/main" val="603612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AutoShape 1"/>
          <p:cNvSpPr>
            <a:spLocks/>
          </p:cNvSpPr>
          <p:nvPr/>
        </p:nvSpPr>
        <p:spPr bwMode="auto">
          <a:xfrm>
            <a:off x="3837366" y="5339953"/>
            <a:ext cx="3759739" cy="1098352"/>
          </a:xfrm>
          <a:prstGeom prst="roundRect">
            <a:avLst>
              <a:gd name="adj" fmla="val 12194"/>
            </a:avLst>
          </a:prstGeom>
          <a:solidFill>
            <a:schemeClr val="bg1"/>
          </a:solidFill>
          <a:ln w="3175" cap="flat">
            <a:solidFill>
              <a:srgbClr val="000000"/>
            </a:solidFill>
            <a:prstDash val="solid"/>
            <a:miter lim="800000"/>
            <a:headEnd type="none" w="med" len="med"/>
            <a:tailEnd type="none" w="med" len="med"/>
          </a:ln>
          <a:effectLst>
            <a:outerShdw blurRad="101600" dist="63499" dir="2999972" algn="ctr" rotWithShape="0">
              <a:srgbClr val="333333">
                <a:alpha val="79999"/>
              </a:srgbClr>
            </a:outerShdw>
          </a:effectLst>
        </p:spPr>
        <p:txBody>
          <a:bodyPr lIns="0" tIns="0" rIns="0" bIns="0" anchor="ct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リスク・安定中心型</a:t>
            </a:r>
          </a:p>
        </p:txBody>
      </p:sp>
      <p:sp>
        <p:nvSpPr>
          <p:cNvPr id="77826" name="AutoShape 2"/>
          <p:cNvSpPr>
            <a:spLocks/>
          </p:cNvSpPr>
          <p:nvPr/>
        </p:nvSpPr>
        <p:spPr bwMode="auto">
          <a:xfrm>
            <a:off x="863403" y="5331024"/>
            <a:ext cx="2796220" cy="1107281"/>
          </a:xfrm>
          <a:prstGeom prst="roundRect">
            <a:avLst>
              <a:gd name="adj" fmla="val 12093"/>
            </a:avLst>
          </a:prstGeom>
          <a:solidFill>
            <a:schemeClr val="bg1"/>
          </a:solidFill>
          <a:ln w="3175" cap="flat">
            <a:solidFill>
              <a:srgbClr val="000000"/>
            </a:solidFill>
            <a:prstDash val="solid"/>
            <a:miter lim="800000"/>
            <a:headEnd type="none" w="med" len="med"/>
            <a:tailEnd type="none" w="med" len="med"/>
          </a:ln>
          <a:effectLst>
            <a:outerShdw blurRad="101600" dist="63499" dir="2999972" algn="ctr" rotWithShape="0">
              <a:srgbClr val="333333">
                <a:alpha val="79999"/>
              </a:srgbClr>
            </a:outerShdw>
          </a:effectLst>
        </p:spPr>
        <p:txBody>
          <a:bodyPr lIns="0" tIns="0" rIns="0" bIns="0" anchor="ctr"/>
          <a:lstStyle/>
          <a:p>
            <a:r>
              <a:rPr lang="ja-JP" altLang="en-US"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サービス利用</a:t>
            </a:r>
            <a:endParaRPr lang="en-US" altLang="ja-JP"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endParaRPr>
          </a:p>
          <a:p>
            <a:r>
              <a:rPr lang="ja-JP" altLang="en-US"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初　期</a:t>
            </a:r>
          </a:p>
        </p:txBody>
      </p:sp>
      <p:sp>
        <p:nvSpPr>
          <p:cNvPr id="77827" name="AutoShape 3"/>
          <p:cNvSpPr>
            <a:spLocks/>
          </p:cNvSpPr>
          <p:nvPr/>
        </p:nvSpPr>
        <p:spPr bwMode="auto">
          <a:xfrm>
            <a:off x="813824" y="3804047"/>
            <a:ext cx="2796220" cy="1116211"/>
          </a:xfrm>
          <a:prstGeom prst="roundRect">
            <a:avLst>
              <a:gd name="adj" fmla="val 12000"/>
            </a:avLst>
          </a:prstGeom>
          <a:solidFill>
            <a:schemeClr val="bg1"/>
          </a:solidFill>
          <a:ln w="3175" cap="flat">
            <a:solidFill>
              <a:srgbClr val="000000"/>
            </a:solidFill>
            <a:prstDash val="solid"/>
            <a:miter lim="800000"/>
            <a:headEnd type="none" w="med" len="med"/>
            <a:tailEnd type="none" w="med" len="med"/>
          </a:ln>
          <a:effectLst>
            <a:outerShdw blurRad="101600" dist="63499" dir="2999972" algn="ctr" rotWithShape="0">
              <a:srgbClr val="333333">
                <a:alpha val="79999"/>
              </a:srgbClr>
            </a:outerShdw>
          </a:effectLst>
        </p:spPr>
        <p:txBody>
          <a:bodyPr lIns="0" tIns="0" rIns="0" bIns="0" anchor="ctr"/>
          <a:lstStyle/>
          <a:p>
            <a:r>
              <a:rPr lang="ja-JP" altLang="en-US"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サービス利用</a:t>
            </a:r>
            <a:endParaRPr lang="en-US" altLang="ja-JP"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endParaRPr>
          </a:p>
          <a:p>
            <a:r>
              <a:rPr lang="ja-JP" altLang="en-US"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中　期</a:t>
            </a:r>
          </a:p>
        </p:txBody>
      </p:sp>
      <p:sp>
        <p:nvSpPr>
          <p:cNvPr id="77828" name="AutoShape 4"/>
          <p:cNvSpPr>
            <a:spLocks/>
          </p:cNvSpPr>
          <p:nvPr/>
        </p:nvSpPr>
        <p:spPr bwMode="auto">
          <a:xfrm>
            <a:off x="753591" y="2187774"/>
            <a:ext cx="2796220" cy="1107281"/>
          </a:xfrm>
          <a:prstGeom prst="roundRect">
            <a:avLst>
              <a:gd name="adj" fmla="val 12093"/>
            </a:avLst>
          </a:prstGeom>
          <a:solidFill>
            <a:schemeClr val="bg1"/>
          </a:solidFill>
          <a:ln w="3175" cap="flat">
            <a:solidFill>
              <a:srgbClr val="000000"/>
            </a:solidFill>
            <a:prstDash val="solid"/>
            <a:miter lim="800000"/>
            <a:headEnd type="none" w="med" len="med"/>
            <a:tailEnd type="none" w="med" len="med"/>
          </a:ln>
          <a:effectLst>
            <a:outerShdw blurRad="101600" dist="63499" dir="2999972" algn="ctr" rotWithShape="0">
              <a:srgbClr val="333333">
                <a:alpha val="79999"/>
              </a:srgbClr>
            </a:outerShdw>
          </a:effectLst>
        </p:spPr>
        <p:txBody>
          <a:bodyPr lIns="0" tIns="0" rIns="0" bIns="0" anchor="ctr"/>
          <a:lstStyle/>
          <a:p>
            <a:r>
              <a:rPr lang="ja-JP" altLang="en-US"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サービス利用</a:t>
            </a:r>
            <a:endParaRPr lang="en-US" altLang="ja-JP"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endParaRPr>
          </a:p>
          <a:p>
            <a:r>
              <a:rPr lang="ja-JP" altLang="en-US"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後　期</a:t>
            </a:r>
          </a:p>
        </p:txBody>
      </p:sp>
      <p:sp>
        <p:nvSpPr>
          <p:cNvPr id="77829" name="AutoShape 5"/>
          <p:cNvSpPr>
            <a:spLocks/>
          </p:cNvSpPr>
          <p:nvPr/>
        </p:nvSpPr>
        <p:spPr bwMode="auto">
          <a:xfrm>
            <a:off x="3748125" y="3804047"/>
            <a:ext cx="3807619" cy="1116211"/>
          </a:xfrm>
          <a:prstGeom prst="roundRect">
            <a:avLst>
              <a:gd name="adj" fmla="val 12000"/>
            </a:avLst>
          </a:prstGeom>
          <a:solidFill>
            <a:schemeClr val="bg1"/>
          </a:solidFill>
          <a:ln w="3175" cap="flat">
            <a:solidFill>
              <a:srgbClr val="000000"/>
            </a:solidFill>
            <a:prstDash val="solid"/>
            <a:miter lim="800000"/>
            <a:headEnd type="none" w="med" len="med"/>
            <a:tailEnd type="none" w="med" len="med"/>
          </a:ln>
          <a:effectLst>
            <a:outerShdw blurRad="101600" dist="63499" dir="2999972" algn="ctr" rotWithShape="0">
              <a:srgbClr val="333333">
                <a:alpha val="79999"/>
              </a:srgbClr>
            </a:outerShdw>
          </a:effectLst>
        </p:spPr>
        <p:txBody>
          <a:bodyPr lIns="0" tIns="0" rIns="0" bIns="0" anchor="ctr"/>
          <a:lstStyle/>
          <a:p>
            <a:r>
              <a:rPr lang="ja-JP" altLang="en-US"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生きがいや可能性追求型</a:t>
            </a:r>
          </a:p>
        </p:txBody>
      </p:sp>
      <p:sp>
        <p:nvSpPr>
          <p:cNvPr id="77830" name="AutoShape 6"/>
          <p:cNvSpPr>
            <a:spLocks/>
          </p:cNvSpPr>
          <p:nvPr/>
        </p:nvSpPr>
        <p:spPr bwMode="auto">
          <a:xfrm>
            <a:off x="3748126" y="2205633"/>
            <a:ext cx="3776972" cy="1098352"/>
          </a:xfrm>
          <a:prstGeom prst="roundRect">
            <a:avLst>
              <a:gd name="adj" fmla="val 12194"/>
            </a:avLst>
          </a:prstGeom>
          <a:solidFill>
            <a:schemeClr val="bg1"/>
          </a:solidFill>
          <a:ln w="3175" cap="flat">
            <a:solidFill>
              <a:srgbClr val="000000"/>
            </a:solidFill>
            <a:prstDash val="solid"/>
            <a:miter lim="800000"/>
            <a:headEnd type="none" w="med" len="med"/>
            <a:tailEnd type="none" w="med" len="med"/>
          </a:ln>
          <a:effectLst>
            <a:outerShdw blurRad="101600" dist="63499" dir="2999972" algn="ctr" rotWithShape="0">
              <a:srgbClr val="333333">
                <a:alpha val="79999"/>
              </a:srgbClr>
            </a:outerShdw>
          </a:effectLst>
        </p:spPr>
        <p:txBody>
          <a:bodyPr lIns="0" tIns="0" rIns="0" bIns="0" anchor="ctr"/>
          <a:lstStyle/>
          <a:p>
            <a:r>
              <a:rPr lang="ja-JP" altLang="en-US"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将来の生活設計型</a:t>
            </a:r>
          </a:p>
        </p:txBody>
      </p:sp>
      <p:sp>
        <p:nvSpPr>
          <p:cNvPr id="77831" name="AutoShape 7"/>
          <p:cNvSpPr>
            <a:spLocks/>
          </p:cNvSpPr>
          <p:nvPr/>
        </p:nvSpPr>
        <p:spPr bwMode="auto">
          <a:xfrm rot="5409143" flipH="1">
            <a:off x="6091296" y="3101642"/>
            <a:ext cx="5142366" cy="1993050"/>
          </a:xfrm>
          <a:prstGeom prst="rightArrow">
            <a:avLst>
              <a:gd name="adj1" fmla="val 32000"/>
              <a:gd name="adj2" fmla="val 43643"/>
            </a:avLst>
          </a:prstGeom>
          <a:solidFill>
            <a:schemeClr val="bg1"/>
          </a:solidFill>
          <a:ln w="6350" cap="flat">
            <a:solidFill>
              <a:srgbClr val="000000"/>
            </a:solidFill>
            <a:prstDash val="solid"/>
            <a:miter lim="800000"/>
            <a:headEnd type="none" w="med" len="med"/>
            <a:tailEnd type="none" w="med" len="med"/>
          </a:ln>
          <a:effectLst>
            <a:outerShdw blurRad="101600" dist="63499" dir="2999972" algn="ctr" rotWithShape="0">
              <a:srgbClr val="333333">
                <a:alpha val="79999"/>
              </a:srgbClr>
            </a:outerShdw>
          </a:effectLst>
        </p:spPr>
        <p:txBody>
          <a:bodyPr lIns="0" tIns="0" rIns="0" bIns="0"/>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832" name="Rectangle 8"/>
          <p:cNvSpPr>
            <a:spLocks/>
          </p:cNvSpPr>
          <p:nvPr/>
        </p:nvSpPr>
        <p:spPr bwMode="auto">
          <a:xfrm>
            <a:off x="8389193" y="1955602"/>
            <a:ext cx="504056" cy="444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ja-JP" altLang="en-US" sz="2100" dirty="0">
                <a:solidFill>
                  <a:srgbClr val="FF0000"/>
                </a:solidFill>
                <a:latin typeface="ヒラギノ角ゴ Pro W6" charset="0"/>
                <a:ea typeface="ヒラギノ角ゴ Pro W6" charset="0"/>
                <a:cs typeface="ヒラギノ角ゴ Pro W6" charset="0"/>
                <a:sym typeface="ヒラギノ角ゴ Pro W6" charset="0"/>
              </a:rPr>
              <a:t>個別性が高まり支援の質がアップ</a:t>
            </a:r>
          </a:p>
        </p:txBody>
      </p:sp>
      <p:sp>
        <p:nvSpPr>
          <p:cNvPr id="77833" name="AutoShape 9"/>
          <p:cNvSpPr>
            <a:spLocks/>
          </p:cNvSpPr>
          <p:nvPr/>
        </p:nvSpPr>
        <p:spPr bwMode="auto">
          <a:xfrm>
            <a:off x="3748125" y="1526976"/>
            <a:ext cx="3797703" cy="437555"/>
          </a:xfrm>
          <a:prstGeom prst="roundRect">
            <a:avLst>
              <a:gd name="adj" fmla="val 30611"/>
            </a:avLst>
          </a:prstGeom>
          <a:solidFill>
            <a:srgbClr val="FFFFFF"/>
          </a:solidFill>
          <a:ln w="3175" cap="flat">
            <a:solidFill>
              <a:srgbClr val="000000"/>
            </a:solidFill>
            <a:prstDash val="solid"/>
            <a:miter lim="800000"/>
            <a:headEnd type="none" w="med" len="med"/>
            <a:tailEnd type="none" w="med" len="med"/>
          </a:ln>
          <a:effectLst>
            <a:outerShdw blurRad="101600" dist="63499" dir="2999972" algn="ctr" rotWithShape="0">
              <a:srgbClr val="333333">
                <a:alpha val="79999"/>
              </a:srgbClr>
            </a:outerShdw>
          </a:effectLst>
        </p:spPr>
        <p:txBody>
          <a:bodyPr lIns="0" tIns="0" rIns="0" bIns="0" anchor="ctr"/>
          <a:lstStyle/>
          <a:p>
            <a:r>
              <a:rPr lang="ja-JP" altLang="en-US" sz="2200">
                <a:solidFill>
                  <a:srgbClr val="000000"/>
                </a:solidFill>
                <a:effectLst>
                  <a:outerShdw blurRad="38100" dist="38100" dir="2700000" algn="tl">
                    <a:srgbClr val="DDDDDD"/>
                  </a:outerShdw>
                </a:effectLst>
              </a:rPr>
              <a:t>支援の方向性</a:t>
            </a:r>
          </a:p>
        </p:txBody>
      </p:sp>
      <p:sp>
        <p:nvSpPr>
          <p:cNvPr id="77834" name="AutoShape 10"/>
          <p:cNvSpPr>
            <a:spLocks/>
          </p:cNvSpPr>
          <p:nvPr/>
        </p:nvSpPr>
        <p:spPr bwMode="auto">
          <a:xfrm>
            <a:off x="793254" y="1526976"/>
            <a:ext cx="2706979" cy="437555"/>
          </a:xfrm>
          <a:prstGeom prst="roundRect">
            <a:avLst>
              <a:gd name="adj" fmla="val 30611"/>
            </a:avLst>
          </a:prstGeom>
          <a:solidFill>
            <a:srgbClr val="FFFFFF"/>
          </a:solidFill>
          <a:ln w="3175" cap="flat">
            <a:solidFill>
              <a:srgbClr val="000000"/>
            </a:solidFill>
            <a:prstDash val="solid"/>
            <a:miter lim="800000"/>
            <a:headEnd type="none" w="med" len="med"/>
            <a:tailEnd type="none" w="med" len="med"/>
          </a:ln>
          <a:effectLst>
            <a:outerShdw blurRad="101600" dist="63499" dir="2999972" algn="ctr" rotWithShape="0">
              <a:srgbClr val="333333">
                <a:alpha val="79999"/>
              </a:srgbClr>
            </a:outerShdw>
          </a:effectLst>
        </p:spPr>
        <p:txBody>
          <a:bodyPr lIns="0" tIns="0" rIns="0" bIns="0" anchor="ctr"/>
          <a:lstStyle/>
          <a:p>
            <a:r>
              <a:rPr lang="ja-JP" altLang="en-US" sz="2200">
                <a:solidFill>
                  <a:srgbClr val="000000"/>
                </a:solidFill>
                <a:effectLst>
                  <a:outerShdw blurRad="38100" dist="38100" dir="2700000" algn="tl">
                    <a:srgbClr val="DDDDDD"/>
                  </a:outerShdw>
                </a:effectLst>
              </a:rPr>
              <a:t>利用の時期</a:t>
            </a:r>
          </a:p>
        </p:txBody>
      </p:sp>
      <p:sp>
        <p:nvSpPr>
          <p:cNvPr id="77835" name="AutoShape 11"/>
          <p:cNvSpPr>
            <a:spLocks/>
          </p:cNvSpPr>
          <p:nvPr/>
        </p:nvSpPr>
        <p:spPr bwMode="auto">
          <a:xfrm rot="5400000">
            <a:off x="3182652" y="3058232"/>
            <a:ext cx="892969" cy="991567"/>
          </a:xfrm>
          <a:prstGeom prst="leftRightArrow">
            <a:avLst>
              <a:gd name="adj1" fmla="val 32000"/>
              <a:gd name="adj2" fmla="val 44000"/>
            </a:avLst>
          </a:prstGeom>
          <a:solidFill>
            <a:srgbClr val="408000"/>
          </a:solidFill>
          <a:ln w="12700" cap="flat">
            <a:solidFill>
              <a:srgbClr val="000000"/>
            </a:solidFill>
            <a:prstDash val="solid"/>
            <a:miter lim="800000"/>
            <a:headEnd type="none" w="med" len="med"/>
            <a:tailEnd type="none" w="med" len="med"/>
          </a:ln>
          <a:effectLst>
            <a:outerShdw blurRad="76200" algn="ctr" rotWithShape="0">
              <a:schemeClr val="bg2">
                <a:alpha val="79999"/>
              </a:schemeClr>
            </a:outerShdw>
          </a:effectLst>
        </p:spPr>
        <p:txBody>
          <a:bodyPr lIns="0" tIns="0" rIns="0" bIns="0"/>
          <a:lstStyle/>
          <a:p>
            <a:endParaRPr lang="ja-JP" altLang="en-US">
              <a:solidFill>
                <a:schemeClr val="bg1"/>
              </a:solidFill>
            </a:endParaRPr>
          </a:p>
        </p:txBody>
      </p:sp>
      <p:sp>
        <p:nvSpPr>
          <p:cNvPr id="77836" name="AutoShape 12"/>
          <p:cNvSpPr>
            <a:spLocks/>
          </p:cNvSpPr>
          <p:nvPr/>
        </p:nvSpPr>
        <p:spPr bwMode="auto">
          <a:xfrm rot="5400000">
            <a:off x="3182652" y="4701295"/>
            <a:ext cx="892969" cy="991567"/>
          </a:xfrm>
          <a:prstGeom prst="leftRightArrow">
            <a:avLst>
              <a:gd name="adj1" fmla="val 32000"/>
              <a:gd name="adj2" fmla="val 44000"/>
            </a:avLst>
          </a:prstGeom>
          <a:solidFill>
            <a:srgbClr val="408000"/>
          </a:solidFill>
          <a:ln w="12700" cap="flat">
            <a:solidFill>
              <a:srgbClr val="000000"/>
            </a:solidFill>
            <a:prstDash val="solid"/>
            <a:miter lim="800000"/>
            <a:headEnd type="none" w="med" len="med"/>
            <a:tailEnd type="none" w="med" len="med"/>
          </a:ln>
          <a:effectLst>
            <a:outerShdw blurRad="76200" algn="ctr" rotWithShape="0">
              <a:schemeClr val="bg2">
                <a:alpha val="79999"/>
              </a:schemeClr>
            </a:outerShdw>
          </a:effectLst>
        </p:spPr>
        <p:txBody>
          <a:bodyPr lIns="0" tIns="0" rIns="0" bIns="0"/>
          <a:lstStyle/>
          <a:p>
            <a:endParaRPr lang="ja-JP" altLang="en-US">
              <a:solidFill>
                <a:schemeClr val="bg1"/>
              </a:solidFill>
            </a:endParaRPr>
          </a:p>
        </p:txBody>
      </p:sp>
      <p:sp>
        <p:nvSpPr>
          <p:cNvPr id="77837" name="Rectangle 13"/>
          <p:cNvSpPr>
            <a:spLocks/>
          </p:cNvSpPr>
          <p:nvPr/>
        </p:nvSpPr>
        <p:spPr bwMode="auto">
          <a:xfrm>
            <a:off x="4180177" y="3406586"/>
            <a:ext cx="27699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ja-JP" altLang="en-US" dirty="0">
                <a:latin typeface="ヒラギノ角ゴ ProN W6" charset="0"/>
                <a:ea typeface="ヒラギノ角ゴ ProN W6" charset="0"/>
                <a:cs typeface="ヒラギノ角ゴ ProN W6" charset="0"/>
                <a:sym typeface="ヒラギノ角ゴ ProN W6" charset="0"/>
              </a:rPr>
              <a:t>行ったり来たりを保障する</a:t>
            </a:r>
          </a:p>
        </p:txBody>
      </p:sp>
      <p:sp>
        <p:nvSpPr>
          <p:cNvPr id="77838" name="Rectangle 14"/>
          <p:cNvSpPr>
            <a:spLocks/>
          </p:cNvSpPr>
          <p:nvPr/>
        </p:nvSpPr>
        <p:spPr bwMode="auto">
          <a:xfrm>
            <a:off x="4249587" y="5058578"/>
            <a:ext cx="27699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ja-JP" altLang="en-US">
                <a:latin typeface="ヒラギノ角ゴ ProN W6" charset="0"/>
                <a:ea typeface="ヒラギノ角ゴ ProN W6" charset="0"/>
                <a:cs typeface="ヒラギノ角ゴ ProN W6" charset="0"/>
                <a:sym typeface="ヒラギノ角ゴ ProN W6" charset="0"/>
              </a:rPr>
              <a:t>行ったり来たりを保障する</a:t>
            </a:r>
          </a:p>
        </p:txBody>
      </p:sp>
      <p:sp>
        <p:nvSpPr>
          <p:cNvPr id="77839" name="Rectangle 15"/>
          <p:cNvSpPr>
            <a:spLocks/>
          </p:cNvSpPr>
          <p:nvPr/>
        </p:nvSpPr>
        <p:spPr bwMode="auto">
          <a:xfrm>
            <a:off x="324297" y="71438"/>
            <a:ext cx="9505056" cy="130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8476" tIns="28476" rIns="28476" bIns="28476" anchor="ctr"/>
          <a:lstStyle/>
          <a:p>
            <a:r>
              <a:rPr lang="ja-JP" altLang="en-US" sz="28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サービス等利用計画・個別支援計画</a:t>
            </a:r>
            <a:r>
              <a:rPr lang="ja-JP" altLang="en-US" sz="36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の視点や質的変化</a:t>
            </a:r>
          </a:p>
        </p:txBody>
      </p:sp>
      <p:sp>
        <p:nvSpPr>
          <p:cNvPr id="2" name="スライド番号プレースホルダー 1"/>
          <p:cNvSpPr>
            <a:spLocks noGrp="1"/>
          </p:cNvSpPr>
          <p:nvPr>
            <p:ph type="sldNum" sz="quarter" idx="12"/>
          </p:nvPr>
        </p:nvSpPr>
        <p:spPr/>
        <p:txBody>
          <a:bodyPr/>
          <a:lstStyle/>
          <a:p>
            <a:pPr>
              <a:defRPr/>
            </a:pPr>
            <a:fld id="{9E27E2D0-C628-4576-90DA-3C55F48914B7}" type="slidenum">
              <a:rPr lang="en-US" altLang="ja-JP" smtClean="0">
                <a:solidFill>
                  <a:srgbClr val="000000"/>
                </a:solidFill>
              </a:rPr>
              <a:pPr>
                <a:defRPr/>
              </a:pPr>
              <a:t>32</a:t>
            </a:fld>
            <a:endParaRPr lang="en-US" altLang="ja-JP" dirty="0">
              <a:solidFill>
                <a:srgbClr val="000000"/>
              </a:solidFill>
            </a:endParaRPr>
          </a:p>
        </p:txBody>
      </p:sp>
    </p:spTree>
    <p:extLst>
      <p:ext uri="{BB962C8B-B14F-4D97-AF65-F5344CB8AC3E}">
        <p14:creationId xmlns:p14="http://schemas.microsoft.com/office/powerpoint/2010/main" val="2749562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Grp="1" noChangeArrowheads="1"/>
          </p:cNvSpPr>
          <p:nvPr>
            <p:ph type="title"/>
          </p:nvPr>
        </p:nvSpPr>
        <p:spPr>
          <a:xfrm>
            <a:off x="108273" y="3356992"/>
            <a:ext cx="9370312" cy="1000125"/>
          </a:xfrm>
          <a:ln/>
        </p:spPr>
        <p:txBody>
          <a:bodyPr/>
          <a:lstStyle/>
          <a:p>
            <a:r>
              <a:rPr lang="ja-JP" altLang="en-US" sz="48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ともに考える姿勢が重要</a:t>
            </a:r>
          </a:p>
        </p:txBody>
      </p:sp>
      <p:sp>
        <p:nvSpPr>
          <p:cNvPr id="2" name="スライド番号プレースホルダー 1"/>
          <p:cNvSpPr>
            <a:spLocks noGrp="1"/>
          </p:cNvSpPr>
          <p:nvPr>
            <p:ph type="sldNum" sz="quarter" idx="12"/>
          </p:nvPr>
        </p:nvSpPr>
        <p:spPr/>
        <p:txBody>
          <a:bodyPr/>
          <a:lstStyle/>
          <a:p>
            <a:pPr>
              <a:defRPr/>
            </a:pPr>
            <a:fld id="{9E27E2D0-C628-4576-90DA-3C55F48914B7}" type="slidenum">
              <a:rPr lang="en-US" altLang="ja-JP" smtClean="0">
                <a:solidFill>
                  <a:srgbClr val="000000"/>
                </a:solidFill>
              </a:rPr>
              <a:pPr>
                <a:defRPr/>
              </a:pPr>
              <a:t>33</a:t>
            </a:fld>
            <a:endParaRPr lang="en-US" altLang="ja-JP" dirty="0">
              <a:solidFill>
                <a:srgbClr val="000000"/>
              </a:solidFill>
            </a:endParaRPr>
          </a:p>
        </p:txBody>
      </p:sp>
    </p:spTree>
    <p:extLst>
      <p:ext uri="{BB962C8B-B14F-4D97-AF65-F5344CB8AC3E}">
        <p14:creationId xmlns:p14="http://schemas.microsoft.com/office/powerpoint/2010/main" val="155701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463620" y="836617"/>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19460" name="Rectangle 3"/>
          <p:cNvSpPr>
            <a:spLocks noGrp="1" noChangeArrowheads="1"/>
          </p:cNvSpPr>
          <p:nvPr>
            <p:ph type="title"/>
          </p:nvPr>
        </p:nvSpPr>
        <p:spPr>
          <a:xfrm>
            <a:off x="612329" y="295840"/>
            <a:ext cx="8629650" cy="792162"/>
          </a:xfrm>
          <a:noFill/>
        </p:spPr>
        <p:txBody>
          <a:bodyPr/>
          <a:lstStyle/>
          <a:p>
            <a:pPr eaLnBrk="1" hangingPunct="1"/>
            <a:r>
              <a:rPr lang="ja-JP" altLang="en-US" sz="4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（３）連携の意味を考える</a:t>
            </a:r>
          </a:p>
        </p:txBody>
      </p:sp>
      <p:sp>
        <p:nvSpPr>
          <p:cNvPr id="2" name="コンテンツ プレースホルダー 1"/>
          <p:cNvSpPr>
            <a:spLocks noGrp="1"/>
          </p:cNvSpPr>
          <p:nvPr>
            <p:ph sz="half" idx="1"/>
          </p:nvPr>
        </p:nvSpPr>
        <p:spPr>
          <a:xfrm>
            <a:off x="252289" y="1484784"/>
            <a:ext cx="9721080" cy="5184576"/>
          </a:xfrm>
        </p:spPr>
        <p:txBody>
          <a:bodyPr/>
          <a:lstStyle/>
          <a:p>
            <a:pPr marL="0" indent="0">
              <a:buNone/>
            </a:pP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専門性とチーム力を高める</a:t>
            </a:r>
            <a:endPar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buNone/>
            </a:pP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・連携することによりグループを作るのではなく、</a:t>
            </a:r>
            <a:r>
              <a:rPr lang="ja-JP" altLang="ja-JP" sz="24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チーム</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を作る。（支援目標の明確化と共有）</a:t>
            </a:r>
          </a:p>
          <a:p>
            <a:pPr marL="0" indent="0">
              <a:buNone/>
            </a:pPr>
            <a:r>
              <a:rPr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チームに必要な三つの条件</a:t>
            </a:r>
          </a:p>
          <a:p>
            <a:pPr marL="182563" lvl="0" indent="0">
              <a:buNone/>
            </a:pPr>
            <a:r>
              <a:rPr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目的や目標がある</a:t>
            </a:r>
          </a:p>
          <a:p>
            <a:pPr marL="182563" lvl="0" indent="0">
              <a:buNone/>
            </a:pPr>
            <a:r>
              <a:rPr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ルールや決まりごとがある</a:t>
            </a:r>
          </a:p>
          <a:p>
            <a:pPr marL="182563" lvl="0" indent="0">
              <a:buNone/>
            </a:pPr>
            <a:r>
              <a:rPr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目的、目標が成し遂げられる人材が揃っている</a:t>
            </a:r>
          </a:p>
          <a:p>
            <a:pPr marL="182563" indent="0">
              <a:buNone/>
            </a:pPr>
            <a:r>
              <a:rPr lang="en-US"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プラス、「モチベーション」</a:t>
            </a:r>
          </a:p>
          <a:p>
            <a:pPr marL="182563" indent="-182563">
              <a:buNone/>
            </a:pPr>
            <a:r>
              <a:rPr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連携することは、Ｓｅｅ</a:t>
            </a:r>
            <a:r>
              <a:rPr lang="en-US"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Ｔｈｉｎｋ</a:t>
            </a:r>
            <a:r>
              <a:rPr lang="en-US"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Ｐｌａｎ</a:t>
            </a:r>
            <a:r>
              <a:rPr lang="en-US"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Ｄｏのプロセスを回しながら、業務に当たること。（画一的なサービスではなく、包括的なアセスメントをきちんと行って、利用者の状況に応じた個別性の高いサービスを提供する。）</a:t>
            </a:r>
          </a:p>
          <a:p>
            <a:pPr marL="0" indent="0">
              <a:buNone/>
            </a:pPr>
            <a:endParaRPr kumimoji="1"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34</a:t>
            </a:fld>
            <a:endParaRPr lang="en-US" altLang="ja-JP" dirty="0">
              <a:solidFill>
                <a:srgbClr val="000000"/>
              </a:solidFill>
            </a:endParaRPr>
          </a:p>
        </p:txBody>
      </p:sp>
      <p:sp>
        <p:nvSpPr>
          <p:cNvPr id="6" name="四角形吹き出し 5"/>
          <p:cNvSpPr/>
          <p:nvPr/>
        </p:nvSpPr>
        <p:spPr>
          <a:xfrm>
            <a:off x="4788793" y="2636912"/>
            <a:ext cx="5181179" cy="1070522"/>
          </a:xfrm>
          <a:prstGeom prst="wedgeRectCallout">
            <a:avLst>
              <a:gd name="adj1" fmla="val -11303"/>
              <a:gd name="adj2" fmla="val -7102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チームとは</a:t>
            </a:r>
            <a:r>
              <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algn="l"/>
            <a:r>
              <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○ある特定の目的のために、多様な人材が集まり協働を通じて相乗効果を生み出す少人数の集合体</a:t>
            </a:r>
          </a:p>
        </p:txBody>
      </p:sp>
    </p:spTree>
    <p:extLst>
      <p:ext uri="{BB962C8B-B14F-4D97-AF65-F5344CB8AC3E}">
        <p14:creationId xmlns:p14="http://schemas.microsoft.com/office/powerpoint/2010/main" val="3259740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6" y="366255"/>
            <a:ext cx="101536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4690" name="Rectangle 2"/>
          <p:cNvSpPr>
            <a:spLocks noGrp="1" noChangeArrowheads="1"/>
          </p:cNvSpPr>
          <p:nvPr>
            <p:ph type="title"/>
          </p:nvPr>
        </p:nvSpPr>
        <p:spPr>
          <a:xfrm>
            <a:off x="828353" y="3292475"/>
            <a:ext cx="8467352" cy="1512168"/>
          </a:xfrm>
        </p:spPr>
        <p:txBody>
          <a:bodyPr/>
          <a:lstStyle/>
          <a:p>
            <a:pPr>
              <a:defRPr/>
            </a:pPr>
            <a:r>
              <a:rPr kumimoji="0" lang="ja-JP" altLang="en-US" sz="5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グループでは</a:t>
            </a:r>
            <a:r>
              <a:rPr kumimoji="0" lang="ja-JP" altLang="en-US" sz="5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なくチーム</a:t>
            </a:r>
            <a:r>
              <a:rPr kumimoji="0" lang="ja-JP" altLang="en-US" sz="5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を作る</a:t>
            </a:r>
          </a:p>
        </p:txBody>
      </p:sp>
      <p:sp>
        <p:nvSpPr>
          <p:cNvPr id="2" name="スライド番号プレースホルダー 1"/>
          <p:cNvSpPr>
            <a:spLocks noGrp="1"/>
          </p:cNvSpPr>
          <p:nvPr>
            <p:ph type="sldNum" sz="quarter" idx="12"/>
          </p:nvPr>
        </p:nvSpPr>
        <p:spPr/>
        <p:txBody>
          <a:bodyPr/>
          <a:lstStyle/>
          <a:p>
            <a:pPr>
              <a:defRPr/>
            </a:pPr>
            <a:fld id="{B276A04B-AE40-4304-AEF8-8FAE9464906C}" type="slidenum">
              <a:rPr lang="en-US" altLang="ja-JP" smtClean="0"/>
              <a:pPr>
                <a:defRPr/>
              </a:pPr>
              <a:t>35</a:t>
            </a:fld>
            <a:endParaRPr lang="en-US" altLang="ja-JP" dirty="0"/>
          </a:p>
        </p:txBody>
      </p:sp>
    </p:spTree>
    <p:extLst>
      <p:ext uri="{BB962C8B-B14F-4D97-AF65-F5344CB8AC3E}">
        <p14:creationId xmlns:p14="http://schemas.microsoft.com/office/powerpoint/2010/main" val="3398800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463620" y="836617"/>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19460" name="Rectangle 3"/>
          <p:cNvSpPr>
            <a:spLocks noGrp="1" noChangeArrowheads="1"/>
          </p:cNvSpPr>
          <p:nvPr>
            <p:ph type="title"/>
          </p:nvPr>
        </p:nvSpPr>
        <p:spPr>
          <a:xfrm>
            <a:off x="612329" y="287003"/>
            <a:ext cx="8629650" cy="792162"/>
          </a:xfrm>
          <a:noFill/>
        </p:spPr>
        <p:txBody>
          <a:bodyPr/>
          <a:lstStyle/>
          <a:p>
            <a:pPr eaLnBrk="1" hangingPunct="1"/>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（３）連携の意味を考える</a:t>
            </a:r>
          </a:p>
        </p:txBody>
      </p:sp>
      <p:sp>
        <p:nvSpPr>
          <p:cNvPr id="2" name="コンテンツ プレースホルダー 1"/>
          <p:cNvSpPr>
            <a:spLocks noGrp="1"/>
          </p:cNvSpPr>
          <p:nvPr>
            <p:ph sz="half" idx="1"/>
          </p:nvPr>
        </p:nvSpPr>
        <p:spPr>
          <a:xfrm>
            <a:off x="252359" y="1484784"/>
            <a:ext cx="9649072" cy="5184576"/>
          </a:xfrm>
        </p:spPr>
        <p:txBody>
          <a:bodyPr/>
          <a:lstStyle/>
          <a:p>
            <a:pPr marL="0" indent="0">
              <a:lnSpc>
                <a:spcPct val="110000"/>
              </a:lnSpc>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○メイド・サーバント</a:t>
            </a: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症候群</a:t>
            </a: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Maid-Servant Syndrome</a:t>
            </a: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ct val="110000"/>
              </a:lnSpc>
              <a:buNone/>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誰かが考えたことを、指示された通りにやらされているのは、「メイド・サーバント的支援」といえるかもしれません。これは、</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もともと、施設ケアスタッフは世話をすることを仕事と思い何から何まで手を出してしまう（</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メイドさんや召使いになりきっている状態を比喩した用語</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）。また、施設入所者もケアしてもらうことを期待して受動的になってしまいます。</a:t>
            </a:r>
            <a:endPar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ct val="110000"/>
              </a:lnSpc>
              <a:buNone/>
            </a:pP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ケアスタッフ</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がメイド・サーバント的支援に陥ると、仕事の結果に責任を持ちません。「結果が悪かったのは指示をした方が悪い、自分はいわれた通りにきちんとやったのだから」と考えてしまいがちです。</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ct val="110000"/>
              </a:lnSpc>
              <a:buNone/>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・一方、入所者も決まったスケジュールにあてがわれるサービスの中、受動的で自己決定をすることもなく、興味関心を失うことなどの弊害があげられた。</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ct val="110000"/>
              </a:lnSpc>
              <a:buNone/>
            </a:pP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ct val="110000"/>
              </a:lnSpc>
              <a:buNone/>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◇ケアスタッフ</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がメイド・サーバント</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症候群（</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的支援</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に陥らないためにも、定期的に自分の仕事を検証する機会が必要となり</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ます。支援者全員で楽しみながら本人のゴールを目指したいものです</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3" name="スライド番号プレースホルダー 2"/>
          <p:cNvSpPr>
            <a:spLocks noGrp="1"/>
          </p:cNvSpPr>
          <p:nvPr>
            <p:ph type="sldNum" sz="quarter" idx="12"/>
          </p:nvPr>
        </p:nvSpPr>
        <p:spPr>
          <a:xfrm>
            <a:off x="7783512" y="6553150"/>
            <a:ext cx="2370138" cy="476250"/>
          </a:xfrm>
        </p:spPr>
        <p:txBody>
          <a:bodyPr/>
          <a:lstStyle/>
          <a:p>
            <a:pPr>
              <a:defRPr/>
            </a:pPr>
            <a:fld id="{A2F55259-79E3-4084-8B7E-6F1B1DD36147}" type="slidenum">
              <a:rPr lang="en-US" altLang="ja-JP" smtClean="0">
                <a:solidFill>
                  <a:srgbClr val="000000"/>
                </a:solidFill>
              </a:rPr>
              <a:pPr>
                <a:defRPr/>
              </a:pPr>
              <a:t>36</a:t>
            </a:fld>
            <a:endParaRPr lang="en-US" altLang="ja-JP" dirty="0">
              <a:solidFill>
                <a:srgbClr val="000000"/>
              </a:solidFill>
            </a:endParaRPr>
          </a:p>
        </p:txBody>
      </p:sp>
    </p:spTree>
    <p:extLst>
      <p:ext uri="{BB962C8B-B14F-4D97-AF65-F5344CB8AC3E}">
        <p14:creationId xmlns:p14="http://schemas.microsoft.com/office/powerpoint/2010/main" val="702411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437843" y="915713"/>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19460" name="Rectangle 3"/>
          <p:cNvSpPr>
            <a:spLocks noGrp="1" noChangeArrowheads="1"/>
          </p:cNvSpPr>
          <p:nvPr>
            <p:ph type="title"/>
          </p:nvPr>
        </p:nvSpPr>
        <p:spPr>
          <a:xfrm>
            <a:off x="540321" y="467517"/>
            <a:ext cx="8629650" cy="792162"/>
          </a:xfrm>
          <a:noFill/>
        </p:spPr>
        <p:txBody>
          <a:bodyPr/>
          <a:lstStyle/>
          <a:p>
            <a:pPr eaLnBrk="1" hangingPunct="1"/>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（３）連携の意味を考える</a:t>
            </a:r>
          </a:p>
        </p:txBody>
      </p:sp>
      <p:sp>
        <p:nvSpPr>
          <p:cNvPr id="2" name="コンテンツ プレースホルダー 1"/>
          <p:cNvSpPr>
            <a:spLocks noGrp="1"/>
          </p:cNvSpPr>
          <p:nvPr>
            <p:ph sz="half" idx="1"/>
          </p:nvPr>
        </p:nvSpPr>
        <p:spPr>
          <a:xfrm>
            <a:off x="334856" y="1556792"/>
            <a:ext cx="9422490" cy="4760441"/>
          </a:xfrm>
        </p:spPr>
        <p:txBody>
          <a:bodyPr/>
          <a:lstStyle/>
          <a:p>
            <a:pPr marL="182563" indent="-182563">
              <a:buNone/>
            </a:pPr>
            <a:r>
              <a:rPr lang="ja-JP"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・一方、利用者に対しても自分の新たな可能性を見つけるきっかけにもなります</a:t>
            </a:r>
            <a:r>
              <a:rPr lang="ja-JP" altLang="ja-JP"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buNone/>
            </a:pPr>
            <a:r>
              <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多角的視点からのストレングス支援やエンパワメント）</a:t>
            </a:r>
            <a:endParaRPr lang="ja-JP"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buNone/>
            </a:pPr>
            <a:endPar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buNone/>
            </a:pPr>
            <a:r>
              <a:rPr lang="ja-JP" altLang="ja-JP"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質の高いサービスとは何か、サービスの質の向上に終わりはなく、常に変化、向上させていくということがとても重要です</a:t>
            </a:r>
            <a:r>
              <a:rPr lang="ja-JP" altLang="ja-JP"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マンネリやパタナリズムの打破）</a:t>
            </a:r>
          </a:p>
          <a:p>
            <a:pPr marL="182563" indent="-182563">
              <a:buNone/>
            </a:pPr>
            <a:endPar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buNone/>
            </a:pPr>
            <a:r>
              <a:rPr lang="ja-JP" altLang="ja-JP"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定期的に提供しているサービスを振返り・検証を行なうことができる体制作りが必要となります。一人に頼らず、チームで行なう</a:t>
            </a:r>
            <a:r>
              <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（チームアプローチ</a:t>
            </a:r>
            <a:r>
              <a:rPr lang="ja-JP"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の強化と徹底）</a:t>
            </a:r>
          </a:p>
          <a:p>
            <a:pPr marL="182563" indent="-182563">
              <a:buNone/>
            </a:pPr>
            <a:endPar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buNone/>
            </a:pPr>
            <a:r>
              <a:rPr lang="ja-JP" altLang="ja-JP"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「エビデンス　ベース　プラクティス」（</a:t>
            </a:r>
            <a:r>
              <a:rPr lang="en-US"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EBP</a:t>
            </a:r>
            <a:r>
              <a:rPr lang="ja-JP"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エビデンスをベースにした実践がとても重要となる。</a:t>
            </a:r>
          </a:p>
          <a:p>
            <a:pPr marL="0" indent="0">
              <a:buNone/>
            </a:pPr>
            <a:endPar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人材の育成、強化（チームのどこが強いところか弱いところか）</a:t>
            </a:r>
          </a:p>
          <a:p>
            <a:pPr marL="0" indent="0">
              <a:buNone/>
            </a:pPr>
            <a:endParaRPr kumimoji="1" lang="ja-JP" altLang="en-US"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37</a:t>
            </a:fld>
            <a:endParaRPr lang="en-US" altLang="ja-JP" dirty="0">
              <a:solidFill>
                <a:srgbClr val="000000"/>
              </a:solidFill>
            </a:endParaRPr>
          </a:p>
        </p:txBody>
      </p:sp>
    </p:spTree>
    <p:extLst>
      <p:ext uri="{BB962C8B-B14F-4D97-AF65-F5344CB8AC3E}">
        <p14:creationId xmlns:p14="http://schemas.microsoft.com/office/powerpoint/2010/main" val="1965435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38</a:t>
            </a:fld>
            <a:endParaRPr lang="en-US" altLang="ja-JP" dirty="0">
              <a:solidFill>
                <a:srgbClr val="000000"/>
              </a:solidFill>
            </a:endParaRPr>
          </a:p>
        </p:txBody>
      </p:sp>
      <p:sp>
        <p:nvSpPr>
          <p:cNvPr id="6" name="正方形/長方形 5"/>
          <p:cNvSpPr/>
          <p:nvPr/>
        </p:nvSpPr>
        <p:spPr>
          <a:xfrm>
            <a:off x="687058" y="2924944"/>
            <a:ext cx="8828058" cy="584775"/>
          </a:xfrm>
          <a:prstGeom prst="rect">
            <a:avLst/>
          </a:prstGeom>
        </p:spPr>
        <p:txBody>
          <a:bodyPr wrap="none">
            <a:spAutoFit/>
          </a:bodyPr>
          <a:lstStyle/>
          <a:p>
            <a:r>
              <a:rPr lang="ja-JP" altLang="en-US" sz="3200" dirty="0"/>
              <a:t>（４）事業所内（組織内）連携、部門間連携を考える</a:t>
            </a:r>
          </a:p>
        </p:txBody>
      </p:sp>
    </p:spTree>
    <p:extLst>
      <p:ext uri="{BB962C8B-B14F-4D97-AF65-F5344CB8AC3E}">
        <p14:creationId xmlns:p14="http://schemas.microsoft.com/office/powerpoint/2010/main" val="2275829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6074" y="337012"/>
            <a:ext cx="7611272" cy="691866"/>
          </a:xfrm>
        </p:spPr>
        <p:txBody>
          <a:bodyPr/>
          <a:lstStyle/>
          <a:p>
            <a:r>
              <a:rPr lang="ja-JP" altLang="en-US" sz="2665"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あなたの事業所（組織）は大丈夫？</a:t>
            </a:r>
            <a:r>
              <a:rPr kumimoji="1" lang="en-US" altLang="ja-JP"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665"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332"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こんなことは起きてない？？～</a:t>
            </a:r>
          </a:p>
        </p:txBody>
      </p:sp>
      <p:sp>
        <p:nvSpPr>
          <p:cNvPr id="4" name="スライド番号プレースホルダー 3"/>
          <p:cNvSpPr>
            <a:spLocks noGrp="1"/>
          </p:cNvSpPr>
          <p:nvPr>
            <p:ph type="sldNum" sz="quarter" idx="12"/>
          </p:nvPr>
        </p:nvSpPr>
        <p:spPr/>
        <p:txBody>
          <a:bodyPr/>
          <a:lstStyle/>
          <a:p>
            <a:pPr>
              <a:defRPr/>
            </a:pPr>
            <a:fld id="{761104AE-FC94-4432-B289-A0AFA5F50552}" type="slidenum">
              <a:rPr lang="en-US" altLang="ja-JP" smtClean="0">
                <a:solidFill>
                  <a:srgbClr val="000000"/>
                </a:solidFill>
              </a:rPr>
              <a:pPr>
                <a:defRPr/>
              </a:pPr>
              <a:t>39</a:t>
            </a:fld>
            <a:endParaRPr lang="en-US" altLang="ja-JP" dirty="0">
              <a:solidFill>
                <a:srgbClr val="000000"/>
              </a:solidFill>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629" y="3072969"/>
            <a:ext cx="1199383" cy="815581"/>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083" y="4350457"/>
            <a:ext cx="848238" cy="86850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389" y="3566517"/>
            <a:ext cx="494636" cy="823407"/>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8151" y="4994871"/>
            <a:ext cx="636346" cy="948156"/>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448" y="5396360"/>
            <a:ext cx="821251" cy="855589"/>
          </a:xfrm>
          <a:prstGeom prst="rect">
            <a:avLst/>
          </a:prstGeom>
        </p:spPr>
      </p:pic>
      <p:sp>
        <p:nvSpPr>
          <p:cNvPr id="13" name="正方形/長方形 12"/>
          <p:cNvSpPr/>
          <p:nvPr/>
        </p:nvSpPr>
        <p:spPr>
          <a:xfrm>
            <a:off x="766485" y="4820596"/>
            <a:ext cx="8305946" cy="539877"/>
          </a:xfrm>
          <a:prstGeom prst="rect">
            <a:avLst/>
          </a:prstGeom>
        </p:spPr>
        <p:txBody>
          <a:bodyPr wrap="square">
            <a:noAutofit/>
          </a:bodyPr>
          <a:lstStyle/>
          <a:p>
            <a:pPr algn="l"/>
            <a:r>
              <a:rPr lang="ja-JP" altLang="en-US" sz="1166" b="0" dirty="0">
                <a:solidFill>
                  <a:srgbClr val="000000"/>
                </a:solidFill>
              </a:rPr>
              <a:t/>
            </a:r>
            <a:br>
              <a:rPr lang="ja-JP" altLang="en-US" sz="1166" b="0" dirty="0">
                <a:solidFill>
                  <a:srgbClr val="000000"/>
                </a:solidFill>
              </a:rPr>
            </a:br>
            <a:endParaRPr lang="ja-JP" altLang="en-US" sz="1166" b="0" dirty="0">
              <a:solidFill>
                <a:srgbClr val="000000"/>
              </a:solidFill>
            </a:endParaRPr>
          </a:p>
        </p:txBody>
      </p:sp>
      <p:sp>
        <p:nvSpPr>
          <p:cNvPr id="14" name="正方形/長方形 13"/>
          <p:cNvSpPr/>
          <p:nvPr/>
        </p:nvSpPr>
        <p:spPr>
          <a:xfrm>
            <a:off x="1490703" y="6225969"/>
            <a:ext cx="7424148" cy="311357"/>
          </a:xfrm>
          <a:prstGeom prst="rect">
            <a:avLst/>
          </a:prstGeom>
          <a:solidFill>
            <a:srgbClr val="FF99CC"/>
          </a:solidFill>
          <a:ln>
            <a:solidFill>
              <a:schemeClr val="tx1"/>
            </a:solidFill>
          </a:ln>
        </p:spPr>
        <p:txBody>
          <a:bodyPr wrap="square">
            <a:noAutofit/>
          </a:bodyPr>
          <a:lstStyle/>
          <a:p>
            <a:pPr algn="l"/>
            <a:r>
              <a:rPr lang="ja-JP" altLang="en-US" sz="133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連携の意味やチーム作り、中から外へ。中が難しいときは、外部の人材をうまく使うことも必要でしょう</a:t>
            </a:r>
          </a:p>
        </p:txBody>
      </p:sp>
      <p:sp>
        <p:nvSpPr>
          <p:cNvPr id="17" name="正方形/長方形 16"/>
          <p:cNvSpPr/>
          <p:nvPr/>
        </p:nvSpPr>
        <p:spPr>
          <a:xfrm>
            <a:off x="998043" y="5963898"/>
            <a:ext cx="8305946" cy="368522"/>
          </a:xfrm>
          <a:prstGeom prst="rect">
            <a:avLst/>
          </a:prstGeom>
        </p:spPr>
        <p:txBody>
          <a:bodyPr wrap="square">
            <a:noAutofit/>
          </a:bodyPr>
          <a:lstStyle/>
          <a:p>
            <a:pPr algn="l"/>
            <a:r>
              <a:rPr lang="ja-JP" altLang="en-US" sz="1166" b="0" dirty="0">
                <a:solidFill>
                  <a:srgbClr val="000000"/>
                </a:solidFill>
              </a:rPr>
              <a:t/>
            </a:r>
            <a:br>
              <a:rPr lang="ja-JP" altLang="en-US" sz="1166" b="0" dirty="0">
                <a:solidFill>
                  <a:srgbClr val="000000"/>
                </a:solidFill>
              </a:rPr>
            </a:br>
            <a:endParaRPr lang="ja-JP" altLang="en-US" sz="1166" b="0" dirty="0">
              <a:solidFill>
                <a:srgbClr val="000000"/>
              </a:solidFill>
            </a:endParaRPr>
          </a:p>
        </p:txBody>
      </p:sp>
      <p:sp>
        <p:nvSpPr>
          <p:cNvPr id="18" name="正方形/長方形 17"/>
          <p:cNvSpPr/>
          <p:nvPr/>
        </p:nvSpPr>
        <p:spPr>
          <a:xfrm>
            <a:off x="638736" y="1298699"/>
            <a:ext cx="8566569" cy="1098649"/>
          </a:xfrm>
          <a:prstGeom prst="rect">
            <a:avLst/>
          </a:prstGeom>
          <a:solidFill>
            <a:schemeClr val="accent1"/>
          </a:solidFill>
          <a:ln>
            <a:solidFill>
              <a:srgbClr val="0033CC"/>
            </a:solidFill>
          </a:ln>
        </p:spPr>
        <p:txBody>
          <a:bodyPr wrap="square">
            <a:noAutofit/>
          </a:bodyPr>
          <a:lstStyle/>
          <a:p>
            <a:pPr algn="l"/>
            <a:r>
              <a:rPr lang="ja-JP" altLang="en-US" sz="1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さまざまな職種が協力し連携し合って一人の利用者を支援しています。外部との連携がうまくいかない所は内部の連携も</a:t>
            </a:r>
            <a:r>
              <a:rPr lang="en-US" altLang="ja-JP" sz="1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送迎を兼務する生活支援員、相談員、ケアスタッフ、看護師、理学療法士等などが連携して一人の利用者を支援します。事業所業務を一人のスタッフがすべてこなすことはないでしょう。人員配置基準も含めスタッフ間でお互いに助け合いながら、チームとして気持ちよく業務を進めたいはずです。</a:t>
            </a:r>
            <a:endParaRPr lang="en-US" altLang="ja-JP" sz="20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四角形吹き出し 18"/>
          <p:cNvSpPr/>
          <p:nvPr/>
        </p:nvSpPr>
        <p:spPr bwMode="auto">
          <a:xfrm>
            <a:off x="1447614" y="2588371"/>
            <a:ext cx="6520707" cy="547496"/>
          </a:xfrm>
          <a:prstGeom prst="wedgeRectCallout">
            <a:avLst>
              <a:gd name="adj1" fmla="val 60044"/>
              <a:gd name="adj2" fmla="val -17121"/>
            </a:avLst>
          </a:prstGeom>
          <a:no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pPr algn="l"/>
            <a:r>
              <a:rPr lang="ja-JP" altLang="en-US" sz="1332" b="0" dirty="0">
                <a:solidFill>
                  <a:srgbClr val="000000"/>
                </a:solidFill>
                <a:latin typeface="HGP創英角ﾎﾟｯﾌﾟ体" panose="040B0A00000000000000" pitchFamily="50" charset="-128"/>
                <a:ea typeface="HGP創英角ﾎﾟｯﾌﾟ体" panose="040B0A00000000000000" pitchFamily="50" charset="-128"/>
              </a:rPr>
              <a:t>○「中での健康管理があるから病院への送迎はやりません」</a:t>
            </a:r>
            <a:endParaRPr lang="en-US" altLang="ja-JP" sz="1332" b="0" dirty="0">
              <a:solidFill>
                <a:srgbClr val="000000"/>
              </a:solidFill>
              <a:latin typeface="HGP創英角ﾎﾟｯﾌﾟ体" panose="040B0A00000000000000" pitchFamily="50" charset="-128"/>
              <a:ea typeface="HGP創英角ﾎﾟｯﾌﾟ体" panose="040B0A00000000000000" pitchFamily="50" charset="-128"/>
            </a:endParaRPr>
          </a:p>
          <a:p>
            <a:pPr algn="l"/>
            <a:r>
              <a:rPr lang="ja-JP" altLang="en-US" sz="1332" b="0" dirty="0">
                <a:solidFill>
                  <a:srgbClr val="000000"/>
                </a:solidFill>
                <a:latin typeface="HGP創英角ﾎﾟｯﾌﾟ体" panose="040B0A00000000000000" pitchFamily="50" charset="-128"/>
                <a:ea typeface="HGP創英角ﾎﾟｯﾌﾟ体" panose="040B0A00000000000000" pitchFamily="50" charset="-128"/>
              </a:rPr>
              <a:t>　「排泄介助や入浴介助は、看護業務ではないのでやりません」ときっぱり言い切る看護師。</a:t>
            </a:r>
            <a:endParaRPr lang="en-US" altLang="ja-JP" sz="1332" b="0" dirty="0">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21" name="四角形吹き出し 20"/>
          <p:cNvSpPr/>
          <p:nvPr/>
        </p:nvSpPr>
        <p:spPr bwMode="auto">
          <a:xfrm>
            <a:off x="920317" y="3764528"/>
            <a:ext cx="6362139" cy="547496"/>
          </a:xfrm>
          <a:prstGeom prst="wedgeRectCallout">
            <a:avLst>
              <a:gd name="adj1" fmla="val 57931"/>
              <a:gd name="adj2" fmla="val -18264"/>
            </a:avLst>
          </a:prstGeom>
          <a:no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pPr algn="l"/>
            <a:r>
              <a:rPr lang="ja-JP" altLang="en-US" sz="1332" b="0" dirty="0">
                <a:solidFill>
                  <a:srgbClr val="000000"/>
                </a:solidFill>
                <a:latin typeface="HG創英角ﾎﾟｯﾌﾟ体" panose="040B0A09000000000000" pitchFamily="49" charset="-128"/>
                <a:ea typeface="HG創英角ﾎﾟｯﾌﾟ体" panose="040B0A09000000000000" pitchFamily="49" charset="-128"/>
              </a:rPr>
              <a:t>○「この利用者何をしても文句ばっかりなのよ。相談員さん相談にのってあげて、</a:t>
            </a:r>
            <a:endParaRPr lang="en-US" altLang="ja-JP" sz="1332" b="0" dirty="0">
              <a:solidFill>
                <a:srgbClr val="000000"/>
              </a:solidFill>
              <a:latin typeface="HG創英角ﾎﾟｯﾌﾟ体" panose="040B0A09000000000000" pitchFamily="49" charset="-128"/>
              <a:ea typeface="HG創英角ﾎﾟｯﾌﾟ体" panose="040B0A09000000000000" pitchFamily="49" charset="-128"/>
            </a:endParaRPr>
          </a:p>
          <a:p>
            <a:pPr algn="l"/>
            <a:r>
              <a:rPr lang="ja-JP" altLang="en-US" sz="1332" b="0" dirty="0">
                <a:solidFill>
                  <a:srgbClr val="000000"/>
                </a:solidFill>
                <a:latin typeface="HG創英角ﾎﾟｯﾌﾟ体" panose="040B0A09000000000000" pitchFamily="49" charset="-128"/>
                <a:ea typeface="HG創英角ﾎﾟｯﾌﾟ体" panose="040B0A09000000000000" pitchFamily="49" charset="-128"/>
              </a:rPr>
              <a:t>あなたの仕事でしょ」と吐き捨てるようなケアスタッフ。</a:t>
            </a:r>
            <a:endParaRPr lang="en-US" altLang="ja-JP" sz="1332" b="0" dirty="0">
              <a:solidFill>
                <a:srgbClr val="000000"/>
              </a:solidFill>
              <a:latin typeface="HG創英角ﾎﾟｯﾌﾟ体" panose="040B0A09000000000000" pitchFamily="49" charset="-128"/>
              <a:ea typeface="HG創英角ﾎﾟｯﾌﾟ体" panose="040B0A09000000000000" pitchFamily="49" charset="-128"/>
            </a:endParaRPr>
          </a:p>
        </p:txBody>
      </p:sp>
      <p:sp>
        <p:nvSpPr>
          <p:cNvPr id="22" name="四角形吹き出し 21"/>
          <p:cNvSpPr/>
          <p:nvPr/>
        </p:nvSpPr>
        <p:spPr bwMode="auto">
          <a:xfrm>
            <a:off x="1652491" y="4530588"/>
            <a:ext cx="7419940" cy="368771"/>
          </a:xfrm>
          <a:prstGeom prst="wedgeRectCallout">
            <a:avLst>
              <a:gd name="adj1" fmla="val -55560"/>
              <a:gd name="adj2" fmla="val 49369"/>
            </a:avLst>
          </a:prstGeom>
          <a:no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pPr algn="l"/>
            <a:r>
              <a:rPr lang="ja-JP" altLang="en-US" sz="1332" b="0" dirty="0">
                <a:solidFill>
                  <a:srgbClr val="000000"/>
                </a:solidFill>
                <a:latin typeface="HGP創英角ﾎﾟｯﾌﾟ体" panose="040B0A00000000000000" pitchFamily="50" charset="-128"/>
                <a:ea typeface="HGP創英角ﾎﾟｯﾌﾟ体" panose="040B0A00000000000000" pitchFamily="50" charset="-128"/>
              </a:rPr>
              <a:t>○家族からの苦情の電話に「その日は自分はお休みでしたからよく分かりません」と答える生活支援員。</a:t>
            </a:r>
            <a:endParaRPr lang="en-US" altLang="ja-JP" sz="1332" b="0" dirty="0">
              <a:solidFill>
                <a:srgbClr val="000000"/>
              </a:solidFill>
            </a:endParaRPr>
          </a:p>
        </p:txBody>
      </p:sp>
      <p:sp>
        <p:nvSpPr>
          <p:cNvPr id="23" name="四角形吹き出し 22"/>
          <p:cNvSpPr/>
          <p:nvPr/>
        </p:nvSpPr>
        <p:spPr bwMode="auto">
          <a:xfrm>
            <a:off x="1518387" y="5011619"/>
            <a:ext cx="6863697" cy="547496"/>
          </a:xfrm>
          <a:prstGeom prst="wedgeRectCallout">
            <a:avLst>
              <a:gd name="adj1" fmla="val 54258"/>
              <a:gd name="adj2" fmla="val 15516"/>
            </a:avLst>
          </a:prstGeom>
          <a:no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pPr algn="l"/>
            <a:r>
              <a:rPr lang="ja-JP" altLang="en-US" sz="1332" b="0" dirty="0">
                <a:solidFill>
                  <a:srgbClr val="000000"/>
                </a:solidFill>
                <a:latin typeface="HGP創英角ﾎﾟｯﾌﾟ体" panose="040B0A00000000000000" pitchFamily="50" charset="-128"/>
                <a:ea typeface="HGP創英角ﾎﾟｯﾌﾟ体" panose="040B0A00000000000000" pitchFamily="50" charset="-128"/>
              </a:rPr>
              <a:t>○「あなたたちは、リハのこと何も知らないでしょ、こっちの言った通りにしてくれればいい」</a:t>
            </a:r>
            <a:endParaRPr lang="en-US" altLang="ja-JP" sz="1332" b="0" dirty="0">
              <a:solidFill>
                <a:srgbClr val="000000"/>
              </a:solidFill>
              <a:latin typeface="HGP創英角ﾎﾟｯﾌﾟ体" panose="040B0A00000000000000" pitchFamily="50" charset="-128"/>
              <a:ea typeface="HGP創英角ﾎﾟｯﾌﾟ体" panose="040B0A00000000000000" pitchFamily="50" charset="-128"/>
            </a:endParaRPr>
          </a:p>
          <a:p>
            <a:pPr algn="l"/>
            <a:r>
              <a:rPr lang="ja-JP" altLang="en-US" sz="1332" b="0" dirty="0">
                <a:solidFill>
                  <a:srgbClr val="000000"/>
                </a:solidFill>
                <a:latin typeface="HGP創英角ﾎﾟｯﾌﾟ体" panose="040B0A00000000000000" pitchFamily="50" charset="-128"/>
                <a:ea typeface="HGP創英角ﾎﾟｯﾌﾟ体" panose="040B0A00000000000000" pitchFamily="50" charset="-128"/>
              </a:rPr>
              <a:t>と上から目線のセラピスト。</a:t>
            </a:r>
            <a:endParaRPr lang="en-US" altLang="ja-JP" sz="1332" b="0" dirty="0">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24" name="四角形吹き出し 23"/>
          <p:cNvSpPr/>
          <p:nvPr/>
        </p:nvSpPr>
        <p:spPr bwMode="auto">
          <a:xfrm>
            <a:off x="1884871" y="5702816"/>
            <a:ext cx="6631405" cy="382489"/>
          </a:xfrm>
          <a:prstGeom prst="wedgeRectCallout">
            <a:avLst>
              <a:gd name="adj1" fmla="val -58681"/>
              <a:gd name="adj2" fmla="val 4876"/>
            </a:avLst>
          </a:prstGeom>
          <a:no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pPr algn="l"/>
            <a:r>
              <a:rPr lang="ja-JP" altLang="en-US" sz="1332" b="0" dirty="0">
                <a:solidFill>
                  <a:srgbClr val="000000"/>
                </a:solidFill>
                <a:latin typeface="HG創英角ﾎﾟｯﾌﾟ体" panose="040B0A09000000000000" pitchFamily="49" charset="-128"/>
                <a:ea typeface="HG創英角ﾎﾟｯﾌﾟ体" panose="040B0A09000000000000" pitchFamily="49" charset="-128"/>
              </a:rPr>
              <a:t>○「しかたないだろ、現場でなんとかしてくれ」と話も聞いてくれない総務事務担当</a:t>
            </a:r>
            <a:endParaRPr lang="en-US" altLang="ja-JP" sz="1332" b="0" dirty="0">
              <a:solidFill>
                <a:srgbClr val="000000"/>
              </a:solidFill>
              <a:latin typeface="HG創英角ﾎﾟｯﾌﾟ体" panose="040B0A09000000000000" pitchFamily="49" charset="-128"/>
              <a:ea typeface="HG創英角ﾎﾟｯﾌﾟ体" panose="040B0A09000000000000" pitchFamily="49" charset="-128"/>
            </a:endParaRPr>
          </a:p>
        </p:txBody>
      </p:sp>
      <p:pic>
        <p:nvPicPr>
          <p:cNvPr id="3" name="図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7976" y="2409137"/>
            <a:ext cx="1106600" cy="1286972"/>
          </a:xfrm>
          <a:prstGeom prst="rect">
            <a:avLst/>
          </a:prstGeom>
        </p:spPr>
      </p:pic>
      <p:sp>
        <p:nvSpPr>
          <p:cNvPr id="20" name="四角形吹き出し 19"/>
          <p:cNvSpPr/>
          <p:nvPr/>
        </p:nvSpPr>
        <p:spPr bwMode="auto">
          <a:xfrm>
            <a:off x="2185667" y="3262602"/>
            <a:ext cx="6294777" cy="382489"/>
          </a:xfrm>
          <a:prstGeom prst="wedgeRectCallout">
            <a:avLst>
              <a:gd name="adj1" fmla="val -54236"/>
              <a:gd name="adj2" fmla="val -27237"/>
            </a:avLst>
          </a:prstGeom>
          <a:no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pPr algn="l"/>
            <a:r>
              <a:rPr lang="ja-JP" altLang="en-US" sz="1332" b="0" dirty="0">
                <a:solidFill>
                  <a:srgbClr val="000000"/>
                </a:solidFill>
                <a:latin typeface="HGP創英角ﾎﾟｯﾌﾟ体" panose="040B0A00000000000000" pitchFamily="50" charset="-128"/>
                <a:ea typeface="HGP創英角ﾎﾟｯﾌﾟ体" panose="040B0A00000000000000" pitchFamily="50" charset="-128"/>
              </a:rPr>
              <a:t>○「免許をとったら、送迎までやらされるから、とると損よね」と同じ生活支援員なのに。</a:t>
            </a:r>
            <a:endParaRPr lang="en-US" altLang="ja-JP" sz="1332" b="0" dirty="0">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25" name="角丸四角形吹き出し 24"/>
          <p:cNvSpPr/>
          <p:nvPr/>
        </p:nvSpPr>
        <p:spPr bwMode="auto">
          <a:xfrm>
            <a:off x="8015314" y="710194"/>
            <a:ext cx="1631924" cy="510221"/>
          </a:xfrm>
          <a:prstGeom prst="wedgeRoundRectCallout">
            <a:avLst>
              <a:gd name="adj1" fmla="val -112621"/>
              <a:gd name="adj2" fmla="val 87506"/>
              <a:gd name="adj3" fmla="val 16667"/>
            </a:avLst>
          </a:prstGeom>
          <a:solidFill>
            <a:srgbClr val="FF99CC"/>
          </a:solid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これも</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チームづくり</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77596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矢印コネクタ 29"/>
          <p:cNvCxnSpPr/>
          <p:nvPr/>
        </p:nvCxnSpPr>
        <p:spPr>
          <a:xfrm flipV="1">
            <a:off x="971550" y="2133600"/>
            <a:ext cx="1079500" cy="1079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227" name="タイトル 1"/>
          <p:cNvSpPr>
            <a:spLocks noGrp="1"/>
          </p:cNvSpPr>
          <p:nvPr>
            <p:ph type="title"/>
          </p:nvPr>
        </p:nvSpPr>
        <p:spPr>
          <a:xfrm>
            <a:off x="631825" y="130175"/>
            <a:ext cx="8915400" cy="635000"/>
          </a:xfrm>
        </p:spPr>
        <p:txBody>
          <a:bodyPr/>
          <a:lstStyle/>
          <a:p>
            <a:pPr eaLnBrk="1" hangingPunct="1"/>
            <a:r>
              <a:rPr lang="ja-JP" altLang="en-US" sz="28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（相談支援専門員が作成する）サービス等利用計画</a:t>
            </a:r>
          </a:p>
        </p:txBody>
      </p:sp>
      <p:cxnSp>
        <p:nvCxnSpPr>
          <p:cNvPr id="29" name="直線矢印コネクタ 28"/>
          <p:cNvCxnSpPr/>
          <p:nvPr/>
        </p:nvCxnSpPr>
        <p:spPr>
          <a:xfrm flipV="1">
            <a:off x="990601" y="4365625"/>
            <a:ext cx="1349375" cy="13668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229" name="テキスト ボックス 29"/>
          <p:cNvSpPr txBox="1">
            <a:spLocks noChangeArrowheads="1"/>
          </p:cNvSpPr>
          <p:nvPr/>
        </p:nvSpPr>
        <p:spPr bwMode="auto">
          <a:xfrm rot="-2705332">
            <a:off x="1004888" y="4057650"/>
            <a:ext cx="14906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0">
                <a:solidFill>
                  <a:srgbClr val="000000"/>
                </a:solidFill>
                <a:latin typeface="HG丸ｺﾞｼｯｸM-PRO" pitchFamily="50" charset="-128"/>
                <a:ea typeface="HG丸ｺﾞｼｯｸM-PRO" pitchFamily="50" charset="-128"/>
              </a:rPr>
              <a:t>アセスメントの深さ</a:t>
            </a:r>
          </a:p>
        </p:txBody>
      </p:sp>
      <p:sp>
        <p:nvSpPr>
          <p:cNvPr id="40" name="直方体 39"/>
          <p:cNvSpPr/>
          <p:nvPr/>
        </p:nvSpPr>
        <p:spPr bwMode="auto">
          <a:xfrm>
            <a:off x="1268414" y="4724401"/>
            <a:ext cx="1152525" cy="1008063"/>
          </a:xfrm>
          <a:prstGeom prst="cube">
            <a:avLst>
              <a:gd name="adj" fmla="val 59910"/>
            </a:avLst>
          </a:prstGeom>
          <a:solidFill>
            <a:schemeClr val="accent1">
              <a:lumMod val="40000"/>
              <a:lumOff val="60000"/>
              <a:alpha val="9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5" name="直方体 54"/>
          <p:cNvSpPr/>
          <p:nvPr/>
        </p:nvSpPr>
        <p:spPr bwMode="auto">
          <a:xfrm>
            <a:off x="1763714" y="4581525"/>
            <a:ext cx="1500187" cy="1150938"/>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6" name="直方体 55"/>
          <p:cNvSpPr/>
          <p:nvPr/>
        </p:nvSpPr>
        <p:spPr bwMode="auto">
          <a:xfrm>
            <a:off x="2484439" y="4581525"/>
            <a:ext cx="1501775" cy="1150938"/>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7" name="直方体 56"/>
          <p:cNvSpPr/>
          <p:nvPr/>
        </p:nvSpPr>
        <p:spPr bwMode="auto">
          <a:xfrm>
            <a:off x="3227389" y="3929063"/>
            <a:ext cx="2103437" cy="1803400"/>
          </a:xfrm>
          <a:prstGeom prst="cube">
            <a:avLst>
              <a:gd name="adj" fmla="val 7784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2" name="直方体 61"/>
          <p:cNvSpPr/>
          <p:nvPr/>
        </p:nvSpPr>
        <p:spPr bwMode="auto">
          <a:xfrm>
            <a:off x="3927475" y="4365625"/>
            <a:ext cx="1733550" cy="1366838"/>
          </a:xfrm>
          <a:prstGeom prst="cube">
            <a:avLst>
              <a:gd name="adj" fmla="val 70090"/>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9226" name="テキスト ボックス 52"/>
          <p:cNvSpPr txBox="1">
            <a:spLocks noChangeArrowheads="1"/>
          </p:cNvSpPr>
          <p:nvPr/>
        </p:nvSpPr>
        <p:spPr bwMode="auto">
          <a:xfrm>
            <a:off x="252314" y="765370"/>
            <a:ext cx="9649072" cy="1015663"/>
          </a:xfrm>
          <a:prstGeom prst="rect">
            <a:avLst/>
          </a:prstGeom>
          <a:solidFill>
            <a:schemeClr val="accent5">
              <a:lumMod val="60000"/>
              <a:lumOff val="40000"/>
            </a:schemeClr>
          </a:solidFill>
          <a:ln w="9525">
            <a:noFill/>
            <a:miter lim="800000"/>
            <a:headEnd/>
            <a:tailEnd/>
          </a:ln>
          <a:scene3d>
            <a:camera prst="orthographicFront"/>
            <a:lightRig rig="threePt" dir="t"/>
          </a:scene3d>
          <a:sp3d>
            <a:bevelT/>
          </a:sp3d>
        </p:spPr>
        <p:txBody>
          <a:bodyPr>
            <a:spAutoFit/>
          </a:bodyPr>
          <a:lstStyle/>
          <a:p>
            <a:pPr eaLnBrk="1" hangingPunct="1">
              <a:defRPr/>
            </a:pPr>
            <a:r>
              <a:rPr lang="en-US" altLang="ja-JP" b="0" dirty="0">
                <a:solidFill>
                  <a:prstClr val="black"/>
                </a:solidFill>
                <a:latin typeface="HG丸ｺﾞｼｯｸM-PRO" pitchFamily="50" charset="-128"/>
                <a:ea typeface="HG丸ｺﾞｼｯｸM-PRO" pitchFamily="50" charset="-128"/>
              </a:rPr>
              <a:t>【</a:t>
            </a:r>
            <a:r>
              <a:rPr lang="ja-JP" altLang="en-US" b="0" dirty="0">
                <a:solidFill>
                  <a:prstClr val="black"/>
                </a:solidFill>
                <a:latin typeface="HG丸ｺﾞｼｯｸM-PRO" pitchFamily="50" charset="-128"/>
                <a:ea typeface="HG丸ｺﾞｼｯｸM-PRO" pitchFamily="50" charset="-128"/>
              </a:rPr>
              <a:t>サービス等利用計画</a:t>
            </a:r>
            <a:r>
              <a:rPr lang="en-US" altLang="ja-JP" b="0" dirty="0">
                <a:solidFill>
                  <a:prstClr val="black"/>
                </a:solidFill>
                <a:latin typeface="HG丸ｺﾞｼｯｸM-PRO" pitchFamily="50" charset="-128"/>
                <a:ea typeface="HG丸ｺﾞｼｯｸM-PRO" pitchFamily="50" charset="-128"/>
              </a:rPr>
              <a:t>】</a:t>
            </a:r>
          </a:p>
          <a:p>
            <a:pPr algn="ctr" eaLnBrk="1" hangingPunct="1">
              <a:defRPr/>
            </a:pPr>
            <a:r>
              <a:rPr lang="ja-JP" altLang="en-US" b="0" dirty="0">
                <a:solidFill>
                  <a:prstClr val="black"/>
                </a:solidFill>
                <a:latin typeface="HG丸ｺﾞｼｯｸM-PRO" pitchFamily="50" charset="-128"/>
                <a:ea typeface="HG丸ｺﾞｼｯｸM-PRO" pitchFamily="50" charset="-128"/>
              </a:rPr>
              <a:t>生活全般をアセスメントし、本人の願いを中心に、生活や支援の全体像を示したもの</a:t>
            </a:r>
            <a:endParaRPr lang="en-US" altLang="ja-JP" b="0" dirty="0">
              <a:solidFill>
                <a:prstClr val="black"/>
              </a:solidFill>
              <a:latin typeface="HG丸ｺﾞｼｯｸM-PRO" pitchFamily="50" charset="-128"/>
              <a:ea typeface="HG丸ｺﾞｼｯｸM-PRO" pitchFamily="50" charset="-128"/>
            </a:endParaRPr>
          </a:p>
          <a:p>
            <a:pPr algn="ctr" eaLnBrk="1" hangingPunct="1">
              <a:defRPr/>
            </a:pPr>
            <a:r>
              <a:rPr lang="ja-JP" altLang="en-US" sz="2000" b="0" dirty="0">
                <a:solidFill>
                  <a:prstClr val="black"/>
                </a:solidFill>
                <a:latin typeface="HG丸ｺﾞｼｯｸM-PRO" pitchFamily="50" charset="-128"/>
                <a:ea typeface="HG丸ｺﾞｼｯｸM-PRO" pitchFamily="50" charset="-128"/>
              </a:rPr>
              <a:t>　</a:t>
            </a:r>
            <a:r>
              <a:rPr lang="ja-JP" altLang="en-US" sz="2400" b="0" dirty="0">
                <a:solidFill>
                  <a:prstClr val="black"/>
                </a:solidFill>
                <a:latin typeface="HG丸ｺﾞｼｯｸM-PRO" pitchFamily="50" charset="-128"/>
                <a:ea typeface="HG丸ｺﾞｼｯｸM-PRO" pitchFamily="50" charset="-128"/>
              </a:rPr>
              <a:t>（相談支援専門員による</a:t>
            </a:r>
            <a:r>
              <a:rPr lang="ja-JP" altLang="en-US" sz="2400" b="0" u="sng" dirty="0">
                <a:solidFill>
                  <a:srgbClr val="FF0000"/>
                </a:solidFill>
                <a:latin typeface="HG丸ｺﾞｼｯｸM-PRO" pitchFamily="50" charset="-128"/>
                <a:ea typeface="HG丸ｺﾞｼｯｸM-PRO" pitchFamily="50" charset="-128"/>
              </a:rPr>
              <a:t>サービスを繋ぐ支援</a:t>
            </a:r>
            <a:r>
              <a:rPr lang="ja-JP" altLang="en-US" sz="2400" b="0" dirty="0">
                <a:solidFill>
                  <a:prstClr val="black"/>
                </a:solidFill>
                <a:latin typeface="HG丸ｺﾞｼｯｸM-PRO" pitchFamily="50" charset="-128"/>
                <a:ea typeface="HG丸ｺﾞｼｯｸM-PRO" pitchFamily="50" charset="-128"/>
              </a:rPr>
              <a:t>）</a:t>
            </a:r>
            <a:endParaRPr lang="en-US" altLang="ja-JP" sz="2000" b="0" dirty="0">
              <a:solidFill>
                <a:prstClr val="black"/>
              </a:solidFill>
              <a:latin typeface="HG丸ｺﾞｼｯｸM-PRO" pitchFamily="50" charset="-128"/>
              <a:ea typeface="HG丸ｺﾞｼｯｸM-PRO" pitchFamily="50" charset="-128"/>
            </a:endParaRPr>
          </a:p>
        </p:txBody>
      </p:sp>
      <p:sp>
        <p:nvSpPr>
          <p:cNvPr id="59" name="直方体 58"/>
          <p:cNvSpPr/>
          <p:nvPr/>
        </p:nvSpPr>
        <p:spPr bwMode="auto">
          <a:xfrm>
            <a:off x="4652963" y="4797425"/>
            <a:ext cx="1243012" cy="935038"/>
          </a:xfrm>
          <a:prstGeom prst="cube">
            <a:avLst>
              <a:gd name="adj" fmla="val 571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3" name="直方体 62"/>
          <p:cNvSpPr/>
          <p:nvPr/>
        </p:nvSpPr>
        <p:spPr bwMode="auto">
          <a:xfrm>
            <a:off x="5292726" y="4221163"/>
            <a:ext cx="1787525" cy="1511300"/>
          </a:xfrm>
          <a:prstGeom prst="cube">
            <a:avLst>
              <a:gd name="adj" fmla="val 7395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4" name="直方体 63"/>
          <p:cNvSpPr/>
          <p:nvPr/>
        </p:nvSpPr>
        <p:spPr bwMode="auto">
          <a:xfrm>
            <a:off x="5940425" y="4437063"/>
            <a:ext cx="1587500" cy="1295400"/>
          </a:xfrm>
          <a:prstGeom prst="cube">
            <a:avLst>
              <a:gd name="adj" fmla="val 69515"/>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0" name="直方体 59"/>
          <p:cNvSpPr/>
          <p:nvPr/>
        </p:nvSpPr>
        <p:spPr bwMode="auto">
          <a:xfrm>
            <a:off x="6589714" y="4581525"/>
            <a:ext cx="1500187" cy="1150938"/>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1" name="直方体 60"/>
          <p:cNvSpPr/>
          <p:nvPr/>
        </p:nvSpPr>
        <p:spPr bwMode="auto">
          <a:xfrm>
            <a:off x="7308851" y="4797425"/>
            <a:ext cx="1331913" cy="935038"/>
          </a:xfrm>
          <a:prstGeom prst="cube">
            <a:avLst>
              <a:gd name="adj" fmla="val 571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5" name="直方体 64"/>
          <p:cNvSpPr/>
          <p:nvPr/>
        </p:nvSpPr>
        <p:spPr bwMode="auto">
          <a:xfrm>
            <a:off x="8101013" y="4581525"/>
            <a:ext cx="1503362" cy="1150938"/>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2067" name="テキスト ボックス 38"/>
          <p:cNvSpPr txBox="1">
            <a:spLocks noChangeArrowheads="1"/>
          </p:cNvSpPr>
          <p:nvPr/>
        </p:nvSpPr>
        <p:spPr bwMode="auto">
          <a:xfrm>
            <a:off x="2771776" y="4714875"/>
            <a:ext cx="5616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i="1">
                <a:solidFill>
                  <a:srgbClr val="000099"/>
                </a:solidFill>
                <a:latin typeface="HG丸ｺﾞｼｯｸM-PRO" pitchFamily="50" charset="-128"/>
                <a:ea typeface="HG丸ｺﾞｼｯｸM-PRO" pitchFamily="50" charset="-128"/>
              </a:rPr>
              <a:t>生活全般のアセスメント</a:t>
            </a:r>
          </a:p>
        </p:txBody>
      </p:sp>
      <p:cxnSp>
        <p:nvCxnSpPr>
          <p:cNvPr id="33" name="直線コネクタ 32"/>
          <p:cNvCxnSpPr/>
          <p:nvPr/>
        </p:nvCxnSpPr>
        <p:spPr>
          <a:xfrm>
            <a:off x="971551" y="5732463"/>
            <a:ext cx="84248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971550" y="1916113"/>
            <a:ext cx="0" cy="3816350"/>
          </a:xfrm>
          <a:prstGeom prst="line">
            <a:avLst/>
          </a:prstGeom>
          <a:ln w="28575">
            <a:solidFill>
              <a:schemeClr val="tx1"/>
            </a:solidFill>
            <a:headEnd type="stealth" w="lg" len="lg"/>
          </a:ln>
        </p:spPr>
        <p:style>
          <a:lnRef idx="1">
            <a:schemeClr val="accent1"/>
          </a:lnRef>
          <a:fillRef idx="0">
            <a:schemeClr val="accent1"/>
          </a:fillRef>
          <a:effectRef idx="0">
            <a:schemeClr val="accent1"/>
          </a:effectRef>
          <a:fontRef idx="minor">
            <a:schemeClr val="tx1"/>
          </a:fontRef>
        </p:style>
      </p:cxnSp>
      <p:sp>
        <p:nvSpPr>
          <p:cNvPr id="2070" name="テキスト ボックス 36"/>
          <p:cNvSpPr txBox="1">
            <a:spLocks noChangeArrowheads="1"/>
          </p:cNvSpPr>
          <p:nvPr/>
        </p:nvSpPr>
        <p:spPr bwMode="auto">
          <a:xfrm>
            <a:off x="1044575" y="5300664"/>
            <a:ext cx="8345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0">
                <a:solidFill>
                  <a:srgbClr val="000000"/>
                </a:solidFill>
                <a:latin typeface="HG丸ｺﾞｼｯｸM-PRO" pitchFamily="50" charset="-128"/>
                <a:ea typeface="HG丸ｺﾞｼｯｸM-PRO" pitchFamily="50" charset="-128"/>
              </a:rPr>
              <a:t>  </a:t>
            </a:r>
            <a:r>
              <a:rPr lang="ja-JP" altLang="en-US" sz="1100">
                <a:solidFill>
                  <a:srgbClr val="000000"/>
                </a:solidFill>
                <a:latin typeface="HG丸ｺﾞｼｯｸM-PRO" pitchFamily="50" charset="-128"/>
                <a:ea typeface="HG丸ｺﾞｼｯｸM-PRO" pitchFamily="50" charset="-128"/>
              </a:rPr>
              <a:t>住まい   日常生活   日中活動      健康　   　金銭面       趣味    相談相手  対人関係      安全      家族希望　  地域状況       </a:t>
            </a:r>
          </a:p>
        </p:txBody>
      </p:sp>
      <p:sp>
        <p:nvSpPr>
          <p:cNvPr id="50" name="上矢印 49"/>
          <p:cNvSpPr/>
          <p:nvPr/>
        </p:nvSpPr>
        <p:spPr>
          <a:xfrm>
            <a:off x="4488086" y="3573016"/>
            <a:ext cx="1092121" cy="1008112"/>
          </a:xfrm>
          <a:prstGeom prst="upArrow">
            <a:avLst/>
          </a:prstGeom>
          <a:ln>
            <a:solidFill>
              <a:schemeClr val="tx2">
                <a:lumMod val="60000"/>
                <a:lumOff val="40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grpSp>
        <p:nvGrpSpPr>
          <p:cNvPr id="2" name="グループ化 30"/>
          <p:cNvGrpSpPr>
            <a:grpSpLocks/>
          </p:cNvGrpSpPr>
          <p:nvPr/>
        </p:nvGrpSpPr>
        <p:grpSpPr bwMode="auto">
          <a:xfrm>
            <a:off x="1115792" y="2565649"/>
            <a:ext cx="8430518" cy="1160463"/>
            <a:chOff x="560512" y="2420888"/>
            <a:chExt cx="8502650" cy="1161038"/>
          </a:xfrm>
          <a:solidFill>
            <a:schemeClr val="tx2">
              <a:lumMod val="60000"/>
              <a:lumOff val="40000"/>
              <a:alpha val="87000"/>
            </a:schemeClr>
          </a:solidFill>
        </p:grpSpPr>
        <p:grpSp>
          <p:nvGrpSpPr>
            <p:cNvPr id="3" name="グループ化 50"/>
            <p:cNvGrpSpPr>
              <a:grpSpLocks/>
            </p:cNvGrpSpPr>
            <p:nvPr/>
          </p:nvGrpSpPr>
          <p:grpSpPr bwMode="auto">
            <a:xfrm>
              <a:off x="560512" y="2420888"/>
              <a:ext cx="8502650" cy="1161038"/>
              <a:chOff x="899592" y="906786"/>
              <a:chExt cx="7848872" cy="1162242"/>
            </a:xfrm>
            <a:grpFill/>
          </p:grpSpPr>
          <p:sp>
            <p:nvSpPr>
              <p:cNvPr id="43" name="直方体 42"/>
              <p:cNvSpPr/>
              <p:nvPr/>
            </p:nvSpPr>
            <p:spPr>
              <a:xfrm>
                <a:off x="899592" y="906786"/>
                <a:ext cx="7848872" cy="1152702"/>
              </a:xfrm>
              <a:prstGeom prst="cube">
                <a:avLst>
                  <a:gd name="adj" fmla="val 65313"/>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9246" name="テキスト ボックス 37"/>
              <p:cNvSpPr txBox="1">
                <a:spLocks noChangeArrowheads="1"/>
              </p:cNvSpPr>
              <p:nvPr/>
            </p:nvSpPr>
            <p:spPr bwMode="auto">
              <a:xfrm>
                <a:off x="3292556" y="1699695"/>
                <a:ext cx="2448272" cy="369333"/>
              </a:xfrm>
              <a:prstGeom prst="rect">
                <a:avLst/>
              </a:prstGeom>
              <a:noFill/>
              <a:ln w="9525">
                <a:noFill/>
                <a:miter lim="800000"/>
                <a:headEnd/>
                <a:tailEnd/>
              </a:ln>
            </p:spPr>
            <p:txBody>
              <a:bodyPr>
                <a:spAutoFit/>
              </a:bodyPr>
              <a:lstStyle/>
              <a:p>
                <a:pPr eaLnBrk="1" hangingPunct="1">
                  <a:defRPr/>
                </a:pPr>
                <a:r>
                  <a:rPr lang="ja-JP" altLang="en-US" dirty="0">
                    <a:solidFill>
                      <a:srgbClr val="000099"/>
                    </a:solidFill>
                    <a:latin typeface="HG丸ｺﾞｼｯｸM-PRO" pitchFamily="50" charset="-128"/>
                    <a:ea typeface="HG丸ｺﾞｼｯｸM-PRO" pitchFamily="50" charset="-128"/>
                  </a:rPr>
                  <a:t>サービス等利用計画</a:t>
                </a:r>
              </a:p>
            </p:txBody>
          </p:sp>
        </p:grpSp>
        <p:sp>
          <p:nvSpPr>
            <p:cNvPr id="9244" name="テキスト ボックス 37"/>
            <p:cNvSpPr txBox="1">
              <a:spLocks noChangeArrowheads="1"/>
            </p:cNvSpPr>
            <p:nvPr/>
          </p:nvSpPr>
          <p:spPr bwMode="auto">
            <a:xfrm>
              <a:off x="2936776" y="2564904"/>
              <a:ext cx="3156259" cy="461894"/>
            </a:xfrm>
            <a:prstGeom prst="rect">
              <a:avLst/>
            </a:prstGeom>
            <a:noFill/>
            <a:ln w="9525">
              <a:noFill/>
              <a:miter lim="800000"/>
              <a:headEnd/>
              <a:tailEnd/>
            </a:ln>
          </p:spPr>
          <p:txBody>
            <a:bodyPr>
              <a:spAutoFit/>
            </a:bodyPr>
            <a:lstStyle/>
            <a:p>
              <a:pPr eaLnBrk="1" hangingPunct="1">
                <a:defRPr/>
              </a:pPr>
              <a:r>
                <a:rPr lang="ja-JP" altLang="en-US" sz="2400" i="1">
                  <a:solidFill>
                    <a:srgbClr val="000099"/>
                  </a:solidFill>
                  <a:latin typeface="HG丸ｺﾞｼｯｸM-PRO" pitchFamily="50" charset="-128"/>
                  <a:ea typeface="HG丸ｺﾞｼｯｸM-PRO" pitchFamily="50" charset="-128"/>
                </a:rPr>
                <a:t>サービス等利用計画</a:t>
              </a:r>
            </a:p>
          </p:txBody>
        </p:sp>
      </p:grpSp>
      <p:sp>
        <p:nvSpPr>
          <p:cNvPr id="34" name="左右矢印 33"/>
          <p:cNvSpPr/>
          <p:nvPr/>
        </p:nvSpPr>
        <p:spPr>
          <a:xfrm>
            <a:off x="1043651" y="5876925"/>
            <a:ext cx="7777162" cy="647700"/>
          </a:xfrm>
          <a:prstGeom prst="leftRightArrow">
            <a:avLst>
              <a:gd name="adj1" fmla="val 69929"/>
              <a:gd name="adj2" fmla="val 50000"/>
            </a:avLst>
          </a:prstGeom>
          <a:solidFill>
            <a:srgbClr val="66FF66"/>
          </a:solidFill>
          <a:ln>
            <a:noFill/>
          </a:ln>
          <a:scene3d>
            <a:camera prst="orthographicFront"/>
            <a:lightRig rig="sof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solidFill>
                  <a:prstClr val="black"/>
                </a:solidFill>
              </a:rPr>
              <a:t>生活の幅</a:t>
            </a:r>
          </a:p>
        </p:txBody>
      </p:sp>
      <p:sp>
        <p:nvSpPr>
          <p:cNvPr id="52255" name="正方形/長方形 3"/>
          <p:cNvSpPr>
            <a:spLocks noChangeArrowheads="1"/>
          </p:cNvSpPr>
          <p:nvPr/>
        </p:nvSpPr>
        <p:spPr bwMode="auto">
          <a:xfrm>
            <a:off x="8029153" y="6488114"/>
            <a:ext cx="172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0" dirty="0">
                <a:solidFill>
                  <a:srgbClr val="000000"/>
                </a:solidFill>
                <a:latin typeface="Calibri" pitchFamily="34" charset="0"/>
              </a:rPr>
              <a:t>出典　岡部正文</a:t>
            </a:r>
          </a:p>
        </p:txBody>
      </p:sp>
      <p:sp>
        <p:nvSpPr>
          <p:cNvPr id="52256" name="スライド番号プレースホルダー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FontTx/>
              <a:buNone/>
            </a:pPr>
            <a:fld id="{D7607909-EE1F-4DAA-A8BD-85FCCFC51E8A}" type="slidenum">
              <a:rPr lang="ja-JP" altLang="en-US" sz="1400">
                <a:solidFill>
                  <a:srgbClr val="898989"/>
                </a:solidFill>
              </a:rPr>
              <a:pPr>
                <a:spcBef>
                  <a:spcPct val="0"/>
                </a:spcBef>
                <a:buFontTx/>
                <a:buNone/>
              </a:pPr>
              <a:t>4</a:t>
            </a:fld>
            <a:endParaRPr lang="ja-JP" altLang="en-US" sz="1400" dirty="0">
              <a:solidFill>
                <a:srgbClr val="898989"/>
              </a:solidFill>
            </a:endParaRPr>
          </a:p>
        </p:txBody>
      </p:sp>
    </p:spTree>
    <p:extLst>
      <p:ext uri="{BB962C8B-B14F-4D97-AF65-F5344CB8AC3E}">
        <p14:creationId xmlns:p14="http://schemas.microsoft.com/office/powerpoint/2010/main" val="15943123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down)">
                                      <p:cBhvr>
                                        <p:cTn id="16" dur="500"/>
                                        <p:tgtEl>
                                          <p:spTgt spid="5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down)">
                                      <p:cBhvr>
                                        <p:cTn id="19" dur="500"/>
                                        <p:tgtEl>
                                          <p:spTgt spid="6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down)">
                                      <p:cBhvr>
                                        <p:cTn id="22" dur="500"/>
                                        <p:tgtEl>
                                          <p:spTgt spid="5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down)">
                                      <p:cBhvr>
                                        <p:cTn id="25" dur="500"/>
                                        <p:tgtEl>
                                          <p:spTgt spid="6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down)">
                                      <p:cBhvr>
                                        <p:cTn id="28" dur="500"/>
                                        <p:tgtEl>
                                          <p:spTgt spid="6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down)">
                                      <p:cBhvr>
                                        <p:cTn id="31" dur="500"/>
                                        <p:tgtEl>
                                          <p:spTgt spid="6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down)">
                                      <p:cBhvr>
                                        <p:cTn id="34" dur="500"/>
                                        <p:tgtEl>
                                          <p:spTgt spid="6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down)">
                                      <p:cBhvr>
                                        <p:cTn id="37" dur="500"/>
                                        <p:tgtEl>
                                          <p:spTgt spid="6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70"/>
                                        </p:tgtEl>
                                        <p:attrNameLst>
                                          <p:attrName>style.visibility</p:attrName>
                                        </p:attrNameLst>
                                      </p:cBhvr>
                                      <p:to>
                                        <p:strVal val="visible"/>
                                      </p:to>
                                    </p:set>
                                    <p:animEffect transition="in" filter="wipe(down)">
                                      <p:cBhvr>
                                        <p:cTn id="40" dur="500"/>
                                        <p:tgtEl>
                                          <p:spTgt spid="207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067"/>
                                        </p:tgtEl>
                                        <p:attrNameLst>
                                          <p:attrName>style.visibility</p:attrName>
                                        </p:attrNameLst>
                                      </p:cBhvr>
                                      <p:to>
                                        <p:strVal val="visible"/>
                                      </p:to>
                                    </p:set>
                                    <p:animEffect transition="in" filter="wipe(down)">
                                      <p:cBhvr>
                                        <p:cTn id="45" dur="500"/>
                                        <p:tgtEl>
                                          <p:spTgt spid="2067"/>
                                        </p:tgtEl>
                                      </p:cBhvr>
                                    </p:animEffect>
                                  </p:childTnLst>
                                </p:cTn>
                              </p:par>
                              <p:par>
                                <p:cTn id="46" presetID="16" presetClass="entr" presetSubtype="37"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barn(outVertical)">
                                      <p:cBhvr>
                                        <p:cTn id="48" dur="500"/>
                                        <p:tgtEl>
                                          <p:spTgt spid="3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1000"/>
                                        <p:tgtEl>
                                          <p:spTgt spid="50"/>
                                        </p:tgtEl>
                                      </p:cBhvr>
                                    </p:animEffect>
                                    <p:anim calcmode="lin" valueType="num">
                                      <p:cBhvr>
                                        <p:cTn id="54" dur="1000" fill="hold"/>
                                        <p:tgtEl>
                                          <p:spTgt spid="50"/>
                                        </p:tgtEl>
                                        <p:attrNameLst>
                                          <p:attrName>ppt_x</p:attrName>
                                        </p:attrNameLst>
                                      </p:cBhvr>
                                      <p:tavLst>
                                        <p:tav tm="0">
                                          <p:val>
                                            <p:strVal val="#ppt_x"/>
                                          </p:val>
                                        </p:tav>
                                        <p:tav tm="100000">
                                          <p:val>
                                            <p:strVal val="#ppt_x"/>
                                          </p:val>
                                        </p:tav>
                                      </p:tavLst>
                                    </p:anim>
                                    <p:anim calcmode="lin" valueType="num">
                                      <p:cBhvr>
                                        <p:cTn id="5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xit" presetSubtype="0" fill="hold" nodeType="clickEffect">
                                  <p:stCondLst>
                                    <p:cond delay="0"/>
                                  </p:stCondLst>
                                  <p:childTnLst>
                                    <p:animEffect transition="out" filter="fade">
                                      <p:cBhvr>
                                        <p:cTn id="59" dur="500"/>
                                        <p:tgtEl>
                                          <p:spTgt spid="50"/>
                                        </p:tgtEl>
                                      </p:cBhvr>
                                    </p:animEffect>
                                    <p:set>
                                      <p:cBhvr>
                                        <p:cTn id="60" dur="1" fill="hold">
                                          <p:stCondLst>
                                            <p:cond delay="499"/>
                                          </p:stCondLst>
                                        </p:cTn>
                                        <p:tgtEl>
                                          <p:spTgt spid="50"/>
                                        </p:tgtEl>
                                        <p:attrNameLst>
                                          <p:attrName>style.visibility</p:attrName>
                                        </p:attrNameLst>
                                      </p:cBhvr>
                                      <p:to>
                                        <p:strVal val="hidden"/>
                                      </p:to>
                                    </p:set>
                                  </p:childTnLst>
                                </p:cTn>
                              </p:par>
                              <p:par>
                                <p:cTn id="61" presetID="5" presetClass="entr" presetSubtype="10" fill="hold"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checkerboard(across)">
                                      <p:cBhvr>
                                        <p:cTn id="63" dur="500"/>
                                        <p:tgtEl>
                                          <p:spTgt spid="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9226"/>
                                        </p:tgtEl>
                                        <p:attrNameLst>
                                          <p:attrName>style.visibility</p:attrName>
                                        </p:attrNameLst>
                                      </p:cBhvr>
                                      <p:to>
                                        <p:strVal val="visible"/>
                                      </p:to>
                                    </p:set>
                                    <p:animEffect transition="in" filter="blinds(horizontal)">
                                      <p:cBhvr>
                                        <p:cTn id="68"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5" grpId="0" animBg="1"/>
      <p:bldP spid="56" grpId="0" animBg="1"/>
      <p:bldP spid="57" grpId="0" animBg="1"/>
      <p:bldP spid="62" grpId="0" animBg="1"/>
      <p:bldP spid="59" grpId="0" animBg="1"/>
      <p:bldP spid="63" grpId="0" animBg="1"/>
      <p:bldP spid="64" grpId="0" animBg="1"/>
      <p:bldP spid="60" grpId="0" animBg="1"/>
      <p:bldP spid="61" grpId="0" animBg="1"/>
      <p:bldP spid="65" grpId="0" animBg="1"/>
      <p:bldP spid="2067" grpId="0"/>
      <p:bldP spid="207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40</a:t>
            </a:fld>
            <a:endParaRPr lang="en-US" altLang="ja-JP" dirty="0">
              <a:solidFill>
                <a:srgbClr val="000000"/>
              </a:solidFill>
            </a:endParaRPr>
          </a:p>
        </p:txBody>
      </p:sp>
      <p:sp>
        <p:nvSpPr>
          <p:cNvPr id="6" name="正方形/長方形 5"/>
          <p:cNvSpPr/>
          <p:nvPr/>
        </p:nvSpPr>
        <p:spPr>
          <a:xfrm>
            <a:off x="1836465" y="3140968"/>
            <a:ext cx="6361037" cy="707886"/>
          </a:xfrm>
          <a:prstGeom prst="rect">
            <a:avLst/>
          </a:prstGeom>
        </p:spPr>
        <p:txBody>
          <a:bodyPr wrap="none">
            <a:spAutoFit/>
          </a:bodyPr>
          <a:lstStyle/>
          <a:p>
            <a:r>
              <a:rPr lang="ja-JP" altLang="en-US" sz="4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（５）さまざまな会議の活用</a:t>
            </a:r>
          </a:p>
        </p:txBody>
      </p:sp>
    </p:spTree>
    <p:extLst>
      <p:ext uri="{BB962C8B-B14F-4D97-AF65-F5344CB8AC3E}">
        <p14:creationId xmlns:p14="http://schemas.microsoft.com/office/powerpoint/2010/main" val="3733923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463550" y="932723"/>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19460" name="Rectangle 3"/>
          <p:cNvSpPr>
            <a:spLocks noGrp="1" noChangeArrowheads="1"/>
          </p:cNvSpPr>
          <p:nvPr>
            <p:ph type="title"/>
          </p:nvPr>
        </p:nvSpPr>
        <p:spPr>
          <a:xfrm>
            <a:off x="324297" y="485765"/>
            <a:ext cx="9505056" cy="504056"/>
          </a:xfrm>
          <a:noFill/>
        </p:spPr>
        <p:txBody>
          <a:bodyPr/>
          <a:lstStyle/>
          <a:p>
            <a:pPr eaLnBrk="1" hangingPunct="1"/>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（５）さまざまな会議の活用</a:t>
            </a:r>
          </a:p>
        </p:txBody>
      </p:sp>
      <p:sp>
        <p:nvSpPr>
          <p:cNvPr id="2" name="コンテンツ プレースホルダー 1"/>
          <p:cNvSpPr>
            <a:spLocks noGrp="1"/>
          </p:cNvSpPr>
          <p:nvPr>
            <p:ph sz="half" idx="1"/>
          </p:nvPr>
        </p:nvSpPr>
        <p:spPr>
          <a:xfrm>
            <a:off x="385537" y="1988841"/>
            <a:ext cx="9793088" cy="4032448"/>
          </a:xfrm>
        </p:spPr>
        <p:txBody>
          <a:bodyPr/>
          <a:lstStyle/>
          <a:p>
            <a:pPr>
              <a:lnSpc>
                <a:spcPct val="110000"/>
              </a:lnSpc>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利用者のニーズを充足するために、連携の視点と軸を整理していくと、支援者・事業所・組織及び関係機関・地域・まちの軸の中で、連携をしていくための場の設定と実践が重要（不可欠）となる。</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また、この</a:t>
            </a:r>
            <a:r>
              <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場</a:t>
            </a:r>
            <a:r>
              <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は、双方における連携を強化するとともに、それぞれの人材育成やサービスの質の向上、地域の活性化にもつながるものである。</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職場では、朝会（ミーティング）、グループ会議、ＱＣ活動等々様々な会議がある中に、「個別支援計画作成会議」が含まれる。</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また、本人（利用者）を通した関係機関との連携実践は、「サービス担当者会議」となる。</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次のステップとして基幹相談支援センターや（自立支援）協議会等を利用した検討・会議などが、地域づくりやまちづくりへとつながるものとなる。</a:t>
            </a:r>
            <a:r>
              <a:rPr lang="ja-JP" altLang="ja-JP" sz="1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41</a:t>
            </a:fld>
            <a:endParaRPr lang="en-US" altLang="ja-JP" dirty="0">
              <a:solidFill>
                <a:srgbClr val="000000"/>
              </a:solidFill>
            </a:endParaRPr>
          </a:p>
        </p:txBody>
      </p:sp>
    </p:spTree>
    <p:extLst>
      <p:ext uri="{BB962C8B-B14F-4D97-AF65-F5344CB8AC3E}">
        <p14:creationId xmlns:p14="http://schemas.microsoft.com/office/powerpoint/2010/main" val="3418913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16"/>
          <p:cNvSpPr>
            <a:spLocks noChangeArrowheads="1"/>
          </p:cNvSpPr>
          <p:nvPr/>
        </p:nvSpPr>
        <p:spPr bwMode="auto">
          <a:xfrm>
            <a:off x="7636391" y="5516854"/>
            <a:ext cx="1438434" cy="561975"/>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r>
              <a:rPr lang="ja-JP" altLang="en-US" sz="1200" dirty="0">
                <a:solidFill>
                  <a:schemeClr val="tx2"/>
                </a:solidFill>
              </a:rPr>
              <a:t>相談支援</a:t>
            </a:r>
            <a:endParaRPr lang="en-US" altLang="ja-JP" sz="1200" dirty="0">
              <a:solidFill>
                <a:schemeClr val="tx2"/>
              </a:solidFill>
            </a:endParaRPr>
          </a:p>
          <a:p>
            <a:pPr>
              <a:defRPr/>
            </a:pPr>
            <a:r>
              <a:rPr lang="ja-JP" altLang="en-US" sz="1200" dirty="0">
                <a:solidFill>
                  <a:schemeClr val="tx2"/>
                </a:solidFill>
              </a:rPr>
              <a:t>　専門員</a:t>
            </a:r>
          </a:p>
        </p:txBody>
      </p:sp>
      <p:sp>
        <p:nvSpPr>
          <p:cNvPr id="57347" name="Oval 10"/>
          <p:cNvSpPr>
            <a:spLocks noChangeArrowheads="1"/>
          </p:cNvSpPr>
          <p:nvPr/>
        </p:nvSpPr>
        <p:spPr bwMode="auto">
          <a:xfrm>
            <a:off x="839183" y="2349791"/>
            <a:ext cx="1493081" cy="504825"/>
          </a:xfrm>
          <a:prstGeom prst="ellipse">
            <a:avLst/>
          </a:prstGeom>
          <a:solidFill>
            <a:schemeClr val="bg1"/>
          </a:solidFill>
          <a:ln w="12700" algn="ctr">
            <a:solidFill>
              <a:schemeClr val="tx1"/>
            </a:solidFill>
            <a:round/>
            <a:headEnd/>
            <a:tailEnd/>
          </a:ln>
        </p:spPr>
        <p:txBody>
          <a:bodyPr wrap="none" anchor="ctr"/>
          <a:lstStyle/>
          <a:p>
            <a:r>
              <a:rPr lang="ja-JP" altLang="en-US" sz="1000">
                <a:solidFill>
                  <a:schemeClr val="tx2"/>
                </a:solidFill>
              </a:rPr>
              <a:t>生活訓練職員</a:t>
            </a:r>
          </a:p>
        </p:txBody>
      </p:sp>
      <p:sp>
        <p:nvSpPr>
          <p:cNvPr id="57349" name="Rectangle 4"/>
          <p:cNvSpPr>
            <a:spLocks noChangeArrowheads="1"/>
          </p:cNvSpPr>
          <p:nvPr/>
        </p:nvSpPr>
        <p:spPr bwMode="auto">
          <a:xfrm>
            <a:off x="280284" y="1341438"/>
            <a:ext cx="9522572"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p>
            <a:pPr>
              <a:spcBef>
                <a:spcPct val="20000"/>
              </a:spcBef>
            </a:pPr>
            <a:endParaRPr lang="ja-JP" altLang="en-US" sz="3200">
              <a:solidFill>
                <a:srgbClr val="C00000"/>
              </a:solidFill>
              <a:latin typeface="ＭＳ Ｐゴシック" pitchFamily="50" charset="-128"/>
            </a:endParaRPr>
          </a:p>
        </p:txBody>
      </p:sp>
      <p:sp>
        <p:nvSpPr>
          <p:cNvPr id="57350" name="AutoShape 6"/>
          <p:cNvSpPr>
            <a:spLocks noChangeArrowheads="1"/>
          </p:cNvSpPr>
          <p:nvPr/>
        </p:nvSpPr>
        <p:spPr bwMode="auto">
          <a:xfrm>
            <a:off x="252078" y="690563"/>
            <a:ext cx="9702377" cy="57467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p>
            <a:r>
              <a:rPr lang="ja-JP" altLang="en-US" sz="2800" dirty="0">
                <a:solidFill>
                  <a:srgbClr val="A50021"/>
                </a:solidFill>
              </a:rPr>
              <a:t>サービス管理責任者の</a:t>
            </a:r>
            <a:r>
              <a:rPr lang="ja-JP" altLang="en-US" sz="2800" b="1" dirty="0">
                <a:solidFill>
                  <a:srgbClr val="0000CC"/>
                </a:solidFill>
              </a:rPr>
              <a:t>つながる支援と深める</a:t>
            </a:r>
            <a:r>
              <a:rPr lang="ja-JP" altLang="en-US" sz="2800" b="1" dirty="0" smtClean="0">
                <a:solidFill>
                  <a:srgbClr val="0000CC"/>
                </a:solidFill>
              </a:rPr>
              <a:t>支援</a:t>
            </a:r>
            <a:r>
              <a:rPr lang="ja-JP" altLang="en-US" sz="2800" dirty="0">
                <a:solidFill>
                  <a:srgbClr val="A50021"/>
                </a:solidFill>
              </a:rPr>
              <a:t>　</a:t>
            </a:r>
          </a:p>
        </p:txBody>
      </p:sp>
      <p:grpSp>
        <p:nvGrpSpPr>
          <p:cNvPr id="2" name="Group 93"/>
          <p:cNvGrpSpPr>
            <a:grpSpLocks/>
          </p:cNvGrpSpPr>
          <p:nvPr/>
        </p:nvGrpSpPr>
        <p:grpSpPr bwMode="auto">
          <a:xfrm>
            <a:off x="918427" y="2133600"/>
            <a:ext cx="3814670" cy="1512888"/>
            <a:chOff x="822" y="1294"/>
            <a:chExt cx="1670" cy="953"/>
          </a:xfrm>
        </p:grpSpPr>
        <p:sp>
          <p:nvSpPr>
            <p:cNvPr id="57365" name="Oval 6"/>
            <p:cNvSpPr>
              <a:spLocks noChangeArrowheads="1"/>
            </p:cNvSpPr>
            <p:nvPr/>
          </p:nvSpPr>
          <p:spPr bwMode="auto">
            <a:xfrm>
              <a:off x="1743" y="1679"/>
              <a:ext cx="654" cy="272"/>
            </a:xfrm>
            <a:prstGeom prst="ellipse">
              <a:avLst/>
            </a:prstGeom>
            <a:solidFill>
              <a:schemeClr val="bg1"/>
            </a:solidFill>
            <a:ln w="12700" algn="ctr">
              <a:solidFill>
                <a:schemeClr val="tx1"/>
              </a:solidFill>
              <a:round/>
              <a:headEnd/>
              <a:tailEnd/>
            </a:ln>
          </p:spPr>
          <p:txBody>
            <a:bodyPr wrap="none"/>
            <a:lstStyle/>
            <a:p>
              <a:r>
                <a:rPr lang="ja-JP" altLang="en-US" sz="1200">
                  <a:solidFill>
                    <a:schemeClr val="tx2"/>
                  </a:solidFill>
                </a:rPr>
                <a:t>市町村</a:t>
              </a:r>
            </a:p>
          </p:txBody>
        </p:sp>
        <p:sp>
          <p:nvSpPr>
            <p:cNvPr id="11" name="Oval 10"/>
            <p:cNvSpPr>
              <a:spLocks noChangeArrowheads="1"/>
            </p:cNvSpPr>
            <p:nvPr/>
          </p:nvSpPr>
          <p:spPr bwMode="auto">
            <a:xfrm>
              <a:off x="822" y="1696"/>
              <a:ext cx="654" cy="31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r>
                <a:rPr lang="ja-JP" altLang="en-US" sz="1200" dirty="0">
                  <a:solidFill>
                    <a:schemeClr val="tx2"/>
                  </a:solidFill>
                </a:rPr>
                <a:t>サビ管（ＧＨ）</a:t>
              </a:r>
            </a:p>
          </p:txBody>
        </p:sp>
        <p:sp>
          <p:nvSpPr>
            <p:cNvPr id="57367" name="Oval 17"/>
            <p:cNvSpPr>
              <a:spLocks noChangeArrowheads="1"/>
            </p:cNvSpPr>
            <p:nvPr/>
          </p:nvSpPr>
          <p:spPr bwMode="auto">
            <a:xfrm>
              <a:off x="967" y="1926"/>
              <a:ext cx="654" cy="272"/>
            </a:xfrm>
            <a:prstGeom prst="ellipse">
              <a:avLst/>
            </a:prstGeom>
            <a:solidFill>
              <a:schemeClr val="bg1"/>
            </a:solidFill>
            <a:ln w="12700" algn="ctr">
              <a:solidFill>
                <a:schemeClr val="tx1"/>
              </a:solidFill>
              <a:round/>
              <a:headEnd/>
              <a:tailEnd/>
            </a:ln>
          </p:spPr>
          <p:txBody>
            <a:bodyPr wrap="none" anchor="ctr"/>
            <a:lstStyle/>
            <a:p>
              <a:r>
                <a:rPr lang="ja-JP" altLang="en-US" sz="1200">
                  <a:solidFill>
                    <a:schemeClr val="tx2"/>
                  </a:solidFill>
                </a:rPr>
                <a:t>叔母さん</a:t>
              </a:r>
              <a:endParaRPr lang="ja-JP" altLang="en-US" sz="2800">
                <a:solidFill>
                  <a:schemeClr val="tx2"/>
                </a:solidFill>
              </a:endParaRPr>
            </a:p>
          </p:txBody>
        </p:sp>
        <p:sp>
          <p:nvSpPr>
            <p:cNvPr id="57368" name="Oval 45"/>
            <p:cNvSpPr>
              <a:spLocks noChangeArrowheads="1"/>
            </p:cNvSpPr>
            <p:nvPr/>
          </p:nvSpPr>
          <p:spPr bwMode="auto">
            <a:xfrm>
              <a:off x="1417" y="1975"/>
              <a:ext cx="542" cy="272"/>
            </a:xfrm>
            <a:prstGeom prst="ellipse">
              <a:avLst/>
            </a:prstGeom>
            <a:solidFill>
              <a:schemeClr val="bg1"/>
            </a:solidFill>
            <a:ln w="12700" algn="ctr">
              <a:solidFill>
                <a:schemeClr val="tx1"/>
              </a:solidFill>
              <a:round/>
              <a:headEnd/>
              <a:tailEnd/>
            </a:ln>
          </p:spPr>
          <p:txBody>
            <a:bodyPr wrap="none" anchor="ctr"/>
            <a:lstStyle/>
            <a:p>
              <a:r>
                <a:rPr lang="ja-JP" altLang="en-US" sz="1100">
                  <a:solidFill>
                    <a:schemeClr val="tx2"/>
                  </a:solidFill>
                </a:rPr>
                <a:t>精神科病院</a:t>
              </a:r>
            </a:p>
          </p:txBody>
        </p:sp>
        <p:sp>
          <p:nvSpPr>
            <p:cNvPr id="57369" name="Oval 37"/>
            <p:cNvSpPr>
              <a:spLocks noChangeArrowheads="1"/>
            </p:cNvSpPr>
            <p:nvPr/>
          </p:nvSpPr>
          <p:spPr bwMode="auto">
            <a:xfrm>
              <a:off x="1700" y="1864"/>
              <a:ext cx="534" cy="192"/>
            </a:xfrm>
            <a:prstGeom prst="ellipse">
              <a:avLst/>
            </a:prstGeom>
            <a:solidFill>
              <a:schemeClr val="bg1"/>
            </a:solidFill>
            <a:ln w="12700" algn="ctr">
              <a:solidFill>
                <a:schemeClr val="tx1"/>
              </a:solidFill>
              <a:round/>
              <a:headEnd/>
              <a:tailEnd/>
            </a:ln>
          </p:spPr>
          <p:txBody>
            <a:bodyPr wrap="none" anchor="ctr"/>
            <a:lstStyle/>
            <a:p>
              <a:r>
                <a:rPr lang="ja-JP" altLang="en-US" sz="1100">
                  <a:solidFill>
                    <a:schemeClr val="tx2"/>
                  </a:solidFill>
                </a:rPr>
                <a:t>ピアサポート</a:t>
              </a:r>
            </a:p>
          </p:txBody>
        </p:sp>
        <p:sp>
          <p:nvSpPr>
            <p:cNvPr id="15" name="Oval 43"/>
            <p:cNvSpPr>
              <a:spLocks noChangeArrowheads="1"/>
            </p:cNvSpPr>
            <p:nvPr/>
          </p:nvSpPr>
          <p:spPr bwMode="auto">
            <a:xfrm>
              <a:off x="1277" y="1294"/>
              <a:ext cx="653" cy="27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r>
                <a:rPr lang="ja-JP" altLang="en-US" sz="1200" dirty="0">
                  <a:solidFill>
                    <a:schemeClr val="tx2"/>
                  </a:solidFill>
                </a:rPr>
                <a:t>サビ管</a:t>
              </a:r>
            </a:p>
            <a:p>
              <a:pPr>
                <a:defRPr/>
              </a:pPr>
              <a:r>
                <a:rPr lang="en-US" altLang="ja-JP" sz="1000" dirty="0">
                  <a:solidFill>
                    <a:schemeClr val="tx2"/>
                  </a:solidFill>
                </a:rPr>
                <a:t>(</a:t>
              </a:r>
              <a:r>
                <a:rPr lang="ja-JP" altLang="en-US" sz="1000" dirty="0">
                  <a:solidFill>
                    <a:schemeClr val="tx2"/>
                  </a:solidFill>
                </a:rPr>
                <a:t>生活訓練</a:t>
              </a:r>
              <a:r>
                <a:rPr lang="en-US" altLang="ja-JP" sz="1000" dirty="0">
                  <a:solidFill>
                    <a:schemeClr val="tx2"/>
                  </a:solidFill>
                </a:rPr>
                <a:t>)</a:t>
              </a:r>
            </a:p>
          </p:txBody>
        </p:sp>
        <p:sp>
          <p:nvSpPr>
            <p:cNvPr id="16" name="Oval 13"/>
            <p:cNvSpPr>
              <a:spLocks noChangeArrowheads="1"/>
            </p:cNvSpPr>
            <p:nvPr/>
          </p:nvSpPr>
          <p:spPr bwMode="auto">
            <a:xfrm>
              <a:off x="1367" y="1567"/>
              <a:ext cx="455" cy="40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defRPr/>
              </a:pPr>
              <a:r>
                <a:rPr lang="ja-JP" altLang="en-US" sz="1400" dirty="0">
                  <a:solidFill>
                    <a:schemeClr val="tx2"/>
                  </a:solidFill>
                </a:rPr>
                <a:t>　Ｓさん</a:t>
              </a:r>
            </a:p>
          </p:txBody>
        </p:sp>
        <p:sp>
          <p:nvSpPr>
            <p:cNvPr id="18" name="Oval 16"/>
            <p:cNvSpPr>
              <a:spLocks noChangeArrowheads="1"/>
            </p:cNvSpPr>
            <p:nvPr/>
          </p:nvSpPr>
          <p:spPr bwMode="auto">
            <a:xfrm>
              <a:off x="1837" y="1340"/>
              <a:ext cx="655" cy="381"/>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r>
                <a:rPr lang="ja-JP" altLang="en-US" sz="1400" dirty="0">
                  <a:solidFill>
                    <a:schemeClr val="tx2"/>
                  </a:solidFill>
                </a:rPr>
                <a:t>相談支援</a:t>
              </a:r>
              <a:endParaRPr lang="en-US" altLang="ja-JP" sz="1400" dirty="0">
                <a:solidFill>
                  <a:schemeClr val="tx2"/>
                </a:solidFill>
              </a:endParaRPr>
            </a:p>
            <a:p>
              <a:pPr>
                <a:defRPr/>
              </a:pPr>
              <a:r>
                <a:rPr lang="ja-JP" altLang="en-US" sz="1400" dirty="0">
                  <a:solidFill>
                    <a:schemeClr val="tx2"/>
                  </a:solidFill>
                </a:rPr>
                <a:t>　専門員</a:t>
              </a:r>
            </a:p>
          </p:txBody>
        </p:sp>
      </p:grpSp>
      <p:sp>
        <p:nvSpPr>
          <p:cNvPr id="21" name="角丸四角形 20"/>
          <p:cNvSpPr/>
          <p:nvPr/>
        </p:nvSpPr>
        <p:spPr>
          <a:xfrm>
            <a:off x="278613" y="4292891"/>
            <a:ext cx="4877631" cy="1439863"/>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a:lstStyle/>
          <a:p>
            <a:pPr fontAlgn="auto">
              <a:spcBef>
                <a:spcPts val="0"/>
              </a:spcBef>
              <a:spcAft>
                <a:spcPts val="0"/>
              </a:spcAft>
              <a:defRPr/>
            </a:pPr>
            <a:r>
              <a:rPr lang="ja-JP" altLang="en-US" dirty="0">
                <a:solidFill>
                  <a:schemeClr val="tx1"/>
                </a:solidFill>
              </a:rPr>
              <a:t>　</a:t>
            </a:r>
            <a:r>
              <a:rPr lang="ja-JP" altLang="en-US" sz="2800" b="1" dirty="0">
                <a:solidFill>
                  <a:srgbClr val="0000CC"/>
                </a:solidFill>
              </a:rPr>
              <a:t>深める支援</a:t>
            </a:r>
            <a:endParaRPr lang="en-US" altLang="ja-JP" sz="2800" b="1" dirty="0">
              <a:solidFill>
                <a:srgbClr val="0000CC"/>
              </a:solidFill>
            </a:endParaRPr>
          </a:p>
          <a:p>
            <a:pPr algn="l" fontAlgn="auto">
              <a:spcBef>
                <a:spcPts val="0"/>
              </a:spcBef>
              <a:spcAft>
                <a:spcPts val="0"/>
              </a:spcAft>
              <a:defRPr/>
            </a:pPr>
            <a:r>
              <a:rPr lang="ja-JP" altLang="en-US" dirty="0">
                <a:solidFill>
                  <a:schemeClr val="tx1"/>
                </a:solidFill>
              </a:rPr>
              <a:t>・</a:t>
            </a:r>
            <a:r>
              <a:rPr lang="ja-JP" altLang="en-US" sz="1600" dirty="0">
                <a:solidFill>
                  <a:schemeClr val="tx1"/>
                </a:solidFill>
              </a:rPr>
              <a:t>サービス管理責任者は、サービス利用計画をもとに、事業所内で個別支援会議を開き、個別支援計画（生活プラン）を作成する。</a:t>
            </a:r>
          </a:p>
        </p:txBody>
      </p:sp>
      <p:sp>
        <p:nvSpPr>
          <p:cNvPr id="22" name="角丸四角形 21"/>
          <p:cNvSpPr/>
          <p:nvPr/>
        </p:nvSpPr>
        <p:spPr>
          <a:xfrm>
            <a:off x="278570" y="3644900"/>
            <a:ext cx="9596609" cy="431800"/>
          </a:xfrm>
          <a:prstGeom prst="roundRect">
            <a:avLst/>
          </a:prstGeom>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0"/>
              </a:spcAft>
              <a:defRPr/>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相談支援専門員によるサービス利用計画は、</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トータルプラン</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4757761" y="1484552"/>
            <a:ext cx="5196694" cy="1944687"/>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a:lstStyle/>
          <a:p>
            <a:pPr fontAlgn="auto">
              <a:spcBef>
                <a:spcPts val="0"/>
              </a:spcBef>
              <a:spcAft>
                <a:spcPts val="0"/>
              </a:spcAft>
              <a:defRPr/>
            </a:pPr>
            <a:r>
              <a:rPr lang="ja-JP" altLang="en-US" sz="2800" b="1" dirty="0">
                <a:solidFill>
                  <a:srgbClr val="0000CC"/>
                </a:solidFill>
              </a:rPr>
              <a:t>つながる支援</a:t>
            </a:r>
            <a:endParaRPr lang="en-US" altLang="ja-JP" sz="2800" b="1" dirty="0">
              <a:solidFill>
                <a:srgbClr val="0000CC"/>
              </a:solidFill>
            </a:endParaRPr>
          </a:p>
          <a:p>
            <a:pPr algn="l" fontAlgn="auto">
              <a:spcBef>
                <a:spcPts val="0"/>
              </a:spcBef>
              <a:spcAft>
                <a:spcPts val="0"/>
              </a:spcAft>
              <a:defRPr/>
            </a:pPr>
            <a:r>
              <a:rPr lang="ja-JP" altLang="en-US" dirty="0">
                <a:solidFill>
                  <a:schemeClr val="tx1"/>
                </a:solidFill>
              </a:rPr>
              <a:t>・</a:t>
            </a:r>
            <a:r>
              <a:rPr lang="ja-JP" altLang="en-US" sz="1600" dirty="0">
                <a:solidFill>
                  <a:schemeClr val="tx1"/>
                </a:solidFill>
              </a:rPr>
              <a:t>サービス管理責任者は、相談支援専門員等と連携して、個別支援の課題を解決するためのチームをつくり、地域でサポートするためのネットワークを組織する。相談支援専門員によるサービス担当者会議に参加する。</a:t>
            </a:r>
            <a:endParaRPr lang="en-US" altLang="ja-JP" sz="1600" dirty="0">
              <a:solidFill>
                <a:schemeClr val="tx1"/>
              </a:solidFill>
            </a:endParaRPr>
          </a:p>
          <a:p>
            <a:pPr fontAlgn="auto">
              <a:spcBef>
                <a:spcPts val="0"/>
              </a:spcBef>
              <a:spcAft>
                <a:spcPts val="0"/>
              </a:spcAft>
              <a:defRPr/>
            </a:pPr>
            <a:endParaRPr lang="ja-JP" altLang="en-US" dirty="0">
              <a:solidFill>
                <a:schemeClr val="tx1"/>
              </a:solidFill>
            </a:endParaRPr>
          </a:p>
        </p:txBody>
      </p:sp>
      <p:sp>
        <p:nvSpPr>
          <p:cNvPr id="36" name="角丸四角形 35"/>
          <p:cNvSpPr/>
          <p:nvPr/>
        </p:nvSpPr>
        <p:spPr>
          <a:xfrm>
            <a:off x="438937" y="1628775"/>
            <a:ext cx="4237740" cy="33813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サービス担当者会議</a:t>
            </a:r>
          </a:p>
        </p:txBody>
      </p:sp>
      <p:sp>
        <p:nvSpPr>
          <p:cNvPr id="57356" name="Oval 17"/>
          <p:cNvSpPr>
            <a:spLocks noChangeArrowheads="1"/>
          </p:cNvSpPr>
          <p:nvPr/>
        </p:nvSpPr>
        <p:spPr bwMode="auto">
          <a:xfrm>
            <a:off x="6515281" y="4868863"/>
            <a:ext cx="1200458" cy="431800"/>
          </a:xfrm>
          <a:prstGeom prst="ellipse">
            <a:avLst/>
          </a:prstGeom>
          <a:solidFill>
            <a:schemeClr val="bg1"/>
          </a:solidFill>
          <a:ln w="12700" algn="ctr">
            <a:solidFill>
              <a:schemeClr val="tx1"/>
            </a:solidFill>
            <a:round/>
            <a:headEnd/>
            <a:tailEnd/>
          </a:ln>
        </p:spPr>
        <p:txBody>
          <a:bodyPr wrap="none" anchor="ctr"/>
          <a:lstStyle/>
          <a:p>
            <a:r>
              <a:rPr lang="ja-JP" altLang="en-US" sz="1200">
                <a:solidFill>
                  <a:schemeClr val="tx2"/>
                </a:solidFill>
              </a:rPr>
              <a:t>世話人</a:t>
            </a:r>
            <a:endParaRPr lang="ja-JP" altLang="en-US" sz="2800">
              <a:solidFill>
                <a:schemeClr val="tx2"/>
              </a:solidFill>
            </a:endParaRPr>
          </a:p>
        </p:txBody>
      </p:sp>
      <p:sp>
        <p:nvSpPr>
          <p:cNvPr id="57357" name="Oval 17"/>
          <p:cNvSpPr>
            <a:spLocks noChangeArrowheads="1"/>
          </p:cNvSpPr>
          <p:nvPr/>
        </p:nvSpPr>
        <p:spPr bwMode="auto">
          <a:xfrm>
            <a:off x="8595415" y="4868863"/>
            <a:ext cx="1198695" cy="431800"/>
          </a:xfrm>
          <a:prstGeom prst="ellipse">
            <a:avLst/>
          </a:prstGeom>
          <a:solidFill>
            <a:schemeClr val="bg1"/>
          </a:solidFill>
          <a:ln w="12700" algn="ctr">
            <a:solidFill>
              <a:schemeClr val="tx1"/>
            </a:solidFill>
            <a:round/>
            <a:headEnd/>
            <a:tailEnd/>
          </a:ln>
        </p:spPr>
        <p:txBody>
          <a:bodyPr wrap="none" anchor="ctr"/>
          <a:lstStyle/>
          <a:p>
            <a:r>
              <a:rPr lang="ja-JP" altLang="en-US" sz="1200">
                <a:solidFill>
                  <a:schemeClr val="tx2"/>
                </a:solidFill>
              </a:rPr>
              <a:t>世話人</a:t>
            </a:r>
            <a:endParaRPr lang="ja-JP" altLang="en-US" sz="2800">
              <a:solidFill>
                <a:schemeClr val="tx2"/>
              </a:solidFill>
            </a:endParaRPr>
          </a:p>
        </p:txBody>
      </p:sp>
      <p:sp>
        <p:nvSpPr>
          <p:cNvPr id="57358" name="Oval 17"/>
          <p:cNvSpPr>
            <a:spLocks noChangeArrowheads="1"/>
          </p:cNvSpPr>
          <p:nvPr/>
        </p:nvSpPr>
        <p:spPr bwMode="auto">
          <a:xfrm>
            <a:off x="8595415" y="5229225"/>
            <a:ext cx="1198695" cy="431800"/>
          </a:xfrm>
          <a:prstGeom prst="ellipse">
            <a:avLst/>
          </a:prstGeom>
          <a:solidFill>
            <a:schemeClr val="bg1"/>
          </a:solidFill>
          <a:ln w="12700" algn="ctr">
            <a:solidFill>
              <a:schemeClr val="tx1"/>
            </a:solidFill>
            <a:round/>
            <a:headEnd/>
            <a:tailEnd/>
          </a:ln>
        </p:spPr>
        <p:txBody>
          <a:bodyPr wrap="none" anchor="ctr"/>
          <a:lstStyle/>
          <a:p>
            <a:r>
              <a:rPr lang="ja-JP" altLang="en-US" sz="1200">
                <a:solidFill>
                  <a:schemeClr val="tx2"/>
                </a:solidFill>
              </a:rPr>
              <a:t>世話人</a:t>
            </a:r>
            <a:endParaRPr lang="ja-JP" altLang="en-US" sz="2800">
              <a:solidFill>
                <a:schemeClr val="tx2"/>
              </a:solidFill>
            </a:endParaRPr>
          </a:p>
        </p:txBody>
      </p:sp>
      <p:grpSp>
        <p:nvGrpSpPr>
          <p:cNvPr id="3" name="Group 93"/>
          <p:cNvGrpSpPr>
            <a:grpSpLocks/>
          </p:cNvGrpSpPr>
          <p:nvPr/>
        </p:nvGrpSpPr>
        <p:grpSpPr bwMode="auto">
          <a:xfrm>
            <a:off x="6596349" y="4581816"/>
            <a:ext cx="2541939" cy="1152525"/>
            <a:chOff x="1090" y="1335"/>
            <a:chExt cx="782" cy="726"/>
          </a:xfrm>
        </p:grpSpPr>
        <p:sp>
          <p:nvSpPr>
            <p:cNvPr id="57362" name="Oval 17"/>
            <p:cNvSpPr>
              <a:spLocks noChangeArrowheads="1"/>
            </p:cNvSpPr>
            <p:nvPr/>
          </p:nvSpPr>
          <p:spPr bwMode="auto">
            <a:xfrm>
              <a:off x="1090" y="1789"/>
              <a:ext cx="418" cy="272"/>
            </a:xfrm>
            <a:prstGeom prst="ellipse">
              <a:avLst/>
            </a:prstGeom>
            <a:solidFill>
              <a:schemeClr val="bg1"/>
            </a:solidFill>
            <a:ln w="12700" algn="ctr">
              <a:solidFill>
                <a:schemeClr val="tx1"/>
              </a:solidFill>
              <a:round/>
              <a:headEnd/>
              <a:tailEnd/>
            </a:ln>
          </p:spPr>
          <p:txBody>
            <a:bodyPr wrap="none" anchor="ctr"/>
            <a:lstStyle/>
            <a:p>
              <a:r>
                <a:rPr lang="ja-JP" altLang="en-US" sz="1200">
                  <a:solidFill>
                    <a:schemeClr val="tx2"/>
                  </a:solidFill>
                </a:rPr>
                <a:t>叔母さん</a:t>
              </a:r>
              <a:endParaRPr lang="ja-JP" altLang="en-US" sz="2800">
                <a:solidFill>
                  <a:schemeClr val="tx2"/>
                </a:solidFill>
              </a:endParaRPr>
            </a:p>
          </p:txBody>
        </p:sp>
        <p:sp>
          <p:nvSpPr>
            <p:cNvPr id="34" name="Oval 43"/>
            <p:cNvSpPr>
              <a:spLocks noChangeArrowheads="1"/>
            </p:cNvSpPr>
            <p:nvPr/>
          </p:nvSpPr>
          <p:spPr bwMode="auto">
            <a:xfrm>
              <a:off x="1340" y="1335"/>
              <a:ext cx="532" cy="27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r>
                <a:rPr lang="ja-JP" altLang="en-US" sz="1200" dirty="0">
                  <a:solidFill>
                    <a:schemeClr val="tx2"/>
                  </a:solidFill>
                </a:rPr>
                <a:t>サビ管</a:t>
              </a:r>
            </a:p>
            <a:p>
              <a:pPr>
                <a:defRPr/>
              </a:pPr>
              <a:r>
                <a:rPr lang="en-US" altLang="ja-JP" sz="1200" dirty="0">
                  <a:solidFill>
                    <a:schemeClr val="tx2"/>
                  </a:solidFill>
                </a:rPr>
                <a:t>(</a:t>
              </a:r>
              <a:r>
                <a:rPr lang="ja-JP" altLang="en-US" sz="1200" dirty="0">
                  <a:solidFill>
                    <a:schemeClr val="tx2"/>
                  </a:solidFill>
                </a:rPr>
                <a:t>ＧＨ）</a:t>
              </a:r>
              <a:endParaRPr lang="en-US" altLang="ja-JP" sz="1200" dirty="0">
                <a:solidFill>
                  <a:schemeClr val="tx2"/>
                </a:solidFill>
              </a:endParaRPr>
            </a:p>
          </p:txBody>
        </p:sp>
        <p:sp>
          <p:nvSpPr>
            <p:cNvPr id="31" name="Oval 13"/>
            <p:cNvSpPr>
              <a:spLocks noChangeArrowheads="1"/>
            </p:cNvSpPr>
            <p:nvPr/>
          </p:nvSpPr>
          <p:spPr bwMode="auto">
            <a:xfrm>
              <a:off x="1367" y="1567"/>
              <a:ext cx="454" cy="40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defRPr/>
              </a:pPr>
              <a:r>
                <a:rPr lang="ja-JP" altLang="en-US" sz="1400" dirty="0">
                  <a:solidFill>
                    <a:schemeClr val="tx2"/>
                  </a:solidFill>
                </a:rPr>
                <a:t>　　Ｓさん</a:t>
              </a:r>
            </a:p>
          </p:txBody>
        </p:sp>
      </p:grpSp>
      <p:sp>
        <p:nvSpPr>
          <p:cNvPr id="42" name="角丸四角形 41"/>
          <p:cNvSpPr/>
          <p:nvPr/>
        </p:nvSpPr>
        <p:spPr>
          <a:xfrm>
            <a:off x="5396662" y="4221163"/>
            <a:ext cx="2239730" cy="3603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800" dirty="0"/>
              <a:t>　個別支援会議</a:t>
            </a:r>
          </a:p>
        </p:txBody>
      </p:sp>
      <p:sp>
        <p:nvSpPr>
          <p:cNvPr id="53" name="角丸四角形 52"/>
          <p:cNvSpPr/>
          <p:nvPr/>
        </p:nvSpPr>
        <p:spPr>
          <a:xfrm>
            <a:off x="278570" y="6122194"/>
            <a:ext cx="9596609" cy="431800"/>
          </a:xfrm>
          <a:prstGeom prst="round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サービス管理責任者による個別支援計画、</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生活プラン</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98446E5F-960D-4AF8-A065-64B9DFBA82BB}" type="slidenum">
              <a:rPr lang="en-US" altLang="ja-JP" smtClean="0"/>
              <a:pPr>
                <a:defRPr/>
              </a:pPr>
              <a:t>42</a:t>
            </a:fld>
            <a:endParaRPr lang="en-US" altLang="ja-JP"/>
          </a:p>
        </p:txBody>
      </p:sp>
      <p:sp>
        <p:nvSpPr>
          <p:cNvPr id="5" name="正方形/長方形 4"/>
          <p:cNvSpPr/>
          <p:nvPr/>
        </p:nvSpPr>
        <p:spPr>
          <a:xfrm>
            <a:off x="1249641" y="6631165"/>
            <a:ext cx="8484467" cy="276999"/>
          </a:xfrm>
          <a:prstGeom prst="rect">
            <a:avLst/>
          </a:prstGeom>
        </p:spPr>
        <p:txBody>
          <a:bodyPr wrap="square">
            <a:spAutoFit/>
          </a:bodyPr>
          <a:lstStyle/>
          <a:p>
            <a:pPr marL="609600" indent="-609600">
              <a:spcBef>
                <a:spcPct val="20000"/>
              </a:spcBef>
            </a:pPr>
            <a:r>
              <a:rPr lang="ja-JP" altLang="en-US" sz="1200" b="0" dirty="0"/>
              <a:t>平成２７年度　サービス管理責任者研修テキスト分野別講義「アセスメントとサービス提供の基本姿勢」</a:t>
            </a:r>
            <a:r>
              <a:rPr lang="ja-JP" altLang="en-US" sz="1200" b="0" dirty="0">
                <a:solidFill>
                  <a:srgbClr val="A50021"/>
                </a:solidFill>
              </a:rPr>
              <a:t>＜地域生活（知的・精神）＞</a:t>
            </a:r>
          </a:p>
        </p:txBody>
      </p:sp>
      <p:sp>
        <p:nvSpPr>
          <p:cNvPr id="6" name="テキスト ボックス 5"/>
          <p:cNvSpPr txBox="1"/>
          <p:nvPr/>
        </p:nvSpPr>
        <p:spPr>
          <a:xfrm>
            <a:off x="1764457" y="0"/>
            <a:ext cx="6336704" cy="523220"/>
          </a:xfrm>
          <a:prstGeom prst="rect">
            <a:avLst/>
          </a:prstGeom>
          <a:noFill/>
        </p:spPr>
        <p:txBody>
          <a:bodyPr wrap="square" rtlCol="0">
            <a:spAutoFit/>
          </a:bodyPr>
          <a:lstStyle/>
          <a:p>
            <a:r>
              <a:rPr kumimoji="1" lang="ja-JP" altLang="en-US" sz="2800" dirty="0" smtClean="0"/>
              <a:t>会議の場を活用した連携</a:t>
            </a:r>
            <a:endParaRPr kumimoji="1" lang="ja-JP" altLang="en-US" sz="2800" dirty="0"/>
          </a:p>
        </p:txBody>
      </p:sp>
    </p:spTree>
    <p:extLst>
      <p:ext uri="{BB962C8B-B14F-4D97-AF65-F5344CB8AC3E}">
        <p14:creationId xmlns:p14="http://schemas.microsoft.com/office/powerpoint/2010/main" val="1742155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67" y="188640"/>
            <a:ext cx="8629650" cy="587152"/>
          </a:xfrm>
        </p:spPr>
        <p:txBody>
          <a:bodyPr/>
          <a:lstStyle/>
          <a:p>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なぜ「他者との“かかわり”」なのか</a:t>
            </a:r>
            <a:endParaRPr kumimoji="1"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sz="half" idx="1"/>
          </p:nvPr>
        </p:nvSpPr>
        <p:spPr>
          <a:xfrm>
            <a:off x="298733" y="1484784"/>
            <a:ext cx="9709612" cy="3978012"/>
          </a:xfrm>
        </p:spPr>
        <p:txBody>
          <a:bodyPr/>
          <a:lstStyle/>
          <a:p>
            <a:pPr marL="0" indent="0">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社会人の能力開発の</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％以上は経験によって説明できるといわれている。つまり、教育や研修が社会人の成長に寄与しうる部分はわずかであり、そのほとんどが職場での業務経験を通じてもたらされるというのである。</a:t>
            </a:r>
            <a:br>
              <a:rPr lang="ja-JP" altLang="en-US"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しかしながら、単に業務を経験しさえすれば成長できるわけではない。実際、成長につながるような経験もあれば、そうでない経験もある。あるいは、同じ経験をしたとしても、成長できる人もいればできない人もいる。それでは、業務経験を通じて成長していくためにはどうすればいいのだろうか。</a:t>
            </a:r>
            <a:br>
              <a:rPr lang="ja-JP" altLang="en-US"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業務経験を本人の成長に結びつけるための重要な要素の一つとして、我々は「他者との“かかわり”」に着目した。</a:t>
            </a:r>
            <a:br>
              <a:rPr lang="ja-JP" altLang="en-US"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哲学者であり教育思想家でもあるデューイ（</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Dewey, J</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）は、経験とは自分を取り巻く環境との相互作用であるといい、発達心理学者のヴィゴツキー（</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Vygotsky, L. S.</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）は、個人の限界を超えるためには周囲の人々との相互作用が欠かせないと説明している。つまり、</a:t>
            </a:r>
            <a:r>
              <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業務経験を通じて成長するためには、「他者」という触媒が欠かせない</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といえる。社会人は、他者からアドバイスを受けたり、他者と切磋琢磨したりして、あるいは他者をロールモデルとしたり、反面教師にしたりし て、さまざまなことを学び取り、自己成長を遂げていくのである。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a:r>
            <a:br>
              <a:rPr lang="ja-JP" altLang="en-US" sz="2400" dirty="0">
                <a:latin typeface="Meiryo UI" panose="020B0604030504040204" pitchFamily="50" charset="-128"/>
                <a:ea typeface="Meiryo UI" panose="020B0604030504040204" pitchFamily="50" charset="-128"/>
                <a:cs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43</a:t>
            </a:fld>
            <a:endParaRPr lang="en-US" altLang="ja-JP" dirty="0">
              <a:solidFill>
                <a:srgbClr val="000000"/>
              </a:solidFill>
            </a:endParaRPr>
          </a:p>
        </p:txBody>
      </p:sp>
      <p:sp>
        <p:nvSpPr>
          <p:cNvPr id="6" name="正方形/長方形 5"/>
          <p:cNvSpPr/>
          <p:nvPr/>
        </p:nvSpPr>
        <p:spPr>
          <a:xfrm>
            <a:off x="6097140" y="866650"/>
            <a:ext cx="3936789" cy="261610"/>
          </a:xfrm>
          <a:prstGeom prst="rect">
            <a:avLst/>
          </a:prstGeom>
        </p:spPr>
        <p:txBody>
          <a:bodyPr wrap="square">
            <a:spAutoFit/>
          </a:bodyPr>
          <a:lstStyle/>
          <a:p>
            <a:r>
              <a:rPr lang="ja-JP" altLang="en-US" sz="1100" dirty="0"/>
              <a:t>富士ゼロクス総合教育研究所　人材開発白書２００９要約版より</a:t>
            </a:r>
          </a:p>
        </p:txBody>
      </p:sp>
      <p:sp>
        <p:nvSpPr>
          <p:cNvPr id="7" name="タイトル 1"/>
          <p:cNvSpPr txBox="1">
            <a:spLocks/>
          </p:cNvSpPr>
          <p:nvPr/>
        </p:nvSpPr>
        <p:spPr bwMode="auto">
          <a:xfrm>
            <a:off x="485785" y="5658073"/>
            <a:ext cx="9537014" cy="58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a:r>
              <a:rPr lang="ja-JP" altLang="en-US" sz="2400" b="0" kern="0" dirty="0"/>
              <a:t>これは、さまざまな会議の中におけるさまざまな「関係者との“かかわり”」に置き換えることができる。</a:t>
            </a:r>
          </a:p>
        </p:txBody>
      </p:sp>
    </p:spTree>
    <p:extLst>
      <p:ext uri="{BB962C8B-B14F-4D97-AF65-F5344CB8AC3E}">
        <p14:creationId xmlns:p14="http://schemas.microsoft.com/office/powerpoint/2010/main" val="2646068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463620" y="836617"/>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19460" name="Rectangle 3"/>
          <p:cNvSpPr>
            <a:spLocks noGrp="1" noChangeArrowheads="1"/>
          </p:cNvSpPr>
          <p:nvPr>
            <p:ph type="title"/>
          </p:nvPr>
        </p:nvSpPr>
        <p:spPr>
          <a:xfrm>
            <a:off x="468313" y="249196"/>
            <a:ext cx="9505056" cy="792162"/>
          </a:xfrm>
          <a:noFill/>
        </p:spPr>
        <p:txBody>
          <a:bodyPr/>
          <a:lstStyle/>
          <a:p>
            <a:pPr eaLnBrk="1" hangingPunct="1"/>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（５）さまざまな会議の活用（人材育成）</a:t>
            </a:r>
          </a:p>
        </p:txBody>
      </p:sp>
      <p:sp>
        <p:nvSpPr>
          <p:cNvPr id="2" name="コンテンツ プレースホルダー 1"/>
          <p:cNvSpPr>
            <a:spLocks noGrp="1"/>
          </p:cNvSpPr>
          <p:nvPr>
            <p:ph sz="half" idx="1"/>
          </p:nvPr>
        </p:nvSpPr>
        <p:spPr>
          <a:xfrm>
            <a:off x="684337" y="1916832"/>
            <a:ext cx="8962901" cy="4102351"/>
          </a:xfrm>
        </p:spPr>
        <p:txBody>
          <a:bodyPr/>
          <a:lstStyle/>
          <a:p>
            <a:pPr marL="0" indent="0">
              <a:lnSpc>
                <a:spcPct val="110000"/>
              </a:lnSpc>
              <a:buNone/>
            </a:pP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サービス</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管理責任者等の関係者が、熱心に支援に取り組むほど、無意識に内に偏った・こもった・閉ざされた・囲い込みの支援となる傾向があります。そこで、「岡目八目」という囲碁からでた言葉で考え直してみますは。「岡目八目」は、他人の囲碁を横から見ていると、対局者よりも冷静でいられるために、</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八目置かせるくらい有利</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というところから転じて、傍観者（第三者）のほうが当事者よりも物事の是非を、的確に判断できるという意味です。　</a:t>
            </a:r>
            <a:endParaRPr lang="ja-JP" altLang="en-US" sz="20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buNone/>
            </a:pP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ですの</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で、サービス担当者会議の司会進行役は</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サービス提供</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当事者ではない方が効果的で、相談支援専門員が中心に担うことが想定されます。当事者から見れば、相談支援専門員は自分のための支援者のひとりであり、サービス管理責任者にとっては大事なパートナーとなります。</a:t>
            </a:r>
          </a:p>
          <a:p>
            <a:pPr marL="0" indent="0">
              <a:lnSpc>
                <a:spcPct val="110000"/>
              </a:lnSpc>
              <a:buNone/>
            </a:pP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44</a:t>
            </a:fld>
            <a:endParaRPr lang="en-US" altLang="ja-JP" dirty="0">
              <a:solidFill>
                <a:srgbClr val="000000"/>
              </a:solidFill>
            </a:endParaRPr>
          </a:p>
        </p:txBody>
      </p:sp>
    </p:spTree>
    <p:extLst>
      <p:ext uri="{BB962C8B-B14F-4D97-AF65-F5344CB8AC3E}">
        <p14:creationId xmlns:p14="http://schemas.microsoft.com/office/powerpoint/2010/main" val="2079134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463620" y="836617"/>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2" name="コンテンツ プレースホルダー 1"/>
          <p:cNvSpPr>
            <a:spLocks noGrp="1"/>
          </p:cNvSpPr>
          <p:nvPr>
            <p:ph sz="half" idx="1"/>
          </p:nvPr>
        </p:nvSpPr>
        <p:spPr>
          <a:xfrm>
            <a:off x="324297" y="1484784"/>
            <a:ext cx="9649072" cy="5184576"/>
          </a:xfrm>
        </p:spPr>
        <p:txBody>
          <a:bodyPr/>
          <a:lstStyle/>
          <a:p>
            <a:pPr>
              <a:lnSpc>
                <a:spcPct val="110000"/>
              </a:lnSpc>
            </a:pPr>
            <a:r>
              <a:rPr lang="ja-JP" altLang="ja-JP" sz="2400" dirty="0"/>
              <a:t>具体的には、</a:t>
            </a:r>
            <a:r>
              <a:rPr lang="ja-JP" altLang="en-US" sz="2400" dirty="0"/>
              <a:t>（</a:t>
            </a:r>
            <a:r>
              <a:rPr lang="ja-JP" altLang="ja-JP" sz="2400" dirty="0"/>
              <a:t>自立支援</a:t>
            </a:r>
            <a:r>
              <a:rPr lang="ja-JP" altLang="en-US" sz="2400" dirty="0"/>
              <a:t>）</a:t>
            </a:r>
            <a:r>
              <a:rPr lang="ja-JP" altLang="ja-JP" sz="2400" dirty="0"/>
              <a:t>協議会・サービス担当者会議・事例検討会等、さまざまな場面で、横のつながりを持ち、自己の実践を振り返ることや支援内容の客観的な評価・可視化につながるものと考えられます。事業所レベルから捉えれば、</a:t>
            </a:r>
            <a:r>
              <a:rPr lang="ja-JP" altLang="ja-JP" sz="2400" u="sng" dirty="0"/>
              <a:t>ベテランのサービス管理責任者だけが参加するのではなく、その連携を学ぶ機会として、中堅職員等の育成対象職員を参加や同席させる</a:t>
            </a:r>
            <a:r>
              <a:rPr lang="ja-JP" altLang="ja-JP" sz="2400" dirty="0"/>
              <a:t>ことで人材育成が促進されます。</a:t>
            </a:r>
          </a:p>
          <a:p>
            <a:pPr marL="0" indent="0">
              <a:lnSpc>
                <a:spcPct val="110000"/>
              </a:lnSpc>
              <a:buNone/>
            </a:pPr>
            <a:endParaRPr kumimoji="1" lang="ja-JP" altLang="en-US" sz="2400" dirty="0"/>
          </a:p>
        </p:txBody>
      </p:sp>
      <p:sp>
        <p:nvSpPr>
          <p:cNvPr id="6" name="Rectangle 3"/>
          <p:cNvSpPr>
            <a:spLocks noGrp="1" noChangeArrowheads="1"/>
          </p:cNvSpPr>
          <p:nvPr>
            <p:ph type="title"/>
          </p:nvPr>
        </p:nvSpPr>
        <p:spPr>
          <a:xfrm>
            <a:off x="252289" y="44624"/>
            <a:ext cx="9505056" cy="1144588"/>
          </a:xfrm>
          <a:noFill/>
        </p:spPr>
        <p:txBody>
          <a:bodyPr/>
          <a:lstStyle/>
          <a:p>
            <a:pPr algn="l" eaLnBrk="1" hangingPunct="1"/>
            <a:r>
              <a:rPr lang="ja-JP" altLang="en-US" sz="3200" dirty="0"/>
              <a:t>（５）さまざまな会議の活用（人材育成）</a:t>
            </a:r>
          </a:p>
        </p:txBody>
      </p:sp>
      <p:sp>
        <p:nvSpPr>
          <p:cNvPr id="3" name="スライド番号プレースホルダー 2"/>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45</a:t>
            </a:fld>
            <a:endParaRPr lang="en-US" altLang="ja-JP" dirty="0">
              <a:solidFill>
                <a:srgbClr val="000000"/>
              </a:solidFill>
            </a:endParaRPr>
          </a:p>
        </p:txBody>
      </p:sp>
    </p:spTree>
    <p:extLst>
      <p:ext uri="{BB962C8B-B14F-4D97-AF65-F5344CB8AC3E}">
        <p14:creationId xmlns:p14="http://schemas.microsoft.com/office/powerpoint/2010/main" val="3389709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463620" y="836617"/>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19460" name="Rectangle 3"/>
          <p:cNvSpPr>
            <a:spLocks noGrp="1" noChangeArrowheads="1"/>
          </p:cNvSpPr>
          <p:nvPr>
            <p:ph type="title"/>
          </p:nvPr>
        </p:nvSpPr>
        <p:spPr>
          <a:xfrm>
            <a:off x="324297" y="260648"/>
            <a:ext cx="9649072" cy="792162"/>
          </a:xfrm>
          <a:noFill/>
        </p:spPr>
        <p:txBody>
          <a:bodyPr/>
          <a:lstStyle/>
          <a:p>
            <a:pPr eaLnBrk="1" hangingPunct="1"/>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（５）さまざまな会議の活用（人材育成）</a:t>
            </a:r>
            <a:endParaRPr lang="ja-JP" altLang="en-US" sz="36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コンテンツ プレースホルダー 1"/>
          <p:cNvSpPr>
            <a:spLocks noGrp="1"/>
          </p:cNvSpPr>
          <p:nvPr>
            <p:ph sz="half" idx="1"/>
          </p:nvPr>
        </p:nvSpPr>
        <p:spPr>
          <a:xfrm>
            <a:off x="1836465" y="1618028"/>
            <a:ext cx="6912768" cy="4434482"/>
          </a:xfrm>
        </p:spPr>
        <p:txBody>
          <a:bodyPr/>
          <a:lstStyle/>
          <a:p>
            <a:pPr marL="0" lvl="0" indent="0">
              <a:buNone/>
            </a:pP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会議等において業務を検証する、具来的な</a:t>
            </a:r>
            <a:r>
              <a:rPr lang="ja-JP" altLang="en-US" sz="24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ポイント</a:t>
            </a:r>
          </a:p>
          <a:p>
            <a:pPr marL="0" lvl="0" indent="0">
              <a:buNone/>
            </a:pP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概要の確認（要約・見立て）</a:t>
            </a:r>
          </a:p>
          <a:p>
            <a:pPr lvl="0"/>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当事者主体と動機付け</a:t>
            </a:r>
          </a:p>
          <a:p>
            <a:pPr lvl="0"/>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アセスメントの精度</a:t>
            </a:r>
          </a:p>
          <a:p>
            <a:pPr lvl="0"/>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ニーズの焦点化（優先度・重要度）</a:t>
            </a:r>
          </a:p>
          <a:p>
            <a:pPr lvl="0"/>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フォーマル、インフォーマルサービスの確認</a:t>
            </a:r>
          </a:p>
          <a:p>
            <a:pPr lvl="0"/>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リスクマネジメントからストレングスマネジメント</a:t>
            </a:r>
          </a:p>
          <a:p>
            <a:pPr lvl="0"/>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弱みの中にも、強みはある</a:t>
            </a:r>
          </a:p>
          <a:p>
            <a:pPr lvl="0"/>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環境因子を考慮している</a:t>
            </a:r>
          </a:p>
          <a:p>
            <a:pPr lvl="0"/>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チームアプローチが意識されている</a:t>
            </a:r>
          </a:p>
          <a:p>
            <a:pPr lvl="0"/>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地域課題の有無</a:t>
            </a:r>
          </a:p>
        </p:txBody>
      </p:sp>
      <p:sp>
        <p:nvSpPr>
          <p:cNvPr id="3" name="スライド番号プレースホルダー 2"/>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46</a:t>
            </a:fld>
            <a:endParaRPr lang="en-US" altLang="ja-JP" dirty="0">
              <a:solidFill>
                <a:srgbClr val="000000"/>
              </a:solidFill>
            </a:endParaRPr>
          </a:p>
        </p:txBody>
      </p:sp>
    </p:spTree>
    <p:extLst>
      <p:ext uri="{BB962C8B-B14F-4D97-AF65-F5344CB8AC3E}">
        <p14:creationId xmlns:p14="http://schemas.microsoft.com/office/powerpoint/2010/main" val="2188433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87745" y="537674"/>
            <a:ext cx="9585624" cy="854593"/>
          </a:xfrm>
        </p:spPr>
        <p:txBody>
          <a:bodyPr/>
          <a:lstStyle/>
          <a:p>
            <a:pPr algn="l" eaLnBrk="1" hangingPunct="1"/>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３．</a:t>
            </a:r>
            <a:r>
              <a:rPr lang="ja-JP" altLang="ja-JP"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障害福祉計画と</a:t>
            </a:r>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自立支援</a:t>
            </a:r>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協議会の活用 </a:t>
            </a:r>
            <a:endParaRPr lang="ja-JP" altLang="en-US" sz="36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436" name="Text Box 4"/>
          <p:cNvSpPr txBox="1">
            <a:spLocks noChangeArrowheads="1"/>
          </p:cNvSpPr>
          <p:nvPr/>
        </p:nvSpPr>
        <p:spPr bwMode="auto">
          <a:xfrm>
            <a:off x="1548433" y="2348880"/>
            <a:ext cx="7920880" cy="1709186"/>
          </a:xfrm>
          <a:prstGeom prst="rect">
            <a:avLst/>
          </a:prstGeom>
          <a:noFill/>
          <a:ln w="9525">
            <a:noFill/>
            <a:miter lim="800000"/>
            <a:headEnd/>
            <a:tailEnd/>
          </a:ln>
        </p:spPr>
        <p:txBody>
          <a:bodyPr wrap="square">
            <a:spAutoFit/>
          </a:bodyPr>
          <a:lstStyle/>
          <a:p>
            <a:pPr algn="l">
              <a:lnSpc>
                <a:spcPct val="110000"/>
              </a:lnSpc>
            </a:pPr>
            <a:r>
              <a:rPr lang="ja-JP"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（１）障害福祉計画について</a:t>
            </a:r>
            <a:endParaRPr lang="en-US"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a:t>
            </a:r>
            <a:r>
              <a:rPr lang="ja-JP" altLang="en-US"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自立支援</a:t>
            </a:r>
            <a:r>
              <a:rPr lang="ja-JP" altLang="en-US"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協議会の活用</a:t>
            </a:r>
            <a:endParaRPr lang="en-US"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en-US"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実践の見える化、社会化</a:t>
            </a:r>
            <a:r>
              <a:rPr lang="ja-JP"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437" name="AutoShape 4"/>
          <p:cNvSpPr>
            <a:spLocks noChangeArrowheads="1"/>
          </p:cNvSpPr>
          <p:nvPr/>
        </p:nvSpPr>
        <p:spPr bwMode="auto">
          <a:xfrm>
            <a:off x="565695" y="1176367"/>
            <a:ext cx="9229724" cy="431800"/>
          </a:xfrm>
          <a:prstGeom prst="parallelogram">
            <a:avLst>
              <a:gd name="adj" fmla="val 94604"/>
            </a:avLst>
          </a:prstGeom>
          <a:gradFill rotWithShape="1">
            <a:gsLst>
              <a:gs pos="0">
                <a:srgbClr val="FFFFFF"/>
              </a:gs>
              <a:gs pos="100000">
                <a:srgbClr val="CCFF99"/>
              </a:gs>
            </a:gsLst>
            <a:lin ang="5400000" scaled="1"/>
          </a:gradFill>
          <a:ln w="12700" algn="ctr">
            <a:noFill/>
            <a:miter lim="800000"/>
            <a:headEnd/>
            <a:tailEnd/>
          </a:ln>
        </p:spPr>
        <p:txBody>
          <a:bodyPr wrap="none" lIns="74295" tIns="8890" rIns="74295" bIns="8890" anchor="ctr"/>
          <a:lstStyle/>
          <a:p>
            <a:endParaRPr lang="ja-JP" altLang="ja-JP" dirty="0"/>
          </a:p>
        </p:txBody>
      </p:sp>
      <p:sp>
        <p:nvSpPr>
          <p:cNvPr id="2" name="スライド番号プレースホルダー 1"/>
          <p:cNvSpPr>
            <a:spLocks noGrp="1"/>
          </p:cNvSpPr>
          <p:nvPr>
            <p:ph type="sldNum" sz="quarter" idx="12"/>
          </p:nvPr>
        </p:nvSpPr>
        <p:spPr/>
        <p:txBody>
          <a:bodyPr/>
          <a:lstStyle/>
          <a:p>
            <a:pPr>
              <a:defRPr/>
            </a:pPr>
            <a:fld id="{FEFC2FB3-D7FD-4AEF-AFA5-D5FB63CBC06B}" type="slidenum">
              <a:rPr lang="en-US" altLang="ja-JP" smtClean="0"/>
              <a:pPr>
                <a:defRPr/>
              </a:pPr>
              <a:t>47</a:t>
            </a:fld>
            <a:endParaRPr lang="en-US" altLang="ja-JP" dirty="0"/>
          </a:p>
        </p:txBody>
      </p:sp>
    </p:spTree>
    <p:extLst>
      <p:ext uri="{BB962C8B-B14F-4D97-AF65-F5344CB8AC3E}">
        <p14:creationId xmlns:p14="http://schemas.microsoft.com/office/powerpoint/2010/main" val="2170636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505228042"/>
              </p:ext>
            </p:extLst>
          </p:nvPr>
        </p:nvGraphicFramePr>
        <p:xfrm>
          <a:off x="851319" y="2214834"/>
          <a:ext cx="8354971" cy="2367336"/>
        </p:xfrm>
        <a:graphic>
          <a:graphicData uri="http://schemas.openxmlformats.org/drawingml/2006/table">
            <a:tbl>
              <a:tblPr firstRow="1" firstCol="1" bandRow="1"/>
              <a:tblGrid>
                <a:gridCol w="1999342">
                  <a:extLst>
                    <a:ext uri="{9D8B030D-6E8A-4147-A177-3AD203B41FA5}">
                      <a16:colId xmlns="" xmlns:a16="http://schemas.microsoft.com/office/drawing/2014/main" val="20000"/>
                    </a:ext>
                  </a:extLst>
                </a:gridCol>
                <a:gridCol w="1812277">
                  <a:extLst>
                    <a:ext uri="{9D8B030D-6E8A-4147-A177-3AD203B41FA5}">
                      <a16:colId xmlns="" xmlns:a16="http://schemas.microsoft.com/office/drawing/2014/main" val="20001"/>
                    </a:ext>
                  </a:extLst>
                </a:gridCol>
                <a:gridCol w="2272312">
                  <a:extLst>
                    <a:ext uri="{9D8B030D-6E8A-4147-A177-3AD203B41FA5}">
                      <a16:colId xmlns="" xmlns:a16="http://schemas.microsoft.com/office/drawing/2014/main" val="20002"/>
                    </a:ext>
                  </a:extLst>
                </a:gridCol>
                <a:gridCol w="2271040">
                  <a:extLst>
                    <a:ext uri="{9D8B030D-6E8A-4147-A177-3AD203B41FA5}">
                      <a16:colId xmlns="" xmlns:a16="http://schemas.microsoft.com/office/drawing/2014/main" val="20003"/>
                    </a:ext>
                  </a:extLst>
                </a:gridCol>
              </a:tblGrid>
              <a:tr h="614358">
                <a:tc>
                  <a:txBody>
                    <a:bodyPr/>
                    <a:lstStyle/>
                    <a:p>
                      <a:pPr algn="ctr">
                        <a:lnSpc>
                          <a:spcPts val="2200"/>
                        </a:lnSpc>
                        <a:spcAft>
                          <a:spcPts val="0"/>
                        </a:spcAft>
                      </a:pPr>
                      <a:r>
                        <a:rPr lang="ja-JP" sz="1600" b="1" kern="100" dirty="0">
                          <a:solidFill>
                            <a:srgbClr val="FFFFFF"/>
                          </a:solidFill>
                          <a:effectLst/>
                          <a:latin typeface="+mn-ea"/>
                          <a:ea typeface="+mn-ea"/>
                          <a:cs typeface="Times New Roman"/>
                        </a:rPr>
                        <a:t>第１期計画期間</a:t>
                      </a:r>
                      <a:endParaRPr lang="ja-JP" sz="1600" kern="100" dirty="0">
                        <a:effectLst/>
                        <a:latin typeface="+mn-ea"/>
                        <a:ea typeface="+mn-ea"/>
                        <a:cs typeface="Times New Roman"/>
                      </a:endParaRPr>
                    </a:p>
                    <a:p>
                      <a:pPr algn="ctr">
                        <a:lnSpc>
                          <a:spcPts val="2200"/>
                        </a:lnSpc>
                        <a:spcAft>
                          <a:spcPts val="0"/>
                        </a:spcAft>
                      </a:pPr>
                      <a:r>
                        <a:rPr lang="en-US" sz="1600" b="1" kern="100" dirty="0">
                          <a:solidFill>
                            <a:srgbClr val="FFFFFF"/>
                          </a:solidFill>
                          <a:effectLst/>
                          <a:latin typeface="+mn-ea"/>
                          <a:ea typeface="+mn-ea"/>
                          <a:cs typeface="Times New Roman"/>
                        </a:rPr>
                        <a:t>18</a:t>
                      </a:r>
                      <a:r>
                        <a:rPr lang="ja-JP" sz="1600" b="1" kern="100" dirty="0">
                          <a:solidFill>
                            <a:srgbClr val="FFFFFF"/>
                          </a:solidFill>
                          <a:effectLst/>
                          <a:latin typeface="+mn-ea"/>
                          <a:ea typeface="+mn-ea"/>
                          <a:cs typeface="Times New Roman"/>
                        </a:rPr>
                        <a:t>年度～</a:t>
                      </a:r>
                      <a:r>
                        <a:rPr lang="en-US" sz="1600" b="1" kern="100" dirty="0">
                          <a:solidFill>
                            <a:srgbClr val="FFFFFF"/>
                          </a:solidFill>
                          <a:effectLst/>
                          <a:latin typeface="+mn-ea"/>
                          <a:ea typeface="+mn-ea"/>
                          <a:cs typeface="Times New Roman"/>
                        </a:rPr>
                        <a:t>20</a:t>
                      </a:r>
                      <a:r>
                        <a:rPr lang="ja-JP" sz="1600" b="1" kern="100" dirty="0">
                          <a:solidFill>
                            <a:srgbClr val="FFFFFF"/>
                          </a:solidFill>
                          <a:effectLst/>
                          <a:latin typeface="+mn-ea"/>
                          <a:ea typeface="+mn-ea"/>
                          <a:cs typeface="Times New Roman"/>
                        </a:rPr>
                        <a:t>年度</a:t>
                      </a:r>
                      <a:endParaRPr lang="ja-JP" sz="1600" kern="100" dirty="0">
                        <a:effectLst/>
                        <a:latin typeface="+mn-ea"/>
                        <a:ea typeface="+mn-ea"/>
                        <a:cs typeface="Times New Roman"/>
                      </a:endParaRPr>
                    </a:p>
                  </a:txBody>
                  <a:tcPr marL="70295" marR="70295"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sz="1600" b="1" kern="100" dirty="0">
                          <a:solidFill>
                            <a:srgbClr val="FFFFFF"/>
                          </a:solidFill>
                          <a:effectLst/>
                          <a:latin typeface="+mn-ea"/>
                          <a:ea typeface="+mn-ea"/>
                          <a:cs typeface="Times New Roman"/>
                        </a:rPr>
                        <a:t>第２期計画期間</a:t>
                      </a:r>
                      <a:endParaRPr lang="ja-JP" sz="1600" kern="100" dirty="0">
                        <a:effectLst/>
                        <a:latin typeface="+mn-ea"/>
                        <a:ea typeface="+mn-ea"/>
                        <a:cs typeface="Times New Roman"/>
                      </a:endParaRPr>
                    </a:p>
                    <a:p>
                      <a:pPr algn="ctr">
                        <a:lnSpc>
                          <a:spcPts val="2200"/>
                        </a:lnSpc>
                        <a:spcAft>
                          <a:spcPts val="0"/>
                        </a:spcAft>
                      </a:pPr>
                      <a:r>
                        <a:rPr lang="en-US" sz="1600" b="1" kern="100" dirty="0">
                          <a:solidFill>
                            <a:srgbClr val="FFFFFF"/>
                          </a:solidFill>
                          <a:effectLst/>
                          <a:latin typeface="+mn-ea"/>
                          <a:ea typeface="+mn-ea"/>
                          <a:cs typeface="Times New Roman"/>
                        </a:rPr>
                        <a:t>21</a:t>
                      </a:r>
                      <a:r>
                        <a:rPr lang="ja-JP" sz="1600" b="1" kern="100" dirty="0">
                          <a:solidFill>
                            <a:srgbClr val="FFFFFF"/>
                          </a:solidFill>
                          <a:effectLst/>
                          <a:latin typeface="+mn-ea"/>
                          <a:ea typeface="+mn-ea"/>
                          <a:cs typeface="Times New Roman"/>
                        </a:rPr>
                        <a:t>年度～</a:t>
                      </a:r>
                      <a:r>
                        <a:rPr lang="en-US" sz="1600" b="1" kern="100" dirty="0">
                          <a:solidFill>
                            <a:srgbClr val="FFFFFF"/>
                          </a:solidFill>
                          <a:effectLst/>
                          <a:latin typeface="+mn-ea"/>
                          <a:ea typeface="+mn-ea"/>
                          <a:cs typeface="Times New Roman"/>
                        </a:rPr>
                        <a:t>23</a:t>
                      </a:r>
                      <a:r>
                        <a:rPr lang="ja-JP" sz="1600" b="1" kern="100" dirty="0">
                          <a:solidFill>
                            <a:srgbClr val="FFFFFF"/>
                          </a:solidFill>
                          <a:effectLst/>
                          <a:latin typeface="+mn-ea"/>
                          <a:ea typeface="+mn-ea"/>
                          <a:cs typeface="Times New Roman"/>
                        </a:rPr>
                        <a:t>年度</a:t>
                      </a:r>
                      <a:endParaRPr lang="ja-JP" sz="1600" kern="100" dirty="0">
                        <a:effectLst/>
                        <a:latin typeface="+mn-ea"/>
                        <a:ea typeface="+mn-ea"/>
                        <a:cs typeface="Times New Roman"/>
                      </a:endParaRPr>
                    </a:p>
                  </a:txBody>
                  <a:tcPr marL="70295" marR="7029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sz="1600" b="1" kern="100" dirty="0">
                          <a:solidFill>
                            <a:schemeClr val="bg1"/>
                          </a:solidFill>
                          <a:effectLst/>
                          <a:latin typeface="+mn-ea"/>
                          <a:ea typeface="+mn-ea"/>
                          <a:cs typeface="Times New Roman"/>
                        </a:rPr>
                        <a:t>第３期計画期間</a:t>
                      </a:r>
                    </a:p>
                    <a:p>
                      <a:pPr algn="ctr">
                        <a:lnSpc>
                          <a:spcPts val="2200"/>
                        </a:lnSpc>
                        <a:spcAft>
                          <a:spcPts val="0"/>
                        </a:spcAft>
                      </a:pPr>
                      <a:r>
                        <a:rPr lang="en-US" sz="1600" b="1" kern="100" dirty="0">
                          <a:solidFill>
                            <a:schemeClr val="bg1"/>
                          </a:solidFill>
                          <a:effectLst/>
                          <a:latin typeface="+mn-ea"/>
                          <a:ea typeface="+mn-ea"/>
                          <a:cs typeface="Times New Roman"/>
                        </a:rPr>
                        <a:t>24</a:t>
                      </a:r>
                      <a:r>
                        <a:rPr lang="ja-JP" sz="1600" b="1" kern="100" dirty="0">
                          <a:solidFill>
                            <a:schemeClr val="bg1"/>
                          </a:solidFill>
                          <a:effectLst/>
                          <a:latin typeface="+mn-ea"/>
                          <a:ea typeface="+mn-ea"/>
                          <a:cs typeface="Times New Roman"/>
                        </a:rPr>
                        <a:t>年度～</a:t>
                      </a:r>
                      <a:r>
                        <a:rPr lang="en-US" sz="1600" b="1" kern="100" dirty="0">
                          <a:solidFill>
                            <a:schemeClr val="bg1"/>
                          </a:solidFill>
                          <a:effectLst/>
                          <a:latin typeface="+mn-ea"/>
                          <a:ea typeface="+mn-ea"/>
                          <a:cs typeface="Times New Roman"/>
                        </a:rPr>
                        <a:t>26</a:t>
                      </a:r>
                      <a:r>
                        <a:rPr lang="ja-JP" sz="1600" b="1" kern="100" dirty="0">
                          <a:solidFill>
                            <a:schemeClr val="bg1"/>
                          </a:solidFill>
                          <a:effectLst/>
                          <a:latin typeface="+mn-ea"/>
                          <a:ea typeface="+mn-ea"/>
                          <a:cs typeface="Times New Roman"/>
                        </a:rPr>
                        <a:t>年度</a:t>
                      </a:r>
                    </a:p>
                  </a:txBody>
                  <a:tcPr marL="70295" marR="7029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altLang="en-US" sz="1600" b="1" kern="100" dirty="0">
                          <a:solidFill>
                            <a:schemeClr val="bg1"/>
                          </a:solidFill>
                          <a:effectLst/>
                          <a:latin typeface="+mn-ea"/>
                          <a:ea typeface="+mn-ea"/>
                          <a:cs typeface="Times New Roman"/>
                        </a:rPr>
                        <a:t>第４期計画期間</a:t>
                      </a:r>
                      <a:endParaRPr lang="en-US" altLang="ja-JP" sz="1600" b="1" kern="100" dirty="0">
                        <a:solidFill>
                          <a:schemeClr val="bg1"/>
                        </a:solidFill>
                        <a:effectLst/>
                        <a:latin typeface="+mn-ea"/>
                        <a:ea typeface="+mn-ea"/>
                        <a:cs typeface="Times New Roman"/>
                      </a:endParaRPr>
                    </a:p>
                    <a:p>
                      <a:pPr algn="ctr">
                        <a:lnSpc>
                          <a:spcPts val="2200"/>
                        </a:lnSpc>
                        <a:spcAft>
                          <a:spcPts val="0"/>
                        </a:spcAft>
                      </a:pPr>
                      <a:r>
                        <a:rPr lang="en-US" altLang="ja-JP" sz="1600" b="1" kern="100" dirty="0">
                          <a:solidFill>
                            <a:schemeClr val="bg1"/>
                          </a:solidFill>
                          <a:effectLst/>
                          <a:latin typeface="+mn-ea"/>
                          <a:ea typeface="+mn-ea"/>
                          <a:cs typeface="Times New Roman"/>
                        </a:rPr>
                        <a:t>27</a:t>
                      </a:r>
                      <a:r>
                        <a:rPr lang="ja-JP" altLang="en-US" sz="1600" b="1" kern="100" dirty="0">
                          <a:solidFill>
                            <a:schemeClr val="bg1"/>
                          </a:solidFill>
                          <a:effectLst/>
                          <a:latin typeface="+mn-ea"/>
                          <a:ea typeface="+mn-ea"/>
                          <a:cs typeface="Times New Roman"/>
                        </a:rPr>
                        <a:t>年度～</a:t>
                      </a:r>
                      <a:r>
                        <a:rPr lang="en-US" altLang="ja-JP" sz="1600" b="1" kern="100" dirty="0">
                          <a:solidFill>
                            <a:schemeClr val="bg1"/>
                          </a:solidFill>
                          <a:effectLst/>
                          <a:latin typeface="+mn-ea"/>
                          <a:ea typeface="+mn-ea"/>
                          <a:cs typeface="Times New Roman"/>
                        </a:rPr>
                        <a:t>29</a:t>
                      </a:r>
                      <a:r>
                        <a:rPr lang="ja-JP" altLang="en-US" sz="1600" b="1" kern="100" dirty="0">
                          <a:solidFill>
                            <a:schemeClr val="bg1"/>
                          </a:solidFill>
                          <a:effectLst/>
                          <a:latin typeface="+mn-ea"/>
                          <a:ea typeface="+mn-ea"/>
                          <a:cs typeface="Times New Roman"/>
                        </a:rPr>
                        <a:t>年度</a:t>
                      </a:r>
                      <a:endParaRPr lang="ja-JP" sz="1600" b="1" kern="100" dirty="0">
                        <a:solidFill>
                          <a:schemeClr val="bg1"/>
                        </a:solidFill>
                        <a:effectLst/>
                        <a:latin typeface="+mn-ea"/>
                        <a:ea typeface="+mn-ea"/>
                        <a:cs typeface="Times New Roman"/>
                      </a:endParaRPr>
                    </a:p>
                  </a:txBody>
                  <a:tcPr marL="70295" marR="70295" marT="0" marB="0" anchor="ctr">
                    <a:lnL w="12700" cap="flat" cmpd="sng" algn="ctr">
                      <a:solidFill>
                        <a:srgbClr val="000000"/>
                      </a:solidFill>
                      <a:prstDash val="dot"/>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1752978">
                <a:tc>
                  <a:txBody>
                    <a:bodyPr/>
                    <a:lstStyle/>
                    <a:p>
                      <a:pPr indent="127000" algn="l">
                        <a:lnSpc>
                          <a:spcPts val="2200"/>
                        </a:lnSpc>
                        <a:spcAft>
                          <a:spcPts val="0"/>
                        </a:spcAft>
                      </a:pPr>
                      <a:r>
                        <a:rPr lang="ja-JP" sz="1600" kern="100" dirty="0">
                          <a:effectLst/>
                          <a:latin typeface="+mn-ea"/>
                          <a:ea typeface="+mn-ea"/>
                          <a:cs typeface="Times New Roman"/>
                        </a:rPr>
                        <a:t>平成</a:t>
                      </a:r>
                      <a:r>
                        <a:rPr lang="en-US" sz="1600" kern="100" dirty="0">
                          <a:effectLst/>
                          <a:latin typeface="+mn-ea"/>
                          <a:ea typeface="+mn-ea"/>
                          <a:cs typeface="Times New Roman"/>
                        </a:rPr>
                        <a:t>23</a:t>
                      </a:r>
                      <a:r>
                        <a:rPr lang="ja-JP" sz="1600" kern="100" dirty="0">
                          <a:effectLst/>
                          <a:latin typeface="+mn-ea"/>
                          <a:ea typeface="+mn-ea"/>
                          <a:cs typeface="Times New Roman"/>
                        </a:rPr>
                        <a:t>年度を目標として、地域の実情に応じた数値目標及び障害福祉サービスの見込量を設定</a:t>
                      </a:r>
                    </a:p>
                  </a:txBody>
                  <a:tcPr marL="70295" marR="70295" marT="0" marB="0">
                    <a:lnL w="12700" cap="flat" cmpd="sng" algn="ctr">
                      <a:solidFill>
                        <a:srgbClr val="4F81BD"/>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sz="1600" kern="100" dirty="0">
                          <a:effectLst/>
                          <a:latin typeface="+mn-ea"/>
                          <a:ea typeface="+mn-ea"/>
                          <a:cs typeface="Times New Roman"/>
                        </a:rPr>
                        <a:t>第１期の実績を踏まえ、第２期障害福祉計画を作成</a:t>
                      </a:r>
                    </a:p>
                  </a:txBody>
                  <a:tcPr marL="70295" marR="7029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altLang="en-US" sz="1600" kern="100" dirty="0">
                          <a:effectLst/>
                          <a:latin typeface="+mn-ea"/>
                          <a:ea typeface="+mn-ea"/>
                          <a:cs typeface="Times New Roman"/>
                        </a:rPr>
                        <a:t>つなぎ</a:t>
                      </a:r>
                      <a:r>
                        <a:rPr lang="ja-JP" sz="1600" kern="100" dirty="0">
                          <a:effectLst/>
                          <a:latin typeface="+mn-ea"/>
                          <a:ea typeface="+mn-ea"/>
                          <a:cs typeface="Times New Roman"/>
                        </a:rPr>
                        <a:t>法による障害者自立支援法の改正等を踏まえ、平成</a:t>
                      </a:r>
                      <a:r>
                        <a:rPr lang="en-US" sz="1600" kern="100" dirty="0">
                          <a:effectLst/>
                          <a:latin typeface="+mn-ea"/>
                          <a:ea typeface="+mn-ea"/>
                          <a:cs typeface="Times New Roman"/>
                        </a:rPr>
                        <a:t>26</a:t>
                      </a:r>
                      <a:r>
                        <a:rPr lang="ja-JP" sz="1600" kern="100" dirty="0">
                          <a:effectLst/>
                          <a:latin typeface="+mn-ea"/>
                          <a:ea typeface="+mn-ea"/>
                          <a:cs typeface="Times New Roman"/>
                        </a:rPr>
                        <a:t>年度を目標として、第３期障害福祉計画を作成</a:t>
                      </a:r>
                    </a:p>
                  </a:txBody>
                  <a:tcPr marL="70295" marR="7029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altLang="en-US" sz="1600" kern="100" dirty="0">
                          <a:effectLst/>
                          <a:latin typeface="+mn-ea"/>
                          <a:ea typeface="+mn-ea"/>
                          <a:cs typeface="Times New Roman"/>
                        </a:rPr>
                        <a:t>障害者総合支援法の施行等を踏まえ、平成</a:t>
                      </a:r>
                      <a:r>
                        <a:rPr lang="en-US" altLang="ja-JP" sz="1600" kern="100" dirty="0">
                          <a:effectLst/>
                          <a:latin typeface="+mn-ea"/>
                          <a:ea typeface="+mn-ea"/>
                          <a:cs typeface="Times New Roman"/>
                        </a:rPr>
                        <a:t>29</a:t>
                      </a:r>
                      <a:r>
                        <a:rPr lang="ja-JP" altLang="en-US" sz="1600" kern="100" dirty="0">
                          <a:effectLst/>
                          <a:latin typeface="+mn-ea"/>
                          <a:ea typeface="+mn-ea"/>
                          <a:cs typeface="Times New Roman"/>
                        </a:rPr>
                        <a:t>年度を目標として、第４期障害福祉計画を作成</a:t>
                      </a:r>
                      <a:endParaRPr lang="ja-JP" sz="1600" kern="100" dirty="0">
                        <a:effectLst/>
                        <a:latin typeface="+mn-ea"/>
                        <a:ea typeface="+mn-ea"/>
                        <a:cs typeface="Times New Roman"/>
                      </a:endParaRPr>
                    </a:p>
                  </a:txBody>
                  <a:tcPr marL="70295" marR="70295" marT="0" marB="0">
                    <a:lnL w="12700" cap="flat" cmpd="sng" algn="ctr">
                      <a:solidFill>
                        <a:srgbClr val="000000"/>
                      </a:solidFill>
                      <a:prstDash val="dot"/>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8" name="テキスト ボックス 7"/>
          <p:cNvSpPr txBox="1"/>
          <p:nvPr/>
        </p:nvSpPr>
        <p:spPr>
          <a:xfrm>
            <a:off x="1026" y="108360"/>
            <a:ext cx="10152633" cy="584775"/>
          </a:xfrm>
          <a:prstGeom prst="rect">
            <a:avLst/>
          </a:prstGeom>
          <a:noFill/>
        </p:spPr>
        <p:txBody>
          <a:bodyPr wrap="square" rtlCol="0">
            <a:spAutoFit/>
          </a:bodyPr>
          <a:lstStyle/>
          <a:p>
            <a:pPr algn="l"/>
            <a:r>
              <a:rPr lang="ja-JP" altLang="en-US" sz="3200" dirty="0">
                <a:solidFill>
                  <a:prstClr val="black"/>
                </a:solidFill>
                <a:latin typeface="ＭＳ Ｐゴシック"/>
                <a:ea typeface="ＭＳ Ｐゴシック"/>
              </a:rPr>
              <a:t>　（</a:t>
            </a:r>
            <a:r>
              <a:rPr lang="en-US" altLang="ja-JP" sz="3200" dirty="0">
                <a:solidFill>
                  <a:prstClr val="black"/>
                </a:solidFill>
                <a:latin typeface="ＭＳ Ｐゴシック"/>
                <a:ea typeface="ＭＳ Ｐゴシック"/>
              </a:rPr>
              <a:t>1</a:t>
            </a:r>
            <a:r>
              <a:rPr lang="ja-JP" altLang="en-US" sz="3200" dirty="0">
                <a:solidFill>
                  <a:prstClr val="black"/>
                </a:solidFill>
                <a:latin typeface="ＭＳ Ｐゴシック"/>
                <a:ea typeface="ＭＳ Ｐゴシック"/>
              </a:rPr>
              <a:t>）障害福祉計画について　　　</a:t>
            </a:r>
            <a:r>
              <a:rPr lang="ja-JP" altLang="en-US" sz="2400" dirty="0">
                <a:solidFill>
                  <a:prstClr val="black"/>
                </a:solidFill>
                <a:latin typeface="ＭＳ Ｐゴシック"/>
                <a:ea typeface="ＭＳ Ｐゴシック"/>
              </a:rPr>
              <a:t>障害福祉計画と基本指針</a:t>
            </a:r>
          </a:p>
        </p:txBody>
      </p:sp>
      <p:sp>
        <p:nvSpPr>
          <p:cNvPr id="10" name="テキスト ボックス 9"/>
          <p:cNvSpPr txBox="1"/>
          <p:nvPr/>
        </p:nvSpPr>
        <p:spPr>
          <a:xfrm>
            <a:off x="4165659" y="1822425"/>
            <a:ext cx="5557410" cy="338554"/>
          </a:xfrm>
          <a:prstGeom prst="rect">
            <a:avLst/>
          </a:prstGeom>
          <a:noFill/>
        </p:spPr>
        <p:txBody>
          <a:bodyPr wrap="square" rtlCol="0">
            <a:spAutoFit/>
          </a:bodyPr>
          <a:lstStyle/>
          <a:p>
            <a:r>
              <a:rPr lang="en-US" altLang="ja-JP" sz="1600" b="1" dirty="0">
                <a:solidFill>
                  <a:prstClr val="black"/>
                </a:solidFill>
                <a:latin typeface="+mn-ea"/>
                <a:ea typeface="+mn-ea"/>
              </a:rPr>
              <a:t>H24</a:t>
            </a:r>
            <a:r>
              <a:rPr lang="ja-JP" altLang="en-US" sz="1600" b="1" dirty="0">
                <a:solidFill>
                  <a:prstClr val="black"/>
                </a:solidFill>
                <a:latin typeface="+mn-ea"/>
                <a:ea typeface="+mn-ea"/>
              </a:rPr>
              <a:t>　 　   </a:t>
            </a:r>
            <a:r>
              <a:rPr lang="en-US" altLang="ja-JP" sz="1600" b="1" dirty="0">
                <a:solidFill>
                  <a:prstClr val="black"/>
                </a:solidFill>
                <a:latin typeface="+mn-ea"/>
                <a:ea typeface="+mn-ea"/>
              </a:rPr>
              <a:t>H25     </a:t>
            </a:r>
            <a:r>
              <a:rPr lang="ja-JP" altLang="en-US" sz="1600" b="1" dirty="0">
                <a:solidFill>
                  <a:prstClr val="black"/>
                </a:solidFill>
                <a:latin typeface="+mn-ea"/>
                <a:ea typeface="+mn-ea"/>
              </a:rPr>
              <a:t>　</a:t>
            </a:r>
            <a:r>
              <a:rPr lang="en-US" altLang="ja-JP" sz="1600" b="1" dirty="0">
                <a:solidFill>
                  <a:prstClr val="black"/>
                </a:solidFill>
                <a:latin typeface="+mn-ea"/>
                <a:ea typeface="+mn-ea"/>
              </a:rPr>
              <a:t> H26</a:t>
            </a:r>
            <a:r>
              <a:rPr lang="ja-JP" altLang="en-US" sz="1600" b="1" dirty="0">
                <a:solidFill>
                  <a:prstClr val="black"/>
                </a:solidFill>
                <a:latin typeface="+mn-ea"/>
                <a:ea typeface="+mn-ea"/>
              </a:rPr>
              <a:t>　</a:t>
            </a:r>
            <a:r>
              <a:rPr lang="en-US" altLang="ja-JP" sz="1600" b="1" dirty="0">
                <a:solidFill>
                  <a:prstClr val="black"/>
                </a:solidFill>
                <a:latin typeface="+mn-ea"/>
                <a:ea typeface="+mn-ea"/>
              </a:rPr>
              <a:t> H27 </a:t>
            </a:r>
            <a:r>
              <a:rPr lang="ja-JP" altLang="en-US" sz="1600" b="1" dirty="0">
                <a:solidFill>
                  <a:prstClr val="black"/>
                </a:solidFill>
                <a:latin typeface="+mn-ea"/>
                <a:ea typeface="+mn-ea"/>
              </a:rPr>
              <a:t>　　   </a:t>
            </a:r>
            <a:r>
              <a:rPr lang="en-US" altLang="ja-JP" sz="1600" b="1" dirty="0">
                <a:solidFill>
                  <a:prstClr val="black"/>
                </a:solidFill>
                <a:latin typeface="+mn-ea"/>
                <a:ea typeface="+mn-ea"/>
              </a:rPr>
              <a:t>H28  </a:t>
            </a:r>
            <a:r>
              <a:rPr lang="ja-JP" altLang="en-US" sz="1600" b="1" dirty="0">
                <a:solidFill>
                  <a:prstClr val="black"/>
                </a:solidFill>
                <a:latin typeface="+mn-ea"/>
                <a:ea typeface="+mn-ea"/>
              </a:rPr>
              <a:t>　    </a:t>
            </a:r>
            <a:r>
              <a:rPr lang="en-US" altLang="ja-JP" sz="1600" b="1" dirty="0">
                <a:solidFill>
                  <a:prstClr val="black"/>
                </a:solidFill>
                <a:latin typeface="+mn-ea"/>
                <a:ea typeface="+mn-ea"/>
              </a:rPr>
              <a:t>H29</a:t>
            </a:r>
          </a:p>
        </p:txBody>
      </p:sp>
      <p:sp>
        <p:nvSpPr>
          <p:cNvPr id="11" name="角丸四角形 10"/>
          <p:cNvSpPr/>
          <p:nvPr/>
        </p:nvSpPr>
        <p:spPr bwMode="auto">
          <a:xfrm>
            <a:off x="5501013" y="4738822"/>
            <a:ext cx="664275" cy="903684"/>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eaVert" wrap="square" lIns="36804" tIns="7359" rIns="36804" bIns="7359" numCol="1" rtlCol="0" anchor="t" anchorCtr="0" compatLnSpc="1">
            <a:prstTxWarp prst="textNoShape">
              <a:avLst/>
            </a:prstTxWarp>
          </a:bodyPr>
          <a:lstStyle/>
          <a:p>
            <a:pPr marL="119063" indent="-119063" defTabSz="873125"/>
            <a:r>
              <a:rPr lang="ja-JP" altLang="en-US" sz="1600" b="1" dirty="0">
                <a:solidFill>
                  <a:schemeClr val="accent2">
                    <a:lumMod val="75000"/>
                  </a:schemeClr>
                </a:solidFill>
                <a:ea typeface="ＭＳ Ｐゴシック" pitchFamily="50" charset="-128"/>
              </a:rPr>
              <a:t>基本指針見直し</a:t>
            </a:r>
          </a:p>
        </p:txBody>
      </p:sp>
      <p:sp>
        <p:nvSpPr>
          <p:cNvPr id="13" name="角丸四角形 12"/>
          <p:cNvSpPr/>
          <p:nvPr/>
        </p:nvSpPr>
        <p:spPr bwMode="auto">
          <a:xfrm>
            <a:off x="6165287" y="5739841"/>
            <a:ext cx="664275" cy="882608"/>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eaVert" wrap="square" lIns="36804" tIns="7359" rIns="36804" bIns="7359" numCol="1" rtlCol="0" anchor="t" anchorCtr="0" compatLnSpc="1">
            <a:prstTxWarp prst="textNoShape">
              <a:avLst/>
            </a:prstTxWarp>
          </a:bodyPr>
          <a:lstStyle/>
          <a:p>
            <a:pPr marL="119063" indent="-119063" algn="ctr" defTabSz="873125"/>
            <a:r>
              <a:rPr lang="ja-JP" altLang="en-US" sz="1600" b="1" dirty="0">
                <a:solidFill>
                  <a:prstClr val="white"/>
                </a:solidFill>
                <a:latin typeface="ＭＳ Ｐゴシック"/>
                <a:ea typeface="ＭＳ Ｐゴシック"/>
              </a:rPr>
              <a:t>計画</a:t>
            </a:r>
            <a:endParaRPr lang="en-US" altLang="ja-JP" sz="1600" b="1" dirty="0">
              <a:solidFill>
                <a:prstClr val="white"/>
              </a:solidFill>
              <a:latin typeface="ＭＳ Ｐゴシック"/>
              <a:ea typeface="ＭＳ Ｐゴシック"/>
            </a:endParaRPr>
          </a:p>
          <a:p>
            <a:pPr marL="119063" indent="-119063" algn="ctr" defTabSz="873125"/>
            <a:r>
              <a:rPr lang="ja-JP" altLang="en-US" sz="1600" b="1" dirty="0">
                <a:solidFill>
                  <a:prstClr val="white"/>
                </a:solidFill>
                <a:latin typeface="ＭＳ Ｐゴシック"/>
                <a:ea typeface="ＭＳ Ｐゴシック"/>
              </a:rPr>
              <a:t>　作成</a:t>
            </a:r>
          </a:p>
        </p:txBody>
      </p:sp>
      <p:sp>
        <p:nvSpPr>
          <p:cNvPr id="20" name="角丸四角形 19"/>
          <p:cNvSpPr/>
          <p:nvPr/>
        </p:nvSpPr>
        <p:spPr bwMode="auto">
          <a:xfrm>
            <a:off x="8530131" y="5722263"/>
            <a:ext cx="664275" cy="882608"/>
          </a:xfrm>
          <a:prstGeom prst="roundRect">
            <a:avLst/>
          </a:prstGeom>
          <a:solidFill>
            <a:schemeClr val="accent6">
              <a:lumMod val="60000"/>
              <a:lumOff val="40000"/>
            </a:schemeClr>
          </a:solidFill>
          <a:ln w="9525" cap="flat" cmpd="sng" algn="ctr">
            <a:solidFill>
              <a:schemeClr val="tx1"/>
            </a:solidFill>
            <a:prstDash val="sysDash"/>
            <a:round/>
            <a:headEnd type="none" w="med" len="med"/>
            <a:tailEnd type="none" w="med" len="med"/>
          </a:ln>
          <a:effectLst/>
        </p:spPr>
        <p:txBody>
          <a:bodyPr vert="eaVert" wrap="square" lIns="36804" tIns="7359" rIns="36804" bIns="7359" numCol="1" rtlCol="0" anchor="t" anchorCtr="0" compatLnSpc="1">
            <a:prstTxWarp prst="textNoShape">
              <a:avLst/>
            </a:prstTxWarp>
          </a:bodyPr>
          <a:lstStyle/>
          <a:p>
            <a:pPr marL="119063" indent="-119063" algn="ctr" defTabSz="873125"/>
            <a:r>
              <a:rPr lang="ja-JP" altLang="en-US" sz="1600" b="1" dirty="0">
                <a:solidFill>
                  <a:prstClr val="white"/>
                </a:solidFill>
                <a:latin typeface="ＭＳ Ｐゴシック"/>
                <a:ea typeface="ＭＳ Ｐゴシック"/>
              </a:rPr>
              <a:t>計画</a:t>
            </a:r>
            <a:endParaRPr lang="en-US" altLang="ja-JP" sz="1600" b="1" dirty="0">
              <a:solidFill>
                <a:prstClr val="white"/>
              </a:solidFill>
              <a:latin typeface="ＭＳ Ｐゴシック"/>
              <a:ea typeface="ＭＳ Ｐゴシック"/>
            </a:endParaRPr>
          </a:p>
          <a:p>
            <a:pPr marL="119063" indent="-119063" algn="ctr" defTabSz="873125"/>
            <a:r>
              <a:rPr lang="ja-JP" altLang="en-US" sz="1600" b="1" dirty="0">
                <a:solidFill>
                  <a:prstClr val="white"/>
                </a:solidFill>
                <a:latin typeface="ＭＳ Ｐゴシック"/>
                <a:ea typeface="ＭＳ Ｐゴシック"/>
              </a:rPr>
              <a:t>　作成</a:t>
            </a:r>
          </a:p>
        </p:txBody>
      </p:sp>
      <p:cxnSp>
        <p:nvCxnSpPr>
          <p:cNvPr id="22" name="直線矢印コネクタ 21"/>
          <p:cNvCxnSpPr>
            <a:stCxn id="11" idx="3"/>
          </p:cNvCxnSpPr>
          <p:nvPr/>
        </p:nvCxnSpPr>
        <p:spPr bwMode="auto">
          <a:xfrm>
            <a:off x="6165296" y="5190664"/>
            <a:ext cx="1668497" cy="0"/>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25" name="直線矢印コネクタ 24"/>
          <p:cNvCxnSpPr/>
          <p:nvPr/>
        </p:nvCxnSpPr>
        <p:spPr bwMode="auto">
          <a:xfrm flipV="1">
            <a:off x="8525266" y="5162980"/>
            <a:ext cx="842794" cy="19796"/>
          </a:xfrm>
          <a:prstGeom prst="straightConnector1">
            <a:avLst/>
          </a:prstGeom>
          <a:solidFill>
            <a:schemeClr val="bg1"/>
          </a:solidFill>
          <a:ln w="38100" cap="flat" cmpd="sng" algn="ctr">
            <a:solidFill>
              <a:schemeClr val="tx2">
                <a:lumMod val="60000"/>
                <a:lumOff val="40000"/>
              </a:schemeClr>
            </a:solidFill>
            <a:prstDash val="solid"/>
            <a:round/>
            <a:headEnd type="none" w="med" len="med"/>
            <a:tailEnd type="arrow"/>
          </a:ln>
          <a:effectLst/>
        </p:spPr>
      </p:cxnSp>
      <p:cxnSp>
        <p:nvCxnSpPr>
          <p:cNvPr id="27" name="直線矢印コネクタ 26"/>
          <p:cNvCxnSpPr/>
          <p:nvPr/>
        </p:nvCxnSpPr>
        <p:spPr bwMode="auto">
          <a:xfrm flipV="1">
            <a:off x="6829567" y="6158647"/>
            <a:ext cx="1685588" cy="19795"/>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28" name="直線矢印コネクタ 27"/>
          <p:cNvCxnSpPr/>
          <p:nvPr/>
        </p:nvCxnSpPr>
        <p:spPr bwMode="auto">
          <a:xfrm flipV="1">
            <a:off x="9194411" y="6148720"/>
            <a:ext cx="528658" cy="9898"/>
          </a:xfrm>
          <a:prstGeom prst="straightConnector1">
            <a:avLst/>
          </a:prstGeom>
          <a:solidFill>
            <a:schemeClr val="bg1"/>
          </a:solidFill>
          <a:ln w="38100" cap="flat" cmpd="sng" algn="ctr">
            <a:solidFill>
              <a:schemeClr val="tx2">
                <a:lumMod val="60000"/>
                <a:lumOff val="40000"/>
              </a:schemeClr>
            </a:solidFill>
            <a:prstDash val="solid"/>
            <a:round/>
            <a:headEnd type="none" w="med" len="med"/>
            <a:tailEnd type="arrow"/>
          </a:ln>
          <a:effectLst/>
        </p:spPr>
      </p:cxnSp>
      <p:cxnSp>
        <p:nvCxnSpPr>
          <p:cNvPr id="31" name="直線矢印コネクタ 30"/>
          <p:cNvCxnSpPr>
            <a:stCxn id="34" idx="3"/>
          </p:cNvCxnSpPr>
          <p:nvPr/>
        </p:nvCxnSpPr>
        <p:spPr bwMode="auto">
          <a:xfrm flipV="1">
            <a:off x="4689130" y="5190664"/>
            <a:ext cx="811890" cy="11786"/>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32" name="直線矢印コネクタ 31"/>
          <p:cNvCxnSpPr>
            <a:stCxn id="35" idx="3"/>
          </p:cNvCxnSpPr>
          <p:nvPr/>
        </p:nvCxnSpPr>
        <p:spPr bwMode="auto">
          <a:xfrm flipV="1">
            <a:off x="4689129" y="6163596"/>
            <a:ext cx="1476164" cy="10993"/>
          </a:xfrm>
          <a:prstGeom prst="straightConnector1">
            <a:avLst/>
          </a:prstGeom>
          <a:solidFill>
            <a:schemeClr val="bg1"/>
          </a:solidFill>
          <a:ln w="38100" cap="flat" cmpd="sng" algn="ctr">
            <a:solidFill>
              <a:schemeClr val="tx2"/>
            </a:solidFill>
            <a:prstDash val="solid"/>
            <a:round/>
            <a:headEnd type="none" w="med" len="med"/>
            <a:tailEnd type="arrow"/>
          </a:ln>
          <a:effectLst/>
        </p:spPr>
      </p:cxnSp>
      <p:sp>
        <p:nvSpPr>
          <p:cNvPr id="34" name="角丸四角形 33"/>
          <p:cNvSpPr/>
          <p:nvPr/>
        </p:nvSpPr>
        <p:spPr bwMode="auto">
          <a:xfrm>
            <a:off x="867909" y="4750608"/>
            <a:ext cx="3821221" cy="903684"/>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lnSpc>
                <a:spcPts val="2700"/>
              </a:lnSpc>
            </a:pPr>
            <a:r>
              <a:rPr lang="ja-JP" altLang="en-US"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厚生労働大臣</a:t>
            </a:r>
          </a:p>
          <a:p>
            <a:pPr marL="119063" indent="-119063" defTabSz="873125">
              <a:lnSpc>
                <a:spcPts val="2700"/>
              </a:lnSpc>
            </a:pPr>
            <a:r>
              <a:rPr lang="ja-JP" altLang="en-US"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・・・３年に１回、基本指針の見直し</a:t>
            </a:r>
          </a:p>
        </p:txBody>
      </p:sp>
      <p:sp>
        <p:nvSpPr>
          <p:cNvPr id="35" name="角丸四角形 34"/>
          <p:cNvSpPr/>
          <p:nvPr/>
        </p:nvSpPr>
        <p:spPr bwMode="auto">
          <a:xfrm>
            <a:off x="851093" y="5733256"/>
            <a:ext cx="3838026" cy="882608"/>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lnSpc>
                <a:spcPts val="2700"/>
              </a:lnSpc>
            </a:pPr>
            <a:r>
              <a:rPr lang="ja-JP" altLang="en-US" b="1" dirty="0">
                <a:solidFill>
                  <a:prstClr val="white"/>
                </a:solidFill>
                <a:latin typeface="ＭＳ Ｐゴシック"/>
                <a:ea typeface="ＭＳ Ｐゴシック"/>
              </a:rPr>
              <a:t>都道府県・市町村</a:t>
            </a:r>
          </a:p>
          <a:p>
            <a:pPr marL="119063" indent="-119063" defTabSz="873125">
              <a:lnSpc>
                <a:spcPts val="2700"/>
              </a:lnSpc>
            </a:pPr>
            <a:r>
              <a:rPr lang="ja-JP" altLang="en-US" b="1" dirty="0">
                <a:solidFill>
                  <a:prstClr val="white"/>
                </a:solidFill>
                <a:latin typeface="ＭＳ Ｐゴシック"/>
                <a:ea typeface="ＭＳ Ｐゴシック"/>
              </a:rPr>
              <a:t>　・・・３年ごとに障害福祉計画の作成</a:t>
            </a:r>
          </a:p>
        </p:txBody>
      </p:sp>
      <p:cxnSp>
        <p:nvCxnSpPr>
          <p:cNvPr id="37" name="直線矢印コネクタ 36"/>
          <p:cNvCxnSpPr/>
          <p:nvPr/>
        </p:nvCxnSpPr>
        <p:spPr bwMode="auto">
          <a:xfrm>
            <a:off x="6165296" y="5503149"/>
            <a:ext cx="147616" cy="236721"/>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39" name="直線矢印コネクタ 38"/>
          <p:cNvCxnSpPr/>
          <p:nvPr/>
        </p:nvCxnSpPr>
        <p:spPr bwMode="auto">
          <a:xfrm>
            <a:off x="8531125" y="5496081"/>
            <a:ext cx="147616" cy="236721"/>
          </a:xfrm>
          <a:prstGeom prst="straightConnector1">
            <a:avLst/>
          </a:prstGeom>
          <a:solidFill>
            <a:schemeClr val="bg1"/>
          </a:solidFill>
          <a:ln w="38100" cap="flat" cmpd="sng" algn="ctr">
            <a:solidFill>
              <a:schemeClr val="tx2">
                <a:lumMod val="40000"/>
                <a:lumOff val="60000"/>
              </a:schemeClr>
            </a:solidFill>
            <a:prstDash val="sysDash"/>
            <a:round/>
            <a:headEnd type="none" w="med" len="med"/>
            <a:tailEnd type="arrow"/>
          </a:ln>
          <a:effectLst/>
        </p:spPr>
      </p:cxnSp>
      <p:sp>
        <p:nvSpPr>
          <p:cNvPr id="40" name="正方形/長方形 39"/>
          <p:cNvSpPr/>
          <p:nvPr/>
        </p:nvSpPr>
        <p:spPr bwMode="auto">
          <a:xfrm>
            <a:off x="206002" y="811481"/>
            <a:ext cx="9742682" cy="8245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lnSpc>
                <a:spcPts val="3000"/>
              </a:lnSpc>
            </a:pPr>
            <a:r>
              <a:rPr lang="ja-JP" altLang="en-US" sz="2000" dirty="0">
                <a:solidFill>
                  <a:prstClr val="black"/>
                </a:solidFill>
                <a:ea typeface="ＭＳ Ｐゴシック" pitchFamily="50" charset="-128"/>
              </a:rPr>
              <a:t>○　基本指針（厚生労働大臣）では、障害福祉計画の計画期間を３年としており、これに</a:t>
            </a:r>
            <a:endParaRPr lang="en-US" altLang="ja-JP" sz="2000" dirty="0">
              <a:solidFill>
                <a:prstClr val="black"/>
              </a:solidFill>
              <a:ea typeface="ＭＳ Ｐゴシック" pitchFamily="50" charset="-128"/>
            </a:endParaRPr>
          </a:p>
          <a:p>
            <a:pPr marL="119063" indent="-119063" defTabSz="873125">
              <a:lnSpc>
                <a:spcPts val="3000"/>
              </a:lnSpc>
            </a:pPr>
            <a:r>
              <a:rPr lang="ja-JP" altLang="en-US" sz="2000" dirty="0">
                <a:solidFill>
                  <a:prstClr val="black"/>
                </a:solidFill>
                <a:ea typeface="ＭＳ Ｐゴシック" pitchFamily="50" charset="-128"/>
              </a:rPr>
              <a:t>　　即して、都道府県・市町村は３年ごとに障害福祉計画を作成している。</a:t>
            </a:r>
          </a:p>
        </p:txBody>
      </p:sp>
      <p:sp>
        <p:nvSpPr>
          <p:cNvPr id="21" name="角丸四角形 20"/>
          <p:cNvSpPr/>
          <p:nvPr/>
        </p:nvSpPr>
        <p:spPr bwMode="auto">
          <a:xfrm>
            <a:off x="7833783" y="4730934"/>
            <a:ext cx="664275" cy="903684"/>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eaVert" wrap="square" lIns="36804" tIns="7359" rIns="36804" bIns="7359" numCol="1" rtlCol="0" anchor="t" anchorCtr="0" compatLnSpc="1">
            <a:prstTxWarp prst="textNoShape">
              <a:avLst/>
            </a:prstTxWarp>
          </a:bodyPr>
          <a:lstStyle/>
          <a:p>
            <a:pPr marL="119063" indent="-119063" defTabSz="873125"/>
            <a:r>
              <a:rPr lang="ja-JP" altLang="en-US" sz="1600" b="1" dirty="0">
                <a:solidFill>
                  <a:schemeClr val="accent2">
                    <a:lumMod val="75000"/>
                  </a:schemeClr>
                </a:solidFill>
                <a:ea typeface="ＭＳ Ｐゴシック" pitchFamily="50" charset="-128"/>
              </a:rPr>
              <a:t>基本指針見直し</a:t>
            </a:r>
          </a:p>
        </p:txBody>
      </p:sp>
      <p:sp>
        <p:nvSpPr>
          <p:cNvPr id="2" name="スライド番号プレースホルダー 1"/>
          <p:cNvSpPr>
            <a:spLocks noGrp="1"/>
          </p:cNvSpPr>
          <p:nvPr>
            <p:ph type="sldNum" sz="quarter" idx="12"/>
          </p:nvPr>
        </p:nvSpPr>
        <p:spPr>
          <a:xfrm>
            <a:off x="7698276" y="6381750"/>
            <a:ext cx="2369718" cy="476250"/>
          </a:xfrm>
        </p:spPr>
        <p:txBody>
          <a:bodyPr/>
          <a:lstStyle/>
          <a:p>
            <a:pPr>
              <a:defRPr/>
            </a:pPr>
            <a:fld id="{F2A1C1E8-9361-4557-9EFC-000E05CD7A25}" type="slidenum">
              <a:rPr lang="en-US" altLang="ja-JP" smtClean="0"/>
              <a:pPr>
                <a:defRPr/>
              </a:pPr>
              <a:t>48</a:t>
            </a:fld>
            <a:endParaRPr lang="en-US" altLang="ja-JP" dirty="0"/>
          </a:p>
        </p:txBody>
      </p:sp>
    </p:spTree>
    <p:extLst>
      <p:ext uri="{BB962C8B-B14F-4D97-AF65-F5344CB8AC3E}">
        <p14:creationId xmlns:p14="http://schemas.microsoft.com/office/powerpoint/2010/main" val="1369826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357981644"/>
              </p:ext>
            </p:extLst>
          </p:nvPr>
        </p:nvGraphicFramePr>
        <p:xfrm>
          <a:off x="1202343" y="5275664"/>
          <a:ext cx="4243533" cy="1249680"/>
        </p:xfrm>
        <a:graphic>
          <a:graphicData uri="http://schemas.openxmlformats.org/drawingml/2006/table">
            <a:tbl>
              <a:tblPr firstRow="1" bandRow="1">
                <a:tableStyleId>{5C22544A-7EE6-4342-B048-85BDC9FD1C3A}</a:tableStyleId>
              </a:tblPr>
              <a:tblGrid>
                <a:gridCol w="4243533">
                  <a:extLst>
                    <a:ext uri="{9D8B030D-6E8A-4147-A177-3AD203B41FA5}">
                      <a16:colId xmlns="" xmlns:a16="http://schemas.microsoft.com/office/drawing/2014/main" val="20000"/>
                    </a:ext>
                  </a:extLst>
                </a:gridCol>
              </a:tblGrid>
              <a:tr h="297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0000FF"/>
                          </a:solidFill>
                          <a:latin typeface="+mn-ea"/>
                          <a:ea typeface="+mn-ea"/>
                        </a:rPr>
                        <a:t>福祉施設から一般就労への移行</a:t>
                      </a:r>
                      <a:endParaRPr lang="en-US" altLang="ja-JP" sz="1600" b="1" u="none" dirty="0">
                        <a:solidFill>
                          <a:srgbClr val="0000FF"/>
                        </a:solidFill>
                        <a:latin typeface="+mn-ea"/>
                        <a:ea typeface="+mn-ea"/>
                      </a:endParaRPr>
                    </a:p>
                  </a:txBody>
                  <a:tcPr marL="93726" marR="93726" anchor="ctr"/>
                </a:tc>
                <a:extLst>
                  <a:ext uri="{0D108BD9-81ED-4DB2-BD59-A6C34878D82A}">
                    <a16:rowId xmlns="" xmlns:a16="http://schemas.microsoft.com/office/drawing/2014/main" val="10000"/>
                  </a:ext>
                </a:extLst>
              </a:tr>
              <a:tr h="29700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kern="1200" cap="none" spc="0" baseline="0" dirty="0">
                          <a:solidFill>
                            <a:srgbClr val="000000"/>
                          </a:solidFill>
                          <a:uFillTx/>
                          <a:latin typeface="+mn-ea"/>
                          <a:ea typeface="+mn-ea"/>
                        </a:rPr>
                        <a:t>○ 福祉施設利用者の一般就労への移行者の増加</a:t>
                      </a:r>
                      <a:endParaRPr lang="ja-JP" altLang="ja-JP" sz="1400" b="0" i="0" u="none" strike="noStrike" kern="1200" cap="none" spc="0" baseline="0" dirty="0">
                        <a:solidFill>
                          <a:srgbClr val="000000"/>
                        </a:solidFill>
                        <a:uFillTx/>
                        <a:latin typeface="+mn-ea"/>
                        <a:ea typeface="+mn-ea"/>
                      </a:endParaRPr>
                    </a:p>
                  </a:txBody>
                  <a:tcPr marL="93726" marR="93726" anchor="ctr"/>
                </a:tc>
                <a:extLst>
                  <a:ext uri="{0D108BD9-81ED-4DB2-BD59-A6C34878D82A}">
                    <a16:rowId xmlns="" xmlns:a16="http://schemas.microsoft.com/office/drawing/2014/main" val="10001"/>
                  </a:ext>
                </a:extLst>
              </a:tr>
              <a:tr h="29700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kern="1200" cap="none" spc="0" baseline="0" dirty="0">
                          <a:solidFill>
                            <a:srgbClr val="000000"/>
                          </a:solidFill>
                          <a:uFillTx/>
                          <a:latin typeface="+mn-ea"/>
                          <a:ea typeface="+mn-ea"/>
                        </a:rPr>
                        <a:t>○ 就労移行支援事業の利用者の増加</a:t>
                      </a:r>
                      <a:endParaRPr lang="ja-JP" altLang="ja-JP" sz="1400" b="0" i="0" u="none" strike="noStrike" kern="1200" cap="none" spc="0" baseline="0" dirty="0">
                        <a:solidFill>
                          <a:srgbClr val="000000"/>
                        </a:solidFill>
                        <a:uFillTx/>
                        <a:latin typeface="+mn-ea"/>
                        <a:ea typeface="+mn-ea"/>
                      </a:endParaRPr>
                    </a:p>
                  </a:txBody>
                  <a:tcPr marL="93726" marR="93726" anchor="ctr"/>
                </a:tc>
                <a:extLst>
                  <a:ext uri="{0D108BD9-81ED-4DB2-BD59-A6C34878D82A}">
                    <a16:rowId xmlns="" xmlns:a16="http://schemas.microsoft.com/office/drawing/2014/main" val="10002"/>
                  </a:ext>
                </a:extLst>
              </a:tr>
              <a:tr h="29700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kern="1200" cap="none" spc="0" baseline="0" dirty="0">
                          <a:solidFill>
                            <a:srgbClr val="000000"/>
                          </a:solidFill>
                          <a:uFillTx/>
                          <a:latin typeface="+mn-ea"/>
                          <a:ea typeface="+mn-ea"/>
                        </a:rPr>
                        <a:t>○ 就労移行支援事業所の就労移行率の増加</a:t>
                      </a:r>
                      <a:endParaRPr lang="ja-JP" altLang="ja-JP" sz="1400" b="0" i="0" u="none" strike="noStrike" kern="1200" cap="none" spc="0" baseline="0" dirty="0">
                        <a:solidFill>
                          <a:srgbClr val="000000"/>
                        </a:solidFill>
                        <a:uFillTx/>
                        <a:latin typeface="+mn-ea"/>
                        <a:ea typeface="+mn-ea"/>
                      </a:endParaRPr>
                    </a:p>
                  </a:txBody>
                  <a:tcPr marL="93726" marR="93726" anchor="ctr"/>
                </a:tc>
                <a:extLst>
                  <a:ext uri="{0D108BD9-81ED-4DB2-BD59-A6C34878D82A}">
                    <a16:rowId xmlns="" xmlns:a16="http://schemas.microsoft.com/office/drawing/2014/main" val="1000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85684606"/>
              </p:ext>
            </p:extLst>
          </p:nvPr>
        </p:nvGraphicFramePr>
        <p:xfrm>
          <a:off x="1202343" y="908720"/>
          <a:ext cx="4243533" cy="944880"/>
        </p:xfrm>
        <a:graphic>
          <a:graphicData uri="http://schemas.openxmlformats.org/drawingml/2006/table">
            <a:tbl>
              <a:tblPr firstRow="1" bandRow="1">
                <a:tableStyleId>{5C22544A-7EE6-4342-B048-85BDC9FD1C3A}</a:tableStyleId>
              </a:tblPr>
              <a:tblGrid>
                <a:gridCol w="4243533">
                  <a:extLst>
                    <a:ext uri="{9D8B030D-6E8A-4147-A177-3AD203B41FA5}">
                      <a16:colId xmlns="" xmlns:a16="http://schemas.microsoft.com/office/drawing/2014/main" val="20000"/>
                    </a:ext>
                  </a:extLst>
                </a:gridCol>
              </a:tblGrid>
              <a:tr h="2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u="none" dirty="0">
                          <a:solidFill>
                            <a:srgbClr val="0000FF"/>
                          </a:solidFill>
                          <a:latin typeface="+mn-ea"/>
                          <a:ea typeface="+mn-ea"/>
                        </a:rPr>
                        <a:t>施設入所者の地域生活への移行</a:t>
                      </a:r>
                      <a:endParaRPr lang="en-US" altLang="ja-JP" sz="1600" b="1" u="none" dirty="0">
                        <a:solidFill>
                          <a:srgbClr val="0000FF"/>
                        </a:solidFill>
                        <a:latin typeface="+mn-ea"/>
                        <a:ea typeface="+mn-ea"/>
                      </a:endParaRPr>
                    </a:p>
                  </a:txBody>
                  <a:tcPr marL="93726" marR="93726" anchor="ctr"/>
                </a:tc>
                <a:extLst>
                  <a:ext uri="{0D108BD9-81ED-4DB2-BD59-A6C34878D82A}">
                    <a16:rowId xmlns="" xmlns:a16="http://schemas.microsoft.com/office/drawing/2014/main" val="10000"/>
                  </a:ext>
                </a:extLst>
              </a:tr>
              <a:tr h="2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u="none" dirty="0">
                          <a:solidFill>
                            <a:srgbClr val="000000"/>
                          </a:solidFill>
                          <a:latin typeface="+mn-ea"/>
                          <a:ea typeface="+mn-ea"/>
                        </a:rPr>
                        <a:t>○ 地域生活移行者の増加</a:t>
                      </a:r>
                      <a:endParaRPr lang="en-US" altLang="ja-JP" sz="1400" b="0" u="none" dirty="0">
                        <a:solidFill>
                          <a:srgbClr val="000000"/>
                        </a:solidFill>
                        <a:latin typeface="+mn-ea"/>
                        <a:ea typeface="+mn-ea"/>
                      </a:endParaRPr>
                    </a:p>
                  </a:txBody>
                  <a:tcPr marL="93726" marR="93726" anchor="ctr"/>
                </a:tc>
                <a:extLst>
                  <a:ext uri="{0D108BD9-81ED-4DB2-BD59-A6C34878D82A}">
                    <a16:rowId xmlns="" xmlns:a16="http://schemas.microsoft.com/office/drawing/2014/main" val="10001"/>
                  </a:ext>
                </a:extLst>
              </a:tr>
              <a:tr h="2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kern="1200" cap="none" spc="0" baseline="0" dirty="0">
                          <a:solidFill>
                            <a:srgbClr val="000000"/>
                          </a:solidFill>
                          <a:uFillTx/>
                          <a:latin typeface="+mn-ea"/>
                          <a:ea typeface="+mn-ea"/>
                        </a:rPr>
                        <a:t>○ 施設入所者の削減</a:t>
                      </a:r>
                      <a:endParaRPr lang="ja-JP" altLang="ja-JP" sz="1400" b="0" i="0" u="none" strike="noStrike" kern="1200" cap="none" spc="0" baseline="0" dirty="0">
                        <a:solidFill>
                          <a:srgbClr val="000000"/>
                        </a:solidFill>
                        <a:uFillTx/>
                        <a:latin typeface="+mn-ea"/>
                        <a:ea typeface="+mn-ea"/>
                      </a:endParaRPr>
                    </a:p>
                  </a:txBody>
                  <a:tcPr marL="93726" marR="93726" anchor="ctr"/>
                </a:tc>
                <a:extLst>
                  <a:ext uri="{0D108BD9-81ED-4DB2-BD59-A6C34878D82A}">
                    <a16:rowId xmlns="" xmlns:a16="http://schemas.microsoft.com/office/drawing/2014/main" val="10002"/>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478025387"/>
              </p:ext>
            </p:extLst>
          </p:nvPr>
        </p:nvGraphicFramePr>
        <p:xfrm>
          <a:off x="1202343" y="2780928"/>
          <a:ext cx="4243533" cy="1249680"/>
        </p:xfrm>
        <a:graphic>
          <a:graphicData uri="http://schemas.openxmlformats.org/drawingml/2006/table">
            <a:tbl>
              <a:tblPr firstRow="1" bandRow="1">
                <a:tableStyleId>{5C22544A-7EE6-4342-B048-85BDC9FD1C3A}</a:tableStyleId>
              </a:tblPr>
              <a:tblGrid>
                <a:gridCol w="4243533">
                  <a:extLst>
                    <a:ext uri="{9D8B030D-6E8A-4147-A177-3AD203B41FA5}">
                      <a16:colId xmlns="" xmlns:a16="http://schemas.microsoft.com/office/drawing/2014/main" val="20000"/>
                    </a:ext>
                  </a:extLst>
                </a:gridCol>
              </a:tblGrid>
              <a:tr h="288000">
                <a:tc>
                  <a:txBody>
                    <a:bodyPr/>
                    <a:lstStyle/>
                    <a:p>
                      <a:pPr marL="265113" indent="-265113" algn="l"/>
                      <a:r>
                        <a:rPr kumimoji="1" lang="ja-JP" altLang="en-US" sz="1600" dirty="0">
                          <a:solidFill>
                            <a:srgbClr val="0000FF"/>
                          </a:solidFill>
                          <a:latin typeface="+mn-ea"/>
                          <a:ea typeface="+mn-ea"/>
                        </a:rPr>
                        <a:t>入院中の精神障害者の地域生活への移行</a:t>
                      </a:r>
                      <a:endParaRPr kumimoji="1" lang="en-US" altLang="ja-JP" sz="1600" dirty="0">
                        <a:solidFill>
                          <a:srgbClr val="0000FF"/>
                        </a:solidFill>
                        <a:latin typeface="+mn-ea"/>
                        <a:ea typeface="+mn-ea"/>
                      </a:endParaRPr>
                    </a:p>
                  </a:txBody>
                  <a:tcPr marL="93726" marR="93726" anchor="ctr"/>
                </a:tc>
                <a:extLst>
                  <a:ext uri="{0D108BD9-81ED-4DB2-BD59-A6C34878D82A}">
                    <a16:rowId xmlns="" xmlns:a16="http://schemas.microsoft.com/office/drawing/2014/main" val="10000"/>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u="none" dirty="0">
                          <a:solidFill>
                            <a:srgbClr val="000000"/>
                          </a:solidFill>
                          <a:latin typeface="+mn-ea"/>
                          <a:ea typeface="+mn-ea"/>
                        </a:rPr>
                        <a:t>○ 入院後３ヶ月時点の退院率の上昇</a:t>
                      </a:r>
                    </a:p>
                  </a:txBody>
                  <a:tcPr marL="93726" marR="93726" anchor="ctr"/>
                </a:tc>
                <a:extLst>
                  <a:ext uri="{0D108BD9-81ED-4DB2-BD59-A6C34878D82A}">
                    <a16:rowId xmlns="" xmlns:a16="http://schemas.microsoft.com/office/drawing/2014/main" val="10001"/>
                  </a:ext>
                </a:extLst>
              </a:tr>
              <a:tr h="2880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kern="1200" cap="none" spc="0" baseline="0" dirty="0">
                          <a:solidFill>
                            <a:srgbClr val="000000"/>
                          </a:solidFill>
                          <a:uFillTx/>
                          <a:latin typeface="+mn-ea"/>
                          <a:ea typeface="+mn-ea"/>
                        </a:rPr>
                        <a:t>○ 入院後１年時点の退院率の上昇</a:t>
                      </a:r>
                    </a:p>
                  </a:txBody>
                  <a:tcPr marL="93726" marR="93726" anchor="ctr"/>
                </a:tc>
                <a:extLst>
                  <a:ext uri="{0D108BD9-81ED-4DB2-BD59-A6C34878D82A}">
                    <a16:rowId xmlns="" xmlns:a16="http://schemas.microsoft.com/office/drawing/2014/main" val="10002"/>
                  </a:ext>
                </a:extLst>
              </a:tr>
              <a:tr h="2880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kern="1200" cap="none" spc="0" baseline="0" dirty="0">
                          <a:solidFill>
                            <a:srgbClr val="000000"/>
                          </a:solidFill>
                          <a:uFillTx/>
                          <a:latin typeface="+mn-ea"/>
                          <a:ea typeface="+mn-ea"/>
                        </a:rPr>
                        <a:t>○ </a:t>
                      </a:r>
                      <a:r>
                        <a:rPr lang="ja-JP" altLang="en-US" sz="1300" b="0" i="0" u="none" strike="noStrike" kern="1200" cap="none" spc="0" baseline="0" dirty="0">
                          <a:solidFill>
                            <a:srgbClr val="000000"/>
                          </a:solidFill>
                          <a:uFillTx/>
                          <a:latin typeface="+mn-ea"/>
                          <a:ea typeface="+mn-ea"/>
                        </a:rPr>
                        <a:t>在院期間１年以上の長期在院者数の減少</a:t>
                      </a:r>
                    </a:p>
                  </a:txBody>
                  <a:tcPr marL="93726" marR="93726" anchor="ctr"/>
                </a:tc>
                <a:extLst>
                  <a:ext uri="{0D108BD9-81ED-4DB2-BD59-A6C34878D82A}">
                    <a16:rowId xmlns=""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472047655"/>
              </p:ext>
            </p:extLst>
          </p:nvPr>
        </p:nvGraphicFramePr>
        <p:xfrm>
          <a:off x="5667302" y="764704"/>
          <a:ext cx="4391101" cy="1908000"/>
        </p:xfrm>
        <a:graphic>
          <a:graphicData uri="http://schemas.openxmlformats.org/drawingml/2006/table">
            <a:tbl>
              <a:tblPr firstRow="1" bandRow="1">
                <a:tableStyleId>{F5AB1C69-6EDB-4FF4-983F-18BD219EF322}</a:tableStyleId>
              </a:tblPr>
              <a:tblGrid>
                <a:gridCol w="4391101">
                  <a:extLst>
                    <a:ext uri="{9D8B030D-6E8A-4147-A177-3AD203B41FA5}">
                      <a16:colId xmlns="" xmlns:a16="http://schemas.microsoft.com/office/drawing/2014/main" val="20000"/>
                    </a:ext>
                  </a:extLst>
                </a:gridCol>
              </a:tblGrid>
              <a:tr h="19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50" b="0" i="0" u="none" dirty="0">
                          <a:solidFill>
                            <a:schemeClr val="tx1"/>
                          </a:solidFill>
                          <a:latin typeface="+mn-ea"/>
                          <a:ea typeface="+mn-ea"/>
                        </a:rPr>
                        <a:t>（都道府県・市町村）</a:t>
                      </a:r>
                      <a:endParaRPr lang="en-US" altLang="ja-JP" sz="1250" b="0" i="0" u="none"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50" b="0" i="0" u="none" dirty="0">
                          <a:solidFill>
                            <a:schemeClr val="tx1"/>
                          </a:solidFill>
                          <a:latin typeface="+mn-ea"/>
                          <a:ea typeface="+mn-ea"/>
                        </a:rPr>
                        <a:t>○ 生活介護の利用者数、利用日数</a:t>
                      </a:r>
                      <a:endParaRPr lang="en-US" altLang="ja-JP" sz="1250" b="0" i="0" dirty="0">
                        <a:solidFill>
                          <a:schemeClr val="tx1"/>
                        </a:solidFill>
                        <a:latin typeface="+mn-ea"/>
                        <a:ea typeface="+mn-ea"/>
                      </a:endParaRPr>
                    </a:p>
                    <a:p>
                      <a:pPr marL="88900" indent="-88900"/>
                      <a:r>
                        <a:rPr lang="ja-JP" altLang="en-US" sz="1250" b="0" i="0" dirty="0">
                          <a:solidFill>
                            <a:schemeClr val="tx1"/>
                          </a:solidFill>
                          <a:latin typeface="+mn-ea"/>
                          <a:ea typeface="+mn-ea"/>
                        </a:rPr>
                        <a:t>○ 自立訓練（機能訓練・生活訓練）の利用者数、利用日数</a:t>
                      </a:r>
                      <a:endParaRPr lang="en-US" altLang="ja-JP" sz="125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i="0" dirty="0">
                          <a:solidFill>
                            <a:schemeClr val="tx1"/>
                          </a:solidFill>
                          <a:latin typeface="+mn-ea"/>
                          <a:ea typeface="+mn-ea"/>
                        </a:rPr>
                        <a:t>○ 就労移行支援</a:t>
                      </a:r>
                      <a:r>
                        <a:rPr lang="ja-JP" altLang="en-US" sz="1250" b="0" i="0" dirty="0">
                          <a:solidFill>
                            <a:schemeClr val="tx1"/>
                          </a:solidFill>
                          <a:latin typeface="+mn-ea"/>
                          <a:ea typeface="+mn-ea"/>
                        </a:rPr>
                        <a:t>の利用者数、利用日数</a:t>
                      </a:r>
                      <a:endParaRPr lang="en-US" altLang="ja-JP" sz="125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50" b="0" i="0" dirty="0">
                          <a:solidFill>
                            <a:schemeClr val="tx1"/>
                          </a:solidFill>
                          <a:latin typeface="+mn-ea"/>
                          <a:ea typeface="+mn-ea"/>
                        </a:rPr>
                        <a:t>○ 就労継続支援（Ａ型・Ｂ型）の利用者数、利用日数</a:t>
                      </a: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1250" b="0" i="0" dirty="0">
                          <a:solidFill>
                            <a:schemeClr val="tx1"/>
                          </a:solidFill>
                          <a:latin typeface="+mn-ea"/>
                          <a:ea typeface="+mn-ea"/>
                        </a:rPr>
                        <a:t>○ 短期入所（福祉型、医療型）の利用者数、利用日数</a:t>
                      </a:r>
                      <a:endParaRPr kumimoji="1" lang="en-US" altLang="ja-JP" sz="125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50" b="0" i="0" dirty="0">
                          <a:solidFill>
                            <a:schemeClr val="tx1"/>
                          </a:solidFill>
                          <a:latin typeface="+mn-ea"/>
                          <a:ea typeface="+mn-ea"/>
                        </a:rPr>
                        <a:t>○ </a:t>
                      </a:r>
                      <a:r>
                        <a:rPr kumimoji="1" lang="ja-JP" altLang="en-US" sz="1250" b="0" i="0" dirty="0">
                          <a:solidFill>
                            <a:schemeClr val="tx1"/>
                          </a:solidFill>
                          <a:latin typeface="+mn-ea"/>
                          <a:ea typeface="+mn-ea"/>
                        </a:rPr>
                        <a:t>共同生活援助の利用者数</a:t>
                      </a:r>
                    </a:p>
                    <a:p>
                      <a:pPr marL="88900" indent="-88900"/>
                      <a:r>
                        <a:rPr lang="ja-JP" altLang="en-US" sz="1200" b="0" i="0" dirty="0">
                          <a:solidFill>
                            <a:schemeClr val="tx1"/>
                          </a:solidFill>
                          <a:latin typeface="+mn-ea"/>
                          <a:ea typeface="+mn-ea"/>
                        </a:rPr>
                        <a:t>○ 地域相談支援（地域移行支援、地域定着支援）の利用者数</a:t>
                      </a:r>
                      <a:endParaRPr lang="en-US" altLang="ja-JP" sz="1200" b="0" i="0" dirty="0">
                        <a:solidFill>
                          <a:schemeClr val="tx1"/>
                        </a:solidFill>
                        <a:latin typeface="+mn-ea"/>
                        <a:ea typeface="+mn-ea"/>
                      </a:endParaRPr>
                    </a:p>
                    <a:p>
                      <a:r>
                        <a:rPr lang="ja-JP" altLang="en-US" sz="1250" b="0" i="0" dirty="0">
                          <a:solidFill>
                            <a:schemeClr val="tx1"/>
                          </a:solidFill>
                          <a:latin typeface="+mn-ea"/>
                          <a:ea typeface="+mn-ea"/>
                        </a:rPr>
                        <a:t>○</a:t>
                      </a:r>
                      <a:r>
                        <a:rPr lang="ja-JP" altLang="en-US" sz="1250" b="0" i="0" baseline="0" dirty="0">
                          <a:solidFill>
                            <a:schemeClr val="tx1"/>
                          </a:solidFill>
                          <a:latin typeface="+mn-ea"/>
                          <a:ea typeface="+mn-ea"/>
                        </a:rPr>
                        <a:t> </a:t>
                      </a:r>
                      <a:r>
                        <a:rPr kumimoji="1" lang="ja-JP" altLang="en-US" sz="1250" b="0" i="0" dirty="0">
                          <a:solidFill>
                            <a:schemeClr val="tx1"/>
                          </a:solidFill>
                          <a:latin typeface="+mn-ea"/>
                          <a:ea typeface="+mn-ea"/>
                        </a:rPr>
                        <a:t>施設入所支援の利用者数　</a:t>
                      </a:r>
                      <a:r>
                        <a:rPr kumimoji="1" lang="en-US" altLang="ja-JP" sz="1250" b="0" i="0" dirty="0">
                          <a:solidFill>
                            <a:schemeClr val="tx1"/>
                          </a:solidFill>
                          <a:latin typeface="+mn-ea"/>
                          <a:ea typeface="+mn-ea"/>
                        </a:rPr>
                        <a:t>※</a:t>
                      </a:r>
                      <a:r>
                        <a:rPr kumimoji="1" lang="ja-JP" altLang="en-US" sz="1250" b="0" i="0" dirty="0">
                          <a:solidFill>
                            <a:schemeClr val="tx1"/>
                          </a:solidFill>
                          <a:latin typeface="+mn-ea"/>
                          <a:ea typeface="+mn-ea"/>
                        </a:rPr>
                        <a:t>施設入所者の削減</a:t>
                      </a:r>
                      <a:endParaRPr kumimoji="1" lang="en-US" altLang="ja-JP" sz="1250" b="0" i="0" dirty="0">
                        <a:solidFill>
                          <a:schemeClr val="tx1"/>
                        </a:solidFill>
                        <a:latin typeface="+mn-ea"/>
                        <a:ea typeface="+mn-ea"/>
                      </a:endParaRPr>
                    </a:p>
                  </a:txBody>
                  <a:tcPr marL="93726" marR="93726"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21" name="テキスト ボックス 20"/>
          <p:cNvSpPr txBox="1"/>
          <p:nvPr/>
        </p:nvSpPr>
        <p:spPr>
          <a:xfrm>
            <a:off x="-21102" y="9333"/>
            <a:ext cx="10153651" cy="461665"/>
          </a:xfrm>
          <a:prstGeom prst="rect">
            <a:avLst/>
          </a:prstGeom>
          <a:noFill/>
        </p:spPr>
        <p:txBody>
          <a:bodyPr wrap="square" rtlCol="0">
            <a:spAutoFit/>
          </a:bodyPr>
          <a:lstStyle/>
          <a:p>
            <a:pPr algn="ctr" fontAlgn="auto">
              <a:spcBef>
                <a:spcPts val="0"/>
              </a:spcBef>
              <a:spcAft>
                <a:spcPts val="0"/>
              </a:spcAft>
            </a:pPr>
            <a:r>
              <a:rPr lang="ja-JP" altLang="en-US" sz="2400" dirty="0">
                <a:solidFill>
                  <a:prstClr val="black"/>
                </a:solidFill>
                <a:latin typeface="+mj-ea"/>
                <a:ea typeface="+mj-ea"/>
                <a:cs typeface="メイリオ" pitchFamily="50" charset="-128"/>
              </a:rPr>
              <a:t>成果目標と活動指標の関係</a:t>
            </a:r>
          </a:p>
        </p:txBody>
      </p:sp>
      <p:sp>
        <p:nvSpPr>
          <p:cNvPr id="23" name="AutoShape 3"/>
          <p:cNvSpPr>
            <a:spLocks noChangeArrowheads="1"/>
          </p:cNvSpPr>
          <p:nvPr/>
        </p:nvSpPr>
        <p:spPr bwMode="auto">
          <a:xfrm>
            <a:off x="57866" y="692641"/>
            <a:ext cx="885600" cy="6012177"/>
          </a:xfrm>
          <a:prstGeom prst="roundRect">
            <a:avLst>
              <a:gd name="adj" fmla="val 48764"/>
            </a:avLst>
          </a:prstGeom>
          <a:solidFill>
            <a:srgbClr val="FFE2C5"/>
          </a:solidFill>
          <a:ln w="9525">
            <a:solidFill>
              <a:schemeClr val="accent6">
                <a:lumMod val="75000"/>
              </a:schemeClr>
            </a:solidFill>
            <a:round/>
            <a:headEnd/>
            <a:tailEnd/>
          </a:ln>
        </p:spPr>
        <p:txBody>
          <a:bodyPr wrap="none" anchor="ctr"/>
          <a:lstStyle/>
          <a:p>
            <a:endParaRPr lang="ja-JP" altLang="en-US" sz="1400"/>
          </a:p>
        </p:txBody>
      </p:sp>
      <p:sp>
        <p:nvSpPr>
          <p:cNvPr id="24" name="AutoShape 21"/>
          <p:cNvSpPr>
            <a:spLocks noChangeArrowheads="1"/>
          </p:cNvSpPr>
          <p:nvPr/>
        </p:nvSpPr>
        <p:spPr bwMode="auto">
          <a:xfrm>
            <a:off x="279297" y="286654"/>
            <a:ext cx="442595" cy="6598731"/>
          </a:xfrm>
          <a:prstGeom prst="roundRect">
            <a:avLst>
              <a:gd name="adj" fmla="val 7995"/>
            </a:avLst>
          </a:prstGeom>
          <a:noFill/>
          <a:ln w="19050">
            <a:noFill/>
            <a:round/>
            <a:headEnd/>
            <a:tailEnd/>
          </a:ln>
        </p:spPr>
        <p:txBody>
          <a:bodyPr vert="eaVert" wrap="none" lIns="91414" tIns="45707" rIns="91414" bIns="45707" anchor="ctr"/>
          <a:lstStyle/>
          <a:p>
            <a:pPr algn="ctr">
              <a:lnSpc>
                <a:spcPts val="2100"/>
              </a:lnSpc>
            </a:pPr>
            <a:r>
              <a:rPr lang="ja-JP" altLang="en-US" sz="2000" b="1" dirty="0">
                <a:solidFill>
                  <a:srgbClr val="000080"/>
                </a:solidFill>
              </a:rPr>
              <a:t>（基本指針の理念）自立と共生の社会を実現</a:t>
            </a:r>
          </a:p>
          <a:p>
            <a:pPr algn="ctr">
              <a:lnSpc>
                <a:spcPts val="2100"/>
              </a:lnSpc>
              <a:spcBef>
                <a:spcPct val="30000"/>
              </a:spcBef>
            </a:pPr>
            <a:r>
              <a:rPr lang="ja-JP" altLang="en-US" sz="2000" b="1" dirty="0">
                <a:solidFill>
                  <a:srgbClr val="000080"/>
                </a:solidFill>
              </a:rPr>
              <a:t>障害者が地域で暮らせる社会に</a:t>
            </a:r>
          </a:p>
        </p:txBody>
      </p:sp>
      <p:graphicFrame>
        <p:nvGraphicFramePr>
          <p:cNvPr id="25" name="表 24"/>
          <p:cNvGraphicFramePr>
            <a:graphicFrameLocks noGrp="1"/>
          </p:cNvGraphicFramePr>
          <p:nvPr>
            <p:extLst>
              <p:ext uri="{D42A27DB-BD31-4B8C-83A1-F6EECF244321}">
                <p14:modId xmlns:p14="http://schemas.microsoft.com/office/powerpoint/2010/main" val="2285011414"/>
              </p:ext>
            </p:extLst>
          </p:nvPr>
        </p:nvGraphicFramePr>
        <p:xfrm>
          <a:off x="5667302" y="4626436"/>
          <a:ext cx="4391101" cy="2186940"/>
        </p:xfrm>
        <a:graphic>
          <a:graphicData uri="http://schemas.openxmlformats.org/drawingml/2006/table">
            <a:tbl>
              <a:tblPr firstRow="1" bandRow="1">
                <a:tableStyleId>{F5AB1C69-6EDB-4FF4-983F-18BD219EF322}</a:tableStyleId>
              </a:tblPr>
              <a:tblGrid>
                <a:gridCol w="4391101">
                  <a:extLst>
                    <a:ext uri="{9D8B030D-6E8A-4147-A177-3AD203B41FA5}">
                      <a16:colId xmlns="" xmlns:a16="http://schemas.microsoft.com/office/drawing/2014/main" val="20000"/>
                    </a:ext>
                  </a:extLst>
                </a:gridCol>
              </a:tblGrid>
              <a:tr h="17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50" b="0" i="0" u="none" dirty="0">
                          <a:solidFill>
                            <a:schemeClr val="tx1"/>
                          </a:solidFill>
                          <a:latin typeface="+mn-ea"/>
                          <a:ea typeface="+mn-ea"/>
                        </a:rPr>
                        <a:t>（都道府県・市町村）</a:t>
                      </a:r>
                      <a:endParaRPr lang="en-US" altLang="ja-JP" sz="1250" b="0" i="0" dirty="0">
                        <a:solidFill>
                          <a:schemeClr val="tx1"/>
                        </a:solidFill>
                        <a:latin typeface="+mn-ea"/>
                        <a:ea typeface="+mn-ea"/>
                      </a:endParaRPr>
                    </a:p>
                    <a:p>
                      <a:r>
                        <a:rPr lang="ja-JP" altLang="en-US" sz="1250" b="0" i="0" dirty="0">
                          <a:solidFill>
                            <a:schemeClr val="tx1"/>
                          </a:solidFill>
                          <a:latin typeface="+mn-ea"/>
                          <a:ea typeface="+mn-ea"/>
                        </a:rPr>
                        <a:t>○ </a:t>
                      </a:r>
                      <a:r>
                        <a:rPr kumimoji="1" lang="ja-JP" altLang="en-US" sz="1250" b="0" i="0" dirty="0">
                          <a:solidFill>
                            <a:schemeClr val="tx1"/>
                          </a:solidFill>
                          <a:latin typeface="+mn-ea"/>
                          <a:ea typeface="+mn-ea"/>
                        </a:rPr>
                        <a:t>就労移行支援の利用者、利用日数</a:t>
                      </a:r>
                      <a:endParaRPr kumimoji="1" lang="en-US" altLang="ja-JP" sz="1250" b="0" i="0" dirty="0">
                        <a:solidFill>
                          <a:schemeClr val="tx1"/>
                        </a:solidFill>
                        <a:latin typeface="+mn-ea"/>
                        <a:ea typeface="+mn-ea"/>
                      </a:endParaRPr>
                    </a:p>
                    <a:p>
                      <a:pPr marL="88900" indent="-88900"/>
                      <a:r>
                        <a:rPr kumimoji="1" lang="ja-JP" altLang="en-US" sz="1250" b="0" i="0" dirty="0">
                          <a:solidFill>
                            <a:schemeClr val="tx1"/>
                          </a:solidFill>
                          <a:latin typeface="+mn-ea"/>
                          <a:ea typeface="+mn-ea"/>
                        </a:rPr>
                        <a:t>○ 就労移行支援事業等から一般就労への移行者数（就労移行支援、就労継続支援Ａ型、就労継続支援Ｂ型）</a:t>
                      </a:r>
                      <a:endParaRPr kumimoji="1" lang="en-US" altLang="ja-JP" sz="1250" b="0" i="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50" b="0" i="0" u="none" dirty="0">
                          <a:solidFill>
                            <a:schemeClr val="tx1"/>
                          </a:solidFill>
                          <a:latin typeface="+mn-ea"/>
                          <a:ea typeface="+mn-ea"/>
                        </a:rPr>
                        <a:t>（都道府県）</a:t>
                      </a:r>
                      <a:endParaRPr kumimoji="1" lang="en-US" altLang="ja-JP" sz="1250" b="1" i="0" u="sng" dirty="0">
                        <a:solidFill>
                          <a:srgbClr val="FF0000"/>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lang="ja-JP" altLang="en-US" sz="1250" b="0" i="0" dirty="0">
                          <a:solidFill>
                            <a:schemeClr val="tx1"/>
                          </a:solidFill>
                          <a:latin typeface="+mn-ea"/>
                          <a:ea typeface="+mn-ea"/>
                        </a:rPr>
                        <a:t>○ 公共職業安定所におけるチーム支援による福祉施設の利用者の支援件数</a:t>
                      </a:r>
                      <a:endParaRPr kumimoji="1" lang="ja-JP" altLang="en-US" sz="125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50" b="0" i="0" dirty="0">
                          <a:solidFill>
                            <a:schemeClr val="tx1"/>
                          </a:solidFill>
                          <a:latin typeface="+mn-ea"/>
                          <a:ea typeface="+mn-ea"/>
                        </a:rPr>
                        <a:t>○ </a:t>
                      </a:r>
                      <a:r>
                        <a:rPr kumimoji="1" lang="ja-JP" altLang="en-US" sz="1250" b="0" i="0" dirty="0">
                          <a:solidFill>
                            <a:schemeClr val="tx1"/>
                          </a:solidFill>
                          <a:latin typeface="+mn-ea"/>
                          <a:ea typeface="+mn-ea"/>
                        </a:rPr>
                        <a:t>委託訓練事業の受講者数</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50" b="0" i="0" dirty="0">
                          <a:solidFill>
                            <a:schemeClr val="tx1"/>
                          </a:solidFill>
                          <a:latin typeface="+mn-ea"/>
                          <a:ea typeface="+mn-ea"/>
                        </a:rPr>
                        <a:t>○ </a:t>
                      </a:r>
                      <a:r>
                        <a:rPr kumimoji="1" lang="ja-JP" altLang="en-US" sz="1250" b="0" i="0" dirty="0">
                          <a:solidFill>
                            <a:schemeClr val="tx1"/>
                          </a:solidFill>
                          <a:latin typeface="+mn-ea"/>
                          <a:ea typeface="+mn-ea"/>
                        </a:rPr>
                        <a:t>障害者試行雇用事業の開始者数</a:t>
                      </a:r>
                    </a:p>
                    <a:p>
                      <a:r>
                        <a:rPr lang="ja-JP" altLang="en-US" sz="1250" b="0" i="0" dirty="0">
                          <a:solidFill>
                            <a:schemeClr val="tx1"/>
                          </a:solidFill>
                          <a:latin typeface="+mn-ea"/>
                          <a:ea typeface="+mn-ea"/>
                        </a:rPr>
                        <a:t>○ </a:t>
                      </a:r>
                      <a:r>
                        <a:rPr kumimoji="1" lang="ja-JP" altLang="en-US" sz="1250" b="0" i="0" dirty="0">
                          <a:solidFill>
                            <a:schemeClr val="tx1"/>
                          </a:solidFill>
                          <a:latin typeface="+mn-ea"/>
                          <a:ea typeface="+mn-ea"/>
                        </a:rPr>
                        <a:t>職場適応援助者による支援の対象者数</a:t>
                      </a:r>
                    </a:p>
                    <a:p>
                      <a:pPr marL="177800" indent="-177800"/>
                      <a:r>
                        <a:rPr lang="ja-JP" altLang="en-US" sz="1250" b="0" i="0" dirty="0">
                          <a:solidFill>
                            <a:schemeClr val="tx1"/>
                          </a:solidFill>
                          <a:latin typeface="+mn-ea"/>
                          <a:ea typeface="+mn-ea"/>
                        </a:rPr>
                        <a:t>○ </a:t>
                      </a:r>
                      <a:r>
                        <a:rPr kumimoji="1" lang="ja-JP" altLang="en-US" sz="1250" b="0" i="0" dirty="0">
                          <a:solidFill>
                            <a:schemeClr val="tx1"/>
                          </a:solidFill>
                          <a:latin typeface="+mn-ea"/>
                          <a:ea typeface="+mn-ea"/>
                        </a:rPr>
                        <a:t>障害者就業・生活支援センター事業の支援対象者数</a:t>
                      </a:r>
                      <a:endParaRPr kumimoji="1" lang="en-US" altLang="ja-JP" sz="1250" b="0" i="0" dirty="0">
                        <a:solidFill>
                          <a:schemeClr val="tx1"/>
                        </a:solidFill>
                        <a:latin typeface="+mn-ea"/>
                        <a:ea typeface="+mn-ea"/>
                      </a:endParaRPr>
                    </a:p>
                  </a:txBody>
                  <a:tcPr marL="93726" marR="93726"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75" name="AutoShape 8"/>
          <p:cNvSpPr>
            <a:spLocks noChangeArrowheads="1"/>
          </p:cNvSpPr>
          <p:nvPr/>
        </p:nvSpPr>
        <p:spPr bwMode="auto">
          <a:xfrm>
            <a:off x="1238815" y="476672"/>
            <a:ext cx="4391101" cy="324000"/>
          </a:xfrm>
          <a:prstGeom prst="roundRect">
            <a:avLst>
              <a:gd name="adj" fmla="val 0"/>
            </a:avLst>
          </a:prstGeom>
          <a:noFill/>
          <a:ln w="19050">
            <a:noFill/>
            <a:round/>
            <a:headEnd/>
            <a:tailEnd/>
          </a:ln>
        </p:spPr>
        <p:txBody>
          <a:bodyPr lIns="17995" tIns="45707" rIns="17995" bIns="45707" anchor="ctr"/>
          <a:lstStyle/>
          <a:p>
            <a:pPr marL="355600" indent="-355600" algn="ctr">
              <a:lnSpc>
                <a:spcPct val="90000"/>
              </a:lnSpc>
            </a:pPr>
            <a:r>
              <a:rPr lang="ja-JP" altLang="en-US" sz="2400" b="1" dirty="0">
                <a:solidFill>
                  <a:srgbClr val="0070C0"/>
                </a:solidFill>
                <a:latin typeface="ＭＳ Ｐゴシック" charset="-128"/>
              </a:rPr>
              <a:t>（成果目標）</a:t>
            </a:r>
          </a:p>
        </p:txBody>
      </p:sp>
      <p:sp>
        <p:nvSpPr>
          <p:cNvPr id="76" name="AutoShape 8"/>
          <p:cNvSpPr>
            <a:spLocks noChangeArrowheads="1"/>
          </p:cNvSpPr>
          <p:nvPr/>
        </p:nvSpPr>
        <p:spPr bwMode="auto">
          <a:xfrm>
            <a:off x="5852310" y="404664"/>
            <a:ext cx="4169667" cy="324000"/>
          </a:xfrm>
          <a:prstGeom prst="roundRect">
            <a:avLst>
              <a:gd name="adj" fmla="val 0"/>
            </a:avLst>
          </a:prstGeom>
          <a:noFill/>
          <a:ln w="19050">
            <a:noFill/>
            <a:round/>
            <a:headEnd/>
            <a:tailEnd/>
          </a:ln>
        </p:spPr>
        <p:txBody>
          <a:bodyPr lIns="17995" tIns="45707" rIns="17995" bIns="45707" anchor="ctr"/>
          <a:lstStyle/>
          <a:p>
            <a:pPr marL="355600" indent="-355600" algn="ctr">
              <a:lnSpc>
                <a:spcPct val="90000"/>
              </a:lnSpc>
            </a:pPr>
            <a:r>
              <a:rPr lang="ja-JP" altLang="en-US" sz="2400" b="1" dirty="0">
                <a:solidFill>
                  <a:srgbClr val="006600"/>
                </a:solidFill>
                <a:latin typeface="ＭＳ Ｐゴシック" charset="-128"/>
              </a:rPr>
              <a:t>（活動指標）</a:t>
            </a:r>
          </a:p>
        </p:txBody>
      </p:sp>
      <p:sp>
        <p:nvSpPr>
          <p:cNvPr id="36" name="等号 35"/>
          <p:cNvSpPr/>
          <p:nvPr/>
        </p:nvSpPr>
        <p:spPr bwMode="auto">
          <a:xfrm>
            <a:off x="5298253" y="1371248"/>
            <a:ext cx="5166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37" name="等号 36"/>
          <p:cNvSpPr/>
          <p:nvPr/>
        </p:nvSpPr>
        <p:spPr bwMode="auto">
          <a:xfrm>
            <a:off x="5298253" y="5733256"/>
            <a:ext cx="5166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38" name="等号 37"/>
          <p:cNvSpPr/>
          <p:nvPr/>
        </p:nvSpPr>
        <p:spPr bwMode="auto">
          <a:xfrm>
            <a:off x="832946" y="3358560"/>
            <a:ext cx="5166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39" name="等号 38"/>
          <p:cNvSpPr/>
          <p:nvPr/>
        </p:nvSpPr>
        <p:spPr bwMode="auto">
          <a:xfrm>
            <a:off x="832946" y="1371248"/>
            <a:ext cx="5166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40" name="等号 39"/>
          <p:cNvSpPr/>
          <p:nvPr/>
        </p:nvSpPr>
        <p:spPr bwMode="auto">
          <a:xfrm>
            <a:off x="832946" y="5831512"/>
            <a:ext cx="5166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3569238266"/>
              </p:ext>
            </p:extLst>
          </p:nvPr>
        </p:nvGraphicFramePr>
        <p:xfrm>
          <a:off x="1202343" y="4365104"/>
          <a:ext cx="4243533" cy="640080"/>
        </p:xfrm>
        <a:graphic>
          <a:graphicData uri="http://schemas.openxmlformats.org/drawingml/2006/table">
            <a:tbl>
              <a:tblPr firstRow="1" bandRow="1">
                <a:tableStyleId>{5C22544A-7EE6-4342-B048-85BDC9FD1C3A}</a:tableStyleId>
              </a:tblPr>
              <a:tblGrid>
                <a:gridCol w="4243533">
                  <a:extLst>
                    <a:ext uri="{9D8B030D-6E8A-4147-A177-3AD203B41FA5}">
                      <a16:colId xmlns="" xmlns:a16="http://schemas.microsoft.com/office/drawing/2014/main" val="20000"/>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u="none" dirty="0">
                          <a:solidFill>
                            <a:srgbClr val="0000FF"/>
                          </a:solidFill>
                          <a:latin typeface="+mn-ea"/>
                          <a:ea typeface="+mn-ea"/>
                        </a:rPr>
                        <a:t> </a:t>
                      </a:r>
                      <a:r>
                        <a:rPr lang="ja-JP" altLang="en-US" sz="1600" b="1" u="none" dirty="0">
                          <a:solidFill>
                            <a:srgbClr val="0000FF"/>
                          </a:solidFill>
                          <a:latin typeface="+mn-ea"/>
                          <a:ea typeface="+mn-ea"/>
                        </a:rPr>
                        <a:t>障害者の地域生活の支援</a:t>
                      </a:r>
                      <a:endParaRPr lang="en-US" altLang="ja-JP" sz="1600" b="1" u="none" dirty="0">
                        <a:solidFill>
                          <a:srgbClr val="0000FF"/>
                        </a:solidFill>
                        <a:latin typeface="+mn-ea"/>
                        <a:ea typeface="+mn-ea"/>
                      </a:endParaRPr>
                    </a:p>
                  </a:txBody>
                  <a:tcPr marL="93726" marR="93726" anchor="ctr"/>
                </a:tc>
                <a:extLst>
                  <a:ext uri="{0D108BD9-81ED-4DB2-BD59-A6C34878D82A}">
                    <a16:rowId xmlns="" xmlns:a16="http://schemas.microsoft.com/office/drawing/2014/main" val="10000"/>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u="none" dirty="0">
                          <a:solidFill>
                            <a:srgbClr val="000000"/>
                          </a:solidFill>
                          <a:latin typeface="+mn-ea"/>
                          <a:ea typeface="+mn-ea"/>
                        </a:rPr>
                        <a:t>○ 地域生活支援拠点の整備</a:t>
                      </a:r>
                      <a:endParaRPr lang="en-US" altLang="ja-JP" sz="1400" b="0" u="none" dirty="0">
                        <a:solidFill>
                          <a:srgbClr val="000000"/>
                        </a:solidFill>
                        <a:latin typeface="+mn-ea"/>
                        <a:ea typeface="+mn-ea"/>
                      </a:endParaRPr>
                    </a:p>
                  </a:txBody>
                  <a:tcPr marL="93726" marR="93726" anchor="ctr"/>
                </a:tc>
                <a:extLst>
                  <a:ext uri="{0D108BD9-81ED-4DB2-BD59-A6C34878D82A}">
                    <a16:rowId xmlns="" xmlns:a16="http://schemas.microsoft.com/office/drawing/2014/main" val="10001"/>
                  </a:ext>
                </a:extLst>
              </a:tr>
            </a:tbl>
          </a:graphicData>
        </a:graphic>
      </p:graphicFrame>
      <p:sp>
        <p:nvSpPr>
          <p:cNvPr id="28" name="等号 27"/>
          <p:cNvSpPr/>
          <p:nvPr/>
        </p:nvSpPr>
        <p:spPr bwMode="auto">
          <a:xfrm>
            <a:off x="832946" y="4509120"/>
            <a:ext cx="5166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2017421629"/>
              </p:ext>
            </p:extLst>
          </p:nvPr>
        </p:nvGraphicFramePr>
        <p:xfrm>
          <a:off x="5667302" y="2853112"/>
          <a:ext cx="4391101" cy="1584000"/>
        </p:xfrm>
        <a:graphic>
          <a:graphicData uri="http://schemas.openxmlformats.org/drawingml/2006/table">
            <a:tbl>
              <a:tblPr firstRow="1" bandRow="1">
                <a:tableStyleId>{F5AB1C69-6EDB-4FF4-983F-18BD219EF322}</a:tableStyleId>
              </a:tblPr>
              <a:tblGrid>
                <a:gridCol w="4391101">
                  <a:extLst>
                    <a:ext uri="{9D8B030D-6E8A-4147-A177-3AD203B41FA5}">
                      <a16:colId xmlns="" xmlns:a16="http://schemas.microsoft.com/office/drawing/2014/main" val="20000"/>
                    </a:ext>
                  </a:extLst>
                </a:gridCol>
              </a:tblGrid>
              <a:tr h="15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50" b="0" i="0" u="none" dirty="0">
                          <a:solidFill>
                            <a:schemeClr val="tx1"/>
                          </a:solidFill>
                          <a:latin typeface="+mn-ea"/>
                          <a:ea typeface="+mn-ea"/>
                        </a:rPr>
                        <a:t>（都道府県・市町村）</a:t>
                      </a:r>
                      <a:endParaRPr lang="en-US" altLang="ja-JP" sz="1250" b="0" i="0" dirty="0">
                        <a:solidFill>
                          <a:schemeClr val="tx1"/>
                        </a:solidFill>
                        <a:latin typeface="+mn-ea"/>
                        <a:ea typeface="+mn-ea"/>
                      </a:endParaRPr>
                    </a:p>
                    <a:p>
                      <a:pPr marL="88900" indent="-88900"/>
                      <a:r>
                        <a:rPr lang="ja-JP" altLang="en-US" sz="1250" b="0" i="0" dirty="0">
                          <a:solidFill>
                            <a:schemeClr val="tx1"/>
                          </a:solidFill>
                          <a:latin typeface="+mn-ea"/>
                          <a:ea typeface="+mn-ea"/>
                        </a:rPr>
                        <a:t>○ 自立訓練（生活訓練）の利用者数、利用日数</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i="0" dirty="0">
                          <a:solidFill>
                            <a:schemeClr val="tx1"/>
                          </a:solidFill>
                          <a:latin typeface="+mn-ea"/>
                          <a:ea typeface="+mn-ea"/>
                        </a:rPr>
                        <a:t>○ 就労移行支援</a:t>
                      </a:r>
                      <a:r>
                        <a:rPr lang="ja-JP" altLang="en-US" sz="1250" b="0" i="0" dirty="0">
                          <a:solidFill>
                            <a:schemeClr val="tx1"/>
                          </a:solidFill>
                          <a:latin typeface="+mn-ea"/>
                          <a:ea typeface="+mn-ea"/>
                        </a:rPr>
                        <a:t>の利用者数、利用日数</a:t>
                      </a:r>
                      <a:endParaRPr lang="en-US" altLang="ja-JP" sz="125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50" b="0" i="0" dirty="0">
                          <a:solidFill>
                            <a:schemeClr val="tx1"/>
                          </a:solidFill>
                          <a:latin typeface="+mn-ea"/>
                          <a:ea typeface="+mn-ea"/>
                        </a:rPr>
                        <a:t>○ 就労継続支援（Ａ型・Ｂ型）の利用者数、利用日数</a:t>
                      </a:r>
                      <a:endParaRPr lang="en-US" altLang="ja-JP" sz="1250" b="0" i="0" dirty="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1250" b="0" i="0" dirty="0">
                          <a:solidFill>
                            <a:schemeClr val="tx1"/>
                          </a:solidFill>
                          <a:latin typeface="+mn-ea"/>
                          <a:ea typeface="+mn-ea"/>
                        </a:rPr>
                        <a:t>○ 短期入所（福祉型、医療型）の利用者数、利用日数</a:t>
                      </a:r>
                      <a:endParaRPr kumimoji="1" lang="en-US" altLang="ja-JP" sz="125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50" b="0" i="0" dirty="0">
                          <a:solidFill>
                            <a:schemeClr val="tx1"/>
                          </a:solidFill>
                          <a:latin typeface="+mn-ea"/>
                          <a:ea typeface="+mn-ea"/>
                        </a:rPr>
                        <a:t>○ </a:t>
                      </a:r>
                      <a:r>
                        <a:rPr kumimoji="1" lang="ja-JP" altLang="en-US" sz="1250" b="0" i="0" dirty="0">
                          <a:solidFill>
                            <a:schemeClr val="tx1"/>
                          </a:solidFill>
                          <a:latin typeface="+mn-ea"/>
                          <a:ea typeface="+mn-ea"/>
                        </a:rPr>
                        <a:t>共同生活援助の利用者数</a:t>
                      </a:r>
                    </a:p>
                    <a:p>
                      <a:pPr marL="88900" indent="-88900"/>
                      <a:r>
                        <a:rPr lang="ja-JP" altLang="en-US" sz="1200" b="0" i="0" dirty="0">
                          <a:solidFill>
                            <a:schemeClr val="tx1"/>
                          </a:solidFill>
                          <a:latin typeface="+mn-ea"/>
                          <a:ea typeface="+mn-ea"/>
                        </a:rPr>
                        <a:t>○ 地域相談支援（地域移行支援、地域定着支援）の利用者数</a:t>
                      </a:r>
                      <a:endParaRPr lang="en-US" altLang="ja-JP" sz="1200" b="0" i="0" dirty="0">
                        <a:solidFill>
                          <a:schemeClr val="tx1"/>
                        </a:solidFill>
                        <a:latin typeface="+mn-ea"/>
                        <a:ea typeface="+mn-ea"/>
                      </a:endParaRPr>
                    </a:p>
                  </a:txBody>
                  <a:tcPr marL="93726" marR="93726"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27" name="等号 26"/>
          <p:cNvSpPr/>
          <p:nvPr/>
        </p:nvSpPr>
        <p:spPr bwMode="auto">
          <a:xfrm>
            <a:off x="5298253" y="3358560"/>
            <a:ext cx="5166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4" name="スライド番号プレースホルダー 3"/>
          <p:cNvSpPr>
            <a:spLocks noGrp="1"/>
          </p:cNvSpPr>
          <p:nvPr>
            <p:ph type="sldNum" sz="quarter" idx="12"/>
          </p:nvPr>
        </p:nvSpPr>
        <p:spPr/>
        <p:txBody>
          <a:bodyPr/>
          <a:lstStyle/>
          <a:p>
            <a:pPr>
              <a:defRPr/>
            </a:pPr>
            <a:fld id="{028E30FF-6DFA-4E32-896A-0181B2B83A32}" type="slidenum">
              <a:rPr lang="en-US" altLang="ja-JP" smtClean="0"/>
              <a:pPr>
                <a:defRPr/>
              </a:pPr>
              <a:t>49</a:t>
            </a:fld>
            <a:endParaRPr lang="en-US" altLang="ja-JP"/>
          </a:p>
        </p:txBody>
      </p:sp>
    </p:spTree>
    <p:extLst>
      <p:ext uri="{BB962C8B-B14F-4D97-AF65-F5344CB8AC3E}">
        <p14:creationId xmlns:p14="http://schemas.microsoft.com/office/powerpoint/2010/main" val="197442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矢印コネクタ 28"/>
          <p:cNvCxnSpPr/>
          <p:nvPr/>
        </p:nvCxnSpPr>
        <p:spPr>
          <a:xfrm flipV="1">
            <a:off x="847726" y="4268788"/>
            <a:ext cx="1852613" cy="18970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251" name="テキスト ボックス 29"/>
          <p:cNvSpPr txBox="1">
            <a:spLocks noChangeArrowheads="1"/>
          </p:cNvSpPr>
          <p:nvPr/>
        </p:nvSpPr>
        <p:spPr bwMode="auto">
          <a:xfrm rot="-2705332">
            <a:off x="862013" y="3914775"/>
            <a:ext cx="14906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0">
                <a:solidFill>
                  <a:srgbClr val="000000"/>
                </a:solidFill>
                <a:latin typeface="HG丸ｺﾞｼｯｸM-PRO" pitchFamily="50" charset="-128"/>
                <a:ea typeface="HG丸ｺﾞｼｯｸM-PRO" pitchFamily="50" charset="-128"/>
              </a:rPr>
              <a:t>アセスメントの深さ</a:t>
            </a:r>
          </a:p>
        </p:txBody>
      </p:sp>
      <p:sp>
        <p:nvSpPr>
          <p:cNvPr id="40" name="直方体 39"/>
          <p:cNvSpPr/>
          <p:nvPr/>
        </p:nvSpPr>
        <p:spPr bwMode="auto">
          <a:xfrm>
            <a:off x="1125539" y="5157788"/>
            <a:ext cx="1133475" cy="1008062"/>
          </a:xfrm>
          <a:prstGeom prst="cube">
            <a:avLst>
              <a:gd name="adj" fmla="val 59910"/>
            </a:avLst>
          </a:prstGeom>
          <a:solidFill>
            <a:schemeClr val="accent1">
              <a:lumMod val="40000"/>
              <a:lumOff val="60000"/>
              <a:alpha val="9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5" name="直方体 54"/>
          <p:cNvSpPr/>
          <p:nvPr/>
        </p:nvSpPr>
        <p:spPr bwMode="auto">
          <a:xfrm>
            <a:off x="1620839" y="5014914"/>
            <a:ext cx="1474787" cy="1150937"/>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6" name="直方体 55"/>
          <p:cNvSpPr/>
          <p:nvPr/>
        </p:nvSpPr>
        <p:spPr bwMode="auto">
          <a:xfrm>
            <a:off x="2339976" y="5013325"/>
            <a:ext cx="1476375" cy="1150938"/>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7" name="直方体 56"/>
          <p:cNvSpPr/>
          <p:nvPr/>
        </p:nvSpPr>
        <p:spPr bwMode="auto">
          <a:xfrm>
            <a:off x="3060701" y="4437064"/>
            <a:ext cx="2066925" cy="1728787"/>
          </a:xfrm>
          <a:prstGeom prst="cube">
            <a:avLst>
              <a:gd name="adj" fmla="val 764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2" name="直方体 61"/>
          <p:cNvSpPr/>
          <p:nvPr/>
        </p:nvSpPr>
        <p:spPr bwMode="auto">
          <a:xfrm>
            <a:off x="3708400" y="4799014"/>
            <a:ext cx="1703388" cy="1366837"/>
          </a:xfrm>
          <a:prstGeom prst="cube">
            <a:avLst>
              <a:gd name="adj" fmla="val 70090"/>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9226" name="テキスト ボックス 52"/>
          <p:cNvSpPr txBox="1">
            <a:spLocks noChangeArrowheads="1"/>
          </p:cNvSpPr>
          <p:nvPr/>
        </p:nvSpPr>
        <p:spPr bwMode="auto">
          <a:xfrm>
            <a:off x="252314" y="765282"/>
            <a:ext cx="9649072" cy="1323439"/>
          </a:xfrm>
          <a:prstGeom prst="rect">
            <a:avLst/>
          </a:prstGeom>
          <a:solidFill>
            <a:schemeClr val="accent6">
              <a:lumMod val="40000"/>
              <a:lumOff val="60000"/>
            </a:schemeClr>
          </a:solidFill>
          <a:ln w="9525">
            <a:noFill/>
            <a:miter lim="800000"/>
            <a:headEnd/>
            <a:tailEnd/>
          </a:ln>
          <a:scene3d>
            <a:camera prst="orthographicFront"/>
            <a:lightRig rig="threePt" dir="t"/>
          </a:scene3d>
          <a:sp3d>
            <a:bevelT/>
          </a:sp3d>
        </p:spPr>
        <p:txBody>
          <a:bodyPr>
            <a:spAutoFit/>
          </a:bodyPr>
          <a:lstStyle/>
          <a:p>
            <a:pPr eaLnBrk="1" hangingPunct="1">
              <a:defRPr/>
            </a:pPr>
            <a:r>
              <a:rPr lang="en-US" altLang="ja-JP" b="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b="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個別支援計画</a:t>
            </a:r>
            <a:r>
              <a:rPr lang="en-US" altLang="ja-JP" b="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eaLnBrk="1" hangingPunct="1">
              <a:defRPr/>
            </a:pPr>
            <a:r>
              <a:rPr lang="ja-JP" altLang="en-US" sz="2000" b="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必要なアセスメントをさらに深め、本人の願いをかなえるために、より具体的な</a:t>
            </a:r>
            <a:endParaRPr lang="en-US" altLang="ja-JP" b="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b="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支援内容を盛り込んだもの</a:t>
            </a:r>
            <a:endParaRPr lang="en-US" altLang="ja-JP" b="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defRPr/>
            </a:pPr>
            <a:r>
              <a:rPr lang="ja-JP" altLang="en-US" sz="2400" b="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（サービス管理責任者による</a:t>
            </a:r>
            <a:r>
              <a:rPr lang="ja-JP" altLang="en-US" sz="2400" b="0" u="sng"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深める支援</a:t>
            </a:r>
            <a:r>
              <a:rPr lang="ja-JP" altLang="en-US" sz="2400" b="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59" name="直方体 58"/>
          <p:cNvSpPr/>
          <p:nvPr/>
        </p:nvSpPr>
        <p:spPr bwMode="auto">
          <a:xfrm>
            <a:off x="4429126" y="5230814"/>
            <a:ext cx="1222375" cy="935037"/>
          </a:xfrm>
          <a:prstGeom prst="cube">
            <a:avLst>
              <a:gd name="adj" fmla="val 571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3" name="直方体 62"/>
          <p:cNvSpPr/>
          <p:nvPr/>
        </p:nvSpPr>
        <p:spPr bwMode="auto">
          <a:xfrm>
            <a:off x="5148263" y="4654550"/>
            <a:ext cx="1757362" cy="1511300"/>
          </a:xfrm>
          <a:prstGeom prst="cube">
            <a:avLst>
              <a:gd name="adj" fmla="val 7395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4" name="直方体 63"/>
          <p:cNvSpPr/>
          <p:nvPr/>
        </p:nvSpPr>
        <p:spPr bwMode="auto">
          <a:xfrm>
            <a:off x="5797551" y="4870450"/>
            <a:ext cx="1560513" cy="1295400"/>
          </a:xfrm>
          <a:prstGeom prst="cube">
            <a:avLst>
              <a:gd name="adj" fmla="val 69515"/>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0" name="直方体 59"/>
          <p:cNvSpPr/>
          <p:nvPr/>
        </p:nvSpPr>
        <p:spPr bwMode="auto">
          <a:xfrm>
            <a:off x="6445250" y="5014914"/>
            <a:ext cx="1474788" cy="1150937"/>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1" name="直方体 60"/>
          <p:cNvSpPr/>
          <p:nvPr/>
        </p:nvSpPr>
        <p:spPr bwMode="auto">
          <a:xfrm>
            <a:off x="7164389" y="5230814"/>
            <a:ext cx="1309687" cy="935037"/>
          </a:xfrm>
          <a:prstGeom prst="cube">
            <a:avLst>
              <a:gd name="adj" fmla="val 571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5" name="直方体 64"/>
          <p:cNvSpPr/>
          <p:nvPr/>
        </p:nvSpPr>
        <p:spPr bwMode="auto">
          <a:xfrm>
            <a:off x="7956551" y="5014914"/>
            <a:ext cx="1477963" cy="1150937"/>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cxnSp>
        <p:nvCxnSpPr>
          <p:cNvPr id="33" name="直線コネクタ 32"/>
          <p:cNvCxnSpPr/>
          <p:nvPr/>
        </p:nvCxnSpPr>
        <p:spPr>
          <a:xfrm>
            <a:off x="828675" y="6165850"/>
            <a:ext cx="8281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809625" y="2349501"/>
            <a:ext cx="19050" cy="3814763"/>
          </a:xfrm>
          <a:prstGeom prst="line">
            <a:avLst/>
          </a:prstGeom>
          <a:ln w="28575">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53268" name="テキスト ボックス 36"/>
          <p:cNvSpPr txBox="1">
            <a:spLocks noChangeArrowheads="1"/>
          </p:cNvSpPr>
          <p:nvPr/>
        </p:nvSpPr>
        <p:spPr bwMode="auto">
          <a:xfrm>
            <a:off x="900113" y="5734050"/>
            <a:ext cx="820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0">
                <a:solidFill>
                  <a:srgbClr val="404040"/>
                </a:solidFill>
                <a:latin typeface="HG丸ｺﾞｼｯｸM-PRO" pitchFamily="50" charset="-128"/>
                <a:ea typeface="HG丸ｺﾞｼｯｸM-PRO" pitchFamily="50" charset="-128"/>
              </a:rPr>
              <a:t>  </a:t>
            </a:r>
            <a:r>
              <a:rPr lang="ja-JP" altLang="en-US" sz="1100">
                <a:solidFill>
                  <a:srgbClr val="404040"/>
                </a:solidFill>
                <a:latin typeface="HG丸ｺﾞｼｯｸM-PRO" pitchFamily="50" charset="-128"/>
                <a:ea typeface="HG丸ｺﾞｼｯｸM-PRO" pitchFamily="50" charset="-128"/>
              </a:rPr>
              <a:t>住まい   日常生活   日中活動      健康　   金銭面       趣味      相談相手   対人関係    安全        家族希望　 地域状況       </a:t>
            </a:r>
          </a:p>
        </p:txBody>
      </p:sp>
      <p:grpSp>
        <p:nvGrpSpPr>
          <p:cNvPr id="2" name="グループ化 50"/>
          <p:cNvGrpSpPr>
            <a:grpSpLocks/>
          </p:cNvGrpSpPr>
          <p:nvPr/>
        </p:nvGrpSpPr>
        <p:grpSpPr bwMode="auto">
          <a:xfrm>
            <a:off x="1115691" y="4436655"/>
            <a:ext cx="8353624" cy="1161027"/>
            <a:chOff x="899592" y="906786"/>
            <a:chExt cx="7848872" cy="1162807"/>
          </a:xfrm>
          <a:solidFill>
            <a:schemeClr val="tx2">
              <a:lumMod val="60000"/>
              <a:lumOff val="40000"/>
              <a:alpha val="90000"/>
            </a:schemeClr>
          </a:solidFill>
        </p:grpSpPr>
        <p:sp>
          <p:nvSpPr>
            <p:cNvPr id="43" name="直方体 42"/>
            <p:cNvSpPr/>
            <p:nvPr/>
          </p:nvSpPr>
          <p:spPr>
            <a:xfrm>
              <a:off x="899592" y="906786"/>
              <a:ext cx="7848872" cy="1152702"/>
            </a:xfrm>
            <a:prstGeom prst="cube">
              <a:avLst>
                <a:gd name="adj" fmla="val 65313"/>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9246" name="テキスト ボックス 37"/>
            <p:cNvSpPr txBox="1">
              <a:spLocks noChangeArrowheads="1"/>
            </p:cNvSpPr>
            <p:nvPr/>
          </p:nvSpPr>
          <p:spPr bwMode="auto">
            <a:xfrm>
              <a:off x="2562354" y="1699695"/>
              <a:ext cx="4325672" cy="369898"/>
            </a:xfrm>
            <a:prstGeom prst="rect">
              <a:avLst/>
            </a:prstGeom>
            <a:noFill/>
            <a:ln w="9525">
              <a:noFill/>
              <a:miter lim="800000"/>
              <a:headEnd/>
              <a:tailEnd/>
            </a:ln>
          </p:spPr>
          <p:txBody>
            <a:bodyPr>
              <a:spAutoFit/>
            </a:bodyPr>
            <a:lstStyle/>
            <a:p>
              <a:pPr eaLnBrk="1" hangingPunct="1">
                <a:defRPr/>
              </a:pPr>
              <a:r>
                <a:rPr lang="ja-JP" altLang="en-US" dirty="0">
                  <a:solidFill>
                    <a:prstClr val="black">
                      <a:lumMod val="75000"/>
                      <a:lumOff val="25000"/>
                    </a:prstClr>
                  </a:solidFill>
                  <a:latin typeface="HG丸ｺﾞｼｯｸM-PRO" pitchFamily="50" charset="-128"/>
                  <a:ea typeface="HG丸ｺﾞｼｯｸM-PRO" pitchFamily="50" charset="-128"/>
                </a:rPr>
                <a:t>サービス等利用計画</a:t>
              </a:r>
              <a:r>
                <a:rPr lang="ja-JP" altLang="en-US" dirty="0">
                  <a:solidFill>
                    <a:srgbClr val="FF0000"/>
                  </a:solidFill>
                  <a:latin typeface="HG丸ｺﾞｼｯｸM-PRO" pitchFamily="50" charset="-128"/>
                  <a:ea typeface="HG丸ｺﾞｼｯｸM-PRO" pitchFamily="50" charset="-128"/>
                </a:rPr>
                <a:t>（土台となる計画）</a:t>
              </a:r>
            </a:p>
          </p:txBody>
        </p:sp>
      </p:grpSp>
      <p:cxnSp>
        <p:nvCxnSpPr>
          <p:cNvPr id="30" name="直線矢印コネクタ 29"/>
          <p:cNvCxnSpPr/>
          <p:nvPr/>
        </p:nvCxnSpPr>
        <p:spPr>
          <a:xfrm flipV="1">
            <a:off x="828675" y="3141663"/>
            <a:ext cx="1079500" cy="1079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271" name="タイトル 1"/>
          <p:cNvSpPr>
            <a:spLocks noGrp="1"/>
          </p:cNvSpPr>
          <p:nvPr>
            <p:ph type="title"/>
          </p:nvPr>
        </p:nvSpPr>
        <p:spPr>
          <a:xfrm>
            <a:off x="612329" y="115888"/>
            <a:ext cx="8699946" cy="635000"/>
          </a:xfrm>
        </p:spPr>
        <p:txBody>
          <a:bodyPr/>
          <a:lstStyle/>
          <a:p>
            <a:pPr eaLnBrk="1" hangingPunct="1"/>
            <a:r>
              <a:rPr lang="ja-JP" altLang="en-US" sz="2800">
                <a:solidFill>
                  <a:schemeClr val="accent5">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（サービス管理責任者が作成する）個別支援計画</a:t>
            </a:r>
          </a:p>
        </p:txBody>
      </p:sp>
      <p:sp>
        <p:nvSpPr>
          <p:cNvPr id="47" name="左右矢印 46"/>
          <p:cNvSpPr/>
          <p:nvPr/>
        </p:nvSpPr>
        <p:spPr>
          <a:xfrm>
            <a:off x="1115481" y="6237684"/>
            <a:ext cx="7777162" cy="503684"/>
          </a:xfrm>
          <a:prstGeom prst="leftRightArrow">
            <a:avLst>
              <a:gd name="adj1" fmla="val 69929"/>
              <a:gd name="adj2" fmla="val 50000"/>
            </a:avLst>
          </a:prstGeom>
          <a:solidFill>
            <a:srgbClr val="66FF66">
              <a:alpha val="56000"/>
            </a:srgbClr>
          </a:solidFill>
          <a:ln>
            <a:noFill/>
          </a:ln>
          <a:scene3d>
            <a:camera prst="orthographicFront"/>
            <a:lightRig rig="sof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幅の広い相談支援専門員のアセスメント</a:t>
            </a:r>
          </a:p>
        </p:txBody>
      </p:sp>
      <p:sp>
        <p:nvSpPr>
          <p:cNvPr id="53275" name="テキスト ボックス 29"/>
          <p:cNvSpPr txBox="1">
            <a:spLocks noChangeArrowheads="1"/>
          </p:cNvSpPr>
          <p:nvPr/>
        </p:nvSpPr>
        <p:spPr bwMode="auto">
          <a:xfrm>
            <a:off x="324764" y="2420938"/>
            <a:ext cx="43088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0">
                <a:solidFill>
                  <a:srgbClr val="000000"/>
                </a:solidFill>
                <a:latin typeface="HG丸ｺﾞｼｯｸM-PRO" pitchFamily="50" charset="-128"/>
                <a:ea typeface="HG丸ｺﾞｼｯｸM-PRO" pitchFamily="50" charset="-128"/>
              </a:rPr>
              <a:t>アセスメントや計画の濃さ</a:t>
            </a:r>
          </a:p>
        </p:txBody>
      </p:sp>
      <p:sp>
        <p:nvSpPr>
          <p:cNvPr id="49" name="上矢印 48"/>
          <p:cNvSpPr/>
          <p:nvPr/>
        </p:nvSpPr>
        <p:spPr>
          <a:xfrm>
            <a:off x="4488086" y="3428998"/>
            <a:ext cx="1092121" cy="1008112"/>
          </a:xfrm>
          <a:prstGeom prst="upArrow">
            <a:avLst/>
          </a:prstGeom>
          <a:solidFill>
            <a:schemeClr val="accent6">
              <a:lumMod val="60000"/>
              <a:lumOff val="4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0" name="右中かっこ 49"/>
          <p:cNvSpPr/>
          <p:nvPr/>
        </p:nvSpPr>
        <p:spPr>
          <a:xfrm>
            <a:off x="8964614" y="4652964"/>
            <a:ext cx="504825" cy="1368425"/>
          </a:xfrm>
          <a:prstGeom prst="rightBrace">
            <a:avLst>
              <a:gd name="adj1" fmla="val 54362"/>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b="0">
              <a:solidFill>
                <a:prstClr val="black"/>
              </a:solidFill>
            </a:endParaRPr>
          </a:p>
        </p:txBody>
      </p:sp>
      <p:sp>
        <p:nvSpPr>
          <p:cNvPr id="53280" name="テキスト ボックス 50"/>
          <p:cNvSpPr txBox="1">
            <a:spLocks noChangeArrowheads="1"/>
          </p:cNvSpPr>
          <p:nvPr/>
        </p:nvSpPr>
        <p:spPr bwMode="auto">
          <a:xfrm>
            <a:off x="9469736" y="4005264"/>
            <a:ext cx="46166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0" dirty="0">
                <a:solidFill>
                  <a:srgbClr val="000000"/>
                </a:solidFill>
              </a:rPr>
              <a:t>相談支援専門員のかかわり</a:t>
            </a:r>
          </a:p>
        </p:txBody>
      </p:sp>
      <p:grpSp>
        <p:nvGrpSpPr>
          <p:cNvPr id="3" name="グループ化 50"/>
          <p:cNvGrpSpPr>
            <a:grpSpLocks/>
          </p:cNvGrpSpPr>
          <p:nvPr/>
        </p:nvGrpSpPr>
        <p:grpSpPr bwMode="auto">
          <a:xfrm>
            <a:off x="2268513" y="4293096"/>
            <a:ext cx="6408712" cy="864096"/>
            <a:chOff x="1711476" y="466299"/>
            <a:chExt cx="6149567" cy="865421"/>
          </a:xfrm>
          <a:solidFill>
            <a:srgbClr val="FF0000">
              <a:alpha val="90000"/>
            </a:srgbClr>
          </a:solidFill>
        </p:grpSpPr>
        <p:sp>
          <p:nvSpPr>
            <p:cNvPr id="53" name="直方体 52"/>
            <p:cNvSpPr/>
            <p:nvPr/>
          </p:nvSpPr>
          <p:spPr>
            <a:xfrm>
              <a:off x="1711476" y="466299"/>
              <a:ext cx="6149567" cy="864226"/>
            </a:xfrm>
            <a:prstGeom prst="cube">
              <a:avLst>
                <a:gd name="adj" fmla="val 653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4" name="テキスト ボックス 37"/>
            <p:cNvSpPr txBox="1">
              <a:spLocks noChangeArrowheads="1"/>
            </p:cNvSpPr>
            <p:nvPr/>
          </p:nvSpPr>
          <p:spPr bwMode="auto">
            <a:xfrm>
              <a:off x="2313165" y="992647"/>
              <a:ext cx="4325672" cy="339073"/>
            </a:xfrm>
            <a:prstGeom prst="rect">
              <a:avLst/>
            </a:prstGeom>
            <a:noFill/>
            <a:ln w="9525">
              <a:noFill/>
              <a:miter lim="800000"/>
              <a:headEnd/>
              <a:tailEnd/>
            </a:ln>
          </p:spPr>
          <p:txBody>
            <a:bodyPr>
              <a:spAutoFit/>
            </a:bodyPr>
            <a:lstStyle/>
            <a:p>
              <a:pPr algn="ctr" eaLnBrk="1" hangingPunct="1">
                <a:defRPr/>
              </a:pPr>
              <a:r>
                <a:rPr lang="ja-JP" altLang="en-US" sz="1600" dirty="0">
                  <a:solidFill>
                    <a:srgbClr val="FFFF00"/>
                  </a:solidFill>
                  <a:latin typeface="HG丸ｺﾞｼｯｸM-PRO" pitchFamily="50" charset="-128"/>
                  <a:ea typeface="HG丸ｺﾞｼｯｸM-PRO" pitchFamily="50" charset="-128"/>
                </a:rPr>
                <a:t>サービス担当者会議</a:t>
              </a:r>
              <a:endParaRPr lang="ja-JP" altLang="en-US" sz="1600" dirty="0">
                <a:solidFill>
                  <a:srgbClr val="FF0000"/>
                </a:solidFill>
                <a:latin typeface="HG丸ｺﾞｼｯｸM-PRO" pitchFamily="50" charset="-128"/>
                <a:ea typeface="HG丸ｺﾞｼｯｸM-PRO" pitchFamily="50" charset="-128"/>
              </a:endParaRPr>
            </a:p>
          </p:txBody>
        </p:sp>
      </p:grpSp>
      <p:grpSp>
        <p:nvGrpSpPr>
          <p:cNvPr id="4" name="グループ化 34"/>
          <p:cNvGrpSpPr>
            <a:grpSpLocks/>
          </p:cNvGrpSpPr>
          <p:nvPr/>
        </p:nvGrpSpPr>
        <p:grpSpPr bwMode="auto">
          <a:xfrm>
            <a:off x="6362848" y="3356282"/>
            <a:ext cx="1521594" cy="1512887"/>
            <a:chOff x="1043607" y="2161504"/>
            <a:chExt cx="1766319" cy="1965395"/>
          </a:xfrm>
          <a:solidFill>
            <a:schemeClr val="accent6">
              <a:lumMod val="40000"/>
              <a:lumOff val="60000"/>
            </a:schemeClr>
          </a:solidFill>
        </p:grpSpPr>
        <p:sp>
          <p:nvSpPr>
            <p:cNvPr id="35" name="直方体 34"/>
            <p:cNvSpPr/>
            <p:nvPr/>
          </p:nvSpPr>
          <p:spPr>
            <a:xfrm>
              <a:off x="1116372" y="2161504"/>
              <a:ext cx="1693554" cy="1965395"/>
            </a:xfrm>
            <a:prstGeom prst="cube">
              <a:avLst>
                <a:gd name="adj" fmla="val 54456"/>
              </a:avLst>
            </a:prstGeom>
            <a:grpFill/>
            <a:ln>
              <a:solidFill>
                <a:schemeClr val="accent6">
                  <a:lumMod val="75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36" name="テキスト ボックス 33"/>
            <p:cNvSpPr txBox="1">
              <a:spLocks noChangeArrowheads="1"/>
            </p:cNvSpPr>
            <p:nvPr/>
          </p:nvSpPr>
          <p:spPr bwMode="auto">
            <a:xfrm>
              <a:off x="1043607" y="3506092"/>
              <a:ext cx="990111" cy="340170"/>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100" dirty="0">
                  <a:solidFill>
                    <a:prstClr val="black"/>
                  </a:solidFill>
                  <a:latin typeface="HG丸ｺﾞｼｯｸM-PRO" pitchFamily="50" charset="-128"/>
                  <a:ea typeface="HG丸ｺﾞｼｯｸM-PRO" pitchFamily="50" charset="-128"/>
                </a:rPr>
                <a:t>対人関係</a:t>
              </a:r>
            </a:p>
          </p:txBody>
        </p:sp>
      </p:grpSp>
      <p:grpSp>
        <p:nvGrpSpPr>
          <p:cNvPr id="5" name="グループ化 34"/>
          <p:cNvGrpSpPr>
            <a:grpSpLocks/>
          </p:cNvGrpSpPr>
          <p:nvPr/>
        </p:nvGrpSpPr>
        <p:grpSpPr bwMode="auto">
          <a:xfrm>
            <a:off x="2907160" y="3357001"/>
            <a:ext cx="1521594" cy="1512887"/>
            <a:chOff x="1043607" y="2161504"/>
            <a:chExt cx="1766319" cy="1965395"/>
          </a:xfrm>
          <a:solidFill>
            <a:schemeClr val="accent6">
              <a:lumMod val="40000"/>
              <a:lumOff val="60000"/>
            </a:schemeClr>
          </a:solidFill>
        </p:grpSpPr>
        <p:sp>
          <p:nvSpPr>
            <p:cNvPr id="38" name="直方体 37"/>
            <p:cNvSpPr/>
            <p:nvPr/>
          </p:nvSpPr>
          <p:spPr>
            <a:xfrm>
              <a:off x="1116372" y="2161504"/>
              <a:ext cx="1693554" cy="1965395"/>
            </a:xfrm>
            <a:prstGeom prst="cube">
              <a:avLst>
                <a:gd name="adj" fmla="val 54456"/>
              </a:avLst>
            </a:prstGeom>
            <a:grpFill/>
            <a:ln>
              <a:solidFill>
                <a:schemeClr val="accent6">
                  <a:lumMod val="75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39" name="テキスト ボックス 33"/>
            <p:cNvSpPr txBox="1">
              <a:spLocks noChangeArrowheads="1"/>
            </p:cNvSpPr>
            <p:nvPr/>
          </p:nvSpPr>
          <p:spPr bwMode="auto">
            <a:xfrm>
              <a:off x="1043607" y="3506092"/>
              <a:ext cx="990111" cy="339858"/>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100" dirty="0">
                  <a:solidFill>
                    <a:prstClr val="black"/>
                  </a:solidFill>
                  <a:latin typeface="HG丸ｺﾞｼｯｸM-PRO" pitchFamily="50" charset="-128"/>
                  <a:ea typeface="HG丸ｺﾞｼｯｸM-PRO" pitchFamily="50" charset="-128"/>
                </a:rPr>
                <a:t>日中活動</a:t>
              </a:r>
            </a:p>
          </p:txBody>
        </p:sp>
      </p:grpSp>
      <p:grpSp>
        <p:nvGrpSpPr>
          <p:cNvPr id="6" name="グループ化 46"/>
          <p:cNvGrpSpPr>
            <a:grpSpLocks/>
          </p:cNvGrpSpPr>
          <p:nvPr/>
        </p:nvGrpSpPr>
        <p:grpSpPr bwMode="auto">
          <a:xfrm>
            <a:off x="2969849" y="2277115"/>
            <a:ext cx="4914601" cy="1632011"/>
            <a:chOff x="3944887" y="1449293"/>
            <a:chExt cx="5063312" cy="1618998"/>
          </a:xfrm>
          <a:solidFill>
            <a:schemeClr val="accent6">
              <a:lumMod val="75000"/>
              <a:alpha val="73000"/>
            </a:schemeClr>
          </a:solidFill>
        </p:grpSpPr>
        <p:sp>
          <p:nvSpPr>
            <p:cNvPr id="42" name="直方体 41"/>
            <p:cNvSpPr/>
            <p:nvPr/>
          </p:nvSpPr>
          <p:spPr bwMode="auto">
            <a:xfrm>
              <a:off x="3944887" y="1449293"/>
              <a:ext cx="5063312" cy="1618998"/>
            </a:xfrm>
            <a:prstGeom prst="cube">
              <a:avLst>
                <a:gd name="adj" fmla="val 48508"/>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44" name="テキスト ボックス 46"/>
            <p:cNvSpPr txBox="1">
              <a:spLocks noChangeArrowheads="1"/>
            </p:cNvSpPr>
            <p:nvPr/>
          </p:nvSpPr>
          <p:spPr bwMode="auto">
            <a:xfrm>
              <a:off x="4963256" y="2406376"/>
              <a:ext cx="2598283" cy="519048"/>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800" dirty="0">
                  <a:solidFill>
                    <a:prstClr val="black"/>
                  </a:solidFill>
                  <a:latin typeface="HG丸ｺﾞｼｯｸM-PRO" pitchFamily="50" charset="-128"/>
                  <a:ea typeface="HG丸ｺﾞｼｯｸM-PRO" pitchFamily="50" charset="-128"/>
                </a:rPr>
                <a:t>個別支援計画</a:t>
              </a:r>
            </a:p>
          </p:txBody>
        </p:sp>
        <p:sp>
          <p:nvSpPr>
            <p:cNvPr id="45" name="テキスト ボックス 46"/>
            <p:cNvSpPr txBox="1">
              <a:spLocks noChangeArrowheads="1"/>
            </p:cNvSpPr>
            <p:nvPr/>
          </p:nvSpPr>
          <p:spPr bwMode="auto">
            <a:xfrm>
              <a:off x="3944887" y="1522454"/>
              <a:ext cx="5009814" cy="610645"/>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b="0" dirty="0">
                  <a:solidFill>
                    <a:prstClr val="black"/>
                  </a:solidFill>
                  <a:latin typeface="HG丸ｺﾞｼｯｸM-PRO" pitchFamily="50" charset="-128"/>
                  <a:ea typeface="HG丸ｺﾞｼｯｸM-PRO" pitchFamily="50" charset="-128"/>
                </a:rPr>
                <a:t>　　　 </a:t>
              </a:r>
              <a:r>
                <a:rPr lang="ja-JP" altLang="en-US" sz="1600" b="0" dirty="0">
                  <a:solidFill>
                    <a:prstClr val="black"/>
                  </a:solidFill>
                  <a:latin typeface="HG丸ｺﾞｼｯｸM-PRO" pitchFamily="50" charset="-128"/>
                  <a:ea typeface="HG丸ｺﾞｼｯｸM-PRO" pitchFamily="50" charset="-128"/>
                </a:rPr>
                <a:t>サービス等利用計画よりも密度が濃く、　　</a:t>
              </a:r>
              <a:endParaRPr lang="en-US" altLang="ja-JP" sz="1600" b="0" dirty="0">
                <a:solidFill>
                  <a:prstClr val="black"/>
                </a:solidFill>
                <a:latin typeface="HG丸ｺﾞｼｯｸM-PRO" pitchFamily="50" charset="-128"/>
                <a:ea typeface="HG丸ｺﾞｼｯｸM-PRO" pitchFamily="50" charset="-128"/>
              </a:endParaRPr>
            </a:p>
            <a:p>
              <a:pPr eaLnBrk="1" hangingPunct="1">
                <a:defRPr/>
              </a:pPr>
              <a:r>
                <a:rPr lang="ja-JP" altLang="en-US" sz="1600" b="0" dirty="0">
                  <a:solidFill>
                    <a:prstClr val="black"/>
                  </a:solidFill>
                  <a:latin typeface="HG丸ｺﾞｼｯｸM-PRO" pitchFamily="50" charset="-128"/>
                  <a:ea typeface="HG丸ｺﾞｼｯｸM-PRO" pitchFamily="50" charset="-128"/>
                </a:rPr>
                <a:t>　　 　 オリジナリティ溢れる計画</a:t>
              </a:r>
              <a:endParaRPr lang="ja-JP" altLang="en-US" sz="1600" dirty="0">
                <a:solidFill>
                  <a:srgbClr val="FF3300"/>
                </a:solidFill>
                <a:latin typeface="HG丸ｺﾞｼｯｸM-PRO" pitchFamily="50" charset="-128"/>
                <a:ea typeface="HG丸ｺﾞｼｯｸM-PRO" pitchFamily="50" charset="-128"/>
              </a:endParaRPr>
            </a:p>
          </p:txBody>
        </p:sp>
      </p:grpSp>
      <p:sp>
        <p:nvSpPr>
          <p:cNvPr id="46" name="左右矢印 45"/>
          <p:cNvSpPr/>
          <p:nvPr/>
        </p:nvSpPr>
        <p:spPr>
          <a:xfrm>
            <a:off x="3852083" y="3933054"/>
            <a:ext cx="2539382" cy="647700"/>
          </a:xfrm>
          <a:prstGeom prst="leftRightArrow">
            <a:avLst>
              <a:gd name="adj1" fmla="val 69929"/>
              <a:gd name="adj2" fmla="val 50000"/>
            </a:avLst>
          </a:prstGeom>
          <a:solidFill>
            <a:srgbClr val="66FF66"/>
          </a:solidFill>
          <a:ln>
            <a:noFill/>
          </a:ln>
          <a:scene3d>
            <a:camera prst="orthographicFront"/>
            <a:lightRig rig="sof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prstClr val="black"/>
                </a:solidFill>
              </a:rPr>
              <a:t>密度の濃いアセスメント</a:t>
            </a:r>
          </a:p>
        </p:txBody>
      </p:sp>
      <p:sp>
        <p:nvSpPr>
          <p:cNvPr id="58" name="右中かっこ 57"/>
          <p:cNvSpPr/>
          <p:nvPr/>
        </p:nvSpPr>
        <p:spPr>
          <a:xfrm>
            <a:off x="7453314" y="2852739"/>
            <a:ext cx="503237" cy="1368425"/>
          </a:xfrm>
          <a:prstGeom prst="rightBrace">
            <a:avLst>
              <a:gd name="adj1" fmla="val 54362"/>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b="0">
              <a:solidFill>
                <a:prstClr val="black"/>
              </a:solidFill>
            </a:endParaRPr>
          </a:p>
        </p:txBody>
      </p:sp>
      <p:sp>
        <p:nvSpPr>
          <p:cNvPr id="66" name="テキスト ボックス 65"/>
          <p:cNvSpPr txBox="1">
            <a:spLocks noChangeArrowheads="1"/>
          </p:cNvSpPr>
          <p:nvPr/>
        </p:nvSpPr>
        <p:spPr bwMode="auto">
          <a:xfrm>
            <a:off x="7938611" y="2349500"/>
            <a:ext cx="738664"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800" b="0">
                <a:solidFill>
                  <a:srgbClr val="000000"/>
                </a:solidFill>
              </a:rPr>
              <a:t>サービス管理</a:t>
            </a:r>
            <a:endParaRPr lang="en-US" altLang="ja-JP" sz="1800" b="0">
              <a:solidFill>
                <a:srgbClr val="000000"/>
              </a:solidFill>
            </a:endParaRPr>
          </a:p>
          <a:p>
            <a:pPr algn="ctr" eaLnBrk="1" hangingPunct="1">
              <a:spcBef>
                <a:spcPct val="0"/>
              </a:spcBef>
              <a:buFontTx/>
              <a:buNone/>
            </a:pPr>
            <a:r>
              <a:rPr lang="ja-JP" altLang="en-US" sz="1800" b="0">
                <a:solidFill>
                  <a:srgbClr val="000000"/>
                </a:solidFill>
              </a:rPr>
              <a:t>責任者のかかわり</a:t>
            </a:r>
          </a:p>
        </p:txBody>
      </p:sp>
      <p:sp>
        <p:nvSpPr>
          <p:cNvPr id="53290" name="正方形/長方形 6"/>
          <p:cNvSpPr>
            <a:spLocks noChangeArrowheads="1"/>
          </p:cNvSpPr>
          <p:nvPr/>
        </p:nvSpPr>
        <p:spPr bwMode="auto">
          <a:xfrm>
            <a:off x="8818563" y="115888"/>
            <a:ext cx="12112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200" b="0">
                <a:solidFill>
                  <a:srgbClr val="000000"/>
                </a:solidFill>
              </a:rPr>
              <a:t>出典　岡部正文</a:t>
            </a:r>
          </a:p>
        </p:txBody>
      </p:sp>
      <p:sp>
        <p:nvSpPr>
          <p:cNvPr id="53291" name="スライド番号プレースホルダー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FontTx/>
              <a:buNone/>
            </a:pPr>
            <a:fld id="{DDACA147-B673-428C-ADFF-4A6259DE388A}" type="slidenum">
              <a:rPr lang="ja-JP" altLang="en-US" sz="1400">
                <a:solidFill>
                  <a:srgbClr val="898989"/>
                </a:solidFill>
              </a:rPr>
              <a:pPr>
                <a:spcBef>
                  <a:spcPct val="0"/>
                </a:spcBef>
                <a:buFontTx/>
                <a:buNone/>
              </a:pPr>
              <a:t>5</a:t>
            </a:fld>
            <a:endParaRPr lang="ja-JP" altLang="en-US" sz="1400">
              <a:solidFill>
                <a:srgbClr val="898989"/>
              </a:solidFill>
            </a:endParaRPr>
          </a:p>
        </p:txBody>
      </p:sp>
    </p:spTree>
    <p:extLst>
      <p:ext uri="{BB962C8B-B14F-4D97-AF65-F5344CB8AC3E}">
        <p14:creationId xmlns:p14="http://schemas.microsoft.com/office/powerpoint/2010/main" val="15520214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37"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barn(outVertical)">
                                      <p:cBhvr>
                                        <p:cTn id="21" dur="500"/>
                                        <p:tgtEl>
                                          <p:spTgt spid="4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anim calcmode="lin" valueType="num">
                                      <p:cBhvr>
                                        <p:cTn id="27" dur="500" fill="hold"/>
                                        <p:tgtEl>
                                          <p:spTgt spid="49"/>
                                        </p:tgtEl>
                                        <p:attrNameLst>
                                          <p:attrName>ppt_x</p:attrName>
                                        </p:attrNameLst>
                                      </p:cBhvr>
                                      <p:tavLst>
                                        <p:tav tm="0">
                                          <p:val>
                                            <p:strVal val="#ppt_x"/>
                                          </p:val>
                                        </p:tav>
                                        <p:tav tm="100000">
                                          <p:val>
                                            <p:strVal val="#ppt_x"/>
                                          </p:val>
                                        </p:tav>
                                      </p:tavLst>
                                    </p:anim>
                                    <p:anim calcmode="lin" valueType="num">
                                      <p:cBhvr>
                                        <p:cTn id="28" dur="5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500"/>
                                        <p:tgtEl>
                                          <p:spTgt spid="49"/>
                                        </p:tgtEl>
                                      </p:cBhvr>
                                    </p:animEffect>
                                    <p:set>
                                      <p:cBhvr>
                                        <p:cTn id="33" dur="1" fill="hold">
                                          <p:stCondLst>
                                            <p:cond delay="499"/>
                                          </p:stCondLst>
                                        </p:cTn>
                                        <p:tgtEl>
                                          <p:spTgt spid="49"/>
                                        </p:tgtEl>
                                        <p:attrNameLst>
                                          <p:attrName>style.visibility</p:attrName>
                                        </p:attrNameLst>
                                      </p:cBhvr>
                                      <p:to>
                                        <p:strVal val="hidden"/>
                                      </p:to>
                                    </p:set>
                                  </p:childTnLst>
                                </p:cTn>
                              </p:par>
                              <p:par>
                                <p:cTn id="34" presetID="9"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9226"/>
                                        </p:tgtEl>
                                        <p:attrNameLst>
                                          <p:attrName>style.visibility</p:attrName>
                                        </p:attrNameLst>
                                      </p:cBhvr>
                                      <p:to>
                                        <p:strVal val="visible"/>
                                      </p:to>
                                    </p:set>
                                    <p:animEffect transition="in" filter="blinds(horizontal)">
                                      <p:cBhvr>
                                        <p:cTn id="41" dur="500"/>
                                        <p:tgtEl>
                                          <p:spTgt spid="922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up)">
                                      <p:cBhvr>
                                        <p:cTn id="46" dur="500"/>
                                        <p:tgtEl>
                                          <p:spTgt spid="6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dissolv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34976" y="333779"/>
            <a:ext cx="9283700" cy="934982"/>
          </a:xfrm>
        </p:spPr>
        <p:txBody>
          <a:bodyPr/>
          <a:lstStyle/>
          <a:p>
            <a:pPr algn="l" eaLnBrk="1" hangingPunct="1"/>
            <a:r>
              <a:rPr lang="ja-JP" altLang="en-US" sz="3600" b="1" dirty="0">
                <a:solidFill>
                  <a:schemeClr val="tx1"/>
                </a:solidFill>
              </a:rPr>
              <a:t>（２）（自立支援）協議会の活用</a:t>
            </a:r>
          </a:p>
        </p:txBody>
      </p:sp>
      <p:sp>
        <p:nvSpPr>
          <p:cNvPr id="18436" name="Text Box 4"/>
          <p:cNvSpPr txBox="1">
            <a:spLocks noChangeArrowheads="1"/>
          </p:cNvSpPr>
          <p:nvPr/>
        </p:nvSpPr>
        <p:spPr bwMode="auto">
          <a:xfrm>
            <a:off x="468313" y="1700808"/>
            <a:ext cx="9505056" cy="4832093"/>
          </a:xfrm>
          <a:prstGeom prst="rect">
            <a:avLst/>
          </a:prstGeom>
          <a:noFill/>
          <a:ln w="9525">
            <a:noFill/>
            <a:miter lim="800000"/>
            <a:headEnd/>
            <a:tailEnd/>
          </a:ln>
        </p:spPr>
        <p:txBody>
          <a:bodyPr wrap="square">
            <a:spAutoFit/>
          </a:bodyPr>
          <a:lstStyle/>
          <a:p>
            <a:pPr marL="182563" indent="-182563" algn="l"/>
            <a:r>
              <a:rPr lang="ja-JP" altLang="ja-JP" sz="2800" b="0" dirty="0"/>
              <a:t>・</a:t>
            </a:r>
            <a:r>
              <a:rPr lang="ja-JP" altLang="en-US" sz="2800" b="0" dirty="0"/>
              <a:t>「</a:t>
            </a:r>
            <a:r>
              <a:rPr lang="ja-JP" altLang="ja-JP" sz="2800" b="0" dirty="0"/>
              <a:t>協議会</a:t>
            </a:r>
            <a:r>
              <a:rPr lang="ja-JP" altLang="en-US" sz="2800" b="0" dirty="0"/>
              <a:t>」</a:t>
            </a:r>
            <a:r>
              <a:rPr lang="ja-JP" altLang="ja-JP" sz="2800" b="0" dirty="0"/>
              <a:t>に参加し、地域の課題（社会資源の過不足・質等）を、関係者と共有する。</a:t>
            </a:r>
          </a:p>
          <a:p>
            <a:pPr marL="182563" indent="-182563" algn="l"/>
            <a:r>
              <a:rPr lang="ja-JP" altLang="ja-JP" sz="2800" b="0" dirty="0"/>
              <a:t>・対応に苦慮していることがある場合、事例検討</a:t>
            </a:r>
            <a:r>
              <a:rPr lang="ja-JP" altLang="en-US" sz="2800" b="0" dirty="0"/>
              <a:t>やスーパービジョン</a:t>
            </a:r>
            <a:r>
              <a:rPr lang="ja-JP" altLang="ja-JP" sz="2800" b="0" dirty="0"/>
              <a:t>（評価・検証）等に参加したり、自ら企画する。</a:t>
            </a:r>
          </a:p>
          <a:p>
            <a:pPr marL="182563" indent="-182563" algn="l"/>
            <a:r>
              <a:rPr lang="ja-JP" altLang="ja-JP" sz="2800" b="0" dirty="0"/>
              <a:t>・「協議会」の意味を考え直し、誤解を取り除く</a:t>
            </a:r>
            <a:r>
              <a:rPr lang="ja-JP" altLang="en-US" sz="2800" b="0" dirty="0"/>
              <a:t>（陳情ではなく協働の場）</a:t>
            </a:r>
            <a:r>
              <a:rPr lang="ja-JP" altLang="ja-JP" sz="2800" b="0" dirty="0"/>
              <a:t>。</a:t>
            </a:r>
          </a:p>
          <a:p>
            <a:pPr marL="182563" indent="-182563" algn="l"/>
            <a:r>
              <a:rPr lang="ja-JP" altLang="ja-JP" sz="2800" b="0" dirty="0"/>
              <a:t>・「協議会」は、実認識のデータから出発して、課題達成のためのポイントはなにかを、地域（チーム）で考えだそうとするもの。 </a:t>
            </a:r>
          </a:p>
          <a:p>
            <a:pPr marL="182563" indent="-182563" algn="l"/>
            <a:r>
              <a:rPr lang="ja-JP" altLang="ja-JP" sz="2800" b="0" dirty="0"/>
              <a:t>・「協議会」では、実効策をアイデアとして、全員で受け入れ、それらを原材料として、今までの活動を変更したり、柔軟な対応に変更すること。</a:t>
            </a:r>
          </a:p>
        </p:txBody>
      </p:sp>
      <p:sp>
        <p:nvSpPr>
          <p:cNvPr id="18437" name="AutoShape 4"/>
          <p:cNvSpPr>
            <a:spLocks noChangeArrowheads="1"/>
          </p:cNvSpPr>
          <p:nvPr/>
        </p:nvSpPr>
        <p:spPr bwMode="auto">
          <a:xfrm>
            <a:off x="324297" y="1196752"/>
            <a:ext cx="9229724" cy="431800"/>
          </a:xfrm>
          <a:prstGeom prst="parallelogram">
            <a:avLst>
              <a:gd name="adj" fmla="val 94604"/>
            </a:avLst>
          </a:prstGeom>
          <a:gradFill rotWithShape="1">
            <a:gsLst>
              <a:gs pos="0">
                <a:srgbClr val="FFFFFF"/>
              </a:gs>
              <a:gs pos="100000">
                <a:srgbClr val="CCFF99"/>
              </a:gs>
            </a:gsLst>
            <a:lin ang="5400000" scaled="1"/>
          </a:gradFill>
          <a:ln w="12700" algn="ctr">
            <a:noFill/>
            <a:miter lim="800000"/>
            <a:headEnd/>
            <a:tailEnd/>
          </a:ln>
        </p:spPr>
        <p:txBody>
          <a:bodyPr wrap="none" lIns="74295" tIns="8890" rIns="74295" bIns="8890" anchor="ctr"/>
          <a:lstStyle/>
          <a:p>
            <a:endParaRPr lang="ja-JP" altLang="ja-JP" dirty="0"/>
          </a:p>
        </p:txBody>
      </p:sp>
      <p:sp>
        <p:nvSpPr>
          <p:cNvPr id="2" name="スライド番号プレースホルダー 1"/>
          <p:cNvSpPr>
            <a:spLocks noGrp="1"/>
          </p:cNvSpPr>
          <p:nvPr>
            <p:ph type="sldNum" sz="quarter" idx="12"/>
          </p:nvPr>
        </p:nvSpPr>
        <p:spPr/>
        <p:txBody>
          <a:bodyPr/>
          <a:lstStyle/>
          <a:p>
            <a:pPr>
              <a:defRPr/>
            </a:pPr>
            <a:fld id="{FEFC2FB3-D7FD-4AEF-AFA5-D5FB63CBC06B}" type="slidenum">
              <a:rPr lang="en-US" altLang="ja-JP" smtClean="0"/>
              <a:pPr>
                <a:defRPr/>
              </a:pPr>
              <a:t>50</a:t>
            </a:fld>
            <a:endParaRPr lang="en-US" altLang="ja-JP" dirty="0"/>
          </a:p>
        </p:txBody>
      </p:sp>
    </p:spTree>
    <p:extLst>
      <p:ext uri="{BB962C8B-B14F-4D97-AF65-F5344CB8AC3E}">
        <p14:creationId xmlns:p14="http://schemas.microsoft.com/office/powerpoint/2010/main" val="16805882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Oval 1"/>
          <p:cNvSpPr>
            <a:spLocks/>
          </p:cNvSpPr>
          <p:nvPr/>
        </p:nvSpPr>
        <p:spPr bwMode="auto">
          <a:xfrm>
            <a:off x="2429340" y="1500188"/>
            <a:ext cx="5532946" cy="4902398"/>
          </a:xfrm>
          <a:prstGeom prst="ellipse">
            <a:avLst/>
          </a:prstGeom>
          <a:gradFill rotWithShape="0">
            <a:gsLst>
              <a:gs pos="0">
                <a:srgbClr val="CC66FF"/>
              </a:gs>
              <a:gs pos="100000">
                <a:srgbClr val="FFFFFF"/>
              </a:gs>
            </a:gsLst>
            <a:lin ang="5400000" scaled="1"/>
          </a:gradFill>
          <a:ln w="12700" cap="flat">
            <a:solidFill>
              <a:schemeClr val="tx1"/>
            </a:solidFill>
            <a:prstDash val="solid"/>
            <a:miter lim="800000"/>
            <a:headEnd type="none" w="med" len="med"/>
            <a:tailEnd type="none" w="med" len="med"/>
          </a:ln>
          <a:effectLst>
            <a:outerShdw blurRad="127000" dist="76199" dir="5400000" algn="ctr" rotWithShape="0">
              <a:schemeClr val="bg2">
                <a:alpha val="75000"/>
              </a:schemeClr>
            </a:outerShdw>
          </a:effectLst>
        </p:spPr>
        <p:txBody>
          <a:bodyPr lIns="0" tIns="0" rIns="0" bIns="0"/>
          <a:lstStyle/>
          <a:p>
            <a:endParaRPr lang="ja-JP" altLang="en-US"/>
          </a:p>
        </p:txBody>
      </p:sp>
      <p:sp>
        <p:nvSpPr>
          <p:cNvPr id="114690" name="Rectangle 2"/>
          <p:cNvSpPr>
            <a:spLocks/>
          </p:cNvSpPr>
          <p:nvPr/>
        </p:nvSpPr>
        <p:spPr bwMode="auto">
          <a:xfrm>
            <a:off x="813592" y="5189488"/>
            <a:ext cx="1154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sz="3000" dirty="0">
                <a:latin typeface="ヒラギノ角ゴ Std W8" charset="0"/>
                <a:ea typeface="ヒラギノ角ゴ Std W8" charset="0"/>
                <a:cs typeface="ヒラギノ角ゴ Std W8" charset="0"/>
                <a:sym typeface="ヒラギノ角ゴ Std W8" charset="0"/>
              </a:rPr>
              <a:t>ミクロ</a:t>
            </a:r>
          </a:p>
        </p:txBody>
      </p:sp>
      <p:sp>
        <p:nvSpPr>
          <p:cNvPr id="114691" name="Rectangle 3"/>
          <p:cNvSpPr>
            <a:spLocks/>
          </p:cNvSpPr>
          <p:nvPr/>
        </p:nvSpPr>
        <p:spPr bwMode="auto">
          <a:xfrm>
            <a:off x="1005952" y="3725020"/>
            <a:ext cx="769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sz="3000">
                <a:solidFill>
                  <a:srgbClr val="FF8000"/>
                </a:solidFill>
                <a:latin typeface="ヒラギノ角ゴ Std W8" charset="0"/>
                <a:ea typeface="ヒラギノ角ゴ Std W8" charset="0"/>
                <a:cs typeface="ヒラギノ角ゴ Std W8" charset="0"/>
                <a:sym typeface="ヒラギノ角ゴ Std W8" charset="0"/>
              </a:rPr>
              <a:t>メゾ</a:t>
            </a:r>
          </a:p>
        </p:txBody>
      </p:sp>
      <p:sp>
        <p:nvSpPr>
          <p:cNvPr id="114692" name="Rectangle 4"/>
          <p:cNvSpPr>
            <a:spLocks/>
          </p:cNvSpPr>
          <p:nvPr/>
        </p:nvSpPr>
        <p:spPr bwMode="auto">
          <a:xfrm>
            <a:off x="829279" y="2189113"/>
            <a:ext cx="11426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sz="3000">
                <a:solidFill>
                  <a:srgbClr val="CC66FF"/>
                </a:solidFill>
                <a:latin typeface="ヒラギノ角ゴ Std W8" charset="0"/>
                <a:ea typeface="ヒラギノ角ゴ Std W8" charset="0"/>
                <a:cs typeface="ヒラギノ角ゴ Std W8" charset="0"/>
                <a:sym typeface="ヒラギノ角ゴ Std W8" charset="0"/>
              </a:rPr>
              <a:t>マクロ</a:t>
            </a:r>
          </a:p>
        </p:txBody>
      </p:sp>
      <p:sp>
        <p:nvSpPr>
          <p:cNvPr id="114693" name="Rectangle 5"/>
          <p:cNvSpPr>
            <a:spLocks/>
          </p:cNvSpPr>
          <p:nvPr/>
        </p:nvSpPr>
        <p:spPr bwMode="auto">
          <a:xfrm>
            <a:off x="565193" y="477739"/>
            <a:ext cx="9261239" cy="48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ja-JP" altLang="en-US" sz="40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個別支援から（自立支援）協議会へ</a:t>
            </a:r>
          </a:p>
        </p:txBody>
      </p:sp>
      <p:sp>
        <p:nvSpPr>
          <p:cNvPr id="114694" name="Rectangle 6"/>
          <p:cNvSpPr>
            <a:spLocks/>
          </p:cNvSpPr>
          <p:nvPr/>
        </p:nvSpPr>
        <p:spPr bwMode="auto">
          <a:xfrm>
            <a:off x="6949147" y="6281945"/>
            <a:ext cx="21303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b="0" dirty="0"/>
              <a:t>参考：野中猛　小澤温</a:t>
            </a:r>
          </a:p>
        </p:txBody>
      </p:sp>
      <p:sp>
        <p:nvSpPr>
          <p:cNvPr id="114695" name="Oval 7"/>
          <p:cNvSpPr>
            <a:spLocks/>
          </p:cNvSpPr>
          <p:nvPr/>
        </p:nvSpPr>
        <p:spPr bwMode="auto">
          <a:xfrm>
            <a:off x="3272173" y="3000375"/>
            <a:ext cx="3847281" cy="3411141"/>
          </a:xfrm>
          <a:prstGeom prst="ellipse">
            <a:avLst/>
          </a:prstGeom>
          <a:gradFill rotWithShape="0">
            <a:gsLst>
              <a:gs pos="0">
                <a:srgbClr val="FF8000"/>
              </a:gs>
              <a:gs pos="100000">
                <a:srgbClr val="FFFFFF"/>
              </a:gs>
            </a:gsLst>
            <a:lin ang="5400000" scaled="1"/>
          </a:gradFill>
          <a:ln w="12700" cap="flat">
            <a:solidFill>
              <a:schemeClr val="tx1"/>
            </a:solidFill>
            <a:prstDash val="solid"/>
            <a:miter lim="800000"/>
            <a:headEnd type="none" w="med" len="med"/>
            <a:tailEnd type="none" w="med" len="med"/>
          </a:ln>
          <a:effectLst>
            <a:outerShdw blurRad="127000" dist="76199" dir="5400000" algn="ctr" rotWithShape="0">
              <a:schemeClr val="bg2">
                <a:alpha val="75000"/>
              </a:schemeClr>
            </a:outerShdw>
          </a:effectLst>
        </p:spPr>
        <p:txBody>
          <a:bodyPr lIns="0" tIns="0" rIns="0" bIns="0"/>
          <a:lstStyle/>
          <a:p>
            <a:endParaRPr lang="ja-JP" altLang="en-US"/>
          </a:p>
        </p:txBody>
      </p:sp>
      <p:sp>
        <p:nvSpPr>
          <p:cNvPr id="114696" name="Oval 8"/>
          <p:cNvSpPr>
            <a:spLocks/>
          </p:cNvSpPr>
          <p:nvPr/>
        </p:nvSpPr>
        <p:spPr bwMode="auto">
          <a:xfrm>
            <a:off x="4075342" y="4420195"/>
            <a:ext cx="2240942" cy="1991320"/>
          </a:xfrm>
          <a:prstGeom prst="ellipse">
            <a:avLst/>
          </a:prstGeom>
          <a:gradFill rotWithShape="0">
            <a:gsLst>
              <a:gs pos="0">
                <a:srgbClr val="CCFF66"/>
              </a:gs>
              <a:gs pos="100000">
                <a:srgbClr val="FFFFFF"/>
              </a:gs>
            </a:gsLst>
            <a:lin ang="5400000" scaled="1"/>
          </a:gradFill>
          <a:ln w="12700" cap="flat">
            <a:solidFill>
              <a:schemeClr val="tx1"/>
            </a:solidFill>
            <a:prstDash val="solid"/>
            <a:miter lim="800000"/>
            <a:headEnd type="none" w="med" len="med"/>
            <a:tailEnd type="none" w="med" len="med"/>
          </a:ln>
          <a:effectLst>
            <a:outerShdw blurRad="127000" dist="76199" dir="5400000" algn="ctr" rotWithShape="0">
              <a:schemeClr val="bg2">
                <a:alpha val="75000"/>
              </a:schemeClr>
            </a:outerShdw>
          </a:effectLst>
        </p:spPr>
        <p:txBody>
          <a:bodyPr lIns="0" tIns="0" rIns="0" bIns="0"/>
          <a:lstStyle/>
          <a:p>
            <a:endParaRPr lang="ja-JP" altLang="en-US"/>
          </a:p>
        </p:txBody>
      </p:sp>
      <p:sp>
        <p:nvSpPr>
          <p:cNvPr id="114697" name="Rectangle 9"/>
          <p:cNvSpPr>
            <a:spLocks/>
          </p:cNvSpPr>
          <p:nvPr/>
        </p:nvSpPr>
        <p:spPr bwMode="auto">
          <a:xfrm>
            <a:off x="3652195" y="1743967"/>
            <a:ext cx="30921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sz="3000" dirty="0"/>
              <a:t>（自立支援）協議会</a:t>
            </a:r>
            <a:endParaRPr lang="en-US" altLang="ja-JP" sz="3000" dirty="0"/>
          </a:p>
          <a:p>
            <a:r>
              <a:rPr lang="ja-JP" altLang="en-US" sz="3000" dirty="0"/>
              <a:t>１</a:t>
            </a:r>
            <a:r>
              <a:rPr lang="ja-JP" altLang="en-US" sz="3000" dirty="0" smtClean="0"/>
              <a:t>：多数</a:t>
            </a:r>
            <a:endParaRPr lang="ja-JP" altLang="en-US" sz="3000" dirty="0"/>
          </a:p>
        </p:txBody>
      </p:sp>
      <p:sp>
        <p:nvSpPr>
          <p:cNvPr id="114698" name="Rectangle 10"/>
          <p:cNvSpPr>
            <a:spLocks/>
          </p:cNvSpPr>
          <p:nvPr/>
        </p:nvSpPr>
        <p:spPr bwMode="auto">
          <a:xfrm>
            <a:off x="4139559" y="3351311"/>
            <a:ext cx="21174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sz="3000" dirty="0"/>
              <a:t>基幹センター</a:t>
            </a:r>
            <a:endParaRPr lang="en-US" altLang="ja-JP" sz="3000" dirty="0"/>
          </a:p>
          <a:p>
            <a:r>
              <a:rPr lang="ja-JP" altLang="en-US" sz="3000" dirty="0"/>
              <a:t>１：複数</a:t>
            </a:r>
          </a:p>
        </p:txBody>
      </p:sp>
      <p:sp>
        <p:nvSpPr>
          <p:cNvPr id="114699" name="Rectangle 11"/>
          <p:cNvSpPr>
            <a:spLocks/>
          </p:cNvSpPr>
          <p:nvPr/>
        </p:nvSpPr>
        <p:spPr bwMode="auto">
          <a:xfrm>
            <a:off x="4528007" y="4958655"/>
            <a:ext cx="15388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sz="3000"/>
              <a:t>個別相談</a:t>
            </a:r>
            <a:endParaRPr lang="en-US" altLang="ja-JP" sz="3000"/>
          </a:p>
          <a:p>
            <a:r>
              <a:rPr lang="ja-JP" altLang="en-US" sz="3000"/>
              <a:t>１：１</a:t>
            </a:r>
          </a:p>
        </p:txBody>
      </p:sp>
      <p:sp>
        <p:nvSpPr>
          <p:cNvPr id="2" name="スライド番号プレースホルダー 1"/>
          <p:cNvSpPr>
            <a:spLocks noGrp="1"/>
          </p:cNvSpPr>
          <p:nvPr>
            <p:ph type="sldNum" sz="quarter" idx="12"/>
          </p:nvPr>
        </p:nvSpPr>
        <p:spPr>
          <a:xfrm>
            <a:off x="7276783" y="6356351"/>
            <a:ext cx="2696586" cy="501649"/>
          </a:xfrm>
        </p:spPr>
        <p:txBody>
          <a:bodyPr/>
          <a:lstStyle/>
          <a:p>
            <a:fld id="{CF57E0E2-C89F-CA4A-A482-F1FB864CA57D}" type="slidenum">
              <a:rPr lang="ja-JP" altLang="en-US" smtClean="0">
                <a:solidFill>
                  <a:prstClr val="black">
                    <a:tint val="75000"/>
                  </a:prstClr>
                </a:solidFill>
                <a:latin typeface="Calibri"/>
                <a:ea typeface="ＭＳ Ｐゴシック"/>
              </a:rPr>
              <a:pPr/>
              <a:t>51</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220921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AutoShape 1"/>
          <p:cNvSpPr>
            <a:spLocks/>
          </p:cNvSpPr>
          <p:nvPr/>
        </p:nvSpPr>
        <p:spPr bwMode="auto">
          <a:xfrm rot="-1993902">
            <a:off x="3413471" y="4240486"/>
            <a:ext cx="6316284" cy="607219"/>
          </a:xfrm>
          <a:prstGeom prst="leftRightArrow">
            <a:avLst>
              <a:gd name="adj1" fmla="val 16981"/>
              <a:gd name="adj2" fmla="val 57333"/>
            </a:avLst>
          </a:prstGeom>
          <a:solidFill>
            <a:schemeClr val="accent1"/>
          </a:solidFill>
          <a:ln w="6350" cap="flat">
            <a:solidFill>
              <a:schemeClr val="tx1"/>
            </a:solidFill>
            <a:prstDash val="solid"/>
            <a:miter lim="800000"/>
            <a:headEnd type="none" w="med" len="med"/>
            <a:tailEnd type="none" w="med" len="med"/>
          </a:ln>
        </p:spPr>
        <p:txBody>
          <a:bodyPr lIns="0" tIns="0" rIns="0" bIns="0"/>
          <a:lstStyle/>
          <a:p>
            <a:endParaRPr lang="ja-JP" altLang="en-US"/>
          </a:p>
        </p:txBody>
      </p:sp>
      <p:sp>
        <p:nvSpPr>
          <p:cNvPr id="115714" name="Oval 2"/>
          <p:cNvSpPr>
            <a:spLocks/>
          </p:cNvSpPr>
          <p:nvPr/>
        </p:nvSpPr>
        <p:spPr bwMode="auto">
          <a:xfrm>
            <a:off x="3026760" y="103808"/>
            <a:ext cx="7109538" cy="3625453"/>
          </a:xfrm>
          <a:prstGeom prst="ellipse">
            <a:avLst/>
          </a:prstGeom>
          <a:solidFill>
            <a:schemeClr val="bg1">
              <a:lumMod val="75000"/>
              <a:alpha val="59999"/>
            </a:schemeClr>
          </a:solidFill>
          <a:ln w="6350" cap="flat">
            <a:solidFill>
              <a:schemeClr val="tx1">
                <a:alpha val="59999"/>
              </a:schemeClr>
            </a:solidFill>
            <a:prstDash val="solid"/>
            <a:miter lim="800000"/>
            <a:headEnd type="none" w="med" len="med"/>
            <a:tailEnd type="none" w="med" len="med"/>
          </a:ln>
        </p:spPr>
        <p:txBody>
          <a:bodyPr lIns="0" tIns="0" rIns="0" bIns="0" anchor="ctr"/>
          <a:lstStyle/>
          <a:p>
            <a:r>
              <a:rPr lang="ja-JP" altLang="en-US" sz="2800" dirty="0">
                <a:latin typeface="ヒラギノ角ゴ Std W8" charset="0"/>
                <a:ea typeface="ヒラギノ角ゴ Std W8" charset="0"/>
                <a:cs typeface="ヒラギノ角ゴ Std W8" charset="0"/>
                <a:sym typeface="ヒラギノ角ゴ Std W8" charset="0"/>
              </a:rPr>
              <a:t>（自立支援）協議会</a:t>
            </a:r>
            <a:r>
              <a:rPr lang="ja-JP" altLang="en-US" sz="2800" dirty="0">
                <a:effectLst>
                  <a:outerShdw blurRad="38100" dist="38100" dir="2700000" algn="tl">
                    <a:srgbClr val="000000"/>
                  </a:outerShdw>
                </a:effectLst>
                <a:latin typeface="ヒラギノ角ゴ Std W8" charset="0"/>
                <a:ea typeface="ヒラギノ角ゴ Std W8" charset="0"/>
                <a:cs typeface="ヒラギノ角ゴ Std W8" charset="0"/>
                <a:sym typeface="ヒラギノ角ゴ Std W8" charset="0"/>
              </a:rPr>
              <a:t>　　</a:t>
            </a:r>
          </a:p>
        </p:txBody>
      </p:sp>
      <p:grpSp>
        <p:nvGrpSpPr>
          <p:cNvPr id="115717" name="Group 5"/>
          <p:cNvGrpSpPr>
            <a:grpSpLocks/>
          </p:cNvGrpSpPr>
          <p:nvPr/>
        </p:nvGrpSpPr>
        <p:grpSpPr bwMode="auto">
          <a:xfrm>
            <a:off x="88158" y="3900041"/>
            <a:ext cx="4626901" cy="2944564"/>
            <a:chOff x="-37" y="-134"/>
            <a:chExt cx="3733" cy="2638"/>
          </a:xfrm>
        </p:grpSpPr>
        <p:sp>
          <p:nvSpPr>
            <p:cNvPr id="115715" name="Rectangle 3"/>
            <p:cNvSpPr>
              <a:spLocks/>
            </p:cNvSpPr>
            <p:nvPr/>
          </p:nvSpPr>
          <p:spPr bwMode="auto">
            <a:xfrm>
              <a:off x="-37" y="-134"/>
              <a:ext cx="931" cy="414"/>
            </a:xfrm>
            <a:prstGeom prst="rect">
              <a:avLst/>
            </a:prstGeom>
            <a:noFill/>
            <a:ln w="3175" cap="flat">
              <a:solidFill>
                <a:schemeClr val="tx1"/>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r>
                <a:rPr lang="ja-JP" altLang="en-US" sz="3000" dirty="0">
                  <a:latin typeface="ヒラギノ角ゴ Std W8" charset="0"/>
                  <a:ea typeface="ヒラギノ角ゴ Std W8" charset="0"/>
                  <a:cs typeface="ヒラギノ角ゴ Std W8" charset="0"/>
                  <a:sym typeface="ヒラギノ角ゴ Std W8" charset="0"/>
                </a:rPr>
                <a:t>ミクロ</a:t>
              </a:r>
            </a:p>
          </p:txBody>
        </p:sp>
        <p:sp>
          <p:nvSpPr>
            <p:cNvPr id="115716" name="Oval 4"/>
            <p:cNvSpPr>
              <a:spLocks/>
            </p:cNvSpPr>
            <p:nvPr/>
          </p:nvSpPr>
          <p:spPr bwMode="auto">
            <a:xfrm>
              <a:off x="0" y="0"/>
              <a:ext cx="3696" cy="2504"/>
            </a:xfrm>
            <a:prstGeom prst="ellipse">
              <a:avLst/>
            </a:prstGeom>
            <a:solidFill>
              <a:srgbClr val="66CCFF">
                <a:alpha val="49803"/>
              </a:srgbClr>
            </a:solidFill>
            <a:ln w="3175" cap="flat">
              <a:solidFill>
                <a:schemeClr val="tx1"/>
              </a:solidFill>
              <a:miter lim="800000"/>
              <a:headEnd type="none" w="med" len="med"/>
              <a:tailEnd type="none" w="med" len="med"/>
            </a:ln>
            <a:extLst/>
          </p:spPr>
          <p:txBody>
            <a:bodyPr lIns="0" tIns="0" rIns="0" bIns="0" anchor="ctr"/>
            <a:lstStyle/>
            <a:p>
              <a:r>
                <a:rPr lang="ja-JP" altLang="en-US" sz="2800" dirty="0">
                  <a:latin typeface="ヒラギノ角ゴ Std W8" charset="0"/>
                  <a:ea typeface="ヒラギノ角ゴ Std W8" charset="0"/>
                  <a:cs typeface="ヒラギノ角ゴ Std W8" charset="0"/>
                  <a:sym typeface="ヒラギノ角ゴ Std W8" charset="0"/>
                </a:rPr>
                <a:t>個別支援</a:t>
              </a:r>
              <a:endParaRPr lang="en-US" altLang="ja-JP" sz="2800" dirty="0">
                <a:latin typeface="ヒラギノ角ゴ Std W8" charset="0"/>
                <a:ea typeface="ヒラギノ角ゴ Std W8" charset="0"/>
                <a:cs typeface="ヒラギノ角ゴ Std W8" charset="0"/>
                <a:sym typeface="ヒラギノ角ゴ Std W8" charset="0"/>
              </a:endParaRPr>
            </a:p>
            <a:p>
              <a:r>
                <a:rPr lang="ja-JP" altLang="en-US" sz="2800" dirty="0">
                  <a:latin typeface="ヒラギノ角ゴ Std W8" charset="0"/>
                  <a:ea typeface="ヒラギノ角ゴ Std W8" charset="0"/>
                  <a:cs typeface="ヒラギノ角ゴ Std W8" charset="0"/>
                  <a:sym typeface="ヒラギノ角ゴ Std W8" charset="0"/>
                </a:rPr>
                <a:t>相談支援</a:t>
              </a:r>
            </a:p>
          </p:txBody>
        </p:sp>
      </p:grpSp>
      <p:sp>
        <p:nvSpPr>
          <p:cNvPr id="115718" name="Rectangle 6"/>
          <p:cNvSpPr>
            <a:spLocks/>
          </p:cNvSpPr>
          <p:nvPr/>
        </p:nvSpPr>
        <p:spPr bwMode="auto">
          <a:xfrm>
            <a:off x="7710757" y="840730"/>
            <a:ext cx="1142621" cy="461665"/>
          </a:xfrm>
          <a:prstGeom prst="rect">
            <a:avLst/>
          </a:prstGeom>
          <a:noFill/>
          <a:ln w="635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r>
              <a:rPr lang="ja-JP" altLang="en-US" sz="3000" dirty="0">
                <a:latin typeface="ヒラギノ角ゴ Std W8" charset="0"/>
                <a:ea typeface="ヒラギノ角ゴ Std W8" charset="0"/>
                <a:cs typeface="ヒラギノ角ゴ Std W8" charset="0"/>
                <a:sym typeface="ヒラギノ角ゴ Std W8" charset="0"/>
              </a:rPr>
              <a:t>マクロ</a:t>
            </a:r>
          </a:p>
        </p:txBody>
      </p:sp>
      <p:sp>
        <p:nvSpPr>
          <p:cNvPr id="115719" name="Rectangle 7"/>
          <p:cNvSpPr>
            <a:spLocks/>
          </p:cNvSpPr>
          <p:nvPr/>
        </p:nvSpPr>
        <p:spPr bwMode="auto">
          <a:xfrm>
            <a:off x="347146" y="-9872"/>
            <a:ext cx="4987584"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40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個別支援から協議会へ</a:t>
            </a:r>
          </a:p>
        </p:txBody>
      </p:sp>
      <p:sp>
        <p:nvSpPr>
          <p:cNvPr id="115720" name="Rectangle 8"/>
          <p:cNvSpPr>
            <a:spLocks/>
          </p:cNvSpPr>
          <p:nvPr/>
        </p:nvSpPr>
        <p:spPr bwMode="auto">
          <a:xfrm>
            <a:off x="5074346" y="5447109"/>
            <a:ext cx="4987584" cy="48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3600">
                <a:latin typeface="ヒラギノ角ゴ Std W8" charset="0"/>
                <a:ea typeface="ヒラギノ角ゴ Std W8" charset="0"/>
                <a:cs typeface="ヒラギノ角ゴ Std W8" charset="0"/>
                <a:sym typeface="ヒラギノ角ゴ Std W8" charset="0"/>
              </a:rPr>
              <a:t>段階イメージ</a:t>
            </a:r>
          </a:p>
        </p:txBody>
      </p:sp>
      <p:sp>
        <p:nvSpPr>
          <p:cNvPr id="115721" name="Rectangle 9"/>
          <p:cNvSpPr>
            <a:spLocks/>
          </p:cNvSpPr>
          <p:nvPr/>
        </p:nvSpPr>
        <p:spPr bwMode="auto">
          <a:xfrm>
            <a:off x="6828191" y="6297334"/>
            <a:ext cx="18963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sz="1600" b="0" dirty="0"/>
              <a:t>参考：野中猛　小澤温</a:t>
            </a:r>
          </a:p>
        </p:txBody>
      </p:sp>
      <p:grpSp>
        <p:nvGrpSpPr>
          <p:cNvPr id="115728" name="Group 16"/>
          <p:cNvGrpSpPr>
            <a:grpSpLocks/>
          </p:cNvGrpSpPr>
          <p:nvPr/>
        </p:nvGrpSpPr>
        <p:grpSpPr bwMode="auto">
          <a:xfrm>
            <a:off x="1414223" y="2217911"/>
            <a:ext cx="7975920" cy="2941216"/>
            <a:chOff x="0" y="-131"/>
            <a:chExt cx="6434" cy="2635"/>
          </a:xfrm>
        </p:grpSpPr>
        <p:grpSp>
          <p:nvGrpSpPr>
            <p:cNvPr id="115724" name="Group 12"/>
            <p:cNvGrpSpPr>
              <a:grpSpLocks/>
            </p:cNvGrpSpPr>
            <p:nvPr/>
          </p:nvGrpSpPr>
          <p:grpSpPr bwMode="auto">
            <a:xfrm>
              <a:off x="0" y="-131"/>
              <a:ext cx="4697" cy="2635"/>
              <a:chOff x="0" y="-131"/>
              <a:chExt cx="4697" cy="2635"/>
            </a:xfrm>
          </p:grpSpPr>
          <p:sp>
            <p:nvSpPr>
              <p:cNvPr id="115722" name="Oval 10"/>
              <p:cNvSpPr>
                <a:spLocks/>
              </p:cNvSpPr>
              <p:nvPr/>
            </p:nvSpPr>
            <p:spPr bwMode="auto">
              <a:xfrm>
                <a:off x="0" y="0"/>
                <a:ext cx="4697" cy="2504"/>
              </a:xfrm>
              <a:prstGeom prst="ellipse">
                <a:avLst/>
              </a:prstGeom>
              <a:solidFill>
                <a:srgbClr val="66FFFF">
                  <a:alpha val="82999"/>
                </a:srgbClr>
              </a:solidFill>
              <a:ln w="3175" cap="flat">
                <a:solidFill>
                  <a:schemeClr val="tx1">
                    <a:alpha val="82999"/>
                  </a:schemeClr>
                </a:solidFill>
                <a:miter lim="800000"/>
                <a:headEnd type="none" w="med" len="med"/>
                <a:tailEnd type="none" w="med" len="med"/>
              </a:ln>
              <a:extLst/>
            </p:spPr>
            <p:txBody>
              <a:bodyPr lIns="0" tIns="0" rIns="0" bIns="0" anchor="ctr"/>
              <a:lstStyle/>
              <a:p>
                <a:r>
                  <a:rPr lang="ja-JP" altLang="en-US" sz="2800" dirty="0">
                    <a:effectLst>
                      <a:outerShdw blurRad="38100" dist="38100" dir="2700000" algn="tl">
                        <a:srgbClr val="FFFFFF"/>
                      </a:outerShdw>
                    </a:effectLst>
                    <a:latin typeface="ヒラギノ角ゴ Std W8" charset="0"/>
                    <a:ea typeface="ヒラギノ角ゴ Std W8" charset="0"/>
                    <a:cs typeface="ヒラギノ角ゴ Std W8" charset="0"/>
                    <a:sym typeface="ヒラギノ角ゴ Std W8" charset="0"/>
                  </a:rPr>
                  <a:t>事例共有</a:t>
                </a:r>
                <a:endParaRPr lang="en-US" altLang="ja-JP" sz="2800" dirty="0">
                  <a:effectLst>
                    <a:outerShdw blurRad="38100" dist="38100" dir="2700000" algn="tl">
                      <a:srgbClr val="FFFFFF"/>
                    </a:outerShdw>
                  </a:effectLst>
                  <a:latin typeface="ヒラギノ角ゴ Std W8" charset="0"/>
                  <a:ea typeface="ヒラギノ角ゴ Std W8" charset="0"/>
                  <a:cs typeface="ヒラギノ角ゴ Std W8" charset="0"/>
                  <a:sym typeface="ヒラギノ角ゴ Std W8" charset="0"/>
                </a:endParaRPr>
              </a:p>
              <a:p>
                <a:r>
                  <a:rPr lang="ja-JP" altLang="en-US" sz="2800" dirty="0">
                    <a:effectLst>
                      <a:outerShdw blurRad="38100" dist="38100" dir="2700000" algn="tl">
                        <a:srgbClr val="FFFFFF"/>
                      </a:outerShdw>
                    </a:effectLst>
                    <a:latin typeface="ヒラギノ角ゴ Std W8" charset="0"/>
                    <a:ea typeface="ヒラギノ角ゴ Std W8" charset="0"/>
                    <a:cs typeface="ヒラギノ角ゴ Std W8" charset="0"/>
                    <a:sym typeface="ヒラギノ角ゴ Std W8" charset="0"/>
                  </a:rPr>
                  <a:t>事例検討会</a:t>
                </a:r>
                <a:endParaRPr lang="en-US" altLang="ja-JP" sz="2800" dirty="0">
                  <a:effectLst>
                    <a:outerShdw blurRad="38100" dist="38100" dir="2700000" algn="tl">
                      <a:srgbClr val="FFFFFF"/>
                    </a:outerShdw>
                  </a:effectLst>
                  <a:latin typeface="ヒラギノ角ゴ Std W8" charset="0"/>
                  <a:ea typeface="ヒラギノ角ゴ Std W8" charset="0"/>
                  <a:cs typeface="ヒラギノ角ゴ Std W8" charset="0"/>
                  <a:sym typeface="ヒラギノ角ゴ Std W8" charset="0"/>
                </a:endParaRPr>
              </a:p>
            </p:txBody>
          </p:sp>
          <p:sp>
            <p:nvSpPr>
              <p:cNvPr id="115723" name="Rectangle 11"/>
              <p:cNvSpPr>
                <a:spLocks/>
              </p:cNvSpPr>
              <p:nvPr/>
            </p:nvSpPr>
            <p:spPr bwMode="auto">
              <a:xfrm>
                <a:off x="380" y="-131"/>
                <a:ext cx="621" cy="414"/>
              </a:xfrm>
              <a:prstGeom prst="rect">
                <a:avLst/>
              </a:prstGeom>
              <a:noFill/>
              <a:ln w="3175" cap="flat">
                <a:solidFill>
                  <a:schemeClr val="tx1"/>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r>
                  <a:rPr lang="ja-JP" altLang="en-US" sz="3000" dirty="0">
                    <a:latin typeface="ヒラギノ角ゴ Std W8" charset="0"/>
                    <a:ea typeface="ヒラギノ角ゴ Std W8" charset="0"/>
                    <a:cs typeface="ヒラギノ角ゴ Std W8" charset="0"/>
                    <a:sym typeface="ヒラギノ角ゴ Std W8" charset="0"/>
                  </a:rPr>
                  <a:t>メゾ</a:t>
                </a:r>
              </a:p>
            </p:txBody>
          </p:sp>
        </p:grpSp>
        <p:grpSp>
          <p:nvGrpSpPr>
            <p:cNvPr id="115727" name="Group 15"/>
            <p:cNvGrpSpPr>
              <a:grpSpLocks/>
            </p:cNvGrpSpPr>
            <p:nvPr/>
          </p:nvGrpSpPr>
          <p:grpSpPr bwMode="auto">
            <a:xfrm>
              <a:off x="4026" y="1441"/>
              <a:ext cx="2408" cy="800"/>
              <a:chOff x="0" y="0"/>
              <a:chExt cx="2408" cy="800"/>
            </a:xfrm>
          </p:grpSpPr>
          <p:sp>
            <p:nvSpPr>
              <p:cNvPr id="115725" name="AutoShape 13"/>
              <p:cNvSpPr>
                <a:spLocks/>
              </p:cNvSpPr>
              <p:nvPr/>
            </p:nvSpPr>
            <p:spPr bwMode="auto">
              <a:xfrm rot="10800000">
                <a:off x="0" y="0"/>
                <a:ext cx="2408" cy="800"/>
              </a:xfrm>
              <a:prstGeom prst="rightArrow">
                <a:avLst>
                  <a:gd name="adj1" fmla="val 100000"/>
                  <a:gd name="adj2" fmla="val 68673"/>
                </a:avLst>
              </a:prstGeom>
              <a:solidFill>
                <a:schemeClr val="bg1">
                  <a:lumMod val="75000"/>
                </a:schemeClr>
              </a:solidFill>
              <a:ln w="3175" cap="flat">
                <a:solidFill>
                  <a:schemeClr val="tx1"/>
                </a:solidFill>
                <a:miter lim="800000"/>
                <a:headEnd type="none" w="med" len="med"/>
                <a:tailEnd type="none" w="med" len="med"/>
              </a:ln>
              <a:extLst/>
            </p:spPr>
            <p:txBody>
              <a:bodyPr lIns="0" tIns="0" rIns="0" bIns="0"/>
              <a:lstStyle/>
              <a:p>
                <a:endParaRPr lang="ja-JP" altLang="en-US"/>
              </a:p>
            </p:txBody>
          </p:sp>
          <p:sp>
            <p:nvSpPr>
              <p:cNvPr id="115726" name="Rectangle 14"/>
              <p:cNvSpPr>
                <a:spLocks/>
              </p:cNvSpPr>
              <p:nvPr/>
            </p:nvSpPr>
            <p:spPr bwMode="auto">
              <a:xfrm>
                <a:off x="292" y="136"/>
                <a:ext cx="2112" cy="528"/>
              </a:xfrm>
              <a:prstGeom prst="rect">
                <a:avLst/>
              </a:prstGeom>
              <a:noFill/>
              <a:ln w="3175" cap="flat">
                <a:no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r>
                  <a:rPr lang="ja-JP" altLang="en-US" dirty="0">
                    <a:latin typeface="ヒラギノ角ゴ ProN W6" charset="0"/>
                    <a:ea typeface="ヒラギノ角ゴ ProN W6" charset="0"/>
                    <a:cs typeface="ヒラギノ角ゴ ProN W6" charset="0"/>
                    <a:sym typeface="ヒラギノ角ゴ ProN W6" charset="0"/>
                  </a:rPr>
                  <a:t>メゾレベルでニーズキャッチする</a:t>
                </a:r>
              </a:p>
            </p:txBody>
          </p:sp>
        </p:grpSp>
      </p:grpSp>
      <p:sp>
        <p:nvSpPr>
          <p:cNvPr id="2" name="スライド番号プレースホルダー 1"/>
          <p:cNvSpPr>
            <a:spLocks noGrp="1"/>
          </p:cNvSpPr>
          <p:nvPr>
            <p:ph type="sldNum" sz="quarter" idx="12"/>
          </p:nvPr>
        </p:nvSpPr>
        <p:spPr>
          <a:xfrm>
            <a:off x="7276783" y="6356351"/>
            <a:ext cx="2785147" cy="271843"/>
          </a:xfrm>
        </p:spPr>
        <p:txBody>
          <a:bodyPr/>
          <a:lstStyle/>
          <a:p>
            <a:fld id="{CF57E0E2-C89F-CA4A-A482-F1FB864CA57D}" type="slidenum">
              <a:rPr lang="ja-JP" altLang="en-US" smtClean="0">
                <a:solidFill>
                  <a:prstClr val="black">
                    <a:tint val="75000"/>
                  </a:prstClr>
                </a:solidFill>
                <a:latin typeface="Calibri"/>
                <a:ea typeface="ＭＳ Ｐゴシック"/>
              </a:rPr>
              <a:pPr/>
              <a:t>52</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163615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4"/>
          <p:cNvSpPr>
            <a:spLocks noChangeArrowheads="1"/>
          </p:cNvSpPr>
          <p:nvPr/>
        </p:nvSpPr>
        <p:spPr bwMode="auto">
          <a:xfrm>
            <a:off x="417514" y="848633"/>
            <a:ext cx="9229724" cy="431800"/>
          </a:xfrm>
          <a:prstGeom prst="parallelogram">
            <a:avLst>
              <a:gd name="adj" fmla="val 94604"/>
            </a:avLst>
          </a:prstGeom>
          <a:gradFill rotWithShape="1">
            <a:gsLst>
              <a:gs pos="0">
                <a:srgbClr val="FFFFFF"/>
              </a:gs>
              <a:gs pos="100000">
                <a:srgbClr val="CCFF99"/>
              </a:gs>
            </a:gsLst>
            <a:lin ang="5400000" scaled="1"/>
          </a:gradFill>
          <a:ln w="12700" algn="ctr">
            <a:noFill/>
            <a:miter lim="800000"/>
            <a:headEnd/>
            <a:tailEnd/>
          </a:ln>
        </p:spPr>
        <p:txBody>
          <a:bodyPr wrap="none" lIns="74295" tIns="8890" rIns="74295" bIns="8890" anchor="ctr"/>
          <a:lstStyle/>
          <a:p>
            <a:endParaRPr lang="ja-JP" altLang="ja-JP" dirty="0"/>
          </a:p>
        </p:txBody>
      </p:sp>
      <p:sp>
        <p:nvSpPr>
          <p:cNvPr id="3" name="スライド番号プレースホルダー 2"/>
          <p:cNvSpPr>
            <a:spLocks noGrp="1"/>
          </p:cNvSpPr>
          <p:nvPr>
            <p:ph type="sldNum" sz="quarter" idx="12"/>
          </p:nvPr>
        </p:nvSpPr>
        <p:spPr/>
        <p:txBody>
          <a:bodyPr/>
          <a:lstStyle/>
          <a:p>
            <a:pPr>
              <a:defRPr/>
            </a:pPr>
            <a:fld id="{FEFC2FB3-D7FD-4AEF-AFA5-D5FB63CBC06B}" type="slidenum">
              <a:rPr lang="en-US" altLang="ja-JP" smtClean="0"/>
              <a:pPr>
                <a:defRPr/>
              </a:pPr>
              <a:t>53</a:t>
            </a:fld>
            <a:endParaRPr lang="en-US" altLang="ja-JP" dirty="0"/>
          </a:p>
        </p:txBody>
      </p:sp>
      <p:sp>
        <p:nvSpPr>
          <p:cNvPr id="4" name="タイトル 3"/>
          <p:cNvSpPr>
            <a:spLocks noGrp="1"/>
          </p:cNvSpPr>
          <p:nvPr>
            <p:ph type="title"/>
          </p:nvPr>
        </p:nvSpPr>
        <p:spPr/>
        <p:txBody>
          <a:bodyPr/>
          <a:lstStyle/>
          <a:p>
            <a:r>
              <a:rPr kumimoji="1" lang="ja-JP" altLang="en-US"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おわりに</a:t>
            </a:r>
            <a:endParaRPr kumimoji="1"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37556" y="1753939"/>
            <a:ext cx="8709682" cy="4524315"/>
          </a:xfrm>
          <a:prstGeom prst="rect">
            <a:avLst/>
          </a:prstGeom>
          <a:noFill/>
        </p:spPr>
        <p:txBody>
          <a:bodyPr wrap="square" rtlCol="0">
            <a:spAutoFit/>
          </a:bodyPr>
          <a:lstStyle/>
          <a:p>
            <a:pPr algn="l"/>
            <a:r>
              <a:rPr lang="ja-JP" altLang="en-US" sz="24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以上</a:t>
            </a:r>
            <a:r>
              <a:rPr lang="ja-JP" altLang="en-US" sz="24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、「相談支援専門員によるサービス等利用計画とサービス管理責任者による個別支援計画の関係</a:t>
            </a:r>
            <a:r>
              <a:rPr lang="ja-JP" altLang="en-US" sz="24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」について講義を進めてきました。この中で、相談支援専門員や他の事業所との連携、地域実践についても触れました。</a:t>
            </a:r>
            <a:endParaRPr lang="en-US" altLang="ja-JP" sz="24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ja-JP" altLang="en-US" sz="24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24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障害福祉を突き詰めると、本人を中心に据えた支援を実践していく中で、どうしても他との連携が必須になってきます。</a:t>
            </a:r>
            <a:endParaRPr kumimoji="1" lang="en-US" altLang="ja-JP" sz="24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4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24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4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4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等利用計画との整合性を保ちつつ、具体的な個別支援計画を作成し、自事業所内連携はもちろん、相談支援専門員や他事業所との連携が上手なサービス管理責任者等となっていただきたいと願っております。</a:t>
            </a:r>
            <a:endParaRPr kumimoji="1" lang="ja-JP" altLang="en-US" sz="24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0129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504825" y="1341438"/>
            <a:ext cx="5435600" cy="2735262"/>
          </a:xfrm>
          <a:prstGeom prst="roundRect">
            <a:avLst/>
          </a:prstGeom>
        </p:spPr>
        <p:style>
          <a:lnRef idx="1">
            <a:schemeClr val="accent3"/>
          </a:lnRef>
          <a:fillRef idx="2">
            <a:schemeClr val="accent3"/>
          </a:fillRef>
          <a:effectRef idx="1">
            <a:schemeClr val="accent3"/>
          </a:effectRef>
          <a:fontRef idx="minor">
            <a:schemeClr val="dk1"/>
          </a:fontRef>
        </p:style>
        <p:txBody>
          <a:bodyPr/>
          <a:lstStyle/>
          <a:p>
            <a:pPr algn="l" fontAlgn="auto">
              <a:spcBef>
                <a:spcPts val="0"/>
              </a:spcBef>
              <a:spcAft>
                <a:spcPts val="0"/>
              </a:spcAft>
              <a:defRPr/>
            </a:pPr>
            <a:r>
              <a:rPr kumimoji="0" lang="ja-JP" altLang="en-US" b="0" dirty="0">
                <a:solidFill>
                  <a:prstClr val="black"/>
                </a:solidFill>
              </a:rPr>
              <a:t>１回目：サービス担当者会議（サービス調整会議）</a:t>
            </a:r>
          </a:p>
        </p:txBody>
      </p:sp>
      <p:sp>
        <p:nvSpPr>
          <p:cNvPr id="42" name="角丸四角形 41"/>
          <p:cNvSpPr/>
          <p:nvPr/>
        </p:nvSpPr>
        <p:spPr>
          <a:xfrm>
            <a:off x="5437189" y="4076700"/>
            <a:ext cx="3995737" cy="2520950"/>
          </a:xfrm>
          <a:prstGeom prst="roundRect">
            <a:avLst/>
          </a:prstGeom>
        </p:spPr>
        <p:style>
          <a:lnRef idx="1">
            <a:schemeClr val="accent6"/>
          </a:lnRef>
          <a:fillRef idx="2">
            <a:schemeClr val="accent6"/>
          </a:fillRef>
          <a:effectRef idx="1">
            <a:schemeClr val="accent6"/>
          </a:effectRef>
          <a:fontRef idx="minor">
            <a:schemeClr val="dk1"/>
          </a:fontRef>
        </p:style>
        <p:txBody>
          <a:bodyPr/>
          <a:lstStyle/>
          <a:p>
            <a:pPr algn="l" fontAlgn="auto">
              <a:spcBef>
                <a:spcPts val="0"/>
              </a:spcBef>
              <a:spcAft>
                <a:spcPts val="0"/>
              </a:spcAft>
              <a:defRPr/>
            </a:pPr>
            <a:r>
              <a:rPr kumimoji="0" lang="ja-JP" altLang="en-US" b="0" dirty="0">
                <a:solidFill>
                  <a:prstClr val="black"/>
                </a:solidFill>
              </a:rPr>
              <a:t>　２回目：個別支援会議</a:t>
            </a:r>
          </a:p>
        </p:txBody>
      </p:sp>
      <p:sp>
        <p:nvSpPr>
          <p:cNvPr id="46" name="メモ 45"/>
          <p:cNvSpPr/>
          <p:nvPr/>
        </p:nvSpPr>
        <p:spPr>
          <a:xfrm>
            <a:off x="8174039" y="4239820"/>
            <a:ext cx="1258887" cy="769937"/>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ja-JP" altLang="en-US" sz="1400" b="0" dirty="0">
                <a:solidFill>
                  <a:prstClr val="black"/>
                </a:solidFill>
              </a:rPr>
              <a:t>各事業所の</a:t>
            </a:r>
            <a:endParaRPr kumimoji="0" lang="en-US" altLang="ja-JP" sz="1400" b="0" dirty="0">
              <a:solidFill>
                <a:prstClr val="black"/>
              </a:solidFill>
            </a:endParaRPr>
          </a:p>
          <a:p>
            <a:pPr algn="l" fontAlgn="auto">
              <a:spcBef>
                <a:spcPts val="0"/>
              </a:spcBef>
              <a:spcAft>
                <a:spcPts val="0"/>
              </a:spcAft>
              <a:defRPr/>
            </a:pPr>
            <a:r>
              <a:rPr kumimoji="0" lang="ja-JP" altLang="en-US" sz="1400" b="0" dirty="0">
                <a:solidFill>
                  <a:prstClr val="black"/>
                </a:solidFill>
              </a:rPr>
              <a:t>個別支援計画</a:t>
            </a:r>
          </a:p>
        </p:txBody>
      </p:sp>
      <p:sp>
        <p:nvSpPr>
          <p:cNvPr id="52" name="Oval 16"/>
          <p:cNvSpPr>
            <a:spLocks noChangeArrowheads="1"/>
          </p:cNvSpPr>
          <p:nvPr/>
        </p:nvSpPr>
        <p:spPr bwMode="auto">
          <a:xfrm>
            <a:off x="5508625" y="5589589"/>
            <a:ext cx="1296988" cy="560387"/>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fontAlgn="auto">
              <a:spcBef>
                <a:spcPts val="0"/>
              </a:spcBef>
              <a:spcAft>
                <a:spcPts val="0"/>
              </a:spcAft>
              <a:defRPr/>
            </a:pPr>
            <a:r>
              <a:rPr kumimoji="0" lang="ja-JP" altLang="en-US" sz="1200" b="0" dirty="0">
                <a:solidFill>
                  <a:srgbClr val="1F497D"/>
                </a:solidFill>
                <a:latin typeface="Times New Roman" pitchFamily="18" charset="0"/>
              </a:rPr>
              <a:t>相談支援</a:t>
            </a:r>
            <a:endParaRPr kumimoji="0" lang="en-US" altLang="ja-JP" sz="1200" b="0" dirty="0">
              <a:solidFill>
                <a:srgbClr val="1F497D"/>
              </a:solidFill>
              <a:latin typeface="Times New Roman" pitchFamily="18" charset="0"/>
            </a:endParaRPr>
          </a:p>
          <a:p>
            <a:pPr algn="l" fontAlgn="auto">
              <a:spcBef>
                <a:spcPts val="0"/>
              </a:spcBef>
              <a:spcAft>
                <a:spcPts val="0"/>
              </a:spcAft>
              <a:defRPr/>
            </a:pPr>
            <a:r>
              <a:rPr kumimoji="0" lang="ja-JP" altLang="en-US" sz="1200" b="0" dirty="0">
                <a:solidFill>
                  <a:srgbClr val="1F497D"/>
                </a:solidFill>
                <a:latin typeface="Times New Roman" pitchFamily="18" charset="0"/>
              </a:rPr>
              <a:t>　専門員</a:t>
            </a:r>
          </a:p>
        </p:txBody>
      </p:sp>
      <p:sp>
        <p:nvSpPr>
          <p:cNvPr id="120839" name="Oval 10"/>
          <p:cNvSpPr>
            <a:spLocks noChangeArrowheads="1"/>
          </p:cNvSpPr>
          <p:nvPr/>
        </p:nvSpPr>
        <p:spPr bwMode="auto">
          <a:xfrm>
            <a:off x="1836738" y="3284539"/>
            <a:ext cx="1344612" cy="504825"/>
          </a:xfrm>
          <a:prstGeom prst="ellipse">
            <a:avLst/>
          </a:prstGeom>
          <a:solidFill>
            <a:schemeClr val="bg1"/>
          </a:solidFill>
          <a:ln w="12700"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kumimoji="0" lang="ja-JP" altLang="en-US" sz="1000" b="0">
                <a:solidFill>
                  <a:srgbClr val="1F497D"/>
                </a:solidFill>
                <a:latin typeface="Times New Roman" panose="02020603050405020304" pitchFamily="18" charset="0"/>
              </a:rPr>
              <a:t>生活訓練職員</a:t>
            </a:r>
          </a:p>
        </p:txBody>
      </p:sp>
      <p:sp>
        <p:nvSpPr>
          <p:cNvPr id="120840" name="Rectangle 4"/>
          <p:cNvSpPr>
            <a:spLocks noChangeArrowheads="1"/>
          </p:cNvSpPr>
          <p:nvPr/>
        </p:nvSpPr>
        <p:spPr bwMode="auto">
          <a:xfrm>
            <a:off x="757239" y="1341438"/>
            <a:ext cx="85756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buFontTx/>
              <a:buNone/>
            </a:pPr>
            <a:endParaRPr kumimoji="0" lang="ja-JP" altLang="en-US" b="0">
              <a:solidFill>
                <a:srgbClr val="C00000"/>
              </a:solidFill>
              <a:latin typeface="ＭＳ Ｐゴシック" panose="020B0600070205080204" pitchFamily="50" charset="-128"/>
            </a:endParaRPr>
          </a:p>
        </p:txBody>
      </p:sp>
      <p:sp>
        <p:nvSpPr>
          <p:cNvPr id="120841" name="AutoShape 6"/>
          <p:cNvSpPr>
            <a:spLocks noChangeArrowheads="1"/>
          </p:cNvSpPr>
          <p:nvPr/>
        </p:nvSpPr>
        <p:spPr bwMode="auto">
          <a:xfrm>
            <a:off x="700088" y="71439"/>
            <a:ext cx="8697912" cy="98107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kumimoji="0" lang="ja-JP" altLang="en-US" sz="2800" b="0">
                <a:solidFill>
                  <a:srgbClr val="A50021"/>
                </a:solidFill>
              </a:rPr>
              <a:t>外部とつながる「サービス担当者会議」と</a:t>
            </a:r>
            <a:endParaRPr kumimoji="0" lang="en-US" altLang="ja-JP" sz="2800" b="0">
              <a:solidFill>
                <a:srgbClr val="A50021"/>
              </a:solidFill>
            </a:endParaRPr>
          </a:p>
          <a:p>
            <a:pPr algn="l">
              <a:spcBef>
                <a:spcPct val="0"/>
              </a:spcBef>
              <a:buFontTx/>
              <a:buNone/>
            </a:pPr>
            <a:r>
              <a:rPr kumimoji="0" lang="ja-JP" altLang="en-US" sz="2800" b="0">
                <a:solidFill>
                  <a:srgbClr val="A50021"/>
                </a:solidFill>
              </a:rPr>
              <a:t>　　　　　　　　　　　　　　　内部で深める「個別支援会議」　</a:t>
            </a:r>
          </a:p>
        </p:txBody>
      </p:sp>
      <p:grpSp>
        <p:nvGrpSpPr>
          <p:cNvPr id="120842" name="Group 93"/>
          <p:cNvGrpSpPr>
            <a:grpSpLocks/>
          </p:cNvGrpSpPr>
          <p:nvPr/>
        </p:nvGrpSpPr>
        <p:grpSpPr bwMode="auto">
          <a:xfrm>
            <a:off x="504825" y="1916114"/>
            <a:ext cx="3816350" cy="1831975"/>
            <a:chOff x="787" y="1294"/>
            <a:chExt cx="1856" cy="932"/>
          </a:xfrm>
        </p:grpSpPr>
        <p:sp>
          <p:nvSpPr>
            <p:cNvPr id="120863" name="Oval 6"/>
            <p:cNvSpPr>
              <a:spLocks noChangeArrowheads="1"/>
            </p:cNvSpPr>
            <p:nvPr/>
          </p:nvSpPr>
          <p:spPr bwMode="auto">
            <a:xfrm>
              <a:off x="787" y="1734"/>
              <a:ext cx="654" cy="272"/>
            </a:xfrm>
            <a:prstGeom prst="ellipse">
              <a:avLst/>
            </a:prstGeom>
            <a:solidFill>
              <a:schemeClr val="bg1"/>
            </a:solidFill>
            <a:ln w="12700" algn="ctr">
              <a:solidFill>
                <a:schemeClr val="tx1"/>
              </a:solidFill>
              <a:round/>
              <a:headEnd/>
              <a:tailEnd/>
            </a:ln>
          </p:spPr>
          <p:txBody>
            <a:bodyPr wrap="none"/>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1200" b="0">
                  <a:solidFill>
                    <a:srgbClr val="1F497D"/>
                  </a:solidFill>
                  <a:latin typeface="Times New Roman" panose="02020603050405020304" pitchFamily="18" charset="0"/>
                </a:rPr>
                <a:t>市町村職員</a:t>
              </a:r>
            </a:p>
          </p:txBody>
        </p:sp>
        <p:sp>
          <p:nvSpPr>
            <p:cNvPr id="11" name="Oval 10"/>
            <p:cNvSpPr>
              <a:spLocks noChangeArrowheads="1"/>
            </p:cNvSpPr>
            <p:nvPr/>
          </p:nvSpPr>
          <p:spPr bwMode="auto">
            <a:xfrm>
              <a:off x="1785" y="1844"/>
              <a:ext cx="858" cy="31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fontAlgn="auto">
                <a:spcBef>
                  <a:spcPts val="0"/>
                </a:spcBef>
                <a:spcAft>
                  <a:spcPts val="0"/>
                </a:spcAft>
                <a:defRPr/>
              </a:pPr>
              <a:r>
                <a:rPr kumimoji="0" lang="ja-JP" altLang="en-US" sz="1200" b="0" dirty="0">
                  <a:solidFill>
                    <a:srgbClr val="1F497D"/>
                  </a:solidFill>
                  <a:latin typeface="Times New Roman" pitchFamily="18" charset="0"/>
                </a:rPr>
                <a:t>サービス管理責任者</a:t>
              </a:r>
              <a:endParaRPr kumimoji="0" lang="en-US" altLang="ja-JP" sz="1200" b="0" dirty="0">
                <a:solidFill>
                  <a:srgbClr val="1F497D"/>
                </a:solidFill>
                <a:latin typeface="Times New Roman" pitchFamily="18" charset="0"/>
              </a:endParaRPr>
            </a:p>
            <a:p>
              <a:pPr fontAlgn="auto">
                <a:spcBef>
                  <a:spcPts val="0"/>
                </a:spcBef>
                <a:spcAft>
                  <a:spcPts val="0"/>
                </a:spcAft>
                <a:defRPr/>
              </a:pPr>
              <a:r>
                <a:rPr kumimoji="0" lang="ja-JP" altLang="en-US" sz="1200" b="0" dirty="0">
                  <a:solidFill>
                    <a:srgbClr val="1F497D"/>
                  </a:solidFill>
                  <a:latin typeface="Times New Roman" pitchFamily="18" charset="0"/>
                </a:rPr>
                <a:t>（自立訓練）</a:t>
              </a:r>
            </a:p>
          </p:txBody>
        </p:sp>
        <p:sp>
          <p:nvSpPr>
            <p:cNvPr id="120865" name="Oval 17"/>
            <p:cNvSpPr>
              <a:spLocks noChangeArrowheads="1"/>
            </p:cNvSpPr>
            <p:nvPr/>
          </p:nvSpPr>
          <p:spPr bwMode="auto">
            <a:xfrm>
              <a:off x="909" y="1954"/>
              <a:ext cx="654" cy="272"/>
            </a:xfrm>
            <a:prstGeom prst="ellipse">
              <a:avLst/>
            </a:prstGeom>
            <a:solidFill>
              <a:schemeClr val="bg1"/>
            </a:solidFill>
            <a:ln w="12700"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1200" b="0">
                  <a:solidFill>
                    <a:srgbClr val="1F497D"/>
                  </a:solidFill>
                  <a:latin typeface="Times New Roman" panose="02020603050405020304" pitchFamily="18" charset="0"/>
                </a:rPr>
                <a:t>御家族</a:t>
              </a:r>
              <a:endParaRPr kumimoji="0" lang="ja-JP" altLang="en-US" sz="2800" b="0">
                <a:solidFill>
                  <a:srgbClr val="1F497D"/>
                </a:solidFill>
                <a:latin typeface="Times New Roman" panose="02020603050405020304" pitchFamily="18" charset="0"/>
              </a:endParaRPr>
            </a:p>
          </p:txBody>
        </p:sp>
        <p:sp>
          <p:nvSpPr>
            <p:cNvPr id="120866" name="Oval 45"/>
            <p:cNvSpPr>
              <a:spLocks noChangeArrowheads="1"/>
            </p:cNvSpPr>
            <p:nvPr/>
          </p:nvSpPr>
          <p:spPr bwMode="auto">
            <a:xfrm>
              <a:off x="909" y="1514"/>
              <a:ext cx="542" cy="272"/>
            </a:xfrm>
            <a:prstGeom prst="ellipse">
              <a:avLst/>
            </a:prstGeom>
            <a:solidFill>
              <a:schemeClr val="bg1"/>
            </a:solidFill>
            <a:ln w="12700"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kumimoji="0" lang="ja-JP" altLang="en-US" sz="1100" b="0">
                  <a:solidFill>
                    <a:srgbClr val="1F497D"/>
                  </a:solidFill>
                  <a:latin typeface="Times New Roman" panose="02020603050405020304" pitchFamily="18" charset="0"/>
                </a:rPr>
                <a:t>精神科病院</a:t>
              </a:r>
            </a:p>
          </p:txBody>
        </p:sp>
        <p:sp>
          <p:nvSpPr>
            <p:cNvPr id="120867" name="Oval 37"/>
            <p:cNvSpPr>
              <a:spLocks noChangeArrowheads="1"/>
            </p:cNvSpPr>
            <p:nvPr/>
          </p:nvSpPr>
          <p:spPr bwMode="auto">
            <a:xfrm>
              <a:off x="1767" y="1702"/>
              <a:ext cx="534" cy="192"/>
            </a:xfrm>
            <a:prstGeom prst="ellipse">
              <a:avLst/>
            </a:prstGeom>
            <a:solidFill>
              <a:schemeClr val="bg1"/>
            </a:solidFill>
            <a:ln w="12700"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kumimoji="0" lang="ja-JP" altLang="en-US" sz="1100" b="0">
                  <a:solidFill>
                    <a:srgbClr val="1F497D"/>
                  </a:solidFill>
                  <a:latin typeface="Times New Roman" panose="02020603050405020304" pitchFamily="18" charset="0"/>
                </a:rPr>
                <a:t>ピアサポート</a:t>
              </a:r>
            </a:p>
          </p:txBody>
        </p:sp>
        <p:sp>
          <p:nvSpPr>
            <p:cNvPr id="16" name="Oval 13"/>
            <p:cNvSpPr>
              <a:spLocks noChangeArrowheads="1"/>
            </p:cNvSpPr>
            <p:nvPr/>
          </p:nvSpPr>
          <p:spPr bwMode="auto">
            <a:xfrm>
              <a:off x="1400" y="1588"/>
              <a:ext cx="454" cy="40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lgn="l" fontAlgn="auto">
                <a:spcBef>
                  <a:spcPts val="0"/>
                </a:spcBef>
                <a:spcAft>
                  <a:spcPts val="0"/>
                </a:spcAft>
                <a:defRPr/>
              </a:pPr>
              <a:r>
                <a:rPr kumimoji="0" lang="ja-JP" altLang="en-US" sz="1400" b="0" dirty="0">
                  <a:solidFill>
                    <a:srgbClr val="1F497D"/>
                  </a:solidFill>
                  <a:latin typeface="Times New Roman" pitchFamily="18" charset="0"/>
                </a:rPr>
                <a:t>　</a:t>
              </a:r>
              <a:r>
                <a:rPr kumimoji="0" lang="en-US" altLang="ja-JP" sz="1400" b="0" dirty="0">
                  <a:solidFill>
                    <a:srgbClr val="1F497D"/>
                  </a:solidFill>
                  <a:latin typeface="Times New Roman" pitchFamily="18" charset="0"/>
                </a:rPr>
                <a:t>A</a:t>
              </a:r>
              <a:r>
                <a:rPr kumimoji="0" lang="ja-JP" altLang="en-US" sz="1400" b="0" dirty="0">
                  <a:solidFill>
                    <a:srgbClr val="1F497D"/>
                  </a:solidFill>
                  <a:latin typeface="Times New Roman" pitchFamily="18" charset="0"/>
                </a:rPr>
                <a:t>子さん</a:t>
              </a:r>
            </a:p>
          </p:txBody>
        </p:sp>
        <p:sp>
          <p:nvSpPr>
            <p:cNvPr id="15" name="Oval 43"/>
            <p:cNvSpPr>
              <a:spLocks noChangeArrowheads="1"/>
            </p:cNvSpPr>
            <p:nvPr/>
          </p:nvSpPr>
          <p:spPr bwMode="auto">
            <a:xfrm>
              <a:off x="993" y="1294"/>
              <a:ext cx="803" cy="294"/>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lIns="36000" rIns="36000" anchor="ctr"/>
            <a:lstStyle/>
            <a:p>
              <a:pPr algn="l" fontAlgn="auto">
                <a:spcBef>
                  <a:spcPts val="0"/>
                </a:spcBef>
                <a:spcAft>
                  <a:spcPts val="0"/>
                </a:spcAft>
                <a:defRPr/>
              </a:pPr>
              <a:r>
                <a:rPr kumimoji="0" lang="ja-JP" altLang="en-US" sz="1200" b="0" dirty="0">
                  <a:solidFill>
                    <a:srgbClr val="1F497D"/>
                  </a:solidFill>
                  <a:latin typeface="Times New Roman" pitchFamily="18" charset="0"/>
                </a:rPr>
                <a:t>サービス管理責任者</a:t>
              </a:r>
            </a:p>
            <a:p>
              <a:pPr algn="l" fontAlgn="auto">
                <a:spcBef>
                  <a:spcPts val="0"/>
                </a:spcBef>
                <a:spcAft>
                  <a:spcPts val="0"/>
                </a:spcAft>
                <a:defRPr/>
              </a:pPr>
              <a:r>
                <a:rPr kumimoji="0" lang="en-US" altLang="ja-JP" sz="1000" b="0" dirty="0">
                  <a:solidFill>
                    <a:srgbClr val="1F497D"/>
                  </a:solidFill>
                  <a:latin typeface="Times New Roman" pitchFamily="18" charset="0"/>
                </a:rPr>
                <a:t>(</a:t>
              </a:r>
              <a:r>
                <a:rPr kumimoji="0" lang="ja-JP" altLang="en-US" sz="1000" b="0" dirty="0">
                  <a:solidFill>
                    <a:srgbClr val="1F497D"/>
                  </a:solidFill>
                  <a:latin typeface="Times New Roman" pitchFamily="18" charset="0"/>
                </a:rPr>
                <a:t>他の事業所</a:t>
              </a:r>
              <a:r>
                <a:rPr kumimoji="0" lang="en-US" altLang="ja-JP" sz="1000" b="0" dirty="0">
                  <a:solidFill>
                    <a:srgbClr val="1F497D"/>
                  </a:solidFill>
                  <a:latin typeface="Times New Roman" pitchFamily="18" charset="0"/>
                </a:rPr>
                <a:t>)</a:t>
              </a:r>
            </a:p>
          </p:txBody>
        </p:sp>
        <p:sp>
          <p:nvSpPr>
            <p:cNvPr id="18" name="Oval 16"/>
            <p:cNvSpPr>
              <a:spLocks noChangeArrowheads="1"/>
            </p:cNvSpPr>
            <p:nvPr/>
          </p:nvSpPr>
          <p:spPr bwMode="auto">
            <a:xfrm>
              <a:off x="1736" y="1331"/>
              <a:ext cx="679" cy="388"/>
            </a:xfrm>
            <a:prstGeom prst="ellipse">
              <a:avLst/>
            </a:prstGeom>
            <a:ln w="38100">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auto">
                <a:spcBef>
                  <a:spcPts val="0"/>
                </a:spcBef>
                <a:spcAft>
                  <a:spcPts val="0"/>
                </a:spcAft>
                <a:defRPr/>
              </a:pPr>
              <a:r>
                <a:rPr kumimoji="0" lang="ja-JP" altLang="en-US" sz="1400" b="0" dirty="0">
                  <a:solidFill>
                    <a:srgbClr val="1F497D"/>
                  </a:solidFill>
                  <a:latin typeface="Times New Roman" pitchFamily="18" charset="0"/>
                </a:rPr>
                <a:t>相談支援</a:t>
              </a:r>
              <a:endParaRPr kumimoji="0" lang="en-US" altLang="ja-JP" sz="1400" b="0" dirty="0">
                <a:solidFill>
                  <a:srgbClr val="1F497D"/>
                </a:solidFill>
                <a:latin typeface="Times New Roman" pitchFamily="18" charset="0"/>
              </a:endParaRPr>
            </a:p>
            <a:p>
              <a:pPr fontAlgn="auto">
                <a:spcBef>
                  <a:spcPts val="0"/>
                </a:spcBef>
                <a:spcAft>
                  <a:spcPts val="0"/>
                </a:spcAft>
                <a:defRPr/>
              </a:pPr>
              <a:r>
                <a:rPr kumimoji="0" lang="ja-JP" altLang="en-US" sz="1400" b="0" dirty="0">
                  <a:solidFill>
                    <a:srgbClr val="1F497D"/>
                  </a:solidFill>
                  <a:latin typeface="Times New Roman" pitchFamily="18" charset="0"/>
                </a:rPr>
                <a:t>　専門員</a:t>
              </a:r>
            </a:p>
          </p:txBody>
        </p:sp>
      </p:grpSp>
      <p:sp>
        <p:nvSpPr>
          <p:cNvPr id="120843" name="Oval 17"/>
          <p:cNvSpPr>
            <a:spLocks noChangeArrowheads="1"/>
          </p:cNvSpPr>
          <p:nvPr/>
        </p:nvSpPr>
        <p:spPr bwMode="auto">
          <a:xfrm>
            <a:off x="6372225" y="5445125"/>
            <a:ext cx="1081088" cy="431800"/>
          </a:xfrm>
          <a:prstGeom prst="ellipse">
            <a:avLst/>
          </a:prstGeom>
          <a:solidFill>
            <a:schemeClr val="bg1"/>
          </a:solidFill>
          <a:ln w="12700"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kumimoji="0" lang="ja-JP" altLang="en-US" sz="1200" b="0">
                <a:solidFill>
                  <a:srgbClr val="1F497D"/>
                </a:solidFill>
                <a:latin typeface="Times New Roman" panose="02020603050405020304" pitchFamily="18" charset="0"/>
              </a:rPr>
              <a:t>支援員</a:t>
            </a:r>
            <a:endParaRPr kumimoji="0" lang="ja-JP" altLang="en-US" sz="2800" b="0">
              <a:solidFill>
                <a:srgbClr val="1F497D"/>
              </a:solidFill>
              <a:latin typeface="Times New Roman" panose="02020603050405020304" pitchFamily="18" charset="0"/>
            </a:endParaRPr>
          </a:p>
        </p:txBody>
      </p:sp>
      <p:sp>
        <p:nvSpPr>
          <p:cNvPr id="120844" name="Oval 17"/>
          <p:cNvSpPr>
            <a:spLocks noChangeArrowheads="1"/>
          </p:cNvSpPr>
          <p:nvPr/>
        </p:nvSpPr>
        <p:spPr bwMode="auto">
          <a:xfrm>
            <a:off x="8245475" y="5516563"/>
            <a:ext cx="1079500" cy="431800"/>
          </a:xfrm>
          <a:prstGeom prst="ellipse">
            <a:avLst/>
          </a:prstGeom>
          <a:solidFill>
            <a:schemeClr val="bg1"/>
          </a:solidFill>
          <a:ln w="12700"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kumimoji="0" lang="ja-JP" altLang="en-US" sz="1200" b="0">
                <a:solidFill>
                  <a:srgbClr val="1F497D"/>
                </a:solidFill>
                <a:latin typeface="Times New Roman" panose="02020603050405020304" pitchFamily="18" charset="0"/>
              </a:rPr>
              <a:t>支援員</a:t>
            </a:r>
            <a:endParaRPr kumimoji="0" lang="ja-JP" altLang="en-US" sz="2800" b="0">
              <a:solidFill>
                <a:srgbClr val="1F497D"/>
              </a:solidFill>
              <a:latin typeface="Times New Roman" panose="02020603050405020304" pitchFamily="18" charset="0"/>
            </a:endParaRPr>
          </a:p>
        </p:txBody>
      </p:sp>
      <p:sp>
        <p:nvSpPr>
          <p:cNvPr id="120845" name="Oval 17"/>
          <p:cNvSpPr>
            <a:spLocks noChangeArrowheads="1"/>
          </p:cNvSpPr>
          <p:nvPr/>
        </p:nvSpPr>
        <p:spPr bwMode="auto">
          <a:xfrm>
            <a:off x="8245475" y="5949950"/>
            <a:ext cx="1079500" cy="431800"/>
          </a:xfrm>
          <a:prstGeom prst="ellipse">
            <a:avLst/>
          </a:prstGeom>
          <a:solidFill>
            <a:schemeClr val="bg1"/>
          </a:solidFill>
          <a:ln w="12700"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kumimoji="0" lang="ja-JP" altLang="en-US" sz="1200" b="0">
                <a:solidFill>
                  <a:srgbClr val="1F497D"/>
                </a:solidFill>
                <a:latin typeface="Times New Roman" panose="02020603050405020304" pitchFamily="18" charset="0"/>
              </a:rPr>
              <a:t>地域支援員</a:t>
            </a:r>
            <a:endParaRPr kumimoji="0" lang="ja-JP" altLang="en-US" sz="2800" b="0">
              <a:solidFill>
                <a:srgbClr val="1F497D"/>
              </a:solidFill>
              <a:latin typeface="Times New Roman" panose="02020603050405020304" pitchFamily="18" charset="0"/>
            </a:endParaRPr>
          </a:p>
        </p:txBody>
      </p:sp>
      <p:grpSp>
        <p:nvGrpSpPr>
          <p:cNvPr id="120846" name="Group 93"/>
          <p:cNvGrpSpPr>
            <a:grpSpLocks/>
          </p:cNvGrpSpPr>
          <p:nvPr/>
        </p:nvGrpSpPr>
        <p:grpSpPr bwMode="auto">
          <a:xfrm>
            <a:off x="6300789" y="5057777"/>
            <a:ext cx="2962462" cy="1323976"/>
            <a:chOff x="1090" y="1227"/>
            <a:chExt cx="1012" cy="834"/>
          </a:xfrm>
        </p:grpSpPr>
        <p:sp>
          <p:nvSpPr>
            <p:cNvPr id="120860" name="Oval 17"/>
            <p:cNvSpPr>
              <a:spLocks noChangeArrowheads="1"/>
            </p:cNvSpPr>
            <p:nvPr/>
          </p:nvSpPr>
          <p:spPr bwMode="auto">
            <a:xfrm>
              <a:off x="1090" y="1789"/>
              <a:ext cx="418" cy="272"/>
            </a:xfrm>
            <a:prstGeom prst="ellipse">
              <a:avLst/>
            </a:prstGeom>
            <a:solidFill>
              <a:schemeClr val="bg1"/>
            </a:solidFill>
            <a:ln w="12700"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kumimoji="0" lang="ja-JP" altLang="en-US" sz="1200" b="0">
                  <a:solidFill>
                    <a:srgbClr val="1F497D"/>
                  </a:solidFill>
                  <a:latin typeface="Times New Roman" panose="02020603050405020304" pitchFamily="18" charset="0"/>
                </a:rPr>
                <a:t>御家族</a:t>
              </a:r>
              <a:endParaRPr kumimoji="0" lang="ja-JP" altLang="en-US" sz="2800" b="0">
                <a:solidFill>
                  <a:srgbClr val="1F497D"/>
                </a:solidFill>
                <a:latin typeface="Times New Roman" panose="02020603050405020304" pitchFamily="18" charset="0"/>
              </a:endParaRPr>
            </a:p>
          </p:txBody>
        </p:sp>
        <p:sp>
          <p:nvSpPr>
            <p:cNvPr id="31" name="Oval 13"/>
            <p:cNvSpPr>
              <a:spLocks noChangeArrowheads="1"/>
            </p:cNvSpPr>
            <p:nvPr/>
          </p:nvSpPr>
          <p:spPr bwMode="auto">
            <a:xfrm>
              <a:off x="1367" y="1567"/>
              <a:ext cx="454" cy="40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lgn="l" fontAlgn="auto">
                <a:spcBef>
                  <a:spcPts val="0"/>
                </a:spcBef>
                <a:spcAft>
                  <a:spcPts val="0"/>
                </a:spcAft>
                <a:defRPr/>
              </a:pPr>
              <a:r>
                <a:rPr kumimoji="0" lang="ja-JP" altLang="en-US" sz="1400" b="0" dirty="0">
                  <a:solidFill>
                    <a:srgbClr val="1F497D"/>
                  </a:solidFill>
                  <a:latin typeface="Times New Roman" pitchFamily="18" charset="0"/>
                </a:rPr>
                <a:t>　　Ｓさん</a:t>
              </a:r>
            </a:p>
          </p:txBody>
        </p:sp>
        <p:sp>
          <p:nvSpPr>
            <p:cNvPr id="34" name="Oval 43"/>
            <p:cNvSpPr>
              <a:spLocks noChangeArrowheads="1"/>
            </p:cNvSpPr>
            <p:nvPr/>
          </p:nvSpPr>
          <p:spPr bwMode="auto">
            <a:xfrm>
              <a:off x="1570" y="1227"/>
              <a:ext cx="532" cy="27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fontAlgn="auto">
                <a:spcBef>
                  <a:spcPts val="0"/>
                </a:spcBef>
                <a:spcAft>
                  <a:spcPts val="0"/>
                </a:spcAft>
                <a:defRPr/>
              </a:pPr>
              <a:r>
                <a:rPr kumimoji="0" lang="ja-JP" altLang="en-US" sz="1200" b="0" dirty="0">
                  <a:solidFill>
                    <a:srgbClr val="1F497D"/>
                  </a:solidFill>
                  <a:latin typeface="Times New Roman" pitchFamily="18" charset="0"/>
                </a:rPr>
                <a:t>サービス管理責任者</a:t>
              </a:r>
            </a:p>
          </p:txBody>
        </p:sp>
      </p:grpSp>
      <p:sp>
        <p:nvSpPr>
          <p:cNvPr id="32" name="ストライプ矢印 31"/>
          <p:cNvSpPr/>
          <p:nvPr/>
        </p:nvSpPr>
        <p:spPr>
          <a:xfrm rot="2233808">
            <a:off x="4144963" y="3487739"/>
            <a:ext cx="1835150" cy="631825"/>
          </a:xfrm>
          <a:prstGeom prst="stripedRightArrow">
            <a:avLst>
              <a:gd name="adj1" fmla="val 44518"/>
              <a:gd name="adj2" fmla="val 8111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ja-JP" altLang="en-US" b="0">
              <a:solidFill>
                <a:prstClr val="white"/>
              </a:solidFill>
            </a:endParaRPr>
          </a:p>
        </p:txBody>
      </p:sp>
      <p:sp>
        <p:nvSpPr>
          <p:cNvPr id="33" name="角丸四角形吹き出し 32"/>
          <p:cNvSpPr/>
          <p:nvPr/>
        </p:nvSpPr>
        <p:spPr>
          <a:xfrm>
            <a:off x="5711559" y="1300957"/>
            <a:ext cx="3779837" cy="1008062"/>
          </a:xfrm>
          <a:prstGeom prst="wedgeRoundRectCallout">
            <a:avLst>
              <a:gd name="adj1" fmla="val -85201"/>
              <a:gd name="adj2" fmla="val 56251"/>
              <a:gd name="adj3" fmla="val 16667"/>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ja-JP" altLang="en-US" sz="2800" dirty="0">
                <a:solidFill>
                  <a:prstClr val="white"/>
                </a:solidFill>
              </a:rPr>
              <a:t>①事業所外部と連携・協力・役割分担！</a:t>
            </a:r>
            <a:endParaRPr kumimoji="0" lang="en-US" altLang="ja-JP" sz="2800" dirty="0">
              <a:solidFill>
                <a:prstClr val="white"/>
              </a:solidFill>
            </a:endParaRPr>
          </a:p>
        </p:txBody>
      </p:sp>
      <p:sp>
        <p:nvSpPr>
          <p:cNvPr id="43" name="角丸四角形吹き出し 42"/>
          <p:cNvSpPr/>
          <p:nvPr/>
        </p:nvSpPr>
        <p:spPr>
          <a:xfrm>
            <a:off x="530226" y="4437063"/>
            <a:ext cx="4284663" cy="1655762"/>
          </a:xfrm>
          <a:prstGeom prst="wedgeRoundRectCallout">
            <a:avLst>
              <a:gd name="adj1" fmla="val 76971"/>
              <a:gd name="adj2" fmla="val 4223"/>
              <a:gd name="adj3" fmla="val 16667"/>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ja-JP" altLang="en-US" dirty="0">
                <a:solidFill>
                  <a:prstClr val="white"/>
                </a:solidFill>
              </a:rPr>
              <a:t>「サービス等利用計画（外部の支援も含めたトータルプラン）」を元に</a:t>
            </a:r>
            <a:r>
              <a:rPr kumimoji="0" lang="en-US" altLang="ja-JP" dirty="0">
                <a:solidFill>
                  <a:prstClr val="white"/>
                </a:solidFill>
              </a:rPr>
              <a:t>…</a:t>
            </a:r>
          </a:p>
          <a:p>
            <a:pPr algn="l" fontAlgn="auto">
              <a:spcBef>
                <a:spcPts val="0"/>
              </a:spcBef>
              <a:spcAft>
                <a:spcPts val="0"/>
              </a:spcAft>
              <a:defRPr/>
            </a:pPr>
            <a:r>
              <a:rPr kumimoji="0" lang="ja-JP" altLang="en-US" sz="2800" dirty="0">
                <a:solidFill>
                  <a:prstClr val="white"/>
                </a:solidFill>
              </a:rPr>
              <a:t>②事業所としての</a:t>
            </a:r>
            <a:endParaRPr kumimoji="0" lang="en-US" altLang="ja-JP" sz="2800" dirty="0">
              <a:solidFill>
                <a:prstClr val="white"/>
              </a:solidFill>
            </a:endParaRPr>
          </a:p>
          <a:p>
            <a:pPr algn="l" fontAlgn="auto">
              <a:spcBef>
                <a:spcPts val="0"/>
              </a:spcBef>
              <a:spcAft>
                <a:spcPts val="0"/>
              </a:spcAft>
              <a:defRPr/>
            </a:pPr>
            <a:r>
              <a:rPr kumimoji="0" lang="ja-JP" altLang="en-US" sz="2800" dirty="0">
                <a:solidFill>
                  <a:prstClr val="white"/>
                </a:solidFill>
              </a:rPr>
              <a:t>「個別支援計画」を作成！</a:t>
            </a:r>
            <a:endParaRPr kumimoji="0" lang="en-US" altLang="ja-JP" sz="2800" dirty="0">
              <a:solidFill>
                <a:prstClr val="white"/>
              </a:solidFill>
            </a:endParaRPr>
          </a:p>
        </p:txBody>
      </p:sp>
      <p:sp>
        <p:nvSpPr>
          <p:cNvPr id="120850" name="Oval 17"/>
          <p:cNvSpPr>
            <a:spLocks noChangeArrowheads="1"/>
          </p:cNvSpPr>
          <p:nvPr/>
        </p:nvSpPr>
        <p:spPr bwMode="auto">
          <a:xfrm>
            <a:off x="7453313" y="6165850"/>
            <a:ext cx="1079500" cy="431800"/>
          </a:xfrm>
          <a:prstGeom prst="ellipse">
            <a:avLst/>
          </a:prstGeom>
          <a:solidFill>
            <a:schemeClr val="bg1"/>
          </a:solidFill>
          <a:ln w="12700"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kumimoji="0" lang="ja-JP" altLang="en-US" sz="1200" b="0">
                <a:solidFill>
                  <a:srgbClr val="1F497D"/>
                </a:solidFill>
                <a:latin typeface="Times New Roman" panose="02020603050405020304" pitchFamily="18" charset="0"/>
              </a:rPr>
              <a:t>管理者</a:t>
            </a:r>
          </a:p>
        </p:txBody>
      </p:sp>
      <p:sp>
        <p:nvSpPr>
          <p:cNvPr id="39" name="角丸四角形吹き出し 38"/>
          <p:cNvSpPr/>
          <p:nvPr/>
        </p:nvSpPr>
        <p:spPr>
          <a:xfrm>
            <a:off x="504826" y="6165850"/>
            <a:ext cx="5076825" cy="431800"/>
          </a:xfrm>
          <a:prstGeom prst="wedgeRoundRectCallout">
            <a:avLst>
              <a:gd name="adj1" fmla="val 51947"/>
              <a:gd name="adj2" fmla="val -102365"/>
              <a:gd name="adj3" fmla="val 16667"/>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ja-JP" altLang="en-US" sz="1600" dirty="0">
                <a:solidFill>
                  <a:prstClr val="black"/>
                </a:solidFill>
              </a:rPr>
              <a:t>必要に応じて、関係機関の参加を求めることもあります</a:t>
            </a:r>
            <a:endParaRPr kumimoji="0" lang="en-US" altLang="ja-JP" sz="1600" dirty="0">
              <a:solidFill>
                <a:prstClr val="black"/>
              </a:solidFill>
            </a:endParaRPr>
          </a:p>
        </p:txBody>
      </p:sp>
      <p:sp>
        <p:nvSpPr>
          <p:cNvPr id="45" name="メモ 44"/>
          <p:cNvSpPr/>
          <p:nvPr/>
        </p:nvSpPr>
        <p:spPr>
          <a:xfrm>
            <a:off x="5379094" y="2628148"/>
            <a:ext cx="2866381" cy="513516"/>
          </a:xfrm>
          <a:prstGeom prst="foldedCorner">
            <a:avLst>
              <a:gd name="adj" fmla="val 397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fontAlgn="auto">
              <a:spcBef>
                <a:spcPts val="0"/>
              </a:spcBef>
              <a:spcAft>
                <a:spcPts val="0"/>
              </a:spcAft>
              <a:defRPr/>
            </a:pPr>
            <a:r>
              <a:rPr kumimoji="0" lang="ja-JP" altLang="en-US" sz="2400" b="0" dirty="0">
                <a:solidFill>
                  <a:prstClr val="black"/>
                </a:solidFill>
              </a:rPr>
              <a:t>サービス等利用計画</a:t>
            </a:r>
          </a:p>
        </p:txBody>
      </p:sp>
      <p:sp>
        <p:nvSpPr>
          <p:cNvPr id="37" name="ストライプ矢印 36"/>
          <p:cNvSpPr/>
          <p:nvPr/>
        </p:nvSpPr>
        <p:spPr>
          <a:xfrm rot="12561555" flipV="1">
            <a:off x="519113" y="1866900"/>
            <a:ext cx="690562" cy="387350"/>
          </a:xfrm>
          <a:prstGeom prst="stripedRightArrow">
            <a:avLst>
              <a:gd name="adj1" fmla="val 44518"/>
              <a:gd name="adj2" fmla="val 506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ja-JP" altLang="en-US" b="0" dirty="0">
              <a:solidFill>
                <a:prstClr val="white"/>
              </a:solidFill>
            </a:endParaRPr>
          </a:p>
        </p:txBody>
      </p:sp>
      <p:sp>
        <p:nvSpPr>
          <p:cNvPr id="47" name="ストライプ矢印 46"/>
          <p:cNvSpPr/>
          <p:nvPr/>
        </p:nvSpPr>
        <p:spPr>
          <a:xfrm rot="2325990">
            <a:off x="7192228" y="3558823"/>
            <a:ext cx="1447800" cy="441325"/>
          </a:xfrm>
          <a:prstGeom prst="stripedRightArrow">
            <a:avLst>
              <a:gd name="adj1" fmla="val 45300"/>
              <a:gd name="adj2" fmla="val 9183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ja-JP" altLang="en-US" b="0">
              <a:solidFill>
                <a:prstClr val="white"/>
              </a:solidFill>
            </a:endParaRPr>
          </a:p>
        </p:txBody>
      </p:sp>
      <p:sp>
        <p:nvSpPr>
          <p:cNvPr id="40" name="ストライプ矢印 39"/>
          <p:cNvSpPr/>
          <p:nvPr/>
        </p:nvSpPr>
        <p:spPr>
          <a:xfrm rot="12561555" flipV="1">
            <a:off x="468312" y="2503488"/>
            <a:ext cx="738188" cy="411162"/>
          </a:xfrm>
          <a:prstGeom prst="stripedRightArrow">
            <a:avLst>
              <a:gd name="adj1" fmla="val 44518"/>
              <a:gd name="adj2" fmla="val 506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ja-JP" altLang="en-US" b="0" dirty="0">
              <a:solidFill>
                <a:prstClr val="white"/>
              </a:solidFill>
            </a:endParaRPr>
          </a:p>
        </p:txBody>
      </p:sp>
      <p:pic>
        <p:nvPicPr>
          <p:cNvPr id="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032" y="1750780"/>
            <a:ext cx="792162"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438" y="3365627"/>
            <a:ext cx="6191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
          <p:cNvPicPr>
            <a:picLocks noChangeAspect="1" noChangeArrowheads="1"/>
          </p:cNvPicPr>
          <p:nvPr/>
        </p:nvPicPr>
        <p:blipFill>
          <a:blip r:embed="rId5">
            <a:extLst>
              <a:ext uri="{28A0092B-C50C-407E-A947-70E740481C1C}">
                <a14:useLocalDpi xmlns:a14="http://schemas.microsoft.com/office/drawing/2010/main" val="0"/>
              </a:ext>
            </a:extLst>
          </a:blip>
          <a:srcRect r="4747" b="48621"/>
          <a:stretch>
            <a:fillRect/>
          </a:stretch>
        </p:blipFill>
        <p:spPr bwMode="auto">
          <a:xfrm>
            <a:off x="3146713" y="3581529"/>
            <a:ext cx="6572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5"/>
          <p:cNvPicPr>
            <a:picLocks noChangeAspect="1" noChangeArrowheads="1"/>
          </p:cNvPicPr>
          <p:nvPr/>
        </p:nvPicPr>
        <p:blipFill>
          <a:blip r:embed="rId6">
            <a:extLst>
              <a:ext uri="{28A0092B-C50C-407E-A947-70E740481C1C}">
                <a14:useLocalDpi xmlns:a14="http://schemas.microsoft.com/office/drawing/2010/main" val="0"/>
              </a:ext>
            </a:extLst>
          </a:blip>
          <a:srcRect r="4747" b="48621"/>
          <a:stretch>
            <a:fillRect/>
          </a:stretch>
        </p:blipFill>
        <p:spPr bwMode="auto">
          <a:xfrm>
            <a:off x="5739780" y="4541331"/>
            <a:ext cx="8667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2303" y="4541331"/>
            <a:ext cx="8715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515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タイトル 1"/>
          <p:cNvSpPr>
            <a:spLocks noGrp="1"/>
          </p:cNvSpPr>
          <p:nvPr>
            <p:ph type="title" idx="4294967295"/>
          </p:nvPr>
        </p:nvSpPr>
        <p:spPr>
          <a:xfrm>
            <a:off x="1398967" y="213685"/>
            <a:ext cx="6695992" cy="588330"/>
          </a:xfrm>
        </p:spPr>
        <p:txBody>
          <a:bodyPr/>
          <a:lstStyle/>
          <a:p>
            <a:pPr eaLnBrk="1" hangingPunct="1"/>
            <a:r>
              <a:rPr lang="ja-JP" altLang="en-US" sz="2800" dirty="0">
                <a:solidFill>
                  <a:schemeClr val="tx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「サービス等利用計画」と「個別支援計画」</a:t>
            </a:r>
          </a:p>
        </p:txBody>
      </p:sp>
      <p:pic>
        <p:nvPicPr>
          <p:cNvPr id="121859" name="Picture 2"/>
          <p:cNvPicPr>
            <a:picLocks noGrp="1" noChangeAspect="1" noChangeArrowheads="1"/>
          </p:cNvPicPr>
          <p:nvPr>
            <p:ph type="tbl" idx="4294967295"/>
          </p:nvPr>
        </p:nvPicPr>
        <p:blipFill>
          <a:blip r:embed="rId3">
            <a:extLst>
              <a:ext uri="{28A0092B-C50C-407E-A947-70E740481C1C}">
                <a14:useLocalDpi xmlns:a14="http://schemas.microsoft.com/office/drawing/2010/main" val="0"/>
              </a:ext>
            </a:extLst>
          </a:blip>
          <a:srcRect l="223"/>
          <a:stretch>
            <a:fillRect/>
          </a:stretch>
        </p:blipFill>
        <p:spPr>
          <a:xfrm>
            <a:off x="1" y="1390338"/>
            <a:ext cx="3779855" cy="2841171"/>
          </a:xfrm>
          <a:ln w="38100">
            <a:solidFill>
              <a:schemeClr val="accent1"/>
            </a:solidFill>
            <a:miter lim="800000"/>
            <a:headEnd/>
            <a:tailEnd/>
          </a:ln>
        </p:spPr>
      </p:pic>
      <p:pic>
        <p:nvPicPr>
          <p:cNvPr id="1218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021" y="3421069"/>
            <a:ext cx="3818195" cy="286364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円/楕円 8"/>
          <p:cNvSpPr/>
          <p:nvPr/>
        </p:nvSpPr>
        <p:spPr>
          <a:xfrm>
            <a:off x="4237298" y="2669268"/>
            <a:ext cx="899021" cy="322121"/>
          </a:xfrm>
          <a:prstGeom prst="ellipse">
            <a:avLst/>
          </a:prstGeom>
          <a:noFill/>
          <a:ln w="57150">
            <a:prstDash val="sysDash"/>
          </a:ln>
        </p:spPr>
        <p:style>
          <a:lnRef idx="2">
            <a:schemeClr val="accent2"/>
          </a:lnRef>
          <a:fillRef idx="1">
            <a:schemeClr val="lt1"/>
          </a:fillRef>
          <a:effectRef idx="0">
            <a:schemeClr val="accent2"/>
          </a:effectRef>
          <a:fontRef idx="minor">
            <a:schemeClr val="dk1"/>
          </a:fontRef>
        </p:style>
        <p:txBody>
          <a:bodyPr anchor="ctr"/>
          <a:lstStyle/>
          <a:p>
            <a:pPr>
              <a:defRPr/>
            </a:pPr>
            <a:endParaRPr kumimoji="0" lang="ja-JP" altLang="en-US" b="0">
              <a:solidFill>
                <a:prstClr val="black"/>
              </a:solidFill>
            </a:endParaRPr>
          </a:p>
        </p:txBody>
      </p:sp>
      <p:sp>
        <p:nvSpPr>
          <p:cNvPr id="10" name="円/楕円 9"/>
          <p:cNvSpPr/>
          <p:nvPr/>
        </p:nvSpPr>
        <p:spPr>
          <a:xfrm>
            <a:off x="4237298" y="3488496"/>
            <a:ext cx="899021" cy="281605"/>
          </a:xfrm>
          <a:prstGeom prst="ellipse">
            <a:avLst/>
          </a:prstGeom>
          <a:noFill/>
          <a:ln w="57150">
            <a:prstDash val="sysDash"/>
          </a:ln>
        </p:spPr>
        <p:style>
          <a:lnRef idx="2">
            <a:schemeClr val="accent2"/>
          </a:lnRef>
          <a:fillRef idx="1">
            <a:schemeClr val="lt1"/>
          </a:fillRef>
          <a:effectRef idx="0">
            <a:schemeClr val="accent2"/>
          </a:effectRef>
          <a:fontRef idx="minor">
            <a:schemeClr val="dk1"/>
          </a:fontRef>
        </p:style>
        <p:txBody>
          <a:bodyPr anchor="ctr"/>
          <a:lstStyle/>
          <a:p>
            <a:pPr>
              <a:defRPr/>
            </a:pPr>
            <a:endParaRPr kumimoji="0" lang="ja-JP" altLang="en-US" b="0">
              <a:solidFill>
                <a:prstClr val="black"/>
              </a:solidFill>
            </a:endParaRPr>
          </a:p>
        </p:txBody>
      </p:sp>
      <p:sp>
        <p:nvSpPr>
          <p:cNvPr id="11" name="円/楕円 10"/>
          <p:cNvSpPr/>
          <p:nvPr/>
        </p:nvSpPr>
        <p:spPr>
          <a:xfrm>
            <a:off x="4237298" y="3908921"/>
            <a:ext cx="839527" cy="281605"/>
          </a:xfrm>
          <a:prstGeom prst="ellipse">
            <a:avLst/>
          </a:prstGeom>
          <a:noFill/>
          <a:ln w="57150">
            <a:prstDash val="sysDash"/>
          </a:ln>
        </p:spPr>
        <p:style>
          <a:lnRef idx="2">
            <a:schemeClr val="accent2"/>
          </a:lnRef>
          <a:fillRef idx="1">
            <a:schemeClr val="lt1"/>
          </a:fillRef>
          <a:effectRef idx="0">
            <a:schemeClr val="accent2"/>
          </a:effectRef>
          <a:fontRef idx="minor">
            <a:schemeClr val="dk1"/>
          </a:fontRef>
        </p:style>
        <p:txBody>
          <a:bodyPr anchor="ctr"/>
          <a:lstStyle/>
          <a:p>
            <a:pPr>
              <a:defRPr/>
            </a:pPr>
            <a:endParaRPr kumimoji="0" lang="ja-JP" altLang="en-US" b="0">
              <a:solidFill>
                <a:prstClr val="black"/>
              </a:solidFill>
            </a:endParaRPr>
          </a:p>
        </p:txBody>
      </p:sp>
      <p:sp>
        <p:nvSpPr>
          <p:cNvPr id="12" name="円/楕円 11"/>
          <p:cNvSpPr/>
          <p:nvPr/>
        </p:nvSpPr>
        <p:spPr>
          <a:xfrm>
            <a:off x="1538915" y="3849427"/>
            <a:ext cx="839527" cy="298792"/>
          </a:xfrm>
          <a:prstGeom prst="ellipse">
            <a:avLst/>
          </a:prstGeom>
          <a:noFill/>
          <a:ln w="57150">
            <a:prstDash val="sysDash"/>
          </a:ln>
        </p:spPr>
        <p:style>
          <a:lnRef idx="2">
            <a:schemeClr val="accent2"/>
          </a:lnRef>
          <a:fillRef idx="1">
            <a:schemeClr val="lt1"/>
          </a:fillRef>
          <a:effectRef idx="0">
            <a:schemeClr val="accent2"/>
          </a:effectRef>
          <a:fontRef idx="minor">
            <a:schemeClr val="dk1"/>
          </a:fontRef>
        </p:style>
        <p:txBody>
          <a:bodyPr anchor="ctr"/>
          <a:lstStyle/>
          <a:p>
            <a:pPr>
              <a:defRPr/>
            </a:pPr>
            <a:endParaRPr kumimoji="0" lang="ja-JP" altLang="en-US" b="0">
              <a:solidFill>
                <a:prstClr val="black"/>
              </a:solidFill>
            </a:endParaRPr>
          </a:p>
        </p:txBody>
      </p:sp>
      <p:sp>
        <p:nvSpPr>
          <p:cNvPr id="13" name="円/楕円 12"/>
          <p:cNvSpPr/>
          <p:nvPr/>
        </p:nvSpPr>
        <p:spPr>
          <a:xfrm>
            <a:off x="1538915" y="3369506"/>
            <a:ext cx="839527" cy="400593"/>
          </a:xfrm>
          <a:prstGeom prst="ellipse">
            <a:avLst/>
          </a:prstGeom>
          <a:noFill/>
          <a:ln w="57150">
            <a:prstDash val="sysDash"/>
          </a:ln>
        </p:spPr>
        <p:style>
          <a:lnRef idx="2">
            <a:schemeClr val="accent2"/>
          </a:lnRef>
          <a:fillRef idx="1">
            <a:schemeClr val="lt1"/>
          </a:fillRef>
          <a:effectRef idx="0">
            <a:schemeClr val="accent2"/>
          </a:effectRef>
          <a:fontRef idx="minor">
            <a:schemeClr val="dk1"/>
          </a:fontRef>
        </p:style>
        <p:txBody>
          <a:bodyPr anchor="ctr"/>
          <a:lstStyle/>
          <a:p>
            <a:pPr>
              <a:defRPr/>
            </a:pPr>
            <a:endParaRPr kumimoji="0" lang="ja-JP" altLang="en-US" b="0">
              <a:solidFill>
                <a:prstClr val="black"/>
              </a:solidFill>
            </a:endParaRPr>
          </a:p>
        </p:txBody>
      </p:sp>
      <p:sp>
        <p:nvSpPr>
          <p:cNvPr id="14" name="円/楕円 13"/>
          <p:cNvSpPr/>
          <p:nvPr/>
        </p:nvSpPr>
        <p:spPr>
          <a:xfrm>
            <a:off x="1538915" y="2709783"/>
            <a:ext cx="839527" cy="281606"/>
          </a:xfrm>
          <a:prstGeom prst="ellipse">
            <a:avLst/>
          </a:prstGeom>
          <a:noFill/>
          <a:ln w="57150">
            <a:prstDash val="sysDash"/>
          </a:ln>
        </p:spPr>
        <p:style>
          <a:lnRef idx="2">
            <a:schemeClr val="accent2"/>
          </a:lnRef>
          <a:fillRef idx="1">
            <a:schemeClr val="lt1"/>
          </a:fillRef>
          <a:effectRef idx="0">
            <a:schemeClr val="accent2"/>
          </a:effectRef>
          <a:fontRef idx="minor">
            <a:schemeClr val="dk1"/>
          </a:fontRef>
        </p:style>
        <p:txBody>
          <a:bodyPr anchor="ctr"/>
          <a:lstStyle/>
          <a:p>
            <a:pPr>
              <a:defRPr/>
            </a:pPr>
            <a:endParaRPr kumimoji="0" lang="ja-JP" altLang="en-US" b="0">
              <a:solidFill>
                <a:prstClr val="black"/>
              </a:solidFill>
            </a:endParaRPr>
          </a:p>
        </p:txBody>
      </p:sp>
      <p:sp>
        <p:nvSpPr>
          <p:cNvPr id="15" name="右矢印 14"/>
          <p:cNvSpPr/>
          <p:nvPr/>
        </p:nvSpPr>
        <p:spPr>
          <a:xfrm rot="2369001">
            <a:off x="1850928" y="4030551"/>
            <a:ext cx="3668800" cy="222111"/>
          </a:xfrm>
          <a:prstGeom prst="rightArrow">
            <a:avLst>
              <a:gd name="adj1" fmla="val 50000"/>
              <a:gd name="adj2" fmla="val 10163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ja-JP" altLang="en-US" b="0">
              <a:solidFill>
                <a:prstClr val="white"/>
              </a:solidFill>
            </a:endParaRPr>
          </a:p>
        </p:txBody>
      </p:sp>
      <p:sp>
        <p:nvSpPr>
          <p:cNvPr id="16" name="右矢印 15"/>
          <p:cNvSpPr/>
          <p:nvPr/>
        </p:nvSpPr>
        <p:spPr>
          <a:xfrm rot="1914205">
            <a:off x="2021476" y="4480062"/>
            <a:ext cx="3383227" cy="296148"/>
          </a:xfrm>
          <a:prstGeom prst="rightArrow">
            <a:avLst>
              <a:gd name="adj1" fmla="val 50000"/>
              <a:gd name="adj2" fmla="val 10163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ja-JP" altLang="en-US" b="0">
              <a:solidFill>
                <a:prstClr val="white"/>
              </a:solidFill>
            </a:endParaRPr>
          </a:p>
        </p:txBody>
      </p:sp>
      <p:sp>
        <p:nvSpPr>
          <p:cNvPr id="17" name="右矢印 16"/>
          <p:cNvSpPr/>
          <p:nvPr/>
        </p:nvSpPr>
        <p:spPr>
          <a:xfrm rot="1701167">
            <a:off x="2099478" y="4810586"/>
            <a:ext cx="3195492" cy="265740"/>
          </a:xfrm>
          <a:prstGeom prst="rightArrow">
            <a:avLst>
              <a:gd name="adj1" fmla="val 50000"/>
              <a:gd name="adj2" fmla="val 10163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ja-JP" altLang="en-US" b="0">
              <a:solidFill>
                <a:prstClr val="white"/>
              </a:solidFill>
            </a:endParaRPr>
          </a:p>
        </p:txBody>
      </p:sp>
      <p:sp>
        <p:nvSpPr>
          <p:cNvPr id="18" name="角丸四角形吹き出し 17"/>
          <p:cNvSpPr/>
          <p:nvPr/>
        </p:nvSpPr>
        <p:spPr>
          <a:xfrm>
            <a:off x="6079270" y="866935"/>
            <a:ext cx="3344070" cy="2124454"/>
          </a:xfrm>
          <a:prstGeom prst="wedgeRoundRectCallout">
            <a:avLst>
              <a:gd name="adj1" fmla="val -104458"/>
              <a:gd name="adj2" fmla="val -30308"/>
              <a:gd name="adj3" fmla="val 16667"/>
            </a:avLst>
          </a:prstGeom>
          <a:ln>
            <a:solidFill>
              <a:schemeClr val="tx2"/>
            </a:solidFill>
          </a:ln>
        </p:spPr>
        <p:style>
          <a:lnRef idx="2">
            <a:schemeClr val="dk1"/>
          </a:lnRef>
          <a:fillRef idx="1">
            <a:schemeClr val="lt1"/>
          </a:fillRef>
          <a:effectRef idx="0">
            <a:schemeClr val="dk1"/>
          </a:effectRef>
          <a:fontRef idx="minor">
            <a:schemeClr val="dk1"/>
          </a:fontRef>
        </p:style>
        <p:txBody>
          <a:bodyPr anchor="ctr"/>
          <a:lstStyle/>
          <a:p>
            <a:pPr algn="l">
              <a:defRPr/>
            </a:pPr>
            <a:r>
              <a:rPr kumimoji="0"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①サービス管理責任者も出席したサービス担当者会議で、総合的な支援計画である（フォーマル・インフォーマル両方の）「サービス等利用計画」が作成される。それに基づき</a:t>
            </a:r>
            <a:r>
              <a:rPr kumimoji="0"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吹き出し 18"/>
          <p:cNvSpPr/>
          <p:nvPr/>
        </p:nvSpPr>
        <p:spPr>
          <a:xfrm>
            <a:off x="1538912" y="4268529"/>
            <a:ext cx="2998500" cy="1319446"/>
          </a:xfrm>
          <a:prstGeom prst="wedgeRoundRectCallout">
            <a:avLst>
              <a:gd name="adj1" fmla="val 75190"/>
              <a:gd name="adj2" fmla="val -61347"/>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l">
              <a:defRPr/>
            </a:pPr>
            <a:r>
              <a:rPr kumimoji="0"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②サービス管理責任者は事業所で個別支援会議を開き、支援計画をより具体化して共有し、事業所独自の支援計画を加え「個別支援計画」を作成する。</a:t>
            </a:r>
            <a:endParaRPr kumimoji="0"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環状矢印 6"/>
          <p:cNvSpPr/>
          <p:nvPr/>
        </p:nvSpPr>
        <p:spPr>
          <a:xfrm rot="2271856">
            <a:off x="4570465" y="2079149"/>
            <a:ext cx="2082291" cy="1799364"/>
          </a:xfrm>
          <a:prstGeom prst="circularArrow">
            <a:avLst>
              <a:gd name="adj1" fmla="val 8744"/>
              <a:gd name="adj2" fmla="val 2091225"/>
              <a:gd name="adj3" fmla="val 20344026"/>
              <a:gd name="adj4" fmla="val 10800000"/>
              <a:gd name="adj5" fmla="val 215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ja-JP" altLang="en-US" b="0">
              <a:solidFill>
                <a:prstClr val="black"/>
              </a:solidFill>
            </a:endParaRPr>
          </a:p>
        </p:txBody>
      </p:sp>
      <p:sp>
        <p:nvSpPr>
          <p:cNvPr id="22" name="フローチャート : 結合子 21"/>
          <p:cNvSpPr/>
          <p:nvPr/>
        </p:nvSpPr>
        <p:spPr>
          <a:xfrm>
            <a:off x="1659225" y="1449834"/>
            <a:ext cx="478597" cy="441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ja-JP" altLang="en-US" sz="2665" b="0" dirty="0">
                <a:solidFill>
                  <a:prstClr val="white"/>
                </a:solidFill>
                <a:ea typeface="ＤＨＰ特太ゴシック体" pitchFamily="2" charset="-128"/>
              </a:rPr>
              <a:t>１</a:t>
            </a:r>
          </a:p>
        </p:txBody>
      </p:sp>
      <p:sp>
        <p:nvSpPr>
          <p:cNvPr id="23" name="フローチャート : 結合子 22"/>
          <p:cNvSpPr/>
          <p:nvPr/>
        </p:nvSpPr>
        <p:spPr>
          <a:xfrm>
            <a:off x="5136320" y="3488497"/>
            <a:ext cx="479918" cy="441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ja-JP" altLang="en-US" sz="2665" b="0" dirty="0">
                <a:solidFill>
                  <a:prstClr val="white"/>
                </a:solidFill>
                <a:ea typeface="ＤＨＰ特太ゴシック体" pitchFamily="2" charset="-128"/>
              </a:rPr>
              <a:t>２</a:t>
            </a:r>
          </a:p>
        </p:txBody>
      </p:sp>
      <p:sp>
        <p:nvSpPr>
          <p:cNvPr id="21" name="角丸四角形吹き出し 20"/>
          <p:cNvSpPr/>
          <p:nvPr/>
        </p:nvSpPr>
        <p:spPr>
          <a:xfrm>
            <a:off x="1538912" y="5881478"/>
            <a:ext cx="2998500" cy="606840"/>
          </a:xfrm>
          <a:prstGeom prst="wedgeRoundRectCallout">
            <a:avLst>
              <a:gd name="adj1" fmla="val 61263"/>
              <a:gd name="adj2" fmla="val -54766"/>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l">
              <a:defRPr/>
            </a:pPr>
            <a:r>
              <a:rPr kumimoji="0"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モニタリングを通して、①と②は相互に影響しあう関係である。</a:t>
            </a:r>
          </a:p>
        </p:txBody>
      </p:sp>
      <p:sp>
        <p:nvSpPr>
          <p:cNvPr id="121876" name="テキスト ボックス 6"/>
          <p:cNvSpPr txBox="1">
            <a:spLocks noChangeArrowheads="1"/>
          </p:cNvSpPr>
          <p:nvPr/>
        </p:nvSpPr>
        <p:spPr bwMode="auto">
          <a:xfrm>
            <a:off x="1478098" y="731938"/>
            <a:ext cx="600229" cy="5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2000">
                <a:solidFill>
                  <a:srgbClr val="404040"/>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Font typeface="Arial" panose="020B0604020202020204" pitchFamily="34" charset="0"/>
              <a:buChar char="–"/>
              <a:defRPr kumimoji="1">
                <a:solidFill>
                  <a:srgbClr val="404040"/>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Font typeface="Arial" panose="020B0604020202020204" pitchFamily="34" charset="0"/>
              <a:buChar char="•"/>
              <a:defRPr kumimoji="1" sz="1600">
                <a:solidFill>
                  <a:srgbClr val="404040"/>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Font typeface="Arial" panose="020B0604020202020204" pitchFamily="34" charset="0"/>
              <a:buChar char="–"/>
              <a:defRPr kumimoji="1" sz="1400">
                <a:solidFill>
                  <a:srgbClr val="404040"/>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Font typeface="Arial" panose="020B0604020202020204" pitchFamily="34" charset="0"/>
              <a:buChar char="»"/>
              <a:defRPr kumimoji="1" sz="1200">
                <a:solidFill>
                  <a:srgbClr val="404040"/>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1200">
                <a:solidFill>
                  <a:srgbClr val="404040"/>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1200">
                <a:solidFill>
                  <a:srgbClr val="404040"/>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1200">
                <a:solidFill>
                  <a:srgbClr val="404040"/>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1200">
                <a:solidFill>
                  <a:srgbClr val="404040"/>
                </a:solidFill>
                <a:latin typeface="HGP創英角ｺﾞｼｯｸUB" panose="020B0900000000000000" pitchFamily="50" charset="-128"/>
                <a:ea typeface="HGP創英角ｺﾞｼｯｸUB" panose="020B0900000000000000" pitchFamily="50" charset="-128"/>
              </a:defRPr>
            </a:lvl9pPr>
          </a:lstStyle>
          <a:p>
            <a:pPr>
              <a:spcBef>
                <a:spcPct val="0"/>
              </a:spcBef>
              <a:buFontTx/>
              <a:buNone/>
            </a:pPr>
            <a:r>
              <a:rPr lang="ja-JP" altLang="en-US" sz="2998" b="0">
                <a:solidFill>
                  <a:srgbClr val="FFFFFF"/>
                </a:solidFill>
                <a:latin typeface="Arial" panose="020B0604020202020204" pitchFamily="34" charset="0"/>
                <a:ea typeface="ＭＳ Ｐゴシック" panose="020B0600070205080204" pitchFamily="50" charset="-128"/>
              </a:rPr>
              <a:t>２</a:t>
            </a:r>
          </a:p>
        </p:txBody>
      </p:sp>
      <p:sp>
        <p:nvSpPr>
          <p:cNvPr id="121877" name="テキスト ボックス 23"/>
          <p:cNvSpPr txBox="1">
            <a:spLocks noChangeArrowheads="1"/>
          </p:cNvSpPr>
          <p:nvPr/>
        </p:nvSpPr>
        <p:spPr bwMode="auto">
          <a:xfrm>
            <a:off x="2579555" y="1101522"/>
            <a:ext cx="1778053"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2000">
                <a:solidFill>
                  <a:srgbClr val="404040"/>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Font typeface="Arial" panose="020B0604020202020204" pitchFamily="34" charset="0"/>
              <a:buChar char="–"/>
              <a:defRPr kumimoji="1">
                <a:solidFill>
                  <a:srgbClr val="404040"/>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Font typeface="Arial" panose="020B0604020202020204" pitchFamily="34" charset="0"/>
              <a:buChar char="•"/>
              <a:defRPr kumimoji="1" sz="1600">
                <a:solidFill>
                  <a:srgbClr val="404040"/>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Font typeface="Arial" panose="020B0604020202020204" pitchFamily="34" charset="0"/>
              <a:buChar char="–"/>
              <a:defRPr kumimoji="1" sz="1400">
                <a:solidFill>
                  <a:srgbClr val="404040"/>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Font typeface="Arial" panose="020B0604020202020204" pitchFamily="34" charset="0"/>
              <a:buChar char="»"/>
              <a:defRPr kumimoji="1" sz="1200">
                <a:solidFill>
                  <a:srgbClr val="404040"/>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1200">
                <a:solidFill>
                  <a:srgbClr val="404040"/>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1200">
                <a:solidFill>
                  <a:srgbClr val="404040"/>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1200">
                <a:solidFill>
                  <a:srgbClr val="404040"/>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1200">
                <a:solidFill>
                  <a:srgbClr val="404040"/>
                </a:solidFill>
                <a:latin typeface="HGP創英角ｺﾞｼｯｸUB" panose="020B0900000000000000" pitchFamily="50" charset="-128"/>
                <a:ea typeface="HGP創英角ｺﾞｼｯｸUB" panose="020B0900000000000000" pitchFamily="50" charset="-128"/>
              </a:defRPr>
            </a:lvl9pPr>
          </a:lstStyle>
          <a:p>
            <a:pPr>
              <a:spcBef>
                <a:spcPct val="0"/>
              </a:spcBef>
              <a:buFontTx/>
              <a:buNone/>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サービス等利用計画</a:t>
            </a:r>
          </a:p>
        </p:txBody>
      </p:sp>
    </p:spTree>
    <p:extLst>
      <p:ext uri="{BB962C8B-B14F-4D97-AF65-F5344CB8AC3E}">
        <p14:creationId xmlns:p14="http://schemas.microsoft.com/office/powerpoint/2010/main" val="1332080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655638" y="997928"/>
            <a:ext cx="8840787" cy="12610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66700" indent="-2667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0"/>
              </a:spcBef>
              <a:buFontTx/>
              <a:buNone/>
            </a:pPr>
            <a:r>
              <a:rPr lang="en-US" altLang="ja-JP" sz="16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サービス等利用計画案の作成を支給決定前とする。市町村は、生活実態やニーズに基づき作成されたサービス等利用計画案に基づき支給決定を行うこととなる。</a:t>
            </a:r>
          </a:p>
          <a:p>
            <a:pPr algn="l">
              <a:spcBef>
                <a:spcPct val="50000"/>
              </a:spcBef>
              <a:buFontTx/>
              <a:buNone/>
            </a:pPr>
            <a:r>
              <a:rPr lang="ja-JP" altLang="en-US" sz="16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サービス等利用計画に基づくサービスの利用が、当該障害者のニーズを満たすために適合しているかを確認する　→　一定期間ごとのモニタリングの実施</a:t>
            </a:r>
          </a:p>
        </p:txBody>
      </p:sp>
      <p:sp>
        <p:nvSpPr>
          <p:cNvPr id="122883" name="Rectangle 5"/>
          <p:cNvSpPr>
            <a:spLocks noChangeArrowheads="1"/>
          </p:cNvSpPr>
          <p:nvPr/>
        </p:nvSpPr>
        <p:spPr bwMode="auto">
          <a:xfrm>
            <a:off x="1819276" y="3433764"/>
            <a:ext cx="430213" cy="3241675"/>
          </a:xfrm>
          <a:prstGeom prst="rect">
            <a:avLst/>
          </a:prstGeom>
          <a:solidFill>
            <a:srgbClr val="FF0000">
              <a:alpha val="39999"/>
            </a:srgbClr>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solidFill>
                  <a:schemeClr val="bg1"/>
                </a:solidFill>
              </a:rPr>
              <a:t>障害支援区分の認定</a:t>
            </a:r>
          </a:p>
        </p:txBody>
      </p:sp>
      <p:sp>
        <p:nvSpPr>
          <p:cNvPr id="122884" name="Rectangle 6"/>
          <p:cNvSpPr>
            <a:spLocks noChangeArrowheads="1"/>
          </p:cNvSpPr>
          <p:nvPr/>
        </p:nvSpPr>
        <p:spPr bwMode="auto">
          <a:xfrm>
            <a:off x="1220788" y="3370264"/>
            <a:ext cx="431800" cy="3309937"/>
          </a:xfrm>
          <a:prstGeom prst="rect">
            <a:avLst/>
          </a:prstGeom>
          <a:solidFill>
            <a:srgbClr val="FFFF99"/>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障害支援区分に係る認定調査 </a:t>
            </a:r>
            <a:r>
              <a:rPr lang="en-US" altLang="ja-JP" sz="1800" b="0">
                <a:solidFill>
                  <a:srgbClr val="000000"/>
                </a:solidFill>
              </a:rPr>
              <a:t>※</a:t>
            </a:r>
          </a:p>
        </p:txBody>
      </p:sp>
      <p:sp>
        <p:nvSpPr>
          <p:cNvPr id="122885" name="Rectangle 7"/>
          <p:cNvSpPr>
            <a:spLocks noChangeArrowheads="1"/>
          </p:cNvSpPr>
          <p:nvPr/>
        </p:nvSpPr>
        <p:spPr bwMode="auto">
          <a:xfrm>
            <a:off x="4611688" y="3433764"/>
            <a:ext cx="431800" cy="3241675"/>
          </a:xfrm>
          <a:prstGeom prst="rect">
            <a:avLst/>
          </a:prstGeom>
          <a:solidFill>
            <a:srgbClr val="FF0000">
              <a:alpha val="39999"/>
            </a:srgbClr>
          </a:solidFill>
          <a:ln w="9525">
            <a:solidFill>
              <a:srgbClr val="000000"/>
            </a:solidFill>
            <a:prstDash val="dash"/>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solidFill>
                  <a:schemeClr val="bg1"/>
                </a:solidFill>
              </a:rPr>
              <a:t>支給決定</a:t>
            </a:r>
          </a:p>
        </p:txBody>
      </p:sp>
      <p:sp>
        <p:nvSpPr>
          <p:cNvPr id="122886" name="Rectangle 8"/>
          <p:cNvSpPr>
            <a:spLocks noChangeArrowheads="1"/>
          </p:cNvSpPr>
          <p:nvPr/>
        </p:nvSpPr>
        <p:spPr bwMode="auto">
          <a:xfrm>
            <a:off x="6340475" y="3370264"/>
            <a:ext cx="431800" cy="3311525"/>
          </a:xfrm>
          <a:prstGeom prst="rect">
            <a:avLst/>
          </a:prstGeom>
          <a:solidFill>
            <a:srgbClr val="FF9900">
              <a:alpha val="70195"/>
            </a:srgbClr>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solidFill>
                  <a:srgbClr val="000000"/>
                </a:solidFill>
              </a:rPr>
              <a:t>サービス利用</a:t>
            </a:r>
          </a:p>
        </p:txBody>
      </p:sp>
      <p:sp>
        <p:nvSpPr>
          <p:cNvPr id="122887" name="Rectangle 9"/>
          <p:cNvSpPr>
            <a:spLocks noChangeArrowheads="1"/>
          </p:cNvSpPr>
          <p:nvPr/>
        </p:nvSpPr>
        <p:spPr bwMode="auto">
          <a:xfrm>
            <a:off x="7004050" y="3141664"/>
            <a:ext cx="331788" cy="2232025"/>
          </a:xfrm>
          <a:prstGeom prst="rect">
            <a:avLst/>
          </a:prstGeom>
          <a:solidFill>
            <a:schemeClr val="bg1"/>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モニタリング</a:t>
            </a:r>
          </a:p>
        </p:txBody>
      </p:sp>
      <p:sp>
        <p:nvSpPr>
          <p:cNvPr id="122888" name="Line 10"/>
          <p:cNvSpPr>
            <a:spLocks noChangeShapeType="1"/>
          </p:cNvSpPr>
          <p:nvPr/>
        </p:nvSpPr>
        <p:spPr bwMode="auto">
          <a:xfrm>
            <a:off x="1687513" y="4703763"/>
            <a:ext cx="13176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889" name="Line 11"/>
          <p:cNvSpPr>
            <a:spLocks noChangeShapeType="1"/>
          </p:cNvSpPr>
          <p:nvPr/>
        </p:nvSpPr>
        <p:spPr bwMode="auto">
          <a:xfrm>
            <a:off x="1089026" y="4703763"/>
            <a:ext cx="131763"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890" name="Line 12"/>
          <p:cNvSpPr>
            <a:spLocks noChangeShapeType="1"/>
          </p:cNvSpPr>
          <p:nvPr/>
        </p:nvSpPr>
        <p:spPr bwMode="auto">
          <a:xfrm>
            <a:off x="2266950" y="4703763"/>
            <a:ext cx="1524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891" name="Line 13"/>
          <p:cNvSpPr>
            <a:spLocks noChangeShapeType="1"/>
          </p:cNvSpPr>
          <p:nvPr/>
        </p:nvSpPr>
        <p:spPr bwMode="auto">
          <a:xfrm>
            <a:off x="6804026" y="4703763"/>
            <a:ext cx="200025"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892" name="Line 14"/>
          <p:cNvSpPr>
            <a:spLocks noChangeShapeType="1"/>
          </p:cNvSpPr>
          <p:nvPr/>
        </p:nvSpPr>
        <p:spPr bwMode="auto">
          <a:xfrm>
            <a:off x="6140451" y="4703763"/>
            <a:ext cx="200025"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893" name="Rectangle 15"/>
          <p:cNvSpPr>
            <a:spLocks noChangeArrowheads="1"/>
          </p:cNvSpPr>
          <p:nvPr/>
        </p:nvSpPr>
        <p:spPr bwMode="auto">
          <a:xfrm>
            <a:off x="4179889" y="4144964"/>
            <a:ext cx="365125" cy="2624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市町村審査会の意見聴取</a:t>
            </a:r>
          </a:p>
        </p:txBody>
      </p:sp>
      <p:sp>
        <p:nvSpPr>
          <p:cNvPr id="122894" name="Line 16"/>
          <p:cNvSpPr>
            <a:spLocks noChangeShapeType="1"/>
          </p:cNvSpPr>
          <p:nvPr/>
        </p:nvSpPr>
        <p:spPr bwMode="auto">
          <a:xfrm>
            <a:off x="7802563" y="4703763"/>
            <a:ext cx="1270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895" name="Line 17"/>
          <p:cNvSpPr>
            <a:spLocks noChangeShapeType="1"/>
          </p:cNvSpPr>
          <p:nvPr/>
        </p:nvSpPr>
        <p:spPr bwMode="auto">
          <a:xfrm>
            <a:off x="8791575" y="4703763"/>
            <a:ext cx="14128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896" name="Rectangle 18"/>
          <p:cNvSpPr>
            <a:spLocks noChangeArrowheads="1"/>
          </p:cNvSpPr>
          <p:nvPr/>
        </p:nvSpPr>
        <p:spPr bwMode="auto">
          <a:xfrm>
            <a:off x="8401050" y="3143250"/>
            <a:ext cx="349250" cy="2228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サービス担当者会議</a:t>
            </a:r>
          </a:p>
        </p:txBody>
      </p:sp>
      <p:sp>
        <p:nvSpPr>
          <p:cNvPr id="122897" name="Rectangle 19"/>
          <p:cNvSpPr>
            <a:spLocks noChangeArrowheads="1"/>
          </p:cNvSpPr>
          <p:nvPr/>
        </p:nvSpPr>
        <p:spPr bwMode="auto">
          <a:xfrm>
            <a:off x="7469188" y="3141664"/>
            <a:ext cx="336550" cy="2232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課題分析</a:t>
            </a:r>
          </a:p>
        </p:txBody>
      </p:sp>
      <p:sp>
        <p:nvSpPr>
          <p:cNvPr id="122898" name="Rectangle 20"/>
          <p:cNvSpPr>
            <a:spLocks noChangeArrowheads="1"/>
          </p:cNvSpPr>
          <p:nvPr/>
        </p:nvSpPr>
        <p:spPr bwMode="auto">
          <a:xfrm>
            <a:off x="5608638" y="3141664"/>
            <a:ext cx="531812" cy="2232025"/>
          </a:xfrm>
          <a:prstGeom prst="rect">
            <a:avLst/>
          </a:prstGeom>
          <a:solidFill>
            <a:schemeClr val="accent1">
              <a:alpha val="70195"/>
            </a:schemeClr>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支給決定後サービス</a:t>
            </a:r>
          </a:p>
          <a:p>
            <a:pPr>
              <a:spcBef>
                <a:spcPct val="0"/>
              </a:spcBef>
              <a:buFontTx/>
              <a:buNone/>
            </a:pPr>
            <a:r>
              <a:rPr lang="ja-JP" altLang="en-US" sz="1800" b="0">
                <a:solidFill>
                  <a:srgbClr val="000000"/>
                </a:solidFill>
              </a:rPr>
              <a:t>等利用計画の作成</a:t>
            </a:r>
          </a:p>
        </p:txBody>
      </p:sp>
      <p:sp>
        <p:nvSpPr>
          <p:cNvPr id="122899" name="Line 21"/>
          <p:cNvSpPr>
            <a:spLocks noChangeShapeType="1"/>
          </p:cNvSpPr>
          <p:nvPr/>
        </p:nvSpPr>
        <p:spPr bwMode="auto">
          <a:xfrm>
            <a:off x="5043488" y="4703763"/>
            <a:ext cx="13335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900" name="Line 22"/>
          <p:cNvSpPr>
            <a:spLocks noChangeShapeType="1"/>
          </p:cNvSpPr>
          <p:nvPr/>
        </p:nvSpPr>
        <p:spPr bwMode="auto">
          <a:xfrm>
            <a:off x="5484814" y="4703763"/>
            <a:ext cx="123825"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901" name="Rectangle 23"/>
          <p:cNvSpPr>
            <a:spLocks noChangeArrowheads="1"/>
          </p:cNvSpPr>
          <p:nvPr/>
        </p:nvSpPr>
        <p:spPr bwMode="auto">
          <a:xfrm>
            <a:off x="5151439" y="3143251"/>
            <a:ext cx="333375" cy="2232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サービス担当者会議</a:t>
            </a:r>
          </a:p>
        </p:txBody>
      </p:sp>
      <p:sp>
        <p:nvSpPr>
          <p:cNvPr id="19479" name="Rectangle 24"/>
          <p:cNvSpPr>
            <a:spLocks noChangeArrowheads="1"/>
          </p:cNvSpPr>
          <p:nvPr/>
        </p:nvSpPr>
        <p:spPr bwMode="auto">
          <a:xfrm>
            <a:off x="3848100" y="3144838"/>
            <a:ext cx="331788" cy="3530600"/>
          </a:xfrm>
          <a:prstGeom prst="rect">
            <a:avLst/>
          </a:prstGeom>
          <a:solidFill>
            <a:schemeClr val="accent1">
              <a:lumMod val="60000"/>
              <a:lumOff val="40000"/>
            </a:schemeClr>
          </a:solidFill>
          <a:ln w="9525">
            <a:solidFill>
              <a:schemeClr val="tx1"/>
            </a:solidFill>
            <a:miter lim="800000"/>
            <a:headEnd/>
            <a:tailEnd/>
          </a:ln>
        </p:spPr>
        <p:txBody>
          <a:bodyPr vert="eaVert" wrap="none" anchor="ctr"/>
          <a:lstStyle/>
          <a:p>
            <a:pPr>
              <a:defRPr/>
            </a:pPr>
            <a:r>
              <a:rPr lang="ja-JP" altLang="en-US" b="0" dirty="0">
                <a:solidFill>
                  <a:srgbClr val="000000"/>
                </a:solidFill>
                <a:ea typeface="ＭＳ Ｐゴシック" panose="020B0600070205080204" pitchFamily="50" charset="-128"/>
              </a:rPr>
              <a:t>支給決定前サービス等計画案の作成</a:t>
            </a:r>
          </a:p>
        </p:txBody>
      </p:sp>
      <p:sp>
        <p:nvSpPr>
          <p:cNvPr id="122903" name="Rectangle 25"/>
          <p:cNvSpPr>
            <a:spLocks noChangeArrowheads="1"/>
          </p:cNvSpPr>
          <p:nvPr/>
        </p:nvSpPr>
        <p:spPr bwMode="auto">
          <a:xfrm>
            <a:off x="2951163" y="3049589"/>
            <a:ext cx="3255962" cy="2416175"/>
          </a:xfrm>
          <a:prstGeom prst="rect">
            <a:avLst/>
          </a:prstGeom>
          <a:noFill/>
          <a:ln w="1905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ea typeface="HG丸ｺﾞｼｯｸM-PRO" panose="020F0600000000000000" pitchFamily="50" charset="-128"/>
              </a:rPr>
              <a:t>　</a:t>
            </a:r>
          </a:p>
        </p:txBody>
      </p:sp>
      <p:sp>
        <p:nvSpPr>
          <p:cNvPr id="122904" name="Line 26"/>
          <p:cNvSpPr>
            <a:spLocks noChangeShapeType="1"/>
          </p:cNvSpPr>
          <p:nvPr/>
        </p:nvSpPr>
        <p:spPr bwMode="auto">
          <a:xfrm>
            <a:off x="2817814" y="4703763"/>
            <a:ext cx="198437"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905" name="Line 27"/>
          <p:cNvSpPr>
            <a:spLocks noChangeShapeType="1"/>
          </p:cNvSpPr>
          <p:nvPr/>
        </p:nvSpPr>
        <p:spPr bwMode="auto">
          <a:xfrm>
            <a:off x="4179888" y="3860800"/>
            <a:ext cx="43021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906" name="Line 28"/>
          <p:cNvSpPr>
            <a:spLocks noChangeShapeType="1"/>
          </p:cNvSpPr>
          <p:nvPr/>
        </p:nvSpPr>
        <p:spPr bwMode="auto">
          <a:xfrm>
            <a:off x="7335838" y="4703763"/>
            <a:ext cx="13335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907" name="Rectangle 29"/>
          <p:cNvSpPr>
            <a:spLocks noChangeArrowheads="1"/>
          </p:cNvSpPr>
          <p:nvPr/>
        </p:nvSpPr>
        <p:spPr bwMode="auto">
          <a:xfrm>
            <a:off x="8932863" y="3141664"/>
            <a:ext cx="531812" cy="2232025"/>
          </a:xfrm>
          <a:prstGeom prst="rect">
            <a:avLst/>
          </a:prstGeom>
          <a:solidFill>
            <a:schemeClr val="accent1">
              <a:alpha val="70195"/>
            </a:schemeClr>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モニタリング後サービ</a:t>
            </a:r>
          </a:p>
          <a:p>
            <a:pPr>
              <a:spcBef>
                <a:spcPct val="0"/>
              </a:spcBef>
              <a:buFontTx/>
              <a:buNone/>
            </a:pPr>
            <a:r>
              <a:rPr lang="ja-JP" altLang="en-US" sz="1800" b="0">
                <a:solidFill>
                  <a:srgbClr val="000000"/>
                </a:solidFill>
              </a:rPr>
              <a:t>ス等利用計画の作成</a:t>
            </a:r>
          </a:p>
        </p:txBody>
      </p:sp>
      <p:sp>
        <p:nvSpPr>
          <p:cNvPr id="122908" name="Rectangle 30"/>
          <p:cNvSpPr>
            <a:spLocks noChangeArrowheads="1"/>
          </p:cNvSpPr>
          <p:nvPr/>
        </p:nvSpPr>
        <p:spPr bwMode="auto">
          <a:xfrm>
            <a:off x="2419351" y="3433764"/>
            <a:ext cx="430213" cy="3241675"/>
          </a:xfrm>
          <a:prstGeom prst="rect">
            <a:avLst/>
          </a:prstGeom>
          <a:solidFill>
            <a:srgbClr val="FFFF99"/>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サービス利用意向の聴取　</a:t>
            </a:r>
            <a:r>
              <a:rPr lang="en-US" altLang="ja-JP" sz="1800" b="0">
                <a:solidFill>
                  <a:srgbClr val="000000"/>
                </a:solidFill>
              </a:rPr>
              <a:t>※</a:t>
            </a:r>
          </a:p>
        </p:txBody>
      </p:sp>
      <p:sp>
        <p:nvSpPr>
          <p:cNvPr id="122909" name="Rectangle 31"/>
          <p:cNvSpPr>
            <a:spLocks noChangeArrowheads="1"/>
          </p:cNvSpPr>
          <p:nvPr/>
        </p:nvSpPr>
        <p:spPr bwMode="auto">
          <a:xfrm>
            <a:off x="655638" y="3370264"/>
            <a:ext cx="431800" cy="3311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solidFill>
                  <a:srgbClr val="000000"/>
                </a:solidFill>
              </a:rPr>
              <a:t>受付・申請</a:t>
            </a:r>
          </a:p>
        </p:txBody>
      </p:sp>
      <p:cxnSp>
        <p:nvCxnSpPr>
          <p:cNvPr id="122910" name="AutoShape 32"/>
          <p:cNvCxnSpPr>
            <a:cxnSpLocks noChangeShapeType="1"/>
            <a:stCxn id="122907" idx="0"/>
            <a:endCxn id="122884" idx="0"/>
          </p:cNvCxnSpPr>
          <p:nvPr/>
        </p:nvCxnSpPr>
        <p:spPr bwMode="auto">
          <a:xfrm rot="-5400000" flipH="1" flipV="1">
            <a:off x="5203826" y="-625475"/>
            <a:ext cx="228600" cy="7762875"/>
          </a:xfrm>
          <a:prstGeom prst="bentConnector3">
            <a:avLst>
              <a:gd name="adj1" fmla="val -100000"/>
            </a:avLst>
          </a:prstGeom>
          <a:noFill/>
          <a:ln w="6350">
            <a:solidFill>
              <a:srgbClr val="CC0000"/>
            </a:solidFill>
            <a:miter lim="800000"/>
            <a:headEnd/>
            <a:tailEnd type="triangle" w="lg" len="lg"/>
          </a:ln>
          <a:extLst>
            <a:ext uri="{909E8E84-426E-40DD-AFC4-6F175D3DCCD1}">
              <a14:hiddenFill xmlns:a14="http://schemas.microsoft.com/office/drawing/2010/main">
                <a:noFill/>
              </a14:hiddenFill>
            </a:ext>
          </a:extLst>
        </p:spPr>
      </p:cxnSp>
      <p:cxnSp>
        <p:nvCxnSpPr>
          <p:cNvPr id="122911" name="AutoShape 33"/>
          <p:cNvCxnSpPr>
            <a:cxnSpLocks noChangeShapeType="1"/>
            <a:stCxn id="122907" idx="0"/>
            <a:endCxn id="122908" idx="0"/>
          </p:cNvCxnSpPr>
          <p:nvPr/>
        </p:nvCxnSpPr>
        <p:spPr bwMode="auto">
          <a:xfrm rot="-5400000" flipH="1" flipV="1">
            <a:off x="5770563" y="4763"/>
            <a:ext cx="292100" cy="6565900"/>
          </a:xfrm>
          <a:prstGeom prst="bentConnector3">
            <a:avLst>
              <a:gd name="adj1" fmla="val -78259"/>
            </a:avLst>
          </a:prstGeom>
          <a:noFill/>
          <a:ln w="6350">
            <a:solidFill>
              <a:srgbClr val="CC0000"/>
            </a:solidFill>
            <a:miter lim="800000"/>
            <a:headEnd/>
            <a:tailEnd type="triangle" w="lg" len="lg"/>
          </a:ln>
          <a:extLst>
            <a:ext uri="{909E8E84-426E-40DD-AFC4-6F175D3DCCD1}">
              <a14:hiddenFill xmlns:a14="http://schemas.microsoft.com/office/drawing/2010/main">
                <a:noFill/>
              </a14:hiddenFill>
            </a:ext>
          </a:extLst>
        </p:spPr>
      </p:cxnSp>
      <p:sp>
        <p:nvSpPr>
          <p:cNvPr id="122912" name="Rectangle 34"/>
          <p:cNvSpPr>
            <a:spLocks noChangeArrowheads="1"/>
          </p:cNvSpPr>
          <p:nvPr/>
        </p:nvSpPr>
        <p:spPr bwMode="auto">
          <a:xfrm>
            <a:off x="2981326" y="3181351"/>
            <a:ext cx="333375" cy="221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　生活実態・課題の分析</a:t>
            </a:r>
          </a:p>
        </p:txBody>
      </p:sp>
      <p:sp>
        <p:nvSpPr>
          <p:cNvPr id="122913" name="Line 35"/>
          <p:cNvSpPr>
            <a:spLocks noChangeShapeType="1"/>
          </p:cNvSpPr>
          <p:nvPr/>
        </p:nvSpPr>
        <p:spPr bwMode="auto">
          <a:xfrm>
            <a:off x="3416301" y="4703763"/>
            <a:ext cx="131763"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914" name="Rectangle 36"/>
          <p:cNvSpPr>
            <a:spLocks noChangeArrowheads="1"/>
          </p:cNvSpPr>
          <p:nvPr/>
        </p:nvSpPr>
        <p:spPr bwMode="auto">
          <a:xfrm>
            <a:off x="7934326" y="3141664"/>
            <a:ext cx="334963" cy="2232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計画案の作成</a:t>
            </a:r>
          </a:p>
        </p:txBody>
      </p:sp>
      <p:sp>
        <p:nvSpPr>
          <p:cNvPr id="122915" name="Line 37"/>
          <p:cNvSpPr>
            <a:spLocks noChangeShapeType="1"/>
          </p:cNvSpPr>
          <p:nvPr/>
        </p:nvSpPr>
        <p:spPr bwMode="auto">
          <a:xfrm>
            <a:off x="8267700" y="4703763"/>
            <a:ext cx="13335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916" name="Line 38"/>
          <p:cNvSpPr>
            <a:spLocks noChangeShapeType="1"/>
          </p:cNvSpPr>
          <p:nvPr/>
        </p:nvSpPr>
        <p:spPr bwMode="auto">
          <a:xfrm>
            <a:off x="6538913" y="2924175"/>
            <a:ext cx="0" cy="433388"/>
          </a:xfrm>
          <a:prstGeom prst="line">
            <a:avLst/>
          </a:prstGeom>
          <a:noFill/>
          <a:ln w="6350">
            <a:solidFill>
              <a:srgbClr val="FF0000"/>
            </a:solidFill>
            <a:round/>
            <a:headEnd/>
            <a:tailEnd type="triangle" w="med" len="lg"/>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917" name="Rectangle 41"/>
          <p:cNvSpPr>
            <a:spLocks noChangeArrowheads="1"/>
          </p:cNvSpPr>
          <p:nvPr/>
        </p:nvSpPr>
        <p:spPr bwMode="auto">
          <a:xfrm>
            <a:off x="6872289" y="2997201"/>
            <a:ext cx="2657475" cy="2416175"/>
          </a:xfrm>
          <a:prstGeom prst="rect">
            <a:avLst/>
          </a:prstGeom>
          <a:noFill/>
          <a:ln w="1905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ea typeface="HG丸ｺﾞｼｯｸM-PRO" panose="020F0600000000000000" pitchFamily="50" charset="-128"/>
              </a:rPr>
              <a:t>　</a:t>
            </a:r>
          </a:p>
        </p:txBody>
      </p:sp>
      <p:sp>
        <p:nvSpPr>
          <p:cNvPr id="122918" name="AutoShape 42"/>
          <p:cNvSpPr>
            <a:spLocks noChangeArrowheads="1"/>
          </p:cNvSpPr>
          <p:nvPr/>
        </p:nvSpPr>
        <p:spPr bwMode="auto">
          <a:xfrm>
            <a:off x="2951164" y="5400676"/>
            <a:ext cx="930275" cy="1412875"/>
          </a:xfrm>
          <a:prstGeom prst="upArrowCallout">
            <a:avLst>
              <a:gd name="adj1" fmla="val 25000"/>
              <a:gd name="adj2" fmla="val 25000"/>
              <a:gd name="adj3" fmla="val 23365"/>
              <a:gd name="adj4" fmla="val 77755"/>
            </a:avLst>
          </a:prstGeom>
          <a:solidFill>
            <a:srgbClr val="CCFFCC"/>
          </a:solidFill>
          <a:ln w="9525">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50000"/>
              </a:spcBef>
              <a:buFontTx/>
              <a:buNone/>
            </a:pPr>
            <a:r>
              <a:rPr lang="ja-JP" altLang="en-US" sz="1400" b="0">
                <a:solidFill>
                  <a:srgbClr val="000000"/>
                </a:solidFill>
                <a:ea typeface="HGS創英角ﾎﾟｯﾌﾟ体" panose="040B0A00000000000000" pitchFamily="50" charset="-128"/>
              </a:rPr>
              <a:t>支給決定前からケアマネジメントを実施</a:t>
            </a:r>
          </a:p>
        </p:txBody>
      </p:sp>
      <p:sp>
        <p:nvSpPr>
          <p:cNvPr id="122919" name="AutoShape 43"/>
          <p:cNvSpPr>
            <a:spLocks noChangeArrowheads="1"/>
          </p:cNvSpPr>
          <p:nvPr/>
        </p:nvSpPr>
        <p:spPr bwMode="auto">
          <a:xfrm>
            <a:off x="7734301" y="5445125"/>
            <a:ext cx="931863" cy="1341438"/>
          </a:xfrm>
          <a:prstGeom prst="upArrowCallout">
            <a:avLst>
              <a:gd name="adj1" fmla="val 25000"/>
              <a:gd name="adj2" fmla="val 25000"/>
              <a:gd name="adj3" fmla="val 22146"/>
              <a:gd name="adj4" fmla="val 77755"/>
            </a:avLst>
          </a:prstGeom>
          <a:solidFill>
            <a:srgbClr val="CCFFCC"/>
          </a:solidFill>
          <a:ln w="9525">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50000"/>
              </a:spcBef>
              <a:buFontTx/>
              <a:buNone/>
            </a:pPr>
            <a:r>
              <a:rPr lang="ja-JP" altLang="en-US" sz="1400" b="0">
                <a:solidFill>
                  <a:srgbClr val="000000"/>
                </a:solidFill>
                <a:ea typeface="HGS創英角ﾎﾟｯﾌﾟ体" panose="040B0A00000000000000" pitchFamily="50" charset="-128"/>
              </a:rPr>
              <a:t>一定期間ごとのモニタリングの導入</a:t>
            </a:r>
          </a:p>
        </p:txBody>
      </p:sp>
      <p:sp>
        <p:nvSpPr>
          <p:cNvPr id="122920" name="Text Box 44"/>
          <p:cNvSpPr txBox="1">
            <a:spLocks noChangeArrowheads="1"/>
          </p:cNvSpPr>
          <p:nvPr/>
        </p:nvSpPr>
        <p:spPr bwMode="auto">
          <a:xfrm>
            <a:off x="3348038" y="2420939"/>
            <a:ext cx="412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50000"/>
              </a:spcBef>
              <a:buFontTx/>
              <a:buNone/>
            </a:pPr>
            <a:r>
              <a:rPr lang="en-US" altLang="ja-JP" sz="2000" b="0">
                <a:solidFill>
                  <a:srgbClr val="000000"/>
                </a:solidFill>
              </a:rPr>
              <a:t>【</a:t>
            </a:r>
            <a:r>
              <a:rPr lang="ja-JP" altLang="en-US" sz="2000" b="0">
                <a:solidFill>
                  <a:srgbClr val="000000"/>
                </a:solidFill>
              </a:rPr>
              <a:t>見直した後の一連のプロセス</a:t>
            </a:r>
            <a:r>
              <a:rPr lang="en-US" altLang="ja-JP" sz="2000" b="0">
                <a:solidFill>
                  <a:srgbClr val="000000"/>
                </a:solidFill>
              </a:rPr>
              <a:t>】</a:t>
            </a:r>
          </a:p>
        </p:txBody>
      </p:sp>
      <p:sp>
        <p:nvSpPr>
          <p:cNvPr id="122921" name="Rectangle 9"/>
          <p:cNvSpPr>
            <a:spLocks noChangeArrowheads="1"/>
          </p:cNvSpPr>
          <p:nvPr/>
        </p:nvSpPr>
        <p:spPr bwMode="auto">
          <a:xfrm>
            <a:off x="3425825" y="3181351"/>
            <a:ext cx="331788" cy="2232025"/>
          </a:xfrm>
          <a:prstGeom prst="rect">
            <a:avLst/>
          </a:prstGeom>
          <a:solidFill>
            <a:schemeClr val="bg1"/>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サービス担当者会議</a:t>
            </a:r>
          </a:p>
        </p:txBody>
      </p:sp>
      <p:sp>
        <p:nvSpPr>
          <p:cNvPr id="122922" name="Line 26"/>
          <p:cNvSpPr>
            <a:spLocks noChangeShapeType="1"/>
          </p:cNvSpPr>
          <p:nvPr/>
        </p:nvSpPr>
        <p:spPr bwMode="auto">
          <a:xfrm>
            <a:off x="3282951" y="3860800"/>
            <a:ext cx="200025"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923" name="Line 26"/>
          <p:cNvSpPr>
            <a:spLocks noChangeShapeType="1"/>
          </p:cNvSpPr>
          <p:nvPr/>
        </p:nvSpPr>
        <p:spPr bwMode="auto">
          <a:xfrm>
            <a:off x="3681414" y="3860800"/>
            <a:ext cx="200025"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924" name="Text Box 11"/>
          <p:cNvSpPr txBox="1">
            <a:spLocks noChangeArrowheads="1"/>
          </p:cNvSpPr>
          <p:nvPr/>
        </p:nvSpPr>
        <p:spPr bwMode="auto">
          <a:xfrm>
            <a:off x="2282599" y="269792"/>
            <a:ext cx="6032500" cy="461665"/>
          </a:xfrm>
          <a:prstGeom prst="rect">
            <a:avLst/>
          </a:prstGeom>
          <a:solidFill>
            <a:srgbClr val="FFCC99">
              <a:alpha val="67058"/>
            </a:srgbClr>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50000"/>
              </a:spcBef>
              <a:buFontTx/>
              <a:buNone/>
            </a:pPr>
            <a:r>
              <a:rPr lang="ja-JP" altLang="en-US" sz="24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サービス利用の過程における連携の必要性</a:t>
            </a:r>
          </a:p>
        </p:txBody>
      </p:sp>
    </p:spTree>
    <p:extLst>
      <p:ext uri="{BB962C8B-B14F-4D97-AF65-F5344CB8AC3E}">
        <p14:creationId xmlns:p14="http://schemas.microsoft.com/office/powerpoint/2010/main" val="3012506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630" name="AutoShape 54"/>
          <p:cNvSpPr>
            <a:spLocks noGrp="1" noChangeArrowheads="1"/>
          </p:cNvSpPr>
          <p:nvPr>
            <p:ph type="title" idx="4294967295"/>
          </p:nvPr>
        </p:nvSpPr>
        <p:spPr>
          <a:xfrm>
            <a:off x="2461542" y="114302"/>
            <a:ext cx="5383213" cy="504825"/>
          </a:xfrm>
          <a:prstGeom prst="roundRect">
            <a:avLst>
              <a:gd name="adj" fmla="val 26537"/>
            </a:avLst>
          </a:prstGeom>
          <a:solidFill>
            <a:srgbClr val="FFFFCC"/>
          </a:solidFill>
          <a:ln w="38100" cmpd="thickThin">
            <a:solidFill>
              <a:srgbClr val="FF6600"/>
            </a:solidFill>
            <a:round/>
          </a:ln>
          <a:effectLst>
            <a:outerShdw dist="107763" dir="2700000" algn="ctr" rotWithShape="0">
              <a:schemeClr val="bg2">
                <a:alpha val="50000"/>
              </a:schemeClr>
            </a:outerShdw>
          </a:effectLst>
        </p:spPr>
        <p:txBody>
          <a:bodyPr rtlCol="0">
            <a:noAutofit/>
          </a:bodyPr>
          <a:lstStyle/>
          <a:p>
            <a:pPr eaLnBrk="1" fontAlgn="auto" hangingPunct="1">
              <a:spcAft>
                <a:spcPts val="0"/>
              </a:spcAft>
              <a:defRPr/>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サービス等利用計画と個別支援計画の関係</a:t>
            </a:r>
          </a:p>
        </p:txBody>
      </p:sp>
      <p:sp>
        <p:nvSpPr>
          <p:cNvPr id="24" name="右矢印 23"/>
          <p:cNvSpPr/>
          <p:nvPr/>
        </p:nvSpPr>
        <p:spPr>
          <a:xfrm>
            <a:off x="3746500" y="2635250"/>
            <a:ext cx="400050" cy="1081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prstClr val="white"/>
              </a:solidFill>
            </a:endParaRPr>
          </a:p>
        </p:txBody>
      </p:sp>
      <p:sp>
        <p:nvSpPr>
          <p:cNvPr id="33" name="角丸四角形 32"/>
          <p:cNvSpPr/>
          <p:nvPr/>
        </p:nvSpPr>
        <p:spPr>
          <a:xfrm>
            <a:off x="623889" y="2060575"/>
            <a:ext cx="8707437" cy="2160588"/>
          </a:xfrm>
          <a:prstGeom prst="roundRect">
            <a:avLst>
              <a:gd name="adj" fmla="val 53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l">
              <a:defRPr/>
            </a:pPr>
            <a:endParaRPr lang="en-US" altLang="ja-JP" sz="1400" dirty="0">
              <a:solidFill>
                <a:prstClr val="black"/>
              </a:solidFill>
            </a:endParaRPr>
          </a:p>
        </p:txBody>
      </p:sp>
      <p:sp>
        <p:nvSpPr>
          <p:cNvPr id="42" name="角丸四角形 41"/>
          <p:cNvSpPr/>
          <p:nvPr/>
        </p:nvSpPr>
        <p:spPr>
          <a:xfrm>
            <a:off x="822325" y="1684338"/>
            <a:ext cx="2459038" cy="565150"/>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prstClr val="white"/>
                </a:solidFill>
              </a:rPr>
              <a:t>指定特定相談支援事業者（計画作成担当）</a:t>
            </a:r>
          </a:p>
        </p:txBody>
      </p:sp>
      <p:sp>
        <p:nvSpPr>
          <p:cNvPr id="10" name="角丸四角形 9"/>
          <p:cNvSpPr/>
          <p:nvPr/>
        </p:nvSpPr>
        <p:spPr>
          <a:xfrm>
            <a:off x="2551114" y="5084764"/>
            <a:ext cx="7045325" cy="1728787"/>
          </a:xfrm>
          <a:prstGeom prst="roundRect">
            <a:avLst>
              <a:gd name="adj" fmla="val 53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prstClr val="white"/>
              </a:solidFill>
            </a:endParaRPr>
          </a:p>
        </p:txBody>
      </p:sp>
      <p:sp>
        <p:nvSpPr>
          <p:cNvPr id="11" name="角丸四角形 10"/>
          <p:cNvSpPr/>
          <p:nvPr/>
        </p:nvSpPr>
        <p:spPr>
          <a:xfrm>
            <a:off x="2684463" y="4868863"/>
            <a:ext cx="1860550" cy="360362"/>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prstClr val="white"/>
                </a:solidFill>
              </a:rPr>
              <a:t>サービス事業者</a:t>
            </a:r>
          </a:p>
        </p:txBody>
      </p:sp>
      <p:sp>
        <p:nvSpPr>
          <p:cNvPr id="13" name="角丸四角形 12"/>
          <p:cNvSpPr/>
          <p:nvPr/>
        </p:nvSpPr>
        <p:spPr>
          <a:xfrm>
            <a:off x="1228726" y="2349501"/>
            <a:ext cx="2252663" cy="18002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ja-JP" altLang="en-US" sz="1400" dirty="0">
                <a:solidFill>
                  <a:prstClr val="black"/>
                </a:solidFill>
              </a:rPr>
              <a:t>　・障害者の心身の状況</a:t>
            </a:r>
            <a:endParaRPr lang="en-US" altLang="ja-JP" sz="1400" dirty="0">
              <a:solidFill>
                <a:prstClr val="black"/>
              </a:solidFill>
            </a:endParaRPr>
          </a:p>
          <a:p>
            <a:pPr algn="l">
              <a:defRPr/>
            </a:pPr>
            <a:r>
              <a:rPr lang="ja-JP" altLang="en-US" sz="1400" dirty="0">
                <a:solidFill>
                  <a:prstClr val="black"/>
                </a:solidFill>
              </a:rPr>
              <a:t>　・その置かれている環境</a:t>
            </a:r>
            <a:endParaRPr lang="en-US" altLang="ja-JP" sz="1400" dirty="0">
              <a:solidFill>
                <a:prstClr val="black"/>
              </a:solidFill>
            </a:endParaRPr>
          </a:p>
          <a:p>
            <a:pPr algn="l">
              <a:defRPr/>
            </a:pPr>
            <a:r>
              <a:rPr lang="ja-JP" altLang="en-US" sz="1400" dirty="0">
                <a:solidFill>
                  <a:prstClr val="black"/>
                </a:solidFill>
              </a:rPr>
              <a:t>　・日常生活の状況</a:t>
            </a:r>
            <a:endParaRPr lang="en-US" altLang="ja-JP" sz="1400" dirty="0">
              <a:solidFill>
                <a:prstClr val="black"/>
              </a:solidFill>
            </a:endParaRPr>
          </a:p>
          <a:p>
            <a:pPr algn="l">
              <a:defRPr/>
            </a:pPr>
            <a:r>
              <a:rPr lang="ja-JP" altLang="en-US" sz="1400" dirty="0">
                <a:solidFill>
                  <a:prstClr val="black"/>
                </a:solidFill>
              </a:rPr>
              <a:t>　・現に受けているサービス</a:t>
            </a:r>
            <a:endParaRPr lang="en-US" altLang="ja-JP" sz="1400" dirty="0">
              <a:solidFill>
                <a:prstClr val="black"/>
              </a:solidFill>
            </a:endParaRPr>
          </a:p>
          <a:p>
            <a:pPr algn="l">
              <a:defRPr/>
            </a:pPr>
            <a:r>
              <a:rPr lang="ja-JP" altLang="en-US" sz="1400" dirty="0">
                <a:solidFill>
                  <a:prstClr val="black"/>
                </a:solidFill>
              </a:rPr>
              <a:t>　・サービス利用の意向</a:t>
            </a:r>
            <a:endParaRPr lang="en-US" altLang="ja-JP" sz="1400" dirty="0">
              <a:solidFill>
                <a:prstClr val="black"/>
              </a:solidFill>
            </a:endParaRPr>
          </a:p>
          <a:p>
            <a:pPr algn="l">
              <a:defRPr/>
            </a:pPr>
            <a:r>
              <a:rPr lang="ja-JP" altLang="en-US" sz="1400" dirty="0">
                <a:solidFill>
                  <a:prstClr val="black"/>
                </a:solidFill>
              </a:rPr>
              <a:t>　・支援する上で解決すべ</a:t>
            </a:r>
            <a:endParaRPr lang="en-US" altLang="ja-JP" sz="1400" dirty="0">
              <a:solidFill>
                <a:prstClr val="black"/>
              </a:solidFill>
            </a:endParaRPr>
          </a:p>
          <a:p>
            <a:pPr algn="l">
              <a:defRPr/>
            </a:pPr>
            <a:r>
              <a:rPr lang="ja-JP" altLang="en-US" sz="1400" dirty="0">
                <a:solidFill>
                  <a:prstClr val="black"/>
                </a:solidFill>
              </a:rPr>
              <a:t>　　き課題</a:t>
            </a:r>
            <a:endParaRPr lang="en-US" altLang="ja-JP" sz="1400" dirty="0">
              <a:solidFill>
                <a:prstClr val="black"/>
              </a:solidFill>
            </a:endParaRPr>
          </a:p>
          <a:p>
            <a:pPr algn="l">
              <a:defRPr/>
            </a:pPr>
            <a:r>
              <a:rPr lang="ja-JP" altLang="en-US" sz="1400" dirty="0">
                <a:solidFill>
                  <a:prstClr val="black"/>
                </a:solidFill>
              </a:rPr>
              <a:t>　・その他</a:t>
            </a:r>
            <a:endParaRPr lang="ja-JP" altLang="en-US" sz="2400" dirty="0">
              <a:solidFill>
                <a:prstClr val="white"/>
              </a:solidFill>
            </a:endParaRPr>
          </a:p>
        </p:txBody>
      </p:sp>
      <p:sp>
        <p:nvSpPr>
          <p:cNvPr id="15" name="角丸四角形 14"/>
          <p:cNvSpPr/>
          <p:nvPr/>
        </p:nvSpPr>
        <p:spPr>
          <a:xfrm>
            <a:off x="4619626" y="2349501"/>
            <a:ext cx="2651125" cy="18002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ja-JP" altLang="en-US" sz="1400" dirty="0">
                <a:solidFill>
                  <a:prstClr val="black"/>
                </a:solidFill>
              </a:rPr>
              <a:t>　・生活に対する意向</a:t>
            </a:r>
            <a:endParaRPr lang="en-US" altLang="ja-JP" sz="1400" dirty="0">
              <a:solidFill>
                <a:prstClr val="black"/>
              </a:solidFill>
            </a:endParaRPr>
          </a:p>
          <a:p>
            <a:pPr algn="l">
              <a:defRPr/>
            </a:pPr>
            <a:r>
              <a:rPr lang="ja-JP" altLang="en-US" sz="1400" dirty="0">
                <a:solidFill>
                  <a:prstClr val="black"/>
                </a:solidFill>
              </a:rPr>
              <a:t>　・</a:t>
            </a:r>
            <a:r>
              <a:rPr lang="ja-JP" altLang="en-US" sz="1400" u="sng" dirty="0">
                <a:solidFill>
                  <a:prstClr val="black"/>
                </a:solidFill>
              </a:rPr>
              <a:t>総合的な援助の方針</a:t>
            </a:r>
            <a:endParaRPr lang="en-US" altLang="ja-JP" sz="1400" u="sng" dirty="0">
              <a:solidFill>
                <a:prstClr val="black"/>
              </a:solidFill>
            </a:endParaRPr>
          </a:p>
          <a:p>
            <a:pPr algn="l">
              <a:defRPr/>
            </a:pPr>
            <a:r>
              <a:rPr lang="ja-JP" altLang="en-US" sz="1400" dirty="0">
                <a:solidFill>
                  <a:prstClr val="black"/>
                </a:solidFill>
              </a:rPr>
              <a:t>　・解決すべき課題</a:t>
            </a:r>
            <a:endParaRPr lang="en-US" altLang="ja-JP" sz="1400" dirty="0">
              <a:solidFill>
                <a:prstClr val="black"/>
              </a:solidFill>
            </a:endParaRPr>
          </a:p>
          <a:p>
            <a:pPr algn="l">
              <a:defRPr/>
            </a:pPr>
            <a:r>
              <a:rPr lang="ja-JP" altLang="en-US" sz="1400" dirty="0">
                <a:solidFill>
                  <a:prstClr val="black"/>
                </a:solidFill>
              </a:rPr>
              <a:t>　・サービスの目的（長期・短期）</a:t>
            </a:r>
            <a:endParaRPr lang="en-US" altLang="ja-JP" sz="1400" dirty="0">
              <a:solidFill>
                <a:prstClr val="black"/>
              </a:solidFill>
            </a:endParaRPr>
          </a:p>
          <a:p>
            <a:pPr algn="l">
              <a:defRPr/>
            </a:pPr>
            <a:r>
              <a:rPr lang="ja-JP" altLang="en-US" sz="1400" dirty="0">
                <a:solidFill>
                  <a:prstClr val="black"/>
                </a:solidFill>
              </a:rPr>
              <a:t>　・その達成時期</a:t>
            </a:r>
            <a:endParaRPr lang="en-US" altLang="ja-JP" sz="1400" dirty="0">
              <a:solidFill>
                <a:prstClr val="black"/>
              </a:solidFill>
            </a:endParaRPr>
          </a:p>
          <a:p>
            <a:pPr algn="l">
              <a:defRPr/>
            </a:pPr>
            <a:r>
              <a:rPr lang="ja-JP" altLang="en-US" sz="1400" dirty="0">
                <a:solidFill>
                  <a:prstClr val="black"/>
                </a:solidFill>
              </a:rPr>
              <a:t>　・サービスの種類・内容・量</a:t>
            </a:r>
            <a:endParaRPr lang="en-US" altLang="ja-JP" sz="1400" dirty="0">
              <a:solidFill>
                <a:prstClr val="black"/>
              </a:solidFill>
            </a:endParaRPr>
          </a:p>
          <a:p>
            <a:pPr algn="l">
              <a:defRPr/>
            </a:pPr>
            <a:r>
              <a:rPr lang="ja-JP" altLang="en-US" sz="1400" dirty="0">
                <a:solidFill>
                  <a:prstClr val="black"/>
                </a:solidFill>
              </a:rPr>
              <a:t>　・サービス提供の留意事項</a:t>
            </a:r>
            <a:endParaRPr lang="ja-JP" altLang="en-US" sz="2400" dirty="0">
              <a:solidFill>
                <a:prstClr val="white"/>
              </a:solidFill>
            </a:endParaRPr>
          </a:p>
        </p:txBody>
      </p:sp>
      <p:sp>
        <p:nvSpPr>
          <p:cNvPr id="123914" name="Rectangle 52"/>
          <p:cNvSpPr>
            <a:spLocks noChangeArrowheads="1"/>
          </p:cNvSpPr>
          <p:nvPr/>
        </p:nvSpPr>
        <p:spPr bwMode="auto">
          <a:xfrm>
            <a:off x="4300539" y="2379664"/>
            <a:ext cx="377825" cy="1728787"/>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ts val="1700"/>
              </a:lnSpc>
              <a:spcBef>
                <a:spcPct val="0"/>
              </a:spcBef>
              <a:buNone/>
            </a:pPr>
            <a:r>
              <a:rPr lang="ja-JP" altLang="en-US" sz="1300">
                <a:solidFill>
                  <a:srgbClr val="000000"/>
                </a:solidFill>
                <a:latin typeface="ＭＳ Ｐゴシック" panose="020B0600070205080204" pitchFamily="50" charset="-128"/>
              </a:rPr>
              <a:t>サービス等利用計画</a:t>
            </a:r>
          </a:p>
        </p:txBody>
      </p:sp>
      <p:cxnSp>
        <p:nvCxnSpPr>
          <p:cNvPr id="18" name="カギ線コネクタ 17"/>
          <p:cNvCxnSpPr>
            <a:stCxn id="15" idx="2"/>
            <a:endCxn id="11" idx="0"/>
          </p:cNvCxnSpPr>
          <p:nvPr/>
        </p:nvCxnSpPr>
        <p:spPr>
          <a:xfrm rot="5400000">
            <a:off x="4420394" y="3344069"/>
            <a:ext cx="719138" cy="2330450"/>
          </a:xfrm>
          <a:prstGeom prst="bentConnector3">
            <a:avLst>
              <a:gd name="adj1" fmla="val 50000"/>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6672263" y="5300664"/>
            <a:ext cx="2792412" cy="13684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algn="l">
              <a:defRPr/>
            </a:pPr>
            <a:r>
              <a:rPr lang="ja-JP" altLang="en-US" sz="1500" dirty="0">
                <a:solidFill>
                  <a:srgbClr val="FF0000"/>
                </a:solidFill>
              </a:rPr>
              <a:t>　</a:t>
            </a:r>
            <a:r>
              <a:rPr lang="ja-JP" altLang="en-US" sz="1500" u="sng" spc="100" dirty="0">
                <a:solidFill>
                  <a:srgbClr val="FF0000"/>
                </a:solidFill>
              </a:rPr>
              <a:t>サービス等利用計画を受けて、</a:t>
            </a:r>
            <a:r>
              <a:rPr lang="ja-JP" altLang="en-US" sz="1500" spc="100" dirty="0">
                <a:solidFill>
                  <a:srgbClr val="FF0000"/>
                </a:solidFill>
              </a:rPr>
              <a:t>自らの障害福祉サービス事業所の中での取組について具体的に掘り下げて計画を作成するよう努める。</a:t>
            </a:r>
            <a:endParaRPr lang="ja-JP" altLang="en-US" sz="1500" spc="100" dirty="0">
              <a:solidFill>
                <a:prstClr val="white"/>
              </a:solidFill>
            </a:endParaRPr>
          </a:p>
        </p:txBody>
      </p:sp>
      <p:sp>
        <p:nvSpPr>
          <p:cNvPr id="123917" name="Rectangle 52"/>
          <p:cNvSpPr>
            <a:spLocks noChangeArrowheads="1"/>
          </p:cNvSpPr>
          <p:nvPr/>
        </p:nvSpPr>
        <p:spPr bwMode="auto">
          <a:xfrm>
            <a:off x="6361114" y="5229225"/>
            <a:ext cx="377825" cy="1511300"/>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ts val="1700"/>
              </a:lnSpc>
              <a:spcBef>
                <a:spcPct val="0"/>
              </a:spcBef>
              <a:buNone/>
            </a:pPr>
            <a:r>
              <a:rPr lang="ja-JP" altLang="en-US" sz="1600">
                <a:solidFill>
                  <a:srgbClr val="000000"/>
                </a:solidFill>
                <a:latin typeface="ＭＳ Ｐゴシック" panose="020B0600070205080204" pitchFamily="50" charset="-128"/>
              </a:rPr>
              <a:t>個別支援計画</a:t>
            </a:r>
          </a:p>
        </p:txBody>
      </p:sp>
      <p:sp>
        <p:nvSpPr>
          <p:cNvPr id="35" name="角丸四角形 34"/>
          <p:cNvSpPr/>
          <p:nvPr/>
        </p:nvSpPr>
        <p:spPr>
          <a:xfrm>
            <a:off x="3157538" y="5300664"/>
            <a:ext cx="2252662" cy="13684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ja-JP" altLang="en-US" sz="1400" dirty="0">
                <a:solidFill>
                  <a:prstClr val="black"/>
                </a:solidFill>
              </a:rPr>
              <a:t>　・置かれている環境</a:t>
            </a:r>
            <a:endParaRPr lang="en-US" altLang="ja-JP" sz="1400" dirty="0">
              <a:solidFill>
                <a:prstClr val="black"/>
              </a:solidFill>
            </a:endParaRPr>
          </a:p>
          <a:p>
            <a:pPr algn="l">
              <a:defRPr/>
            </a:pPr>
            <a:r>
              <a:rPr lang="ja-JP" altLang="en-US" sz="1400" dirty="0">
                <a:solidFill>
                  <a:prstClr val="black"/>
                </a:solidFill>
              </a:rPr>
              <a:t>　・日常生活の状況</a:t>
            </a:r>
            <a:endParaRPr lang="en-US" altLang="ja-JP" sz="1400" dirty="0">
              <a:solidFill>
                <a:prstClr val="black"/>
              </a:solidFill>
            </a:endParaRPr>
          </a:p>
          <a:p>
            <a:pPr algn="l">
              <a:defRPr/>
            </a:pPr>
            <a:r>
              <a:rPr lang="ja-JP" altLang="en-US" sz="1400" dirty="0">
                <a:solidFill>
                  <a:prstClr val="black"/>
                </a:solidFill>
              </a:rPr>
              <a:t>　・利用者の希望する生活</a:t>
            </a:r>
            <a:endParaRPr lang="en-US" altLang="ja-JP" sz="1400" dirty="0">
              <a:solidFill>
                <a:prstClr val="black"/>
              </a:solidFill>
            </a:endParaRPr>
          </a:p>
          <a:p>
            <a:pPr algn="l">
              <a:defRPr/>
            </a:pPr>
            <a:r>
              <a:rPr lang="ja-JP" altLang="en-US" sz="1400" dirty="0">
                <a:solidFill>
                  <a:prstClr val="black"/>
                </a:solidFill>
              </a:rPr>
              <a:t>　・課題</a:t>
            </a:r>
            <a:endParaRPr lang="en-US" altLang="ja-JP" sz="1400" dirty="0">
              <a:solidFill>
                <a:prstClr val="black"/>
              </a:solidFill>
            </a:endParaRPr>
          </a:p>
          <a:p>
            <a:pPr algn="l">
              <a:defRPr/>
            </a:pPr>
            <a:r>
              <a:rPr lang="ja-JP" altLang="en-US" sz="1400" dirty="0">
                <a:solidFill>
                  <a:prstClr val="black"/>
                </a:solidFill>
              </a:rPr>
              <a:t>　・その他</a:t>
            </a:r>
            <a:endParaRPr lang="ja-JP" altLang="en-US" sz="2400" dirty="0">
              <a:solidFill>
                <a:prstClr val="white"/>
              </a:solidFill>
            </a:endParaRPr>
          </a:p>
        </p:txBody>
      </p:sp>
      <p:sp>
        <p:nvSpPr>
          <p:cNvPr id="123919" name="Rectangle 52"/>
          <p:cNvSpPr>
            <a:spLocks noChangeArrowheads="1"/>
          </p:cNvSpPr>
          <p:nvPr/>
        </p:nvSpPr>
        <p:spPr bwMode="auto">
          <a:xfrm>
            <a:off x="2847976" y="5332413"/>
            <a:ext cx="377825" cy="1295400"/>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ts val="1700"/>
              </a:lnSpc>
              <a:spcBef>
                <a:spcPct val="0"/>
              </a:spcBef>
              <a:buNone/>
            </a:pPr>
            <a:r>
              <a:rPr lang="ja-JP" altLang="en-US" sz="1600">
                <a:solidFill>
                  <a:srgbClr val="000000"/>
                </a:solidFill>
                <a:latin typeface="ＭＳ Ｐゴシック" panose="020B0600070205080204" pitchFamily="50" charset="-128"/>
              </a:rPr>
              <a:t>アセスメント</a:t>
            </a:r>
          </a:p>
        </p:txBody>
      </p:sp>
      <p:sp>
        <p:nvSpPr>
          <p:cNvPr id="123920" name="Rectangle 52"/>
          <p:cNvSpPr>
            <a:spLocks noChangeArrowheads="1"/>
          </p:cNvSpPr>
          <p:nvPr/>
        </p:nvSpPr>
        <p:spPr bwMode="auto">
          <a:xfrm>
            <a:off x="909638" y="2420938"/>
            <a:ext cx="379412" cy="1439862"/>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ts val="1700"/>
              </a:lnSpc>
              <a:spcBef>
                <a:spcPct val="0"/>
              </a:spcBef>
              <a:buNone/>
            </a:pPr>
            <a:r>
              <a:rPr lang="ja-JP" altLang="en-US" sz="1600">
                <a:solidFill>
                  <a:srgbClr val="000000"/>
                </a:solidFill>
                <a:latin typeface="ＭＳ Ｐゴシック" panose="020B0600070205080204" pitchFamily="50" charset="-128"/>
              </a:rPr>
              <a:t>アセスメント</a:t>
            </a:r>
          </a:p>
        </p:txBody>
      </p:sp>
      <p:sp>
        <p:nvSpPr>
          <p:cNvPr id="37" name="右矢印 36"/>
          <p:cNvSpPr/>
          <p:nvPr/>
        </p:nvSpPr>
        <p:spPr>
          <a:xfrm>
            <a:off x="5675313" y="5445125"/>
            <a:ext cx="398462" cy="1079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prstClr val="white"/>
              </a:solidFill>
            </a:endParaRPr>
          </a:p>
        </p:txBody>
      </p:sp>
      <p:sp>
        <p:nvSpPr>
          <p:cNvPr id="44" name="角丸四角形 43"/>
          <p:cNvSpPr/>
          <p:nvPr/>
        </p:nvSpPr>
        <p:spPr>
          <a:xfrm>
            <a:off x="7004050" y="2276476"/>
            <a:ext cx="2260600" cy="1008063"/>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ja-JP" altLang="en-US" sz="1200" b="0" dirty="0">
                <a:solidFill>
                  <a:prstClr val="black"/>
                </a:solidFill>
              </a:rPr>
              <a:t>　障害福祉サービスに加え、保健医療サービス、その他の福祉サービスや地域住民の自発的活動なども計画に位置づけるよう努める。</a:t>
            </a:r>
          </a:p>
        </p:txBody>
      </p:sp>
      <p:sp>
        <p:nvSpPr>
          <p:cNvPr id="48" name="角丸四角形吹き出し 47"/>
          <p:cNvSpPr/>
          <p:nvPr/>
        </p:nvSpPr>
        <p:spPr>
          <a:xfrm>
            <a:off x="7404100" y="3500439"/>
            <a:ext cx="1860550" cy="1368425"/>
          </a:xfrm>
          <a:prstGeom prst="wedgeRoundRectCallout">
            <a:avLst>
              <a:gd name="adj1" fmla="val -64550"/>
              <a:gd name="adj2" fmla="val -420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ja-JP" altLang="en-US" sz="1400" b="0" dirty="0">
                <a:solidFill>
                  <a:prstClr val="black"/>
                </a:solidFill>
              </a:rPr>
              <a:t>　</a:t>
            </a:r>
            <a:r>
              <a:rPr lang="ja-JP" altLang="en-US" sz="1400" b="0" dirty="0">
                <a:solidFill>
                  <a:srgbClr val="FF0000"/>
                </a:solidFill>
              </a:rPr>
              <a:t>複数サービスに共通の支援目標、複数サービスの役割分担、利用者の環境調整等、総合的な支援計画を作る。</a:t>
            </a:r>
          </a:p>
        </p:txBody>
      </p:sp>
      <p:sp>
        <p:nvSpPr>
          <p:cNvPr id="23" name="角丸四角形 22"/>
          <p:cNvSpPr/>
          <p:nvPr/>
        </p:nvSpPr>
        <p:spPr>
          <a:xfrm>
            <a:off x="623888" y="4437063"/>
            <a:ext cx="1860550" cy="360362"/>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prstClr val="white"/>
                </a:solidFill>
              </a:rPr>
              <a:t>サービス事業者</a:t>
            </a:r>
          </a:p>
        </p:txBody>
      </p:sp>
      <p:cxnSp>
        <p:nvCxnSpPr>
          <p:cNvPr id="25" name="カギ線コネクタ 24"/>
          <p:cNvCxnSpPr>
            <a:endCxn id="23" idx="3"/>
          </p:cNvCxnSpPr>
          <p:nvPr/>
        </p:nvCxnSpPr>
        <p:spPr>
          <a:xfrm rot="10800000" flipV="1">
            <a:off x="2484438" y="4508500"/>
            <a:ext cx="1130300" cy="107950"/>
          </a:xfrm>
          <a:prstGeom prst="bentConnector3">
            <a:avLst>
              <a:gd name="adj1" fmla="val 50000"/>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822325" y="684214"/>
            <a:ext cx="8375650" cy="9350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6213" indent="-176213" algn="l">
              <a:defRPr/>
            </a:pPr>
            <a:r>
              <a:rPr lang="ja-JP" altLang="en-US" sz="1400" dirty="0">
                <a:solidFill>
                  <a:prstClr val="black"/>
                </a:solidFill>
              </a:rPr>
              <a:t>○　サービス等利用計画については、相談支援専門員が、総合的な援助方針や解決すべき課題を踏まえ、最も適切なサービスの組み合わせ等について検討し、作成。</a:t>
            </a:r>
            <a:endParaRPr lang="en-US" altLang="ja-JP" sz="1400" dirty="0">
              <a:solidFill>
                <a:prstClr val="black"/>
              </a:solidFill>
            </a:endParaRPr>
          </a:p>
          <a:p>
            <a:pPr marL="176213" indent="-176213" algn="l">
              <a:defRPr/>
            </a:pPr>
            <a:r>
              <a:rPr lang="ja-JP" altLang="en-US" sz="1400" dirty="0">
                <a:solidFill>
                  <a:prstClr val="black"/>
                </a:solidFill>
              </a:rPr>
              <a:t>○　個別支援計画については、サービス管理責任者が、サービス等利用計画における総合的な援助方針等を踏まえ、当該事業所が提供するサービスの適切な支援内容等について検討し、作成。</a:t>
            </a:r>
          </a:p>
        </p:txBody>
      </p:sp>
    </p:spTree>
    <p:extLst>
      <p:ext uri="{BB962C8B-B14F-4D97-AF65-F5344CB8AC3E}">
        <p14:creationId xmlns:p14="http://schemas.microsoft.com/office/powerpoint/2010/main" val="3936032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9900"/>
          </a:solidFill>
          <a:prstDash val="solid"/>
          <a:round/>
          <a:headEnd type="triangle" w="med" len="med"/>
          <a:tailEnd type="triangle" w="med" len="med"/>
        </a:ln>
        <a:effectLst/>
      </a:spPr>
      <a:bodyPr vert="horz" wrap="square" lIns="74295" tIns="8890" rIns="74295" bIns="88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2700" cap="flat" cmpd="sng" algn="ctr">
          <a:solidFill>
            <a:srgbClr val="FF9900"/>
          </a:solidFill>
          <a:prstDash val="solid"/>
          <a:round/>
          <a:headEnd type="triangle" w="med" len="med"/>
          <a:tailEnd type="triangle" w="med" len="med"/>
        </a:ln>
        <a:effectLst/>
      </a:spPr>
      <a:bodyPr vert="horz" wrap="square" lIns="74295" tIns="8890" rIns="74295" bIns="88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2_標準デザイン">
  <a:themeElements>
    <a:clrScheme name="2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9900"/>
          </a:solidFill>
          <a:prstDash val="solid"/>
          <a:round/>
          <a:headEnd type="triangle" w="med" len="med"/>
          <a:tailEnd type="triangle" w="med" len="med"/>
        </a:ln>
        <a:effectLst/>
      </a:spPr>
      <a:bodyPr vert="horz" wrap="square" lIns="74295" tIns="8890" rIns="74295" bIns="88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2700" cap="flat" cmpd="sng" algn="ctr">
          <a:solidFill>
            <a:srgbClr val="FF9900"/>
          </a:solidFill>
          <a:prstDash val="solid"/>
          <a:round/>
          <a:headEnd type="triangle" w="med" len="med"/>
          <a:tailEnd type="triangle" w="med" len="med"/>
        </a:ln>
        <a:effectLst/>
      </a:spPr>
      <a:bodyPr vert="horz" wrap="square" lIns="74295" tIns="8890" rIns="74295" bIns="88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トワイライト">
  <a:themeElements>
    <a:clrScheme name="トワイライト">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トワイライト">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トワイライ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通常">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通常" id="{37D5249F-AAC4-4D19-9A09-F4E7232F618D}" vid="{917CAA1E-AE15-4426-81B1-795505A45A39}"/>
    </a:ext>
  </a:extLst>
</a:theme>
</file>

<file path=ppt/theme/theme7.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857CEC31F7DB64479A3041EA090BB410" ma:contentTypeVersion="2" ma:contentTypeDescription="" ma:contentTypeScope="" ma:versionID="e5df340b6b9784a1872fa909cb10d66c">
  <xsd:schema xmlns:xsd="http://www.w3.org/2001/XMLSchema" xmlns:p="http://schemas.microsoft.com/office/2006/metadata/properties" xmlns:ns2="8B97BE19-CDDD-400E-817A-CFDD13F7EC12" targetNamespace="http://schemas.microsoft.com/office/2006/metadata/properties" ma:root="true" ma:fieldsID="6dfb103be64c84caafc238fb89ca001b" ns2:_="">
    <xsd:import namespace="8B97BE19-CDDD-400E-817A-CFDD13F7EC12"/>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6B386C-4ACD-49E9-9159-68B878D3AA60}">
  <ds:schemaRefs>
    <ds:schemaRef ds:uri="http://schemas.microsoft.com/office/2006/metadata/properties"/>
    <ds:schemaRef ds:uri="http://purl.org/dc/elements/1.1/"/>
    <ds:schemaRef ds:uri="8B97BE19-CDDD-400E-817A-CFDD13F7EC12"/>
    <ds:schemaRef ds:uri="http://schemas.openxmlformats.org/package/2006/metadata/core-properties"/>
    <ds:schemaRef ds:uri="http://schemas.microsoft.com/office/2006/documentManagement/typ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9A715031-A0BD-44A2-8DD8-4338357498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5C7635D-1832-4B8F-9611-A8F1F68845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37796</TotalTime>
  <Words>10820</Words>
  <Application>Microsoft Office PowerPoint</Application>
  <PresentationFormat>ユーザー設定</PresentationFormat>
  <Paragraphs>999</Paragraphs>
  <Slides>53</Slides>
  <Notes>46</Notes>
  <HiddenSlides>0</HiddenSlides>
  <MMClips>0</MMClips>
  <ScaleCrop>false</ScaleCrop>
  <HeadingPairs>
    <vt:vector size="4" baseType="variant">
      <vt:variant>
        <vt:lpstr>テーマ</vt:lpstr>
      </vt:variant>
      <vt:variant>
        <vt:i4>10</vt:i4>
      </vt:variant>
      <vt:variant>
        <vt:lpstr>スライド タイトル</vt:lpstr>
      </vt:variant>
      <vt:variant>
        <vt:i4>53</vt:i4>
      </vt:variant>
    </vt:vector>
  </HeadingPairs>
  <TitlesOfParts>
    <vt:vector size="63" baseType="lpstr">
      <vt:lpstr>Profile</vt:lpstr>
      <vt:lpstr>22_標準デザイン</vt:lpstr>
      <vt:lpstr>トワイライト</vt:lpstr>
      <vt:lpstr>4_標準デザイン</vt:lpstr>
      <vt:lpstr>3_Office テーマ</vt:lpstr>
      <vt:lpstr>通常</vt:lpstr>
      <vt:lpstr>デザインの設定</vt:lpstr>
      <vt:lpstr>5_標準デザイン</vt:lpstr>
      <vt:lpstr>10_標準デザイン</vt:lpstr>
      <vt:lpstr>2_Office テーマ</vt:lpstr>
      <vt:lpstr>PowerPoint プレゼンテーション</vt:lpstr>
      <vt:lpstr>この講義のねらい</vt:lpstr>
      <vt:lpstr>　サービス等利用計画と個別支援計画の関係</vt:lpstr>
      <vt:lpstr>（相談支援専門員が作成する）サービス等利用計画</vt:lpstr>
      <vt:lpstr>（サービス管理責任者が作成する）個別支援計画</vt:lpstr>
      <vt:lpstr>PowerPoint プレゼンテーション</vt:lpstr>
      <vt:lpstr>「サービス等利用計画」と「個別支援計画」</vt:lpstr>
      <vt:lpstr>PowerPoint プレゼンテーション</vt:lpstr>
      <vt:lpstr>サービス等利用計画と個別支援計画の関係</vt:lpstr>
      <vt:lpstr>PowerPoint プレゼンテーション</vt:lpstr>
      <vt:lpstr>相談支援専門員とサービス管理責任者の連携イメージ －Aさんの事例から－</vt:lpstr>
      <vt:lpstr>サービス管理責任者との連携イメージ －Aさんの事例から－</vt:lpstr>
      <vt:lpstr>１．連携による支援とは</vt:lpstr>
      <vt:lpstr>PowerPoint プレゼンテーション</vt:lpstr>
      <vt:lpstr>ずっと必要・大切だといわれ続けている『連携』 そもそも『連携』とは？</vt:lpstr>
      <vt:lpstr>もっと根本・もっと本質 そもそも、なぜ『連携』をしようとしているのか？</vt:lpstr>
      <vt:lpstr>障害児者のニーズに基づいたサービスを提供するため、以下のような場合に、連携が必要不可欠になる。  ○　障害児者ニーズは、常に変化するもの。新たなニーズへの対応ができない場合。 ○　個別支援計画書に「実現できなかったニーズ」、「反映できなかったニーズ」がある場合。 ○　事業所としての関わりが部分的で、生活の全体像が見えない場合。 ○　複数のサービスを使い分けて、生活している利用者の場合。  ○　迅速な対応が必要なニーズと、時間を掛けて間違いのない結果をだすニーズを混同 　　している場合。 ○　複合的なニーズを有し、サービスが有効かつ効果的に使われていない場合。 ○　専門的なアセスメントが必要な場合。（医療・保健・教育など） 　※　一担当者や一事業所の限界を知るということ ○　意思疎通やニーズ表出が難しく、ベストインタレスト（最善の利益を生み出す決定）を、 　　追求しにくい場合。 ○その他…… </vt:lpstr>
      <vt:lpstr>PowerPoint プレゼンテーション</vt:lpstr>
      <vt:lpstr>PowerPoint プレゼンテーション</vt:lpstr>
      <vt:lpstr>連携の視点（整理した３つの軸を紐解く） （地域の社会資源を知り、使い、改善し、広げる） </vt:lpstr>
      <vt:lpstr>（１）完結型支援からオープン支援へ①</vt:lpstr>
      <vt:lpstr>（１）完結型支援からオープン支援へ②</vt:lpstr>
      <vt:lpstr>例えば………ある事例</vt:lpstr>
      <vt:lpstr>PowerPoint プレゼンテーション</vt:lpstr>
      <vt:lpstr>PowerPoint プレゼンテーション</vt:lpstr>
      <vt:lpstr>（２）個別支援計画書は連携ツール①</vt:lpstr>
      <vt:lpstr>（２）個別支援計画書は連携ツール②</vt:lpstr>
      <vt:lpstr>PowerPoint プレゼンテーション</vt:lpstr>
      <vt:lpstr>PowerPoint プレゼンテーション</vt:lpstr>
      <vt:lpstr>計画の流れ関係性</vt:lpstr>
      <vt:lpstr>（２）個別支援計画書は連携ツール③</vt:lpstr>
      <vt:lpstr>PowerPoint プレゼンテーション</vt:lpstr>
      <vt:lpstr>ともに考える姿勢が重要</vt:lpstr>
      <vt:lpstr>（３）連携の意味を考える</vt:lpstr>
      <vt:lpstr>グループではなくチームを作る</vt:lpstr>
      <vt:lpstr>（３）連携の意味を考える</vt:lpstr>
      <vt:lpstr>（３）連携の意味を考える</vt:lpstr>
      <vt:lpstr>PowerPoint プレゼンテーション</vt:lpstr>
      <vt:lpstr>あなたの事業所（組織）は大丈夫？ ～こんなことは起きてない？？～</vt:lpstr>
      <vt:lpstr>PowerPoint プレゼンテーション</vt:lpstr>
      <vt:lpstr>（５）さまざまな会議の活用</vt:lpstr>
      <vt:lpstr>PowerPoint プレゼンテーション</vt:lpstr>
      <vt:lpstr>なぜ「他者との“かかわり”」なのか</vt:lpstr>
      <vt:lpstr>（５）さまざまな会議の活用（人材育成）</vt:lpstr>
      <vt:lpstr>（５）さまざまな会議の活用（人材育成）</vt:lpstr>
      <vt:lpstr>（５）さまざまな会議の活用（人材育成）</vt:lpstr>
      <vt:lpstr>３．障害福祉計画と（自立支援）協議会の活用 </vt:lpstr>
      <vt:lpstr>PowerPoint プレゼンテーション</vt:lpstr>
      <vt:lpstr>PowerPoint プレゼンテーション</vt:lpstr>
      <vt:lpstr>（２）（自立支援）協議会の活用</vt:lpstr>
      <vt:lpstr>PowerPoint プレゼンテーション</vt:lpstr>
      <vt:lpstr>PowerPoint プレゼンテーション</vt:lpstr>
      <vt:lpstr>おわりに</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厚生労働省ネットワークシステム</dc:creator>
  <cp:lastModifiedBy>厚生労働省ネットワークシステム</cp:lastModifiedBy>
  <cp:revision>1436</cp:revision>
  <cp:lastPrinted>2017-08-29T04:46:44Z</cp:lastPrinted>
  <dcterms:created xsi:type="dcterms:W3CDTF">2005-11-22T01:19:47Z</dcterms:created>
  <dcterms:modified xsi:type="dcterms:W3CDTF">2017-08-29T04:46:54Z</dcterms:modified>
</cp:coreProperties>
</file>